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9"/>
  </p:notesMasterIdLst>
  <p:handoutMasterIdLst>
    <p:handoutMasterId r:id="rId80"/>
  </p:handoutMasterIdLst>
  <p:sldIdLst>
    <p:sldId id="321" r:id="rId2"/>
    <p:sldId id="483" r:id="rId3"/>
    <p:sldId id="293" r:id="rId4"/>
    <p:sldId id="294" r:id="rId5"/>
    <p:sldId id="295" r:id="rId6"/>
    <p:sldId id="320" r:id="rId7"/>
    <p:sldId id="495" r:id="rId8"/>
    <p:sldId id="484" r:id="rId9"/>
    <p:sldId id="342" r:id="rId10"/>
    <p:sldId id="344" r:id="rId11"/>
    <p:sldId id="353" r:id="rId12"/>
    <p:sldId id="354" r:id="rId13"/>
    <p:sldId id="362" r:id="rId14"/>
    <p:sldId id="365" r:id="rId15"/>
    <p:sldId id="369" r:id="rId16"/>
    <p:sldId id="370" r:id="rId17"/>
    <p:sldId id="368" r:id="rId18"/>
    <p:sldId id="372" r:id="rId19"/>
    <p:sldId id="373" r:id="rId20"/>
    <p:sldId id="363" r:id="rId21"/>
    <p:sldId id="488" r:id="rId22"/>
    <p:sldId id="496" r:id="rId23"/>
    <p:sldId id="497" r:id="rId24"/>
    <p:sldId id="420" r:id="rId25"/>
    <p:sldId id="421" r:id="rId26"/>
    <p:sldId id="426" r:id="rId27"/>
    <p:sldId id="435" r:id="rId28"/>
    <p:sldId id="436" r:id="rId29"/>
    <p:sldId id="437" r:id="rId30"/>
    <p:sldId id="438" r:id="rId31"/>
    <p:sldId id="445" r:id="rId32"/>
    <p:sldId id="447" r:id="rId33"/>
    <p:sldId id="376" r:id="rId34"/>
    <p:sldId id="381" r:id="rId35"/>
    <p:sldId id="374" r:id="rId36"/>
    <p:sldId id="448" r:id="rId37"/>
    <p:sldId id="449" r:id="rId38"/>
    <p:sldId id="485" r:id="rId39"/>
    <p:sldId id="451" r:id="rId40"/>
    <p:sldId id="406" r:id="rId41"/>
    <p:sldId id="407" r:id="rId42"/>
    <p:sldId id="489" r:id="rId43"/>
    <p:sldId id="410" r:id="rId44"/>
    <p:sldId id="411" r:id="rId45"/>
    <p:sldId id="412" r:id="rId46"/>
    <p:sldId id="493" r:id="rId47"/>
    <p:sldId id="494" r:id="rId48"/>
    <p:sldId id="417" r:id="rId49"/>
    <p:sldId id="477" r:id="rId50"/>
    <p:sldId id="478" r:id="rId51"/>
    <p:sldId id="479" r:id="rId52"/>
    <p:sldId id="480" r:id="rId53"/>
    <p:sldId id="481" r:id="rId54"/>
    <p:sldId id="452" r:id="rId55"/>
    <p:sldId id="482" r:id="rId56"/>
    <p:sldId id="491" r:id="rId57"/>
    <p:sldId id="475" r:id="rId58"/>
    <p:sldId id="492" r:id="rId59"/>
    <p:sldId id="394" r:id="rId60"/>
    <p:sldId id="398" r:id="rId61"/>
    <p:sldId id="399" r:id="rId62"/>
    <p:sldId id="400" r:id="rId63"/>
    <p:sldId id="401" r:id="rId64"/>
    <p:sldId id="486" r:id="rId65"/>
    <p:sldId id="460" r:id="rId66"/>
    <p:sldId id="461" r:id="rId67"/>
    <p:sldId id="462" r:id="rId68"/>
    <p:sldId id="463" r:id="rId69"/>
    <p:sldId id="464" r:id="rId70"/>
    <p:sldId id="465" r:id="rId71"/>
    <p:sldId id="466" r:id="rId72"/>
    <p:sldId id="467" r:id="rId73"/>
    <p:sldId id="468" r:id="rId74"/>
    <p:sldId id="469" r:id="rId75"/>
    <p:sldId id="470" r:id="rId76"/>
    <p:sldId id="487" r:id="rId77"/>
    <p:sldId id="402" r:id="rId78"/>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FFFF"/>
    <a:srgbClr val="FFCCCC"/>
    <a:srgbClr val="CC3300"/>
    <a:srgbClr val="EAEAEA"/>
    <a:srgbClr val="5F5F5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4660"/>
  </p:normalViewPr>
  <p:slideViewPr>
    <p:cSldViewPr snapToGrid="0">
      <p:cViewPr varScale="1">
        <p:scale>
          <a:sx n="104" d="100"/>
          <a:sy n="104" d="100"/>
        </p:scale>
        <p:origin x="-103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8" d="100"/>
          <a:sy n="78" d="100"/>
        </p:scale>
        <p:origin x="-275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file:///\\loches\mcbourin\THESE\Article_transcriptomique\resultats_validation-puce_protease_24091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Classeur2"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1"/>
            <c:bubble3D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dPt>
            <c:idx val="2"/>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Lbls>
            <c:dLbl>
              <c:idx val="0"/>
              <c:layout>
                <c:manualLayout>
                  <c:x val="2.2840551181102401E-2"/>
                  <c:y val="-8.2556867891514646E-3"/>
                </c:manualLayout>
              </c:layout>
              <c:tx>
                <c:rich>
                  <a:bodyPr anchor="ctr" anchorCtr="0"/>
                  <a:lstStyle/>
                  <a:p>
                    <a:pPr>
                      <a:defRPr sz="1400" b="1"/>
                    </a:pPr>
                    <a:r>
                      <a:rPr lang="en-US" sz="1400" dirty="0" smtClean="0"/>
                      <a:t>104 (18%)</a:t>
                    </a:r>
                    <a:endParaRPr lang="en-US" sz="1400" dirty="0"/>
                  </a:p>
                </c:rich>
              </c:tx>
              <c:spPr/>
              <c:showLegendKey val="0"/>
              <c:showVal val="0"/>
              <c:showCatName val="0"/>
              <c:showSerName val="0"/>
              <c:showPercent val="0"/>
              <c:showBubbleSize val="0"/>
            </c:dLbl>
            <c:dLbl>
              <c:idx val="1"/>
              <c:layout>
                <c:manualLayout>
                  <c:x val="4.9420655514235523E-2"/>
                  <c:y val="1.39537799103404E-2"/>
                </c:manualLayout>
              </c:layout>
              <c:tx>
                <c:rich>
                  <a:bodyPr/>
                  <a:lstStyle/>
                  <a:p>
                    <a:r>
                      <a:rPr lang="en-US" dirty="0" smtClean="0"/>
                      <a:t>69 (12%)</a:t>
                    </a:r>
                    <a:endParaRPr lang="en-US" dirty="0"/>
                  </a:p>
                </c:rich>
              </c:tx>
              <c:showLegendKey val="0"/>
              <c:showVal val="1"/>
              <c:showCatName val="0"/>
              <c:showSerName val="0"/>
              <c:showPercent val="0"/>
              <c:showBubbleSize val="0"/>
            </c:dLbl>
            <c:dLbl>
              <c:idx val="2"/>
              <c:layout>
                <c:manualLayout>
                  <c:x val="-6.2754347574804595E-2"/>
                  <c:y val="-1.4676297228235899E-2"/>
                </c:manualLayout>
              </c:layout>
              <c:tx>
                <c:rich>
                  <a:bodyPr/>
                  <a:lstStyle/>
                  <a:p>
                    <a:r>
                      <a:rPr lang="en-US" dirty="0" smtClean="0"/>
                      <a:t>409 (70%)</a:t>
                    </a:r>
                    <a:endParaRPr lang="en-US" dirty="0"/>
                  </a:p>
                </c:rich>
              </c:tx>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val>
            <c:numRef>
              <c:f>Feuil1!$F$79:$F$81</c:f>
              <c:numCache>
                <c:formatCode>0</c:formatCode>
                <c:ptCount val="3"/>
                <c:pt idx="0">
                  <c:v>104</c:v>
                </c:pt>
                <c:pt idx="1">
                  <c:v>69</c:v>
                </c:pt>
                <c:pt idx="2">
                  <c:v>409</c:v>
                </c:pt>
              </c:numCache>
            </c:numRef>
          </c:val>
        </c:ser>
        <c:ser>
          <c:idx val="1"/>
          <c:order val="1"/>
          <c:val>
            <c:numRef>
              <c:f>Feuil1!$G$79:$G$81</c:f>
              <c:numCache>
                <c:formatCode>0%</c:formatCode>
                <c:ptCount val="3"/>
                <c:pt idx="0">
                  <c:v>0.18000000000000024</c:v>
                </c:pt>
                <c:pt idx="1">
                  <c:v>0.12000000000000002</c:v>
                </c:pt>
                <c:pt idx="2">
                  <c:v>0.70000000000000062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7638888888888891E-2"/>
          <c:y val="1.7638888888888891E-2"/>
          <c:w val="0.96472222222222259"/>
          <c:h val="0.96472222222222259"/>
        </c:manualLayout>
      </c:layout>
      <c:pieChart>
        <c:varyColors val="1"/>
        <c:ser>
          <c:idx val="0"/>
          <c:order val="0"/>
          <c:spPr>
            <a:ln>
              <a:solidFill>
                <a:schemeClr val="bg1">
                  <a:lumMod val="50000"/>
                </a:schemeClr>
              </a:solidFill>
            </a:ln>
          </c:spPr>
          <c:dPt>
            <c:idx val="3"/>
            <c:bubble3D val="0"/>
            <c:spPr>
              <a:noFill/>
              <a:ln>
                <a:solidFill>
                  <a:schemeClr val="bg1">
                    <a:lumMod val="50000"/>
                  </a:schemeClr>
                </a:solidFill>
              </a:ln>
            </c:spPr>
          </c:dPt>
          <c:val>
            <c:numRef>
              <c:f>Feuil1!$A$1:$D$1</c:f>
              <c:numCache>
                <c:formatCode>General</c:formatCode>
                <c:ptCount val="4"/>
                <c:pt idx="0">
                  <c:v>9</c:v>
                </c:pt>
                <c:pt idx="1">
                  <c:v>6</c:v>
                </c:pt>
                <c:pt idx="2">
                  <c:v>9</c:v>
                </c:pt>
                <c:pt idx="3">
                  <c:v>6</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7638888888888891E-2"/>
          <c:y val="1.7638888888888891E-2"/>
          <c:w val="0.96472222222222259"/>
          <c:h val="0.96472222222222259"/>
        </c:manualLayout>
      </c:layout>
      <c:pieChart>
        <c:varyColors val="1"/>
        <c:ser>
          <c:idx val="0"/>
          <c:order val="0"/>
          <c:spPr>
            <a:ln>
              <a:solidFill>
                <a:schemeClr val="bg1">
                  <a:lumMod val="50000"/>
                </a:schemeClr>
              </a:solidFill>
            </a:ln>
          </c:spPr>
          <c:dPt>
            <c:idx val="3"/>
            <c:bubble3D val="0"/>
            <c:spPr>
              <a:noFill/>
              <a:ln>
                <a:solidFill>
                  <a:schemeClr val="bg1">
                    <a:lumMod val="50000"/>
                  </a:schemeClr>
                </a:solidFill>
              </a:ln>
            </c:spPr>
          </c:dPt>
          <c:val>
            <c:numRef>
              <c:f>Feuil1!$A$37:$D$37</c:f>
              <c:numCache>
                <c:formatCode>General</c:formatCode>
                <c:ptCount val="4"/>
                <c:pt idx="0">
                  <c:v>2</c:v>
                </c:pt>
                <c:pt idx="1">
                  <c:v>3</c:v>
                </c:pt>
                <c:pt idx="2">
                  <c:v>4</c:v>
                </c:pt>
                <c:pt idx="3">
                  <c:v>11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7638888888888891E-2"/>
          <c:y val="1.7638888888888891E-2"/>
          <c:w val="0.96472222222222259"/>
          <c:h val="0.96472222222222259"/>
        </c:manualLayout>
      </c:layout>
      <c:pieChart>
        <c:varyColors val="1"/>
        <c:ser>
          <c:idx val="0"/>
          <c:order val="0"/>
          <c:spPr>
            <a:ln>
              <a:solidFill>
                <a:schemeClr val="bg1">
                  <a:lumMod val="50000"/>
                </a:schemeClr>
              </a:solidFill>
            </a:ln>
          </c:spPr>
          <c:dPt>
            <c:idx val="3"/>
            <c:bubble3D val="0"/>
            <c:spPr>
              <a:noFill/>
              <a:ln>
                <a:solidFill>
                  <a:schemeClr val="bg1">
                    <a:lumMod val="50000"/>
                  </a:schemeClr>
                </a:solidFill>
              </a:ln>
            </c:spPr>
          </c:dPt>
          <c:val>
            <c:numRef>
              <c:f>Feuil1!$A$28:$D$28</c:f>
              <c:numCache>
                <c:formatCode>General</c:formatCode>
                <c:ptCount val="4"/>
                <c:pt idx="0">
                  <c:v>2</c:v>
                </c:pt>
                <c:pt idx="1">
                  <c:v>1</c:v>
                </c:pt>
                <c:pt idx="2">
                  <c:v>4</c:v>
                </c:pt>
                <c:pt idx="3">
                  <c:v>8</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7638888888888891E-2"/>
          <c:y val="1.7638888888888891E-2"/>
          <c:w val="0.96472222222222259"/>
          <c:h val="0.96472222222222259"/>
        </c:manualLayout>
      </c:layout>
      <c:pieChart>
        <c:varyColors val="1"/>
        <c:ser>
          <c:idx val="0"/>
          <c:order val="0"/>
          <c:spPr>
            <a:ln>
              <a:solidFill>
                <a:schemeClr val="bg1">
                  <a:lumMod val="50000"/>
                </a:schemeClr>
              </a:solidFill>
            </a:ln>
          </c:spPr>
          <c:dPt>
            <c:idx val="3"/>
            <c:bubble3D val="0"/>
            <c:spPr>
              <a:noFill/>
              <a:ln>
                <a:solidFill>
                  <a:schemeClr val="bg1">
                    <a:lumMod val="50000"/>
                  </a:schemeClr>
                </a:solidFill>
              </a:ln>
            </c:spPr>
          </c:dPt>
          <c:val>
            <c:numRef>
              <c:f>Feuil1!$A$10:$D$10</c:f>
              <c:numCache>
                <c:formatCode>General</c:formatCode>
                <c:ptCount val="4"/>
                <c:pt idx="0">
                  <c:v>2</c:v>
                </c:pt>
                <c:pt idx="1">
                  <c:v>0</c:v>
                </c:pt>
                <c:pt idx="2">
                  <c:v>2</c:v>
                </c:pt>
                <c:pt idx="3">
                  <c:v>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7638888888888891E-2"/>
          <c:y val="1.7638888888888891E-2"/>
          <c:w val="0.96472222222222259"/>
          <c:h val="0.96472222222222259"/>
        </c:manualLayout>
      </c:layout>
      <c:pieChart>
        <c:varyColors val="1"/>
        <c:ser>
          <c:idx val="0"/>
          <c:order val="0"/>
          <c:spPr>
            <a:ln>
              <a:solidFill>
                <a:schemeClr val="bg1">
                  <a:lumMod val="50000"/>
                </a:schemeClr>
              </a:solidFill>
            </a:ln>
          </c:spPr>
          <c:dPt>
            <c:idx val="3"/>
            <c:bubble3D val="0"/>
            <c:spPr>
              <a:noFill/>
              <a:ln>
                <a:solidFill>
                  <a:schemeClr val="bg1">
                    <a:lumMod val="50000"/>
                  </a:schemeClr>
                </a:solidFill>
              </a:ln>
            </c:spPr>
          </c:dPt>
          <c:val>
            <c:numRef>
              <c:f>Feuil1!$A$9:$D$9</c:f>
              <c:numCache>
                <c:formatCode>General</c:formatCode>
                <c:ptCount val="4"/>
                <c:pt idx="0">
                  <c:v>0</c:v>
                </c:pt>
                <c:pt idx="1">
                  <c:v>0</c:v>
                </c:pt>
                <c:pt idx="2">
                  <c:v>1</c:v>
                </c:pt>
                <c:pt idx="3">
                  <c:v>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8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fr-FR" altLang="fr-FR"/>
          </a:p>
        </p:txBody>
      </p:sp>
      <p:sp>
        <p:nvSpPr>
          <p:cNvPr id="4813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fr-FR" altLang="fr-FR"/>
          </a:p>
        </p:txBody>
      </p:sp>
      <p:sp>
        <p:nvSpPr>
          <p:cNvPr id="4813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fr-FR" altLang="fr-FR"/>
          </a:p>
        </p:txBody>
      </p:sp>
      <p:sp>
        <p:nvSpPr>
          <p:cNvPr id="4813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BDA46B46-BF64-45CC-B2D4-B9270FCD1145}" type="slidenum">
              <a:rPr lang="fr-FR" altLang="fr-FR"/>
              <a:pPr>
                <a:defRPr/>
              </a:pPr>
              <a:t>‹N°›</a:t>
            </a:fld>
            <a:endParaRPr lang="fr-FR" altLang="fr-FR"/>
          </a:p>
        </p:txBody>
      </p:sp>
    </p:spTree>
    <p:extLst>
      <p:ext uri="{BB962C8B-B14F-4D97-AF65-F5344CB8AC3E}">
        <p14:creationId xmlns:p14="http://schemas.microsoft.com/office/powerpoint/2010/main" val="39889451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traceFormat>
        <inkml:channelProperties>
          <inkml:channelProperty channel="X" name="resolution" value="159.96095" units="1/cm"/>
          <inkml:channelProperty channel="Y" name="resolution" value="284.375" units="1/cm"/>
        </inkml:channelProperties>
      </inkml:inkSource>
      <inkml:timestamp xml:id="ts0" timeString="2013-09-19T09:16:56.603"/>
    </inkml:context>
    <inkml:brush xml:id="br0">
      <inkml:brushProperty name="width" value="0.06667" units="cm"/>
      <inkml:brushProperty name="height" value="0.06667" units="cm"/>
      <inkml:brushProperty name="fitToCurve" value="1"/>
    </inkml:brush>
  </inkml:definitions>
  <inkml:trace contextRef="#ctx0" brushRef="#br0">0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fr-FR" altLang="fr-FR"/>
          </a:p>
        </p:txBody>
      </p:sp>
      <p:sp>
        <p:nvSpPr>
          <p:cNvPr id="880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fr-FR" altLang="fr-FR"/>
          </a:p>
        </p:txBody>
      </p:sp>
      <p:sp>
        <p:nvSpPr>
          <p:cNvPr id="921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880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fr-FR" altLang="fr-FR"/>
          </a:p>
        </p:txBody>
      </p:sp>
      <p:sp>
        <p:nvSpPr>
          <p:cNvPr id="880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96A20A21-37D4-4ACE-BD48-9FA8BCAE1566}" type="slidenum">
              <a:rPr lang="fr-FR" altLang="fr-FR"/>
              <a:pPr>
                <a:defRPr/>
              </a:pPr>
              <a:t>‹N°›</a:t>
            </a:fld>
            <a:endParaRPr lang="fr-FR" altLang="fr-FR"/>
          </a:p>
        </p:txBody>
      </p:sp>
    </p:spTree>
    <p:extLst>
      <p:ext uri="{BB962C8B-B14F-4D97-AF65-F5344CB8AC3E}">
        <p14:creationId xmlns:p14="http://schemas.microsoft.com/office/powerpoint/2010/main" val="2130611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7805F23-A96E-43B5-8158-008F51A42464}" type="slidenum">
              <a:rPr lang="fr-FR" altLang="fr-FR">
                <a:latin typeface="Arial" charset="0"/>
              </a:rPr>
              <a:pPr eaLnBrk="1" hangingPunct="1"/>
              <a:t>1</a:t>
            </a:fld>
            <a:endParaRPr lang="fr-FR" altLang="fr-FR">
              <a:latin typeface="Arial" charset="0"/>
            </a:endParaRPr>
          </a:p>
        </p:txBody>
      </p:sp>
      <p:sp>
        <p:nvSpPr>
          <p:cNvPr id="93187" name="Rectangle 2"/>
          <p:cNvSpPr>
            <a:spLocks noGrp="1" noRot="1" noChangeAspect="1" noChangeArrowheads="1" noTextEdit="1"/>
          </p:cNvSpPr>
          <p:nvPr>
            <p:ph type="sldImg"/>
          </p:nvPr>
        </p:nvSpPr>
        <p:spPr>
          <a:xfrm>
            <a:off x="917575" y="744538"/>
            <a:ext cx="4964113" cy="3722687"/>
          </a:xfrm>
          <a:ln/>
        </p:spPr>
      </p:sp>
      <p:sp>
        <p:nvSpPr>
          <p:cNvPr id="93188" name="Rectangle 3"/>
          <p:cNvSpPr>
            <a:spLocks noGrp="1" noChangeArrowheads="1"/>
          </p:cNvSpPr>
          <p:nvPr>
            <p:ph type="body" idx="1"/>
          </p:nvPr>
        </p:nvSpPr>
        <p:spPr>
          <a:xfrm>
            <a:off x="681038" y="4714875"/>
            <a:ext cx="5680075" cy="4467225"/>
          </a:xfrm>
          <a:noFill/>
        </p:spPr>
        <p:txBody>
          <a:bodyPr/>
          <a:lstStyle/>
          <a:p>
            <a:pPr eaLnBrk="1" hangingPunct="1"/>
            <a:r>
              <a:rPr lang="en-GB" altLang="fr-FR" sz="1400" dirty="0" smtClean="0"/>
              <a:t>Thanks you Mr Chairman, good morning ladies and gentlemen, I would like first to thank the organizers, for giving me the opportunity to give you this lecture today</a:t>
            </a:r>
          </a:p>
          <a:p>
            <a:pPr eaLnBrk="1" hangingPunct="1"/>
            <a:endParaRPr lang="en-GB" altLang="fr-FR" sz="1400" dirty="0" smtClean="0"/>
          </a:p>
          <a:p>
            <a:pPr eaLnBrk="1" hangingPunct="1"/>
            <a:r>
              <a:rPr lang="en-GB" altLang="fr-FR" sz="1400" dirty="0" smtClean="0"/>
              <a:t>	Today, I would like to give you an overview of the present Study that are developed in Yves NYS’s laboratory in INRA Poultry research unit in France. </a:t>
            </a:r>
          </a:p>
          <a:p>
            <a:pPr eaLnBrk="1" hangingPunct="1"/>
            <a:r>
              <a:rPr lang="en-GB" altLang="fr-FR" sz="1400" dirty="0" smtClean="0"/>
              <a:t>	This work was developed in different European program,  First during the </a:t>
            </a:r>
            <a:r>
              <a:rPr lang="en-GB" altLang="fr-FR" sz="1400" dirty="0" err="1" smtClean="0"/>
              <a:t>eggdefence</a:t>
            </a:r>
            <a:r>
              <a:rPr lang="en-GB" altLang="fr-FR" sz="1400" dirty="0" smtClean="0"/>
              <a:t> program then now in 2 other European projects: SABRE and RESCAPE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B4B70E79-F7E3-43D4-8124-8A1B648ECCDF}" type="slidenum">
              <a:rPr lang="fr-FR" altLang="fr-FR">
                <a:latin typeface="Arial" charset="0"/>
              </a:rPr>
              <a:pPr eaLnBrk="1" hangingPunct="1"/>
              <a:t>15</a:t>
            </a:fld>
            <a:endParaRPr lang="fr-FR" altLang="fr-FR">
              <a:latin typeface="Arial" charset="0"/>
            </a:endParaRPr>
          </a:p>
        </p:txBody>
      </p:sp>
      <p:sp>
        <p:nvSpPr>
          <p:cNvPr id="95235" name="Rectangle 2"/>
          <p:cNvSpPr>
            <a:spLocks noGrp="1" noRot="1" noChangeAspect="1" noChangeArrowheads="1" noTextEdit="1"/>
          </p:cNvSpPr>
          <p:nvPr>
            <p:ph type="sldImg"/>
          </p:nvPr>
        </p:nvSpPr>
        <p:spPr>
          <a:xfrm>
            <a:off x="917575" y="744538"/>
            <a:ext cx="4964113" cy="3722687"/>
          </a:xfrm>
          <a:ln/>
        </p:spPr>
      </p:sp>
      <p:sp>
        <p:nvSpPr>
          <p:cNvPr id="95236" name="Rectangle 3"/>
          <p:cNvSpPr>
            <a:spLocks noGrp="1" noChangeArrowheads="1"/>
          </p:cNvSpPr>
          <p:nvPr>
            <p:ph type="body" idx="1"/>
          </p:nvPr>
        </p:nvSpPr>
        <p:spPr>
          <a:noFill/>
        </p:spPr>
        <p:txBody>
          <a:bodyPr/>
          <a:lstStyle/>
          <a:p>
            <a:pPr eaLnBrk="1" hangingPunct="1"/>
            <a:r>
              <a:rPr lang="en-GB" altLang="fr-FR" sz="1400" smtClean="0"/>
              <a:t>A 36 kDa uterine fluid protein was used as antigen to produce a specific antibody.</a:t>
            </a:r>
          </a:p>
          <a:p>
            <a:pPr eaLnBrk="1" hangingPunct="1"/>
            <a:endParaRPr lang="en-GB" altLang="fr-FR" sz="1400" smtClean="0"/>
          </a:p>
          <a:p>
            <a:pPr eaLnBrk="1" hangingPunct="1"/>
            <a:r>
              <a:rPr lang="en-GB" altLang="fr-FR" sz="1400" smtClean="0"/>
              <a:t>	Uterus sample was also collected during the calcification of an egg in this organ.</a:t>
            </a:r>
          </a:p>
          <a:p>
            <a:pPr eaLnBrk="1" hangingPunct="1"/>
            <a:endParaRPr lang="en-GB" altLang="fr-FR" sz="1400" smtClean="0"/>
          </a:p>
          <a:p>
            <a:pPr eaLnBrk="1" hangingPunct="1"/>
            <a:r>
              <a:rPr lang="en-GB" altLang="fr-FR" sz="1400" smtClean="0"/>
              <a:t>	RNA was then extracted during the shell calcification….</a:t>
            </a:r>
          </a:p>
          <a:p>
            <a:pPr eaLnBrk="1" hangingPunct="1"/>
            <a:r>
              <a:rPr lang="en-GB" altLang="fr-FR" sz="1400" smtClean="0"/>
              <a:t>	 ….then  used to prepare a cDNA expression library.</a:t>
            </a:r>
          </a:p>
          <a:p>
            <a:pPr eaLnBrk="1" hangingPunct="1"/>
            <a:endParaRPr lang="en-GB" altLang="fr-FR" sz="1400" smtClean="0"/>
          </a:p>
          <a:p>
            <a:pPr eaLnBrk="1" hangingPunct="1"/>
            <a:r>
              <a:rPr lang="en-GB" altLang="fr-FR" sz="1400" smtClean="0"/>
              <a:t>	The specific antibody against the 36 kDa band was then used to expression screened the library.</a:t>
            </a:r>
          </a:p>
          <a:p>
            <a:pPr eaLnBrk="1" hangingPunct="1"/>
            <a:endParaRPr lang="en-GB" altLang="fr-FR" sz="1400" smtClean="0"/>
          </a:p>
          <a:p>
            <a:pPr eaLnBrk="1" hangingPunct="1"/>
            <a:r>
              <a:rPr lang="en-GB" altLang="fr-FR" sz="1400" smtClean="0"/>
              <a:t>	Positive clones were obtained and those plasmids were sequenced…….</a:t>
            </a:r>
          </a:p>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D6256A21-F0FB-4DB5-BE97-410654B896BD}" type="slidenum">
              <a:rPr lang="fr-FR" altLang="fr-FR">
                <a:latin typeface="Arial" charset="0"/>
              </a:rPr>
              <a:pPr eaLnBrk="1" hangingPunct="1"/>
              <a:t>16</a:t>
            </a:fld>
            <a:endParaRPr lang="fr-FR" altLang="fr-FR">
              <a:latin typeface="Arial" charset="0"/>
            </a:endParaRPr>
          </a:p>
        </p:txBody>
      </p:sp>
      <p:sp>
        <p:nvSpPr>
          <p:cNvPr id="96259" name="Rectangle 2"/>
          <p:cNvSpPr>
            <a:spLocks noGrp="1" noRot="1" noChangeAspect="1" noChangeArrowheads="1" noTextEdit="1"/>
          </p:cNvSpPr>
          <p:nvPr>
            <p:ph type="sldImg"/>
          </p:nvPr>
        </p:nvSpPr>
        <p:spPr>
          <a:xfrm>
            <a:off x="917575" y="744538"/>
            <a:ext cx="4964113" cy="3722687"/>
          </a:xfrm>
          <a:ln/>
        </p:spPr>
      </p:sp>
      <p:sp>
        <p:nvSpPr>
          <p:cNvPr id="96260" name="Rectangle 3"/>
          <p:cNvSpPr>
            <a:spLocks noGrp="1" noChangeArrowheads="1"/>
          </p:cNvSpPr>
          <p:nvPr>
            <p:ph type="body" idx="1"/>
          </p:nvPr>
        </p:nvSpPr>
        <p:spPr>
          <a:noFill/>
        </p:spPr>
        <p:txBody>
          <a:bodyPr/>
          <a:lstStyle/>
          <a:p>
            <a:pPr eaLnBrk="1" hangingPunct="1"/>
            <a:endParaRPr lang="en-US"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noFill/>
        </p:spPr>
        <p:txBody>
          <a:bodyPr/>
          <a:lstStyle/>
          <a:p>
            <a:pPr eaLnBrk="1" hangingPunct="1"/>
            <a:endParaRPr lang="fr-FR" altLang="fr-FR" smtClean="0"/>
          </a:p>
        </p:txBody>
      </p:sp>
      <p:sp>
        <p:nvSpPr>
          <p:cNvPr id="97284" name="Espace réservé du numéro de diapositive 3"/>
          <p:cNvSpPr>
            <a:spLocks noGrp="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2E784C5E-9E5A-4E1D-A5E9-B750B23DB6BE}" type="slidenum">
              <a:rPr lang="fr-FR" altLang="fr-FR">
                <a:latin typeface="Arial" charset="0"/>
              </a:rPr>
              <a:pPr eaLnBrk="1" hangingPunct="1"/>
              <a:t>18</a:t>
            </a:fld>
            <a:endParaRPr lang="fr-FR" altLang="fr-FR">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7412AC08-FAF1-4770-9EB0-FCB75DBA0224}" type="slidenum">
              <a:rPr lang="fr-FR" altLang="fr-FR">
                <a:latin typeface="Arial" charset="0"/>
              </a:rPr>
              <a:pPr eaLnBrk="1" hangingPunct="1"/>
              <a:t>33</a:t>
            </a:fld>
            <a:endParaRPr lang="fr-FR" altLang="fr-FR">
              <a:latin typeface="Arial" charset="0"/>
            </a:endParaRPr>
          </a:p>
        </p:txBody>
      </p:sp>
      <p:sp>
        <p:nvSpPr>
          <p:cNvPr id="98307" name="Rectangle 2"/>
          <p:cNvSpPr>
            <a:spLocks noGrp="1" noRot="1" noChangeAspect="1" noChangeArrowheads="1" noTextEdit="1"/>
          </p:cNvSpPr>
          <p:nvPr>
            <p:ph type="sldImg"/>
          </p:nvPr>
        </p:nvSpPr>
        <p:spPr>
          <a:xfrm>
            <a:off x="917575" y="744538"/>
            <a:ext cx="4964113" cy="3722687"/>
          </a:xfrm>
          <a:ln/>
        </p:spPr>
      </p:sp>
      <p:sp>
        <p:nvSpPr>
          <p:cNvPr id="98308" name="Rectangle 3"/>
          <p:cNvSpPr>
            <a:spLocks noGrp="1" noChangeArrowheads="1"/>
          </p:cNvSpPr>
          <p:nvPr>
            <p:ph type="body" idx="1"/>
          </p:nvPr>
        </p:nvSpPr>
        <p:spPr>
          <a:xfrm>
            <a:off x="681038" y="4714875"/>
            <a:ext cx="5435600" cy="4467225"/>
          </a:xfrm>
          <a:noFill/>
        </p:spPr>
        <p:txBody>
          <a:bodyPr/>
          <a:lstStyle/>
          <a:p>
            <a:pPr eaLnBrk="1" hangingPunct="1"/>
            <a:r>
              <a:rPr lang="en-GB" altLang="fr-FR" sz="1400" smtClean="0"/>
              <a:t>	For the identification of proteins, the available chicken sequences are virtually digested by dedicated computer programs. The entire virtuel masses of peptide fragments are then determined and compared to the peptide masses obtained using mass spectrometers to allow the protein identification.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5632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0316173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279497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717197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3D8A1888-8E9A-44D9-82D2-B9B363C43399}" type="datetimeFigureOut">
              <a:rPr lang="fr-FR"/>
              <a:pPr>
                <a:defRPr/>
              </a:pPr>
              <a:t>05/10/2015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AEB272F-651E-4A8A-B3E8-F63CA31CE645}" type="slidenum">
              <a:rPr lang="fr-FR"/>
              <a:pPr>
                <a:defRPr/>
              </a:pPr>
              <a:t>‹N°›</a:t>
            </a:fld>
            <a:endParaRPr lang="fr-FR"/>
          </a:p>
        </p:txBody>
      </p:sp>
    </p:spTree>
    <p:extLst>
      <p:ext uri="{BB962C8B-B14F-4D97-AF65-F5344CB8AC3E}">
        <p14:creationId xmlns:p14="http://schemas.microsoft.com/office/powerpoint/2010/main" val="2262619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courante">
    <p:spTree>
      <p:nvGrpSpPr>
        <p:cNvPr id="1" name=""/>
        <p:cNvGrpSpPr/>
        <p:nvPr/>
      </p:nvGrpSpPr>
      <p:grpSpPr>
        <a:xfrm>
          <a:off x="0" y="0"/>
          <a:ext cx="0" cy="0"/>
          <a:chOff x="0" y="0"/>
          <a:chExt cx="0" cy="0"/>
        </a:xfrm>
      </p:grpSpPr>
      <p:grpSp>
        <p:nvGrpSpPr>
          <p:cNvPr id="2" name="Groupe 6"/>
          <p:cNvGrpSpPr>
            <a:grpSpLocks/>
          </p:cNvGrpSpPr>
          <p:nvPr userDrawn="1"/>
        </p:nvGrpSpPr>
        <p:grpSpPr bwMode="auto">
          <a:xfrm>
            <a:off x="0" y="6119813"/>
            <a:ext cx="9144000" cy="738187"/>
            <a:chOff x="0" y="6120399"/>
            <a:chExt cx="9144000" cy="737601"/>
          </a:xfrm>
        </p:grpSpPr>
        <p:sp>
          <p:nvSpPr>
            <p:cNvPr id="3" name="Rectangle 7"/>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pic>
          <p:nvPicPr>
            <p:cNvPr id="4" name="Image 8"/>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5" name="Rectangle 9"/>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grpSp>
      <p:pic>
        <p:nvPicPr>
          <p:cNvPr id="6" name="Image 10"/>
          <p:cNvPicPr>
            <a:picLocks noChangeAspect="1"/>
          </p:cNvPicPr>
          <p:nvPr userDrawn="1"/>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7" name="Espace réservé du numéro de diapositive 3"/>
          <p:cNvSpPr txBox="1">
            <a:spLocks/>
          </p:cNvSpPr>
          <p:nvPr userDrawn="1"/>
        </p:nvSpPr>
        <p:spPr>
          <a:xfrm>
            <a:off x="7885113" y="6245225"/>
            <a:ext cx="1122362" cy="2508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fr-BE" sz="1600" dirty="0" smtClean="0">
                <a:solidFill>
                  <a:prstClr val="white"/>
                </a:solidFill>
                <a:latin typeface="Arial" pitchFamily="34" charset="0"/>
                <a:cs typeface="Arial" pitchFamily="34" charset="0"/>
              </a:rPr>
              <a:t>.0</a:t>
            </a:r>
            <a:fld id="{4190825B-2AAC-4B2D-AF9E-BFE4F248A460}" type="slidenum">
              <a:rPr lang="fr-BE" sz="1600" smtClean="0">
                <a:solidFill>
                  <a:prstClr val="white"/>
                </a:solidFill>
                <a:latin typeface="Arial" pitchFamily="34" charset="0"/>
                <a:cs typeface="Arial" pitchFamily="34" charset="0"/>
              </a:rPr>
              <a:pPr algn="r" fontAlgn="auto">
                <a:spcBef>
                  <a:spcPts val="0"/>
                </a:spcBef>
                <a:spcAft>
                  <a:spcPts val="0"/>
                </a:spcAft>
                <a:defRPr/>
              </a:pPr>
              <a:t>‹N°›</a:t>
            </a:fld>
            <a:endParaRPr lang="fr-BE" sz="16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77378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93266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8337343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263750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18815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36192166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4172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0617369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8043543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205538"/>
            <a:ext cx="9372600" cy="696912"/>
          </a:xfrm>
          <a:prstGeom prst="rect">
            <a:avLst/>
          </a:prstGeom>
          <a:solidFill>
            <a:srgbClr val="027D5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027" name="Text Box 3"/>
          <p:cNvSpPr txBox="1">
            <a:spLocks noChangeArrowheads="1"/>
          </p:cNvSpPr>
          <p:nvPr userDrawn="1"/>
        </p:nvSpPr>
        <p:spPr bwMode="auto">
          <a:xfrm>
            <a:off x="4854575" y="6242050"/>
            <a:ext cx="3124200" cy="6873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0" tIns="45685" rIns="91370" bIns="45685">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130000"/>
              </a:lnSpc>
            </a:pPr>
            <a:r>
              <a:rPr lang="fr-FR" altLang="fr-FR" sz="1000" b="1">
                <a:solidFill>
                  <a:schemeClr val="bg1"/>
                </a:solidFill>
                <a:latin typeface="Arial Narrow" pitchFamily="34" charset="0"/>
              </a:rPr>
              <a:t>	A L I M E N T A T I O N                    </a:t>
            </a:r>
          </a:p>
          <a:p>
            <a:pPr eaLnBrk="1" hangingPunct="1">
              <a:lnSpc>
                <a:spcPct val="130000"/>
              </a:lnSpc>
            </a:pPr>
            <a:r>
              <a:rPr lang="fr-FR" altLang="fr-FR" sz="1000" b="1">
                <a:solidFill>
                  <a:schemeClr val="bg1"/>
                </a:solidFill>
                <a:latin typeface="Arial Narrow" pitchFamily="34" charset="0"/>
              </a:rPr>
              <a:t>  A G R I C U L T U R E</a:t>
            </a:r>
          </a:p>
          <a:p>
            <a:pPr eaLnBrk="1" hangingPunct="1">
              <a:lnSpc>
                <a:spcPct val="130000"/>
              </a:lnSpc>
            </a:pPr>
            <a:r>
              <a:rPr lang="fr-FR" altLang="fr-FR" sz="1000" b="1">
                <a:solidFill>
                  <a:schemeClr val="bg1"/>
                </a:solidFill>
                <a:latin typeface="Arial Narrow" pitchFamily="34" charset="0"/>
              </a:rPr>
              <a:t>	  E N V I R O N N E M E N T</a:t>
            </a:r>
          </a:p>
        </p:txBody>
      </p:sp>
      <p:pic>
        <p:nvPicPr>
          <p:cNvPr id="1028" name="Picture 4"/>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4088" y="-88900"/>
            <a:ext cx="215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0825" y="6276975"/>
            <a:ext cx="13128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9.emf"/><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customXml" Target="../ink/ink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emf"/><Relationship Id="rId1" Type="http://schemas.openxmlformats.org/officeDocument/2006/relationships/slideLayout" Target="../slideLayouts/slideLayout7.xml"/><Relationship Id="rId6" Type="http://schemas.openxmlformats.org/officeDocument/2006/relationships/image" Target="../media/image57.emf"/><Relationship Id="rId11" Type="http://schemas.openxmlformats.org/officeDocument/2006/relationships/image" Target="../media/image62.emf"/><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6.wmf"/><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69.gif"/><Relationship Id="rId5" Type="http://schemas.openxmlformats.org/officeDocument/2006/relationships/image" Target="../media/image68.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png"/><Relationship Id="rId7" Type="http://schemas.openxmlformats.org/officeDocument/2006/relationships/image" Target="../media/image75.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64.png"/><Relationship Id="rId9" Type="http://schemas.openxmlformats.org/officeDocument/2006/relationships/image" Target="../media/image77.png"/></Relationships>
</file>

<file path=ppt/slides/_rels/slide43.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8.png"/><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95.wmf"/><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96.jpeg"/><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4.png"/><Relationship Id="rId7" Type="http://schemas.openxmlformats.org/officeDocument/2006/relationships/image" Target="../media/image99.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64.png"/><Relationship Id="rId9" Type="http://schemas.openxmlformats.org/officeDocument/2006/relationships/image" Target="../media/image101.png"/></Relationships>
</file>

<file path=ppt/slides/_rels/slide5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chart" Target="../charts/chart3.xml"/><Relationship Id="rId7" Type="http://schemas.openxmlformats.org/officeDocument/2006/relationships/image" Target="../media/image103.png"/><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chart" Target="../charts/chart6.xml"/><Relationship Id="rId11" Type="http://schemas.openxmlformats.org/officeDocument/2006/relationships/image" Target="../media/image107.png"/><Relationship Id="rId5" Type="http://schemas.openxmlformats.org/officeDocument/2006/relationships/chart" Target="../charts/chart5.xml"/><Relationship Id="rId10" Type="http://schemas.openxmlformats.org/officeDocument/2006/relationships/image" Target="../media/image106.png"/><Relationship Id="rId4" Type="http://schemas.openxmlformats.org/officeDocument/2006/relationships/chart" Target="../charts/chart4.xml"/><Relationship Id="rId9" Type="http://schemas.openxmlformats.org/officeDocument/2006/relationships/image" Target="../media/image10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slideLayout" Target="../slideLayouts/slideLayout7.xml"/><Relationship Id="rId4" Type="http://schemas.openxmlformats.org/officeDocument/2006/relationships/image" Target="../media/image1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3.xml"/><Relationship Id="rId4" Type="http://schemas.openxmlformats.org/officeDocument/2006/relationships/image" Target="../media/image113.png"/></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11.png"/></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14.emf"/><Relationship Id="rId4" Type="http://schemas.openxmlformats.org/officeDocument/2006/relationships/image" Target="../media/image111.png"/></Relationships>
</file>

<file path=ppt/slides/_rels/slide68.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image" Target="../media/image64.png"/><Relationship Id="rId7" Type="http://schemas.openxmlformats.org/officeDocument/2006/relationships/image" Target="../media/image117.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16.png"/><Relationship Id="rId5" Type="http://schemas.openxmlformats.org/officeDocument/2006/relationships/image" Target="../media/image115.jpeg"/><Relationship Id="rId4" Type="http://schemas.openxmlformats.org/officeDocument/2006/relationships/image" Target="../media/image111.png"/><Relationship Id="rId9" Type="http://schemas.openxmlformats.org/officeDocument/2006/relationships/image" Target="../media/image119.wmf"/></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21.jpeg"/><Relationship Id="rId5" Type="http://schemas.openxmlformats.org/officeDocument/2006/relationships/image" Target="../media/image120.png"/><Relationship Id="rId4" Type="http://schemas.openxmlformats.org/officeDocument/2006/relationships/image" Target="../media/image1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12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11.png"/></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25.png"/><Relationship Id="rId4" Type="http://schemas.openxmlformats.org/officeDocument/2006/relationships/image" Target="../media/image111.png"/></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26.wmf"/><Relationship Id="rId4" Type="http://schemas.openxmlformats.org/officeDocument/2006/relationships/image" Target="../media/image111.png"/></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28.wmf"/><Relationship Id="rId5" Type="http://schemas.openxmlformats.org/officeDocument/2006/relationships/image" Target="../media/image127.wmf"/><Relationship Id="rId4" Type="http://schemas.openxmlformats.org/officeDocument/2006/relationships/image" Target="../media/image111.png"/></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27.wmf"/><Relationship Id="rId4" Type="http://schemas.openxmlformats.org/officeDocument/2006/relationships/image" Target="../media/image111.png"/></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29.png"/><Relationship Id="rId4" Type="http://schemas.openxmlformats.org/officeDocument/2006/relationships/image" Target="../media/image11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1727200"/>
            <a:ext cx="9144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dirty="0" err="1">
                <a:solidFill>
                  <a:srgbClr val="CC3300"/>
                </a:solidFill>
              </a:rPr>
              <a:t>Apport</a:t>
            </a:r>
            <a:r>
              <a:rPr lang="en-US" altLang="fr-FR" sz="3200" b="1" dirty="0">
                <a:solidFill>
                  <a:srgbClr val="CC3300"/>
                </a:solidFill>
              </a:rPr>
              <a:t> des techniques à haut </a:t>
            </a:r>
            <a:r>
              <a:rPr lang="en-US" altLang="fr-FR" sz="3200" b="1" dirty="0" err="1">
                <a:solidFill>
                  <a:srgbClr val="CC3300"/>
                </a:solidFill>
              </a:rPr>
              <a:t>débit</a:t>
            </a:r>
            <a:r>
              <a:rPr lang="en-US" altLang="fr-FR" sz="3200" b="1" dirty="0">
                <a:solidFill>
                  <a:srgbClr val="CC3300"/>
                </a:solidFill>
              </a:rPr>
              <a:t> pour </a:t>
            </a:r>
            <a:r>
              <a:rPr lang="en-US" altLang="fr-FR" sz="3200" b="1" dirty="0" err="1">
                <a:solidFill>
                  <a:srgbClr val="CC3300"/>
                </a:solidFill>
              </a:rPr>
              <a:t>l’identification</a:t>
            </a:r>
            <a:r>
              <a:rPr lang="en-US" altLang="fr-FR" sz="3200" b="1" dirty="0">
                <a:solidFill>
                  <a:srgbClr val="CC3300"/>
                </a:solidFill>
              </a:rPr>
              <a:t> des </a:t>
            </a:r>
            <a:r>
              <a:rPr lang="en-US" altLang="fr-FR" sz="3200" b="1" dirty="0" err="1">
                <a:solidFill>
                  <a:srgbClr val="CC3300"/>
                </a:solidFill>
              </a:rPr>
              <a:t>gènes</a:t>
            </a:r>
            <a:r>
              <a:rPr lang="en-US" altLang="fr-FR" sz="3200" b="1" dirty="0">
                <a:solidFill>
                  <a:srgbClr val="CC3300"/>
                </a:solidFill>
              </a:rPr>
              <a:t> et des </a:t>
            </a:r>
            <a:r>
              <a:rPr lang="en-US" altLang="fr-FR" sz="3200" b="1" dirty="0" err="1">
                <a:solidFill>
                  <a:srgbClr val="CC3300"/>
                </a:solidFill>
              </a:rPr>
              <a:t>protéines</a:t>
            </a:r>
            <a:r>
              <a:rPr lang="en-US" altLang="fr-FR" sz="3200" b="1" dirty="0">
                <a:solidFill>
                  <a:srgbClr val="CC3300"/>
                </a:solidFill>
              </a:rPr>
              <a:t> </a:t>
            </a:r>
            <a:r>
              <a:rPr lang="en-US" altLang="fr-FR" sz="3200" b="1" dirty="0" err="1">
                <a:solidFill>
                  <a:srgbClr val="CC3300"/>
                </a:solidFill>
              </a:rPr>
              <a:t>impliqués</a:t>
            </a:r>
            <a:r>
              <a:rPr lang="en-US" altLang="fr-FR" sz="3200" b="1" dirty="0">
                <a:solidFill>
                  <a:srgbClr val="CC3300"/>
                </a:solidFill>
              </a:rPr>
              <a:t> </a:t>
            </a:r>
            <a:r>
              <a:rPr lang="en-US" altLang="fr-FR" sz="3200" b="1" dirty="0" err="1">
                <a:solidFill>
                  <a:srgbClr val="CC3300"/>
                </a:solidFill>
              </a:rPr>
              <a:t>dans</a:t>
            </a:r>
            <a:r>
              <a:rPr lang="en-US" altLang="fr-FR" sz="3200" b="1" dirty="0">
                <a:solidFill>
                  <a:srgbClr val="CC3300"/>
                </a:solidFill>
              </a:rPr>
              <a:t> un </a:t>
            </a:r>
            <a:r>
              <a:rPr lang="en-US" altLang="fr-FR" sz="3200" b="1" dirty="0" err="1">
                <a:solidFill>
                  <a:srgbClr val="CC3300"/>
                </a:solidFill>
              </a:rPr>
              <a:t>processus</a:t>
            </a:r>
            <a:r>
              <a:rPr lang="en-US" altLang="fr-FR" sz="3200" b="1" dirty="0">
                <a:solidFill>
                  <a:srgbClr val="CC3300"/>
                </a:solidFill>
              </a:rPr>
              <a:t> </a:t>
            </a:r>
            <a:r>
              <a:rPr lang="en-US" altLang="fr-FR" sz="3200" b="1" dirty="0" err="1">
                <a:solidFill>
                  <a:srgbClr val="CC3300"/>
                </a:solidFill>
              </a:rPr>
              <a:t>physiologique</a:t>
            </a:r>
            <a:endParaRPr lang="en-US" altLang="fr-FR" sz="3200" b="1" dirty="0">
              <a:solidFill>
                <a:srgbClr val="CC3300"/>
              </a:solidFill>
            </a:endParaRPr>
          </a:p>
        </p:txBody>
      </p:sp>
      <p:sp>
        <p:nvSpPr>
          <p:cNvPr id="2051" name="Text Box 3"/>
          <p:cNvSpPr txBox="1">
            <a:spLocks noChangeArrowheads="1"/>
          </p:cNvSpPr>
          <p:nvPr/>
        </p:nvSpPr>
        <p:spPr bwMode="auto">
          <a:xfrm>
            <a:off x="1522413" y="3360738"/>
            <a:ext cx="5973762"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sz="2000" b="1" u="sng"/>
              <a:t>Joël GAUTRON</a:t>
            </a:r>
            <a:r>
              <a:rPr lang="en-US" altLang="fr-FR" sz="2000" b="1"/>
              <a:t>, </a:t>
            </a:r>
            <a:r>
              <a:rPr lang="en-US" altLang="fr-FR" b="1">
                <a:solidFill>
                  <a:schemeClr val="accent2"/>
                </a:solidFill>
              </a:rPr>
              <a:t>UR 083</a:t>
            </a:r>
            <a:r>
              <a:rPr lang="en-US" altLang="fr-FR" sz="2000" b="1"/>
              <a:t> </a:t>
            </a:r>
            <a:r>
              <a:rPr lang="en-US" altLang="fr-FR" b="1" i="1">
                <a:solidFill>
                  <a:srgbClr val="003399"/>
                </a:solidFill>
              </a:rPr>
              <a:t>Unité de Recherches Avicoles, INRA, 37380 Nouzilly, France</a:t>
            </a:r>
          </a:p>
        </p:txBody>
      </p:sp>
      <p:sp>
        <p:nvSpPr>
          <p:cNvPr id="2052" name="Rectangle 5"/>
          <p:cNvSpPr>
            <a:spLocks noChangeArrowheads="1"/>
          </p:cNvSpPr>
          <p:nvPr/>
        </p:nvSpPr>
        <p:spPr bwMode="auto">
          <a:xfrm>
            <a:off x="71438" y="3502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2053" name="Rectangle 6"/>
          <p:cNvSpPr>
            <a:spLocks noChangeArrowheads="1"/>
          </p:cNvSpPr>
          <p:nvPr/>
        </p:nvSpPr>
        <p:spPr bwMode="auto">
          <a:xfrm>
            <a:off x="71438" y="35020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aphicFrame>
        <p:nvGraphicFramePr>
          <p:cNvPr id="2054" name="Object 7"/>
          <p:cNvGraphicFramePr>
            <a:graphicFrameLocks noChangeAspect="1"/>
          </p:cNvGraphicFramePr>
          <p:nvPr/>
        </p:nvGraphicFramePr>
        <p:xfrm>
          <a:off x="2695575" y="4395788"/>
          <a:ext cx="1998663" cy="1550987"/>
        </p:xfrm>
        <a:graphic>
          <a:graphicData uri="http://schemas.openxmlformats.org/presentationml/2006/ole">
            <mc:AlternateContent xmlns:mc="http://schemas.openxmlformats.org/markup-compatibility/2006">
              <mc:Choice xmlns:v="urn:schemas-microsoft-com:vml" Requires="v">
                <p:oleObj spid="_x0000_s2141" name="CorelPhotoPaint.Image.11" r:id="rId4" imgW="2343088" imgH="2046762" progId="CorelPhotoPaint.Image.11">
                  <p:embed/>
                </p:oleObj>
              </mc:Choice>
              <mc:Fallback>
                <p:oleObj name="CorelPhotoPaint.Image.11" r:id="rId4" imgW="2343088" imgH="2046762" progId="CorelPhotoPaint.Image.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575" y="4395788"/>
                        <a:ext cx="1998663" cy="1550987"/>
                      </a:xfrm>
                      <a:prstGeom prst="rect">
                        <a:avLst/>
                      </a:prstGeom>
                      <a:noFill/>
                      <a:ln w="22225" algn="ctr">
                        <a:solidFill>
                          <a:srgbClr val="00FFFF"/>
                        </a:solidFill>
                        <a:miter lim="800000"/>
                        <a:headEnd/>
                        <a:tailEnd/>
                      </a:ln>
                      <a:effectLst/>
                      <a:extLst>
                        <a:ext uri="{909E8E84-426E-40DD-AFC4-6F175D3DCCD1}">
                          <a14:hiddenFill xmlns:a14="http://schemas.microsoft.com/office/drawing/2010/main">
                            <a:solidFill>
                              <a:srgbClr val="E1F4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8"/>
          <p:cNvGraphicFramePr>
            <a:graphicFrameLocks noChangeAspect="1"/>
          </p:cNvGraphicFramePr>
          <p:nvPr/>
        </p:nvGraphicFramePr>
        <p:xfrm>
          <a:off x="3702050" y="254000"/>
          <a:ext cx="1238250" cy="1463675"/>
        </p:xfrm>
        <a:graphic>
          <a:graphicData uri="http://schemas.openxmlformats.org/presentationml/2006/ole">
            <mc:AlternateContent xmlns:mc="http://schemas.openxmlformats.org/markup-compatibility/2006">
              <mc:Choice xmlns:v="urn:schemas-microsoft-com:vml" Requires="v">
                <p:oleObj spid="_x0000_s2142" name="Fotografía de Photo Editor" r:id="rId6" imgW="762066" imgH="1013333" progId="MSPhotoEd.3">
                  <p:embed/>
                </p:oleObj>
              </mc:Choice>
              <mc:Fallback>
                <p:oleObj name="Fotografía de Photo Editor" r:id="rId6" imgW="762066" imgH="1013333" progId="MSPhotoEd.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2050" y="254000"/>
                        <a:ext cx="1238250" cy="1463675"/>
                      </a:xfrm>
                      <a:prstGeom prst="rect">
                        <a:avLst/>
                      </a:prstGeom>
                      <a:noFill/>
                      <a:ln w="28575" cmpd="thickThin">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6" name="Picture 9" descr="lame 26 bas 750-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488" y="242888"/>
            <a:ext cx="191135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2513" y="238125"/>
            <a:ext cx="22844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4560888"/>
            <a:ext cx="3390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2" descr="MPj0321102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0375" y="4103688"/>
            <a:ext cx="13684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2">
            <p14:nvContentPartPr>
              <p14:cNvPr id="3" name="Encre 2"/>
              <p14:cNvContentPartPr/>
              <p14:nvPr/>
            </p14:nvContentPartPr>
            <p14:xfrm>
              <a:off x="8806685" y="3290916"/>
              <a:ext cx="360" cy="360"/>
            </p14:xfrm>
          </p:contentPart>
        </mc:Choice>
        <mc:Fallback xmlns="">
          <p:pic>
            <p:nvPicPr>
              <p:cNvPr id="3" name="Encre 2"/>
              <p:cNvPicPr/>
              <p:nvPr/>
            </p:nvPicPr>
            <p:blipFill>
              <a:blip r:embed="rId13"/>
              <a:stretch>
                <a:fillRect/>
              </a:stretch>
            </p:blipFill>
            <p:spPr>
              <a:xfrm>
                <a:off x="8794805" y="3279036"/>
                <a:ext cx="24120" cy="2412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Group 2"/>
          <p:cNvGrpSpPr>
            <a:grpSpLocks/>
          </p:cNvGrpSpPr>
          <p:nvPr/>
        </p:nvGrpSpPr>
        <p:grpSpPr bwMode="auto">
          <a:xfrm>
            <a:off x="6807200" y="1654175"/>
            <a:ext cx="1639888" cy="2773363"/>
            <a:chOff x="4288" y="1042"/>
            <a:chExt cx="1033" cy="1747"/>
          </a:xfrm>
        </p:grpSpPr>
        <p:sp>
          <p:nvSpPr>
            <p:cNvPr id="24613" name="Rectangle 3"/>
            <p:cNvSpPr>
              <a:spLocks noChangeArrowheads="1"/>
            </p:cNvSpPr>
            <p:nvPr/>
          </p:nvSpPr>
          <p:spPr bwMode="auto">
            <a:xfrm>
              <a:off x="4288" y="1042"/>
              <a:ext cx="1033" cy="1747"/>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24614" name="Text Box 4"/>
            <p:cNvSpPr txBox="1">
              <a:spLocks noChangeArrowheads="1"/>
            </p:cNvSpPr>
            <p:nvPr/>
          </p:nvSpPr>
          <p:spPr bwMode="auto">
            <a:xfrm>
              <a:off x="4358" y="1144"/>
              <a:ext cx="791" cy="231"/>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3300"/>
                  </a:solidFill>
                </a:rPr>
                <a:t>PROTEOME</a:t>
              </a:r>
            </a:p>
          </p:txBody>
        </p:sp>
      </p:grpSp>
      <p:grpSp>
        <p:nvGrpSpPr>
          <p:cNvPr id="138245" name="Group 5"/>
          <p:cNvGrpSpPr>
            <a:grpSpLocks/>
          </p:cNvGrpSpPr>
          <p:nvPr/>
        </p:nvGrpSpPr>
        <p:grpSpPr bwMode="auto">
          <a:xfrm>
            <a:off x="3556000" y="1698625"/>
            <a:ext cx="2395538" cy="2698750"/>
            <a:chOff x="2240" y="1070"/>
            <a:chExt cx="1509" cy="1700"/>
          </a:xfrm>
        </p:grpSpPr>
        <p:sp>
          <p:nvSpPr>
            <p:cNvPr id="24611" name="Rectangle 6"/>
            <p:cNvSpPr>
              <a:spLocks noChangeArrowheads="1"/>
            </p:cNvSpPr>
            <p:nvPr/>
          </p:nvSpPr>
          <p:spPr bwMode="auto">
            <a:xfrm>
              <a:off x="2240" y="1070"/>
              <a:ext cx="1509" cy="17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24612" name="Text Box 7"/>
            <p:cNvSpPr txBox="1">
              <a:spLocks noChangeArrowheads="1"/>
            </p:cNvSpPr>
            <p:nvPr/>
          </p:nvSpPr>
          <p:spPr bwMode="auto">
            <a:xfrm>
              <a:off x="2365" y="1144"/>
              <a:ext cx="1129" cy="23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3300"/>
                  </a:solidFill>
                </a:rPr>
                <a:t>TRANSCRIPTOME</a:t>
              </a:r>
            </a:p>
          </p:txBody>
        </p:sp>
      </p:grpSp>
      <p:grpSp>
        <p:nvGrpSpPr>
          <p:cNvPr id="138248" name="Group 8"/>
          <p:cNvGrpSpPr>
            <a:grpSpLocks/>
          </p:cNvGrpSpPr>
          <p:nvPr/>
        </p:nvGrpSpPr>
        <p:grpSpPr bwMode="auto">
          <a:xfrm>
            <a:off x="363538" y="1698625"/>
            <a:ext cx="2133600" cy="2698750"/>
            <a:chOff x="229" y="1070"/>
            <a:chExt cx="1344" cy="1700"/>
          </a:xfrm>
        </p:grpSpPr>
        <p:sp>
          <p:nvSpPr>
            <p:cNvPr id="138249" name="Rectangle 9"/>
            <p:cNvSpPr>
              <a:spLocks noChangeArrowheads="1"/>
            </p:cNvSpPr>
            <p:nvPr/>
          </p:nvSpPr>
          <p:spPr bwMode="auto">
            <a:xfrm>
              <a:off x="229" y="1070"/>
              <a:ext cx="1344" cy="1700"/>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24610" name="Text Box 10"/>
            <p:cNvSpPr txBox="1">
              <a:spLocks noChangeArrowheads="1"/>
            </p:cNvSpPr>
            <p:nvPr/>
          </p:nvSpPr>
          <p:spPr bwMode="auto">
            <a:xfrm>
              <a:off x="627" y="1144"/>
              <a:ext cx="664"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3300"/>
                  </a:solidFill>
                </a:rPr>
                <a:t>GENOME</a:t>
              </a:r>
            </a:p>
          </p:txBody>
        </p:sp>
      </p:grpSp>
      <p:grpSp>
        <p:nvGrpSpPr>
          <p:cNvPr id="24581" name="Group 11"/>
          <p:cNvGrpSpPr>
            <a:grpSpLocks/>
          </p:cNvGrpSpPr>
          <p:nvPr/>
        </p:nvGrpSpPr>
        <p:grpSpPr bwMode="auto">
          <a:xfrm>
            <a:off x="234950" y="852488"/>
            <a:ext cx="3443288" cy="735012"/>
            <a:chOff x="115" y="427"/>
            <a:chExt cx="2169" cy="463"/>
          </a:xfrm>
        </p:grpSpPr>
        <p:sp>
          <p:nvSpPr>
            <p:cNvPr id="24607" name="Text Box 12"/>
            <p:cNvSpPr txBox="1">
              <a:spLocks noChangeArrowheads="1"/>
            </p:cNvSpPr>
            <p:nvPr/>
          </p:nvSpPr>
          <p:spPr bwMode="auto">
            <a:xfrm>
              <a:off x="192" y="659"/>
              <a:ext cx="20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0033CC"/>
                  </a:solidFill>
                </a:rPr>
                <a:t>* Identifier les gènes fonctionnels</a:t>
              </a:r>
            </a:p>
          </p:txBody>
        </p:sp>
        <p:sp>
          <p:nvSpPr>
            <p:cNvPr id="24608" name="Text Box 13"/>
            <p:cNvSpPr txBox="1">
              <a:spLocks noChangeArrowheads="1"/>
            </p:cNvSpPr>
            <p:nvPr/>
          </p:nvSpPr>
          <p:spPr bwMode="auto">
            <a:xfrm>
              <a:off x="115" y="427"/>
              <a:ext cx="6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400"/>
                <a:t>Le but</a:t>
              </a:r>
            </a:p>
          </p:txBody>
        </p:sp>
      </p:grpSp>
      <p:sp>
        <p:nvSpPr>
          <p:cNvPr id="24582" name="Text Box 14"/>
          <p:cNvSpPr txBox="1">
            <a:spLocks noChangeArrowheads="1"/>
          </p:cNvSpPr>
          <p:nvPr/>
        </p:nvSpPr>
        <p:spPr bwMode="auto">
          <a:xfrm>
            <a:off x="0" y="5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Les banques cDNA et EST</a:t>
            </a:r>
          </a:p>
        </p:txBody>
      </p:sp>
      <p:pic>
        <p:nvPicPr>
          <p:cNvPr id="24583" name="Picture 15" descr="j01494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 y="2635250"/>
            <a:ext cx="12065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16"/>
          <p:cNvSpPr txBox="1">
            <a:spLocks noChangeArrowheads="1"/>
          </p:cNvSpPr>
          <p:nvPr/>
        </p:nvSpPr>
        <p:spPr bwMode="auto">
          <a:xfrm>
            <a:off x="1127125" y="2287588"/>
            <a:ext cx="604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ADN</a:t>
            </a:r>
          </a:p>
        </p:txBody>
      </p:sp>
      <p:sp>
        <p:nvSpPr>
          <p:cNvPr id="24585" name="Text Box 17"/>
          <p:cNvSpPr txBox="1">
            <a:spLocks noChangeArrowheads="1"/>
          </p:cNvSpPr>
          <p:nvPr/>
        </p:nvSpPr>
        <p:spPr bwMode="auto">
          <a:xfrm>
            <a:off x="574675" y="4051300"/>
            <a:ext cx="1663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20-30000 gènes</a:t>
            </a:r>
          </a:p>
        </p:txBody>
      </p:sp>
      <p:grpSp>
        <p:nvGrpSpPr>
          <p:cNvPr id="138258" name="Group 18"/>
          <p:cNvGrpSpPr>
            <a:grpSpLocks/>
          </p:cNvGrpSpPr>
          <p:nvPr/>
        </p:nvGrpSpPr>
        <p:grpSpPr bwMode="auto">
          <a:xfrm>
            <a:off x="2032000" y="2286000"/>
            <a:ext cx="3292475" cy="1662113"/>
            <a:chOff x="1280" y="1440"/>
            <a:chExt cx="2074" cy="1047"/>
          </a:xfrm>
        </p:grpSpPr>
        <p:pic>
          <p:nvPicPr>
            <p:cNvPr id="24603" name="Picture 19" descr="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 y="1725"/>
              <a:ext cx="918"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4" name="Text Box 20"/>
            <p:cNvSpPr txBox="1">
              <a:spLocks noChangeArrowheads="1"/>
            </p:cNvSpPr>
            <p:nvPr/>
          </p:nvSpPr>
          <p:spPr bwMode="auto">
            <a:xfrm>
              <a:off x="2595" y="1440"/>
              <a:ext cx="4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ARNm</a:t>
              </a:r>
            </a:p>
          </p:txBody>
        </p:sp>
        <p:sp>
          <p:nvSpPr>
            <p:cNvPr id="24605" name="Text Box 21"/>
            <p:cNvSpPr txBox="1">
              <a:spLocks noChangeArrowheads="1"/>
            </p:cNvSpPr>
            <p:nvPr/>
          </p:nvSpPr>
          <p:spPr bwMode="auto">
            <a:xfrm>
              <a:off x="1280" y="1838"/>
              <a:ext cx="89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3300"/>
                  </a:solidFill>
                </a:rPr>
                <a:t>Transcription</a:t>
              </a:r>
            </a:p>
          </p:txBody>
        </p:sp>
        <p:sp>
          <p:nvSpPr>
            <p:cNvPr id="24606" name="AutoShape 22"/>
            <p:cNvSpPr>
              <a:spLocks noChangeArrowheads="1"/>
            </p:cNvSpPr>
            <p:nvPr/>
          </p:nvSpPr>
          <p:spPr bwMode="auto">
            <a:xfrm>
              <a:off x="1317" y="2067"/>
              <a:ext cx="1005" cy="138"/>
            </a:xfrm>
            <a:custGeom>
              <a:avLst/>
              <a:gdLst>
                <a:gd name="T0" fmla="*/ 754 w 21600"/>
                <a:gd name="T1" fmla="*/ 0 h 21600"/>
                <a:gd name="T2" fmla="*/ 0 w 21600"/>
                <a:gd name="T3" fmla="*/ 69 h 21600"/>
                <a:gd name="T4" fmla="*/ 754 w 21600"/>
                <a:gd name="T5" fmla="*/ 138 h 21600"/>
                <a:gd name="T6" fmla="*/ 1005 w 21600"/>
                <a:gd name="T7" fmla="*/ 69 h 21600"/>
                <a:gd name="T8" fmla="*/ 17694720 60000 65536"/>
                <a:gd name="T9" fmla="*/ 11796480 60000 65536"/>
                <a:gd name="T10" fmla="*/ 5898240 60000 65536"/>
                <a:gd name="T11" fmla="*/ 0 60000 65536"/>
                <a:gd name="T12" fmla="*/ 3374 w 21600"/>
                <a:gd name="T13" fmla="*/ 5478 h 21600"/>
                <a:gd name="T14" fmla="*/ 18892 w 21600"/>
                <a:gd name="T15" fmla="*/ 1627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38263" name="Group 23"/>
          <p:cNvGrpSpPr>
            <a:grpSpLocks/>
          </p:cNvGrpSpPr>
          <p:nvPr/>
        </p:nvGrpSpPr>
        <p:grpSpPr bwMode="auto">
          <a:xfrm>
            <a:off x="5394325" y="2287588"/>
            <a:ext cx="2782888" cy="1639887"/>
            <a:chOff x="3398" y="1441"/>
            <a:chExt cx="1753" cy="1033"/>
          </a:xfrm>
        </p:grpSpPr>
        <p:pic>
          <p:nvPicPr>
            <p:cNvPr id="24599" name="Picture 24" descr="lyso"/>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456" y="1837"/>
              <a:ext cx="695" cy="637"/>
            </a:xfrm>
            <a:prstGeom prst="rect">
              <a:avLst/>
            </a:prstGeom>
            <a:gradFill rotWithShape="0">
              <a:gsLst>
                <a:gs pos="0">
                  <a:schemeClr val="tx1"/>
                </a:gs>
                <a:gs pos="100000">
                  <a:srgbClr val="FFFFBD"/>
                </a:gs>
              </a:gsLst>
              <a:lin ang="5400000" scaled="1"/>
            </a:gradFill>
            <a:ln>
              <a:noFill/>
            </a:ln>
            <a:extLst>
              <a:ext uri="{91240B29-F687-4F45-9708-019B960494DF}">
                <a14:hiddenLine xmlns:a14="http://schemas.microsoft.com/office/drawing/2010/main" w="38100">
                  <a:solidFill>
                    <a:schemeClr val="tx1"/>
                  </a:solidFill>
                  <a:miter lim="800000"/>
                  <a:headEnd/>
                  <a:tailEnd/>
                </a14:hiddenLine>
              </a:ext>
            </a:extLst>
          </p:spPr>
        </p:pic>
        <p:sp>
          <p:nvSpPr>
            <p:cNvPr id="24600" name="Text Box 25"/>
            <p:cNvSpPr txBox="1">
              <a:spLocks noChangeArrowheads="1"/>
            </p:cNvSpPr>
            <p:nvPr/>
          </p:nvSpPr>
          <p:spPr bwMode="auto">
            <a:xfrm>
              <a:off x="4440" y="1441"/>
              <a:ext cx="67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Protéines</a:t>
              </a:r>
            </a:p>
          </p:txBody>
        </p:sp>
        <p:sp>
          <p:nvSpPr>
            <p:cNvPr id="24601" name="Text Box 26"/>
            <p:cNvSpPr txBox="1">
              <a:spLocks noChangeArrowheads="1"/>
            </p:cNvSpPr>
            <p:nvPr/>
          </p:nvSpPr>
          <p:spPr bwMode="auto">
            <a:xfrm>
              <a:off x="3423" y="1839"/>
              <a:ext cx="7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3300"/>
                  </a:solidFill>
                </a:rPr>
                <a:t>Traduction</a:t>
              </a:r>
            </a:p>
          </p:txBody>
        </p:sp>
        <p:sp>
          <p:nvSpPr>
            <p:cNvPr id="24602" name="AutoShape 27"/>
            <p:cNvSpPr>
              <a:spLocks noChangeArrowheads="1"/>
            </p:cNvSpPr>
            <p:nvPr/>
          </p:nvSpPr>
          <p:spPr bwMode="auto">
            <a:xfrm>
              <a:off x="3398" y="2066"/>
              <a:ext cx="1005" cy="138"/>
            </a:xfrm>
            <a:custGeom>
              <a:avLst/>
              <a:gdLst>
                <a:gd name="T0" fmla="*/ 754 w 21600"/>
                <a:gd name="T1" fmla="*/ 0 h 21600"/>
                <a:gd name="T2" fmla="*/ 0 w 21600"/>
                <a:gd name="T3" fmla="*/ 69 h 21600"/>
                <a:gd name="T4" fmla="*/ 754 w 21600"/>
                <a:gd name="T5" fmla="*/ 138 h 21600"/>
                <a:gd name="T6" fmla="*/ 1005 w 21600"/>
                <a:gd name="T7" fmla="*/ 69 h 21600"/>
                <a:gd name="T8" fmla="*/ 17694720 60000 65536"/>
                <a:gd name="T9" fmla="*/ 11796480 60000 65536"/>
                <a:gd name="T10" fmla="*/ 5898240 60000 65536"/>
                <a:gd name="T11" fmla="*/ 0 60000 65536"/>
                <a:gd name="T12" fmla="*/ 3374 w 21600"/>
                <a:gd name="T13" fmla="*/ 5478 h 21600"/>
                <a:gd name="T14" fmla="*/ 18892 w 21600"/>
                <a:gd name="T15" fmla="*/ 1627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38268" name="Group 28"/>
          <p:cNvGrpSpPr>
            <a:grpSpLocks/>
          </p:cNvGrpSpPr>
          <p:nvPr/>
        </p:nvGrpSpPr>
        <p:grpSpPr bwMode="auto">
          <a:xfrm>
            <a:off x="1706563" y="4051300"/>
            <a:ext cx="3614737" cy="1601788"/>
            <a:chOff x="1075" y="2552"/>
            <a:chExt cx="2277" cy="1009"/>
          </a:xfrm>
        </p:grpSpPr>
        <p:grpSp>
          <p:nvGrpSpPr>
            <p:cNvPr id="24594" name="Group 29"/>
            <p:cNvGrpSpPr>
              <a:grpSpLocks/>
            </p:cNvGrpSpPr>
            <p:nvPr/>
          </p:nvGrpSpPr>
          <p:grpSpPr bwMode="auto">
            <a:xfrm>
              <a:off x="1100" y="2552"/>
              <a:ext cx="2252" cy="815"/>
              <a:chOff x="1100" y="2552"/>
              <a:chExt cx="2252" cy="815"/>
            </a:xfrm>
          </p:grpSpPr>
          <p:sp>
            <p:nvSpPr>
              <p:cNvPr id="24596" name="Text Box 30"/>
              <p:cNvSpPr txBox="1">
                <a:spLocks noChangeArrowheads="1"/>
              </p:cNvSpPr>
              <p:nvPr/>
            </p:nvSpPr>
            <p:spPr bwMode="auto">
              <a:xfrm>
                <a:off x="2218" y="2552"/>
                <a:ext cx="11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100000 transcrits</a:t>
                </a:r>
              </a:p>
            </p:txBody>
          </p:sp>
          <p:sp>
            <p:nvSpPr>
              <p:cNvPr id="24597" name="AutoShape 31"/>
              <p:cNvSpPr>
                <a:spLocks noChangeArrowheads="1"/>
              </p:cNvSpPr>
              <p:nvPr/>
            </p:nvSpPr>
            <p:spPr bwMode="auto">
              <a:xfrm rot="-5583737">
                <a:off x="1598" y="2283"/>
                <a:ext cx="586" cy="1581"/>
              </a:xfrm>
              <a:prstGeom prst="curvedRightArrow">
                <a:avLst>
                  <a:gd name="adj1" fmla="val 53959"/>
                  <a:gd name="adj2" fmla="val 107918"/>
                  <a:gd name="adj3" fmla="val 14662"/>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24598" name="Text Box 32"/>
              <p:cNvSpPr txBox="1">
                <a:spLocks noChangeArrowheads="1"/>
              </p:cNvSpPr>
              <p:nvPr/>
            </p:nvSpPr>
            <p:spPr bwMode="auto">
              <a:xfrm>
                <a:off x="1488" y="2917"/>
                <a:ext cx="5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X 2 à 5</a:t>
                </a:r>
              </a:p>
            </p:txBody>
          </p:sp>
        </p:grpSp>
        <p:sp>
          <p:nvSpPr>
            <p:cNvPr id="24595" name="Text Box 33"/>
            <p:cNvSpPr txBox="1">
              <a:spLocks noChangeArrowheads="1"/>
            </p:cNvSpPr>
            <p:nvPr/>
          </p:nvSpPr>
          <p:spPr bwMode="auto">
            <a:xfrm>
              <a:off x="1075" y="3330"/>
              <a:ext cx="13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Epissages alternatifs</a:t>
              </a:r>
            </a:p>
          </p:txBody>
        </p:sp>
      </p:grpSp>
      <p:grpSp>
        <p:nvGrpSpPr>
          <p:cNvPr id="138274" name="Group 34"/>
          <p:cNvGrpSpPr>
            <a:grpSpLocks/>
          </p:cNvGrpSpPr>
          <p:nvPr/>
        </p:nvGrpSpPr>
        <p:grpSpPr bwMode="auto">
          <a:xfrm>
            <a:off x="5289550" y="4051300"/>
            <a:ext cx="3378200" cy="1903413"/>
            <a:chOff x="3332" y="2552"/>
            <a:chExt cx="2128" cy="1199"/>
          </a:xfrm>
        </p:grpSpPr>
        <p:sp>
          <p:nvSpPr>
            <p:cNvPr id="24590" name="AutoShape 35"/>
            <p:cNvSpPr>
              <a:spLocks noChangeArrowheads="1"/>
            </p:cNvSpPr>
            <p:nvPr/>
          </p:nvSpPr>
          <p:spPr bwMode="auto">
            <a:xfrm rot="-5583737">
              <a:off x="3879" y="2300"/>
              <a:ext cx="586" cy="1581"/>
            </a:xfrm>
            <a:prstGeom prst="curvedRightArrow">
              <a:avLst>
                <a:gd name="adj1" fmla="val 53959"/>
                <a:gd name="adj2" fmla="val 107918"/>
                <a:gd name="adj3" fmla="val 14662"/>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24591" name="Text Box 36"/>
            <p:cNvSpPr txBox="1">
              <a:spLocks noChangeArrowheads="1"/>
            </p:cNvSpPr>
            <p:nvPr/>
          </p:nvSpPr>
          <p:spPr bwMode="auto">
            <a:xfrm>
              <a:off x="3733" y="2917"/>
              <a:ext cx="5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X 5 à 10</a:t>
              </a:r>
            </a:p>
          </p:txBody>
        </p:sp>
        <p:sp>
          <p:nvSpPr>
            <p:cNvPr id="24592" name="Text Box 37"/>
            <p:cNvSpPr txBox="1">
              <a:spLocks noChangeArrowheads="1"/>
            </p:cNvSpPr>
            <p:nvPr/>
          </p:nvSpPr>
          <p:spPr bwMode="auto">
            <a:xfrm>
              <a:off x="4446" y="2552"/>
              <a:ext cx="6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1 million</a:t>
              </a:r>
            </a:p>
          </p:txBody>
        </p:sp>
        <p:sp>
          <p:nvSpPr>
            <p:cNvPr id="24593" name="Text Box 38"/>
            <p:cNvSpPr txBox="1">
              <a:spLocks noChangeArrowheads="1"/>
            </p:cNvSpPr>
            <p:nvPr/>
          </p:nvSpPr>
          <p:spPr bwMode="auto">
            <a:xfrm>
              <a:off x="3332" y="3347"/>
              <a:ext cx="21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Epissages protéiques</a:t>
              </a:r>
            </a:p>
            <a:p>
              <a:pPr eaLnBrk="1" hangingPunct="1"/>
              <a:r>
                <a:rPr lang="fr-FR" altLang="fr-FR"/>
                <a:t>Maturations post-traductionnelles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8258"/>
                                        </p:tgtEl>
                                        <p:attrNameLst>
                                          <p:attrName>style.visibility</p:attrName>
                                        </p:attrNameLst>
                                      </p:cBhvr>
                                      <p:to>
                                        <p:strVal val="visible"/>
                                      </p:to>
                                    </p:set>
                                    <p:animEffect transition="in" filter="wipe(left)">
                                      <p:cBhvr>
                                        <p:cTn id="7" dur="500"/>
                                        <p:tgtEl>
                                          <p:spTgt spid="138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8268"/>
                                        </p:tgtEl>
                                        <p:attrNameLst>
                                          <p:attrName>style.visibility</p:attrName>
                                        </p:attrNameLst>
                                      </p:cBhvr>
                                      <p:to>
                                        <p:strVal val="visible"/>
                                      </p:to>
                                    </p:set>
                                    <p:animEffect transition="in" filter="wipe(left)">
                                      <p:cBhvr>
                                        <p:cTn id="12" dur="2000"/>
                                        <p:tgtEl>
                                          <p:spTgt spid="138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8263"/>
                                        </p:tgtEl>
                                        <p:attrNameLst>
                                          <p:attrName>style.visibility</p:attrName>
                                        </p:attrNameLst>
                                      </p:cBhvr>
                                      <p:to>
                                        <p:strVal val="visible"/>
                                      </p:to>
                                    </p:set>
                                    <p:animEffect transition="in" filter="wipe(left)">
                                      <p:cBhvr>
                                        <p:cTn id="17" dur="2000"/>
                                        <p:tgtEl>
                                          <p:spTgt spid="1382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8274"/>
                                        </p:tgtEl>
                                        <p:attrNameLst>
                                          <p:attrName>style.visibility</p:attrName>
                                        </p:attrNameLst>
                                      </p:cBhvr>
                                      <p:to>
                                        <p:strVal val="visible"/>
                                      </p:to>
                                    </p:set>
                                    <p:animEffect transition="in" filter="wipe(left)">
                                      <p:cBhvr>
                                        <p:cTn id="22" dur="2000"/>
                                        <p:tgtEl>
                                          <p:spTgt spid="1382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8248"/>
                                        </p:tgtEl>
                                        <p:attrNameLst>
                                          <p:attrName>style.visibility</p:attrName>
                                        </p:attrNameLst>
                                      </p:cBhvr>
                                      <p:to>
                                        <p:strVal val="visible"/>
                                      </p:to>
                                    </p:set>
                                    <p:animEffect transition="in" filter="fade">
                                      <p:cBhvr>
                                        <p:cTn id="27" dur="1000"/>
                                        <p:tgtEl>
                                          <p:spTgt spid="1382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8245"/>
                                        </p:tgtEl>
                                        <p:attrNameLst>
                                          <p:attrName>style.visibility</p:attrName>
                                        </p:attrNameLst>
                                      </p:cBhvr>
                                      <p:to>
                                        <p:strVal val="visible"/>
                                      </p:to>
                                    </p:set>
                                    <p:animEffect transition="in" filter="fade">
                                      <p:cBhvr>
                                        <p:cTn id="32" dur="1000"/>
                                        <p:tgtEl>
                                          <p:spTgt spid="1382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38242"/>
                                        </p:tgtEl>
                                        <p:attrNameLst>
                                          <p:attrName>style.visibility</p:attrName>
                                        </p:attrNameLst>
                                      </p:cBhvr>
                                      <p:to>
                                        <p:strVal val="visible"/>
                                      </p:to>
                                    </p:set>
                                    <p:animEffect transition="in" filter="fade">
                                      <p:cBhvr>
                                        <p:cTn id="37" dur="2000"/>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458" name="Group 2"/>
          <p:cNvGrpSpPr>
            <a:grpSpLocks/>
          </p:cNvGrpSpPr>
          <p:nvPr/>
        </p:nvGrpSpPr>
        <p:grpSpPr bwMode="auto">
          <a:xfrm>
            <a:off x="182563" y="530225"/>
            <a:ext cx="3443287" cy="735013"/>
            <a:chOff x="115" y="427"/>
            <a:chExt cx="2169" cy="463"/>
          </a:xfrm>
        </p:grpSpPr>
        <p:sp>
          <p:nvSpPr>
            <p:cNvPr id="31762" name="Text Box 3"/>
            <p:cNvSpPr txBox="1">
              <a:spLocks noChangeArrowheads="1"/>
            </p:cNvSpPr>
            <p:nvPr/>
          </p:nvSpPr>
          <p:spPr bwMode="auto">
            <a:xfrm>
              <a:off x="192" y="659"/>
              <a:ext cx="20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0033CC"/>
                  </a:solidFill>
                </a:rPr>
                <a:t>* Identifier les gènes fonctionnels</a:t>
              </a:r>
            </a:p>
          </p:txBody>
        </p:sp>
        <p:sp>
          <p:nvSpPr>
            <p:cNvPr id="31763" name="Text Box 4"/>
            <p:cNvSpPr txBox="1">
              <a:spLocks noChangeArrowheads="1"/>
            </p:cNvSpPr>
            <p:nvPr/>
          </p:nvSpPr>
          <p:spPr bwMode="auto">
            <a:xfrm>
              <a:off x="115" y="427"/>
              <a:ext cx="6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400"/>
                <a:t>Le but</a:t>
              </a:r>
            </a:p>
          </p:txBody>
        </p:sp>
      </p:grpSp>
      <p:sp>
        <p:nvSpPr>
          <p:cNvPr id="147464" name="Text Box 8"/>
          <p:cNvSpPr txBox="1">
            <a:spLocks noChangeArrowheads="1"/>
          </p:cNvSpPr>
          <p:nvPr/>
        </p:nvSpPr>
        <p:spPr bwMode="auto">
          <a:xfrm>
            <a:off x="179388" y="2343150"/>
            <a:ext cx="4911725" cy="23018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Recueil des tissus: </a:t>
            </a:r>
          </a:p>
          <a:p>
            <a:pPr eaLnBrk="1" hangingPunct="1"/>
            <a:r>
              <a:rPr lang="fr-FR" altLang="fr-FR"/>
              <a:t>	Nombreuses fonctions biologiques : (Tissus reproducteurs, système digestif, Système nerveux central, foie, intestin, rate, …)</a:t>
            </a:r>
          </a:p>
          <a:p>
            <a:pPr eaLnBrk="1" hangingPunct="1"/>
            <a:r>
              <a:rPr lang="fr-FR" altLang="fr-FR"/>
              <a:t> 	Différentes conditions : 	(embryons,jeunes, adultes, males, femelles, facteurs nutritionnels…)</a:t>
            </a:r>
          </a:p>
          <a:p>
            <a:pPr eaLnBrk="1" hangingPunct="1"/>
            <a:r>
              <a:rPr lang="fr-FR" altLang="fr-FR" b="1"/>
              <a:t>		</a:t>
            </a:r>
          </a:p>
        </p:txBody>
      </p:sp>
      <p:grpSp>
        <p:nvGrpSpPr>
          <p:cNvPr id="147468" name="Group 12"/>
          <p:cNvGrpSpPr>
            <a:grpSpLocks/>
          </p:cNvGrpSpPr>
          <p:nvPr/>
        </p:nvGrpSpPr>
        <p:grpSpPr bwMode="auto">
          <a:xfrm>
            <a:off x="179388" y="1243013"/>
            <a:ext cx="8705850" cy="1016000"/>
            <a:chOff x="146" y="915"/>
            <a:chExt cx="10924" cy="640"/>
          </a:xfrm>
        </p:grpSpPr>
        <p:sp>
          <p:nvSpPr>
            <p:cNvPr id="31760" name="Text Box 13"/>
            <p:cNvSpPr txBox="1">
              <a:spLocks noChangeArrowheads="1"/>
            </p:cNvSpPr>
            <p:nvPr/>
          </p:nvSpPr>
          <p:spPr bwMode="auto">
            <a:xfrm>
              <a:off x="146" y="915"/>
              <a:ext cx="16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400"/>
                <a:t>Méthode</a:t>
              </a:r>
              <a:endParaRPr lang="fr-FR" altLang="fr-FR">
                <a:solidFill>
                  <a:srgbClr val="FFFF00"/>
                </a:solidFill>
              </a:endParaRPr>
            </a:p>
          </p:txBody>
        </p:sp>
        <p:sp>
          <p:nvSpPr>
            <p:cNvPr id="31761" name="Text Box 14"/>
            <p:cNvSpPr txBox="1">
              <a:spLocks noChangeArrowheads="1"/>
            </p:cNvSpPr>
            <p:nvPr/>
          </p:nvSpPr>
          <p:spPr bwMode="auto">
            <a:xfrm>
              <a:off x="176" y="1151"/>
              <a:ext cx="1089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0033CC"/>
                  </a:solidFill>
                </a:rPr>
                <a:t>* Un catalogue compréhensible de l’ensemble des séquences d’un organisme ou d’un tissu spécifique ou d’une fonction biologique</a:t>
              </a:r>
            </a:p>
          </p:txBody>
        </p:sp>
      </p:grpSp>
      <p:sp>
        <p:nvSpPr>
          <p:cNvPr id="31749" name="Text Box 21"/>
          <p:cNvSpPr txBox="1">
            <a:spLocks noChangeArrowheads="1"/>
          </p:cNvSpPr>
          <p:nvPr/>
        </p:nvSpPr>
        <p:spPr bwMode="auto">
          <a:xfrm>
            <a:off x="0" y="5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Les banques EST</a:t>
            </a:r>
          </a:p>
        </p:txBody>
      </p:sp>
      <p:grpSp>
        <p:nvGrpSpPr>
          <p:cNvPr id="147484" name="Group 28"/>
          <p:cNvGrpSpPr>
            <a:grpSpLocks/>
          </p:cNvGrpSpPr>
          <p:nvPr/>
        </p:nvGrpSpPr>
        <p:grpSpPr bwMode="auto">
          <a:xfrm>
            <a:off x="4972050" y="3357563"/>
            <a:ext cx="3300413" cy="396875"/>
            <a:chOff x="3132" y="2115"/>
            <a:chExt cx="2079" cy="250"/>
          </a:xfrm>
        </p:grpSpPr>
        <p:sp>
          <p:nvSpPr>
            <p:cNvPr id="31756" name="Text Box 20"/>
            <p:cNvSpPr txBox="1">
              <a:spLocks noChangeArrowheads="1"/>
            </p:cNvSpPr>
            <p:nvPr/>
          </p:nvSpPr>
          <p:spPr bwMode="auto">
            <a:xfrm>
              <a:off x="4670" y="2115"/>
              <a:ext cx="54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a:t>cDNAs</a:t>
              </a:r>
            </a:p>
          </p:txBody>
        </p:sp>
        <p:sp>
          <p:nvSpPr>
            <p:cNvPr id="31757" name="Line 22"/>
            <p:cNvSpPr>
              <a:spLocks noChangeShapeType="1"/>
            </p:cNvSpPr>
            <p:nvPr/>
          </p:nvSpPr>
          <p:spPr bwMode="auto">
            <a:xfrm>
              <a:off x="3132" y="2233"/>
              <a:ext cx="5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758" name="Text Box 23"/>
            <p:cNvSpPr txBox="1">
              <a:spLocks noChangeArrowheads="1"/>
            </p:cNvSpPr>
            <p:nvPr/>
          </p:nvSpPr>
          <p:spPr bwMode="auto">
            <a:xfrm>
              <a:off x="3639" y="2124"/>
              <a:ext cx="4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ARNm</a:t>
              </a:r>
            </a:p>
          </p:txBody>
        </p:sp>
        <p:sp>
          <p:nvSpPr>
            <p:cNvPr id="31759" name="Line 24"/>
            <p:cNvSpPr>
              <a:spLocks noChangeShapeType="1"/>
            </p:cNvSpPr>
            <p:nvPr/>
          </p:nvSpPr>
          <p:spPr bwMode="auto">
            <a:xfrm>
              <a:off x="4118" y="2249"/>
              <a:ext cx="5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47485" name="Group 29"/>
          <p:cNvGrpSpPr>
            <a:grpSpLocks/>
          </p:cNvGrpSpPr>
          <p:nvPr/>
        </p:nvGrpSpPr>
        <p:grpSpPr bwMode="auto">
          <a:xfrm>
            <a:off x="2159000" y="3797300"/>
            <a:ext cx="5373688" cy="2314575"/>
            <a:chOff x="1360" y="2392"/>
            <a:chExt cx="3385" cy="1458"/>
          </a:xfrm>
        </p:grpSpPr>
        <p:sp>
          <p:nvSpPr>
            <p:cNvPr id="31752" name="Text Box 11"/>
            <p:cNvSpPr txBox="1">
              <a:spLocks noChangeArrowheads="1"/>
            </p:cNvSpPr>
            <p:nvPr/>
          </p:nvSpPr>
          <p:spPr bwMode="auto">
            <a:xfrm>
              <a:off x="3536" y="2719"/>
              <a:ext cx="10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t>Clonage dans des bactéries</a:t>
              </a:r>
            </a:p>
          </p:txBody>
        </p:sp>
        <p:sp>
          <p:nvSpPr>
            <p:cNvPr id="31753" name="Text Box 17"/>
            <p:cNvSpPr txBox="1">
              <a:spLocks noChangeArrowheads="1"/>
            </p:cNvSpPr>
            <p:nvPr/>
          </p:nvSpPr>
          <p:spPr bwMode="auto">
            <a:xfrm>
              <a:off x="1360" y="3446"/>
              <a:ext cx="154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a:solidFill>
                    <a:srgbClr val="CC3300"/>
                  </a:solidFill>
                </a:rPr>
                <a:t>Séquence partielle du cDNA cloné (EST)</a:t>
              </a:r>
            </a:p>
          </p:txBody>
        </p:sp>
        <p:sp>
          <p:nvSpPr>
            <p:cNvPr id="31754" name="Line 25"/>
            <p:cNvSpPr>
              <a:spLocks noChangeShapeType="1"/>
            </p:cNvSpPr>
            <p:nvPr/>
          </p:nvSpPr>
          <p:spPr bwMode="auto">
            <a:xfrm flipH="1">
              <a:off x="4142" y="2392"/>
              <a:ext cx="603" cy="32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755" name="Line 26"/>
            <p:cNvSpPr>
              <a:spLocks noChangeShapeType="1"/>
            </p:cNvSpPr>
            <p:nvPr/>
          </p:nvSpPr>
          <p:spPr bwMode="auto">
            <a:xfrm flipH="1">
              <a:off x="2814" y="3096"/>
              <a:ext cx="603" cy="323"/>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wipe(left)">
                                      <p:cBhvr>
                                        <p:cTn id="7" dur="500"/>
                                        <p:tgtEl>
                                          <p:spTgt spid="147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7468"/>
                                        </p:tgtEl>
                                        <p:attrNameLst>
                                          <p:attrName>style.visibility</p:attrName>
                                        </p:attrNameLst>
                                      </p:cBhvr>
                                      <p:to>
                                        <p:strVal val="visible"/>
                                      </p:to>
                                    </p:set>
                                    <p:animEffect transition="in" filter="wipe(left)">
                                      <p:cBhvr>
                                        <p:cTn id="12" dur="500"/>
                                        <p:tgtEl>
                                          <p:spTgt spid="147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464"/>
                                        </p:tgtEl>
                                        <p:attrNameLst>
                                          <p:attrName>style.visibility</p:attrName>
                                        </p:attrNameLst>
                                      </p:cBhvr>
                                      <p:to>
                                        <p:strVal val="visible"/>
                                      </p:to>
                                    </p:set>
                                    <p:animEffect transition="in" filter="wipe(left)">
                                      <p:cBhvr>
                                        <p:cTn id="17" dur="500"/>
                                        <p:tgtEl>
                                          <p:spTgt spid="1474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7484"/>
                                        </p:tgtEl>
                                        <p:attrNameLst>
                                          <p:attrName>style.visibility</p:attrName>
                                        </p:attrNameLst>
                                      </p:cBhvr>
                                      <p:to>
                                        <p:strVal val="visible"/>
                                      </p:to>
                                    </p:set>
                                    <p:animEffect transition="in" filter="wipe(left)">
                                      <p:cBhvr>
                                        <p:cTn id="22" dur="500"/>
                                        <p:tgtEl>
                                          <p:spTgt spid="1474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47485"/>
                                        </p:tgtEl>
                                        <p:attrNameLst>
                                          <p:attrName>style.visibility</p:attrName>
                                        </p:attrNameLst>
                                      </p:cBhvr>
                                      <p:to>
                                        <p:strVal val="visible"/>
                                      </p:to>
                                    </p:set>
                                    <p:animEffect transition="in" filter="wipe(up)">
                                      <p:cBhvr>
                                        <p:cTn id="27" dur="500"/>
                                        <p:tgtEl>
                                          <p:spTgt spid="147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Line 2"/>
          <p:cNvSpPr>
            <a:spLocks noChangeShapeType="1"/>
          </p:cNvSpPr>
          <p:nvPr/>
        </p:nvSpPr>
        <p:spPr bwMode="auto">
          <a:xfrm>
            <a:off x="625475" y="1111250"/>
            <a:ext cx="2790825"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3" name="Line 3"/>
          <p:cNvSpPr>
            <a:spLocks noChangeShapeType="1"/>
          </p:cNvSpPr>
          <p:nvPr/>
        </p:nvSpPr>
        <p:spPr bwMode="auto">
          <a:xfrm>
            <a:off x="666750" y="2066925"/>
            <a:ext cx="2790825" cy="0"/>
          </a:xfrm>
          <a:prstGeom prst="line">
            <a:avLst/>
          </a:prstGeom>
          <a:noFill/>
          <a:ln w="5715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2" name="Line 4"/>
          <p:cNvSpPr>
            <a:spLocks noChangeShapeType="1"/>
          </p:cNvSpPr>
          <p:nvPr/>
        </p:nvSpPr>
        <p:spPr bwMode="auto">
          <a:xfrm>
            <a:off x="665163" y="2074863"/>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5" name="Line 5"/>
          <p:cNvSpPr>
            <a:spLocks noChangeShapeType="1"/>
          </p:cNvSpPr>
          <p:nvPr/>
        </p:nvSpPr>
        <p:spPr bwMode="auto">
          <a:xfrm>
            <a:off x="957263" y="2455863"/>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6" name="Line 6"/>
          <p:cNvSpPr>
            <a:spLocks noChangeShapeType="1"/>
          </p:cNvSpPr>
          <p:nvPr/>
        </p:nvSpPr>
        <p:spPr bwMode="auto">
          <a:xfrm>
            <a:off x="1373188" y="1728788"/>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7" name="Line 7"/>
          <p:cNvSpPr>
            <a:spLocks noChangeShapeType="1"/>
          </p:cNvSpPr>
          <p:nvPr/>
        </p:nvSpPr>
        <p:spPr bwMode="auto">
          <a:xfrm>
            <a:off x="1770063" y="2335213"/>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8" name="Line 8"/>
          <p:cNvSpPr>
            <a:spLocks noChangeShapeType="1"/>
          </p:cNvSpPr>
          <p:nvPr/>
        </p:nvSpPr>
        <p:spPr bwMode="auto">
          <a:xfrm>
            <a:off x="2128838" y="2544763"/>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89" name="Line 9"/>
          <p:cNvSpPr>
            <a:spLocks noChangeShapeType="1"/>
          </p:cNvSpPr>
          <p:nvPr/>
        </p:nvSpPr>
        <p:spPr bwMode="auto">
          <a:xfrm>
            <a:off x="2420938" y="1770063"/>
            <a:ext cx="715962" cy="0"/>
          </a:xfrm>
          <a:prstGeom prst="line">
            <a:avLst/>
          </a:prstGeom>
          <a:noFill/>
          <a:ln w="2857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8" name="Text Box 10"/>
          <p:cNvSpPr txBox="1">
            <a:spLocks noChangeArrowheads="1"/>
          </p:cNvSpPr>
          <p:nvPr/>
        </p:nvSpPr>
        <p:spPr bwMode="auto">
          <a:xfrm>
            <a:off x="1533525" y="2525713"/>
            <a:ext cx="515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t>EST</a:t>
            </a:r>
          </a:p>
        </p:txBody>
      </p:sp>
      <p:sp>
        <p:nvSpPr>
          <p:cNvPr id="148491" name="Text Box 11"/>
          <p:cNvSpPr txBox="1">
            <a:spLocks noChangeArrowheads="1"/>
          </p:cNvSpPr>
          <p:nvPr/>
        </p:nvSpPr>
        <p:spPr bwMode="auto">
          <a:xfrm>
            <a:off x="4046538" y="2317750"/>
            <a:ext cx="50974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a:t>Assembled into a genome-wide non-redundant catalog of expressed genes</a:t>
            </a:r>
          </a:p>
          <a:p>
            <a:pPr algn="ctr" eaLnBrk="1" hangingPunct="1"/>
            <a:r>
              <a:rPr lang="fr-FR" altLang="fr-FR" b="1"/>
              <a:t>(Unigenes)</a:t>
            </a:r>
          </a:p>
        </p:txBody>
      </p:sp>
      <p:sp>
        <p:nvSpPr>
          <p:cNvPr id="32780" name="Line 12"/>
          <p:cNvSpPr>
            <a:spLocks noChangeShapeType="1"/>
          </p:cNvSpPr>
          <p:nvPr/>
        </p:nvSpPr>
        <p:spPr bwMode="auto">
          <a:xfrm>
            <a:off x="623888" y="1119188"/>
            <a:ext cx="7159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93" name="Line 13"/>
          <p:cNvSpPr>
            <a:spLocks noChangeShapeType="1"/>
          </p:cNvSpPr>
          <p:nvPr/>
        </p:nvSpPr>
        <p:spPr bwMode="auto">
          <a:xfrm>
            <a:off x="915988" y="1500188"/>
            <a:ext cx="7159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94" name="Line 14"/>
          <p:cNvSpPr>
            <a:spLocks noChangeShapeType="1"/>
          </p:cNvSpPr>
          <p:nvPr/>
        </p:nvSpPr>
        <p:spPr bwMode="auto">
          <a:xfrm>
            <a:off x="1728788" y="1379538"/>
            <a:ext cx="7159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95" name="Line 15"/>
          <p:cNvSpPr>
            <a:spLocks noChangeShapeType="1"/>
          </p:cNvSpPr>
          <p:nvPr/>
        </p:nvSpPr>
        <p:spPr bwMode="auto">
          <a:xfrm>
            <a:off x="2087563" y="1589088"/>
            <a:ext cx="7159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8496" name="Line 16"/>
          <p:cNvSpPr>
            <a:spLocks noChangeShapeType="1"/>
          </p:cNvSpPr>
          <p:nvPr/>
        </p:nvSpPr>
        <p:spPr bwMode="auto">
          <a:xfrm>
            <a:off x="2379663" y="814388"/>
            <a:ext cx="7159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85" name="Text Box 17"/>
          <p:cNvSpPr txBox="1">
            <a:spLocks noChangeArrowheads="1"/>
          </p:cNvSpPr>
          <p:nvPr/>
        </p:nvSpPr>
        <p:spPr bwMode="auto">
          <a:xfrm>
            <a:off x="0" y="6742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Arial" charset="0"/>
            </a:endParaRPr>
          </a:p>
        </p:txBody>
      </p:sp>
      <p:sp>
        <p:nvSpPr>
          <p:cNvPr id="148498" name="Text Box 18"/>
          <p:cNvSpPr txBox="1">
            <a:spLocks noChangeArrowheads="1"/>
          </p:cNvSpPr>
          <p:nvPr/>
        </p:nvSpPr>
        <p:spPr bwMode="auto">
          <a:xfrm>
            <a:off x="590550" y="3260725"/>
            <a:ext cx="7223125"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b="1"/>
              <a:t>Main projects for poultry:</a:t>
            </a:r>
          </a:p>
          <a:p>
            <a:pPr eaLnBrk="1" hangingPunct="1"/>
            <a:r>
              <a:rPr lang="fr-FR" altLang="fr-FR" sz="2000" b="1"/>
              <a:t>	</a:t>
            </a:r>
            <a:r>
              <a:rPr lang="fr-FR" altLang="fr-FR" b="1"/>
              <a:t>University Delaware </a:t>
            </a:r>
            <a:r>
              <a:rPr lang="fr-FR" altLang="fr-FR" sz="1600" b="1">
                <a:solidFill>
                  <a:srgbClr val="0033CC"/>
                </a:solidFill>
              </a:rPr>
              <a:t>(http://www.chickest.udel.edu/)</a:t>
            </a:r>
          </a:p>
          <a:p>
            <a:pPr eaLnBrk="1" hangingPunct="1"/>
            <a:r>
              <a:rPr lang="fr-FR" altLang="fr-FR" b="1"/>
              <a:t>	University of Manchester </a:t>
            </a:r>
            <a:r>
              <a:rPr lang="fr-FR" altLang="fr-FR" sz="1600" b="1">
                <a:solidFill>
                  <a:srgbClr val="0033CC"/>
                </a:solidFill>
              </a:rPr>
              <a:t>(http://www.chick.umist.ac.uk/index.html)</a:t>
            </a:r>
          </a:p>
          <a:p>
            <a:pPr eaLnBrk="1" hangingPunct="1"/>
            <a:r>
              <a:rPr lang="fr-FR" altLang="fr-FR" b="1"/>
              <a:t>	Inra </a:t>
            </a:r>
            <a:r>
              <a:rPr lang="fr-FR" altLang="fr-FR" sz="1600" b="1">
                <a:solidFill>
                  <a:srgbClr val="0033CC"/>
                </a:solidFill>
              </a:rPr>
              <a:t>(http://www.sigenae.org)</a:t>
            </a:r>
          </a:p>
        </p:txBody>
      </p:sp>
      <p:sp>
        <p:nvSpPr>
          <p:cNvPr id="32789" name="Text Box 20"/>
          <p:cNvSpPr txBox="1">
            <a:spLocks noChangeArrowheads="1"/>
          </p:cNvSpPr>
          <p:nvPr/>
        </p:nvSpPr>
        <p:spPr bwMode="auto">
          <a:xfrm>
            <a:off x="0" y="5513388"/>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dirty="0">
                <a:solidFill>
                  <a:srgbClr val="CC3300"/>
                </a:solidFill>
              </a:rPr>
              <a:t>600 </a:t>
            </a:r>
            <a:r>
              <a:rPr lang="fr-FR" altLang="fr-FR" b="1" dirty="0" smtClean="0">
                <a:solidFill>
                  <a:srgbClr val="CC3300"/>
                </a:solidFill>
              </a:rPr>
              <a:t>434 </a:t>
            </a:r>
            <a:r>
              <a:rPr lang="fr-FR" altLang="fr-FR" b="1" dirty="0">
                <a:solidFill>
                  <a:srgbClr val="CC3300"/>
                </a:solidFill>
              </a:rPr>
              <a:t>séquences </a:t>
            </a:r>
            <a:r>
              <a:rPr lang="fr-FR" altLang="fr-FR" sz="1200" dirty="0">
                <a:solidFill>
                  <a:srgbClr val="CC3300"/>
                </a:solidFill>
              </a:rPr>
              <a:t>(http://www.ncbi.nlm.nih.gov/dbEST/dbEST_summary.html)</a:t>
            </a:r>
            <a:r>
              <a:rPr lang="fr-FR" altLang="fr-FR" b="1" dirty="0">
                <a:solidFill>
                  <a:srgbClr val="CC3300"/>
                </a:solidFill>
              </a:rPr>
              <a:t> pour 260 460 contigs et 129 842 singlets </a:t>
            </a:r>
            <a:r>
              <a:rPr lang="fr-FR" altLang="fr-FR" sz="1200" dirty="0">
                <a:solidFill>
                  <a:srgbClr val="CC3300"/>
                </a:solidFill>
              </a:rPr>
              <a:t>(http: //public-</a:t>
            </a:r>
            <a:r>
              <a:rPr lang="fr-FR" altLang="fr-FR" sz="1200" dirty="0" err="1">
                <a:solidFill>
                  <a:srgbClr val="CC3300"/>
                </a:solidFill>
              </a:rPr>
              <a:t>contigbrowser.sigenae</a:t>
            </a:r>
            <a:r>
              <a:rPr lang="fr-FR" altLang="fr-FR" sz="1200" dirty="0">
                <a:solidFill>
                  <a:srgbClr val="CC3300"/>
                </a:solidFill>
              </a:rPr>
              <a:t>. org:9090/</a:t>
            </a:r>
            <a:r>
              <a:rPr lang="fr-FR" altLang="fr-FR" sz="1200" dirty="0" err="1">
                <a:solidFill>
                  <a:srgbClr val="CC3300"/>
                </a:solidFill>
              </a:rPr>
              <a:t>Gallus_gallus</a:t>
            </a:r>
            <a:r>
              <a:rPr lang="fr-FR" altLang="fr-FR" sz="1200" dirty="0">
                <a:solidFill>
                  <a:srgbClr val="CC3300"/>
                </a:solidFill>
              </a:rPr>
              <a:t>/index.html)</a:t>
            </a:r>
          </a:p>
        </p:txBody>
      </p:sp>
      <p:sp>
        <p:nvSpPr>
          <p:cNvPr id="32788" name="Text Box 23"/>
          <p:cNvSpPr txBox="1">
            <a:spLocks noChangeArrowheads="1"/>
          </p:cNvSpPr>
          <p:nvPr/>
        </p:nvSpPr>
        <p:spPr bwMode="auto">
          <a:xfrm>
            <a:off x="0" y="5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Les banques EST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458" y="4725255"/>
            <a:ext cx="34559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 -1.85185E-6 L 0.00069 -0.05555 " pathEditMode="relative" rAng="0" ptsTypes="AA">
                                      <p:cBhvr>
                                        <p:cTn id="6" dur="1000" fill="hold"/>
                                        <p:tgtEl>
                                          <p:spTgt spid="148485"/>
                                        </p:tgtEl>
                                        <p:attrNameLst>
                                          <p:attrName>ppt_x</p:attrName>
                                          <p:attrName>ppt_y</p:attrName>
                                        </p:attrNameLst>
                                      </p:cBhvr>
                                      <p:rCtr x="35" y="-2778"/>
                                    </p:animMotion>
                                  </p:childTnLst>
                                </p:cTn>
                              </p:par>
                            </p:childTnLst>
                          </p:cTn>
                        </p:par>
                        <p:par>
                          <p:cTn id="7" fill="hold" nodeType="afterGroup">
                            <p:stCondLst>
                              <p:cond delay="1000"/>
                            </p:stCondLst>
                            <p:childTnLst>
                              <p:par>
                                <p:cTn id="8" presetID="0" presetClass="path" presetSubtype="0" accel="50000" decel="50000" fill="hold" grpId="0" nodeType="afterEffect">
                                  <p:stCondLst>
                                    <p:cond delay="0"/>
                                  </p:stCondLst>
                                  <p:childTnLst>
                                    <p:animMotion origin="layout" path="M -0.03855 0.00023 L -0.03855 0.04931 " pathEditMode="relative" ptsTypes="AA">
                                      <p:cBhvr>
                                        <p:cTn id="9" dur="1000" fill="hold"/>
                                        <p:tgtEl>
                                          <p:spTgt spid="148486"/>
                                        </p:tgtEl>
                                        <p:attrNameLst>
                                          <p:attrName>ppt_x</p:attrName>
                                          <p:attrName>ppt_y</p:attrName>
                                        </p:attrNameLst>
                                      </p:cBhvr>
                                    </p:animMotion>
                                  </p:childTnLst>
                                </p:cTn>
                              </p:par>
                            </p:childTnLst>
                          </p:cTn>
                        </p:par>
                        <p:par>
                          <p:cTn id="10" fill="hold" nodeType="afterGroup">
                            <p:stCondLst>
                              <p:cond delay="2000"/>
                            </p:stCondLst>
                            <p:childTnLst>
                              <p:par>
                                <p:cTn id="11" presetID="0" presetClass="path" presetSubtype="0" accel="50000" decel="50000" fill="hold" grpId="0" nodeType="afterEffect">
                                  <p:stCondLst>
                                    <p:cond delay="0"/>
                                  </p:stCondLst>
                                  <p:childTnLst>
                                    <p:animMotion origin="layout" path="M -0.0257 -0.00023 C -0.02257 -0.00625 -0.02396 -0.00833 -0.02292 -0.0169 C -0.0224 -0.02037 -0.02101 -0.02454 -0.02014 -0.02801 C -0.01962 -0.02986 -0.02014 -0.03287 -0.01875 -0.03357 C -0.01649 -0.03449 -0.01667 -0.03357 -0.01667 -0.03542 " pathEditMode="relative" ptsTypes="ffffA">
                                      <p:cBhvr>
                                        <p:cTn id="12" dur="1000" fill="hold"/>
                                        <p:tgtEl>
                                          <p:spTgt spid="148487"/>
                                        </p:tgtEl>
                                        <p:attrNameLst>
                                          <p:attrName>ppt_x</p:attrName>
                                          <p:attrName>ppt_y</p:attrName>
                                        </p:attrNameLst>
                                      </p:cBhvr>
                                    </p:animMotion>
                                  </p:childTnLst>
                                </p:cTn>
                              </p:par>
                            </p:childTnLst>
                          </p:cTn>
                        </p:par>
                        <p:par>
                          <p:cTn id="13" fill="hold" nodeType="afterGroup">
                            <p:stCondLst>
                              <p:cond delay="3000"/>
                            </p:stCondLst>
                            <p:childTnLst>
                              <p:par>
                                <p:cTn id="14" presetID="0" presetClass="path" presetSubtype="0" accel="50000" decel="50000" fill="hold" grpId="0" nodeType="afterEffect">
                                  <p:stCondLst>
                                    <p:cond delay="0"/>
                                  </p:stCondLst>
                                  <p:childTnLst>
                                    <p:animMotion origin="layout" path="M 5.E-6 -7.40741E-7 L -0.0007 -0.06759 " pathEditMode="relative" rAng="0" ptsTypes="AA">
                                      <p:cBhvr>
                                        <p:cTn id="15" dur="1000" fill="hold"/>
                                        <p:tgtEl>
                                          <p:spTgt spid="148488"/>
                                        </p:tgtEl>
                                        <p:attrNameLst>
                                          <p:attrName>ppt_x</p:attrName>
                                          <p:attrName>ppt_y</p:attrName>
                                        </p:attrNameLst>
                                      </p:cBhvr>
                                      <p:rCtr x="-35" y="-3380"/>
                                    </p:animMotion>
                                  </p:childTnLst>
                                </p:cTn>
                              </p:par>
                            </p:childTnLst>
                          </p:cTn>
                        </p:par>
                        <p:par>
                          <p:cTn id="16" fill="hold" nodeType="afterGroup">
                            <p:stCondLst>
                              <p:cond delay="4000"/>
                            </p:stCondLst>
                            <p:childTnLst>
                              <p:par>
                                <p:cTn id="17" presetID="49" presetClass="path" presetSubtype="0" accel="50000" decel="50000" fill="hold" grpId="0" nodeType="afterEffect">
                                  <p:stCondLst>
                                    <p:cond delay="0"/>
                                  </p:stCondLst>
                                  <p:childTnLst>
                                    <p:animMotion origin="layout" path="M -1.66667E-6 -3.7037E-6 L 0.03334 0.04445 " pathEditMode="relative" rAng="0" ptsTypes="AA">
                                      <p:cBhvr>
                                        <p:cTn id="18" dur="1000" fill="hold"/>
                                        <p:tgtEl>
                                          <p:spTgt spid="148489"/>
                                        </p:tgtEl>
                                        <p:attrNameLst>
                                          <p:attrName>ppt_x</p:attrName>
                                          <p:attrName>ppt_y</p:attrName>
                                        </p:attrNameLst>
                                      </p:cBhvr>
                                      <p:rCtr x="1667" y="2222"/>
                                    </p:animMotion>
                                  </p:childTnLst>
                                </p:cTn>
                              </p:par>
                            </p:childTnLst>
                          </p:cTn>
                        </p:par>
                        <p:par>
                          <p:cTn id="19" fill="hold" nodeType="afterGroup">
                            <p:stCondLst>
                              <p:cond delay="5000"/>
                            </p:stCondLst>
                            <p:childTnLst>
                              <p:par>
                                <p:cTn id="20" presetID="1" presetClass="entr" presetSubtype="0" fill="hold" grpId="0" nodeType="afterEffect">
                                  <p:stCondLst>
                                    <p:cond delay="0"/>
                                  </p:stCondLst>
                                  <p:childTnLst>
                                    <p:set>
                                      <p:cBhvr>
                                        <p:cTn id="21" dur="1" fill="hold">
                                          <p:stCondLst>
                                            <p:cond delay="0"/>
                                          </p:stCondLst>
                                        </p:cTn>
                                        <p:tgtEl>
                                          <p:spTgt spid="148483"/>
                                        </p:tgtEl>
                                        <p:attrNameLst>
                                          <p:attrName>style.visibility</p:attrName>
                                        </p:attrNameLst>
                                      </p:cBhvr>
                                      <p:to>
                                        <p:strVal val="visible"/>
                                      </p:to>
                                    </p:set>
                                  </p:childTnLst>
                                </p:cTn>
                              </p:par>
                            </p:childTnLst>
                          </p:cTn>
                        </p:par>
                        <p:par>
                          <p:cTn id="22" fill="hold" nodeType="afterGroup">
                            <p:stCondLst>
                              <p:cond delay="5000"/>
                            </p:stCondLst>
                            <p:childTnLst>
                              <p:par>
                                <p:cTn id="23" presetID="63" presetClass="path" presetSubtype="0" accel="50000" decel="50000" fill="hold" grpId="1" nodeType="afterEffect">
                                  <p:stCondLst>
                                    <p:cond delay="0"/>
                                  </p:stCondLst>
                                  <p:childTnLst>
                                    <p:animMotion origin="layout" path="M -0.00955 0.0037 L 0.51962 0.0037 " pathEditMode="relative" rAng="0" ptsTypes="AA">
                                      <p:cBhvr>
                                        <p:cTn id="24" dur="1000" fill="hold"/>
                                        <p:tgtEl>
                                          <p:spTgt spid="148483"/>
                                        </p:tgtEl>
                                        <p:attrNameLst>
                                          <p:attrName>ppt_x</p:attrName>
                                          <p:attrName>ppt_y</p:attrName>
                                        </p:attrNameLst>
                                      </p:cBhvr>
                                      <p:rCtr x="26458" y="0"/>
                                    </p:animMotion>
                                  </p:childTnLst>
                                </p:cTn>
                              </p:par>
                              <p:par>
                                <p:cTn id="25" presetID="0" presetClass="path" presetSubtype="0" accel="50000" decel="50000" fill="hold" grpId="0" nodeType="withEffect">
                                  <p:stCondLst>
                                    <p:cond delay="0"/>
                                  </p:stCondLst>
                                  <p:childTnLst>
                                    <p:animMotion origin="layout" path="M 0.0 -1.85185E-6 L 0.00069 -0.05555 " pathEditMode="relative" rAng="0" ptsTypes="AA">
                                      <p:cBhvr>
                                        <p:cTn id="26" dur="1000" fill="hold"/>
                                        <p:tgtEl>
                                          <p:spTgt spid="148493"/>
                                        </p:tgtEl>
                                        <p:attrNameLst>
                                          <p:attrName>ppt_x</p:attrName>
                                          <p:attrName>ppt_y</p:attrName>
                                        </p:attrNameLst>
                                      </p:cBhvr>
                                      <p:rCtr x="35" y="-2778"/>
                                    </p:animMotion>
                                  </p:childTnLst>
                                </p:cTn>
                              </p:par>
                            </p:childTnLst>
                          </p:cTn>
                        </p:par>
                        <p:par>
                          <p:cTn id="27" fill="hold" nodeType="afterGroup">
                            <p:stCondLst>
                              <p:cond delay="6000"/>
                            </p:stCondLst>
                            <p:childTnLst>
                              <p:par>
                                <p:cTn id="28" presetID="0" presetClass="path" presetSubtype="0" accel="50000" decel="50000" fill="hold" grpId="0" nodeType="afterEffect">
                                  <p:stCondLst>
                                    <p:cond delay="0"/>
                                  </p:stCondLst>
                                  <p:childTnLst>
                                    <p:animMotion origin="layout" path="M -0.0257 -0.00023 C -0.02257 -0.00625 -0.02396 -0.00833 -0.02292 -0.0169 C -0.0224 -0.02037 -0.02101 -0.02454 -0.02014 -0.02801 C -0.01962 -0.02986 -0.02014 -0.03287 -0.01875 -0.03357 C -0.01649 -0.03449 -0.01667 -0.03357 -0.01667 -0.03542 " pathEditMode="relative" ptsTypes="ffffA">
                                      <p:cBhvr>
                                        <p:cTn id="29" dur="1000" fill="hold"/>
                                        <p:tgtEl>
                                          <p:spTgt spid="148494"/>
                                        </p:tgtEl>
                                        <p:attrNameLst>
                                          <p:attrName>ppt_x</p:attrName>
                                          <p:attrName>ppt_y</p:attrName>
                                        </p:attrNameLst>
                                      </p:cBhvr>
                                    </p:animMotion>
                                  </p:childTnLst>
                                </p:cTn>
                              </p:par>
                            </p:childTnLst>
                          </p:cTn>
                        </p:par>
                        <p:par>
                          <p:cTn id="30" fill="hold" nodeType="afterGroup">
                            <p:stCondLst>
                              <p:cond delay="7000"/>
                            </p:stCondLst>
                            <p:childTnLst>
                              <p:par>
                                <p:cTn id="31" presetID="0" presetClass="path" presetSubtype="0" accel="50000" decel="50000" fill="hold" grpId="0" nodeType="afterEffect">
                                  <p:stCondLst>
                                    <p:cond delay="0"/>
                                  </p:stCondLst>
                                  <p:childTnLst>
                                    <p:animMotion origin="layout" path="M 5.E-6 -7.40741E-7 L -0.0007 -0.06759 " pathEditMode="relative" rAng="0" ptsTypes="AA">
                                      <p:cBhvr>
                                        <p:cTn id="32" dur="1000" fill="hold"/>
                                        <p:tgtEl>
                                          <p:spTgt spid="148495"/>
                                        </p:tgtEl>
                                        <p:attrNameLst>
                                          <p:attrName>ppt_x</p:attrName>
                                          <p:attrName>ppt_y</p:attrName>
                                        </p:attrNameLst>
                                      </p:cBhvr>
                                      <p:rCtr x="-35" y="-3380"/>
                                    </p:animMotion>
                                  </p:childTnLst>
                                </p:cTn>
                              </p:par>
                            </p:childTnLst>
                          </p:cTn>
                        </p:par>
                        <p:par>
                          <p:cTn id="33" fill="hold" nodeType="afterGroup">
                            <p:stCondLst>
                              <p:cond delay="8000"/>
                            </p:stCondLst>
                            <p:childTnLst>
                              <p:par>
                                <p:cTn id="34" presetID="49" presetClass="path" presetSubtype="0" accel="50000" decel="50000" fill="hold" grpId="0" nodeType="afterEffect">
                                  <p:stCondLst>
                                    <p:cond delay="0"/>
                                  </p:stCondLst>
                                  <p:childTnLst>
                                    <p:animMotion origin="layout" path="M -1.66667E-6 -3.7037E-6 L 0.03334 0.04445 " pathEditMode="relative" rAng="0" ptsTypes="AA">
                                      <p:cBhvr>
                                        <p:cTn id="35" dur="1000" fill="hold"/>
                                        <p:tgtEl>
                                          <p:spTgt spid="148496"/>
                                        </p:tgtEl>
                                        <p:attrNameLst>
                                          <p:attrName>ppt_x</p:attrName>
                                          <p:attrName>ppt_y</p:attrName>
                                        </p:attrNameLst>
                                      </p:cBhvr>
                                      <p:rCtr x="1667" y="2222"/>
                                    </p:animMotion>
                                  </p:childTnLst>
                                </p:cTn>
                              </p:par>
                            </p:childTnLst>
                          </p:cTn>
                        </p:par>
                        <p:par>
                          <p:cTn id="36" fill="hold" nodeType="afterGroup">
                            <p:stCondLst>
                              <p:cond delay="9000"/>
                            </p:stCondLst>
                            <p:childTnLst>
                              <p:par>
                                <p:cTn id="37" presetID="1" presetClass="entr" presetSubtype="0" fill="hold" grpId="0" nodeType="afterEffect">
                                  <p:stCondLst>
                                    <p:cond delay="0"/>
                                  </p:stCondLst>
                                  <p:childTnLst>
                                    <p:set>
                                      <p:cBhvr>
                                        <p:cTn id="38" dur="1" fill="hold">
                                          <p:stCondLst>
                                            <p:cond delay="0"/>
                                          </p:stCondLst>
                                        </p:cTn>
                                        <p:tgtEl>
                                          <p:spTgt spid="148482"/>
                                        </p:tgtEl>
                                        <p:attrNameLst>
                                          <p:attrName>style.visibility</p:attrName>
                                        </p:attrNameLst>
                                      </p:cBhvr>
                                      <p:to>
                                        <p:strVal val="visible"/>
                                      </p:to>
                                    </p:set>
                                  </p:childTnLst>
                                </p:cTn>
                              </p:par>
                            </p:childTnLst>
                          </p:cTn>
                        </p:par>
                        <p:par>
                          <p:cTn id="39" fill="hold" nodeType="afterGroup">
                            <p:stCondLst>
                              <p:cond delay="9000"/>
                            </p:stCondLst>
                            <p:childTnLst>
                              <p:par>
                                <p:cTn id="40" presetID="63" presetClass="path" presetSubtype="0" accel="50000" decel="50000" fill="hold" grpId="1" nodeType="afterEffect">
                                  <p:stCondLst>
                                    <p:cond delay="0"/>
                                  </p:stCondLst>
                                  <p:childTnLst>
                                    <p:animMotion origin="layout" path="M -0.00955 0.0037 L 0.51962 0.0037 " pathEditMode="relative" rAng="0" ptsTypes="AA">
                                      <p:cBhvr>
                                        <p:cTn id="41" dur="2000" fill="hold"/>
                                        <p:tgtEl>
                                          <p:spTgt spid="148482"/>
                                        </p:tgtEl>
                                        <p:attrNameLst>
                                          <p:attrName>ppt_x</p:attrName>
                                          <p:attrName>ppt_y</p:attrName>
                                        </p:attrNameLst>
                                      </p:cBhvr>
                                      <p:rCtr x="26458" y="0"/>
                                    </p:animMotion>
                                  </p:childTnLst>
                                </p:cTn>
                              </p:par>
                              <p:par>
                                <p:cTn id="42" presetID="22" presetClass="entr" presetSubtype="8" fill="hold" grpId="0" nodeType="withEffect">
                                  <p:stCondLst>
                                    <p:cond delay="0"/>
                                  </p:stCondLst>
                                  <p:childTnLst>
                                    <p:set>
                                      <p:cBhvr>
                                        <p:cTn id="43" dur="1" fill="hold">
                                          <p:stCondLst>
                                            <p:cond delay="0"/>
                                          </p:stCondLst>
                                        </p:cTn>
                                        <p:tgtEl>
                                          <p:spTgt spid="148491"/>
                                        </p:tgtEl>
                                        <p:attrNameLst>
                                          <p:attrName>style.visibility</p:attrName>
                                        </p:attrNameLst>
                                      </p:cBhvr>
                                      <p:to>
                                        <p:strVal val="visible"/>
                                      </p:to>
                                    </p:set>
                                    <p:animEffect transition="in" filter="wipe(left)">
                                      <p:cBhvr>
                                        <p:cTn id="44" dur="500"/>
                                        <p:tgtEl>
                                          <p:spTgt spid="14849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48498">
                                            <p:txEl>
                                              <p:pRg st="0" end="0"/>
                                            </p:txEl>
                                          </p:spTgt>
                                        </p:tgtEl>
                                        <p:attrNameLst>
                                          <p:attrName>style.visibility</p:attrName>
                                        </p:attrNameLst>
                                      </p:cBhvr>
                                      <p:to>
                                        <p:strVal val="visible"/>
                                      </p:to>
                                    </p:set>
                                    <p:animEffect transition="in" filter="wipe(left)">
                                      <p:cBhvr>
                                        <p:cTn id="49" dur="500"/>
                                        <p:tgtEl>
                                          <p:spTgt spid="148498">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48498">
                                            <p:txEl>
                                              <p:pRg st="1" end="1"/>
                                            </p:txEl>
                                          </p:spTgt>
                                        </p:tgtEl>
                                        <p:attrNameLst>
                                          <p:attrName>style.visibility</p:attrName>
                                        </p:attrNameLst>
                                      </p:cBhvr>
                                      <p:to>
                                        <p:strVal val="visible"/>
                                      </p:to>
                                    </p:set>
                                    <p:animEffect transition="in" filter="wipe(left)">
                                      <p:cBhvr>
                                        <p:cTn id="54" dur="500"/>
                                        <p:tgtEl>
                                          <p:spTgt spid="148498">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48498">
                                            <p:txEl>
                                              <p:pRg st="2" end="2"/>
                                            </p:txEl>
                                          </p:spTgt>
                                        </p:tgtEl>
                                        <p:attrNameLst>
                                          <p:attrName>style.visibility</p:attrName>
                                        </p:attrNameLst>
                                      </p:cBhvr>
                                      <p:to>
                                        <p:strVal val="visible"/>
                                      </p:to>
                                    </p:set>
                                    <p:animEffect transition="in" filter="wipe(left)">
                                      <p:cBhvr>
                                        <p:cTn id="59" dur="500"/>
                                        <p:tgtEl>
                                          <p:spTgt spid="148498">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48498">
                                            <p:txEl>
                                              <p:pRg st="3" end="3"/>
                                            </p:txEl>
                                          </p:spTgt>
                                        </p:tgtEl>
                                        <p:attrNameLst>
                                          <p:attrName>style.visibility</p:attrName>
                                        </p:attrNameLst>
                                      </p:cBhvr>
                                      <p:to>
                                        <p:strVal val="visible"/>
                                      </p:to>
                                    </p:set>
                                    <p:animEffect transition="in" filter="wipe(left)">
                                      <p:cBhvr>
                                        <p:cTn id="64" dur="500"/>
                                        <p:tgtEl>
                                          <p:spTgt spid="1484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2" grpId="1" animBg="1"/>
      <p:bldP spid="148483" grpId="0" animBg="1"/>
      <p:bldP spid="148483" grpId="1" animBg="1"/>
      <p:bldP spid="148485" grpId="0" animBg="1"/>
      <p:bldP spid="148486" grpId="0" animBg="1"/>
      <p:bldP spid="148487" grpId="0" animBg="1"/>
      <p:bldP spid="148488" grpId="0" animBg="1"/>
      <p:bldP spid="148489" grpId="0" animBg="1"/>
      <p:bldP spid="148491" grpId="0"/>
      <p:bldP spid="148493" grpId="0" animBg="1"/>
      <p:bldP spid="148494" grpId="0" animBg="1"/>
      <p:bldP spid="148495" grpId="0" animBg="1"/>
      <p:bldP spid="1484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2"/>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156725" name="Text Box 53"/>
          <p:cNvSpPr txBox="1">
            <a:spLocks noChangeArrowheads="1"/>
          </p:cNvSpPr>
          <p:nvPr/>
        </p:nvSpPr>
        <p:spPr bwMode="auto">
          <a:xfrm>
            <a:off x="400050" y="1146175"/>
            <a:ext cx="7361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Ovocalyxin-36, une protéine spécifique de la matrice organique de la coquille</a:t>
            </a:r>
          </a:p>
        </p:txBody>
      </p:sp>
      <p:pic>
        <p:nvPicPr>
          <p:cNvPr id="156731"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2174875"/>
            <a:ext cx="84772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6725"/>
                                        </p:tgtEl>
                                        <p:attrNameLst>
                                          <p:attrName>style.visibility</p:attrName>
                                        </p:attrNameLst>
                                      </p:cBhvr>
                                      <p:to>
                                        <p:strVal val="visible"/>
                                      </p:to>
                                    </p:set>
                                    <p:animEffect transition="in" filter="wipe(left)">
                                      <p:cBhvr>
                                        <p:cTn id="7" dur="500"/>
                                        <p:tgtEl>
                                          <p:spTgt spid="156725"/>
                                        </p:tgtEl>
                                      </p:cBhvr>
                                    </p:animEffect>
                                  </p:childTnLst>
                                </p:cTn>
                              </p:par>
                              <p:par>
                                <p:cTn id="8" presetID="22" presetClass="entr" presetSubtype="8" fill="hold" nodeType="withEffect">
                                  <p:stCondLst>
                                    <p:cond delay="0"/>
                                  </p:stCondLst>
                                  <p:childTnLst>
                                    <p:set>
                                      <p:cBhvr>
                                        <p:cTn id="9" dur="1" fill="hold">
                                          <p:stCondLst>
                                            <p:cond delay="0"/>
                                          </p:stCondLst>
                                        </p:cTn>
                                        <p:tgtEl>
                                          <p:spTgt spid="156731"/>
                                        </p:tgtEl>
                                        <p:attrNameLst>
                                          <p:attrName>style.visibility</p:attrName>
                                        </p:attrNameLst>
                                      </p:cBhvr>
                                      <p:to>
                                        <p:strVal val="visible"/>
                                      </p:to>
                                    </p:set>
                                    <p:animEffect transition="in" filter="wipe(left)">
                                      <p:cBhvr>
                                        <p:cTn id="10" dur="500"/>
                                        <p:tgtEl>
                                          <p:spTgt spid="156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801" name="Group 57"/>
          <p:cNvGrpSpPr>
            <a:grpSpLocks/>
          </p:cNvGrpSpPr>
          <p:nvPr/>
        </p:nvGrpSpPr>
        <p:grpSpPr bwMode="auto">
          <a:xfrm>
            <a:off x="4903788" y="2193925"/>
            <a:ext cx="3282950" cy="3379788"/>
            <a:chOff x="2732" y="1542"/>
            <a:chExt cx="2068" cy="2129"/>
          </a:xfrm>
        </p:grpSpPr>
        <p:sp>
          <p:nvSpPr>
            <p:cNvPr id="41017" name="Text Box 58"/>
            <p:cNvSpPr txBox="1">
              <a:spLocks noChangeArrowheads="1"/>
            </p:cNvSpPr>
            <p:nvPr/>
          </p:nvSpPr>
          <p:spPr bwMode="auto">
            <a:xfrm>
              <a:off x="2732" y="1771"/>
              <a:ext cx="20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N-terminal Amino acid sequencing : </a:t>
              </a:r>
            </a:p>
            <a:p>
              <a:pPr eaLnBrk="1" hangingPunct="1"/>
              <a:r>
                <a:rPr lang="fr-FR" altLang="fr-FR" sz="1600"/>
                <a:t>VLGSGLSCAISPRAMQQVLSDAIIQTGGL</a:t>
              </a:r>
            </a:p>
          </p:txBody>
        </p:sp>
        <p:sp>
          <p:nvSpPr>
            <p:cNvPr id="41018" name="Line 59"/>
            <p:cNvSpPr>
              <a:spLocks noChangeShapeType="1"/>
            </p:cNvSpPr>
            <p:nvPr/>
          </p:nvSpPr>
          <p:spPr bwMode="auto">
            <a:xfrm>
              <a:off x="3078" y="1542"/>
              <a:ext cx="450" cy="27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19" name="Text Box 60"/>
            <p:cNvSpPr txBox="1">
              <a:spLocks noChangeArrowheads="1"/>
            </p:cNvSpPr>
            <p:nvPr/>
          </p:nvSpPr>
          <p:spPr bwMode="auto">
            <a:xfrm>
              <a:off x="2882" y="2377"/>
              <a:ext cx="18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sz="1600"/>
                <a:t>No correspondences in databases</a:t>
              </a:r>
            </a:p>
          </p:txBody>
        </p:sp>
        <p:sp>
          <p:nvSpPr>
            <p:cNvPr id="41020" name="Line 61"/>
            <p:cNvSpPr>
              <a:spLocks noChangeShapeType="1"/>
            </p:cNvSpPr>
            <p:nvPr/>
          </p:nvSpPr>
          <p:spPr bwMode="auto">
            <a:xfrm>
              <a:off x="3690" y="2136"/>
              <a:ext cx="0" cy="24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21" name="Text Box 62"/>
            <p:cNvSpPr txBox="1">
              <a:spLocks noChangeArrowheads="1"/>
            </p:cNvSpPr>
            <p:nvPr/>
          </p:nvSpPr>
          <p:spPr bwMode="auto">
            <a:xfrm>
              <a:off x="2905" y="2922"/>
              <a:ext cx="17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a:t>Specific antibodies</a:t>
              </a:r>
            </a:p>
          </p:txBody>
        </p:sp>
        <p:pic>
          <p:nvPicPr>
            <p:cNvPr id="41022" name="Picture 63" descr="rabbi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 y="3193"/>
              <a:ext cx="746"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3" name="Line 64"/>
            <p:cNvSpPr>
              <a:spLocks noChangeShapeType="1"/>
            </p:cNvSpPr>
            <p:nvPr/>
          </p:nvSpPr>
          <p:spPr bwMode="auto">
            <a:xfrm>
              <a:off x="3682" y="2608"/>
              <a:ext cx="0" cy="24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0963" name="Text Box 2"/>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159747" name="Text Box 3"/>
          <p:cNvSpPr txBox="1">
            <a:spLocks noChangeArrowheads="1"/>
          </p:cNvSpPr>
          <p:nvPr/>
        </p:nvSpPr>
        <p:spPr bwMode="auto">
          <a:xfrm>
            <a:off x="400050" y="1146175"/>
            <a:ext cx="6397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Ovocalyxin-36, une protéine </a:t>
            </a:r>
            <a:r>
              <a:rPr lang="fr-FR" altLang="fr-FR" dirty="0" smtClean="0"/>
              <a:t>de </a:t>
            </a:r>
            <a:r>
              <a:rPr lang="fr-FR" altLang="fr-FR" dirty="0"/>
              <a:t>la matrice organique de la coquille</a:t>
            </a:r>
          </a:p>
        </p:txBody>
      </p:sp>
      <p:grpSp>
        <p:nvGrpSpPr>
          <p:cNvPr id="159749" name="Group 5"/>
          <p:cNvGrpSpPr>
            <a:grpSpLocks/>
          </p:cNvGrpSpPr>
          <p:nvPr/>
        </p:nvGrpSpPr>
        <p:grpSpPr bwMode="auto">
          <a:xfrm>
            <a:off x="960438" y="1711325"/>
            <a:ext cx="2930525" cy="4038600"/>
            <a:chOff x="951" y="1208"/>
            <a:chExt cx="1846" cy="2544"/>
          </a:xfrm>
        </p:grpSpPr>
        <p:sp>
          <p:nvSpPr>
            <p:cNvPr id="40970" name="Line 6"/>
            <p:cNvSpPr>
              <a:spLocks noChangeShapeType="1"/>
            </p:cNvSpPr>
            <p:nvPr/>
          </p:nvSpPr>
          <p:spPr bwMode="auto">
            <a:xfrm flipV="1">
              <a:off x="951" y="2882"/>
              <a:ext cx="1" cy="70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1" name="Line 7"/>
            <p:cNvSpPr>
              <a:spLocks noChangeShapeType="1"/>
            </p:cNvSpPr>
            <p:nvPr/>
          </p:nvSpPr>
          <p:spPr bwMode="auto">
            <a:xfrm flipV="1">
              <a:off x="2796" y="2882"/>
              <a:ext cx="1" cy="72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2" name="Rectangle 8"/>
            <p:cNvSpPr>
              <a:spLocks noChangeArrowheads="1"/>
            </p:cNvSpPr>
            <p:nvPr/>
          </p:nvSpPr>
          <p:spPr bwMode="auto">
            <a:xfrm>
              <a:off x="1466" y="3618"/>
              <a:ext cx="58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1400" b="1">
                  <a:solidFill>
                    <a:schemeClr val="tx2"/>
                  </a:solidFill>
                </a:rPr>
                <a:t>Uterine fluid</a:t>
              </a:r>
            </a:p>
          </p:txBody>
        </p:sp>
        <p:sp>
          <p:nvSpPr>
            <p:cNvPr id="40973" name="Line 9"/>
            <p:cNvSpPr>
              <a:spLocks noChangeShapeType="1"/>
            </p:cNvSpPr>
            <p:nvPr/>
          </p:nvSpPr>
          <p:spPr bwMode="auto">
            <a:xfrm flipV="1">
              <a:off x="1446" y="2887"/>
              <a:ext cx="1" cy="731"/>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4" name="Line 10"/>
            <p:cNvSpPr>
              <a:spLocks noChangeShapeType="1"/>
            </p:cNvSpPr>
            <p:nvPr/>
          </p:nvSpPr>
          <p:spPr bwMode="auto">
            <a:xfrm flipV="1">
              <a:off x="2068" y="2882"/>
              <a:ext cx="2" cy="73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75" name="Rectangle 11"/>
            <p:cNvSpPr>
              <a:spLocks noChangeArrowheads="1"/>
            </p:cNvSpPr>
            <p:nvPr/>
          </p:nvSpPr>
          <p:spPr bwMode="auto">
            <a:xfrm>
              <a:off x="1037" y="2881"/>
              <a:ext cx="23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1200" b="1">
                  <a:solidFill>
                    <a:schemeClr val="tx2"/>
                  </a:solidFill>
                </a:rPr>
                <a:t>Initial</a:t>
              </a:r>
            </a:p>
          </p:txBody>
        </p:sp>
        <p:sp>
          <p:nvSpPr>
            <p:cNvPr id="40976" name="Rectangle 12"/>
            <p:cNvSpPr>
              <a:spLocks noChangeArrowheads="1"/>
            </p:cNvSpPr>
            <p:nvPr/>
          </p:nvSpPr>
          <p:spPr bwMode="auto">
            <a:xfrm>
              <a:off x="1493" y="2875"/>
              <a:ext cx="3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1200" b="1">
                  <a:solidFill>
                    <a:schemeClr val="tx2"/>
                  </a:solidFill>
                </a:rPr>
                <a:t>Growth</a:t>
              </a:r>
            </a:p>
          </p:txBody>
        </p:sp>
        <p:sp>
          <p:nvSpPr>
            <p:cNvPr id="40977" name="Rectangle 13"/>
            <p:cNvSpPr>
              <a:spLocks noChangeArrowheads="1"/>
            </p:cNvSpPr>
            <p:nvPr/>
          </p:nvSpPr>
          <p:spPr bwMode="auto">
            <a:xfrm>
              <a:off x="2229" y="2881"/>
              <a:ext cx="3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1200" b="1">
                  <a:solidFill>
                    <a:schemeClr val="tx2"/>
                  </a:solidFill>
                </a:rPr>
                <a:t>Terminal</a:t>
              </a:r>
            </a:p>
          </p:txBody>
        </p:sp>
        <p:grpSp>
          <p:nvGrpSpPr>
            <p:cNvPr id="40978" name="Group 14"/>
            <p:cNvGrpSpPr>
              <a:grpSpLocks/>
            </p:cNvGrpSpPr>
            <p:nvPr/>
          </p:nvGrpSpPr>
          <p:grpSpPr bwMode="auto">
            <a:xfrm>
              <a:off x="2328" y="3010"/>
              <a:ext cx="241" cy="601"/>
              <a:chOff x="2104" y="3943"/>
              <a:chExt cx="707" cy="1401"/>
            </a:xfrm>
          </p:grpSpPr>
          <p:sp>
            <p:nvSpPr>
              <p:cNvPr id="41003" name="Rectangle 15"/>
              <p:cNvSpPr>
                <a:spLocks noChangeArrowheads="1"/>
              </p:cNvSpPr>
              <p:nvPr/>
            </p:nvSpPr>
            <p:spPr bwMode="auto">
              <a:xfrm>
                <a:off x="2159" y="3988"/>
                <a:ext cx="610"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0638">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04" name="Line 16"/>
              <p:cNvSpPr>
                <a:spLocks noChangeShapeType="1"/>
              </p:cNvSpPr>
              <p:nvPr/>
            </p:nvSpPr>
            <p:spPr bwMode="auto">
              <a:xfrm flipV="1">
                <a:off x="2467" y="3978"/>
                <a:ext cx="2" cy="95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005" name="Rectangle 17" descr="Papier recyclé"/>
              <p:cNvSpPr>
                <a:spLocks noChangeArrowheads="1"/>
              </p:cNvSpPr>
              <p:nvPr/>
            </p:nvSpPr>
            <p:spPr bwMode="auto">
              <a:xfrm>
                <a:off x="2152" y="3978"/>
                <a:ext cx="624" cy="97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06" name="Rectangle 18"/>
              <p:cNvSpPr>
                <a:spLocks noChangeArrowheads="1"/>
              </p:cNvSpPr>
              <p:nvPr/>
            </p:nvSpPr>
            <p:spPr bwMode="auto">
              <a:xfrm>
                <a:off x="2104" y="5233"/>
                <a:ext cx="707" cy="111"/>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07" name="Rectangle 19"/>
              <p:cNvSpPr>
                <a:spLocks noChangeArrowheads="1"/>
              </p:cNvSpPr>
              <p:nvPr/>
            </p:nvSpPr>
            <p:spPr bwMode="auto">
              <a:xfrm>
                <a:off x="2104" y="5085"/>
                <a:ext cx="701" cy="148"/>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08" name="Line 20"/>
              <p:cNvSpPr>
                <a:spLocks noChangeShapeType="1"/>
              </p:cNvSpPr>
              <p:nvPr/>
            </p:nvSpPr>
            <p:spPr bwMode="auto">
              <a:xfrm>
                <a:off x="2112" y="5085"/>
                <a:ext cx="697"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009" name="Line 21"/>
              <p:cNvSpPr>
                <a:spLocks noChangeShapeType="1"/>
              </p:cNvSpPr>
              <p:nvPr/>
            </p:nvSpPr>
            <p:spPr bwMode="auto">
              <a:xfrm>
                <a:off x="2112" y="5233"/>
                <a:ext cx="69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010" name="Oval 22"/>
              <p:cNvSpPr>
                <a:spLocks noChangeArrowheads="1"/>
              </p:cNvSpPr>
              <p:nvPr/>
            </p:nvSpPr>
            <p:spPr bwMode="auto">
              <a:xfrm>
                <a:off x="2271" y="5024"/>
                <a:ext cx="87" cy="8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11" name="Oval 23"/>
              <p:cNvSpPr>
                <a:spLocks noChangeArrowheads="1"/>
              </p:cNvSpPr>
              <p:nvPr/>
            </p:nvSpPr>
            <p:spPr bwMode="auto">
              <a:xfrm>
                <a:off x="2578" y="5024"/>
                <a:ext cx="80" cy="8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12" name="Freeform 24" descr="Papier recyclé"/>
              <p:cNvSpPr>
                <a:spLocks/>
              </p:cNvSpPr>
              <p:nvPr/>
            </p:nvSpPr>
            <p:spPr bwMode="auto">
              <a:xfrm>
                <a:off x="2147" y="4940"/>
                <a:ext cx="309" cy="239"/>
              </a:xfrm>
              <a:custGeom>
                <a:avLst/>
                <a:gdLst>
                  <a:gd name="T0" fmla="*/ 0 w 241"/>
                  <a:gd name="T1" fmla="*/ 10 h 146"/>
                  <a:gd name="T2" fmla="*/ 0 w 241"/>
                  <a:gd name="T3" fmla="*/ 31 h 146"/>
                  <a:gd name="T4" fmla="*/ 9 w 241"/>
                  <a:gd name="T5" fmla="*/ 41 h 146"/>
                  <a:gd name="T6" fmla="*/ 9 w 241"/>
                  <a:gd name="T7" fmla="*/ 62 h 146"/>
                  <a:gd name="T8" fmla="*/ 9 w 241"/>
                  <a:gd name="T9" fmla="*/ 83 h 146"/>
                  <a:gd name="T10" fmla="*/ 17 w 241"/>
                  <a:gd name="T11" fmla="*/ 93 h 146"/>
                  <a:gd name="T12" fmla="*/ 24 w 241"/>
                  <a:gd name="T13" fmla="*/ 103 h 146"/>
                  <a:gd name="T14" fmla="*/ 24 w 241"/>
                  <a:gd name="T15" fmla="*/ 124 h 146"/>
                  <a:gd name="T16" fmla="*/ 33 w 241"/>
                  <a:gd name="T17" fmla="*/ 134 h 146"/>
                  <a:gd name="T18" fmla="*/ 33 w 241"/>
                  <a:gd name="T19" fmla="*/ 156 h 146"/>
                  <a:gd name="T20" fmla="*/ 41 w 241"/>
                  <a:gd name="T21" fmla="*/ 165 h 146"/>
                  <a:gd name="T22" fmla="*/ 49 w 241"/>
                  <a:gd name="T23" fmla="*/ 177 h 146"/>
                  <a:gd name="T24" fmla="*/ 58 w 241"/>
                  <a:gd name="T25" fmla="*/ 187 h 146"/>
                  <a:gd name="T26" fmla="*/ 65 w 241"/>
                  <a:gd name="T27" fmla="*/ 198 h 146"/>
                  <a:gd name="T28" fmla="*/ 82 w 241"/>
                  <a:gd name="T29" fmla="*/ 208 h 146"/>
                  <a:gd name="T30" fmla="*/ 90 w 241"/>
                  <a:gd name="T31" fmla="*/ 218 h 146"/>
                  <a:gd name="T32" fmla="*/ 106 w 241"/>
                  <a:gd name="T33" fmla="*/ 218 h 146"/>
                  <a:gd name="T34" fmla="*/ 114 w 241"/>
                  <a:gd name="T35" fmla="*/ 229 h 146"/>
                  <a:gd name="T36" fmla="*/ 131 w 241"/>
                  <a:gd name="T37" fmla="*/ 239 h 146"/>
                  <a:gd name="T38" fmla="*/ 146 w 241"/>
                  <a:gd name="T39" fmla="*/ 239 h 146"/>
                  <a:gd name="T40" fmla="*/ 163 w 241"/>
                  <a:gd name="T41" fmla="*/ 239 h 146"/>
                  <a:gd name="T42" fmla="*/ 180 w 241"/>
                  <a:gd name="T43" fmla="*/ 239 h 146"/>
                  <a:gd name="T44" fmla="*/ 195 w 241"/>
                  <a:gd name="T45" fmla="*/ 239 h 146"/>
                  <a:gd name="T46" fmla="*/ 212 w 241"/>
                  <a:gd name="T47" fmla="*/ 239 h 146"/>
                  <a:gd name="T48" fmla="*/ 219 w 241"/>
                  <a:gd name="T49" fmla="*/ 229 h 146"/>
                  <a:gd name="T50" fmla="*/ 228 w 241"/>
                  <a:gd name="T51" fmla="*/ 218 h 146"/>
                  <a:gd name="T52" fmla="*/ 244 w 241"/>
                  <a:gd name="T53" fmla="*/ 218 h 146"/>
                  <a:gd name="T54" fmla="*/ 253 w 241"/>
                  <a:gd name="T55" fmla="*/ 208 h 146"/>
                  <a:gd name="T56" fmla="*/ 260 w 241"/>
                  <a:gd name="T57" fmla="*/ 198 h 146"/>
                  <a:gd name="T58" fmla="*/ 268 w 241"/>
                  <a:gd name="T59" fmla="*/ 187 h 146"/>
                  <a:gd name="T60" fmla="*/ 277 w 241"/>
                  <a:gd name="T61" fmla="*/ 177 h 146"/>
                  <a:gd name="T62" fmla="*/ 285 w 241"/>
                  <a:gd name="T63" fmla="*/ 165 h 146"/>
                  <a:gd name="T64" fmla="*/ 292 w 241"/>
                  <a:gd name="T65" fmla="*/ 146 h 146"/>
                  <a:gd name="T66" fmla="*/ 292 w 241"/>
                  <a:gd name="T67" fmla="*/ 124 h 146"/>
                  <a:gd name="T68" fmla="*/ 301 w 241"/>
                  <a:gd name="T69" fmla="*/ 115 h 146"/>
                  <a:gd name="T70" fmla="*/ 301 w 241"/>
                  <a:gd name="T71" fmla="*/ 93 h 146"/>
                  <a:gd name="T72" fmla="*/ 309 w 241"/>
                  <a:gd name="T73" fmla="*/ 83 h 146"/>
                  <a:gd name="T74" fmla="*/ 309 w 241"/>
                  <a:gd name="T75" fmla="*/ 62 h 146"/>
                  <a:gd name="T76" fmla="*/ 309 w 241"/>
                  <a:gd name="T77" fmla="*/ 41 h 146"/>
                  <a:gd name="T78" fmla="*/ 309 w 241"/>
                  <a:gd name="T79" fmla="*/ 21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3"/>
                    </a:lnTo>
                    <a:lnTo>
                      <a:pt x="0" y="19"/>
                    </a:lnTo>
                    <a:lnTo>
                      <a:pt x="0" y="25"/>
                    </a:lnTo>
                    <a:lnTo>
                      <a:pt x="7" y="25"/>
                    </a:lnTo>
                    <a:lnTo>
                      <a:pt x="7" y="32"/>
                    </a:lnTo>
                    <a:lnTo>
                      <a:pt x="7" y="38"/>
                    </a:lnTo>
                    <a:lnTo>
                      <a:pt x="7" y="44"/>
                    </a:lnTo>
                    <a:lnTo>
                      <a:pt x="7" y="51"/>
                    </a:lnTo>
                    <a:lnTo>
                      <a:pt x="13" y="51"/>
                    </a:lnTo>
                    <a:lnTo>
                      <a:pt x="13" y="57"/>
                    </a:lnTo>
                    <a:lnTo>
                      <a:pt x="13" y="63"/>
                    </a:lnTo>
                    <a:lnTo>
                      <a:pt x="19" y="63"/>
                    </a:lnTo>
                    <a:lnTo>
                      <a:pt x="19" y="70"/>
                    </a:lnTo>
                    <a:lnTo>
                      <a:pt x="19" y="76"/>
                    </a:lnTo>
                    <a:lnTo>
                      <a:pt x="19" y="82"/>
                    </a:lnTo>
                    <a:lnTo>
                      <a:pt x="26" y="82"/>
                    </a:lnTo>
                    <a:lnTo>
                      <a:pt x="26" y="89"/>
                    </a:lnTo>
                    <a:lnTo>
                      <a:pt x="26" y="95"/>
                    </a:lnTo>
                    <a:lnTo>
                      <a:pt x="26" y="101"/>
                    </a:lnTo>
                    <a:lnTo>
                      <a:pt x="32" y="101"/>
                    </a:lnTo>
                    <a:lnTo>
                      <a:pt x="32" y="108"/>
                    </a:lnTo>
                    <a:lnTo>
                      <a:pt x="38" y="108"/>
                    </a:lnTo>
                    <a:lnTo>
                      <a:pt x="38" y="114"/>
                    </a:lnTo>
                    <a:lnTo>
                      <a:pt x="45" y="114"/>
                    </a:lnTo>
                    <a:lnTo>
                      <a:pt x="45" y="121"/>
                    </a:lnTo>
                    <a:lnTo>
                      <a:pt x="51" y="121"/>
                    </a:lnTo>
                    <a:lnTo>
                      <a:pt x="57" y="127"/>
                    </a:lnTo>
                    <a:lnTo>
                      <a:pt x="64" y="127"/>
                    </a:lnTo>
                    <a:lnTo>
                      <a:pt x="64" y="133"/>
                    </a:lnTo>
                    <a:lnTo>
                      <a:pt x="70" y="133"/>
                    </a:lnTo>
                    <a:lnTo>
                      <a:pt x="76" y="133"/>
                    </a:lnTo>
                    <a:lnTo>
                      <a:pt x="83" y="133"/>
                    </a:lnTo>
                    <a:lnTo>
                      <a:pt x="83" y="140"/>
                    </a:lnTo>
                    <a:lnTo>
                      <a:pt x="89" y="140"/>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40"/>
                    </a:lnTo>
                    <a:lnTo>
                      <a:pt x="171" y="140"/>
                    </a:lnTo>
                    <a:lnTo>
                      <a:pt x="171" y="133"/>
                    </a:lnTo>
                    <a:lnTo>
                      <a:pt x="178" y="133"/>
                    </a:lnTo>
                    <a:lnTo>
                      <a:pt x="184" y="133"/>
                    </a:lnTo>
                    <a:lnTo>
                      <a:pt x="190" y="133"/>
                    </a:lnTo>
                    <a:lnTo>
                      <a:pt x="190" y="127"/>
                    </a:lnTo>
                    <a:lnTo>
                      <a:pt x="197" y="127"/>
                    </a:lnTo>
                    <a:lnTo>
                      <a:pt x="197" y="121"/>
                    </a:lnTo>
                    <a:lnTo>
                      <a:pt x="203" y="121"/>
                    </a:lnTo>
                    <a:lnTo>
                      <a:pt x="203" y="114"/>
                    </a:lnTo>
                    <a:lnTo>
                      <a:pt x="209" y="114"/>
                    </a:lnTo>
                    <a:lnTo>
                      <a:pt x="209" y="108"/>
                    </a:lnTo>
                    <a:lnTo>
                      <a:pt x="216" y="108"/>
                    </a:lnTo>
                    <a:lnTo>
                      <a:pt x="216" y="101"/>
                    </a:lnTo>
                    <a:lnTo>
                      <a:pt x="222" y="101"/>
                    </a:lnTo>
                    <a:lnTo>
                      <a:pt x="222" y="95"/>
                    </a:lnTo>
                    <a:lnTo>
                      <a:pt x="228" y="89"/>
                    </a:lnTo>
                    <a:lnTo>
                      <a:pt x="228" y="82"/>
                    </a:lnTo>
                    <a:lnTo>
                      <a:pt x="228" y="76"/>
                    </a:lnTo>
                    <a:lnTo>
                      <a:pt x="235" y="76"/>
                    </a:lnTo>
                    <a:lnTo>
                      <a:pt x="235" y="70"/>
                    </a:lnTo>
                    <a:lnTo>
                      <a:pt x="235" y="63"/>
                    </a:lnTo>
                    <a:lnTo>
                      <a:pt x="235" y="57"/>
                    </a:lnTo>
                    <a:lnTo>
                      <a:pt x="235" y="51"/>
                    </a:lnTo>
                    <a:lnTo>
                      <a:pt x="241" y="51"/>
                    </a:lnTo>
                    <a:lnTo>
                      <a:pt x="241" y="44"/>
                    </a:lnTo>
                    <a:lnTo>
                      <a:pt x="241" y="38"/>
                    </a:lnTo>
                    <a:lnTo>
                      <a:pt x="241" y="32"/>
                    </a:lnTo>
                    <a:lnTo>
                      <a:pt x="241" y="25"/>
                    </a:lnTo>
                    <a:lnTo>
                      <a:pt x="241" y="19"/>
                    </a:lnTo>
                    <a:lnTo>
                      <a:pt x="241" y="13"/>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13" name="Freeform 25" descr="Papier recyclé"/>
              <p:cNvSpPr>
                <a:spLocks/>
              </p:cNvSpPr>
              <p:nvPr/>
            </p:nvSpPr>
            <p:spPr bwMode="auto">
              <a:xfrm>
                <a:off x="2466" y="4939"/>
                <a:ext cx="309" cy="238"/>
              </a:xfrm>
              <a:custGeom>
                <a:avLst/>
                <a:gdLst>
                  <a:gd name="T0" fmla="*/ 0 w 241"/>
                  <a:gd name="T1" fmla="*/ 10 h 146"/>
                  <a:gd name="T2" fmla="*/ 0 w 241"/>
                  <a:gd name="T3" fmla="*/ 31 h 146"/>
                  <a:gd name="T4" fmla="*/ 9 w 241"/>
                  <a:gd name="T5" fmla="*/ 41 h 146"/>
                  <a:gd name="T6" fmla="*/ 9 w 241"/>
                  <a:gd name="T7" fmla="*/ 62 h 146"/>
                  <a:gd name="T8" fmla="*/ 9 w 241"/>
                  <a:gd name="T9" fmla="*/ 82 h 146"/>
                  <a:gd name="T10" fmla="*/ 17 w 241"/>
                  <a:gd name="T11" fmla="*/ 93 h 146"/>
                  <a:gd name="T12" fmla="*/ 17 w 241"/>
                  <a:gd name="T13" fmla="*/ 112 h 146"/>
                  <a:gd name="T14" fmla="*/ 24 w 241"/>
                  <a:gd name="T15" fmla="*/ 124 h 146"/>
                  <a:gd name="T16" fmla="*/ 24 w 241"/>
                  <a:gd name="T17" fmla="*/ 143 h 146"/>
                  <a:gd name="T18" fmla="*/ 33 w 241"/>
                  <a:gd name="T19" fmla="*/ 155 h 146"/>
                  <a:gd name="T20" fmla="*/ 41 w 241"/>
                  <a:gd name="T21" fmla="*/ 165 h 146"/>
                  <a:gd name="T22" fmla="*/ 41 w 241"/>
                  <a:gd name="T23" fmla="*/ 186 h 146"/>
                  <a:gd name="T24" fmla="*/ 58 w 241"/>
                  <a:gd name="T25" fmla="*/ 186 h 146"/>
                  <a:gd name="T26" fmla="*/ 65 w 241"/>
                  <a:gd name="T27" fmla="*/ 207 h 146"/>
                  <a:gd name="T28" fmla="*/ 82 w 241"/>
                  <a:gd name="T29" fmla="*/ 207 h 146"/>
                  <a:gd name="T30" fmla="*/ 90 w 241"/>
                  <a:gd name="T31" fmla="*/ 217 h 146"/>
                  <a:gd name="T32" fmla="*/ 97 w 241"/>
                  <a:gd name="T33" fmla="*/ 227 h 146"/>
                  <a:gd name="T34" fmla="*/ 114 w 241"/>
                  <a:gd name="T35" fmla="*/ 227 h 146"/>
                  <a:gd name="T36" fmla="*/ 122 w 241"/>
                  <a:gd name="T37" fmla="*/ 238 h 146"/>
                  <a:gd name="T38" fmla="*/ 138 w 241"/>
                  <a:gd name="T39" fmla="*/ 238 h 146"/>
                  <a:gd name="T40" fmla="*/ 155 w 241"/>
                  <a:gd name="T41" fmla="*/ 238 h 146"/>
                  <a:gd name="T42" fmla="*/ 171 w 241"/>
                  <a:gd name="T43" fmla="*/ 238 h 146"/>
                  <a:gd name="T44" fmla="*/ 187 w 241"/>
                  <a:gd name="T45" fmla="*/ 238 h 146"/>
                  <a:gd name="T46" fmla="*/ 204 w 241"/>
                  <a:gd name="T47" fmla="*/ 238 h 146"/>
                  <a:gd name="T48" fmla="*/ 212 w 241"/>
                  <a:gd name="T49" fmla="*/ 227 h 146"/>
                  <a:gd name="T50" fmla="*/ 228 w 241"/>
                  <a:gd name="T51" fmla="*/ 227 h 146"/>
                  <a:gd name="T52" fmla="*/ 236 w 241"/>
                  <a:gd name="T53" fmla="*/ 217 h 146"/>
                  <a:gd name="T54" fmla="*/ 244 w 241"/>
                  <a:gd name="T55" fmla="*/ 207 h 146"/>
                  <a:gd name="T56" fmla="*/ 260 w 241"/>
                  <a:gd name="T57" fmla="*/ 196 h 146"/>
                  <a:gd name="T58" fmla="*/ 268 w 241"/>
                  <a:gd name="T59" fmla="*/ 186 h 146"/>
                  <a:gd name="T60" fmla="*/ 277 w 241"/>
                  <a:gd name="T61" fmla="*/ 174 h 146"/>
                  <a:gd name="T62" fmla="*/ 285 w 241"/>
                  <a:gd name="T63" fmla="*/ 165 h 146"/>
                  <a:gd name="T64" fmla="*/ 292 w 241"/>
                  <a:gd name="T65" fmla="*/ 143 h 146"/>
                  <a:gd name="T66" fmla="*/ 292 w 241"/>
                  <a:gd name="T67" fmla="*/ 124 h 146"/>
                  <a:gd name="T68" fmla="*/ 301 w 241"/>
                  <a:gd name="T69" fmla="*/ 112 h 146"/>
                  <a:gd name="T70" fmla="*/ 301 w 241"/>
                  <a:gd name="T71" fmla="*/ 93 h 146"/>
                  <a:gd name="T72" fmla="*/ 309 w 241"/>
                  <a:gd name="T73" fmla="*/ 82 h 146"/>
                  <a:gd name="T74" fmla="*/ 309 w 241"/>
                  <a:gd name="T75" fmla="*/ 62 h 146"/>
                  <a:gd name="T76" fmla="*/ 309 w 241"/>
                  <a:gd name="T77" fmla="*/ 41 h 146"/>
                  <a:gd name="T78" fmla="*/ 309 w 241"/>
                  <a:gd name="T79" fmla="*/ 20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2"/>
                    </a:lnTo>
                    <a:lnTo>
                      <a:pt x="0" y="19"/>
                    </a:lnTo>
                    <a:lnTo>
                      <a:pt x="0" y="25"/>
                    </a:lnTo>
                    <a:lnTo>
                      <a:pt x="7" y="25"/>
                    </a:lnTo>
                    <a:lnTo>
                      <a:pt x="7" y="31"/>
                    </a:lnTo>
                    <a:lnTo>
                      <a:pt x="7" y="38"/>
                    </a:lnTo>
                    <a:lnTo>
                      <a:pt x="7" y="44"/>
                    </a:lnTo>
                    <a:lnTo>
                      <a:pt x="7" y="50"/>
                    </a:lnTo>
                    <a:lnTo>
                      <a:pt x="13" y="50"/>
                    </a:lnTo>
                    <a:lnTo>
                      <a:pt x="13" y="57"/>
                    </a:lnTo>
                    <a:lnTo>
                      <a:pt x="13" y="63"/>
                    </a:lnTo>
                    <a:lnTo>
                      <a:pt x="13" y="69"/>
                    </a:lnTo>
                    <a:lnTo>
                      <a:pt x="19" y="69"/>
                    </a:lnTo>
                    <a:lnTo>
                      <a:pt x="19" y="76"/>
                    </a:lnTo>
                    <a:lnTo>
                      <a:pt x="19" y="82"/>
                    </a:lnTo>
                    <a:lnTo>
                      <a:pt x="19" y="88"/>
                    </a:lnTo>
                    <a:lnTo>
                      <a:pt x="26" y="88"/>
                    </a:lnTo>
                    <a:lnTo>
                      <a:pt x="26" y="95"/>
                    </a:lnTo>
                    <a:lnTo>
                      <a:pt x="26" y="101"/>
                    </a:lnTo>
                    <a:lnTo>
                      <a:pt x="32" y="101"/>
                    </a:lnTo>
                    <a:lnTo>
                      <a:pt x="32" y="107"/>
                    </a:lnTo>
                    <a:lnTo>
                      <a:pt x="32" y="114"/>
                    </a:lnTo>
                    <a:lnTo>
                      <a:pt x="38" y="114"/>
                    </a:lnTo>
                    <a:lnTo>
                      <a:pt x="45" y="114"/>
                    </a:lnTo>
                    <a:lnTo>
                      <a:pt x="45" y="120"/>
                    </a:lnTo>
                    <a:lnTo>
                      <a:pt x="51" y="127"/>
                    </a:lnTo>
                    <a:lnTo>
                      <a:pt x="57" y="127"/>
                    </a:lnTo>
                    <a:lnTo>
                      <a:pt x="64" y="127"/>
                    </a:lnTo>
                    <a:lnTo>
                      <a:pt x="64" y="133"/>
                    </a:lnTo>
                    <a:lnTo>
                      <a:pt x="70" y="133"/>
                    </a:lnTo>
                    <a:lnTo>
                      <a:pt x="70" y="139"/>
                    </a:lnTo>
                    <a:lnTo>
                      <a:pt x="76" y="139"/>
                    </a:lnTo>
                    <a:lnTo>
                      <a:pt x="83" y="139"/>
                    </a:lnTo>
                    <a:lnTo>
                      <a:pt x="89" y="139"/>
                    </a:lnTo>
                    <a:lnTo>
                      <a:pt x="95" y="139"/>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39"/>
                    </a:lnTo>
                    <a:lnTo>
                      <a:pt x="171" y="139"/>
                    </a:lnTo>
                    <a:lnTo>
                      <a:pt x="178" y="139"/>
                    </a:lnTo>
                    <a:lnTo>
                      <a:pt x="184" y="139"/>
                    </a:lnTo>
                    <a:lnTo>
                      <a:pt x="184" y="133"/>
                    </a:lnTo>
                    <a:lnTo>
                      <a:pt x="190" y="133"/>
                    </a:lnTo>
                    <a:lnTo>
                      <a:pt x="190" y="127"/>
                    </a:lnTo>
                    <a:lnTo>
                      <a:pt x="197" y="127"/>
                    </a:lnTo>
                    <a:lnTo>
                      <a:pt x="203" y="120"/>
                    </a:lnTo>
                    <a:lnTo>
                      <a:pt x="203" y="114"/>
                    </a:lnTo>
                    <a:lnTo>
                      <a:pt x="209" y="114"/>
                    </a:lnTo>
                    <a:lnTo>
                      <a:pt x="216" y="114"/>
                    </a:lnTo>
                    <a:lnTo>
                      <a:pt x="216" y="107"/>
                    </a:lnTo>
                    <a:lnTo>
                      <a:pt x="222" y="107"/>
                    </a:lnTo>
                    <a:lnTo>
                      <a:pt x="222" y="101"/>
                    </a:lnTo>
                    <a:lnTo>
                      <a:pt x="222" y="95"/>
                    </a:lnTo>
                    <a:lnTo>
                      <a:pt x="228" y="88"/>
                    </a:lnTo>
                    <a:lnTo>
                      <a:pt x="228" y="82"/>
                    </a:lnTo>
                    <a:lnTo>
                      <a:pt x="228" y="76"/>
                    </a:lnTo>
                    <a:lnTo>
                      <a:pt x="235" y="76"/>
                    </a:lnTo>
                    <a:lnTo>
                      <a:pt x="235" y="69"/>
                    </a:lnTo>
                    <a:lnTo>
                      <a:pt x="235" y="63"/>
                    </a:lnTo>
                    <a:lnTo>
                      <a:pt x="235" y="57"/>
                    </a:lnTo>
                    <a:lnTo>
                      <a:pt x="235" y="50"/>
                    </a:lnTo>
                    <a:lnTo>
                      <a:pt x="241" y="50"/>
                    </a:lnTo>
                    <a:lnTo>
                      <a:pt x="241" y="44"/>
                    </a:lnTo>
                    <a:lnTo>
                      <a:pt x="241" y="38"/>
                    </a:lnTo>
                    <a:lnTo>
                      <a:pt x="241" y="31"/>
                    </a:lnTo>
                    <a:lnTo>
                      <a:pt x="241" y="25"/>
                    </a:lnTo>
                    <a:lnTo>
                      <a:pt x="241" y="19"/>
                    </a:lnTo>
                    <a:lnTo>
                      <a:pt x="241" y="12"/>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14" name="Oval 26"/>
              <p:cNvSpPr>
                <a:spLocks noChangeArrowheads="1"/>
              </p:cNvSpPr>
              <p:nvPr/>
            </p:nvSpPr>
            <p:spPr bwMode="auto">
              <a:xfrm>
                <a:off x="2278" y="5033"/>
                <a:ext cx="71" cy="6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15" name="Oval 27"/>
              <p:cNvSpPr>
                <a:spLocks noChangeArrowheads="1"/>
              </p:cNvSpPr>
              <p:nvPr/>
            </p:nvSpPr>
            <p:spPr bwMode="auto">
              <a:xfrm>
                <a:off x="2586" y="5033"/>
                <a:ext cx="64" cy="6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16" name="Rectangle 28"/>
              <p:cNvSpPr>
                <a:spLocks noChangeArrowheads="1"/>
              </p:cNvSpPr>
              <p:nvPr/>
            </p:nvSpPr>
            <p:spPr bwMode="auto">
              <a:xfrm>
                <a:off x="2153" y="3943"/>
                <a:ext cx="619" cy="56"/>
              </a:xfrm>
              <a:prstGeom prst="rect">
                <a:avLst/>
              </a:prstGeom>
              <a:solidFill>
                <a:srgbClr val="996633"/>
              </a:solidFill>
              <a:ln w="20638">
                <a:solidFill>
                  <a:srgbClr val="996633"/>
                </a:solidFill>
                <a:miter lim="800000"/>
                <a:headEnd/>
                <a:tailEnd/>
              </a:ln>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fr-FR" sz="1200">
                  <a:solidFill>
                    <a:srgbClr val="996633"/>
                  </a:solidFill>
                </a:endParaRPr>
              </a:p>
            </p:txBody>
          </p:sp>
        </p:grpSp>
        <p:grpSp>
          <p:nvGrpSpPr>
            <p:cNvPr id="40979" name="Group 29"/>
            <p:cNvGrpSpPr>
              <a:grpSpLocks/>
            </p:cNvGrpSpPr>
            <p:nvPr/>
          </p:nvGrpSpPr>
          <p:grpSpPr bwMode="auto">
            <a:xfrm>
              <a:off x="1634" y="3271"/>
              <a:ext cx="241" cy="340"/>
              <a:chOff x="2160" y="4240"/>
              <a:chExt cx="391" cy="476"/>
            </a:xfrm>
          </p:grpSpPr>
          <p:sp>
            <p:nvSpPr>
              <p:cNvPr id="40992" name="Rectangle 30" descr="Papier recyclé"/>
              <p:cNvSpPr>
                <a:spLocks noChangeArrowheads="1"/>
              </p:cNvSpPr>
              <p:nvPr/>
            </p:nvSpPr>
            <p:spPr bwMode="auto">
              <a:xfrm>
                <a:off x="2187" y="4240"/>
                <a:ext cx="345" cy="2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3" name="Rectangle 31"/>
              <p:cNvSpPr>
                <a:spLocks noChangeArrowheads="1"/>
              </p:cNvSpPr>
              <p:nvPr/>
            </p:nvSpPr>
            <p:spPr bwMode="auto">
              <a:xfrm>
                <a:off x="2160" y="4649"/>
                <a:ext cx="391" cy="6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4" name="Rectangle 32"/>
              <p:cNvSpPr>
                <a:spLocks noChangeArrowheads="1"/>
              </p:cNvSpPr>
              <p:nvPr/>
            </p:nvSpPr>
            <p:spPr bwMode="auto">
              <a:xfrm>
                <a:off x="2160" y="4561"/>
                <a:ext cx="388" cy="88"/>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5" name="Line 33"/>
              <p:cNvSpPr>
                <a:spLocks noChangeShapeType="1"/>
              </p:cNvSpPr>
              <p:nvPr/>
            </p:nvSpPr>
            <p:spPr bwMode="auto">
              <a:xfrm>
                <a:off x="2164" y="4561"/>
                <a:ext cx="38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96" name="Line 34"/>
              <p:cNvSpPr>
                <a:spLocks noChangeShapeType="1"/>
              </p:cNvSpPr>
              <p:nvPr/>
            </p:nvSpPr>
            <p:spPr bwMode="auto">
              <a:xfrm>
                <a:off x="2164" y="4649"/>
                <a:ext cx="38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97" name="Oval 35"/>
              <p:cNvSpPr>
                <a:spLocks noChangeArrowheads="1"/>
              </p:cNvSpPr>
              <p:nvPr/>
            </p:nvSpPr>
            <p:spPr bwMode="auto">
              <a:xfrm>
                <a:off x="2252" y="4524"/>
                <a:ext cx="48" cy="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8" name="Oval 36"/>
              <p:cNvSpPr>
                <a:spLocks noChangeArrowheads="1"/>
              </p:cNvSpPr>
              <p:nvPr/>
            </p:nvSpPr>
            <p:spPr bwMode="auto">
              <a:xfrm>
                <a:off x="2422" y="4524"/>
                <a:ext cx="44" cy="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9" name="Freeform 37" descr="Papier recyclé"/>
              <p:cNvSpPr>
                <a:spLocks/>
              </p:cNvSpPr>
              <p:nvPr/>
            </p:nvSpPr>
            <p:spPr bwMode="auto">
              <a:xfrm>
                <a:off x="2184" y="4473"/>
                <a:ext cx="171" cy="144"/>
              </a:xfrm>
              <a:custGeom>
                <a:avLst/>
                <a:gdLst>
                  <a:gd name="T0" fmla="*/ 0 w 241"/>
                  <a:gd name="T1" fmla="*/ 6 h 146"/>
                  <a:gd name="T2" fmla="*/ 0 w 241"/>
                  <a:gd name="T3" fmla="*/ 19 h 146"/>
                  <a:gd name="T4" fmla="*/ 5 w 241"/>
                  <a:gd name="T5" fmla="*/ 25 h 146"/>
                  <a:gd name="T6" fmla="*/ 5 w 241"/>
                  <a:gd name="T7" fmla="*/ 37 h 146"/>
                  <a:gd name="T8" fmla="*/ 5 w 241"/>
                  <a:gd name="T9" fmla="*/ 50 h 146"/>
                  <a:gd name="T10" fmla="*/ 9 w 241"/>
                  <a:gd name="T11" fmla="*/ 56 h 146"/>
                  <a:gd name="T12" fmla="*/ 13 w 241"/>
                  <a:gd name="T13" fmla="*/ 62 h 146"/>
                  <a:gd name="T14" fmla="*/ 13 w 241"/>
                  <a:gd name="T15" fmla="*/ 75 h 146"/>
                  <a:gd name="T16" fmla="*/ 18 w 241"/>
                  <a:gd name="T17" fmla="*/ 81 h 146"/>
                  <a:gd name="T18" fmla="*/ 18 w 241"/>
                  <a:gd name="T19" fmla="*/ 94 h 146"/>
                  <a:gd name="T20" fmla="*/ 23 w 241"/>
                  <a:gd name="T21" fmla="*/ 100 h 146"/>
                  <a:gd name="T22" fmla="*/ 27 w 241"/>
                  <a:gd name="T23" fmla="*/ 107 h 146"/>
                  <a:gd name="T24" fmla="*/ 32 w 241"/>
                  <a:gd name="T25" fmla="*/ 112 h 146"/>
                  <a:gd name="T26" fmla="*/ 36 w 241"/>
                  <a:gd name="T27" fmla="*/ 119 h 146"/>
                  <a:gd name="T28" fmla="*/ 45 w 241"/>
                  <a:gd name="T29" fmla="*/ 125 h 146"/>
                  <a:gd name="T30" fmla="*/ 50 w 241"/>
                  <a:gd name="T31" fmla="*/ 131 h 146"/>
                  <a:gd name="T32" fmla="*/ 59 w 241"/>
                  <a:gd name="T33" fmla="*/ 131 h 146"/>
                  <a:gd name="T34" fmla="*/ 63 w 241"/>
                  <a:gd name="T35" fmla="*/ 138 h 146"/>
                  <a:gd name="T36" fmla="*/ 72 w 241"/>
                  <a:gd name="T37" fmla="*/ 144 h 146"/>
                  <a:gd name="T38" fmla="*/ 81 w 241"/>
                  <a:gd name="T39" fmla="*/ 144 h 146"/>
                  <a:gd name="T40" fmla="*/ 90 w 241"/>
                  <a:gd name="T41" fmla="*/ 144 h 146"/>
                  <a:gd name="T42" fmla="*/ 99 w 241"/>
                  <a:gd name="T43" fmla="*/ 144 h 146"/>
                  <a:gd name="T44" fmla="*/ 108 w 241"/>
                  <a:gd name="T45" fmla="*/ 144 h 146"/>
                  <a:gd name="T46" fmla="*/ 117 w 241"/>
                  <a:gd name="T47" fmla="*/ 144 h 146"/>
                  <a:gd name="T48" fmla="*/ 121 w 241"/>
                  <a:gd name="T49" fmla="*/ 138 h 146"/>
                  <a:gd name="T50" fmla="*/ 126 w 241"/>
                  <a:gd name="T51" fmla="*/ 131 h 146"/>
                  <a:gd name="T52" fmla="*/ 135 w 241"/>
                  <a:gd name="T53" fmla="*/ 131 h 146"/>
                  <a:gd name="T54" fmla="*/ 140 w 241"/>
                  <a:gd name="T55" fmla="*/ 125 h 146"/>
                  <a:gd name="T56" fmla="*/ 144 w 241"/>
                  <a:gd name="T57" fmla="*/ 119 h 146"/>
                  <a:gd name="T58" fmla="*/ 148 w 241"/>
                  <a:gd name="T59" fmla="*/ 112 h 146"/>
                  <a:gd name="T60" fmla="*/ 153 w 241"/>
                  <a:gd name="T61" fmla="*/ 107 h 146"/>
                  <a:gd name="T62" fmla="*/ 158 w 241"/>
                  <a:gd name="T63" fmla="*/ 100 h 146"/>
                  <a:gd name="T64" fmla="*/ 162 w 241"/>
                  <a:gd name="T65" fmla="*/ 88 h 146"/>
                  <a:gd name="T66" fmla="*/ 162 w 241"/>
                  <a:gd name="T67" fmla="*/ 75 h 146"/>
                  <a:gd name="T68" fmla="*/ 167 w 241"/>
                  <a:gd name="T69" fmla="*/ 69 h 146"/>
                  <a:gd name="T70" fmla="*/ 167 w 241"/>
                  <a:gd name="T71" fmla="*/ 56 h 146"/>
                  <a:gd name="T72" fmla="*/ 171 w 241"/>
                  <a:gd name="T73" fmla="*/ 50 h 146"/>
                  <a:gd name="T74" fmla="*/ 171 w 241"/>
                  <a:gd name="T75" fmla="*/ 37 h 146"/>
                  <a:gd name="T76" fmla="*/ 171 w 241"/>
                  <a:gd name="T77" fmla="*/ 25 h 146"/>
                  <a:gd name="T78" fmla="*/ 171 w 241"/>
                  <a:gd name="T79" fmla="*/ 13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3"/>
                    </a:lnTo>
                    <a:lnTo>
                      <a:pt x="0" y="19"/>
                    </a:lnTo>
                    <a:lnTo>
                      <a:pt x="0" y="25"/>
                    </a:lnTo>
                    <a:lnTo>
                      <a:pt x="7" y="25"/>
                    </a:lnTo>
                    <a:lnTo>
                      <a:pt x="7" y="32"/>
                    </a:lnTo>
                    <a:lnTo>
                      <a:pt x="7" y="38"/>
                    </a:lnTo>
                    <a:lnTo>
                      <a:pt x="7" y="44"/>
                    </a:lnTo>
                    <a:lnTo>
                      <a:pt x="7" y="51"/>
                    </a:lnTo>
                    <a:lnTo>
                      <a:pt x="13" y="51"/>
                    </a:lnTo>
                    <a:lnTo>
                      <a:pt x="13" y="57"/>
                    </a:lnTo>
                    <a:lnTo>
                      <a:pt x="13" y="63"/>
                    </a:lnTo>
                    <a:lnTo>
                      <a:pt x="19" y="63"/>
                    </a:lnTo>
                    <a:lnTo>
                      <a:pt x="19" y="70"/>
                    </a:lnTo>
                    <a:lnTo>
                      <a:pt x="19" y="76"/>
                    </a:lnTo>
                    <a:lnTo>
                      <a:pt x="19" y="82"/>
                    </a:lnTo>
                    <a:lnTo>
                      <a:pt x="26" y="82"/>
                    </a:lnTo>
                    <a:lnTo>
                      <a:pt x="26" y="89"/>
                    </a:lnTo>
                    <a:lnTo>
                      <a:pt x="26" y="95"/>
                    </a:lnTo>
                    <a:lnTo>
                      <a:pt x="26" y="101"/>
                    </a:lnTo>
                    <a:lnTo>
                      <a:pt x="32" y="101"/>
                    </a:lnTo>
                    <a:lnTo>
                      <a:pt x="32" y="108"/>
                    </a:lnTo>
                    <a:lnTo>
                      <a:pt x="38" y="108"/>
                    </a:lnTo>
                    <a:lnTo>
                      <a:pt x="38" y="114"/>
                    </a:lnTo>
                    <a:lnTo>
                      <a:pt x="45" y="114"/>
                    </a:lnTo>
                    <a:lnTo>
                      <a:pt x="45" y="121"/>
                    </a:lnTo>
                    <a:lnTo>
                      <a:pt x="51" y="121"/>
                    </a:lnTo>
                    <a:lnTo>
                      <a:pt x="57" y="127"/>
                    </a:lnTo>
                    <a:lnTo>
                      <a:pt x="64" y="127"/>
                    </a:lnTo>
                    <a:lnTo>
                      <a:pt x="64" y="133"/>
                    </a:lnTo>
                    <a:lnTo>
                      <a:pt x="70" y="133"/>
                    </a:lnTo>
                    <a:lnTo>
                      <a:pt x="76" y="133"/>
                    </a:lnTo>
                    <a:lnTo>
                      <a:pt x="83" y="133"/>
                    </a:lnTo>
                    <a:lnTo>
                      <a:pt x="83" y="140"/>
                    </a:lnTo>
                    <a:lnTo>
                      <a:pt x="89" y="140"/>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40"/>
                    </a:lnTo>
                    <a:lnTo>
                      <a:pt x="171" y="140"/>
                    </a:lnTo>
                    <a:lnTo>
                      <a:pt x="171" y="133"/>
                    </a:lnTo>
                    <a:lnTo>
                      <a:pt x="178" y="133"/>
                    </a:lnTo>
                    <a:lnTo>
                      <a:pt x="184" y="133"/>
                    </a:lnTo>
                    <a:lnTo>
                      <a:pt x="190" y="133"/>
                    </a:lnTo>
                    <a:lnTo>
                      <a:pt x="190" y="127"/>
                    </a:lnTo>
                    <a:lnTo>
                      <a:pt x="197" y="127"/>
                    </a:lnTo>
                    <a:lnTo>
                      <a:pt x="197" y="121"/>
                    </a:lnTo>
                    <a:lnTo>
                      <a:pt x="203" y="121"/>
                    </a:lnTo>
                    <a:lnTo>
                      <a:pt x="203" y="114"/>
                    </a:lnTo>
                    <a:lnTo>
                      <a:pt x="209" y="114"/>
                    </a:lnTo>
                    <a:lnTo>
                      <a:pt x="209" y="108"/>
                    </a:lnTo>
                    <a:lnTo>
                      <a:pt x="216" y="108"/>
                    </a:lnTo>
                    <a:lnTo>
                      <a:pt x="216" y="101"/>
                    </a:lnTo>
                    <a:lnTo>
                      <a:pt x="222" y="101"/>
                    </a:lnTo>
                    <a:lnTo>
                      <a:pt x="222" y="95"/>
                    </a:lnTo>
                    <a:lnTo>
                      <a:pt x="228" y="89"/>
                    </a:lnTo>
                    <a:lnTo>
                      <a:pt x="228" y="82"/>
                    </a:lnTo>
                    <a:lnTo>
                      <a:pt x="228" y="76"/>
                    </a:lnTo>
                    <a:lnTo>
                      <a:pt x="235" y="76"/>
                    </a:lnTo>
                    <a:lnTo>
                      <a:pt x="235" y="70"/>
                    </a:lnTo>
                    <a:lnTo>
                      <a:pt x="235" y="63"/>
                    </a:lnTo>
                    <a:lnTo>
                      <a:pt x="235" y="57"/>
                    </a:lnTo>
                    <a:lnTo>
                      <a:pt x="235" y="51"/>
                    </a:lnTo>
                    <a:lnTo>
                      <a:pt x="241" y="51"/>
                    </a:lnTo>
                    <a:lnTo>
                      <a:pt x="241" y="44"/>
                    </a:lnTo>
                    <a:lnTo>
                      <a:pt x="241" y="38"/>
                    </a:lnTo>
                    <a:lnTo>
                      <a:pt x="241" y="32"/>
                    </a:lnTo>
                    <a:lnTo>
                      <a:pt x="241" y="25"/>
                    </a:lnTo>
                    <a:lnTo>
                      <a:pt x="241" y="19"/>
                    </a:lnTo>
                    <a:lnTo>
                      <a:pt x="241" y="13"/>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00" name="Freeform 38" descr="Papier recyclé"/>
              <p:cNvSpPr>
                <a:spLocks/>
              </p:cNvSpPr>
              <p:nvPr/>
            </p:nvSpPr>
            <p:spPr bwMode="auto">
              <a:xfrm>
                <a:off x="2360" y="4473"/>
                <a:ext cx="171" cy="143"/>
              </a:xfrm>
              <a:custGeom>
                <a:avLst/>
                <a:gdLst>
                  <a:gd name="T0" fmla="*/ 0 w 241"/>
                  <a:gd name="T1" fmla="*/ 6 h 146"/>
                  <a:gd name="T2" fmla="*/ 0 w 241"/>
                  <a:gd name="T3" fmla="*/ 19 h 146"/>
                  <a:gd name="T4" fmla="*/ 5 w 241"/>
                  <a:gd name="T5" fmla="*/ 24 h 146"/>
                  <a:gd name="T6" fmla="*/ 5 w 241"/>
                  <a:gd name="T7" fmla="*/ 37 h 146"/>
                  <a:gd name="T8" fmla="*/ 5 w 241"/>
                  <a:gd name="T9" fmla="*/ 49 h 146"/>
                  <a:gd name="T10" fmla="*/ 9 w 241"/>
                  <a:gd name="T11" fmla="*/ 56 h 146"/>
                  <a:gd name="T12" fmla="*/ 9 w 241"/>
                  <a:gd name="T13" fmla="*/ 68 h 146"/>
                  <a:gd name="T14" fmla="*/ 13 w 241"/>
                  <a:gd name="T15" fmla="*/ 74 h 146"/>
                  <a:gd name="T16" fmla="*/ 13 w 241"/>
                  <a:gd name="T17" fmla="*/ 86 h 146"/>
                  <a:gd name="T18" fmla="*/ 18 w 241"/>
                  <a:gd name="T19" fmla="*/ 93 h 146"/>
                  <a:gd name="T20" fmla="*/ 23 w 241"/>
                  <a:gd name="T21" fmla="*/ 99 h 146"/>
                  <a:gd name="T22" fmla="*/ 23 w 241"/>
                  <a:gd name="T23" fmla="*/ 112 h 146"/>
                  <a:gd name="T24" fmla="*/ 32 w 241"/>
                  <a:gd name="T25" fmla="*/ 112 h 146"/>
                  <a:gd name="T26" fmla="*/ 36 w 241"/>
                  <a:gd name="T27" fmla="*/ 124 h 146"/>
                  <a:gd name="T28" fmla="*/ 45 w 241"/>
                  <a:gd name="T29" fmla="*/ 124 h 146"/>
                  <a:gd name="T30" fmla="*/ 50 w 241"/>
                  <a:gd name="T31" fmla="*/ 130 h 146"/>
                  <a:gd name="T32" fmla="*/ 54 w 241"/>
                  <a:gd name="T33" fmla="*/ 136 h 146"/>
                  <a:gd name="T34" fmla="*/ 63 w 241"/>
                  <a:gd name="T35" fmla="*/ 136 h 146"/>
                  <a:gd name="T36" fmla="*/ 67 w 241"/>
                  <a:gd name="T37" fmla="*/ 143 h 146"/>
                  <a:gd name="T38" fmla="*/ 77 w 241"/>
                  <a:gd name="T39" fmla="*/ 143 h 146"/>
                  <a:gd name="T40" fmla="*/ 86 w 241"/>
                  <a:gd name="T41" fmla="*/ 143 h 146"/>
                  <a:gd name="T42" fmla="*/ 94 w 241"/>
                  <a:gd name="T43" fmla="*/ 143 h 146"/>
                  <a:gd name="T44" fmla="*/ 104 w 241"/>
                  <a:gd name="T45" fmla="*/ 143 h 146"/>
                  <a:gd name="T46" fmla="*/ 113 w 241"/>
                  <a:gd name="T47" fmla="*/ 143 h 146"/>
                  <a:gd name="T48" fmla="*/ 117 w 241"/>
                  <a:gd name="T49" fmla="*/ 136 h 146"/>
                  <a:gd name="T50" fmla="*/ 126 w 241"/>
                  <a:gd name="T51" fmla="*/ 136 h 146"/>
                  <a:gd name="T52" fmla="*/ 131 w 241"/>
                  <a:gd name="T53" fmla="*/ 130 h 146"/>
                  <a:gd name="T54" fmla="*/ 135 w 241"/>
                  <a:gd name="T55" fmla="*/ 124 h 146"/>
                  <a:gd name="T56" fmla="*/ 144 w 241"/>
                  <a:gd name="T57" fmla="*/ 118 h 146"/>
                  <a:gd name="T58" fmla="*/ 148 w 241"/>
                  <a:gd name="T59" fmla="*/ 112 h 146"/>
                  <a:gd name="T60" fmla="*/ 153 w 241"/>
                  <a:gd name="T61" fmla="*/ 105 h 146"/>
                  <a:gd name="T62" fmla="*/ 158 w 241"/>
                  <a:gd name="T63" fmla="*/ 99 h 146"/>
                  <a:gd name="T64" fmla="*/ 162 w 241"/>
                  <a:gd name="T65" fmla="*/ 86 h 146"/>
                  <a:gd name="T66" fmla="*/ 162 w 241"/>
                  <a:gd name="T67" fmla="*/ 74 h 146"/>
                  <a:gd name="T68" fmla="*/ 167 w 241"/>
                  <a:gd name="T69" fmla="*/ 68 h 146"/>
                  <a:gd name="T70" fmla="*/ 167 w 241"/>
                  <a:gd name="T71" fmla="*/ 56 h 146"/>
                  <a:gd name="T72" fmla="*/ 171 w 241"/>
                  <a:gd name="T73" fmla="*/ 49 h 146"/>
                  <a:gd name="T74" fmla="*/ 171 w 241"/>
                  <a:gd name="T75" fmla="*/ 37 h 146"/>
                  <a:gd name="T76" fmla="*/ 171 w 241"/>
                  <a:gd name="T77" fmla="*/ 24 h 146"/>
                  <a:gd name="T78" fmla="*/ 171 w 241"/>
                  <a:gd name="T79" fmla="*/ 12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2"/>
                    </a:lnTo>
                    <a:lnTo>
                      <a:pt x="0" y="19"/>
                    </a:lnTo>
                    <a:lnTo>
                      <a:pt x="0" y="25"/>
                    </a:lnTo>
                    <a:lnTo>
                      <a:pt x="7" y="25"/>
                    </a:lnTo>
                    <a:lnTo>
                      <a:pt x="7" y="31"/>
                    </a:lnTo>
                    <a:lnTo>
                      <a:pt x="7" y="38"/>
                    </a:lnTo>
                    <a:lnTo>
                      <a:pt x="7" y="44"/>
                    </a:lnTo>
                    <a:lnTo>
                      <a:pt x="7" y="50"/>
                    </a:lnTo>
                    <a:lnTo>
                      <a:pt x="13" y="50"/>
                    </a:lnTo>
                    <a:lnTo>
                      <a:pt x="13" y="57"/>
                    </a:lnTo>
                    <a:lnTo>
                      <a:pt x="13" y="63"/>
                    </a:lnTo>
                    <a:lnTo>
                      <a:pt x="13" y="69"/>
                    </a:lnTo>
                    <a:lnTo>
                      <a:pt x="19" y="69"/>
                    </a:lnTo>
                    <a:lnTo>
                      <a:pt x="19" y="76"/>
                    </a:lnTo>
                    <a:lnTo>
                      <a:pt x="19" y="82"/>
                    </a:lnTo>
                    <a:lnTo>
                      <a:pt x="19" y="88"/>
                    </a:lnTo>
                    <a:lnTo>
                      <a:pt x="26" y="88"/>
                    </a:lnTo>
                    <a:lnTo>
                      <a:pt x="26" y="95"/>
                    </a:lnTo>
                    <a:lnTo>
                      <a:pt x="26" y="101"/>
                    </a:lnTo>
                    <a:lnTo>
                      <a:pt x="32" y="101"/>
                    </a:lnTo>
                    <a:lnTo>
                      <a:pt x="32" y="107"/>
                    </a:lnTo>
                    <a:lnTo>
                      <a:pt x="32" y="114"/>
                    </a:lnTo>
                    <a:lnTo>
                      <a:pt x="38" y="114"/>
                    </a:lnTo>
                    <a:lnTo>
                      <a:pt x="45" y="114"/>
                    </a:lnTo>
                    <a:lnTo>
                      <a:pt x="45" y="120"/>
                    </a:lnTo>
                    <a:lnTo>
                      <a:pt x="51" y="127"/>
                    </a:lnTo>
                    <a:lnTo>
                      <a:pt x="57" y="127"/>
                    </a:lnTo>
                    <a:lnTo>
                      <a:pt x="64" y="127"/>
                    </a:lnTo>
                    <a:lnTo>
                      <a:pt x="64" y="133"/>
                    </a:lnTo>
                    <a:lnTo>
                      <a:pt x="70" y="133"/>
                    </a:lnTo>
                    <a:lnTo>
                      <a:pt x="70" y="139"/>
                    </a:lnTo>
                    <a:lnTo>
                      <a:pt x="76" y="139"/>
                    </a:lnTo>
                    <a:lnTo>
                      <a:pt x="83" y="139"/>
                    </a:lnTo>
                    <a:lnTo>
                      <a:pt x="89" y="139"/>
                    </a:lnTo>
                    <a:lnTo>
                      <a:pt x="95" y="139"/>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39"/>
                    </a:lnTo>
                    <a:lnTo>
                      <a:pt x="171" y="139"/>
                    </a:lnTo>
                    <a:lnTo>
                      <a:pt x="178" y="139"/>
                    </a:lnTo>
                    <a:lnTo>
                      <a:pt x="184" y="139"/>
                    </a:lnTo>
                    <a:lnTo>
                      <a:pt x="184" y="133"/>
                    </a:lnTo>
                    <a:lnTo>
                      <a:pt x="190" y="133"/>
                    </a:lnTo>
                    <a:lnTo>
                      <a:pt x="190" y="127"/>
                    </a:lnTo>
                    <a:lnTo>
                      <a:pt x="197" y="127"/>
                    </a:lnTo>
                    <a:lnTo>
                      <a:pt x="203" y="120"/>
                    </a:lnTo>
                    <a:lnTo>
                      <a:pt x="203" y="114"/>
                    </a:lnTo>
                    <a:lnTo>
                      <a:pt x="209" y="114"/>
                    </a:lnTo>
                    <a:lnTo>
                      <a:pt x="216" y="114"/>
                    </a:lnTo>
                    <a:lnTo>
                      <a:pt x="216" y="107"/>
                    </a:lnTo>
                    <a:lnTo>
                      <a:pt x="222" y="107"/>
                    </a:lnTo>
                    <a:lnTo>
                      <a:pt x="222" y="101"/>
                    </a:lnTo>
                    <a:lnTo>
                      <a:pt x="222" y="95"/>
                    </a:lnTo>
                    <a:lnTo>
                      <a:pt x="228" y="88"/>
                    </a:lnTo>
                    <a:lnTo>
                      <a:pt x="228" y="82"/>
                    </a:lnTo>
                    <a:lnTo>
                      <a:pt x="228" y="76"/>
                    </a:lnTo>
                    <a:lnTo>
                      <a:pt x="235" y="76"/>
                    </a:lnTo>
                    <a:lnTo>
                      <a:pt x="235" y="69"/>
                    </a:lnTo>
                    <a:lnTo>
                      <a:pt x="235" y="63"/>
                    </a:lnTo>
                    <a:lnTo>
                      <a:pt x="235" y="57"/>
                    </a:lnTo>
                    <a:lnTo>
                      <a:pt x="235" y="50"/>
                    </a:lnTo>
                    <a:lnTo>
                      <a:pt x="241" y="50"/>
                    </a:lnTo>
                    <a:lnTo>
                      <a:pt x="241" y="44"/>
                    </a:lnTo>
                    <a:lnTo>
                      <a:pt x="241" y="38"/>
                    </a:lnTo>
                    <a:lnTo>
                      <a:pt x="241" y="31"/>
                    </a:lnTo>
                    <a:lnTo>
                      <a:pt x="241" y="25"/>
                    </a:lnTo>
                    <a:lnTo>
                      <a:pt x="241" y="19"/>
                    </a:lnTo>
                    <a:lnTo>
                      <a:pt x="241" y="12"/>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01" name="Oval 39"/>
              <p:cNvSpPr>
                <a:spLocks noChangeArrowheads="1"/>
              </p:cNvSpPr>
              <p:nvPr/>
            </p:nvSpPr>
            <p:spPr bwMode="auto">
              <a:xfrm>
                <a:off x="2256" y="4529"/>
                <a:ext cx="39" cy="38"/>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1002" name="Oval 40"/>
              <p:cNvSpPr>
                <a:spLocks noChangeArrowheads="1"/>
              </p:cNvSpPr>
              <p:nvPr/>
            </p:nvSpPr>
            <p:spPr bwMode="auto">
              <a:xfrm>
                <a:off x="2427" y="4529"/>
                <a:ext cx="35" cy="38"/>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grpSp>
          <p:nvGrpSpPr>
            <p:cNvPr id="40980" name="Group 41"/>
            <p:cNvGrpSpPr>
              <a:grpSpLocks/>
            </p:cNvGrpSpPr>
            <p:nvPr/>
          </p:nvGrpSpPr>
          <p:grpSpPr bwMode="auto">
            <a:xfrm>
              <a:off x="1060" y="3469"/>
              <a:ext cx="241" cy="142"/>
              <a:chOff x="1644" y="4513"/>
              <a:chExt cx="391" cy="199"/>
            </a:xfrm>
          </p:grpSpPr>
          <p:sp>
            <p:nvSpPr>
              <p:cNvPr id="40982" name="Rectangle 42"/>
              <p:cNvSpPr>
                <a:spLocks noChangeArrowheads="1"/>
              </p:cNvSpPr>
              <p:nvPr/>
            </p:nvSpPr>
            <p:spPr bwMode="auto">
              <a:xfrm>
                <a:off x="1644" y="4645"/>
                <a:ext cx="391" cy="6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83" name="Rectangle 43"/>
              <p:cNvSpPr>
                <a:spLocks noChangeArrowheads="1"/>
              </p:cNvSpPr>
              <p:nvPr/>
            </p:nvSpPr>
            <p:spPr bwMode="auto">
              <a:xfrm>
                <a:off x="1644" y="4557"/>
                <a:ext cx="388" cy="88"/>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84" name="Line 44"/>
              <p:cNvSpPr>
                <a:spLocks noChangeShapeType="1"/>
              </p:cNvSpPr>
              <p:nvPr/>
            </p:nvSpPr>
            <p:spPr bwMode="auto">
              <a:xfrm>
                <a:off x="1648" y="4557"/>
                <a:ext cx="38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85" name="Line 45"/>
              <p:cNvSpPr>
                <a:spLocks noChangeShapeType="1"/>
              </p:cNvSpPr>
              <p:nvPr/>
            </p:nvSpPr>
            <p:spPr bwMode="auto">
              <a:xfrm>
                <a:off x="1648" y="4645"/>
                <a:ext cx="38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86" name="Oval 46"/>
              <p:cNvSpPr>
                <a:spLocks noChangeArrowheads="1"/>
              </p:cNvSpPr>
              <p:nvPr/>
            </p:nvSpPr>
            <p:spPr bwMode="auto">
              <a:xfrm>
                <a:off x="1736" y="4520"/>
                <a:ext cx="48" cy="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87" name="Oval 47"/>
              <p:cNvSpPr>
                <a:spLocks noChangeArrowheads="1"/>
              </p:cNvSpPr>
              <p:nvPr/>
            </p:nvSpPr>
            <p:spPr bwMode="auto">
              <a:xfrm>
                <a:off x="1906" y="4520"/>
                <a:ext cx="44" cy="4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88" name="Freeform 48" descr="Papier recyclé"/>
              <p:cNvSpPr>
                <a:spLocks/>
              </p:cNvSpPr>
              <p:nvPr/>
            </p:nvSpPr>
            <p:spPr bwMode="auto">
              <a:xfrm>
                <a:off x="1704" y="4513"/>
                <a:ext cx="107" cy="72"/>
              </a:xfrm>
              <a:custGeom>
                <a:avLst/>
                <a:gdLst>
                  <a:gd name="T0" fmla="*/ 0 w 241"/>
                  <a:gd name="T1" fmla="*/ 3 h 146"/>
                  <a:gd name="T2" fmla="*/ 0 w 241"/>
                  <a:gd name="T3" fmla="*/ 9 h 146"/>
                  <a:gd name="T4" fmla="*/ 3 w 241"/>
                  <a:gd name="T5" fmla="*/ 12 h 146"/>
                  <a:gd name="T6" fmla="*/ 3 w 241"/>
                  <a:gd name="T7" fmla="*/ 19 h 146"/>
                  <a:gd name="T8" fmla="*/ 3 w 241"/>
                  <a:gd name="T9" fmla="*/ 25 h 146"/>
                  <a:gd name="T10" fmla="*/ 6 w 241"/>
                  <a:gd name="T11" fmla="*/ 28 h 146"/>
                  <a:gd name="T12" fmla="*/ 8 w 241"/>
                  <a:gd name="T13" fmla="*/ 31 h 146"/>
                  <a:gd name="T14" fmla="*/ 8 w 241"/>
                  <a:gd name="T15" fmla="*/ 37 h 146"/>
                  <a:gd name="T16" fmla="*/ 12 w 241"/>
                  <a:gd name="T17" fmla="*/ 40 h 146"/>
                  <a:gd name="T18" fmla="*/ 12 w 241"/>
                  <a:gd name="T19" fmla="*/ 47 h 146"/>
                  <a:gd name="T20" fmla="*/ 14 w 241"/>
                  <a:gd name="T21" fmla="*/ 50 h 146"/>
                  <a:gd name="T22" fmla="*/ 17 w 241"/>
                  <a:gd name="T23" fmla="*/ 53 h 146"/>
                  <a:gd name="T24" fmla="*/ 20 w 241"/>
                  <a:gd name="T25" fmla="*/ 56 h 146"/>
                  <a:gd name="T26" fmla="*/ 23 w 241"/>
                  <a:gd name="T27" fmla="*/ 60 h 146"/>
                  <a:gd name="T28" fmla="*/ 28 w 241"/>
                  <a:gd name="T29" fmla="*/ 63 h 146"/>
                  <a:gd name="T30" fmla="*/ 31 w 241"/>
                  <a:gd name="T31" fmla="*/ 66 h 146"/>
                  <a:gd name="T32" fmla="*/ 37 w 241"/>
                  <a:gd name="T33" fmla="*/ 66 h 146"/>
                  <a:gd name="T34" fmla="*/ 40 w 241"/>
                  <a:gd name="T35" fmla="*/ 69 h 146"/>
                  <a:gd name="T36" fmla="*/ 45 w 241"/>
                  <a:gd name="T37" fmla="*/ 72 h 146"/>
                  <a:gd name="T38" fmla="*/ 51 w 241"/>
                  <a:gd name="T39" fmla="*/ 72 h 146"/>
                  <a:gd name="T40" fmla="*/ 56 w 241"/>
                  <a:gd name="T41" fmla="*/ 72 h 146"/>
                  <a:gd name="T42" fmla="*/ 62 w 241"/>
                  <a:gd name="T43" fmla="*/ 72 h 146"/>
                  <a:gd name="T44" fmla="*/ 67 w 241"/>
                  <a:gd name="T45" fmla="*/ 72 h 146"/>
                  <a:gd name="T46" fmla="*/ 73 w 241"/>
                  <a:gd name="T47" fmla="*/ 72 h 146"/>
                  <a:gd name="T48" fmla="*/ 76 w 241"/>
                  <a:gd name="T49" fmla="*/ 69 h 146"/>
                  <a:gd name="T50" fmla="*/ 79 w 241"/>
                  <a:gd name="T51" fmla="*/ 66 h 146"/>
                  <a:gd name="T52" fmla="*/ 84 w 241"/>
                  <a:gd name="T53" fmla="*/ 66 h 146"/>
                  <a:gd name="T54" fmla="*/ 87 w 241"/>
                  <a:gd name="T55" fmla="*/ 63 h 146"/>
                  <a:gd name="T56" fmla="*/ 90 w 241"/>
                  <a:gd name="T57" fmla="*/ 60 h 146"/>
                  <a:gd name="T58" fmla="*/ 93 w 241"/>
                  <a:gd name="T59" fmla="*/ 56 h 146"/>
                  <a:gd name="T60" fmla="*/ 96 w 241"/>
                  <a:gd name="T61" fmla="*/ 53 h 146"/>
                  <a:gd name="T62" fmla="*/ 99 w 241"/>
                  <a:gd name="T63" fmla="*/ 50 h 146"/>
                  <a:gd name="T64" fmla="*/ 101 w 241"/>
                  <a:gd name="T65" fmla="*/ 44 h 146"/>
                  <a:gd name="T66" fmla="*/ 101 w 241"/>
                  <a:gd name="T67" fmla="*/ 37 h 146"/>
                  <a:gd name="T68" fmla="*/ 104 w 241"/>
                  <a:gd name="T69" fmla="*/ 35 h 146"/>
                  <a:gd name="T70" fmla="*/ 104 w 241"/>
                  <a:gd name="T71" fmla="*/ 28 h 146"/>
                  <a:gd name="T72" fmla="*/ 107 w 241"/>
                  <a:gd name="T73" fmla="*/ 25 h 146"/>
                  <a:gd name="T74" fmla="*/ 107 w 241"/>
                  <a:gd name="T75" fmla="*/ 19 h 146"/>
                  <a:gd name="T76" fmla="*/ 107 w 241"/>
                  <a:gd name="T77" fmla="*/ 12 h 146"/>
                  <a:gd name="T78" fmla="*/ 107 w 241"/>
                  <a:gd name="T79" fmla="*/ 6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3"/>
                    </a:lnTo>
                    <a:lnTo>
                      <a:pt x="0" y="19"/>
                    </a:lnTo>
                    <a:lnTo>
                      <a:pt x="0" y="25"/>
                    </a:lnTo>
                    <a:lnTo>
                      <a:pt x="7" y="25"/>
                    </a:lnTo>
                    <a:lnTo>
                      <a:pt x="7" y="32"/>
                    </a:lnTo>
                    <a:lnTo>
                      <a:pt x="7" y="38"/>
                    </a:lnTo>
                    <a:lnTo>
                      <a:pt x="7" y="44"/>
                    </a:lnTo>
                    <a:lnTo>
                      <a:pt x="7" y="51"/>
                    </a:lnTo>
                    <a:lnTo>
                      <a:pt x="13" y="51"/>
                    </a:lnTo>
                    <a:lnTo>
                      <a:pt x="13" y="57"/>
                    </a:lnTo>
                    <a:lnTo>
                      <a:pt x="13" y="63"/>
                    </a:lnTo>
                    <a:lnTo>
                      <a:pt x="19" y="63"/>
                    </a:lnTo>
                    <a:lnTo>
                      <a:pt x="19" y="70"/>
                    </a:lnTo>
                    <a:lnTo>
                      <a:pt x="19" y="76"/>
                    </a:lnTo>
                    <a:lnTo>
                      <a:pt x="19" y="82"/>
                    </a:lnTo>
                    <a:lnTo>
                      <a:pt x="26" y="82"/>
                    </a:lnTo>
                    <a:lnTo>
                      <a:pt x="26" y="89"/>
                    </a:lnTo>
                    <a:lnTo>
                      <a:pt x="26" y="95"/>
                    </a:lnTo>
                    <a:lnTo>
                      <a:pt x="26" y="101"/>
                    </a:lnTo>
                    <a:lnTo>
                      <a:pt x="32" y="101"/>
                    </a:lnTo>
                    <a:lnTo>
                      <a:pt x="32" y="108"/>
                    </a:lnTo>
                    <a:lnTo>
                      <a:pt x="38" y="108"/>
                    </a:lnTo>
                    <a:lnTo>
                      <a:pt x="38" y="114"/>
                    </a:lnTo>
                    <a:lnTo>
                      <a:pt x="45" y="114"/>
                    </a:lnTo>
                    <a:lnTo>
                      <a:pt x="45" y="121"/>
                    </a:lnTo>
                    <a:lnTo>
                      <a:pt x="51" y="121"/>
                    </a:lnTo>
                    <a:lnTo>
                      <a:pt x="57" y="127"/>
                    </a:lnTo>
                    <a:lnTo>
                      <a:pt x="64" y="127"/>
                    </a:lnTo>
                    <a:lnTo>
                      <a:pt x="64" y="133"/>
                    </a:lnTo>
                    <a:lnTo>
                      <a:pt x="70" y="133"/>
                    </a:lnTo>
                    <a:lnTo>
                      <a:pt x="76" y="133"/>
                    </a:lnTo>
                    <a:lnTo>
                      <a:pt x="83" y="133"/>
                    </a:lnTo>
                    <a:lnTo>
                      <a:pt x="83" y="140"/>
                    </a:lnTo>
                    <a:lnTo>
                      <a:pt x="89" y="140"/>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40"/>
                    </a:lnTo>
                    <a:lnTo>
                      <a:pt x="171" y="140"/>
                    </a:lnTo>
                    <a:lnTo>
                      <a:pt x="171" y="133"/>
                    </a:lnTo>
                    <a:lnTo>
                      <a:pt x="178" y="133"/>
                    </a:lnTo>
                    <a:lnTo>
                      <a:pt x="184" y="133"/>
                    </a:lnTo>
                    <a:lnTo>
                      <a:pt x="190" y="133"/>
                    </a:lnTo>
                    <a:lnTo>
                      <a:pt x="190" y="127"/>
                    </a:lnTo>
                    <a:lnTo>
                      <a:pt x="197" y="127"/>
                    </a:lnTo>
                    <a:lnTo>
                      <a:pt x="197" y="121"/>
                    </a:lnTo>
                    <a:lnTo>
                      <a:pt x="203" y="121"/>
                    </a:lnTo>
                    <a:lnTo>
                      <a:pt x="203" y="114"/>
                    </a:lnTo>
                    <a:lnTo>
                      <a:pt x="209" y="114"/>
                    </a:lnTo>
                    <a:lnTo>
                      <a:pt x="209" y="108"/>
                    </a:lnTo>
                    <a:lnTo>
                      <a:pt x="216" y="108"/>
                    </a:lnTo>
                    <a:lnTo>
                      <a:pt x="216" y="101"/>
                    </a:lnTo>
                    <a:lnTo>
                      <a:pt x="222" y="101"/>
                    </a:lnTo>
                    <a:lnTo>
                      <a:pt x="222" y="95"/>
                    </a:lnTo>
                    <a:lnTo>
                      <a:pt x="228" y="89"/>
                    </a:lnTo>
                    <a:lnTo>
                      <a:pt x="228" y="82"/>
                    </a:lnTo>
                    <a:lnTo>
                      <a:pt x="228" y="76"/>
                    </a:lnTo>
                    <a:lnTo>
                      <a:pt x="235" y="76"/>
                    </a:lnTo>
                    <a:lnTo>
                      <a:pt x="235" y="70"/>
                    </a:lnTo>
                    <a:lnTo>
                      <a:pt x="235" y="63"/>
                    </a:lnTo>
                    <a:lnTo>
                      <a:pt x="235" y="57"/>
                    </a:lnTo>
                    <a:lnTo>
                      <a:pt x="235" y="51"/>
                    </a:lnTo>
                    <a:lnTo>
                      <a:pt x="241" y="51"/>
                    </a:lnTo>
                    <a:lnTo>
                      <a:pt x="241" y="44"/>
                    </a:lnTo>
                    <a:lnTo>
                      <a:pt x="241" y="38"/>
                    </a:lnTo>
                    <a:lnTo>
                      <a:pt x="241" y="32"/>
                    </a:lnTo>
                    <a:lnTo>
                      <a:pt x="241" y="25"/>
                    </a:lnTo>
                    <a:lnTo>
                      <a:pt x="241" y="19"/>
                    </a:lnTo>
                    <a:lnTo>
                      <a:pt x="241" y="13"/>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989" name="Freeform 49" descr="Papier recyclé"/>
              <p:cNvSpPr>
                <a:spLocks/>
              </p:cNvSpPr>
              <p:nvPr/>
            </p:nvSpPr>
            <p:spPr bwMode="auto">
              <a:xfrm>
                <a:off x="1876" y="4513"/>
                <a:ext cx="87" cy="63"/>
              </a:xfrm>
              <a:custGeom>
                <a:avLst/>
                <a:gdLst>
                  <a:gd name="T0" fmla="*/ 0 w 241"/>
                  <a:gd name="T1" fmla="*/ 3 h 146"/>
                  <a:gd name="T2" fmla="*/ 0 w 241"/>
                  <a:gd name="T3" fmla="*/ 8 h 146"/>
                  <a:gd name="T4" fmla="*/ 3 w 241"/>
                  <a:gd name="T5" fmla="*/ 11 h 146"/>
                  <a:gd name="T6" fmla="*/ 3 w 241"/>
                  <a:gd name="T7" fmla="*/ 16 h 146"/>
                  <a:gd name="T8" fmla="*/ 3 w 241"/>
                  <a:gd name="T9" fmla="*/ 22 h 146"/>
                  <a:gd name="T10" fmla="*/ 5 w 241"/>
                  <a:gd name="T11" fmla="*/ 25 h 146"/>
                  <a:gd name="T12" fmla="*/ 5 w 241"/>
                  <a:gd name="T13" fmla="*/ 30 h 146"/>
                  <a:gd name="T14" fmla="*/ 7 w 241"/>
                  <a:gd name="T15" fmla="*/ 33 h 146"/>
                  <a:gd name="T16" fmla="*/ 7 w 241"/>
                  <a:gd name="T17" fmla="*/ 38 h 146"/>
                  <a:gd name="T18" fmla="*/ 9 w 241"/>
                  <a:gd name="T19" fmla="*/ 41 h 146"/>
                  <a:gd name="T20" fmla="*/ 12 w 241"/>
                  <a:gd name="T21" fmla="*/ 44 h 146"/>
                  <a:gd name="T22" fmla="*/ 12 w 241"/>
                  <a:gd name="T23" fmla="*/ 49 h 146"/>
                  <a:gd name="T24" fmla="*/ 16 w 241"/>
                  <a:gd name="T25" fmla="*/ 49 h 146"/>
                  <a:gd name="T26" fmla="*/ 18 w 241"/>
                  <a:gd name="T27" fmla="*/ 55 h 146"/>
                  <a:gd name="T28" fmla="*/ 23 w 241"/>
                  <a:gd name="T29" fmla="*/ 55 h 146"/>
                  <a:gd name="T30" fmla="*/ 25 w 241"/>
                  <a:gd name="T31" fmla="*/ 57 h 146"/>
                  <a:gd name="T32" fmla="*/ 27 w 241"/>
                  <a:gd name="T33" fmla="*/ 60 h 146"/>
                  <a:gd name="T34" fmla="*/ 32 w 241"/>
                  <a:gd name="T35" fmla="*/ 60 h 146"/>
                  <a:gd name="T36" fmla="*/ 34 w 241"/>
                  <a:gd name="T37" fmla="*/ 63 h 146"/>
                  <a:gd name="T38" fmla="*/ 39 w 241"/>
                  <a:gd name="T39" fmla="*/ 63 h 146"/>
                  <a:gd name="T40" fmla="*/ 44 w 241"/>
                  <a:gd name="T41" fmla="*/ 63 h 146"/>
                  <a:gd name="T42" fmla="*/ 48 w 241"/>
                  <a:gd name="T43" fmla="*/ 63 h 146"/>
                  <a:gd name="T44" fmla="*/ 53 w 241"/>
                  <a:gd name="T45" fmla="*/ 63 h 146"/>
                  <a:gd name="T46" fmla="*/ 57 w 241"/>
                  <a:gd name="T47" fmla="*/ 63 h 146"/>
                  <a:gd name="T48" fmla="*/ 60 w 241"/>
                  <a:gd name="T49" fmla="*/ 60 h 146"/>
                  <a:gd name="T50" fmla="*/ 64 w 241"/>
                  <a:gd name="T51" fmla="*/ 60 h 146"/>
                  <a:gd name="T52" fmla="*/ 66 w 241"/>
                  <a:gd name="T53" fmla="*/ 57 h 146"/>
                  <a:gd name="T54" fmla="*/ 69 w 241"/>
                  <a:gd name="T55" fmla="*/ 55 h 146"/>
                  <a:gd name="T56" fmla="*/ 73 w 241"/>
                  <a:gd name="T57" fmla="*/ 52 h 146"/>
                  <a:gd name="T58" fmla="*/ 75 w 241"/>
                  <a:gd name="T59" fmla="*/ 49 h 146"/>
                  <a:gd name="T60" fmla="*/ 78 w 241"/>
                  <a:gd name="T61" fmla="*/ 46 h 146"/>
                  <a:gd name="T62" fmla="*/ 80 w 241"/>
                  <a:gd name="T63" fmla="*/ 44 h 146"/>
                  <a:gd name="T64" fmla="*/ 82 w 241"/>
                  <a:gd name="T65" fmla="*/ 38 h 146"/>
                  <a:gd name="T66" fmla="*/ 82 w 241"/>
                  <a:gd name="T67" fmla="*/ 33 h 146"/>
                  <a:gd name="T68" fmla="*/ 85 w 241"/>
                  <a:gd name="T69" fmla="*/ 30 h 146"/>
                  <a:gd name="T70" fmla="*/ 85 w 241"/>
                  <a:gd name="T71" fmla="*/ 25 h 146"/>
                  <a:gd name="T72" fmla="*/ 87 w 241"/>
                  <a:gd name="T73" fmla="*/ 22 h 146"/>
                  <a:gd name="T74" fmla="*/ 87 w 241"/>
                  <a:gd name="T75" fmla="*/ 16 h 146"/>
                  <a:gd name="T76" fmla="*/ 87 w 241"/>
                  <a:gd name="T77" fmla="*/ 11 h 146"/>
                  <a:gd name="T78" fmla="*/ 87 w 241"/>
                  <a:gd name="T79" fmla="*/ 5 h 146"/>
                  <a:gd name="T80" fmla="*/ 0 w 241"/>
                  <a:gd name="T81" fmla="*/ 0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 h="146">
                    <a:moveTo>
                      <a:pt x="0" y="0"/>
                    </a:moveTo>
                    <a:lnTo>
                      <a:pt x="0" y="6"/>
                    </a:lnTo>
                    <a:lnTo>
                      <a:pt x="0" y="12"/>
                    </a:lnTo>
                    <a:lnTo>
                      <a:pt x="0" y="19"/>
                    </a:lnTo>
                    <a:lnTo>
                      <a:pt x="0" y="25"/>
                    </a:lnTo>
                    <a:lnTo>
                      <a:pt x="7" y="25"/>
                    </a:lnTo>
                    <a:lnTo>
                      <a:pt x="7" y="31"/>
                    </a:lnTo>
                    <a:lnTo>
                      <a:pt x="7" y="38"/>
                    </a:lnTo>
                    <a:lnTo>
                      <a:pt x="7" y="44"/>
                    </a:lnTo>
                    <a:lnTo>
                      <a:pt x="7" y="50"/>
                    </a:lnTo>
                    <a:lnTo>
                      <a:pt x="13" y="50"/>
                    </a:lnTo>
                    <a:lnTo>
                      <a:pt x="13" y="57"/>
                    </a:lnTo>
                    <a:lnTo>
                      <a:pt x="13" y="63"/>
                    </a:lnTo>
                    <a:lnTo>
                      <a:pt x="13" y="69"/>
                    </a:lnTo>
                    <a:lnTo>
                      <a:pt x="19" y="69"/>
                    </a:lnTo>
                    <a:lnTo>
                      <a:pt x="19" y="76"/>
                    </a:lnTo>
                    <a:lnTo>
                      <a:pt x="19" y="82"/>
                    </a:lnTo>
                    <a:lnTo>
                      <a:pt x="19" y="88"/>
                    </a:lnTo>
                    <a:lnTo>
                      <a:pt x="26" y="88"/>
                    </a:lnTo>
                    <a:lnTo>
                      <a:pt x="26" y="95"/>
                    </a:lnTo>
                    <a:lnTo>
                      <a:pt x="26" y="101"/>
                    </a:lnTo>
                    <a:lnTo>
                      <a:pt x="32" y="101"/>
                    </a:lnTo>
                    <a:lnTo>
                      <a:pt x="32" y="107"/>
                    </a:lnTo>
                    <a:lnTo>
                      <a:pt x="32" y="114"/>
                    </a:lnTo>
                    <a:lnTo>
                      <a:pt x="38" y="114"/>
                    </a:lnTo>
                    <a:lnTo>
                      <a:pt x="45" y="114"/>
                    </a:lnTo>
                    <a:lnTo>
                      <a:pt x="45" y="120"/>
                    </a:lnTo>
                    <a:lnTo>
                      <a:pt x="51" y="127"/>
                    </a:lnTo>
                    <a:lnTo>
                      <a:pt x="57" y="127"/>
                    </a:lnTo>
                    <a:lnTo>
                      <a:pt x="64" y="127"/>
                    </a:lnTo>
                    <a:lnTo>
                      <a:pt x="64" y="133"/>
                    </a:lnTo>
                    <a:lnTo>
                      <a:pt x="70" y="133"/>
                    </a:lnTo>
                    <a:lnTo>
                      <a:pt x="70" y="139"/>
                    </a:lnTo>
                    <a:lnTo>
                      <a:pt x="76" y="139"/>
                    </a:lnTo>
                    <a:lnTo>
                      <a:pt x="83" y="139"/>
                    </a:lnTo>
                    <a:lnTo>
                      <a:pt x="89" y="139"/>
                    </a:lnTo>
                    <a:lnTo>
                      <a:pt x="95" y="139"/>
                    </a:lnTo>
                    <a:lnTo>
                      <a:pt x="95" y="146"/>
                    </a:lnTo>
                    <a:lnTo>
                      <a:pt x="102" y="146"/>
                    </a:lnTo>
                    <a:lnTo>
                      <a:pt x="108" y="146"/>
                    </a:lnTo>
                    <a:lnTo>
                      <a:pt x="114" y="146"/>
                    </a:lnTo>
                    <a:lnTo>
                      <a:pt x="121" y="146"/>
                    </a:lnTo>
                    <a:lnTo>
                      <a:pt x="127" y="146"/>
                    </a:lnTo>
                    <a:lnTo>
                      <a:pt x="133" y="146"/>
                    </a:lnTo>
                    <a:lnTo>
                      <a:pt x="140" y="146"/>
                    </a:lnTo>
                    <a:lnTo>
                      <a:pt x="146" y="146"/>
                    </a:lnTo>
                    <a:lnTo>
                      <a:pt x="152" y="146"/>
                    </a:lnTo>
                    <a:lnTo>
                      <a:pt x="159" y="146"/>
                    </a:lnTo>
                    <a:lnTo>
                      <a:pt x="165" y="146"/>
                    </a:lnTo>
                    <a:lnTo>
                      <a:pt x="165" y="139"/>
                    </a:lnTo>
                    <a:lnTo>
                      <a:pt x="171" y="139"/>
                    </a:lnTo>
                    <a:lnTo>
                      <a:pt x="178" y="139"/>
                    </a:lnTo>
                    <a:lnTo>
                      <a:pt x="184" y="139"/>
                    </a:lnTo>
                    <a:lnTo>
                      <a:pt x="184" y="133"/>
                    </a:lnTo>
                    <a:lnTo>
                      <a:pt x="190" y="133"/>
                    </a:lnTo>
                    <a:lnTo>
                      <a:pt x="190" y="127"/>
                    </a:lnTo>
                    <a:lnTo>
                      <a:pt x="197" y="127"/>
                    </a:lnTo>
                    <a:lnTo>
                      <a:pt x="203" y="120"/>
                    </a:lnTo>
                    <a:lnTo>
                      <a:pt x="203" y="114"/>
                    </a:lnTo>
                    <a:lnTo>
                      <a:pt x="209" y="114"/>
                    </a:lnTo>
                    <a:lnTo>
                      <a:pt x="216" y="114"/>
                    </a:lnTo>
                    <a:lnTo>
                      <a:pt x="216" y="107"/>
                    </a:lnTo>
                    <a:lnTo>
                      <a:pt x="222" y="107"/>
                    </a:lnTo>
                    <a:lnTo>
                      <a:pt x="222" y="101"/>
                    </a:lnTo>
                    <a:lnTo>
                      <a:pt x="222" y="95"/>
                    </a:lnTo>
                    <a:lnTo>
                      <a:pt x="228" y="88"/>
                    </a:lnTo>
                    <a:lnTo>
                      <a:pt x="228" y="82"/>
                    </a:lnTo>
                    <a:lnTo>
                      <a:pt x="228" y="76"/>
                    </a:lnTo>
                    <a:lnTo>
                      <a:pt x="235" y="76"/>
                    </a:lnTo>
                    <a:lnTo>
                      <a:pt x="235" y="69"/>
                    </a:lnTo>
                    <a:lnTo>
                      <a:pt x="235" y="63"/>
                    </a:lnTo>
                    <a:lnTo>
                      <a:pt x="235" y="57"/>
                    </a:lnTo>
                    <a:lnTo>
                      <a:pt x="235" y="50"/>
                    </a:lnTo>
                    <a:lnTo>
                      <a:pt x="241" y="50"/>
                    </a:lnTo>
                    <a:lnTo>
                      <a:pt x="241" y="44"/>
                    </a:lnTo>
                    <a:lnTo>
                      <a:pt x="241" y="38"/>
                    </a:lnTo>
                    <a:lnTo>
                      <a:pt x="241" y="31"/>
                    </a:lnTo>
                    <a:lnTo>
                      <a:pt x="241" y="25"/>
                    </a:lnTo>
                    <a:lnTo>
                      <a:pt x="241" y="19"/>
                    </a:lnTo>
                    <a:lnTo>
                      <a:pt x="241" y="12"/>
                    </a:lnTo>
                    <a:lnTo>
                      <a:pt x="241" y="6"/>
                    </a:lnTo>
                    <a:lnTo>
                      <a:pt x="0"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990" name="Oval 50"/>
              <p:cNvSpPr>
                <a:spLocks noChangeArrowheads="1"/>
              </p:cNvSpPr>
              <p:nvPr/>
            </p:nvSpPr>
            <p:spPr bwMode="auto">
              <a:xfrm>
                <a:off x="1740" y="4525"/>
                <a:ext cx="39" cy="38"/>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0991" name="Oval 51"/>
              <p:cNvSpPr>
                <a:spLocks noChangeArrowheads="1"/>
              </p:cNvSpPr>
              <p:nvPr/>
            </p:nvSpPr>
            <p:spPr bwMode="auto">
              <a:xfrm>
                <a:off x="1911" y="4525"/>
                <a:ext cx="35" cy="38"/>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pic>
          <p:nvPicPr>
            <p:cNvPr id="40981" name="Picture 52" descr="fluide utérin minigel1 du 0301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 y="1208"/>
              <a:ext cx="1753" cy="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9797" name="Group 53"/>
          <p:cNvGrpSpPr>
            <a:grpSpLocks/>
          </p:cNvGrpSpPr>
          <p:nvPr/>
        </p:nvGrpSpPr>
        <p:grpSpPr bwMode="auto">
          <a:xfrm>
            <a:off x="1698625" y="1885950"/>
            <a:ext cx="3695700" cy="1422400"/>
            <a:chOff x="768" y="1342"/>
            <a:chExt cx="2328" cy="896"/>
          </a:xfrm>
        </p:grpSpPr>
        <p:sp>
          <p:nvSpPr>
            <p:cNvPr id="40967" name="Line 54"/>
            <p:cNvSpPr>
              <a:spLocks noChangeShapeType="1"/>
            </p:cNvSpPr>
            <p:nvPr/>
          </p:nvSpPr>
          <p:spPr bwMode="auto">
            <a:xfrm flipH="1">
              <a:off x="1482" y="1506"/>
              <a:ext cx="804" cy="57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68" name="Oval 55"/>
            <p:cNvSpPr>
              <a:spLocks noChangeArrowheads="1"/>
            </p:cNvSpPr>
            <p:nvPr/>
          </p:nvSpPr>
          <p:spPr bwMode="auto">
            <a:xfrm>
              <a:off x="768" y="2034"/>
              <a:ext cx="690" cy="204"/>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fr-FR">
                <a:solidFill>
                  <a:srgbClr val="CC0000"/>
                </a:solidFill>
              </a:endParaRPr>
            </a:p>
          </p:txBody>
        </p:sp>
        <p:sp>
          <p:nvSpPr>
            <p:cNvPr id="40969" name="Text Box 56"/>
            <p:cNvSpPr txBox="1">
              <a:spLocks noChangeArrowheads="1"/>
            </p:cNvSpPr>
            <p:nvPr/>
          </p:nvSpPr>
          <p:spPr bwMode="auto">
            <a:xfrm>
              <a:off x="2246" y="1342"/>
              <a:ext cx="8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CC0000"/>
                  </a:solidFill>
                </a:rPr>
                <a:t>36 kDa Band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wipe(left)">
                                      <p:cBhvr>
                                        <p:cTn id="7" dur="500"/>
                                        <p:tgtEl>
                                          <p:spTgt spid="159747"/>
                                        </p:tgtEl>
                                      </p:cBhvr>
                                    </p:animEffect>
                                  </p:childTnLst>
                                </p:cTn>
                              </p:par>
                              <p:par>
                                <p:cTn id="8" presetID="22" presetClass="entr" presetSubtype="8" fill="hold" nodeType="withEffect">
                                  <p:stCondLst>
                                    <p:cond delay="0"/>
                                  </p:stCondLst>
                                  <p:childTnLst>
                                    <p:set>
                                      <p:cBhvr>
                                        <p:cTn id="9" dur="1" fill="hold">
                                          <p:stCondLst>
                                            <p:cond delay="0"/>
                                          </p:stCondLst>
                                        </p:cTn>
                                        <p:tgtEl>
                                          <p:spTgt spid="159749"/>
                                        </p:tgtEl>
                                        <p:attrNameLst>
                                          <p:attrName>style.visibility</p:attrName>
                                        </p:attrNameLst>
                                      </p:cBhvr>
                                      <p:to>
                                        <p:strVal val="visible"/>
                                      </p:to>
                                    </p:set>
                                    <p:animEffect transition="in" filter="wipe(left)">
                                      <p:cBhvr>
                                        <p:cTn id="10" dur="500"/>
                                        <p:tgtEl>
                                          <p:spTgt spid="1597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59797"/>
                                        </p:tgtEl>
                                        <p:attrNameLst>
                                          <p:attrName>style.visibility</p:attrName>
                                        </p:attrNameLst>
                                      </p:cBhvr>
                                      <p:to>
                                        <p:strVal val="visible"/>
                                      </p:to>
                                    </p:set>
                                    <p:animEffect transition="in" filter="wipe(left)">
                                      <p:cBhvr>
                                        <p:cTn id="15" dur="500"/>
                                        <p:tgtEl>
                                          <p:spTgt spid="1597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59801"/>
                                        </p:tgtEl>
                                        <p:attrNameLst>
                                          <p:attrName>style.visibility</p:attrName>
                                        </p:attrNameLst>
                                      </p:cBhvr>
                                      <p:to>
                                        <p:strVal val="visible"/>
                                      </p:to>
                                    </p:set>
                                    <p:animEffect transition="in" filter="wipe(up)">
                                      <p:cBhvr>
                                        <p:cTn id="20" dur="500"/>
                                        <p:tgtEl>
                                          <p:spTgt spid="159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2" name="Group 2"/>
          <p:cNvGrpSpPr>
            <a:grpSpLocks/>
          </p:cNvGrpSpPr>
          <p:nvPr/>
        </p:nvGrpSpPr>
        <p:grpSpPr bwMode="auto">
          <a:xfrm>
            <a:off x="766763" y="1600200"/>
            <a:ext cx="4464050" cy="1965325"/>
            <a:chOff x="277" y="1148"/>
            <a:chExt cx="2812" cy="1238"/>
          </a:xfrm>
        </p:grpSpPr>
        <p:pic>
          <p:nvPicPr>
            <p:cNvPr id="42002" name="Picture 3" descr="Oviducte Sally coup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 y="1248"/>
              <a:ext cx="751" cy="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3" name="Group 4"/>
            <p:cNvGrpSpPr>
              <a:grpSpLocks/>
            </p:cNvGrpSpPr>
            <p:nvPr/>
          </p:nvGrpSpPr>
          <p:grpSpPr bwMode="auto">
            <a:xfrm>
              <a:off x="525" y="1148"/>
              <a:ext cx="2564" cy="651"/>
              <a:chOff x="525" y="1088"/>
              <a:chExt cx="2564" cy="651"/>
            </a:xfrm>
          </p:grpSpPr>
          <p:sp>
            <p:nvSpPr>
              <p:cNvPr id="42006" name="Line 5"/>
              <p:cNvSpPr>
                <a:spLocks noChangeShapeType="1"/>
              </p:cNvSpPr>
              <p:nvPr/>
            </p:nvSpPr>
            <p:spPr bwMode="auto">
              <a:xfrm flipV="1">
                <a:off x="525" y="1328"/>
                <a:ext cx="746" cy="411"/>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07" name="Text Box 6"/>
              <p:cNvSpPr txBox="1">
                <a:spLocks noChangeArrowheads="1"/>
              </p:cNvSpPr>
              <p:nvPr/>
            </p:nvSpPr>
            <p:spPr bwMode="auto">
              <a:xfrm>
                <a:off x="1149" y="1088"/>
                <a:ext cx="1940"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b="1"/>
                  <a:t>RNA prepared from uterus </a:t>
                </a:r>
              </a:p>
              <a:p>
                <a:pPr algn="ctr"/>
                <a:r>
                  <a:rPr lang="en-GB" altLang="fr-FR" sz="1600" b="1"/>
                  <a:t>harvested during the shell calcification</a:t>
                </a:r>
              </a:p>
            </p:txBody>
          </p:sp>
        </p:grpSp>
        <p:sp>
          <p:nvSpPr>
            <p:cNvPr id="42004" name="Line 7"/>
            <p:cNvSpPr>
              <a:spLocks noChangeShapeType="1"/>
            </p:cNvSpPr>
            <p:nvPr/>
          </p:nvSpPr>
          <p:spPr bwMode="auto">
            <a:xfrm>
              <a:off x="1908" y="1644"/>
              <a:ext cx="0" cy="395"/>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05" name="Text Box 8"/>
            <p:cNvSpPr txBox="1">
              <a:spLocks noChangeArrowheads="1"/>
            </p:cNvSpPr>
            <p:nvPr/>
          </p:nvSpPr>
          <p:spPr bwMode="auto">
            <a:xfrm>
              <a:off x="1001" y="2020"/>
              <a:ext cx="190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b="1"/>
                <a:t>Preparation of a bacteriophage cDNA expression library</a:t>
              </a:r>
            </a:p>
          </p:txBody>
        </p:sp>
      </p:grpSp>
      <p:grpSp>
        <p:nvGrpSpPr>
          <p:cNvPr id="163849" name="Group 9"/>
          <p:cNvGrpSpPr>
            <a:grpSpLocks/>
          </p:cNvGrpSpPr>
          <p:nvPr/>
        </p:nvGrpSpPr>
        <p:grpSpPr bwMode="auto">
          <a:xfrm>
            <a:off x="3476625" y="3559175"/>
            <a:ext cx="4632325" cy="1781175"/>
            <a:chOff x="1984" y="2382"/>
            <a:chExt cx="2918" cy="1122"/>
          </a:xfrm>
        </p:grpSpPr>
        <p:pic>
          <p:nvPicPr>
            <p:cNvPr id="419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 y="2511"/>
              <a:ext cx="1031" cy="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9" name="Line 11"/>
            <p:cNvSpPr>
              <a:spLocks noChangeShapeType="1"/>
            </p:cNvSpPr>
            <p:nvPr/>
          </p:nvSpPr>
          <p:spPr bwMode="auto">
            <a:xfrm>
              <a:off x="1984" y="2522"/>
              <a:ext cx="356" cy="26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00" name="Line 12"/>
            <p:cNvSpPr>
              <a:spLocks noChangeShapeType="1"/>
            </p:cNvSpPr>
            <p:nvPr/>
          </p:nvSpPr>
          <p:spPr bwMode="auto">
            <a:xfrm flipH="1">
              <a:off x="3330" y="2382"/>
              <a:ext cx="340" cy="254"/>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01" name="Text Box 13"/>
            <p:cNvSpPr txBox="1">
              <a:spLocks noChangeArrowheads="1"/>
            </p:cNvSpPr>
            <p:nvPr/>
          </p:nvSpPr>
          <p:spPr bwMode="auto">
            <a:xfrm>
              <a:off x="3394" y="2652"/>
              <a:ext cx="150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b="1"/>
                <a:t>Expression screening of the cDNA</a:t>
              </a:r>
            </a:p>
          </p:txBody>
        </p:sp>
      </p:grpSp>
      <p:grpSp>
        <p:nvGrpSpPr>
          <p:cNvPr id="163854" name="Group 14"/>
          <p:cNvGrpSpPr>
            <a:grpSpLocks/>
          </p:cNvGrpSpPr>
          <p:nvPr/>
        </p:nvGrpSpPr>
        <p:grpSpPr bwMode="auto">
          <a:xfrm>
            <a:off x="2092325" y="4313238"/>
            <a:ext cx="2085975" cy="581025"/>
            <a:chOff x="1112" y="2857"/>
            <a:chExt cx="1314" cy="366"/>
          </a:xfrm>
        </p:grpSpPr>
        <p:sp>
          <p:nvSpPr>
            <p:cNvPr id="41996" name="Line 15"/>
            <p:cNvSpPr>
              <a:spLocks noChangeShapeType="1"/>
            </p:cNvSpPr>
            <p:nvPr/>
          </p:nvSpPr>
          <p:spPr bwMode="auto">
            <a:xfrm>
              <a:off x="2084" y="3054"/>
              <a:ext cx="342" cy="66"/>
            </a:xfrm>
            <a:prstGeom prst="line">
              <a:avLst/>
            </a:prstGeom>
            <a:noFill/>
            <a:ln w="19050">
              <a:solidFill>
                <a:srgbClr val="0B040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997" name="Text Box 16"/>
            <p:cNvSpPr txBox="1">
              <a:spLocks noChangeArrowheads="1"/>
            </p:cNvSpPr>
            <p:nvPr/>
          </p:nvSpPr>
          <p:spPr bwMode="auto">
            <a:xfrm>
              <a:off x="1112" y="2857"/>
              <a:ext cx="104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b="1"/>
                <a:t>cDNA sequence </a:t>
              </a:r>
            </a:p>
            <a:p>
              <a:pPr algn="ctr"/>
              <a:r>
                <a:rPr lang="en-GB" altLang="fr-FR" sz="1600" b="1"/>
                <a:t>of positive clones</a:t>
              </a:r>
            </a:p>
          </p:txBody>
        </p:sp>
      </p:grpSp>
      <p:sp>
        <p:nvSpPr>
          <p:cNvPr id="41989" name="Text Box 17"/>
          <p:cNvSpPr txBox="1">
            <a:spLocks noChangeArrowheads="1"/>
          </p:cNvSpPr>
          <p:nvPr/>
        </p:nvSpPr>
        <p:spPr bwMode="auto">
          <a:xfrm>
            <a:off x="5653088" y="2482850"/>
            <a:ext cx="2741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GB" altLang="fr-FR" sz="1600" b="1"/>
              <a:t>OCX-36 specific antibodies</a:t>
            </a:r>
          </a:p>
        </p:txBody>
      </p:sp>
      <p:pic>
        <p:nvPicPr>
          <p:cNvPr id="41990" name="Picture 18" descr="rabbi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538" y="2836863"/>
            <a:ext cx="11842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61" name="Group 21"/>
          <p:cNvGrpSpPr>
            <a:grpSpLocks/>
          </p:cNvGrpSpPr>
          <p:nvPr/>
        </p:nvGrpSpPr>
        <p:grpSpPr bwMode="auto">
          <a:xfrm>
            <a:off x="1746250" y="4873625"/>
            <a:ext cx="5092700" cy="1260475"/>
            <a:chOff x="870" y="2862"/>
            <a:chExt cx="3208" cy="794"/>
          </a:xfrm>
        </p:grpSpPr>
        <p:sp>
          <p:nvSpPr>
            <p:cNvPr id="41994" name="AutoShape 22"/>
            <p:cNvSpPr>
              <a:spLocks noChangeArrowheads="1"/>
            </p:cNvSpPr>
            <p:nvPr/>
          </p:nvSpPr>
          <p:spPr bwMode="auto">
            <a:xfrm>
              <a:off x="870" y="3400"/>
              <a:ext cx="3208" cy="256"/>
            </a:xfrm>
            <a:prstGeom prst="homePlate">
              <a:avLst>
                <a:gd name="adj" fmla="val 109184"/>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cDNA sequence of 1710 bp</a:t>
              </a:r>
            </a:p>
          </p:txBody>
        </p:sp>
        <p:sp>
          <p:nvSpPr>
            <p:cNvPr id="41995" name="Line 23"/>
            <p:cNvSpPr>
              <a:spLocks noChangeShapeType="1"/>
            </p:cNvSpPr>
            <p:nvPr/>
          </p:nvSpPr>
          <p:spPr bwMode="auto">
            <a:xfrm>
              <a:off x="1626" y="2862"/>
              <a:ext cx="210" cy="51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1992" name="Text Box 24"/>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41993" name="Text Box 25"/>
          <p:cNvSpPr txBox="1">
            <a:spLocks noChangeArrowheads="1"/>
          </p:cNvSpPr>
          <p:nvPr/>
        </p:nvSpPr>
        <p:spPr bwMode="auto">
          <a:xfrm>
            <a:off x="400050" y="1146175"/>
            <a:ext cx="6397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Ovocalyxin-36, une protéine </a:t>
            </a:r>
            <a:r>
              <a:rPr lang="fr-FR" altLang="fr-FR" dirty="0" smtClean="0"/>
              <a:t>de </a:t>
            </a:r>
            <a:r>
              <a:rPr lang="fr-FR" altLang="fr-FR" dirty="0"/>
              <a:t>la matrice organique de la coquille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63842"/>
                                        </p:tgtEl>
                                        <p:attrNameLst>
                                          <p:attrName>style.visibility</p:attrName>
                                        </p:attrNameLst>
                                      </p:cBhvr>
                                      <p:to>
                                        <p:strVal val="visible"/>
                                      </p:to>
                                    </p:set>
                                    <p:animEffect transition="in" filter="wipe(up)">
                                      <p:cBhvr>
                                        <p:cTn id="7" dur="500"/>
                                        <p:tgtEl>
                                          <p:spTgt spid="163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63849"/>
                                        </p:tgtEl>
                                        <p:attrNameLst>
                                          <p:attrName>style.visibility</p:attrName>
                                        </p:attrNameLst>
                                      </p:cBhvr>
                                      <p:to>
                                        <p:strVal val="visible"/>
                                      </p:to>
                                    </p:set>
                                    <p:animEffect transition="in" filter="wipe(up)">
                                      <p:cBhvr>
                                        <p:cTn id="12" dur="500"/>
                                        <p:tgtEl>
                                          <p:spTgt spid="1638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63854"/>
                                        </p:tgtEl>
                                        <p:attrNameLst>
                                          <p:attrName>style.visibility</p:attrName>
                                        </p:attrNameLst>
                                      </p:cBhvr>
                                      <p:to>
                                        <p:strVal val="visible"/>
                                      </p:to>
                                    </p:set>
                                    <p:animEffect transition="in" filter="wipe(right)">
                                      <p:cBhvr>
                                        <p:cTn id="17" dur="500"/>
                                        <p:tgtEl>
                                          <p:spTgt spid="1638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63861"/>
                                        </p:tgtEl>
                                        <p:attrNameLst>
                                          <p:attrName>style.visibility</p:attrName>
                                        </p:attrNameLst>
                                      </p:cBhvr>
                                      <p:to>
                                        <p:strVal val="visible"/>
                                      </p:to>
                                    </p:set>
                                    <p:animEffect transition="in" filter="wipe(up)">
                                      <p:cBhvr>
                                        <p:cTn id="22" dur="500"/>
                                        <p:tgtEl>
                                          <p:spTgt spid="163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AutoShape 2"/>
          <p:cNvSpPr>
            <a:spLocks noChangeArrowheads="1"/>
          </p:cNvSpPr>
          <p:nvPr/>
        </p:nvSpPr>
        <p:spPr bwMode="auto">
          <a:xfrm>
            <a:off x="2476500" y="1892300"/>
            <a:ext cx="5092700" cy="406400"/>
          </a:xfrm>
          <a:prstGeom prst="homePlate">
            <a:avLst>
              <a:gd name="adj" fmla="val 109184"/>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Expression screening cDNA de 1710 bp</a:t>
            </a:r>
          </a:p>
        </p:txBody>
      </p:sp>
      <p:sp>
        <p:nvSpPr>
          <p:cNvPr id="165891" name="Text Box 3"/>
          <p:cNvSpPr txBox="1">
            <a:spLocks noChangeArrowheads="1"/>
          </p:cNvSpPr>
          <p:nvPr/>
        </p:nvSpPr>
        <p:spPr bwMode="auto">
          <a:xfrm>
            <a:off x="5178425" y="248285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t>Alignment</a:t>
            </a:r>
          </a:p>
        </p:txBody>
      </p:sp>
      <p:sp>
        <p:nvSpPr>
          <p:cNvPr id="165892" name="Text Box 4"/>
          <p:cNvSpPr txBox="1">
            <a:spLocks noChangeArrowheads="1"/>
          </p:cNvSpPr>
          <p:nvPr/>
        </p:nvSpPr>
        <p:spPr bwMode="auto">
          <a:xfrm>
            <a:off x="4746625" y="2736850"/>
            <a:ext cx="3290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solidFill>
                  <a:schemeClr val="accent2"/>
                </a:solidFill>
              </a:rPr>
              <a:t>Identification of 3 additional ESTs</a:t>
            </a:r>
          </a:p>
        </p:txBody>
      </p:sp>
      <p:sp>
        <p:nvSpPr>
          <p:cNvPr id="165893" name="AutoShape 5"/>
          <p:cNvSpPr>
            <a:spLocks noChangeArrowheads="1"/>
          </p:cNvSpPr>
          <p:nvPr/>
        </p:nvSpPr>
        <p:spPr bwMode="auto">
          <a:xfrm>
            <a:off x="1257300" y="3111500"/>
            <a:ext cx="2324100" cy="406400"/>
          </a:xfrm>
          <a:prstGeom prst="homePlate">
            <a:avLst>
              <a:gd name="adj" fmla="val 98966"/>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EST pgr1n.pk.002.d11</a:t>
            </a:r>
          </a:p>
        </p:txBody>
      </p:sp>
      <p:sp>
        <p:nvSpPr>
          <p:cNvPr id="165894" name="AutoShape 6"/>
          <p:cNvSpPr>
            <a:spLocks noChangeArrowheads="1"/>
          </p:cNvSpPr>
          <p:nvPr/>
        </p:nvSpPr>
        <p:spPr bwMode="auto">
          <a:xfrm>
            <a:off x="5410200" y="3175000"/>
            <a:ext cx="2311400" cy="406400"/>
          </a:xfrm>
          <a:prstGeom prst="homePlate">
            <a:avLst>
              <a:gd name="adj" fmla="val 98425"/>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EST gcal0003c.m.17</a:t>
            </a:r>
          </a:p>
        </p:txBody>
      </p:sp>
      <p:sp>
        <p:nvSpPr>
          <p:cNvPr id="165895" name="AutoShape 7"/>
          <p:cNvSpPr>
            <a:spLocks noChangeArrowheads="1"/>
          </p:cNvSpPr>
          <p:nvPr/>
        </p:nvSpPr>
        <p:spPr bwMode="auto">
          <a:xfrm>
            <a:off x="5245100" y="3670300"/>
            <a:ext cx="2311400" cy="406400"/>
          </a:xfrm>
          <a:prstGeom prst="homePlate">
            <a:avLst>
              <a:gd name="adj" fmla="val 98425"/>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EST gcal00011c.m.09</a:t>
            </a:r>
          </a:p>
        </p:txBody>
      </p:sp>
      <p:sp>
        <p:nvSpPr>
          <p:cNvPr id="165896" name="Line 8"/>
          <p:cNvSpPr>
            <a:spLocks noChangeShapeType="1"/>
          </p:cNvSpPr>
          <p:nvPr/>
        </p:nvSpPr>
        <p:spPr bwMode="auto">
          <a:xfrm>
            <a:off x="4648200" y="2324100"/>
            <a:ext cx="12700" cy="7366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5897" name="Rectangle 9"/>
          <p:cNvSpPr>
            <a:spLocks noChangeArrowheads="1"/>
          </p:cNvSpPr>
          <p:nvPr/>
        </p:nvSpPr>
        <p:spPr bwMode="auto">
          <a:xfrm>
            <a:off x="1270000" y="4279900"/>
            <a:ext cx="6565900" cy="3683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a:solidFill>
                  <a:schemeClr val="bg1"/>
                </a:solidFill>
              </a:rPr>
              <a:t>cDNA sequence (1995 bp) of ovocalyxine-36</a:t>
            </a:r>
          </a:p>
        </p:txBody>
      </p:sp>
      <p:grpSp>
        <p:nvGrpSpPr>
          <p:cNvPr id="165898" name="Group 10"/>
          <p:cNvGrpSpPr>
            <a:grpSpLocks/>
          </p:cNvGrpSpPr>
          <p:nvPr/>
        </p:nvGrpSpPr>
        <p:grpSpPr bwMode="auto">
          <a:xfrm>
            <a:off x="2641600" y="4775200"/>
            <a:ext cx="3425825" cy="773113"/>
            <a:chOff x="1664" y="3008"/>
            <a:chExt cx="2158" cy="487"/>
          </a:xfrm>
        </p:grpSpPr>
        <p:sp>
          <p:nvSpPr>
            <p:cNvPr id="43021" name="Text Box 11"/>
            <p:cNvSpPr txBox="1">
              <a:spLocks noChangeArrowheads="1"/>
            </p:cNvSpPr>
            <p:nvPr/>
          </p:nvSpPr>
          <p:spPr bwMode="auto">
            <a:xfrm>
              <a:off x="1664" y="3245"/>
              <a:ext cx="21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b="1">
                  <a:solidFill>
                    <a:srgbClr val="990000"/>
                  </a:solidFill>
                </a:rPr>
                <a:t>Translation in a 48 kDa protein</a:t>
              </a:r>
            </a:p>
          </p:txBody>
        </p:sp>
        <p:sp>
          <p:nvSpPr>
            <p:cNvPr id="43022" name="Line 12"/>
            <p:cNvSpPr>
              <a:spLocks noChangeShapeType="1"/>
            </p:cNvSpPr>
            <p:nvPr/>
          </p:nvSpPr>
          <p:spPr bwMode="auto">
            <a:xfrm>
              <a:off x="2876" y="3008"/>
              <a:ext cx="8" cy="24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3019" name="Text Box 15"/>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43020" name="Text Box 16"/>
          <p:cNvSpPr txBox="1">
            <a:spLocks noChangeArrowheads="1"/>
          </p:cNvSpPr>
          <p:nvPr/>
        </p:nvSpPr>
        <p:spPr bwMode="auto">
          <a:xfrm>
            <a:off x="400050" y="1146175"/>
            <a:ext cx="6397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Ovocalyxin-36, une protéine </a:t>
            </a:r>
            <a:r>
              <a:rPr lang="fr-FR" altLang="fr-FR" dirty="0" smtClean="0"/>
              <a:t>de </a:t>
            </a:r>
            <a:r>
              <a:rPr lang="fr-FR" altLang="fr-FR" dirty="0"/>
              <a:t>la matrice organique de la coquille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5896"/>
                                        </p:tgtEl>
                                        <p:attrNameLst>
                                          <p:attrName>style.visibility</p:attrName>
                                        </p:attrNameLst>
                                      </p:cBhvr>
                                      <p:to>
                                        <p:strVal val="visible"/>
                                      </p:to>
                                    </p:set>
                                    <p:animEffect transition="in" filter="wipe(up)">
                                      <p:cBhvr>
                                        <p:cTn id="7" dur="500"/>
                                        <p:tgtEl>
                                          <p:spTgt spid="165896"/>
                                        </p:tgtEl>
                                      </p:cBhvr>
                                    </p:animEffect>
                                  </p:childTnLst>
                                </p:cTn>
                              </p:par>
                              <p:par>
                                <p:cTn id="8" presetID="22" presetClass="entr" presetSubtype="1" fill="hold" grpId="1" nodeType="withEffect">
                                  <p:stCondLst>
                                    <p:cond delay="0"/>
                                  </p:stCondLst>
                                  <p:childTnLst>
                                    <p:set>
                                      <p:cBhvr>
                                        <p:cTn id="9" dur="1" fill="hold">
                                          <p:stCondLst>
                                            <p:cond delay="0"/>
                                          </p:stCondLst>
                                        </p:cTn>
                                        <p:tgtEl>
                                          <p:spTgt spid="165891"/>
                                        </p:tgtEl>
                                        <p:attrNameLst>
                                          <p:attrName>style.visibility</p:attrName>
                                        </p:attrNameLst>
                                      </p:cBhvr>
                                      <p:to>
                                        <p:strVal val="visible"/>
                                      </p:to>
                                    </p:set>
                                    <p:animEffect transition="in" filter="wipe(up)">
                                      <p:cBhvr>
                                        <p:cTn id="10" dur="500"/>
                                        <p:tgtEl>
                                          <p:spTgt spid="165891"/>
                                        </p:tgtEl>
                                      </p:cBhvr>
                                    </p:animEffect>
                                  </p:childTnLst>
                                </p:cTn>
                              </p:par>
                              <p:par>
                                <p:cTn id="11" presetID="22" presetClass="entr" presetSubtype="1" fill="hold" grpId="1" nodeType="with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wipe(up)">
                                      <p:cBhvr>
                                        <p:cTn id="13" dur="500"/>
                                        <p:tgtEl>
                                          <p:spTgt spid="165892"/>
                                        </p:tgtEl>
                                      </p:cBhvr>
                                    </p:animEffect>
                                  </p:childTnLst>
                                </p:cTn>
                              </p:par>
                              <p:par>
                                <p:cTn id="14" presetID="22" presetClass="entr" presetSubtype="1" fill="hold" grpId="2" nodeType="withEffect">
                                  <p:stCondLst>
                                    <p:cond delay="0"/>
                                  </p:stCondLst>
                                  <p:childTnLst>
                                    <p:set>
                                      <p:cBhvr>
                                        <p:cTn id="15" dur="1" fill="hold">
                                          <p:stCondLst>
                                            <p:cond delay="0"/>
                                          </p:stCondLst>
                                        </p:cTn>
                                        <p:tgtEl>
                                          <p:spTgt spid="165893"/>
                                        </p:tgtEl>
                                        <p:attrNameLst>
                                          <p:attrName>style.visibility</p:attrName>
                                        </p:attrNameLst>
                                      </p:cBhvr>
                                      <p:to>
                                        <p:strVal val="visible"/>
                                      </p:to>
                                    </p:set>
                                    <p:animEffect transition="in" filter="wipe(up)">
                                      <p:cBhvr>
                                        <p:cTn id="16" dur="500"/>
                                        <p:tgtEl>
                                          <p:spTgt spid="165893"/>
                                        </p:tgtEl>
                                      </p:cBhvr>
                                    </p:animEffect>
                                  </p:childTnLst>
                                </p:cTn>
                              </p:par>
                              <p:par>
                                <p:cTn id="17" presetID="22" presetClass="entr" presetSubtype="1" fill="hold" grpId="2" nodeType="withEffect">
                                  <p:stCondLst>
                                    <p:cond delay="0"/>
                                  </p:stCondLst>
                                  <p:childTnLst>
                                    <p:set>
                                      <p:cBhvr>
                                        <p:cTn id="18" dur="1" fill="hold">
                                          <p:stCondLst>
                                            <p:cond delay="0"/>
                                          </p:stCondLst>
                                        </p:cTn>
                                        <p:tgtEl>
                                          <p:spTgt spid="165894"/>
                                        </p:tgtEl>
                                        <p:attrNameLst>
                                          <p:attrName>style.visibility</p:attrName>
                                        </p:attrNameLst>
                                      </p:cBhvr>
                                      <p:to>
                                        <p:strVal val="visible"/>
                                      </p:to>
                                    </p:set>
                                    <p:animEffect transition="in" filter="wipe(up)">
                                      <p:cBhvr>
                                        <p:cTn id="19" dur="500"/>
                                        <p:tgtEl>
                                          <p:spTgt spid="165894"/>
                                        </p:tgtEl>
                                      </p:cBhvr>
                                    </p:animEffect>
                                  </p:childTnLst>
                                </p:cTn>
                              </p:par>
                              <p:par>
                                <p:cTn id="20" presetID="22" presetClass="entr" presetSubtype="1" fill="hold" grpId="2" nodeType="withEffect">
                                  <p:stCondLst>
                                    <p:cond delay="0"/>
                                  </p:stCondLst>
                                  <p:childTnLst>
                                    <p:set>
                                      <p:cBhvr>
                                        <p:cTn id="21" dur="1" fill="hold">
                                          <p:stCondLst>
                                            <p:cond delay="0"/>
                                          </p:stCondLst>
                                        </p:cTn>
                                        <p:tgtEl>
                                          <p:spTgt spid="165895"/>
                                        </p:tgtEl>
                                        <p:attrNameLst>
                                          <p:attrName>style.visibility</p:attrName>
                                        </p:attrNameLst>
                                      </p:cBhvr>
                                      <p:to>
                                        <p:strVal val="visible"/>
                                      </p:to>
                                    </p:set>
                                    <p:animEffect transition="in" filter="wipe(up)">
                                      <p:cBhvr>
                                        <p:cTn id="22" dur="500"/>
                                        <p:tgtEl>
                                          <p:spTgt spid="1658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4.44444E-6 4.44444E-6 L -0.00417 0.34629 " pathEditMode="relative" rAng="0" ptsTypes="AA">
                                      <p:cBhvr>
                                        <p:cTn id="26" dur="2000" fill="hold"/>
                                        <p:tgtEl>
                                          <p:spTgt spid="165890"/>
                                        </p:tgtEl>
                                        <p:attrNameLst>
                                          <p:attrName>ppt_x</p:attrName>
                                          <p:attrName>ppt_y</p:attrName>
                                        </p:attrNameLst>
                                      </p:cBhvr>
                                      <p:rCtr x="-208" y="17315"/>
                                    </p:animMotion>
                                  </p:childTnLst>
                                </p:cTn>
                              </p:par>
                              <p:par>
                                <p:cTn id="27" presetID="53" presetClass="exit" presetSubtype="0" fill="hold" grpId="1" nodeType="withEffect">
                                  <p:stCondLst>
                                    <p:cond delay="0"/>
                                  </p:stCondLst>
                                  <p:childTnLst>
                                    <p:anim calcmode="lin" valueType="num">
                                      <p:cBhvr>
                                        <p:cTn id="28" dur="500"/>
                                        <p:tgtEl>
                                          <p:spTgt spid="165896"/>
                                        </p:tgtEl>
                                        <p:attrNameLst>
                                          <p:attrName>ppt_w</p:attrName>
                                        </p:attrNameLst>
                                      </p:cBhvr>
                                      <p:tavLst>
                                        <p:tav tm="0">
                                          <p:val>
                                            <p:strVal val="ppt_w"/>
                                          </p:val>
                                        </p:tav>
                                        <p:tav tm="100000">
                                          <p:val>
                                            <p:fltVal val="0"/>
                                          </p:val>
                                        </p:tav>
                                      </p:tavLst>
                                    </p:anim>
                                    <p:anim calcmode="lin" valueType="num">
                                      <p:cBhvr>
                                        <p:cTn id="29" dur="500"/>
                                        <p:tgtEl>
                                          <p:spTgt spid="165896"/>
                                        </p:tgtEl>
                                        <p:attrNameLst>
                                          <p:attrName>ppt_h</p:attrName>
                                        </p:attrNameLst>
                                      </p:cBhvr>
                                      <p:tavLst>
                                        <p:tav tm="0">
                                          <p:val>
                                            <p:strVal val="ppt_h"/>
                                          </p:val>
                                        </p:tav>
                                        <p:tav tm="100000">
                                          <p:val>
                                            <p:fltVal val="0"/>
                                          </p:val>
                                        </p:tav>
                                      </p:tavLst>
                                    </p:anim>
                                    <p:animEffect transition="out" filter="fade">
                                      <p:cBhvr>
                                        <p:cTn id="30" dur="500"/>
                                        <p:tgtEl>
                                          <p:spTgt spid="165896"/>
                                        </p:tgtEl>
                                      </p:cBhvr>
                                    </p:animEffect>
                                    <p:set>
                                      <p:cBhvr>
                                        <p:cTn id="31" dur="1" fill="hold">
                                          <p:stCondLst>
                                            <p:cond delay="499"/>
                                          </p:stCondLst>
                                        </p:cTn>
                                        <p:tgtEl>
                                          <p:spTgt spid="165896"/>
                                        </p:tgtEl>
                                        <p:attrNameLst>
                                          <p:attrName>style.visibility</p:attrName>
                                        </p:attrNameLst>
                                      </p:cBhvr>
                                      <p:to>
                                        <p:strVal val="hidden"/>
                                      </p:to>
                                    </p:set>
                                  </p:childTnLst>
                                </p:cTn>
                              </p:par>
                              <p:par>
                                <p:cTn id="32" presetID="53" presetClass="exit" presetSubtype="0" fill="hold" grpId="0" nodeType="withEffect">
                                  <p:stCondLst>
                                    <p:cond delay="0"/>
                                  </p:stCondLst>
                                  <p:childTnLst>
                                    <p:anim calcmode="lin" valueType="num">
                                      <p:cBhvr>
                                        <p:cTn id="33" dur="500"/>
                                        <p:tgtEl>
                                          <p:spTgt spid="165891"/>
                                        </p:tgtEl>
                                        <p:attrNameLst>
                                          <p:attrName>ppt_w</p:attrName>
                                        </p:attrNameLst>
                                      </p:cBhvr>
                                      <p:tavLst>
                                        <p:tav tm="0">
                                          <p:val>
                                            <p:strVal val="ppt_w"/>
                                          </p:val>
                                        </p:tav>
                                        <p:tav tm="100000">
                                          <p:val>
                                            <p:fltVal val="0"/>
                                          </p:val>
                                        </p:tav>
                                      </p:tavLst>
                                    </p:anim>
                                    <p:anim calcmode="lin" valueType="num">
                                      <p:cBhvr>
                                        <p:cTn id="34" dur="500"/>
                                        <p:tgtEl>
                                          <p:spTgt spid="165891"/>
                                        </p:tgtEl>
                                        <p:attrNameLst>
                                          <p:attrName>ppt_h</p:attrName>
                                        </p:attrNameLst>
                                      </p:cBhvr>
                                      <p:tavLst>
                                        <p:tav tm="0">
                                          <p:val>
                                            <p:strVal val="ppt_h"/>
                                          </p:val>
                                        </p:tav>
                                        <p:tav tm="100000">
                                          <p:val>
                                            <p:fltVal val="0"/>
                                          </p:val>
                                        </p:tav>
                                      </p:tavLst>
                                    </p:anim>
                                    <p:animEffect transition="out" filter="fade">
                                      <p:cBhvr>
                                        <p:cTn id="35" dur="500"/>
                                        <p:tgtEl>
                                          <p:spTgt spid="165891"/>
                                        </p:tgtEl>
                                      </p:cBhvr>
                                    </p:animEffect>
                                    <p:set>
                                      <p:cBhvr>
                                        <p:cTn id="36" dur="1" fill="hold">
                                          <p:stCondLst>
                                            <p:cond delay="499"/>
                                          </p:stCondLst>
                                        </p:cTn>
                                        <p:tgtEl>
                                          <p:spTgt spid="165891"/>
                                        </p:tgtEl>
                                        <p:attrNameLst>
                                          <p:attrName>style.visibility</p:attrName>
                                        </p:attrNameLst>
                                      </p:cBhvr>
                                      <p:to>
                                        <p:strVal val="hidden"/>
                                      </p:to>
                                    </p:set>
                                  </p:childTnLst>
                                </p:cTn>
                              </p:par>
                              <p:par>
                                <p:cTn id="37" presetID="53" presetClass="exit" presetSubtype="0" fill="hold" grpId="0" nodeType="withEffect">
                                  <p:stCondLst>
                                    <p:cond delay="0"/>
                                  </p:stCondLst>
                                  <p:childTnLst>
                                    <p:anim calcmode="lin" valueType="num">
                                      <p:cBhvr>
                                        <p:cTn id="38" dur="500"/>
                                        <p:tgtEl>
                                          <p:spTgt spid="165892"/>
                                        </p:tgtEl>
                                        <p:attrNameLst>
                                          <p:attrName>ppt_w</p:attrName>
                                        </p:attrNameLst>
                                      </p:cBhvr>
                                      <p:tavLst>
                                        <p:tav tm="0">
                                          <p:val>
                                            <p:strVal val="ppt_w"/>
                                          </p:val>
                                        </p:tav>
                                        <p:tav tm="100000">
                                          <p:val>
                                            <p:fltVal val="0"/>
                                          </p:val>
                                        </p:tav>
                                      </p:tavLst>
                                    </p:anim>
                                    <p:anim calcmode="lin" valueType="num">
                                      <p:cBhvr>
                                        <p:cTn id="39" dur="500"/>
                                        <p:tgtEl>
                                          <p:spTgt spid="165892"/>
                                        </p:tgtEl>
                                        <p:attrNameLst>
                                          <p:attrName>ppt_h</p:attrName>
                                        </p:attrNameLst>
                                      </p:cBhvr>
                                      <p:tavLst>
                                        <p:tav tm="0">
                                          <p:val>
                                            <p:strVal val="ppt_h"/>
                                          </p:val>
                                        </p:tav>
                                        <p:tav tm="100000">
                                          <p:val>
                                            <p:fltVal val="0"/>
                                          </p:val>
                                        </p:tav>
                                      </p:tavLst>
                                    </p:anim>
                                    <p:animEffect transition="out" filter="fade">
                                      <p:cBhvr>
                                        <p:cTn id="40" dur="500"/>
                                        <p:tgtEl>
                                          <p:spTgt spid="165892"/>
                                        </p:tgtEl>
                                      </p:cBhvr>
                                    </p:animEffect>
                                    <p:set>
                                      <p:cBhvr>
                                        <p:cTn id="41" dur="1" fill="hold">
                                          <p:stCondLst>
                                            <p:cond delay="499"/>
                                          </p:stCondLst>
                                        </p:cTn>
                                        <p:tgtEl>
                                          <p:spTgt spid="165892"/>
                                        </p:tgtEl>
                                        <p:attrNameLst>
                                          <p:attrName>style.visibility</p:attrName>
                                        </p:attrNameLst>
                                      </p:cBhvr>
                                      <p:to>
                                        <p:strVal val="hidden"/>
                                      </p:to>
                                    </p:set>
                                  </p:childTnLst>
                                </p:cTn>
                              </p:par>
                            </p:childTnLst>
                          </p:cTn>
                        </p:par>
                        <p:par>
                          <p:cTn id="42" fill="hold" nodeType="afterGroup">
                            <p:stCondLst>
                              <p:cond delay="2000"/>
                            </p:stCondLst>
                            <p:childTnLst>
                              <p:par>
                                <p:cTn id="43" presetID="42" presetClass="path" presetSubtype="0" accel="50000" decel="50000" fill="hold" grpId="0" nodeType="afterEffect">
                                  <p:stCondLst>
                                    <p:cond delay="0"/>
                                  </p:stCondLst>
                                  <p:childTnLst>
                                    <p:animMotion origin="layout" path="M -3.33333E-6 -3.33333E-6 L -0.00139 0.17037 " pathEditMode="relative" rAng="0" ptsTypes="AA">
                                      <p:cBhvr>
                                        <p:cTn id="44" dur="500" fill="hold"/>
                                        <p:tgtEl>
                                          <p:spTgt spid="165893"/>
                                        </p:tgtEl>
                                        <p:attrNameLst>
                                          <p:attrName>ppt_x</p:attrName>
                                          <p:attrName>ppt_y</p:attrName>
                                        </p:attrNameLst>
                                      </p:cBhvr>
                                      <p:rCtr x="-69" y="8519"/>
                                    </p:animMotion>
                                  </p:childTnLst>
                                </p:cTn>
                              </p:par>
                            </p:childTnLst>
                          </p:cTn>
                        </p:par>
                        <p:par>
                          <p:cTn id="45" fill="hold" nodeType="afterGroup">
                            <p:stCondLst>
                              <p:cond delay="2500"/>
                            </p:stCondLst>
                            <p:childTnLst>
                              <p:par>
                                <p:cTn id="46" presetID="42" presetClass="path" presetSubtype="0" accel="50000" decel="50000" fill="hold" grpId="0" nodeType="afterEffect">
                                  <p:stCondLst>
                                    <p:cond delay="0"/>
                                  </p:stCondLst>
                                  <p:childTnLst>
                                    <p:animMotion origin="layout" path="M 4.44444E-6 -2.59259E-6 L 4.44444E-6 0.15926 " pathEditMode="relative" rAng="0" ptsTypes="AA">
                                      <p:cBhvr>
                                        <p:cTn id="47" dur="500" fill="hold"/>
                                        <p:tgtEl>
                                          <p:spTgt spid="165894"/>
                                        </p:tgtEl>
                                        <p:attrNameLst>
                                          <p:attrName>ppt_x</p:attrName>
                                          <p:attrName>ppt_y</p:attrName>
                                        </p:attrNameLst>
                                      </p:cBhvr>
                                      <p:rCtr x="0" y="7963"/>
                                    </p:animMotion>
                                  </p:childTnLst>
                                </p:cTn>
                              </p:par>
                            </p:childTnLst>
                          </p:cTn>
                        </p:par>
                        <p:par>
                          <p:cTn id="48" fill="hold" nodeType="afterGroup">
                            <p:stCondLst>
                              <p:cond delay="3000"/>
                            </p:stCondLst>
                            <p:childTnLst>
                              <p:par>
                                <p:cTn id="49" presetID="42" presetClass="path" presetSubtype="0" accel="50000" decel="50000" fill="hold" grpId="0" nodeType="afterEffect">
                                  <p:stCondLst>
                                    <p:cond delay="0"/>
                                  </p:stCondLst>
                                  <p:childTnLst>
                                    <p:animMotion origin="layout" path="M 0 -4.81481E-6 L 0 0.08519 " pathEditMode="relative" rAng="0" ptsTypes="AA">
                                      <p:cBhvr>
                                        <p:cTn id="50" dur="500" fill="hold"/>
                                        <p:tgtEl>
                                          <p:spTgt spid="165895"/>
                                        </p:tgtEl>
                                        <p:attrNameLst>
                                          <p:attrName>ppt_x</p:attrName>
                                          <p:attrName>ppt_y</p:attrName>
                                        </p:attrNameLst>
                                      </p:cBhvr>
                                      <p:rCtr x="0" y="4259"/>
                                    </p:animMotion>
                                  </p:childTnLst>
                                </p:cTn>
                              </p:par>
                            </p:childTnLst>
                          </p:cTn>
                        </p:par>
                        <p:par>
                          <p:cTn id="51" fill="hold" nodeType="afterGroup">
                            <p:stCondLst>
                              <p:cond delay="3500"/>
                            </p:stCondLst>
                            <p:childTnLst>
                              <p:par>
                                <p:cTn id="52" presetID="53" presetClass="entr" presetSubtype="0" fill="hold" grpId="0" nodeType="afterEffect">
                                  <p:stCondLst>
                                    <p:cond delay="0"/>
                                  </p:stCondLst>
                                  <p:childTnLst>
                                    <p:set>
                                      <p:cBhvr>
                                        <p:cTn id="53" dur="1" fill="hold">
                                          <p:stCondLst>
                                            <p:cond delay="0"/>
                                          </p:stCondLst>
                                        </p:cTn>
                                        <p:tgtEl>
                                          <p:spTgt spid="165897"/>
                                        </p:tgtEl>
                                        <p:attrNameLst>
                                          <p:attrName>style.visibility</p:attrName>
                                        </p:attrNameLst>
                                      </p:cBhvr>
                                      <p:to>
                                        <p:strVal val="visible"/>
                                      </p:to>
                                    </p:set>
                                    <p:anim calcmode="lin" valueType="num">
                                      <p:cBhvr>
                                        <p:cTn id="54" dur="500" fill="hold"/>
                                        <p:tgtEl>
                                          <p:spTgt spid="165897"/>
                                        </p:tgtEl>
                                        <p:attrNameLst>
                                          <p:attrName>ppt_w</p:attrName>
                                        </p:attrNameLst>
                                      </p:cBhvr>
                                      <p:tavLst>
                                        <p:tav tm="0">
                                          <p:val>
                                            <p:fltVal val="0"/>
                                          </p:val>
                                        </p:tav>
                                        <p:tav tm="100000">
                                          <p:val>
                                            <p:strVal val="#ppt_w"/>
                                          </p:val>
                                        </p:tav>
                                      </p:tavLst>
                                    </p:anim>
                                    <p:anim calcmode="lin" valueType="num">
                                      <p:cBhvr>
                                        <p:cTn id="55" dur="500" fill="hold"/>
                                        <p:tgtEl>
                                          <p:spTgt spid="165897"/>
                                        </p:tgtEl>
                                        <p:attrNameLst>
                                          <p:attrName>ppt_h</p:attrName>
                                        </p:attrNameLst>
                                      </p:cBhvr>
                                      <p:tavLst>
                                        <p:tav tm="0">
                                          <p:val>
                                            <p:fltVal val="0"/>
                                          </p:val>
                                        </p:tav>
                                        <p:tav tm="100000">
                                          <p:val>
                                            <p:strVal val="#ppt_h"/>
                                          </p:val>
                                        </p:tav>
                                      </p:tavLst>
                                    </p:anim>
                                    <p:animEffect transition="in" filter="fade">
                                      <p:cBhvr>
                                        <p:cTn id="56" dur="500"/>
                                        <p:tgtEl>
                                          <p:spTgt spid="165897"/>
                                        </p:tgtEl>
                                      </p:cBhvr>
                                    </p:animEffect>
                                  </p:childTnLst>
                                </p:cTn>
                              </p:par>
                              <p:par>
                                <p:cTn id="57" presetID="53" presetClass="exit" presetSubtype="0" fill="hold" grpId="1" nodeType="withEffect">
                                  <p:stCondLst>
                                    <p:cond delay="0"/>
                                  </p:stCondLst>
                                  <p:childTnLst>
                                    <p:anim calcmode="lin" valueType="num">
                                      <p:cBhvr>
                                        <p:cTn id="58" dur="3000"/>
                                        <p:tgtEl>
                                          <p:spTgt spid="165890"/>
                                        </p:tgtEl>
                                        <p:attrNameLst>
                                          <p:attrName>ppt_w</p:attrName>
                                        </p:attrNameLst>
                                      </p:cBhvr>
                                      <p:tavLst>
                                        <p:tav tm="0">
                                          <p:val>
                                            <p:strVal val="ppt_w"/>
                                          </p:val>
                                        </p:tav>
                                        <p:tav tm="100000">
                                          <p:val>
                                            <p:fltVal val="0"/>
                                          </p:val>
                                        </p:tav>
                                      </p:tavLst>
                                    </p:anim>
                                    <p:anim calcmode="lin" valueType="num">
                                      <p:cBhvr>
                                        <p:cTn id="59" dur="3000"/>
                                        <p:tgtEl>
                                          <p:spTgt spid="165890"/>
                                        </p:tgtEl>
                                        <p:attrNameLst>
                                          <p:attrName>ppt_h</p:attrName>
                                        </p:attrNameLst>
                                      </p:cBhvr>
                                      <p:tavLst>
                                        <p:tav tm="0">
                                          <p:val>
                                            <p:strVal val="ppt_h"/>
                                          </p:val>
                                        </p:tav>
                                        <p:tav tm="100000">
                                          <p:val>
                                            <p:fltVal val="0"/>
                                          </p:val>
                                        </p:tav>
                                      </p:tavLst>
                                    </p:anim>
                                    <p:animEffect transition="out" filter="fade">
                                      <p:cBhvr>
                                        <p:cTn id="60" dur="3000"/>
                                        <p:tgtEl>
                                          <p:spTgt spid="165890"/>
                                        </p:tgtEl>
                                      </p:cBhvr>
                                    </p:animEffect>
                                    <p:set>
                                      <p:cBhvr>
                                        <p:cTn id="61" dur="1" fill="hold">
                                          <p:stCondLst>
                                            <p:cond delay="2999"/>
                                          </p:stCondLst>
                                        </p:cTn>
                                        <p:tgtEl>
                                          <p:spTgt spid="165890"/>
                                        </p:tgtEl>
                                        <p:attrNameLst>
                                          <p:attrName>style.visibility</p:attrName>
                                        </p:attrNameLst>
                                      </p:cBhvr>
                                      <p:to>
                                        <p:strVal val="hidden"/>
                                      </p:to>
                                    </p:set>
                                  </p:childTnLst>
                                </p:cTn>
                              </p:par>
                              <p:par>
                                <p:cTn id="62" presetID="53" presetClass="exit" presetSubtype="0" fill="hold" grpId="1" nodeType="withEffect">
                                  <p:stCondLst>
                                    <p:cond delay="0"/>
                                  </p:stCondLst>
                                  <p:childTnLst>
                                    <p:anim calcmode="lin" valueType="num">
                                      <p:cBhvr>
                                        <p:cTn id="63" dur="5000"/>
                                        <p:tgtEl>
                                          <p:spTgt spid="165893"/>
                                        </p:tgtEl>
                                        <p:attrNameLst>
                                          <p:attrName>ppt_w</p:attrName>
                                        </p:attrNameLst>
                                      </p:cBhvr>
                                      <p:tavLst>
                                        <p:tav tm="0">
                                          <p:val>
                                            <p:strVal val="ppt_w"/>
                                          </p:val>
                                        </p:tav>
                                        <p:tav tm="100000">
                                          <p:val>
                                            <p:fltVal val="0"/>
                                          </p:val>
                                        </p:tav>
                                      </p:tavLst>
                                    </p:anim>
                                    <p:anim calcmode="lin" valueType="num">
                                      <p:cBhvr>
                                        <p:cTn id="64" dur="5000"/>
                                        <p:tgtEl>
                                          <p:spTgt spid="165893"/>
                                        </p:tgtEl>
                                        <p:attrNameLst>
                                          <p:attrName>ppt_h</p:attrName>
                                        </p:attrNameLst>
                                      </p:cBhvr>
                                      <p:tavLst>
                                        <p:tav tm="0">
                                          <p:val>
                                            <p:strVal val="ppt_h"/>
                                          </p:val>
                                        </p:tav>
                                        <p:tav tm="100000">
                                          <p:val>
                                            <p:fltVal val="0"/>
                                          </p:val>
                                        </p:tav>
                                      </p:tavLst>
                                    </p:anim>
                                    <p:animEffect transition="out" filter="fade">
                                      <p:cBhvr>
                                        <p:cTn id="65" dur="5000"/>
                                        <p:tgtEl>
                                          <p:spTgt spid="165893"/>
                                        </p:tgtEl>
                                      </p:cBhvr>
                                    </p:animEffect>
                                    <p:set>
                                      <p:cBhvr>
                                        <p:cTn id="66" dur="1" fill="hold">
                                          <p:stCondLst>
                                            <p:cond delay="4999"/>
                                          </p:stCondLst>
                                        </p:cTn>
                                        <p:tgtEl>
                                          <p:spTgt spid="165893"/>
                                        </p:tgtEl>
                                        <p:attrNameLst>
                                          <p:attrName>style.visibility</p:attrName>
                                        </p:attrNameLst>
                                      </p:cBhvr>
                                      <p:to>
                                        <p:strVal val="hidden"/>
                                      </p:to>
                                    </p:set>
                                  </p:childTnLst>
                                </p:cTn>
                              </p:par>
                              <p:par>
                                <p:cTn id="67" presetID="53" presetClass="exit" presetSubtype="0" fill="hold" grpId="1" nodeType="withEffect">
                                  <p:stCondLst>
                                    <p:cond delay="0"/>
                                  </p:stCondLst>
                                  <p:childTnLst>
                                    <p:anim calcmode="lin" valueType="num">
                                      <p:cBhvr>
                                        <p:cTn id="68" dur="5000"/>
                                        <p:tgtEl>
                                          <p:spTgt spid="165894"/>
                                        </p:tgtEl>
                                        <p:attrNameLst>
                                          <p:attrName>ppt_w</p:attrName>
                                        </p:attrNameLst>
                                      </p:cBhvr>
                                      <p:tavLst>
                                        <p:tav tm="0">
                                          <p:val>
                                            <p:strVal val="ppt_w"/>
                                          </p:val>
                                        </p:tav>
                                        <p:tav tm="100000">
                                          <p:val>
                                            <p:fltVal val="0"/>
                                          </p:val>
                                        </p:tav>
                                      </p:tavLst>
                                    </p:anim>
                                    <p:anim calcmode="lin" valueType="num">
                                      <p:cBhvr>
                                        <p:cTn id="69" dur="5000"/>
                                        <p:tgtEl>
                                          <p:spTgt spid="165894"/>
                                        </p:tgtEl>
                                        <p:attrNameLst>
                                          <p:attrName>ppt_h</p:attrName>
                                        </p:attrNameLst>
                                      </p:cBhvr>
                                      <p:tavLst>
                                        <p:tav tm="0">
                                          <p:val>
                                            <p:strVal val="ppt_h"/>
                                          </p:val>
                                        </p:tav>
                                        <p:tav tm="100000">
                                          <p:val>
                                            <p:fltVal val="0"/>
                                          </p:val>
                                        </p:tav>
                                      </p:tavLst>
                                    </p:anim>
                                    <p:animEffect transition="out" filter="fade">
                                      <p:cBhvr>
                                        <p:cTn id="70" dur="5000"/>
                                        <p:tgtEl>
                                          <p:spTgt spid="165894"/>
                                        </p:tgtEl>
                                      </p:cBhvr>
                                    </p:animEffect>
                                    <p:set>
                                      <p:cBhvr>
                                        <p:cTn id="71" dur="1" fill="hold">
                                          <p:stCondLst>
                                            <p:cond delay="4999"/>
                                          </p:stCondLst>
                                        </p:cTn>
                                        <p:tgtEl>
                                          <p:spTgt spid="165894"/>
                                        </p:tgtEl>
                                        <p:attrNameLst>
                                          <p:attrName>style.visibility</p:attrName>
                                        </p:attrNameLst>
                                      </p:cBhvr>
                                      <p:to>
                                        <p:strVal val="hidden"/>
                                      </p:to>
                                    </p:set>
                                  </p:childTnLst>
                                </p:cTn>
                              </p:par>
                              <p:par>
                                <p:cTn id="72" presetID="53" presetClass="exit" presetSubtype="0" fill="hold" grpId="1" nodeType="withEffect">
                                  <p:stCondLst>
                                    <p:cond delay="0"/>
                                  </p:stCondLst>
                                  <p:childTnLst>
                                    <p:anim calcmode="lin" valueType="num">
                                      <p:cBhvr>
                                        <p:cTn id="73" dur="5000"/>
                                        <p:tgtEl>
                                          <p:spTgt spid="165895"/>
                                        </p:tgtEl>
                                        <p:attrNameLst>
                                          <p:attrName>ppt_w</p:attrName>
                                        </p:attrNameLst>
                                      </p:cBhvr>
                                      <p:tavLst>
                                        <p:tav tm="0">
                                          <p:val>
                                            <p:strVal val="ppt_w"/>
                                          </p:val>
                                        </p:tav>
                                        <p:tav tm="100000">
                                          <p:val>
                                            <p:fltVal val="0"/>
                                          </p:val>
                                        </p:tav>
                                      </p:tavLst>
                                    </p:anim>
                                    <p:anim calcmode="lin" valueType="num">
                                      <p:cBhvr>
                                        <p:cTn id="74" dur="5000"/>
                                        <p:tgtEl>
                                          <p:spTgt spid="165895"/>
                                        </p:tgtEl>
                                        <p:attrNameLst>
                                          <p:attrName>ppt_h</p:attrName>
                                        </p:attrNameLst>
                                      </p:cBhvr>
                                      <p:tavLst>
                                        <p:tav tm="0">
                                          <p:val>
                                            <p:strVal val="ppt_h"/>
                                          </p:val>
                                        </p:tav>
                                        <p:tav tm="100000">
                                          <p:val>
                                            <p:fltVal val="0"/>
                                          </p:val>
                                        </p:tav>
                                      </p:tavLst>
                                    </p:anim>
                                    <p:animEffect transition="out" filter="fade">
                                      <p:cBhvr>
                                        <p:cTn id="75" dur="5000"/>
                                        <p:tgtEl>
                                          <p:spTgt spid="165895"/>
                                        </p:tgtEl>
                                      </p:cBhvr>
                                    </p:animEffect>
                                    <p:set>
                                      <p:cBhvr>
                                        <p:cTn id="76" dur="1" fill="hold">
                                          <p:stCondLst>
                                            <p:cond delay="4999"/>
                                          </p:stCondLst>
                                        </p:cTn>
                                        <p:tgtEl>
                                          <p:spTgt spid="165895"/>
                                        </p:tgtEl>
                                        <p:attrNameLst>
                                          <p:attrName>style.visibility</p:attrName>
                                        </p:attrNameLst>
                                      </p:cBhvr>
                                      <p:to>
                                        <p:strVal val="hidden"/>
                                      </p:to>
                                    </p:set>
                                  </p:childTnLst>
                                </p:cTn>
                              </p:par>
                              <p:par>
                                <p:cTn id="77" presetID="22" presetClass="entr" presetSubtype="1" fill="hold" nodeType="withEffect">
                                  <p:stCondLst>
                                    <p:cond delay="0"/>
                                  </p:stCondLst>
                                  <p:childTnLst>
                                    <p:set>
                                      <p:cBhvr>
                                        <p:cTn id="78" dur="1" fill="hold">
                                          <p:stCondLst>
                                            <p:cond delay="0"/>
                                          </p:stCondLst>
                                        </p:cTn>
                                        <p:tgtEl>
                                          <p:spTgt spid="165898"/>
                                        </p:tgtEl>
                                        <p:attrNameLst>
                                          <p:attrName>style.visibility</p:attrName>
                                        </p:attrNameLst>
                                      </p:cBhvr>
                                      <p:to>
                                        <p:strVal val="visible"/>
                                      </p:to>
                                    </p:set>
                                    <p:animEffect transition="in" filter="wipe(up)">
                                      <p:cBhvr>
                                        <p:cTn id="79" dur="1000"/>
                                        <p:tgtEl>
                                          <p:spTgt spid="165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nimBg="1"/>
      <p:bldP spid="165890" grpId="1" animBg="1"/>
      <p:bldP spid="165891" grpId="0"/>
      <p:bldP spid="165891" grpId="1"/>
      <p:bldP spid="165892" grpId="0"/>
      <p:bldP spid="165892" grpId="1"/>
      <p:bldP spid="165893" grpId="0" animBg="1"/>
      <p:bldP spid="165893" grpId="1" animBg="1"/>
      <p:bldP spid="165893" grpId="2" animBg="1"/>
      <p:bldP spid="165894" grpId="0" animBg="1"/>
      <p:bldP spid="165894" grpId="1" animBg="1"/>
      <p:bldP spid="165894" grpId="2" animBg="1"/>
      <p:bldP spid="165895" grpId="0" animBg="1"/>
      <p:bldP spid="165895" grpId="1" animBg="1"/>
      <p:bldP spid="165895" grpId="2" animBg="1"/>
      <p:bldP spid="165896" grpId="0" animBg="1"/>
      <p:bldP spid="165896" grpId="1" animBg="1"/>
      <p:bldP spid="1658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4"/>
          <p:cNvGrpSpPr>
            <a:grpSpLocks/>
          </p:cNvGrpSpPr>
          <p:nvPr/>
        </p:nvGrpSpPr>
        <p:grpSpPr bwMode="auto">
          <a:xfrm>
            <a:off x="1216025" y="1446213"/>
            <a:ext cx="6929438" cy="631825"/>
            <a:chOff x="778" y="3554"/>
            <a:chExt cx="4365" cy="398"/>
          </a:xfrm>
        </p:grpSpPr>
        <p:sp>
          <p:nvSpPr>
            <p:cNvPr id="46092" name="Rectangle 5"/>
            <p:cNvSpPr>
              <a:spLocks noChangeArrowheads="1"/>
            </p:cNvSpPr>
            <p:nvPr/>
          </p:nvSpPr>
          <p:spPr bwMode="auto">
            <a:xfrm>
              <a:off x="888" y="3720"/>
              <a:ext cx="4136" cy="23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Séquence cDNA (1995 bp) de l’ARNm de l’ovocalyxin-36</a:t>
              </a:r>
            </a:p>
          </p:txBody>
        </p:sp>
        <p:sp>
          <p:nvSpPr>
            <p:cNvPr id="46093" name="Text Box 6"/>
            <p:cNvSpPr txBox="1">
              <a:spLocks noChangeArrowheads="1"/>
            </p:cNvSpPr>
            <p:nvPr/>
          </p:nvSpPr>
          <p:spPr bwMode="auto">
            <a:xfrm>
              <a:off x="778" y="3554"/>
              <a:ext cx="2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5’</a:t>
              </a:r>
            </a:p>
          </p:txBody>
        </p:sp>
        <p:sp>
          <p:nvSpPr>
            <p:cNvPr id="46094" name="Text Box 7"/>
            <p:cNvSpPr txBox="1">
              <a:spLocks noChangeArrowheads="1"/>
            </p:cNvSpPr>
            <p:nvPr/>
          </p:nvSpPr>
          <p:spPr bwMode="auto">
            <a:xfrm>
              <a:off x="4942" y="3562"/>
              <a:ext cx="2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3’</a:t>
              </a:r>
            </a:p>
          </p:txBody>
        </p:sp>
      </p:grpSp>
      <p:pic>
        <p:nvPicPr>
          <p:cNvPr id="1628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3" y="2446338"/>
            <a:ext cx="3633787" cy="290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5" name="Text Box 9"/>
          <p:cNvSpPr txBox="1">
            <a:spLocks noChangeArrowheads="1"/>
          </p:cNvSpPr>
          <p:nvPr/>
        </p:nvSpPr>
        <p:spPr bwMode="auto">
          <a:xfrm>
            <a:off x="1704975" y="5846763"/>
            <a:ext cx="5818188" cy="915987"/>
          </a:xfrm>
          <a:prstGeom prst="rect">
            <a:avLst/>
          </a:prstGeom>
          <a:gradFill rotWithShape="1">
            <a:gsLst>
              <a:gs pos="0">
                <a:srgbClr val="FFCCCC"/>
              </a:gs>
              <a:gs pos="50000">
                <a:schemeClr val="bg1"/>
              </a:gs>
              <a:gs pos="100000">
                <a:srgbClr val="FFCC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a:t>Identification de la séquence génomique de l’ovocalyxine-36</a:t>
            </a:r>
          </a:p>
          <a:p>
            <a:pPr>
              <a:defRPr/>
            </a:pPr>
            <a:r>
              <a:rPr lang="fr-FR" altLang="fr-FR"/>
              <a:t>	Chromosome 20</a:t>
            </a:r>
          </a:p>
          <a:p>
            <a:pPr>
              <a:defRPr/>
            </a:pPr>
            <a:r>
              <a:rPr lang="fr-FR" altLang="fr-FR"/>
              <a:t>	Position 9834141 et 9842177</a:t>
            </a:r>
          </a:p>
        </p:txBody>
      </p:sp>
      <p:pic>
        <p:nvPicPr>
          <p:cNvPr id="16282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225" y="2386013"/>
            <a:ext cx="378142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7" name="AutoShape 11"/>
          <p:cNvSpPr>
            <a:spLocks noChangeArrowheads="1"/>
          </p:cNvSpPr>
          <p:nvPr/>
        </p:nvSpPr>
        <p:spPr bwMode="auto">
          <a:xfrm rot="1619041">
            <a:off x="2989263" y="2044700"/>
            <a:ext cx="482600" cy="774700"/>
          </a:xfrm>
          <a:prstGeom prst="downArrow">
            <a:avLst>
              <a:gd name="adj1" fmla="val 50000"/>
              <a:gd name="adj2" fmla="val 40132"/>
            </a:avLst>
          </a:prstGeom>
          <a:solidFill>
            <a:srgbClr val="FFCC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62828" name="AutoShape 12"/>
          <p:cNvSpPr>
            <a:spLocks noChangeArrowheads="1"/>
          </p:cNvSpPr>
          <p:nvPr/>
        </p:nvSpPr>
        <p:spPr bwMode="auto">
          <a:xfrm rot="-2174464">
            <a:off x="5813425" y="2025650"/>
            <a:ext cx="482600" cy="774700"/>
          </a:xfrm>
          <a:prstGeom prst="downArrow">
            <a:avLst>
              <a:gd name="adj1" fmla="val 50000"/>
              <a:gd name="adj2" fmla="val 40132"/>
            </a:avLst>
          </a:prstGeom>
          <a:solidFill>
            <a:srgbClr val="FFCC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62829" name="AutoShape 13"/>
          <p:cNvSpPr>
            <a:spLocks noChangeArrowheads="1"/>
          </p:cNvSpPr>
          <p:nvPr/>
        </p:nvSpPr>
        <p:spPr bwMode="auto">
          <a:xfrm rot="1619041">
            <a:off x="6478588" y="5138738"/>
            <a:ext cx="482600" cy="774700"/>
          </a:xfrm>
          <a:prstGeom prst="downArrow">
            <a:avLst>
              <a:gd name="adj1" fmla="val 50000"/>
              <a:gd name="adj2" fmla="val 40132"/>
            </a:avLst>
          </a:prstGeom>
          <a:solidFill>
            <a:srgbClr val="FFCC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62830" name="AutoShape 14"/>
          <p:cNvSpPr>
            <a:spLocks noChangeArrowheads="1"/>
          </p:cNvSpPr>
          <p:nvPr/>
        </p:nvSpPr>
        <p:spPr bwMode="auto">
          <a:xfrm rot="-2174464">
            <a:off x="2808288" y="5175250"/>
            <a:ext cx="482600" cy="774700"/>
          </a:xfrm>
          <a:prstGeom prst="downArrow">
            <a:avLst>
              <a:gd name="adj1" fmla="val 50000"/>
              <a:gd name="adj2" fmla="val 40132"/>
            </a:avLst>
          </a:prstGeom>
          <a:solidFill>
            <a:srgbClr val="FFCC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6090" name="Text Box 15"/>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46091" name="Text Box 16"/>
          <p:cNvSpPr txBox="1">
            <a:spLocks noChangeArrowheads="1"/>
          </p:cNvSpPr>
          <p:nvPr/>
        </p:nvSpPr>
        <p:spPr bwMode="auto">
          <a:xfrm>
            <a:off x="400050" y="1146175"/>
            <a:ext cx="6397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Ovocalyxin-36, une protéine </a:t>
            </a:r>
            <a:r>
              <a:rPr lang="fr-FR" altLang="fr-FR" dirty="0" smtClean="0"/>
              <a:t>de </a:t>
            </a:r>
            <a:r>
              <a:rPr lang="fr-FR" altLang="fr-FR" dirty="0"/>
              <a:t>la matrice organique de la coquille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2827"/>
                                        </p:tgtEl>
                                        <p:attrNameLst>
                                          <p:attrName>style.visibility</p:attrName>
                                        </p:attrNameLst>
                                      </p:cBhvr>
                                      <p:to>
                                        <p:strVal val="visible"/>
                                      </p:to>
                                    </p:set>
                                    <p:animEffect transition="in" filter="wipe(up)">
                                      <p:cBhvr>
                                        <p:cTn id="7" dur="500"/>
                                        <p:tgtEl>
                                          <p:spTgt spid="1628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2828"/>
                                        </p:tgtEl>
                                        <p:attrNameLst>
                                          <p:attrName>style.visibility</p:attrName>
                                        </p:attrNameLst>
                                      </p:cBhvr>
                                      <p:to>
                                        <p:strVal val="visible"/>
                                      </p:to>
                                    </p:set>
                                    <p:animEffect transition="in" filter="wipe(up)">
                                      <p:cBhvr>
                                        <p:cTn id="10" dur="500"/>
                                        <p:tgtEl>
                                          <p:spTgt spid="162828"/>
                                        </p:tgtEl>
                                      </p:cBhvr>
                                    </p:animEffect>
                                  </p:childTnLst>
                                </p:cTn>
                              </p:par>
                              <p:par>
                                <p:cTn id="11" presetID="22" presetClass="entr" presetSubtype="1" fill="hold" nodeType="withEffect">
                                  <p:stCondLst>
                                    <p:cond delay="0"/>
                                  </p:stCondLst>
                                  <p:childTnLst>
                                    <p:set>
                                      <p:cBhvr>
                                        <p:cTn id="12" dur="1" fill="hold">
                                          <p:stCondLst>
                                            <p:cond delay="0"/>
                                          </p:stCondLst>
                                        </p:cTn>
                                        <p:tgtEl>
                                          <p:spTgt spid="162826"/>
                                        </p:tgtEl>
                                        <p:attrNameLst>
                                          <p:attrName>style.visibility</p:attrName>
                                        </p:attrNameLst>
                                      </p:cBhvr>
                                      <p:to>
                                        <p:strVal val="visible"/>
                                      </p:to>
                                    </p:set>
                                    <p:animEffect transition="in" filter="wipe(up)">
                                      <p:cBhvr>
                                        <p:cTn id="13" dur="500"/>
                                        <p:tgtEl>
                                          <p:spTgt spid="162826"/>
                                        </p:tgtEl>
                                      </p:cBhvr>
                                    </p:animEffect>
                                  </p:childTnLst>
                                </p:cTn>
                              </p:par>
                              <p:par>
                                <p:cTn id="14" presetID="22" presetClass="entr" presetSubtype="1" fill="hold" nodeType="withEffect">
                                  <p:stCondLst>
                                    <p:cond delay="0"/>
                                  </p:stCondLst>
                                  <p:childTnLst>
                                    <p:set>
                                      <p:cBhvr>
                                        <p:cTn id="15" dur="1" fill="hold">
                                          <p:stCondLst>
                                            <p:cond delay="0"/>
                                          </p:stCondLst>
                                        </p:cTn>
                                        <p:tgtEl>
                                          <p:spTgt spid="162824"/>
                                        </p:tgtEl>
                                        <p:attrNameLst>
                                          <p:attrName>style.visibility</p:attrName>
                                        </p:attrNameLst>
                                      </p:cBhvr>
                                      <p:to>
                                        <p:strVal val="visible"/>
                                      </p:to>
                                    </p:set>
                                    <p:animEffect transition="in" filter="wipe(up)">
                                      <p:cBhvr>
                                        <p:cTn id="16" dur="500"/>
                                        <p:tgtEl>
                                          <p:spTgt spid="1628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2830"/>
                                        </p:tgtEl>
                                        <p:attrNameLst>
                                          <p:attrName>style.visibility</p:attrName>
                                        </p:attrNameLst>
                                      </p:cBhvr>
                                      <p:to>
                                        <p:strVal val="visible"/>
                                      </p:to>
                                    </p:set>
                                    <p:animEffect transition="in" filter="wipe(up)">
                                      <p:cBhvr>
                                        <p:cTn id="21" dur="500"/>
                                        <p:tgtEl>
                                          <p:spTgt spid="16283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2829"/>
                                        </p:tgtEl>
                                        <p:attrNameLst>
                                          <p:attrName>style.visibility</p:attrName>
                                        </p:attrNameLst>
                                      </p:cBhvr>
                                      <p:to>
                                        <p:strVal val="visible"/>
                                      </p:to>
                                    </p:set>
                                    <p:animEffect transition="in" filter="wipe(up)">
                                      <p:cBhvr>
                                        <p:cTn id="24" dur="500"/>
                                        <p:tgtEl>
                                          <p:spTgt spid="16282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62825"/>
                                        </p:tgtEl>
                                        <p:attrNameLst>
                                          <p:attrName>style.visibility</p:attrName>
                                        </p:attrNameLst>
                                      </p:cBhvr>
                                      <p:to>
                                        <p:strVal val="visible"/>
                                      </p:to>
                                    </p:set>
                                    <p:animEffect transition="in" filter="wipe(up)">
                                      <p:cBhvr>
                                        <p:cTn id="27" dur="500"/>
                                        <p:tgtEl>
                                          <p:spTgt spid="162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5" grpId="0" animBg="1"/>
      <p:bldP spid="162827" grpId="0" animBg="1"/>
      <p:bldP spid="162828" grpId="0" animBg="1"/>
      <p:bldP spid="162829" grpId="0" animBg="1"/>
      <p:bldP spid="1628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1620837" y="4545077"/>
            <a:ext cx="764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rgbClr val="990000"/>
                </a:solidFill>
              </a:rPr>
              <a:t> </a:t>
            </a:r>
            <a:r>
              <a:rPr lang="fr-FR" altLang="fr-FR" sz="1400" b="1" dirty="0">
                <a:solidFill>
                  <a:schemeClr val="tx2"/>
                </a:solidFill>
              </a:rPr>
              <a:t>Ovocalyxine-36, protéine apparentée à LBP/BPI et </a:t>
            </a:r>
            <a:r>
              <a:rPr lang="fr-FR" altLang="fr-FR" sz="1400" b="1" dirty="0" err="1">
                <a:solidFill>
                  <a:schemeClr val="tx2"/>
                </a:solidFill>
              </a:rPr>
              <a:t>Plunc</a:t>
            </a:r>
            <a:r>
              <a:rPr lang="fr-FR" altLang="fr-FR" sz="1400" b="1" dirty="0">
                <a:solidFill>
                  <a:schemeClr val="tx2"/>
                </a:solidFill>
              </a:rPr>
              <a:t> </a:t>
            </a:r>
          </a:p>
        </p:txBody>
      </p:sp>
      <p:sp>
        <p:nvSpPr>
          <p:cNvPr id="168964" name="Line 4"/>
          <p:cNvSpPr>
            <a:spLocks noChangeShapeType="1"/>
          </p:cNvSpPr>
          <p:nvPr/>
        </p:nvSpPr>
        <p:spPr bwMode="auto">
          <a:xfrm flipH="1">
            <a:off x="3827462" y="4914964"/>
            <a:ext cx="550862" cy="344488"/>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65" name="Text Box 5"/>
          <p:cNvSpPr txBox="1">
            <a:spLocks noChangeArrowheads="1"/>
          </p:cNvSpPr>
          <p:nvPr/>
        </p:nvSpPr>
        <p:spPr bwMode="auto">
          <a:xfrm>
            <a:off x="536574" y="5251514"/>
            <a:ext cx="3827463" cy="730250"/>
          </a:xfrm>
          <a:prstGeom prst="rect">
            <a:avLst/>
          </a:prstGeom>
          <a:noFill/>
          <a:ln>
            <a:noFill/>
          </a:ln>
          <a:effectLst/>
          <a:extLst>
            <a:ext uri="{909E8E84-426E-40DD-AFC4-6F175D3DCCD1}">
              <a14:hiddenFill xmlns:a14="http://schemas.microsoft.com/office/drawing/2010/main">
                <a:gradFill rotWithShape="1">
                  <a:gsLst>
                    <a:gs pos="0">
                      <a:srgbClr val="FF9900"/>
                    </a:gs>
                    <a:gs pos="50000">
                      <a:srgbClr val="FFFFFF"/>
                    </a:gs>
                    <a:gs pos="100000">
                      <a:srgbClr val="FF9900"/>
                    </a:gs>
                  </a:gsLst>
                  <a:lin ang="5400000" scaled="1"/>
                </a:gradFill>
              </a14:hiddenFill>
            </a:ext>
            <a:ext uri="{91240B29-F687-4F45-9708-019B960494DF}">
              <a14:hiddenLine xmlns:a14="http://schemas.microsoft.com/office/drawing/2010/main" w="12700">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fr-FR" altLang="fr-FR" sz="1400" b="1">
                <a:solidFill>
                  <a:schemeClr val="bg2"/>
                </a:solidFill>
              </a:rPr>
              <a:t>Se lient au lipopolysaccharide (LPS) de la paroi des bactéries à Gram négatif </a:t>
            </a:r>
            <a:endParaRPr lang="en-GB" altLang="fr-FR" sz="1400" b="1">
              <a:solidFill>
                <a:schemeClr val="bg2"/>
              </a:solidFill>
            </a:endParaRPr>
          </a:p>
          <a:p>
            <a:pPr algn="just" eaLnBrk="1" hangingPunct="1"/>
            <a:r>
              <a:rPr lang="en-GB" altLang="fr-FR" sz="1400" b="1">
                <a:solidFill>
                  <a:schemeClr val="bg2"/>
                </a:solidFill>
              </a:rPr>
              <a:t>	Mort de la bactérie</a:t>
            </a:r>
          </a:p>
        </p:txBody>
      </p:sp>
      <p:sp>
        <p:nvSpPr>
          <p:cNvPr id="168967" name="Line 7"/>
          <p:cNvSpPr>
            <a:spLocks noChangeShapeType="1"/>
          </p:cNvSpPr>
          <p:nvPr/>
        </p:nvSpPr>
        <p:spPr bwMode="auto">
          <a:xfrm>
            <a:off x="5345112" y="4921314"/>
            <a:ext cx="309562" cy="315913"/>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8968" name="Text Box 8"/>
          <p:cNvSpPr txBox="1">
            <a:spLocks noChangeArrowheads="1"/>
          </p:cNvSpPr>
          <p:nvPr/>
        </p:nvSpPr>
        <p:spPr bwMode="auto">
          <a:xfrm>
            <a:off x="4481512" y="5208652"/>
            <a:ext cx="3209925" cy="942975"/>
          </a:xfrm>
          <a:prstGeom prst="rect">
            <a:avLst/>
          </a:prstGeom>
          <a:noFill/>
          <a:ln>
            <a:noFill/>
          </a:ln>
          <a:effectLst/>
          <a:extLst>
            <a:ext uri="{909E8E84-426E-40DD-AFC4-6F175D3DCCD1}">
              <a14:hiddenFill xmlns:a14="http://schemas.microsoft.com/office/drawing/2010/main">
                <a:gradFill rotWithShape="1">
                  <a:gsLst>
                    <a:gs pos="0">
                      <a:srgbClr val="FF9900"/>
                    </a:gs>
                    <a:gs pos="50000">
                      <a:srgbClr val="FFFFFF"/>
                    </a:gs>
                    <a:gs pos="100000">
                      <a:srgbClr val="FF9900"/>
                    </a:gs>
                  </a:gsLst>
                  <a:lin ang="5400000" scaled="1"/>
                </a:gradFill>
              </a14:hiddenFill>
            </a:ext>
            <a:ext uri="{91240B29-F687-4F45-9708-019B960494DF}">
              <a14:hiddenLine xmlns:a14="http://schemas.microsoft.com/office/drawing/2010/main" w="12700">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bg2"/>
                </a:solidFill>
              </a:rPr>
              <a:t>Reconnaissance précoce des produits bactériens dans le système respiratoire supérieur</a:t>
            </a:r>
          </a:p>
          <a:p>
            <a:pPr algn="ctr" eaLnBrk="1" hangingPunct="1"/>
            <a:r>
              <a:rPr lang="fr-FR" altLang="fr-FR" sz="1400" b="1">
                <a:solidFill>
                  <a:schemeClr val="bg2"/>
                </a:solidFill>
              </a:rPr>
              <a:t>chez les mammifères </a:t>
            </a:r>
          </a:p>
        </p:txBody>
      </p:sp>
      <p:grpSp>
        <p:nvGrpSpPr>
          <p:cNvPr id="2" name="Groupe 1"/>
          <p:cNvGrpSpPr/>
          <p:nvPr/>
        </p:nvGrpSpPr>
        <p:grpSpPr>
          <a:xfrm>
            <a:off x="-53848" y="1549465"/>
            <a:ext cx="9105900" cy="2995612"/>
            <a:chOff x="38100" y="3125788"/>
            <a:chExt cx="9105900" cy="2995612"/>
          </a:xfrm>
        </p:grpSpPr>
        <p:sp>
          <p:nvSpPr>
            <p:cNvPr id="168969" name="Text Box 9"/>
            <p:cNvSpPr txBox="1">
              <a:spLocks noChangeArrowheads="1"/>
            </p:cNvSpPr>
            <p:nvPr/>
          </p:nvSpPr>
          <p:spPr bwMode="auto">
            <a:xfrm>
              <a:off x="620713" y="3125788"/>
              <a:ext cx="2841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Architecture du gène</a:t>
              </a:r>
              <a:r>
                <a:rPr lang="en-GB" altLang="fr-FR" sz="1600" b="1">
                  <a:solidFill>
                    <a:schemeClr val="accent2"/>
                  </a:solidFill>
                </a:rPr>
                <a:t> </a:t>
              </a:r>
            </a:p>
          </p:txBody>
        </p:sp>
        <p:grpSp>
          <p:nvGrpSpPr>
            <p:cNvPr id="168970" name="Group 10"/>
            <p:cNvGrpSpPr>
              <a:grpSpLocks/>
            </p:cNvGrpSpPr>
            <p:nvPr/>
          </p:nvGrpSpPr>
          <p:grpSpPr bwMode="auto">
            <a:xfrm>
              <a:off x="38100" y="3475038"/>
              <a:ext cx="9105900" cy="1479550"/>
              <a:chOff x="24" y="1949"/>
              <a:chExt cx="5736" cy="932"/>
            </a:xfrm>
          </p:grpSpPr>
          <p:sp>
            <p:nvSpPr>
              <p:cNvPr id="45121" name="Text Box 11"/>
              <p:cNvSpPr txBox="1">
                <a:spLocks noChangeArrowheads="1"/>
              </p:cNvSpPr>
              <p:nvPr/>
            </p:nvSpPr>
            <p:spPr bwMode="auto">
              <a:xfrm>
                <a:off x="24" y="2200"/>
                <a:ext cx="2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LBP</a:t>
                </a:r>
              </a:p>
            </p:txBody>
          </p:sp>
          <p:sp>
            <p:nvSpPr>
              <p:cNvPr id="45122" name="Line 12"/>
              <p:cNvSpPr>
                <a:spLocks noChangeShapeType="1"/>
              </p:cNvSpPr>
              <p:nvPr/>
            </p:nvSpPr>
            <p:spPr bwMode="auto">
              <a:xfrm flipH="1">
                <a:off x="3560" y="2358"/>
                <a:ext cx="32" cy="2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3" name="Line 13"/>
              <p:cNvSpPr>
                <a:spLocks noChangeShapeType="1"/>
              </p:cNvSpPr>
              <p:nvPr/>
            </p:nvSpPr>
            <p:spPr bwMode="auto">
              <a:xfrm>
                <a:off x="3888" y="2366"/>
                <a:ext cx="16" cy="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5124" name="Group 14"/>
              <p:cNvGrpSpPr>
                <a:grpSpLocks/>
              </p:cNvGrpSpPr>
              <p:nvPr/>
            </p:nvGrpSpPr>
            <p:grpSpPr bwMode="auto">
              <a:xfrm>
                <a:off x="348" y="1949"/>
                <a:ext cx="5236" cy="421"/>
                <a:chOff x="348" y="1845"/>
                <a:chExt cx="5236" cy="421"/>
              </a:xfrm>
            </p:grpSpPr>
            <p:sp>
              <p:nvSpPr>
                <p:cNvPr id="45173" name="Line 15"/>
                <p:cNvSpPr>
                  <a:spLocks noChangeShapeType="1"/>
                </p:cNvSpPr>
                <p:nvPr/>
              </p:nvSpPr>
              <p:spPr bwMode="auto">
                <a:xfrm>
                  <a:off x="365" y="2182"/>
                  <a:ext cx="50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74" name="Rectangle 16"/>
                <p:cNvSpPr>
                  <a:spLocks noChangeArrowheads="1"/>
                </p:cNvSpPr>
                <p:nvPr/>
              </p:nvSpPr>
              <p:spPr bwMode="auto">
                <a:xfrm>
                  <a:off x="348" y="2086"/>
                  <a:ext cx="844" cy="17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5" name="Rectangle 17"/>
                <p:cNvSpPr>
                  <a:spLocks noChangeArrowheads="1"/>
                </p:cNvSpPr>
                <p:nvPr/>
              </p:nvSpPr>
              <p:spPr bwMode="auto">
                <a:xfrm>
                  <a:off x="1382" y="2086"/>
                  <a:ext cx="196" cy="1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6" name="Rectangle 18"/>
                <p:cNvSpPr>
                  <a:spLocks noChangeArrowheads="1"/>
                </p:cNvSpPr>
                <p:nvPr/>
              </p:nvSpPr>
              <p:spPr bwMode="auto">
                <a:xfrm>
                  <a:off x="1696" y="2086"/>
                  <a:ext cx="208" cy="17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7" name="Rectangle 19"/>
                <p:cNvSpPr>
                  <a:spLocks noChangeArrowheads="1"/>
                </p:cNvSpPr>
                <p:nvPr/>
              </p:nvSpPr>
              <p:spPr bwMode="auto">
                <a:xfrm>
                  <a:off x="2048" y="2086"/>
                  <a:ext cx="244" cy="1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8" name="Rectangle 20"/>
                <p:cNvSpPr>
                  <a:spLocks noChangeArrowheads="1"/>
                </p:cNvSpPr>
                <p:nvPr/>
              </p:nvSpPr>
              <p:spPr bwMode="auto">
                <a:xfrm>
                  <a:off x="3172" y="2086"/>
                  <a:ext cx="208" cy="17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9" name="Rectangle 21"/>
                <p:cNvSpPr>
                  <a:spLocks noChangeArrowheads="1"/>
                </p:cNvSpPr>
                <p:nvPr/>
              </p:nvSpPr>
              <p:spPr bwMode="auto">
                <a:xfrm>
                  <a:off x="3590" y="2086"/>
                  <a:ext cx="298" cy="173"/>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0" name="Rectangle 22"/>
                <p:cNvSpPr>
                  <a:spLocks noChangeArrowheads="1"/>
                </p:cNvSpPr>
                <p:nvPr/>
              </p:nvSpPr>
              <p:spPr bwMode="auto">
                <a:xfrm>
                  <a:off x="4058" y="2086"/>
                  <a:ext cx="250" cy="17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1" name="Rectangle 23"/>
                <p:cNvSpPr>
                  <a:spLocks noChangeArrowheads="1"/>
                </p:cNvSpPr>
                <p:nvPr/>
              </p:nvSpPr>
              <p:spPr bwMode="auto">
                <a:xfrm>
                  <a:off x="4706" y="2086"/>
                  <a:ext cx="93" cy="17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2" name="Rectangle 24"/>
                <p:cNvSpPr>
                  <a:spLocks noChangeArrowheads="1"/>
                </p:cNvSpPr>
                <p:nvPr/>
              </p:nvSpPr>
              <p:spPr bwMode="auto">
                <a:xfrm>
                  <a:off x="4888" y="2086"/>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3" name="Rectangle 25"/>
                <p:cNvSpPr>
                  <a:spLocks noChangeArrowheads="1"/>
                </p:cNvSpPr>
                <p:nvPr/>
              </p:nvSpPr>
              <p:spPr bwMode="auto">
                <a:xfrm>
                  <a:off x="5116" y="2086"/>
                  <a:ext cx="154" cy="17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4" name="Rectangle 26"/>
                <p:cNvSpPr>
                  <a:spLocks noChangeArrowheads="1"/>
                </p:cNvSpPr>
                <p:nvPr/>
              </p:nvSpPr>
              <p:spPr bwMode="auto">
                <a:xfrm>
                  <a:off x="5457" y="2086"/>
                  <a:ext cx="103" cy="179"/>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fr-FR" sz="1200">
                      <a:solidFill>
                        <a:srgbClr val="000000"/>
                      </a:solidFill>
                    </a:rPr>
                    <a:t>*</a:t>
                  </a:r>
                </a:p>
              </p:txBody>
            </p:sp>
            <p:sp>
              <p:nvSpPr>
                <p:cNvPr id="45185" name="Rectangle 27"/>
                <p:cNvSpPr>
                  <a:spLocks noChangeArrowheads="1"/>
                </p:cNvSpPr>
                <p:nvPr/>
              </p:nvSpPr>
              <p:spPr bwMode="auto">
                <a:xfrm>
                  <a:off x="4478" y="2086"/>
                  <a:ext cx="116" cy="17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6" name="Rectangle 28"/>
                <p:cNvSpPr>
                  <a:spLocks noChangeArrowheads="1"/>
                </p:cNvSpPr>
                <p:nvPr/>
              </p:nvSpPr>
              <p:spPr bwMode="auto">
                <a:xfrm>
                  <a:off x="2910" y="2086"/>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7" name="Rectangle 29"/>
                <p:cNvSpPr>
                  <a:spLocks noChangeArrowheads="1"/>
                </p:cNvSpPr>
                <p:nvPr/>
              </p:nvSpPr>
              <p:spPr bwMode="auto">
                <a:xfrm>
                  <a:off x="2404" y="2086"/>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88" name="Text Box 30"/>
                <p:cNvSpPr txBox="1">
                  <a:spLocks noChangeArrowheads="1"/>
                </p:cNvSpPr>
                <p:nvPr/>
              </p:nvSpPr>
              <p:spPr bwMode="auto">
                <a:xfrm>
                  <a:off x="576"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547</a:t>
                  </a:r>
                </a:p>
              </p:txBody>
            </p:sp>
            <p:sp>
              <p:nvSpPr>
                <p:cNvPr id="45189" name="Text Box 31"/>
                <p:cNvSpPr txBox="1">
                  <a:spLocks noChangeArrowheads="1"/>
                </p:cNvSpPr>
                <p:nvPr/>
              </p:nvSpPr>
              <p:spPr bwMode="auto">
                <a:xfrm>
                  <a:off x="1320"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115</a:t>
                  </a:r>
                </a:p>
              </p:txBody>
            </p:sp>
            <p:sp>
              <p:nvSpPr>
                <p:cNvPr id="45190" name="Text Box 32"/>
                <p:cNvSpPr txBox="1">
                  <a:spLocks noChangeArrowheads="1"/>
                </p:cNvSpPr>
                <p:nvPr/>
              </p:nvSpPr>
              <p:spPr bwMode="auto">
                <a:xfrm>
                  <a:off x="1652"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129</a:t>
                  </a:r>
                </a:p>
              </p:txBody>
            </p:sp>
            <p:sp>
              <p:nvSpPr>
                <p:cNvPr id="45191" name="Text Box 33"/>
                <p:cNvSpPr txBox="1">
                  <a:spLocks noChangeArrowheads="1"/>
                </p:cNvSpPr>
                <p:nvPr/>
              </p:nvSpPr>
              <p:spPr bwMode="auto">
                <a:xfrm>
                  <a:off x="2003"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156</a:t>
                  </a:r>
                </a:p>
              </p:txBody>
            </p:sp>
            <p:sp>
              <p:nvSpPr>
                <p:cNvPr id="45192" name="Text Box 34"/>
                <p:cNvSpPr txBox="1">
                  <a:spLocks noChangeArrowheads="1"/>
                </p:cNvSpPr>
                <p:nvPr/>
              </p:nvSpPr>
              <p:spPr bwMode="auto">
                <a:xfrm>
                  <a:off x="2324"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193" name="Text Box 35"/>
                <p:cNvSpPr txBox="1">
                  <a:spLocks noChangeArrowheads="1"/>
                </p:cNvSpPr>
                <p:nvPr/>
              </p:nvSpPr>
              <p:spPr bwMode="auto">
                <a:xfrm>
                  <a:off x="2825"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194" name="Text Box 36"/>
                <p:cNvSpPr txBox="1">
                  <a:spLocks noChangeArrowheads="1"/>
                </p:cNvSpPr>
                <p:nvPr/>
              </p:nvSpPr>
              <p:spPr bwMode="auto">
                <a:xfrm>
                  <a:off x="3158"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92</a:t>
                  </a:r>
                </a:p>
              </p:txBody>
            </p:sp>
            <p:sp>
              <p:nvSpPr>
                <p:cNvPr id="45195" name="Text Box 37"/>
                <p:cNvSpPr txBox="1">
                  <a:spLocks noChangeArrowheads="1"/>
                </p:cNvSpPr>
                <p:nvPr/>
              </p:nvSpPr>
              <p:spPr bwMode="auto">
                <a:xfrm>
                  <a:off x="3581"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237</a:t>
                  </a:r>
                </a:p>
              </p:txBody>
            </p:sp>
            <p:sp>
              <p:nvSpPr>
                <p:cNvPr id="45196" name="Text Box 38"/>
                <p:cNvSpPr txBox="1">
                  <a:spLocks noChangeArrowheads="1"/>
                </p:cNvSpPr>
                <p:nvPr/>
              </p:nvSpPr>
              <p:spPr bwMode="auto">
                <a:xfrm>
                  <a:off x="4033" y="1947"/>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168</a:t>
                  </a:r>
                </a:p>
              </p:txBody>
            </p:sp>
            <p:sp>
              <p:nvSpPr>
                <p:cNvPr id="45197" name="Text Box 39"/>
                <p:cNvSpPr txBox="1">
                  <a:spLocks noChangeArrowheads="1"/>
                </p:cNvSpPr>
                <p:nvPr/>
              </p:nvSpPr>
              <p:spPr bwMode="auto">
                <a:xfrm>
                  <a:off x="4415"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68</a:t>
                  </a:r>
                </a:p>
              </p:txBody>
            </p:sp>
            <p:sp>
              <p:nvSpPr>
                <p:cNvPr id="45198" name="Text Box 40"/>
                <p:cNvSpPr txBox="1">
                  <a:spLocks noChangeArrowheads="1"/>
                </p:cNvSpPr>
                <p:nvPr/>
              </p:nvSpPr>
              <p:spPr bwMode="auto">
                <a:xfrm>
                  <a:off x="4621"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43</a:t>
                  </a:r>
                </a:p>
              </p:txBody>
            </p:sp>
            <p:sp>
              <p:nvSpPr>
                <p:cNvPr id="45199" name="Text Box 41"/>
                <p:cNvSpPr txBox="1">
                  <a:spLocks noChangeArrowheads="1"/>
                </p:cNvSpPr>
                <p:nvPr/>
              </p:nvSpPr>
              <p:spPr bwMode="auto">
                <a:xfrm>
                  <a:off x="4805"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200" name="Text Box 42"/>
                <p:cNvSpPr txBox="1">
                  <a:spLocks noChangeArrowheads="1"/>
                </p:cNvSpPr>
                <p:nvPr/>
              </p:nvSpPr>
              <p:spPr bwMode="auto">
                <a:xfrm>
                  <a:off x="5059" y="1947"/>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77</a:t>
                  </a:r>
                </a:p>
              </p:txBody>
            </p:sp>
            <p:sp>
              <p:nvSpPr>
                <p:cNvPr id="45201" name="Text Box 43"/>
                <p:cNvSpPr txBox="1">
                  <a:spLocks noChangeArrowheads="1"/>
                </p:cNvSpPr>
                <p:nvPr/>
              </p:nvSpPr>
              <p:spPr bwMode="auto">
                <a:xfrm>
                  <a:off x="5312" y="1947"/>
                  <a:ext cx="26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&gt;42</a:t>
                  </a:r>
                </a:p>
              </p:txBody>
            </p:sp>
            <p:sp>
              <p:nvSpPr>
                <p:cNvPr id="45202" name="Text Box 44"/>
                <p:cNvSpPr txBox="1">
                  <a:spLocks noChangeArrowheads="1"/>
                </p:cNvSpPr>
                <p:nvPr/>
              </p:nvSpPr>
              <p:spPr bwMode="auto">
                <a:xfrm>
                  <a:off x="670" y="1845"/>
                  <a:ext cx="1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a:t>
                  </a:r>
                </a:p>
              </p:txBody>
            </p:sp>
            <p:sp>
              <p:nvSpPr>
                <p:cNvPr id="45203" name="Text Box 45"/>
                <p:cNvSpPr txBox="1">
                  <a:spLocks noChangeArrowheads="1"/>
                </p:cNvSpPr>
                <p:nvPr/>
              </p:nvSpPr>
              <p:spPr bwMode="auto">
                <a:xfrm>
                  <a:off x="1363" y="184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a:t>
                  </a:r>
                </a:p>
              </p:txBody>
            </p:sp>
            <p:sp>
              <p:nvSpPr>
                <p:cNvPr id="45204" name="Text Box 46"/>
                <p:cNvSpPr txBox="1">
                  <a:spLocks noChangeArrowheads="1"/>
                </p:cNvSpPr>
                <p:nvPr/>
              </p:nvSpPr>
              <p:spPr bwMode="auto">
                <a:xfrm>
                  <a:off x="1663" y="1845"/>
                  <a:ext cx="1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III</a:t>
                  </a:r>
                </a:p>
              </p:txBody>
            </p:sp>
            <p:sp>
              <p:nvSpPr>
                <p:cNvPr id="45205" name="Text Box 47"/>
                <p:cNvSpPr txBox="1">
                  <a:spLocks noChangeArrowheads="1"/>
                </p:cNvSpPr>
                <p:nvPr/>
              </p:nvSpPr>
              <p:spPr bwMode="auto">
                <a:xfrm>
                  <a:off x="2031" y="1845"/>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IV</a:t>
                  </a:r>
                </a:p>
              </p:txBody>
            </p:sp>
            <p:sp>
              <p:nvSpPr>
                <p:cNvPr id="45206" name="Text Box 48"/>
                <p:cNvSpPr txBox="1">
                  <a:spLocks noChangeArrowheads="1"/>
                </p:cNvSpPr>
                <p:nvPr/>
              </p:nvSpPr>
              <p:spPr bwMode="auto">
                <a:xfrm>
                  <a:off x="2349" y="1845"/>
                  <a:ext cx="1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a:t>
                  </a:r>
                </a:p>
              </p:txBody>
            </p:sp>
            <p:sp>
              <p:nvSpPr>
                <p:cNvPr id="45207" name="Text Box 49"/>
                <p:cNvSpPr txBox="1">
                  <a:spLocks noChangeArrowheads="1"/>
                </p:cNvSpPr>
                <p:nvPr/>
              </p:nvSpPr>
              <p:spPr bwMode="auto">
                <a:xfrm>
                  <a:off x="2838" y="1845"/>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a:t>
                  </a:r>
                </a:p>
              </p:txBody>
            </p:sp>
            <p:sp>
              <p:nvSpPr>
                <p:cNvPr id="45208" name="Text Box 50"/>
                <p:cNvSpPr txBox="1">
                  <a:spLocks noChangeArrowheads="1"/>
                </p:cNvSpPr>
                <p:nvPr/>
              </p:nvSpPr>
              <p:spPr bwMode="auto">
                <a:xfrm>
                  <a:off x="3118" y="1845"/>
                  <a:ext cx="2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a:t>
                  </a:r>
                </a:p>
              </p:txBody>
            </p:sp>
            <p:sp>
              <p:nvSpPr>
                <p:cNvPr id="45209" name="Text Box 51"/>
                <p:cNvSpPr txBox="1">
                  <a:spLocks noChangeArrowheads="1"/>
                </p:cNvSpPr>
                <p:nvPr/>
              </p:nvSpPr>
              <p:spPr bwMode="auto">
                <a:xfrm>
                  <a:off x="3547" y="1845"/>
                  <a:ext cx="2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VIII</a:t>
                  </a:r>
                </a:p>
              </p:txBody>
            </p:sp>
            <p:sp>
              <p:nvSpPr>
                <p:cNvPr id="45210" name="Text Box 52"/>
                <p:cNvSpPr txBox="1">
                  <a:spLocks noChangeArrowheads="1"/>
                </p:cNvSpPr>
                <p:nvPr/>
              </p:nvSpPr>
              <p:spPr bwMode="auto">
                <a:xfrm>
                  <a:off x="4048" y="1845"/>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IX</a:t>
                  </a:r>
                </a:p>
              </p:txBody>
            </p:sp>
            <p:sp>
              <p:nvSpPr>
                <p:cNvPr id="45211" name="Text Box 53"/>
                <p:cNvSpPr txBox="1">
                  <a:spLocks noChangeArrowheads="1"/>
                </p:cNvSpPr>
                <p:nvPr/>
              </p:nvSpPr>
              <p:spPr bwMode="auto">
                <a:xfrm>
                  <a:off x="4449" y="1845"/>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a:t>
                  </a:r>
                </a:p>
              </p:txBody>
            </p:sp>
            <p:sp>
              <p:nvSpPr>
                <p:cNvPr id="45212" name="Text Box 54"/>
                <p:cNvSpPr txBox="1">
                  <a:spLocks noChangeArrowheads="1"/>
                </p:cNvSpPr>
                <p:nvPr/>
              </p:nvSpPr>
              <p:spPr bwMode="auto">
                <a:xfrm>
                  <a:off x="4614" y="1845"/>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a:t>
                  </a:r>
                </a:p>
              </p:txBody>
            </p:sp>
            <p:sp>
              <p:nvSpPr>
                <p:cNvPr id="45213" name="Text Box 55"/>
                <p:cNvSpPr txBox="1">
                  <a:spLocks noChangeArrowheads="1"/>
                </p:cNvSpPr>
                <p:nvPr/>
              </p:nvSpPr>
              <p:spPr bwMode="auto">
                <a:xfrm>
                  <a:off x="4808" y="1845"/>
                  <a:ext cx="2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a:t>
                  </a:r>
                </a:p>
              </p:txBody>
            </p:sp>
            <p:sp>
              <p:nvSpPr>
                <p:cNvPr id="45214" name="Text Box 56"/>
                <p:cNvSpPr txBox="1">
                  <a:spLocks noChangeArrowheads="1"/>
                </p:cNvSpPr>
                <p:nvPr/>
              </p:nvSpPr>
              <p:spPr bwMode="auto">
                <a:xfrm>
                  <a:off x="5041" y="1845"/>
                  <a:ext cx="2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XIII</a:t>
                  </a:r>
                </a:p>
              </p:txBody>
            </p:sp>
            <p:sp>
              <p:nvSpPr>
                <p:cNvPr id="45215" name="Text Box 57"/>
                <p:cNvSpPr txBox="1">
                  <a:spLocks noChangeArrowheads="1"/>
                </p:cNvSpPr>
                <p:nvPr/>
              </p:nvSpPr>
              <p:spPr bwMode="auto">
                <a:xfrm>
                  <a:off x="5332" y="1845"/>
                  <a:ext cx="2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XIV</a:t>
                  </a:r>
                </a:p>
              </p:txBody>
            </p:sp>
          </p:grpSp>
          <p:sp>
            <p:nvSpPr>
              <p:cNvPr id="45125" name="Line 58"/>
              <p:cNvSpPr>
                <a:spLocks noChangeShapeType="1"/>
              </p:cNvSpPr>
              <p:nvPr/>
            </p:nvSpPr>
            <p:spPr bwMode="auto">
              <a:xfrm>
                <a:off x="897" y="2744"/>
                <a:ext cx="45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6" name="Rectangle 59"/>
              <p:cNvSpPr>
                <a:spLocks noChangeArrowheads="1"/>
              </p:cNvSpPr>
              <p:nvPr/>
            </p:nvSpPr>
            <p:spPr bwMode="auto">
              <a:xfrm>
                <a:off x="863" y="2648"/>
                <a:ext cx="332" cy="17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27" name="Rectangle 60"/>
              <p:cNvSpPr>
                <a:spLocks noChangeArrowheads="1"/>
              </p:cNvSpPr>
              <p:nvPr/>
            </p:nvSpPr>
            <p:spPr bwMode="auto">
              <a:xfrm>
                <a:off x="1385" y="2648"/>
                <a:ext cx="196" cy="1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28" name="Rectangle 61"/>
              <p:cNvSpPr>
                <a:spLocks noChangeArrowheads="1"/>
              </p:cNvSpPr>
              <p:nvPr/>
            </p:nvSpPr>
            <p:spPr bwMode="auto">
              <a:xfrm>
                <a:off x="1699" y="2648"/>
                <a:ext cx="208" cy="17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29" name="Rectangle 62" descr="70 %"/>
              <p:cNvSpPr>
                <a:spLocks noChangeArrowheads="1"/>
              </p:cNvSpPr>
              <p:nvPr/>
            </p:nvSpPr>
            <p:spPr bwMode="auto">
              <a:xfrm>
                <a:off x="2051" y="2648"/>
                <a:ext cx="244" cy="167"/>
              </a:xfrm>
              <a:prstGeom prst="rect">
                <a:avLst/>
              </a:prstGeom>
              <a:pattFill prst="pct70">
                <a:fgClr>
                  <a:schemeClr val="tx1"/>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0" name="Rectangle 63"/>
              <p:cNvSpPr>
                <a:spLocks noChangeArrowheads="1"/>
              </p:cNvSpPr>
              <p:nvPr/>
            </p:nvSpPr>
            <p:spPr bwMode="auto">
              <a:xfrm>
                <a:off x="3175" y="2648"/>
                <a:ext cx="208" cy="17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1" name="Rectangle 64"/>
              <p:cNvSpPr>
                <a:spLocks noChangeArrowheads="1"/>
              </p:cNvSpPr>
              <p:nvPr/>
            </p:nvSpPr>
            <p:spPr bwMode="auto">
              <a:xfrm>
                <a:off x="3503" y="2648"/>
                <a:ext cx="198" cy="173"/>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2" name="Rectangle 65" descr="75 %"/>
              <p:cNvSpPr>
                <a:spLocks noChangeArrowheads="1"/>
              </p:cNvSpPr>
              <p:nvPr/>
            </p:nvSpPr>
            <p:spPr bwMode="auto">
              <a:xfrm>
                <a:off x="4061" y="2648"/>
                <a:ext cx="250" cy="173"/>
              </a:xfrm>
              <a:prstGeom prst="rect">
                <a:avLst/>
              </a:prstGeom>
              <a:pattFill prst="pct75">
                <a:fgClr>
                  <a:schemeClr val="tx1"/>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3" name="Rectangle 66"/>
              <p:cNvSpPr>
                <a:spLocks noChangeArrowheads="1"/>
              </p:cNvSpPr>
              <p:nvPr/>
            </p:nvSpPr>
            <p:spPr bwMode="auto">
              <a:xfrm>
                <a:off x="4709" y="2648"/>
                <a:ext cx="93" cy="17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4" name="Rectangle 67"/>
              <p:cNvSpPr>
                <a:spLocks noChangeArrowheads="1"/>
              </p:cNvSpPr>
              <p:nvPr/>
            </p:nvSpPr>
            <p:spPr bwMode="auto">
              <a:xfrm>
                <a:off x="4891" y="2648"/>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5" name="Rectangle 68"/>
              <p:cNvSpPr>
                <a:spLocks noChangeArrowheads="1"/>
              </p:cNvSpPr>
              <p:nvPr/>
            </p:nvSpPr>
            <p:spPr bwMode="auto">
              <a:xfrm>
                <a:off x="5119" y="2648"/>
                <a:ext cx="154" cy="17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6" name="Rectangle 69"/>
              <p:cNvSpPr>
                <a:spLocks noChangeArrowheads="1"/>
              </p:cNvSpPr>
              <p:nvPr/>
            </p:nvSpPr>
            <p:spPr bwMode="auto">
              <a:xfrm>
                <a:off x="5460" y="2648"/>
                <a:ext cx="300" cy="179"/>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GB" altLang="fr-FR" sz="1200">
                  <a:solidFill>
                    <a:srgbClr val="000000"/>
                  </a:solidFill>
                </a:endParaRPr>
              </a:p>
            </p:txBody>
          </p:sp>
          <p:sp>
            <p:nvSpPr>
              <p:cNvPr id="45137" name="Rectangle 70"/>
              <p:cNvSpPr>
                <a:spLocks noChangeArrowheads="1"/>
              </p:cNvSpPr>
              <p:nvPr/>
            </p:nvSpPr>
            <p:spPr bwMode="auto">
              <a:xfrm>
                <a:off x="4481" y="2648"/>
                <a:ext cx="116" cy="17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8" name="Rectangle 71"/>
              <p:cNvSpPr>
                <a:spLocks noChangeArrowheads="1"/>
              </p:cNvSpPr>
              <p:nvPr/>
            </p:nvSpPr>
            <p:spPr bwMode="auto">
              <a:xfrm>
                <a:off x="2913" y="2648"/>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39" name="Rectangle 72"/>
              <p:cNvSpPr>
                <a:spLocks noChangeArrowheads="1"/>
              </p:cNvSpPr>
              <p:nvPr/>
            </p:nvSpPr>
            <p:spPr bwMode="auto">
              <a:xfrm>
                <a:off x="2407" y="2648"/>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40" name="Text Box 73"/>
              <p:cNvSpPr txBox="1">
                <a:spLocks noChangeArrowheads="1"/>
              </p:cNvSpPr>
              <p:nvPr/>
            </p:nvSpPr>
            <p:spPr bwMode="auto">
              <a:xfrm>
                <a:off x="427" y="2628"/>
                <a:ext cx="26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BPI</a:t>
                </a:r>
              </a:p>
            </p:txBody>
          </p:sp>
          <p:sp>
            <p:nvSpPr>
              <p:cNvPr id="45141" name="Text Box 74"/>
              <p:cNvSpPr txBox="1">
                <a:spLocks noChangeArrowheads="1"/>
              </p:cNvSpPr>
              <p:nvPr/>
            </p:nvSpPr>
            <p:spPr bwMode="auto">
              <a:xfrm>
                <a:off x="831" y="2509"/>
                <a:ext cx="3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&gt;262</a:t>
                </a:r>
              </a:p>
            </p:txBody>
          </p:sp>
          <p:sp>
            <p:nvSpPr>
              <p:cNvPr id="45142" name="Text Box 75"/>
              <p:cNvSpPr txBox="1">
                <a:spLocks noChangeArrowheads="1"/>
              </p:cNvSpPr>
              <p:nvPr/>
            </p:nvSpPr>
            <p:spPr bwMode="auto">
              <a:xfrm>
                <a:off x="1323"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115</a:t>
                </a:r>
              </a:p>
            </p:txBody>
          </p:sp>
          <p:sp>
            <p:nvSpPr>
              <p:cNvPr id="45143" name="Text Box 76"/>
              <p:cNvSpPr txBox="1">
                <a:spLocks noChangeArrowheads="1"/>
              </p:cNvSpPr>
              <p:nvPr/>
            </p:nvSpPr>
            <p:spPr bwMode="auto">
              <a:xfrm>
                <a:off x="1655"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129</a:t>
                </a:r>
              </a:p>
            </p:txBody>
          </p:sp>
          <p:sp>
            <p:nvSpPr>
              <p:cNvPr id="45144" name="Text Box 77"/>
              <p:cNvSpPr txBox="1">
                <a:spLocks noChangeArrowheads="1"/>
              </p:cNvSpPr>
              <p:nvPr/>
            </p:nvSpPr>
            <p:spPr bwMode="auto">
              <a:xfrm>
                <a:off x="2006"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162</a:t>
                </a:r>
              </a:p>
            </p:txBody>
          </p:sp>
          <p:sp>
            <p:nvSpPr>
              <p:cNvPr id="45145" name="Text Box 78"/>
              <p:cNvSpPr txBox="1">
                <a:spLocks noChangeArrowheads="1"/>
              </p:cNvSpPr>
              <p:nvPr/>
            </p:nvSpPr>
            <p:spPr bwMode="auto">
              <a:xfrm>
                <a:off x="2327"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146" name="Text Box 79"/>
              <p:cNvSpPr txBox="1">
                <a:spLocks noChangeArrowheads="1"/>
              </p:cNvSpPr>
              <p:nvPr/>
            </p:nvSpPr>
            <p:spPr bwMode="auto">
              <a:xfrm>
                <a:off x="2828"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147" name="Text Box 80"/>
              <p:cNvSpPr txBox="1">
                <a:spLocks noChangeArrowheads="1"/>
              </p:cNvSpPr>
              <p:nvPr/>
            </p:nvSpPr>
            <p:spPr bwMode="auto">
              <a:xfrm>
                <a:off x="3161"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92</a:t>
                </a:r>
              </a:p>
            </p:txBody>
          </p:sp>
          <p:sp>
            <p:nvSpPr>
              <p:cNvPr id="45148" name="Text Box 81"/>
              <p:cNvSpPr txBox="1">
                <a:spLocks noChangeArrowheads="1"/>
              </p:cNvSpPr>
              <p:nvPr/>
            </p:nvSpPr>
            <p:spPr bwMode="auto">
              <a:xfrm>
                <a:off x="3452"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177</a:t>
                </a:r>
              </a:p>
            </p:txBody>
          </p:sp>
          <p:sp>
            <p:nvSpPr>
              <p:cNvPr id="45149" name="Text Box 82"/>
              <p:cNvSpPr txBox="1">
                <a:spLocks noChangeArrowheads="1"/>
              </p:cNvSpPr>
              <p:nvPr/>
            </p:nvSpPr>
            <p:spPr bwMode="auto">
              <a:xfrm>
                <a:off x="4036"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165</a:t>
                </a:r>
              </a:p>
            </p:txBody>
          </p:sp>
          <p:sp>
            <p:nvSpPr>
              <p:cNvPr id="45150" name="Text Box 83"/>
              <p:cNvSpPr txBox="1">
                <a:spLocks noChangeArrowheads="1"/>
              </p:cNvSpPr>
              <p:nvPr/>
            </p:nvSpPr>
            <p:spPr bwMode="auto">
              <a:xfrm>
                <a:off x="4418"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68</a:t>
                </a:r>
              </a:p>
            </p:txBody>
          </p:sp>
          <p:sp>
            <p:nvSpPr>
              <p:cNvPr id="45151" name="Text Box 84"/>
              <p:cNvSpPr txBox="1">
                <a:spLocks noChangeArrowheads="1"/>
              </p:cNvSpPr>
              <p:nvPr/>
            </p:nvSpPr>
            <p:spPr bwMode="auto">
              <a:xfrm>
                <a:off x="4624"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43</a:t>
                </a:r>
              </a:p>
            </p:txBody>
          </p:sp>
          <p:sp>
            <p:nvSpPr>
              <p:cNvPr id="45152" name="Text Box 85"/>
              <p:cNvSpPr txBox="1">
                <a:spLocks noChangeArrowheads="1"/>
              </p:cNvSpPr>
              <p:nvPr/>
            </p:nvSpPr>
            <p:spPr bwMode="auto">
              <a:xfrm>
                <a:off x="4808"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153" name="Text Box 86"/>
              <p:cNvSpPr txBox="1">
                <a:spLocks noChangeArrowheads="1"/>
              </p:cNvSpPr>
              <p:nvPr/>
            </p:nvSpPr>
            <p:spPr bwMode="auto">
              <a:xfrm>
                <a:off x="5062" y="2509"/>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77</a:t>
                </a:r>
              </a:p>
            </p:txBody>
          </p:sp>
          <p:sp>
            <p:nvSpPr>
              <p:cNvPr id="45154" name="Text Box 87"/>
              <p:cNvSpPr txBox="1">
                <a:spLocks noChangeArrowheads="1"/>
              </p:cNvSpPr>
              <p:nvPr/>
            </p:nvSpPr>
            <p:spPr bwMode="auto">
              <a:xfrm>
                <a:off x="5391" y="2509"/>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358</a:t>
                </a:r>
              </a:p>
            </p:txBody>
          </p:sp>
          <p:sp>
            <p:nvSpPr>
              <p:cNvPr id="45155" name="Text Box 88"/>
              <p:cNvSpPr txBox="1">
                <a:spLocks noChangeArrowheads="1"/>
              </p:cNvSpPr>
              <p:nvPr/>
            </p:nvSpPr>
            <p:spPr bwMode="auto">
              <a:xfrm>
                <a:off x="969" y="2407"/>
                <a:ext cx="1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a:t>
                </a:r>
              </a:p>
            </p:txBody>
          </p:sp>
          <p:sp>
            <p:nvSpPr>
              <p:cNvPr id="45156" name="Text Box 89"/>
              <p:cNvSpPr txBox="1">
                <a:spLocks noChangeArrowheads="1"/>
              </p:cNvSpPr>
              <p:nvPr/>
            </p:nvSpPr>
            <p:spPr bwMode="auto">
              <a:xfrm>
                <a:off x="1366" y="2407"/>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a:t>
                </a:r>
              </a:p>
            </p:txBody>
          </p:sp>
          <p:sp>
            <p:nvSpPr>
              <p:cNvPr id="45157" name="Text Box 90"/>
              <p:cNvSpPr txBox="1">
                <a:spLocks noChangeArrowheads="1"/>
              </p:cNvSpPr>
              <p:nvPr/>
            </p:nvSpPr>
            <p:spPr bwMode="auto">
              <a:xfrm>
                <a:off x="1666" y="2407"/>
                <a:ext cx="1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III</a:t>
                </a:r>
              </a:p>
            </p:txBody>
          </p:sp>
          <p:sp>
            <p:nvSpPr>
              <p:cNvPr id="45158" name="Text Box 91"/>
              <p:cNvSpPr txBox="1">
                <a:spLocks noChangeArrowheads="1"/>
              </p:cNvSpPr>
              <p:nvPr/>
            </p:nvSpPr>
            <p:spPr bwMode="auto">
              <a:xfrm>
                <a:off x="2034" y="2407"/>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IV</a:t>
                </a:r>
              </a:p>
            </p:txBody>
          </p:sp>
          <p:sp>
            <p:nvSpPr>
              <p:cNvPr id="45159" name="Text Box 92"/>
              <p:cNvSpPr txBox="1">
                <a:spLocks noChangeArrowheads="1"/>
              </p:cNvSpPr>
              <p:nvPr/>
            </p:nvSpPr>
            <p:spPr bwMode="auto">
              <a:xfrm>
                <a:off x="2352" y="2407"/>
                <a:ext cx="1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a:t>
                </a:r>
              </a:p>
            </p:txBody>
          </p:sp>
          <p:sp>
            <p:nvSpPr>
              <p:cNvPr id="45160" name="Text Box 93"/>
              <p:cNvSpPr txBox="1">
                <a:spLocks noChangeArrowheads="1"/>
              </p:cNvSpPr>
              <p:nvPr/>
            </p:nvSpPr>
            <p:spPr bwMode="auto">
              <a:xfrm>
                <a:off x="2841" y="2407"/>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a:t>
                </a:r>
              </a:p>
            </p:txBody>
          </p:sp>
          <p:sp>
            <p:nvSpPr>
              <p:cNvPr id="45161" name="Text Box 94"/>
              <p:cNvSpPr txBox="1">
                <a:spLocks noChangeArrowheads="1"/>
              </p:cNvSpPr>
              <p:nvPr/>
            </p:nvSpPr>
            <p:spPr bwMode="auto">
              <a:xfrm>
                <a:off x="3121" y="2407"/>
                <a:ext cx="2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a:t>
                </a:r>
              </a:p>
            </p:txBody>
          </p:sp>
          <p:sp>
            <p:nvSpPr>
              <p:cNvPr id="45162" name="Text Box 95"/>
              <p:cNvSpPr txBox="1">
                <a:spLocks noChangeArrowheads="1"/>
              </p:cNvSpPr>
              <p:nvPr/>
            </p:nvSpPr>
            <p:spPr bwMode="auto">
              <a:xfrm>
                <a:off x="3418" y="2407"/>
                <a:ext cx="2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VIII</a:t>
                </a:r>
              </a:p>
            </p:txBody>
          </p:sp>
          <p:sp>
            <p:nvSpPr>
              <p:cNvPr id="45163" name="Text Box 96"/>
              <p:cNvSpPr txBox="1">
                <a:spLocks noChangeArrowheads="1"/>
              </p:cNvSpPr>
              <p:nvPr/>
            </p:nvSpPr>
            <p:spPr bwMode="auto">
              <a:xfrm>
                <a:off x="3755" y="2407"/>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IX</a:t>
                </a:r>
              </a:p>
            </p:txBody>
          </p:sp>
          <p:sp>
            <p:nvSpPr>
              <p:cNvPr id="45164" name="Text Box 97"/>
              <p:cNvSpPr txBox="1">
                <a:spLocks noChangeArrowheads="1"/>
              </p:cNvSpPr>
              <p:nvPr/>
            </p:nvSpPr>
            <p:spPr bwMode="auto">
              <a:xfrm>
                <a:off x="4104" y="240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a:t>
                </a:r>
              </a:p>
            </p:txBody>
          </p:sp>
          <p:sp>
            <p:nvSpPr>
              <p:cNvPr id="45165" name="Text Box 98"/>
              <p:cNvSpPr txBox="1">
                <a:spLocks noChangeArrowheads="1"/>
              </p:cNvSpPr>
              <p:nvPr/>
            </p:nvSpPr>
            <p:spPr bwMode="auto">
              <a:xfrm>
                <a:off x="4425" y="2407"/>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a:t>
                </a:r>
              </a:p>
            </p:txBody>
          </p:sp>
          <p:sp>
            <p:nvSpPr>
              <p:cNvPr id="45166" name="Text Box 99"/>
              <p:cNvSpPr txBox="1">
                <a:spLocks noChangeArrowheads="1"/>
              </p:cNvSpPr>
              <p:nvPr/>
            </p:nvSpPr>
            <p:spPr bwMode="auto">
              <a:xfrm>
                <a:off x="4603" y="2407"/>
                <a:ext cx="2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a:t>
                </a:r>
              </a:p>
            </p:txBody>
          </p:sp>
          <p:sp>
            <p:nvSpPr>
              <p:cNvPr id="45167" name="Text Box 100"/>
              <p:cNvSpPr txBox="1">
                <a:spLocks noChangeArrowheads="1"/>
              </p:cNvSpPr>
              <p:nvPr/>
            </p:nvSpPr>
            <p:spPr bwMode="auto">
              <a:xfrm>
                <a:off x="4796" y="2407"/>
                <a:ext cx="2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XIII</a:t>
                </a:r>
              </a:p>
            </p:txBody>
          </p:sp>
          <p:sp>
            <p:nvSpPr>
              <p:cNvPr id="45168" name="Text Box 101"/>
              <p:cNvSpPr txBox="1">
                <a:spLocks noChangeArrowheads="1"/>
              </p:cNvSpPr>
              <p:nvPr/>
            </p:nvSpPr>
            <p:spPr bwMode="auto">
              <a:xfrm>
                <a:off x="5071" y="2407"/>
                <a:ext cx="2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XIV</a:t>
                </a:r>
              </a:p>
            </p:txBody>
          </p:sp>
          <p:sp>
            <p:nvSpPr>
              <p:cNvPr id="45169" name="Rectangle 102"/>
              <p:cNvSpPr>
                <a:spLocks noChangeArrowheads="1"/>
              </p:cNvSpPr>
              <p:nvPr/>
            </p:nvSpPr>
            <p:spPr bwMode="auto">
              <a:xfrm>
                <a:off x="3831" y="2644"/>
                <a:ext cx="116" cy="180"/>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70" name="Text Box 103"/>
              <p:cNvSpPr txBox="1">
                <a:spLocks noChangeArrowheads="1"/>
              </p:cNvSpPr>
              <p:nvPr/>
            </p:nvSpPr>
            <p:spPr bwMode="auto">
              <a:xfrm>
                <a:off x="3744" y="2505"/>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60</a:t>
                </a:r>
              </a:p>
            </p:txBody>
          </p:sp>
          <p:sp>
            <p:nvSpPr>
              <p:cNvPr id="45171" name="Text Box 104"/>
              <p:cNvSpPr txBox="1">
                <a:spLocks noChangeArrowheads="1"/>
              </p:cNvSpPr>
              <p:nvPr/>
            </p:nvSpPr>
            <p:spPr bwMode="auto">
              <a:xfrm>
                <a:off x="5398" y="2411"/>
                <a:ext cx="22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XV</a:t>
                </a:r>
              </a:p>
            </p:txBody>
          </p:sp>
          <p:sp>
            <p:nvSpPr>
              <p:cNvPr id="45172" name="Text Box 105"/>
              <p:cNvSpPr txBox="1">
                <a:spLocks noChangeArrowheads="1"/>
              </p:cNvSpPr>
              <p:nvPr/>
            </p:nvSpPr>
            <p:spPr bwMode="auto">
              <a:xfrm>
                <a:off x="5410" y="2708"/>
                <a:ext cx="1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a:solidFill>
                      <a:srgbClr val="000000"/>
                    </a:solidFill>
                  </a:rPr>
                  <a:t>*</a:t>
                </a:r>
              </a:p>
            </p:txBody>
          </p:sp>
        </p:grpSp>
        <p:grpSp>
          <p:nvGrpSpPr>
            <p:cNvPr id="169066" name="Group 106"/>
            <p:cNvGrpSpPr>
              <a:grpSpLocks/>
            </p:cNvGrpSpPr>
            <p:nvPr/>
          </p:nvGrpSpPr>
          <p:grpSpPr bwMode="auto">
            <a:xfrm>
              <a:off x="666750" y="4878388"/>
              <a:ext cx="8218488" cy="1243012"/>
              <a:chOff x="420" y="2833"/>
              <a:chExt cx="5177" cy="783"/>
            </a:xfrm>
          </p:grpSpPr>
          <p:sp>
            <p:nvSpPr>
              <p:cNvPr id="45069" name="Line 107"/>
              <p:cNvSpPr>
                <a:spLocks noChangeShapeType="1"/>
              </p:cNvSpPr>
              <p:nvPr/>
            </p:nvSpPr>
            <p:spPr bwMode="auto">
              <a:xfrm>
                <a:off x="1742" y="3515"/>
                <a:ext cx="1022"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70" name="Text Box 108"/>
              <p:cNvSpPr txBox="1">
                <a:spLocks noChangeArrowheads="1"/>
              </p:cNvSpPr>
              <p:nvPr/>
            </p:nvSpPr>
            <p:spPr bwMode="auto">
              <a:xfrm>
                <a:off x="5390" y="2833"/>
                <a:ext cx="1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GB" altLang="fr-FR" sz="1200" b="1"/>
              </a:p>
            </p:txBody>
          </p:sp>
          <p:sp>
            <p:nvSpPr>
              <p:cNvPr id="45071" name="Line 109"/>
              <p:cNvSpPr>
                <a:spLocks noChangeShapeType="1"/>
              </p:cNvSpPr>
              <p:nvPr/>
            </p:nvSpPr>
            <p:spPr bwMode="auto">
              <a:xfrm>
                <a:off x="1038" y="3187"/>
                <a:ext cx="441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72" name="Rectangle 110"/>
              <p:cNvSpPr>
                <a:spLocks noChangeArrowheads="1"/>
              </p:cNvSpPr>
              <p:nvPr/>
            </p:nvSpPr>
            <p:spPr bwMode="auto">
              <a:xfrm>
                <a:off x="1008" y="3091"/>
                <a:ext cx="188" cy="17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3" name="Rectangle 111"/>
              <p:cNvSpPr>
                <a:spLocks noChangeArrowheads="1"/>
              </p:cNvSpPr>
              <p:nvPr/>
            </p:nvSpPr>
            <p:spPr bwMode="auto">
              <a:xfrm>
                <a:off x="1386" y="3091"/>
                <a:ext cx="196" cy="1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4" name="Rectangle 112"/>
              <p:cNvSpPr>
                <a:spLocks noChangeArrowheads="1"/>
              </p:cNvSpPr>
              <p:nvPr/>
            </p:nvSpPr>
            <p:spPr bwMode="auto">
              <a:xfrm>
                <a:off x="1736" y="3091"/>
                <a:ext cx="160" cy="17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5" name="Rectangle 113"/>
              <p:cNvSpPr>
                <a:spLocks noChangeArrowheads="1"/>
              </p:cNvSpPr>
              <p:nvPr/>
            </p:nvSpPr>
            <p:spPr bwMode="auto">
              <a:xfrm>
                <a:off x="2052" y="3091"/>
                <a:ext cx="236" cy="16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6" name="Rectangle 114"/>
              <p:cNvSpPr>
                <a:spLocks noChangeArrowheads="1"/>
              </p:cNvSpPr>
              <p:nvPr/>
            </p:nvSpPr>
            <p:spPr bwMode="auto">
              <a:xfrm>
                <a:off x="3176" y="3091"/>
                <a:ext cx="208" cy="179"/>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7" name="Rectangle 115"/>
              <p:cNvSpPr>
                <a:spLocks noChangeArrowheads="1"/>
              </p:cNvSpPr>
              <p:nvPr/>
            </p:nvSpPr>
            <p:spPr bwMode="auto">
              <a:xfrm>
                <a:off x="3504" y="3091"/>
                <a:ext cx="198" cy="173"/>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8" name="Rectangle 116"/>
              <p:cNvSpPr>
                <a:spLocks noChangeArrowheads="1"/>
              </p:cNvSpPr>
              <p:nvPr/>
            </p:nvSpPr>
            <p:spPr bwMode="auto">
              <a:xfrm>
                <a:off x="4062" y="3091"/>
                <a:ext cx="250" cy="17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79" name="Rectangle 117"/>
              <p:cNvSpPr>
                <a:spLocks noChangeArrowheads="1"/>
              </p:cNvSpPr>
              <p:nvPr/>
            </p:nvSpPr>
            <p:spPr bwMode="auto">
              <a:xfrm>
                <a:off x="4710" y="3091"/>
                <a:ext cx="93" cy="17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0" name="Rectangle 118"/>
              <p:cNvSpPr>
                <a:spLocks noChangeArrowheads="1"/>
              </p:cNvSpPr>
              <p:nvPr/>
            </p:nvSpPr>
            <p:spPr bwMode="auto">
              <a:xfrm>
                <a:off x="4892" y="3091"/>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1" name="Rectangle 119"/>
              <p:cNvSpPr>
                <a:spLocks noChangeArrowheads="1"/>
              </p:cNvSpPr>
              <p:nvPr/>
            </p:nvSpPr>
            <p:spPr bwMode="auto">
              <a:xfrm>
                <a:off x="5120" y="3091"/>
                <a:ext cx="154" cy="17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2" name="Rectangle 120"/>
              <p:cNvSpPr>
                <a:spLocks noChangeArrowheads="1"/>
              </p:cNvSpPr>
              <p:nvPr/>
            </p:nvSpPr>
            <p:spPr bwMode="auto">
              <a:xfrm>
                <a:off x="5461" y="3091"/>
                <a:ext cx="68" cy="179"/>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GB" altLang="fr-FR" sz="1200">
                  <a:solidFill>
                    <a:srgbClr val="000000"/>
                  </a:solidFill>
                </a:endParaRPr>
              </a:p>
            </p:txBody>
          </p:sp>
          <p:sp>
            <p:nvSpPr>
              <p:cNvPr id="45083" name="Rectangle 121"/>
              <p:cNvSpPr>
                <a:spLocks noChangeArrowheads="1"/>
              </p:cNvSpPr>
              <p:nvPr/>
            </p:nvSpPr>
            <p:spPr bwMode="auto">
              <a:xfrm>
                <a:off x="4482" y="3091"/>
                <a:ext cx="116" cy="17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4" name="Rectangle 122"/>
              <p:cNvSpPr>
                <a:spLocks noChangeArrowheads="1"/>
              </p:cNvSpPr>
              <p:nvPr/>
            </p:nvSpPr>
            <p:spPr bwMode="auto">
              <a:xfrm>
                <a:off x="2914" y="3091"/>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5" name="Rectangle 123"/>
              <p:cNvSpPr>
                <a:spLocks noChangeArrowheads="1"/>
              </p:cNvSpPr>
              <p:nvPr/>
            </p:nvSpPr>
            <p:spPr bwMode="auto">
              <a:xfrm>
                <a:off x="2408" y="3091"/>
                <a:ext cx="116" cy="18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086" name="Text Box 124"/>
              <p:cNvSpPr txBox="1">
                <a:spLocks noChangeArrowheads="1"/>
              </p:cNvSpPr>
              <p:nvPr/>
            </p:nvSpPr>
            <p:spPr bwMode="auto">
              <a:xfrm>
                <a:off x="880" y="2952"/>
                <a:ext cx="3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&gt;112</a:t>
                </a:r>
              </a:p>
            </p:txBody>
          </p:sp>
          <p:sp>
            <p:nvSpPr>
              <p:cNvPr id="45087" name="Text Box 125"/>
              <p:cNvSpPr txBox="1">
                <a:spLocks noChangeArrowheads="1"/>
              </p:cNvSpPr>
              <p:nvPr/>
            </p:nvSpPr>
            <p:spPr bwMode="auto">
              <a:xfrm>
                <a:off x="1324" y="2952"/>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115</a:t>
                </a:r>
              </a:p>
            </p:txBody>
          </p:sp>
          <p:sp>
            <p:nvSpPr>
              <p:cNvPr id="45088" name="Text Box 126"/>
              <p:cNvSpPr txBox="1">
                <a:spLocks noChangeArrowheads="1"/>
              </p:cNvSpPr>
              <p:nvPr/>
            </p:nvSpPr>
            <p:spPr bwMode="auto">
              <a:xfrm>
                <a:off x="1656" y="2952"/>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105</a:t>
                </a:r>
              </a:p>
            </p:txBody>
          </p:sp>
          <p:sp>
            <p:nvSpPr>
              <p:cNvPr id="45089" name="Text Box 127"/>
              <p:cNvSpPr txBox="1">
                <a:spLocks noChangeArrowheads="1"/>
              </p:cNvSpPr>
              <p:nvPr/>
            </p:nvSpPr>
            <p:spPr bwMode="auto">
              <a:xfrm>
                <a:off x="2007" y="2952"/>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156</a:t>
                </a:r>
              </a:p>
            </p:txBody>
          </p:sp>
          <p:sp>
            <p:nvSpPr>
              <p:cNvPr id="45090" name="Text Box 128"/>
              <p:cNvSpPr txBox="1">
                <a:spLocks noChangeArrowheads="1"/>
              </p:cNvSpPr>
              <p:nvPr/>
            </p:nvSpPr>
            <p:spPr bwMode="auto">
              <a:xfrm>
                <a:off x="2328"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091" name="Text Box 129"/>
              <p:cNvSpPr txBox="1">
                <a:spLocks noChangeArrowheads="1"/>
              </p:cNvSpPr>
              <p:nvPr/>
            </p:nvSpPr>
            <p:spPr bwMode="auto">
              <a:xfrm>
                <a:off x="2829"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092" name="Text Box 130"/>
              <p:cNvSpPr txBox="1">
                <a:spLocks noChangeArrowheads="1"/>
              </p:cNvSpPr>
              <p:nvPr/>
            </p:nvSpPr>
            <p:spPr bwMode="auto">
              <a:xfrm>
                <a:off x="3162"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92</a:t>
                </a:r>
              </a:p>
            </p:txBody>
          </p:sp>
          <p:sp>
            <p:nvSpPr>
              <p:cNvPr id="45093" name="Text Box 131"/>
              <p:cNvSpPr txBox="1">
                <a:spLocks noChangeArrowheads="1"/>
              </p:cNvSpPr>
              <p:nvPr/>
            </p:nvSpPr>
            <p:spPr bwMode="auto">
              <a:xfrm>
                <a:off x="3453" y="2952"/>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174</a:t>
                </a:r>
              </a:p>
            </p:txBody>
          </p:sp>
          <p:sp>
            <p:nvSpPr>
              <p:cNvPr id="45094" name="Text Box 132"/>
              <p:cNvSpPr txBox="1">
                <a:spLocks noChangeArrowheads="1"/>
              </p:cNvSpPr>
              <p:nvPr/>
            </p:nvSpPr>
            <p:spPr bwMode="auto">
              <a:xfrm>
                <a:off x="4025" y="2952"/>
                <a:ext cx="2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168</a:t>
                </a:r>
              </a:p>
            </p:txBody>
          </p:sp>
          <p:sp>
            <p:nvSpPr>
              <p:cNvPr id="45095" name="Text Box 133"/>
              <p:cNvSpPr txBox="1">
                <a:spLocks noChangeArrowheads="1"/>
              </p:cNvSpPr>
              <p:nvPr/>
            </p:nvSpPr>
            <p:spPr bwMode="auto">
              <a:xfrm>
                <a:off x="4419"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68</a:t>
                </a:r>
              </a:p>
            </p:txBody>
          </p:sp>
          <p:sp>
            <p:nvSpPr>
              <p:cNvPr id="45096" name="Text Box 134"/>
              <p:cNvSpPr txBox="1">
                <a:spLocks noChangeArrowheads="1"/>
              </p:cNvSpPr>
              <p:nvPr/>
            </p:nvSpPr>
            <p:spPr bwMode="auto">
              <a:xfrm>
                <a:off x="4625"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43</a:t>
                </a:r>
              </a:p>
            </p:txBody>
          </p:sp>
          <p:sp>
            <p:nvSpPr>
              <p:cNvPr id="45097" name="Text Box 135"/>
              <p:cNvSpPr txBox="1">
                <a:spLocks noChangeArrowheads="1"/>
              </p:cNvSpPr>
              <p:nvPr/>
            </p:nvSpPr>
            <p:spPr bwMode="auto">
              <a:xfrm>
                <a:off x="4809"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64</a:t>
                </a:r>
              </a:p>
            </p:txBody>
          </p:sp>
          <p:sp>
            <p:nvSpPr>
              <p:cNvPr id="45098" name="Text Box 136"/>
              <p:cNvSpPr txBox="1">
                <a:spLocks noChangeArrowheads="1"/>
              </p:cNvSpPr>
              <p:nvPr/>
            </p:nvSpPr>
            <p:spPr bwMode="auto">
              <a:xfrm>
                <a:off x="5063"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77</a:t>
                </a:r>
              </a:p>
            </p:txBody>
          </p:sp>
          <p:sp>
            <p:nvSpPr>
              <p:cNvPr id="45099" name="Text Box 137"/>
              <p:cNvSpPr txBox="1">
                <a:spLocks noChangeArrowheads="1"/>
              </p:cNvSpPr>
              <p:nvPr/>
            </p:nvSpPr>
            <p:spPr bwMode="auto">
              <a:xfrm>
                <a:off x="5376" y="2952"/>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24</a:t>
                </a:r>
              </a:p>
            </p:txBody>
          </p:sp>
          <p:sp>
            <p:nvSpPr>
              <p:cNvPr id="45100" name="Text Box 138"/>
              <p:cNvSpPr txBox="1">
                <a:spLocks noChangeArrowheads="1"/>
              </p:cNvSpPr>
              <p:nvPr/>
            </p:nvSpPr>
            <p:spPr bwMode="auto">
              <a:xfrm>
                <a:off x="5391" y="3276"/>
                <a:ext cx="1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GB" altLang="fr-FR" sz="1200" b="1"/>
              </a:p>
            </p:txBody>
          </p:sp>
          <p:sp>
            <p:nvSpPr>
              <p:cNvPr id="45101" name="Text Box 139"/>
              <p:cNvSpPr txBox="1">
                <a:spLocks noChangeArrowheads="1"/>
              </p:cNvSpPr>
              <p:nvPr/>
            </p:nvSpPr>
            <p:spPr bwMode="auto">
              <a:xfrm>
                <a:off x="1018" y="2850"/>
                <a:ext cx="1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a:t>
                </a:r>
              </a:p>
            </p:txBody>
          </p:sp>
          <p:sp>
            <p:nvSpPr>
              <p:cNvPr id="45102" name="Text Box 140"/>
              <p:cNvSpPr txBox="1">
                <a:spLocks noChangeArrowheads="1"/>
              </p:cNvSpPr>
              <p:nvPr/>
            </p:nvSpPr>
            <p:spPr bwMode="auto">
              <a:xfrm>
                <a:off x="1367" y="28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a:t>
                </a:r>
              </a:p>
            </p:txBody>
          </p:sp>
          <p:sp>
            <p:nvSpPr>
              <p:cNvPr id="45103" name="Text Box 141"/>
              <p:cNvSpPr txBox="1">
                <a:spLocks noChangeArrowheads="1"/>
              </p:cNvSpPr>
              <p:nvPr/>
            </p:nvSpPr>
            <p:spPr bwMode="auto">
              <a:xfrm>
                <a:off x="1667" y="2850"/>
                <a:ext cx="1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III</a:t>
                </a:r>
              </a:p>
            </p:txBody>
          </p:sp>
          <p:sp>
            <p:nvSpPr>
              <p:cNvPr id="45104" name="Text Box 142"/>
              <p:cNvSpPr txBox="1">
                <a:spLocks noChangeArrowheads="1"/>
              </p:cNvSpPr>
              <p:nvPr/>
            </p:nvSpPr>
            <p:spPr bwMode="auto">
              <a:xfrm>
                <a:off x="2035" y="2850"/>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IV</a:t>
                </a:r>
              </a:p>
            </p:txBody>
          </p:sp>
          <p:sp>
            <p:nvSpPr>
              <p:cNvPr id="45105" name="Text Box 143"/>
              <p:cNvSpPr txBox="1">
                <a:spLocks noChangeArrowheads="1"/>
              </p:cNvSpPr>
              <p:nvPr/>
            </p:nvSpPr>
            <p:spPr bwMode="auto">
              <a:xfrm>
                <a:off x="2353" y="2850"/>
                <a:ext cx="1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a:t>
                </a:r>
              </a:p>
            </p:txBody>
          </p:sp>
          <p:sp>
            <p:nvSpPr>
              <p:cNvPr id="45106" name="Text Box 144"/>
              <p:cNvSpPr txBox="1">
                <a:spLocks noChangeArrowheads="1"/>
              </p:cNvSpPr>
              <p:nvPr/>
            </p:nvSpPr>
            <p:spPr bwMode="auto">
              <a:xfrm>
                <a:off x="2842" y="2850"/>
                <a:ext cx="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a:t>
                </a:r>
              </a:p>
            </p:txBody>
          </p:sp>
          <p:sp>
            <p:nvSpPr>
              <p:cNvPr id="45107" name="Text Box 145"/>
              <p:cNvSpPr txBox="1">
                <a:spLocks noChangeArrowheads="1"/>
              </p:cNvSpPr>
              <p:nvPr/>
            </p:nvSpPr>
            <p:spPr bwMode="auto">
              <a:xfrm>
                <a:off x="3122" y="2850"/>
                <a:ext cx="2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a:t>
                </a:r>
              </a:p>
            </p:txBody>
          </p:sp>
          <p:sp>
            <p:nvSpPr>
              <p:cNvPr id="45108" name="Text Box 146"/>
              <p:cNvSpPr txBox="1">
                <a:spLocks noChangeArrowheads="1"/>
              </p:cNvSpPr>
              <p:nvPr/>
            </p:nvSpPr>
            <p:spPr bwMode="auto">
              <a:xfrm>
                <a:off x="3419" y="2850"/>
                <a:ext cx="2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VIII</a:t>
                </a:r>
              </a:p>
            </p:txBody>
          </p:sp>
          <p:sp>
            <p:nvSpPr>
              <p:cNvPr id="45109" name="Text Box 147"/>
              <p:cNvSpPr txBox="1">
                <a:spLocks noChangeArrowheads="1"/>
              </p:cNvSpPr>
              <p:nvPr/>
            </p:nvSpPr>
            <p:spPr bwMode="auto">
              <a:xfrm>
                <a:off x="3756" y="2850"/>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IX</a:t>
                </a:r>
              </a:p>
            </p:txBody>
          </p:sp>
          <p:sp>
            <p:nvSpPr>
              <p:cNvPr id="45110" name="Text Box 148"/>
              <p:cNvSpPr txBox="1">
                <a:spLocks noChangeArrowheads="1"/>
              </p:cNvSpPr>
              <p:nvPr/>
            </p:nvSpPr>
            <p:spPr bwMode="auto">
              <a:xfrm>
                <a:off x="4101" y="2850"/>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a:t>
                </a:r>
              </a:p>
            </p:txBody>
          </p:sp>
          <p:sp>
            <p:nvSpPr>
              <p:cNvPr id="45111" name="Text Box 149"/>
              <p:cNvSpPr txBox="1">
                <a:spLocks noChangeArrowheads="1"/>
              </p:cNvSpPr>
              <p:nvPr/>
            </p:nvSpPr>
            <p:spPr bwMode="auto">
              <a:xfrm>
                <a:off x="4426" y="2850"/>
                <a:ext cx="19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a:t>
                </a:r>
              </a:p>
            </p:txBody>
          </p:sp>
          <p:sp>
            <p:nvSpPr>
              <p:cNvPr id="45112" name="Text Box 150"/>
              <p:cNvSpPr txBox="1">
                <a:spLocks noChangeArrowheads="1"/>
              </p:cNvSpPr>
              <p:nvPr/>
            </p:nvSpPr>
            <p:spPr bwMode="auto">
              <a:xfrm>
                <a:off x="4604" y="2850"/>
                <a:ext cx="22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a:t>
                </a:r>
              </a:p>
            </p:txBody>
          </p:sp>
          <p:sp>
            <p:nvSpPr>
              <p:cNvPr id="45113" name="Text Box 151"/>
              <p:cNvSpPr txBox="1">
                <a:spLocks noChangeArrowheads="1"/>
              </p:cNvSpPr>
              <p:nvPr/>
            </p:nvSpPr>
            <p:spPr bwMode="auto">
              <a:xfrm>
                <a:off x="4797" y="2850"/>
                <a:ext cx="24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XIII</a:t>
                </a:r>
              </a:p>
            </p:txBody>
          </p:sp>
          <p:sp>
            <p:nvSpPr>
              <p:cNvPr id="45114" name="Text Box 152"/>
              <p:cNvSpPr txBox="1">
                <a:spLocks noChangeArrowheads="1"/>
              </p:cNvSpPr>
              <p:nvPr/>
            </p:nvSpPr>
            <p:spPr bwMode="auto">
              <a:xfrm>
                <a:off x="5072" y="2850"/>
                <a:ext cx="25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XIV</a:t>
                </a:r>
              </a:p>
            </p:txBody>
          </p:sp>
          <p:sp>
            <p:nvSpPr>
              <p:cNvPr id="45115" name="Rectangle 153"/>
              <p:cNvSpPr>
                <a:spLocks noChangeArrowheads="1"/>
              </p:cNvSpPr>
              <p:nvPr/>
            </p:nvSpPr>
            <p:spPr bwMode="auto">
              <a:xfrm>
                <a:off x="3832" y="3087"/>
                <a:ext cx="116" cy="180"/>
              </a:xfrm>
              <a:prstGeom prst="rect">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5116" name="Text Box 154"/>
              <p:cNvSpPr txBox="1">
                <a:spLocks noChangeArrowheads="1"/>
              </p:cNvSpPr>
              <p:nvPr/>
            </p:nvSpPr>
            <p:spPr bwMode="auto">
              <a:xfrm>
                <a:off x="3745" y="2948"/>
                <a:ext cx="2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54</a:t>
                </a:r>
              </a:p>
            </p:txBody>
          </p:sp>
          <p:sp>
            <p:nvSpPr>
              <p:cNvPr id="45117" name="Text Box 155"/>
              <p:cNvSpPr txBox="1">
                <a:spLocks noChangeArrowheads="1"/>
              </p:cNvSpPr>
              <p:nvPr/>
            </p:nvSpPr>
            <p:spPr bwMode="auto">
              <a:xfrm>
                <a:off x="5371" y="2854"/>
                <a:ext cx="22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b="1"/>
                  <a:t>XV</a:t>
                </a:r>
              </a:p>
            </p:txBody>
          </p:sp>
          <p:sp>
            <p:nvSpPr>
              <p:cNvPr id="45118" name="Text Box 156"/>
              <p:cNvSpPr txBox="1">
                <a:spLocks noChangeArrowheads="1"/>
              </p:cNvSpPr>
              <p:nvPr/>
            </p:nvSpPr>
            <p:spPr bwMode="auto">
              <a:xfrm>
                <a:off x="5411" y="3151"/>
                <a:ext cx="1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200">
                    <a:solidFill>
                      <a:srgbClr val="000000"/>
                    </a:solidFill>
                  </a:rPr>
                  <a:t>*</a:t>
                </a:r>
              </a:p>
            </p:txBody>
          </p:sp>
          <p:sp>
            <p:nvSpPr>
              <p:cNvPr id="45119" name="Text Box 157"/>
              <p:cNvSpPr txBox="1">
                <a:spLocks noChangeArrowheads="1"/>
              </p:cNvSpPr>
              <p:nvPr/>
            </p:nvSpPr>
            <p:spPr bwMode="auto">
              <a:xfrm>
                <a:off x="420" y="3080"/>
                <a:ext cx="4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fr-FR" sz="1400" b="1">
                    <a:solidFill>
                      <a:srgbClr val="990000"/>
                    </a:solidFill>
                  </a:rPr>
                  <a:t>OCX-36</a:t>
                </a:r>
              </a:p>
            </p:txBody>
          </p:sp>
          <p:sp>
            <p:nvSpPr>
              <p:cNvPr id="45120" name="Text Box 158"/>
              <p:cNvSpPr txBox="1">
                <a:spLocks noChangeArrowheads="1"/>
              </p:cNvSpPr>
              <p:nvPr/>
            </p:nvSpPr>
            <p:spPr bwMode="auto">
              <a:xfrm>
                <a:off x="2822" y="3424"/>
                <a:ext cx="95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chemeClr val="bg2"/>
                    </a:solidFill>
                  </a:rPr>
                  <a:t>Gènes apparentés</a:t>
                </a:r>
              </a:p>
            </p:txBody>
          </p:sp>
        </p:grpSp>
      </p:grpSp>
      <p:sp>
        <p:nvSpPr>
          <p:cNvPr id="45067" name="Text Box 161"/>
          <p:cNvSpPr txBox="1">
            <a:spLocks noChangeArrowheads="1"/>
          </p:cNvSpPr>
          <p:nvPr/>
        </p:nvSpPr>
        <p:spPr bwMode="auto">
          <a:xfrm>
            <a:off x="0" y="50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Utilisation combinée des banques cDNA, EST, génomique et des outils de bioinformatique</a:t>
            </a:r>
          </a:p>
        </p:txBody>
      </p:sp>
      <p:sp>
        <p:nvSpPr>
          <p:cNvPr id="45068" name="Text Box 163"/>
          <p:cNvSpPr txBox="1">
            <a:spLocks noChangeArrowheads="1"/>
          </p:cNvSpPr>
          <p:nvPr/>
        </p:nvSpPr>
        <p:spPr bwMode="auto">
          <a:xfrm>
            <a:off x="400050" y="1146175"/>
            <a:ext cx="64867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Ovocalyxin-36, une protéine </a:t>
            </a:r>
            <a:r>
              <a:rPr lang="fr-FR" altLang="fr-FR" dirty="0" smtClean="0"/>
              <a:t>de </a:t>
            </a:r>
            <a:r>
              <a:rPr lang="fr-FR" altLang="fr-FR" dirty="0"/>
              <a:t>la matrice organique de la coquille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wipe(left)">
                                      <p:cBhvr>
                                        <p:cTn id="7" dur="500"/>
                                        <p:tgtEl>
                                          <p:spTgt spid="1689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8967"/>
                                        </p:tgtEl>
                                        <p:attrNameLst>
                                          <p:attrName>style.visibility</p:attrName>
                                        </p:attrNameLst>
                                      </p:cBhvr>
                                      <p:to>
                                        <p:strVal val="visible"/>
                                      </p:to>
                                    </p:set>
                                    <p:animEffect transition="in" filter="wipe(up)">
                                      <p:cBhvr>
                                        <p:cTn id="12" dur="500"/>
                                        <p:tgtEl>
                                          <p:spTgt spid="16896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68968"/>
                                        </p:tgtEl>
                                        <p:attrNameLst>
                                          <p:attrName>style.visibility</p:attrName>
                                        </p:attrNameLst>
                                      </p:cBhvr>
                                      <p:to>
                                        <p:strVal val="visible"/>
                                      </p:to>
                                    </p:set>
                                    <p:animEffect transition="in" filter="wipe(up)">
                                      <p:cBhvr>
                                        <p:cTn id="15" dur="500"/>
                                        <p:tgtEl>
                                          <p:spTgt spid="16896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8964"/>
                                        </p:tgtEl>
                                        <p:attrNameLst>
                                          <p:attrName>style.visibility</p:attrName>
                                        </p:attrNameLst>
                                      </p:cBhvr>
                                      <p:to>
                                        <p:strVal val="visible"/>
                                      </p:to>
                                    </p:set>
                                    <p:animEffect transition="in" filter="wipe(up)">
                                      <p:cBhvr>
                                        <p:cTn id="18" dur="500"/>
                                        <p:tgtEl>
                                          <p:spTgt spid="16896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8965"/>
                                        </p:tgtEl>
                                        <p:attrNameLst>
                                          <p:attrName>style.visibility</p:attrName>
                                        </p:attrNameLst>
                                      </p:cBhvr>
                                      <p:to>
                                        <p:strVal val="visible"/>
                                      </p:to>
                                    </p:set>
                                    <p:animEffect transition="in" filter="wipe(up)">
                                      <p:cBhvr>
                                        <p:cTn id="21" dur="500"/>
                                        <p:tgtEl>
                                          <p:spTgt spid="168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P spid="168964" grpId="0" animBg="1"/>
      <p:bldP spid="168965" grpId="0"/>
      <p:bldP spid="168967" grpId="0" animBg="1"/>
      <p:bldP spid="1689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6" name="Group 2"/>
          <p:cNvGrpSpPr>
            <a:grpSpLocks/>
          </p:cNvGrpSpPr>
          <p:nvPr/>
        </p:nvGrpSpPr>
        <p:grpSpPr bwMode="auto">
          <a:xfrm>
            <a:off x="322263" y="201613"/>
            <a:ext cx="8262937" cy="3449637"/>
            <a:chOff x="203" y="127"/>
            <a:chExt cx="5205" cy="2173"/>
          </a:xfrm>
        </p:grpSpPr>
        <p:pic>
          <p:nvPicPr>
            <p:cNvPr id="471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 y="418"/>
              <a:ext cx="2726" cy="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112" name="Group 4"/>
            <p:cNvGrpSpPr>
              <a:grpSpLocks/>
            </p:cNvGrpSpPr>
            <p:nvPr/>
          </p:nvGrpSpPr>
          <p:grpSpPr bwMode="auto">
            <a:xfrm>
              <a:off x="3426" y="127"/>
              <a:ext cx="1982" cy="2173"/>
              <a:chOff x="1920" y="355"/>
              <a:chExt cx="1982" cy="2173"/>
            </a:xfrm>
          </p:grpSpPr>
          <p:sp>
            <p:nvSpPr>
              <p:cNvPr id="47113" name="Text Box 173"/>
              <p:cNvSpPr txBox="1">
                <a:spLocks noChangeArrowheads="1"/>
              </p:cNvSpPr>
              <p:nvPr/>
            </p:nvSpPr>
            <p:spPr bwMode="auto">
              <a:xfrm>
                <a:off x="1920" y="658"/>
                <a:ext cx="526" cy="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pPr>
                <a:r>
                  <a:rPr lang="fr-FR" altLang="fr-FR" sz="800" b="1" i="1">
                    <a:latin typeface="Times New Roman" pitchFamily="18" charset="0"/>
                    <a:cs typeface="Times New Roman" pitchFamily="18" charset="0"/>
                  </a:rPr>
                  <a:t>DNMT3B</a:t>
                </a:r>
              </a:p>
              <a:p>
                <a:pPr algn="r" eaLnBrk="1" hangingPunct="1">
                  <a:spcBef>
                    <a:spcPct val="50000"/>
                  </a:spcBef>
                </a:pPr>
                <a:endParaRPr lang="fr-FR" altLang="fr-FR" sz="800" b="1" i="1">
                  <a:latin typeface="Times New Roman" pitchFamily="18" charset="0"/>
                  <a:cs typeface="Times New Roman" pitchFamily="18" charset="0"/>
                </a:endParaRPr>
              </a:p>
              <a:p>
                <a:pPr algn="r" eaLnBrk="1" hangingPunct="1">
                  <a:spcBef>
                    <a:spcPct val="50000"/>
                  </a:spcBef>
                </a:pPr>
                <a:r>
                  <a:rPr lang="fr-FR" altLang="fr-FR" sz="800" b="1" i="1">
                    <a:latin typeface="Times New Roman" pitchFamily="18" charset="0"/>
                    <a:cs typeface="Times New Roman" pitchFamily="18" charset="0"/>
                  </a:rPr>
                  <a:t>MAPRE1</a:t>
                </a:r>
              </a:p>
              <a:p>
                <a:pPr algn="r" eaLnBrk="1" hangingPunct="1">
                  <a:spcBef>
                    <a:spcPct val="50000"/>
                  </a:spcBef>
                </a:pPr>
                <a:endParaRPr lang="fr-FR" altLang="fr-FR" sz="800" b="1" i="1">
                  <a:latin typeface="Times New Roman" pitchFamily="18" charset="0"/>
                  <a:cs typeface="Times New Roman" pitchFamily="18" charset="0"/>
                </a:endParaRPr>
              </a:p>
              <a:p>
                <a:pPr algn="r" eaLnBrk="1" hangingPunct="1">
                  <a:spcBef>
                    <a:spcPct val="50000"/>
                  </a:spcBef>
                </a:pPr>
                <a:r>
                  <a:rPr lang="fr-FR" altLang="fr-FR" sz="800" b="1" i="1">
                    <a:solidFill>
                      <a:srgbClr val="CC0066"/>
                    </a:solidFill>
                    <a:latin typeface="Times New Roman" pitchFamily="18" charset="0"/>
                    <a:cs typeface="Times New Roman" pitchFamily="18" charset="0"/>
                  </a:rPr>
                  <a:t>OCX-36</a:t>
                </a:r>
              </a:p>
              <a:p>
                <a:pPr algn="r" eaLnBrk="1" hangingPunct="1">
                  <a:spcBef>
                    <a:spcPct val="50000"/>
                  </a:spcBef>
                </a:pPr>
                <a:endParaRPr lang="fr-FR" altLang="fr-FR" sz="800" b="1" i="1">
                  <a:solidFill>
                    <a:srgbClr val="800000"/>
                  </a:solidFill>
                  <a:latin typeface="Times New Roman" pitchFamily="18" charset="0"/>
                  <a:cs typeface="Times New Roman" pitchFamily="18" charset="0"/>
                </a:endParaRPr>
              </a:p>
              <a:p>
                <a:pPr algn="r" eaLnBrk="1" hangingPunct="1">
                  <a:spcBef>
                    <a:spcPct val="50000"/>
                  </a:spcBef>
                </a:pPr>
                <a:r>
                  <a:rPr lang="fr-FR" altLang="fr-FR" sz="800" b="1" i="1">
                    <a:solidFill>
                      <a:srgbClr val="FF0000"/>
                    </a:solidFill>
                    <a:latin typeface="Times New Roman" pitchFamily="18" charset="0"/>
                    <a:cs typeface="Times New Roman" pitchFamily="18" charset="0"/>
                  </a:rPr>
                  <a:t>TENP/BPIL1</a:t>
                </a:r>
              </a:p>
              <a:p>
                <a:pPr algn="r" eaLnBrk="1" hangingPunct="1">
                  <a:spcBef>
                    <a:spcPct val="50000"/>
                  </a:spcBef>
                </a:pPr>
                <a:endParaRPr lang="fr-FR" altLang="fr-FR" sz="800" b="1" i="1">
                  <a:solidFill>
                    <a:srgbClr val="FF0000"/>
                  </a:solidFill>
                  <a:latin typeface="Times New Roman" pitchFamily="18" charset="0"/>
                  <a:cs typeface="Times New Roman" pitchFamily="18" charset="0"/>
                </a:endParaRPr>
              </a:p>
              <a:p>
                <a:pPr algn="r" eaLnBrk="1" hangingPunct="1">
                  <a:spcBef>
                    <a:spcPct val="50000"/>
                  </a:spcBef>
                </a:pPr>
                <a:r>
                  <a:rPr lang="fr-FR" altLang="fr-FR" sz="800" b="1" i="1">
                    <a:latin typeface="Times New Roman" pitchFamily="18" charset="0"/>
                    <a:cs typeface="Times New Roman" pitchFamily="18" charset="0"/>
                  </a:rPr>
                  <a:t>BPIL3</a:t>
                </a:r>
              </a:p>
              <a:p>
                <a:pPr algn="r" eaLnBrk="1" hangingPunct="1">
                  <a:spcBef>
                    <a:spcPct val="50000"/>
                  </a:spcBef>
                </a:pPr>
                <a:endParaRPr lang="fr-FR" altLang="fr-FR" sz="800" b="1" i="1">
                  <a:latin typeface="Times New Roman" pitchFamily="18" charset="0"/>
                  <a:cs typeface="Times New Roman" pitchFamily="18" charset="0"/>
                </a:endParaRPr>
              </a:p>
              <a:p>
                <a:pPr algn="r" eaLnBrk="1" hangingPunct="1">
                  <a:spcBef>
                    <a:spcPct val="50000"/>
                  </a:spcBef>
                </a:pPr>
                <a:r>
                  <a:rPr lang="fr-FR" altLang="fr-FR" sz="800" b="1" i="1">
                    <a:latin typeface="Times New Roman" pitchFamily="18" charset="0"/>
                    <a:cs typeface="Times New Roman" pitchFamily="18" charset="0"/>
                  </a:rPr>
                  <a:t>LPLUNC3</a:t>
                </a:r>
              </a:p>
              <a:p>
                <a:pPr algn="r" eaLnBrk="1" hangingPunct="1">
                  <a:spcBef>
                    <a:spcPct val="50000"/>
                  </a:spcBef>
                </a:pPr>
                <a:endParaRPr lang="fr-FR" altLang="fr-FR" sz="800" b="1" i="1">
                  <a:latin typeface="Times New Roman" pitchFamily="18" charset="0"/>
                  <a:cs typeface="Times New Roman" pitchFamily="18" charset="0"/>
                </a:endParaRPr>
              </a:p>
              <a:p>
                <a:pPr algn="r" eaLnBrk="1" hangingPunct="1">
                  <a:spcBef>
                    <a:spcPct val="50000"/>
                  </a:spcBef>
                </a:pPr>
                <a:r>
                  <a:rPr lang="fr-FR" altLang="fr-FR" sz="800" b="1" i="1">
                    <a:latin typeface="Times New Roman" pitchFamily="18" charset="0"/>
                    <a:cs typeface="Times New Roman" pitchFamily="18" charset="0"/>
                  </a:rPr>
                  <a:t>LPLUNC4</a:t>
                </a:r>
              </a:p>
              <a:p>
                <a:pPr algn="r" eaLnBrk="1" hangingPunct="1">
                  <a:spcBef>
                    <a:spcPct val="50000"/>
                  </a:spcBef>
                </a:pPr>
                <a:endParaRPr lang="fr-FR" altLang="fr-FR" sz="800" b="1" i="1">
                  <a:latin typeface="Times New Roman" pitchFamily="18" charset="0"/>
                  <a:cs typeface="Times New Roman" pitchFamily="18" charset="0"/>
                </a:endParaRPr>
              </a:p>
              <a:p>
                <a:pPr algn="r" eaLnBrk="1" hangingPunct="1">
                  <a:spcBef>
                    <a:spcPct val="50000"/>
                  </a:spcBef>
                </a:pPr>
                <a:r>
                  <a:rPr lang="fr-FR" altLang="fr-FR" sz="800" b="1" i="1">
                    <a:latin typeface="Times New Roman" pitchFamily="18" charset="0"/>
                    <a:cs typeface="Times New Roman" pitchFamily="18" charset="0"/>
                  </a:rPr>
                  <a:t> CDK5RAP1</a:t>
                </a:r>
              </a:p>
            </p:txBody>
          </p:sp>
          <p:sp>
            <p:nvSpPr>
              <p:cNvPr id="47114" name="Line 174"/>
              <p:cNvSpPr>
                <a:spLocks noChangeShapeType="1"/>
              </p:cNvSpPr>
              <p:nvPr/>
            </p:nvSpPr>
            <p:spPr bwMode="auto">
              <a:xfrm rot="10800000">
                <a:off x="2796" y="665"/>
                <a:ext cx="4" cy="17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15" name="Text Box 175"/>
              <p:cNvSpPr txBox="1">
                <a:spLocks noChangeArrowheads="1"/>
              </p:cNvSpPr>
              <p:nvPr/>
            </p:nvSpPr>
            <p:spPr bwMode="auto">
              <a:xfrm>
                <a:off x="2491" y="355"/>
                <a:ext cx="5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800" b="1" i="1">
                    <a:latin typeface="Times New Roman" pitchFamily="18" charset="0"/>
                    <a:cs typeface="Times New Roman" pitchFamily="18" charset="0"/>
                  </a:rPr>
                  <a:t>M. domestica </a:t>
                </a:r>
                <a:r>
                  <a:rPr lang="fr-FR" altLang="fr-FR" sz="800" b="1">
                    <a:latin typeface="Times New Roman" pitchFamily="18" charset="0"/>
                    <a:cs typeface="Times New Roman" pitchFamily="18" charset="0"/>
                  </a:rPr>
                  <a:t>Chr 1</a:t>
                </a:r>
              </a:p>
            </p:txBody>
          </p:sp>
          <p:sp>
            <p:nvSpPr>
              <p:cNvPr id="47116" name="AutoShape 176" descr="blanc)"/>
              <p:cNvSpPr>
                <a:spLocks noChangeArrowheads="1"/>
              </p:cNvSpPr>
              <p:nvPr/>
            </p:nvSpPr>
            <p:spPr bwMode="auto">
              <a:xfrm rot="5400000">
                <a:off x="2741" y="1415"/>
                <a:ext cx="113" cy="74"/>
              </a:xfrm>
              <a:prstGeom prst="homePlate">
                <a:avLst>
                  <a:gd name="adj" fmla="val 38176"/>
                </a:avLst>
              </a:prstGeom>
              <a:gradFill rotWithShape="1">
                <a:gsLst>
                  <a:gs pos="0">
                    <a:srgbClr val="FF0000"/>
                  </a:gs>
                  <a:gs pos="48000">
                    <a:srgbClr val="FF0000"/>
                  </a:gs>
                  <a:gs pos="50000">
                    <a:srgbClr val="FF6600"/>
                  </a:gs>
                  <a:gs pos="100000">
                    <a:srgbClr val="B8E3E6"/>
                  </a:gs>
                </a:gsLst>
                <a:lin ang="18900000" scaled="1"/>
              </a:gra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17" name="AutoShape 177"/>
              <p:cNvSpPr>
                <a:spLocks noChangeArrowheads="1"/>
              </p:cNvSpPr>
              <p:nvPr/>
            </p:nvSpPr>
            <p:spPr bwMode="auto">
              <a:xfrm rot="-5400000">
                <a:off x="2742" y="2356"/>
                <a:ext cx="112" cy="74"/>
              </a:xfrm>
              <a:prstGeom prst="homePlate">
                <a:avLst>
                  <a:gd name="adj" fmla="val 37838"/>
                </a:avLst>
              </a:prstGeom>
              <a:solidFill>
                <a:srgbClr val="CECEEF"/>
              </a:soli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18" name="Text Box 178"/>
              <p:cNvSpPr txBox="1">
                <a:spLocks noChangeArrowheads="1"/>
              </p:cNvSpPr>
              <p:nvPr/>
            </p:nvSpPr>
            <p:spPr bwMode="auto">
              <a:xfrm>
                <a:off x="2813" y="1378"/>
                <a:ext cx="37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400.25</a:t>
                </a:r>
              </a:p>
            </p:txBody>
          </p:sp>
          <p:sp>
            <p:nvSpPr>
              <p:cNvPr id="47119" name="Text Box 179"/>
              <p:cNvSpPr txBox="1">
                <a:spLocks noChangeArrowheads="1"/>
              </p:cNvSpPr>
              <p:nvPr/>
            </p:nvSpPr>
            <p:spPr bwMode="auto">
              <a:xfrm>
                <a:off x="2813" y="2328"/>
                <a:ext cx="3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399.55</a:t>
                </a:r>
              </a:p>
            </p:txBody>
          </p:sp>
          <p:sp>
            <p:nvSpPr>
              <p:cNvPr id="47120" name="Text Box 180"/>
              <p:cNvSpPr txBox="1">
                <a:spLocks noChangeArrowheads="1"/>
              </p:cNvSpPr>
              <p:nvPr/>
            </p:nvSpPr>
            <p:spPr bwMode="auto">
              <a:xfrm>
                <a:off x="2813" y="664"/>
                <a:ext cx="35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400.55</a:t>
                </a:r>
              </a:p>
            </p:txBody>
          </p:sp>
          <p:sp>
            <p:nvSpPr>
              <p:cNvPr id="47121" name="Text Box 181"/>
              <p:cNvSpPr txBox="1">
                <a:spLocks noChangeArrowheads="1"/>
              </p:cNvSpPr>
              <p:nvPr/>
            </p:nvSpPr>
            <p:spPr bwMode="auto">
              <a:xfrm>
                <a:off x="2813" y="895"/>
                <a:ext cx="39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400.51</a:t>
                </a:r>
              </a:p>
            </p:txBody>
          </p:sp>
          <p:sp>
            <p:nvSpPr>
              <p:cNvPr id="47122" name="Text Box 182"/>
              <p:cNvSpPr txBox="1">
                <a:spLocks noChangeArrowheads="1"/>
              </p:cNvSpPr>
              <p:nvPr/>
            </p:nvSpPr>
            <p:spPr bwMode="auto">
              <a:xfrm>
                <a:off x="2813" y="1603"/>
                <a:ext cx="3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400.22</a:t>
                </a:r>
              </a:p>
            </p:txBody>
          </p:sp>
          <p:sp>
            <p:nvSpPr>
              <p:cNvPr id="47123" name="Text Box 183"/>
              <p:cNvSpPr txBox="1">
                <a:spLocks noChangeArrowheads="1"/>
              </p:cNvSpPr>
              <p:nvPr/>
            </p:nvSpPr>
            <p:spPr bwMode="auto">
              <a:xfrm>
                <a:off x="2813" y="1866"/>
                <a:ext cx="3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400.16</a:t>
                </a:r>
              </a:p>
            </p:txBody>
          </p:sp>
          <p:sp>
            <p:nvSpPr>
              <p:cNvPr id="47124" name="Text Box 184"/>
              <p:cNvSpPr txBox="1">
                <a:spLocks noChangeArrowheads="1"/>
              </p:cNvSpPr>
              <p:nvPr/>
            </p:nvSpPr>
            <p:spPr bwMode="auto">
              <a:xfrm>
                <a:off x="2211" y="355"/>
                <a:ext cx="4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800" b="1" i="1">
                    <a:latin typeface="Times New Roman" pitchFamily="18" charset="0"/>
                    <a:cs typeface="Times New Roman" pitchFamily="18" charset="0"/>
                  </a:rPr>
                  <a:t>H. sapiens </a:t>
                </a:r>
                <a:r>
                  <a:rPr lang="fr-FR" altLang="fr-FR" sz="800" b="1">
                    <a:latin typeface="Times New Roman" pitchFamily="18" charset="0"/>
                    <a:cs typeface="Times New Roman" pitchFamily="18" charset="0"/>
                  </a:rPr>
                  <a:t>Chr 20</a:t>
                </a:r>
              </a:p>
            </p:txBody>
          </p:sp>
          <p:sp>
            <p:nvSpPr>
              <p:cNvPr id="47125" name="Text Box 185"/>
              <p:cNvSpPr txBox="1">
                <a:spLocks noChangeArrowheads="1"/>
              </p:cNvSpPr>
              <p:nvPr/>
            </p:nvSpPr>
            <p:spPr bwMode="auto">
              <a:xfrm>
                <a:off x="2521" y="1385"/>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31.06</a:t>
                </a:r>
              </a:p>
            </p:txBody>
          </p:sp>
          <p:sp>
            <p:nvSpPr>
              <p:cNvPr id="47126" name="Text Box 186"/>
              <p:cNvSpPr txBox="1">
                <a:spLocks noChangeArrowheads="1"/>
              </p:cNvSpPr>
              <p:nvPr/>
            </p:nvSpPr>
            <p:spPr bwMode="auto">
              <a:xfrm>
                <a:off x="2517" y="2323"/>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31.41</a:t>
                </a:r>
              </a:p>
            </p:txBody>
          </p:sp>
          <p:sp>
            <p:nvSpPr>
              <p:cNvPr id="47127" name="Text Box 187"/>
              <p:cNvSpPr txBox="1">
                <a:spLocks noChangeArrowheads="1"/>
              </p:cNvSpPr>
              <p:nvPr/>
            </p:nvSpPr>
            <p:spPr bwMode="auto">
              <a:xfrm>
                <a:off x="2520" y="667"/>
                <a:ext cx="2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a:latin typeface="Times New Roman" pitchFamily="18" charset="0"/>
                    <a:cs typeface="Times New Roman" pitchFamily="18" charset="0"/>
                  </a:rPr>
                  <a:t>30.81</a:t>
                </a:r>
              </a:p>
            </p:txBody>
          </p:sp>
          <p:sp>
            <p:nvSpPr>
              <p:cNvPr id="47128" name="Text Box 188"/>
              <p:cNvSpPr txBox="1">
                <a:spLocks noChangeArrowheads="1"/>
              </p:cNvSpPr>
              <p:nvPr/>
            </p:nvSpPr>
            <p:spPr bwMode="auto">
              <a:xfrm>
                <a:off x="2520" y="898"/>
                <a:ext cx="25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a:latin typeface="Times New Roman" pitchFamily="18" charset="0"/>
                    <a:cs typeface="Times New Roman" pitchFamily="18" charset="0"/>
                  </a:rPr>
                  <a:t>30.87</a:t>
                </a:r>
              </a:p>
            </p:txBody>
          </p:sp>
          <p:sp>
            <p:nvSpPr>
              <p:cNvPr id="47129" name="Text Box 189"/>
              <p:cNvSpPr txBox="1">
                <a:spLocks noChangeArrowheads="1"/>
              </p:cNvSpPr>
              <p:nvPr/>
            </p:nvSpPr>
            <p:spPr bwMode="auto">
              <a:xfrm>
                <a:off x="2521" y="1605"/>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31.08</a:t>
                </a:r>
              </a:p>
            </p:txBody>
          </p:sp>
          <p:sp>
            <p:nvSpPr>
              <p:cNvPr id="47130" name="Text Box 190"/>
              <p:cNvSpPr txBox="1">
                <a:spLocks noChangeArrowheads="1"/>
              </p:cNvSpPr>
              <p:nvPr/>
            </p:nvSpPr>
            <p:spPr bwMode="auto">
              <a:xfrm>
                <a:off x="2517" y="1867"/>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31.11</a:t>
                </a:r>
              </a:p>
            </p:txBody>
          </p:sp>
          <p:sp>
            <p:nvSpPr>
              <p:cNvPr id="47131" name="Line 191"/>
              <p:cNvSpPr>
                <a:spLocks noChangeShapeType="1"/>
              </p:cNvSpPr>
              <p:nvPr/>
            </p:nvSpPr>
            <p:spPr bwMode="auto">
              <a:xfrm>
                <a:off x="3149" y="662"/>
                <a:ext cx="10" cy="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32" name="Text Box 192"/>
              <p:cNvSpPr txBox="1">
                <a:spLocks noChangeArrowheads="1"/>
              </p:cNvSpPr>
              <p:nvPr/>
            </p:nvSpPr>
            <p:spPr bwMode="auto">
              <a:xfrm>
                <a:off x="2825" y="355"/>
                <a:ext cx="5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800" b="1" i="1">
                    <a:latin typeface="Times New Roman" pitchFamily="18" charset="0"/>
                    <a:cs typeface="Times New Roman" pitchFamily="18" charset="0"/>
                  </a:rPr>
                  <a:t>G. Gallus</a:t>
                </a:r>
                <a:br>
                  <a:rPr lang="fr-FR" altLang="fr-FR" sz="800" b="1" i="1">
                    <a:latin typeface="Times New Roman" pitchFamily="18" charset="0"/>
                    <a:cs typeface="Times New Roman" pitchFamily="18" charset="0"/>
                  </a:rPr>
                </a:br>
                <a:r>
                  <a:rPr lang="fr-FR" altLang="fr-FR" sz="800" b="1">
                    <a:latin typeface="Times New Roman" pitchFamily="18" charset="0"/>
                    <a:cs typeface="Times New Roman" pitchFamily="18" charset="0"/>
                  </a:rPr>
                  <a:t>Chr 20</a:t>
                </a:r>
              </a:p>
            </p:txBody>
          </p:sp>
          <p:sp>
            <p:nvSpPr>
              <p:cNvPr id="47133" name="AutoShape 193"/>
              <p:cNvSpPr>
                <a:spLocks noChangeArrowheads="1"/>
              </p:cNvSpPr>
              <p:nvPr/>
            </p:nvSpPr>
            <p:spPr bwMode="auto">
              <a:xfrm rot="5400000">
                <a:off x="3098" y="1201"/>
                <a:ext cx="112" cy="74"/>
              </a:xfrm>
              <a:prstGeom prst="homePlate">
                <a:avLst>
                  <a:gd name="adj" fmla="val 37838"/>
                </a:avLst>
              </a:prstGeom>
              <a:solidFill>
                <a:srgbClr val="CC0066"/>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34" name="AutoShape 194" descr="blanc)"/>
              <p:cNvSpPr>
                <a:spLocks noChangeArrowheads="1"/>
              </p:cNvSpPr>
              <p:nvPr/>
            </p:nvSpPr>
            <p:spPr bwMode="auto">
              <a:xfrm rot="-5400000">
                <a:off x="3097" y="1415"/>
                <a:ext cx="113" cy="74"/>
              </a:xfrm>
              <a:prstGeom prst="homePlate">
                <a:avLst>
                  <a:gd name="adj" fmla="val 38176"/>
                </a:avLst>
              </a:prstGeom>
              <a:gradFill rotWithShape="1">
                <a:gsLst>
                  <a:gs pos="0">
                    <a:srgbClr val="FF0000"/>
                  </a:gs>
                  <a:gs pos="48000">
                    <a:srgbClr val="FF0000"/>
                  </a:gs>
                  <a:gs pos="50000">
                    <a:srgbClr val="FF6600"/>
                  </a:gs>
                  <a:gs pos="100000">
                    <a:srgbClr val="B8E3E6"/>
                  </a:gs>
                </a:gsLst>
                <a:lin ang="18900000" scaled="1"/>
              </a:gra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35" name="AutoShape 195"/>
              <p:cNvSpPr>
                <a:spLocks noChangeArrowheads="1"/>
              </p:cNvSpPr>
              <p:nvPr/>
            </p:nvSpPr>
            <p:spPr bwMode="auto">
              <a:xfrm rot="-5400000">
                <a:off x="3097" y="2365"/>
                <a:ext cx="113" cy="74"/>
              </a:xfrm>
              <a:prstGeom prst="homePlate">
                <a:avLst>
                  <a:gd name="adj" fmla="val 38176"/>
                </a:avLst>
              </a:prstGeom>
              <a:solidFill>
                <a:srgbClr val="CECEEF"/>
              </a:soli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36" name="Text Box 196"/>
              <p:cNvSpPr txBox="1">
                <a:spLocks noChangeArrowheads="1"/>
              </p:cNvSpPr>
              <p:nvPr/>
            </p:nvSpPr>
            <p:spPr bwMode="auto">
              <a:xfrm>
                <a:off x="3153" y="1391"/>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10.25</a:t>
                </a:r>
              </a:p>
            </p:txBody>
          </p:sp>
          <p:sp>
            <p:nvSpPr>
              <p:cNvPr id="47137" name="Text Box 197"/>
              <p:cNvSpPr txBox="1">
                <a:spLocks noChangeArrowheads="1"/>
              </p:cNvSpPr>
              <p:nvPr/>
            </p:nvSpPr>
            <p:spPr bwMode="auto">
              <a:xfrm>
                <a:off x="3153" y="2329"/>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10.29</a:t>
                </a:r>
              </a:p>
            </p:txBody>
          </p:sp>
          <p:sp>
            <p:nvSpPr>
              <p:cNvPr id="47138" name="Text Box 198"/>
              <p:cNvSpPr txBox="1">
                <a:spLocks noChangeArrowheads="1"/>
              </p:cNvSpPr>
              <p:nvPr/>
            </p:nvSpPr>
            <p:spPr bwMode="auto">
              <a:xfrm>
                <a:off x="3153" y="679"/>
                <a:ext cx="29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10.20</a:t>
                </a:r>
              </a:p>
            </p:txBody>
          </p:sp>
          <p:sp>
            <p:nvSpPr>
              <p:cNvPr id="47139" name="Text Box 199"/>
              <p:cNvSpPr txBox="1">
                <a:spLocks noChangeArrowheads="1"/>
              </p:cNvSpPr>
              <p:nvPr/>
            </p:nvSpPr>
            <p:spPr bwMode="auto">
              <a:xfrm>
                <a:off x="3153" y="904"/>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10.21</a:t>
                </a:r>
              </a:p>
            </p:txBody>
          </p:sp>
          <p:sp>
            <p:nvSpPr>
              <p:cNvPr id="47140" name="Text Box 200"/>
              <p:cNvSpPr txBox="1">
                <a:spLocks noChangeArrowheads="1"/>
              </p:cNvSpPr>
              <p:nvPr/>
            </p:nvSpPr>
            <p:spPr bwMode="auto">
              <a:xfrm>
                <a:off x="3153" y="1166"/>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10.24</a:t>
                </a:r>
              </a:p>
            </p:txBody>
          </p:sp>
          <p:sp>
            <p:nvSpPr>
              <p:cNvPr id="47141" name="Text Box 201"/>
              <p:cNvSpPr txBox="1">
                <a:spLocks noChangeArrowheads="1"/>
              </p:cNvSpPr>
              <p:nvPr/>
            </p:nvSpPr>
            <p:spPr bwMode="auto">
              <a:xfrm>
                <a:off x="3153" y="1617"/>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10.25</a:t>
                </a:r>
              </a:p>
            </p:txBody>
          </p:sp>
          <p:sp>
            <p:nvSpPr>
              <p:cNvPr id="47142" name="Text Box 202"/>
              <p:cNvSpPr txBox="1">
                <a:spLocks noChangeArrowheads="1"/>
              </p:cNvSpPr>
              <p:nvPr/>
            </p:nvSpPr>
            <p:spPr bwMode="auto">
              <a:xfrm>
                <a:off x="3153" y="1880"/>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10.26</a:t>
                </a:r>
              </a:p>
            </p:txBody>
          </p:sp>
          <p:sp>
            <p:nvSpPr>
              <p:cNvPr id="47143" name="AutoShape 203"/>
              <p:cNvSpPr>
                <a:spLocks noChangeArrowheads="1"/>
              </p:cNvSpPr>
              <p:nvPr/>
            </p:nvSpPr>
            <p:spPr bwMode="auto">
              <a:xfrm rot="5400000">
                <a:off x="3098" y="2140"/>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44" name="AutoShape 204"/>
              <p:cNvSpPr>
                <a:spLocks noChangeArrowheads="1"/>
              </p:cNvSpPr>
              <p:nvPr/>
            </p:nvSpPr>
            <p:spPr bwMode="auto">
              <a:xfrm rot="5400000">
                <a:off x="2742" y="2132"/>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45" name="Text Box 205"/>
              <p:cNvSpPr txBox="1">
                <a:spLocks noChangeArrowheads="1"/>
              </p:cNvSpPr>
              <p:nvPr/>
            </p:nvSpPr>
            <p:spPr bwMode="auto">
              <a:xfrm>
                <a:off x="3245" y="355"/>
                <a:ext cx="5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800" b="1" i="1">
                    <a:latin typeface="Times New Roman" pitchFamily="18" charset="0"/>
                    <a:cs typeface="Times New Roman" pitchFamily="18" charset="0"/>
                  </a:rPr>
                  <a:t>O. latipes </a:t>
                </a:r>
                <a:r>
                  <a:rPr lang="fr-FR" altLang="fr-FR" sz="800" b="1">
                    <a:latin typeface="Times New Roman" pitchFamily="18" charset="0"/>
                    <a:cs typeface="Times New Roman" pitchFamily="18" charset="0"/>
                  </a:rPr>
                  <a:t>Ultra90</a:t>
                </a:r>
              </a:p>
            </p:txBody>
          </p:sp>
          <p:sp>
            <p:nvSpPr>
              <p:cNvPr id="47146" name="Text Box 207"/>
              <p:cNvSpPr txBox="1">
                <a:spLocks noChangeArrowheads="1"/>
              </p:cNvSpPr>
              <p:nvPr/>
            </p:nvSpPr>
            <p:spPr bwMode="auto">
              <a:xfrm>
                <a:off x="3609" y="2344"/>
                <a:ext cx="2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22.50</a:t>
                </a:r>
              </a:p>
            </p:txBody>
          </p:sp>
          <p:sp>
            <p:nvSpPr>
              <p:cNvPr id="47147" name="Line 208"/>
              <p:cNvSpPr>
                <a:spLocks noChangeShapeType="1"/>
              </p:cNvSpPr>
              <p:nvPr/>
            </p:nvSpPr>
            <p:spPr bwMode="auto">
              <a:xfrm rot="10800000" flipV="1">
                <a:off x="3575" y="662"/>
                <a:ext cx="0" cy="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48" name="AutoShape 209"/>
              <p:cNvSpPr>
                <a:spLocks noChangeArrowheads="1"/>
              </p:cNvSpPr>
              <p:nvPr/>
            </p:nvSpPr>
            <p:spPr bwMode="auto">
              <a:xfrm rot="-5400000">
                <a:off x="3518" y="935"/>
                <a:ext cx="113" cy="74"/>
              </a:xfrm>
              <a:prstGeom prst="homePlate">
                <a:avLst>
                  <a:gd name="adj" fmla="val 38176"/>
                </a:avLst>
              </a:prstGeom>
              <a:solidFill>
                <a:srgbClr val="CECEEF"/>
              </a:soli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49" name="AutoShape 211"/>
              <p:cNvSpPr>
                <a:spLocks noChangeArrowheads="1"/>
              </p:cNvSpPr>
              <p:nvPr/>
            </p:nvSpPr>
            <p:spPr bwMode="auto">
              <a:xfrm rot="5400000">
                <a:off x="3098" y="1651"/>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50" name="AutoShape 212"/>
              <p:cNvSpPr>
                <a:spLocks noChangeArrowheads="1"/>
              </p:cNvSpPr>
              <p:nvPr/>
            </p:nvSpPr>
            <p:spPr bwMode="auto">
              <a:xfrm rot="5400000">
                <a:off x="3097" y="939"/>
                <a:ext cx="113" cy="74"/>
              </a:xfrm>
              <a:prstGeom prst="homePlate">
                <a:avLst>
                  <a:gd name="adj" fmla="val 38176"/>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51" name="AutoShape 213"/>
              <p:cNvSpPr>
                <a:spLocks noChangeArrowheads="1"/>
              </p:cNvSpPr>
              <p:nvPr/>
            </p:nvSpPr>
            <p:spPr bwMode="auto">
              <a:xfrm rot="5400000">
                <a:off x="3097" y="713"/>
                <a:ext cx="113" cy="74"/>
              </a:xfrm>
              <a:prstGeom prst="homePlate">
                <a:avLst>
                  <a:gd name="adj" fmla="val 38176"/>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52" name="Text Box 214"/>
              <p:cNvSpPr txBox="1">
                <a:spLocks noChangeArrowheads="1"/>
              </p:cNvSpPr>
              <p:nvPr/>
            </p:nvSpPr>
            <p:spPr bwMode="auto">
              <a:xfrm>
                <a:off x="3153" y="2104"/>
                <a:ext cx="25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10.27</a:t>
                </a:r>
              </a:p>
            </p:txBody>
          </p:sp>
          <p:sp>
            <p:nvSpPr>
              <p:cNvPr id="47153" name="Text Box 215"/>
              <p:cNvSpPr txBox="1">
                <a:spLocks noChangeArrowheads="1"/>
              </p:cNvSpPr>
              <p:nvPr/>
            </p:nvSpPr>
            <p:spPr bwMode="auto">
              <a:xfrm>
                <a:off x="2517" y="2092"/>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31.13</a:t>
                </a:r>
              </a:p>
            </p:txBody>
          </p:sp>
          <p:sp>
            <p:nvSpPr>
              <p:cNvPr id="47154" name="Text Box 221"/>
              <p:cNvSpPr txBox="1">
                <a:spLocks noChangeArrowheads="1"/>
              </p:cNvSpPr>
              <p:nvPr/>
            </p:nvSpPr>
            <p:spPr bwMode="auto">
              <a:xfrm>
                <a:off x="2813" y="2091"/>
                <a:ext cx="31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400.11</a:t>
                </a:r>
              </a:p>
            </p:txBody>
          </p:sp>
          <p:sp>
            <p:nvSpPr>
              <p:cNvPr id="47155" name="AutoShape 223"/>
              <p:cNvSpPr>
                <a:spLocks noChangeArrowheads="1"/>
              </p:cNvSpPr>
              <p:nvPr/>
            </p:nvSpPr>
            <p:spPr bwMode="auto">
              <a:xfrm rot="5400000">
                <a:off x="2741" y="705"/>
                <a:ext cx="113" cy="74"/>
              </a:xfrm>
              <a:prstGeom prst="homePlate">
                <a:avLst>
                  <a:gd name="adj" fmla="val 38176"/>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56" name="AutoShape 225"/>
              <p:cNvSpPr>
                <a:spLocks noChangeArrowheads="1"/>
              </p:cNvSpPr>
              <p:nvPr/>
            </p:nvSpPr>
            <p:spPr bwMode="auto">
              <a:xfrm rot="5400000">
                <a:off x="2741" y="930"/>
                <a:ext cx="113" cy="74"/>
              </a:xfrm>
              <a:prstGeom prst="homePlate">
                <a:avLst>
                  <a:gd name="adj" fmla="val 38176"/>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57" name="AutoShape 226"/>
              <p:cNvSpPr>
                <a:spLocks noChangeArrowheads="1"/>
              </p:cNvSpPr>
              <p:nvPr/>
            </p:nvSpPr>
            <p:spPr bwMode="auto">
              <a:xfrm rot="5400000">
                <a:off x="3097" y="1914"/>
                <a:ext cx="113" cy="74"/>
              </a:xfrm>
              <a:prstGeom prst="homePlate">
                <a:avLst>
                  <a:gd name="adj" fmla="val 38176"/>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58" name="AutoShape 228"/>
              <p:cNvSpPr>
                <a:spLocks noChangeArrowheads="1"/>
              </p:cNvSpPr>
              <p:nvPr/>
            </p:nvSpPr>
            <p:spPr bwMode="auto">
              <a:xfrm rot="5400000">
                <a:off x="2742" y="1905"/>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59" name="AutoShape 229"/>
              <p:cNvSpPr>
                <a:spLocks noChangeArrowheads="1"/>
              </p:cNvSpPr>
              <p:nvPr/>
            </p:nvSpPr>
            <p:spPr bwMode="auto">
              <a:xfrm rot="5400000">
                <a:off x="2742" y="1643"/>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60" name="Text Box 230"/>
              <p:cNvSpPr txBox="1">
                <a:spLocks noChangeArrowheads="1"/>
              </p:cNvSpPr>
              <p:nvPr/>
            </p:nvSpPr>
            <p:spPr bwMode="auto">
              <a:xfrm>
                <a:off x="3548" y="2201"/>
                <a:ext cx="3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64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900" b="1">
                    <a:latin typeface="Times New Roman" pitchFamily="18" charset="0"/>
                    <a:cs typeface="Times New Roman" pitchFamily="18" charset="0"/>
                  </a:rPr>
                  <a:t>Chr 5</a:t>
                </a:r>
              </a:p>
            </p:txBody>
          </p:sp>
          <p:sp>
            <p:nvSpPr>
              <p:cNvPr id="47161" name="AutoShape 231"/>
              <p:cNvSpPr>
                <a:spLocks noChangeArrowheads="1"/>
              </p:cNvSpPr>
              <p:nvPr/>
            </p:nvSpPr>
            <p:spPr bwMode="auto">
              <a:xfrm rot="5400000">
                <a:off x="3521" y="711"/>
                <a:ext cx="113" cy="74"/>
              </a:xfrm>
              <a:prstGeom prst="homePlate">
                <a:avLst>
                  <a:gd name="adj" fmla="val 38176"/>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62" name="Rectangle 328"/>
              <p:cNvSpPr>
                <a:spLocks noChangeArrowheads="1"/>
              </p:cNvSpPr>
              <p:nvPr/>
            </p:nvSpPr>
            <p:spPr bwMode="auto">
              <a:xfrm>
                <a:off x="2031" y="1144"/>
                <a:ext cx="1367" cy="1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63" name="Text Box 329"/>
              <p:cNvSpPr txBox="1">
                <a:spLocks noChangeArrowheads="1"/>
              </p:cNvSpPr>
              <p:nvPr/>
            </p:nvSpPr>
            <p:spPr bwMode="auto">
              <a:xfrm rot="5400000">
                <a:off x="2747" y="1743"/>
                <a:ext cx="14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a:latin typeface="Times New Roman" pitchFamily="18" charset="0"/>
                    <a:cs typeface="Times New Roman" pitchFamily="18" charset="0"/>
                  </a:rPr>
                  <a:t>BPI/LBP/PLUNC gene cluster</a:t>
                </a:r>
              </a:p>
            </p:txBody>
          </p:sp>
          <p:sp>
            <p:nvSpPr>
              <p:cNvPr id="47164" name="Line 174"/>
              <p:cNvSpPr>
                <a:spLocks noChangeShapeType="1"/>
              </p:cNvSpPr>
              <p:nvPr/>
            </p:nvSpPr>
            <p:spPr bwMode="auto">
              <a:xfrm rot="10800000">
                <a:off x="2479" y="662"/>
                <a:ext cx="4" cy="17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65" name="AutoShape 176" descr="blanc)"/>
              <p:cNvSpPr>
                <a:spLocks noChangeArrowheads="1"/>
              </p:cNvSpPr>
              <p:nvPr/>
            </p:nvSpPr>
            <p:spPr bwMode="auto">
              <a:xfrm rot="5400000">
                <a:off x="2423" y="1415"/>
                <a:ext cx="113" cy="74"/>
              </a:xfrm>
              <a:prstGeom prst="homePlate">
                <a:avLst>
                  <a:gd name="adj" fmla="val 38176"/>
                </a:avLst>
              </a:prstGeom>
              <a:gradFill rotWithShape="1">
                <a:gsLst>
                  <a:gs pos="0">
                    <a:srgbClr val="FF0000"/>
                  </a:gs>
                  <a:gs pos="48000">
                    <a:srgbClr val="FF0000"/>
                  </a:gs>
                  <a:gs pos="50000">
                    <a:srgbClr val="FF6600"/>
                  </a:gs>
                  <a:gs pos="100000">
                    <a:srgbClr val="B8E3E6"/>
                  </a:gs>
                </a:gsLst>
                <a:lin ang="18900000" scaled="1"/>
              </a:gra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66" name="AutoShape 177"/>
              <p:cNvSpPr>
                <a:spLocks noChangeArrowheads="1"/>
              </p:cNvSpPr>
              <p:nvPr/>
            </p:nvSpPr>
            <p:spPr bwMode="auto">
              <a:xfrm rot="-5400000">
                <a:off x="2424" y="2353"/>
                <a:ext cx="112" cy="74"/>
              </a:xfrm>
              <a:prstGeom prst="homePlate">
                <a:avLst>
                  <a:gd name="adj" fmla="val 37838"/>
                </a:avLst>
              </a:prstGeom>
              <a:solidFill>
                <a:srgbClr val="CECEEF"/>
              </a:soli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67" name="AutoShape 204"/>
              <p:cNvSpPr>
                <a:spLocks noChangeArrowheads="1"/>
              </p:cNvSpPr>
              <p:nvPr/>
            </p:nvSpPr>
            <p:spPr bwMode="auto">
              <a:xfrm rot="5400000">
                <a:off x="2423" y="2129"/>
                <a:ext cx="113" cy="74"/>
              </a:xfrm>
              <a:prstGeom prst="homePlate">
                <a:avLst>
                  <a:gd name="adj" fmla="val 38176"/>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68" name="AutoShape 223"/>
              <p:cNvSpPr>
                <a:spLocks noChangeArrowheads="1"/>
              </p:cNvSpPr>
              <p:nvPr/>
            </p:nvSpPr>
            <p:spPr bwMode="auto">
              <a:xfrm rot="5400000">
                <a:off x="2424" y="701"/>
                <a:ext cx="112" cy="74"/>
              </a:xfrm>
              <a:prstGeom prst="homePlate">
                <a:avLst>
                  <a:gd name="adj" fmla="val 37838"/>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69" name="AutoShape 225"/>
              <p:cNvSpPr>
                <a:spLocks noChangeArrowheads="1"/>
              </p:cNvSpPr>
              <p:nvPr/>
            </p:nvSpPr>
            <p:spPr bwMode="auto">
              <a:xfrm rot="5400000">
                <a:off x="2424" y="926"/>
                <a:ext cx="112" cy="74"/>
              </a:xfrm>
              <a:prstGeom prst="homePlate">
                <a:avLst>
                  <a:gd name="adj" fmla="val 37838"/>
                </a:avLst>
              </a:prstGeom>
              <a:solidFill>
                <a:srgbClr val="CECEEF"/>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70" name="AutoShape 228"/>
              <p:cNvSpPr>
                <a:spLocks noChangeArrowheads="1"/>
              </p:cNvSpPr>
              <p:nvPr/>
            </p:nvSpPr>
            <p:spPr bwMode="auto">
              <a:xfrm rot="5400000">
                <a:off x="2424" y="1902"/>
                <a:ext cx="112" cy="74"/>
              </a:xfrm>
              <a:prstGeom prst="homePlate">
                <a:avLst>
                  <a:gd name="adj" fmla="val 37838"/>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71" name="AutoShape 229"/>
              <p:cNvSpPr>
                <a:spLocks noChangeArrowheads="1"/>
              </p:cNvSpPr>
              <p:nvPr/>
            </p:nvSpPr>
            <p:spPr bwMode="auto">
              <a:xfrm rot="5400000">
                <a:off x="2423" y="1640"/>
                <a:ext cx="113" cy="74"/>
              </a:xfrm>
              <a:prstGeom prst="homePlate">
                <a:avLst>
                  <a:gd name="adj" fmla="val 38176"/>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sp>
            <p:nvSpPr>
              <p:cNvPr id="47172" name="Line 208"/>
              <p:cNvSpPr>
                <a:spLocks noChangeShapeType="1"/>
              </p:cNvSpPr>
              <p:nvPr/>
            </p:nvSpPr>
            <p:spPr bwMode="auto">
              <a:xfrm rot="10800000" flipV="1">
                <a:off x="3574" y="2091"/>
                <a:ext cx="0" cy="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73" name="AutoShape 209"/>
              <p:cNvSpPr>
                <a:spLocks noChangeArrowheads="1"/>
              </p:cNvSpPr>
              <p:nvPr/>
            </p:nvSpPr>
            <p:spPr bwMode="auto">
              <a:xfrm rot="-5400000">
                <a:off x="3517" y="2364"/>
                <a:ext cx="113" cy="74"/>
              </a:xfrm>
              <a:prstGeom prst="homePlate">
                <a:avLst>
                  <a:gd name="adj" fmla="val 38176"/>
                </a:avLst>
              </a:prstGeom>
              <a:solidFill>
                <a:srgbClr val="CECEEF"/>
              </a:solidFill>
              <a:ln w="9525">
                <a:solidFill>
                  <a:schemeClr val="tx1"/>
                </a:solidFill>
                <a:miter lim="800000"/>
                <a:headEnd/>
                <a:tailEnd/>
              </a:ln>
            </p:spPr>
            <p:txBody>
              <a:bodyPr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latin typeface="Times New Roman" pitchFamily="18" charset="0"/>
                  <a:cs typeface="Times New Roman" pitchFamily="18" charset="0"/>
                </a:endParaRPr>
              </a:p>
            </p:txBody>
          </p:sp>
          <p:sp>
            <p:nvSpPr>
              <p:cNvPr id="47174" name="Text Box 207"/>
              <p:cNvSpPr txBox="1">
                <a:spLocks noChangeArrowheads="1"/>
              </p:cNvSpPr>
              <p:nvPr/>
            </p:nvSpPr>
            <p:spPr bwMode="auto">
              <a:xfrm>
                <a:off x="3609" y="2119"/>
                <a:ext cx="2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700">
                    <a:latin typeface="Times New Roman" pitchFamily="18" charset="0"/>
                    <a:cs typeface="Times New Roman" pitchFamily="18" charset="0"/>
                  </a:rPr>
                  <a:t>22.49</a:t>
                </a:r>
              </a:p>
            </p:txBody>
          </p:sp>
          <p:sp>
            <p:nvSpPr>
              <p:cNvPr id="47175" name="AutoShape 203"/>
              <p:cNvSpPr>
                <a:spLocks noChangeArrowheads="1"/>
              </p:cNvSpPr>
              <p:nvPr/>
            </p:nvSpPr>
            <p:spPr bwMode="auto">
              <a:xfrm rot="5400000">
                <a:off x="3517" y="2139"/>
                <a:ext cx="113" cy="74"/>
              </a:xfrm>
              <a:prstGeom prst="homePlate">
                <a:avLst>
                  <a:gd name="adj" fmla="val 38176"/>
                </a:avLst>
              </a:prstGeom>
              <a:solidFill>
                <a:srgbClr val="00B050"/>
              </a:solidFill>
              <a:ln w="9525">
                <a:solidFill>
                  <a:schemeClr val="tx1"/>
                </a:solidFill>
                <a:miter lim="800000"/>
                <a:headEnd/>
                <a:tailEnd/>
              </a:ln>
            </p:spPr>
            <p:txBody>
              <a:bodyPr rot="10800000" vert="eaVert"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fr-FR">
                  <a:latin typeface="Times New Roman" pitchFamily="18" charset="0"/>
                  <a:cs typeface="Times New Roman" pitchFamily="18" charset="0"/>
                </a:endParaRPr>
              </a:p>
            </p:txBody>
          </p:sp>
        </p:grpSp>
      </p:grpSp>
      <p:sp>
        <p:nvSpPr>
          <p:cNvPr id="47107" name="Rectangle 68"/>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latin typeface="Arial Narrow" pitchFamily="34" charset="0"/>
                <a:cs typeface="Times New Roman" pitchFamily="18" charset="0"/>
              </a:rPr>
              <a:t>Ovocalyxin-36</a:t>
            </a:r>
          </a:p>
        </p:txBody>
      </p:sp>
      <p:grpSp>
        <p:nvGrpSpPr>
          <p:cNvPr id="170053" name="Group 69"/>
          <p:cNvGrpSpPr>
            <a:grpSpLocks/>
          </p:cNvGrpSpPr>
          <p:nvPr/>
        </p:nvGrpSpPr>
        <p:grpSpPr bwMode="auto">
          <a:xfrm>
            <a:off x="211138" y="3829050"/>
            <a:ext cx="8932862" cy="2000250"/>
            <a:chOff x="133" y="2412"/>
            <a:chExt cx="5627" cy="1260"/>
          </a:xfrm>
        </p:grpSpPr>
        <p:pic>
          <p:nvPicPr>
            <p:cNvPr id="47109" name="Picture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 y="2445"/>
              <a:ext cx="2771" cy="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 y="2412"/>
              <a:ext cx="2776" cy="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wipe(left)">
                                      <p:cBhvr>
                                        <p:cTn id="7" dur="500"/>
                                        <p:tgtEl>
                                          <p:spTgt spid="169986"/>
                                        </p:tgtEl>
                                      </p:cBhvr>
                                    </p:animEffect>
                                  </p:childTnLst>
                                </p:cTn>
                              </p:par>
                              <p:par>
                                <p:cTn id="8" presetID="22" presetClass="entr" presetSubtype="8" fill="hold" nodeType="withEffect">
                                  <p:stCondLst>
                                    <p:cond delay="0"/>
                                  </p:stCondLst>
                                  <p:childTnLst>
                                    <p:set>
                                      <p:cBhvr>
                                        <p:cTn id="9" dur="1" fill="hold">
                                          <p:stCondLst>
                                            <p:cond delay="0"/>
                                          </p:stCondLst>
                                        </p:cTn>
                                        <p:tgtEl>
                                          <p:spTgt spid="170053"/>
                                        </p:tgtEl>
                                        <p:attrNameLst>
                                          <p:attrName>style.visibility</p:attrName>
                                        </p:attrNameLst>
                                      </p:cBhvr>
                                      <p:to>
                                        <p:strVal val="visible"/>
                                      </p:to>
                                    </p:set>
                                    <p:animEffect transition="in" filter="wipe(left)">
                                      <p:cBhvr>
                                        <p:cTn id="10" dur="500"/>
                                        <p:tgtEl>
                                          <p:spTgt spid="17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355312"/>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p>
          <a:p>
            <a:r>
              <a:rPr lang="fr-FR" dirty="0"/>
              <a:t>	</a:t>
            </a:r>
            <a:r>
              <a:rPr lang="fr-FR" dirty="0" smtClean="0"/>
              <a:t>			</a:t>
            </a:r>
            <a:r>
              <a:rPr lang="fr-FR" b="1" dirty="0" smtClean="0">
                <a:solidFill>
                  <a:srgbClr val="FF0000"/>
                </a:solidFill>
              </a:rPr>
              <a:t>STAGE ?</a:t>
            </a:r>
            <a:endParaRPr lang="en-US" b="1" dirty="0"/>
          </a:p>
        </p:txBody>
      </p:sp>
    </p:spTree>
    <p:extLst>
      <p:ext uri="{BB962C8B-B14F-4D97-AF65-F5344CB8AC3E}">
        <p14:creationId xmlns:p14="http://schemas.microsoft.com/office/powerpoint/2010/main" val="1669847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left)">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left)">
                                      <p:cBhvr>
                                        <p:cTn id="34" dur="500"/>
                                        <p:tgtEl>
                                          <p:spTgt spid="3">
                                            <p:txEl>
                                              <p:pRg st="9" end="9"/>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left)">
                                      <p:cBhvr>
                                        <p:cTn id="37" dur="500"/>
                                        <p:tgtEl>
                                          <p:spTgt spid="3">
                                            <p:txEl>
                                              <p:pRg st="10" end="1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left)">
                                      <p:cBhvr>
                                        <p:cTn id="40" dur="500"/>
                                        <p:tgtEl>
                                          <p:spTgt spid="3">
                                            <p:txEl>
                                              <p:pRg st="11" end="11"/>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left)">
                                      <p:cBhvr>
                                        <p:cTn id="43" dur="500"/>
                                        <p:tgtEl>
                                          <p:spTgt spid="3">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wipe(left)">
                                      <p:cBhvr>
                                        <p:cTn id="48" dur="500"/>
                                        <p:tgtEl>
                                          <p:spTgt spid="3">
                                            <p:txEl>
                                              <p:pRg st="13" end="13"/>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wipe(left)">
                                      <p:cBhvr>
                                        <p:cTn id="51" dur="500"/>
                                        <p:tgtEl>
                                          <p:spTgt spid="3">
                                            <p:txEl>
                                              <p:pRg st="14" end="14"/>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wipe(left)">
                                      <p:cBhvr>
                                        <p:cTn id="54" dur="500"/>
                                        <p:tgtEl>
                                          <p:spTgt spid="3">
                                            <p:txEl>
                                              <p:pRg st="15" end="1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animEffect transition="in" filter="wipe(left)">
                                      <p:cBhvr>
                                        <p:cTn id="59" dur="500"/>
                                        <p:tgtEl>
                                          <p:spTgt spid="3">
                                            <p:txEl>
                                              <p:pRg st="17" end="1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
                                            <p:txEl>
                                              <p:pRg st="18" end="18"/>
                                            </p:txEl>
                                          </p:spTgt>
                                        </p:tgtEl>
                                        <p:attrNameLst>
                                          <p:attrName>style.visibility</p:attrName>
                                        </p:attrNameLst>
                                      </p:cBhvr>
                                      <p:to>
                                        <p:strVal val="visible"/>
                                      </p:to>
                                    </p:set>
                                    <p:animEffect transition="in" filter="wipe(left)">
                                      <p:cBhvr>
                                        <p:cTn id="64" dur="500"/>
                                        <p:tgtEl>
                                          <p:spTgt spid="3">
                                            <p:txEl>
                                              <p:pRg st="18" end="1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mph" presetSubtype="0" nodeType="clickEffect">
                                  <p:stCondLst>
                                    <p:cond delay="0"/>
                                  </p:stCondLst>
                                  <p:childTnLst>
                                    <p:set>
                                      <p:cBhvr rctx="PPT">
                                        <p:cTn id="68" dur="indefinite"/>
                                        <p:tgtEl>
                                          <p:spTgt spid="3">
                                            <p:txEl>
                                              <p:pRg st="2" end="2"/>
                                            </p:txEl>
                                          </p:spTgt>
                                        </p:tgtEl>
                                        <p:attrNameLst>
                                          <p:attrName>style.opacity</p:attrName>
                                        </p:attrNameLst>
                                      </p:cBhvr>
                                      <p:to>
                                        <p:strVal val="0.25"/>
                                      </p:to>
                                    </p:set>
                                    <p:animEffect filter="image" prLst="opacity: 0.25">
                                      <p:cBhvr rctx="IE">
                                        <p:cTn id="69" dur="indefinite"/>
                                        <p:tgtEl>
                                          <p:spTgt spid="3">
                                            <p:txEl>
                                              <p:pRg st="2" end="2"/>
                                            </p:txEl>
                                          </p:spTgt>
                                        </p:tgtEl>
                                      </p:cBhvr>
                                    </p:animEffect>
                                  </p:childTnLst>
                                </p:cTn>
                              </p:par>
                              <p:par>
                                <p:cTn id="70" presetID="9" presetClass="emph" presetSubtype="0" nodeType="withEffect">
                                  <p:stCondLst>
                                    <p:cond delay="0"/>
                                  </p:stCondLst>
                                  <p:childTnLst>
                                    <p:set>
                                      <p:cBhvr rctx="PPT">
                                        <p:cTn id="71" dur="indefinite"/>
                                        <p:tgtEl>
                                          <p:spTgt spid="3">
                                            <p:txEl>
                                              <p:pRg st="3" end="3"/>
                                            </p:txEl>
                                          </p:spTgt>
                                        </p:tgtEl>
                                        <p:attrNameLst>
                                          <p:attrName>style.opacity</p:attrName>
                                        </p:attrNameLst>
                                      </p:cBhvr>
                                      <p:to>
                                        <p:strVal val="0.25"/>
                                      </p:to>
                                    </p:set>
                                    <p:animEffect filter="image" prLst="opacity: 0.25">
                                      <p:cBhvr rctx="IE">
                                        <p:cTn id="72" dur="indefinite"/>
                                        <p:tgtEl>
                                          <p:spTgt spid="3">
                                            <p:txEl>
                                              <p:pRg st="3" end="3"/>
                                            </p:txEl>
                                          </p:spTgt>
                                        </p:tgtEl>
                                      </p:cBhvr>
                                    </p:animEffect>
                                  </p:childTnLst>
                                </p:cTn>
                              </p:par>
                              <p:par>
                                <p:cTn id="73" presetID="9" presetClass="emph" presetSubtype="0" nodeType="withEffect">
                                  <p:stCondLst>
                                    <p:cond delay="0"/>
                                  </p:stCondLst>
                                  <p:childTnLst>
                                    <p:set>
                                      <p:cBhvr rctx="PPT">
                                        <p:cTn id="74" dur="indefinite"/>
                                        <p:tgtEl>
                                          <p:spTgt spid="3">
                                            <p:txEl>
                                              <p:pRg st="4" end="4"/>
                                            </p:txEl>
                                          </p:spTgt>
                                        </p:tgtEl>
                                        <p:attrNameLst>
                                          <p:attrName>style.opacity</p:attrName>
                                        </p:attrNameLst>
                                      </p:cBhvr>
                                      <p:to>
                                        <p:strVal val="0.25"/>
                                      </p:to>
                                    </p:set>
                                    <p:animEffect filter="image" prLst="opacity: 0.25">
                                      <p:cBhvr rctx="IE">
                                        <p:cTn id="75" dur="indefinite"/>
                                        <p:tgtEl>
                                          <p:spTgt spid="3">
                                            <p:txEl>
                                              <p:pRg st="4" end="4"/>
                                            </p:txEl>
                                          </p:spTgt>
                                        </p:tgtEl>
                                      </p:cBhvr>
                                    </p:animEffect>
                                  </p:childTnLst>
                                </p:cTn>
                              </p:par>
                              <p:par>
                                <p:cTn id="76" presetID="9" presetClass="emph" presetSubtype="0" nodeType="withEffect">
                                  <p:stCondLst>
                                    <p:cond delay="0"/>
                                  </p:stCondLst>
                                  <p:childTnLst>
                                    <p:set>
                                      <p:cBhvr rctx="PPT">
                                        <p:cTn id="77" dur="indefinite"/>
                                        <p:tgtEl>
                                          <p:spTgt spid="3">
                                            <p:txEl>
                                              <p:pRg st="5" end="5"/>
                                            </p:txEl>
                                          </p:spTgt>
                                        </p:tgtEl>
                                        <p:attrNameLst>
                                          <p:attrName>style.opacity</p:attrName>
                                        </p:attrNameLst>
                                      </p:cBhvr>
                                      <p:to>
                                        <p:strVal val="0.25"/>
                                      </p:to>
                                    </p:set>
                                    <p:animEffect filter="image" prLst="opacity: 0.25">
                                      <p:cBhvr rctx="IE">
                                        <p:cTn id="78" dur="indefinite"/>
                                        <p:tgtEl>
                                          <p:spTgt spid="3">
                                            <p:txEl>
                                              <p:pRg st="5" end="5"/>
                                            </p:txEl>
                                          </p:spTgt>
                                        </p:tgtEl>
                                      </p:cBhvr>
                                    </p:animEffect>
                                  </p:childTnLst>
                                </p:cTn>
                              </p:par>
                              <p:par>
                                <p:cTn id="79" presetID="9" presetClass="emph" presetSubtype="0" nodeType="withEffect">
                                  <p:stCondLst>
                                    <p:cond delay="0"/>
                                  </p:stCondLst>
                                  <p:childTnLst>
                                    <p:set>
                                      <p:cBhvr rctx="PPT">
                                        <p:cTn id="80" dur="indefinite"/>
                                        <p:tgtEl>
                                          <p:spTgt spid="3">
                                            <p:txEl>
                                              <p:pRg st="6" end="6"/>
                                            </p:txEl>
                                          </p:spTgt>
                                        </p:tgtEl>
                                        <p:attrNameLst>
                                          <p:attrName>style.opacity</p:attrName>
                                        </p:attrNameLst>
                                      </p:cBhvr>
                                      <p:to>
                                        <p:strVal val="0.25"/>
                                      </p:to>
                                    </p:set>
                                    <p:animEffect filter="image" prLst="opacity: 0.25">
                                      <p:cBhvr rctx="IE">
                                        <p:cTn id="81" dur="indefinite"/>
                                        <p:tgtEl>
                                          <p:spTgt spid="3">
                                            <p:txEl>
                                              <p:pRg st="6" end="6"/>
                                            </p:txEl>
                                          </p:spTgt>
                                        </p:tgtEl>
                                      </p:cBhvr>
                                    </p:animEffect>
                                  </p:childTnLst>
                                </p:cTn>
                              </p:par>
                              <p:par>
                                <p:cTn id="82" presetID="9" presetClass="emph" presetSubtype="0" nodeType="withEffect">
                                  <p:stCondLst>
                                    <p:cond delay="0"/>
                                  </p:stCondLst>
                                  <p:childTnLst>
                                    <p:set>
                                      <p:cBhvr rctx="PPT">
                                        <p:cTn id="83" dur="indefinite"/>
                                        <p:tgtEl>
                                          <p:spTgt spid="3">
                                            <p:txEl>
                                              <p:pRg st="8" end="8"/>
                                            </p:txEl>
                                          </p:spTgt>
                                        </p:tgtEl>
                                        <p:attrNameLst>
                                          <p:attrName>style.opacity</p:attrName>
                                        </p:attrNameLst>
                                      </p:cBhvr>
                                      <p:to>
                                        <p:strVal val="0.25"/>
                                      </p:to>
                                    </p:set>
                                    <p:animEffect filter="image" prLst="opacity: 0.25">
                                      <p:cBhvr rctx="IE">
                                        <p:cTn id="84" dur="indefinite"/>
                                        <p:tgtEl>
                                          <p:spTgt spid="3">
                                            <p:txEl>
                                              <p:pRg st="8" end="8"/>
                                            </p:txEl>
                                          </p:spTgt>
                                        </p:tgtEl>
                                      </p:cBhvr>
                                    </p:animEffect>
                                  </p:childTnLst>
                                </p:cTn>
                              </p:par>
                              <p:par>
                                <p:cTn id="85" presetID="9" presetClass="emph" presetSubtype="0" nodeType="withEffect">
                                  <p:stCondLst>
                                    <p:cond delay="0"/>
                                  </p:stCondLst>
                                  <p:childTnLst>
                                    <p:set>
                                      <p:cBhvr rctx="PPT">
                                        <p:cTn id="86" dur="indefinite"/>
                                        <p:tgtEl>
                                          <p:spTgt spid="3">
                                            <p:txEl>
                                              <p:pRg st="9" end="9"/>
                                            </p:txEl>
                                          </p:spTgt>
                                        </p:tgtEl>
                                        <p:attrNameLst>
                                          <p:attrName>style.opacity</p:attrName>
                                        </p:attrNameLst>
                                      </p:cBhvr>
                                      <p:to>
                                        <p:strVal val="0.25"/>
                                      </p:to>
                                    </p:set>
                                    <p:animEffect filter="image" prLst="opacity: 0.25">
                                      <p:cBhvr rctx="IE">
                                        <p:cTn id="87" dur="indefinite"/>
                                        <p:tgtEl>
                                          <p:spTgt spid="3">
                                            <p:txEl>
                                              <p:pRg st="9" end="9"/>
                                            </p:txEl>
                                          </p:spTgt>
                                        </p:tgtEl>
                                      </p:cBhvr>
                                    </p:animEffect>
                                  </p:childTnLst>
                                </p:cTn>
                              </p:par>
                              <p:par>
                                <p:cTn id="88" presetID="9" presetClass="emph" presetSubtype="0" nodeType="withEffect">
                                  <p:stCondLst>
                                    <p:cond delay="0"/>
                                  </p:stCondLst>
                                  <p:childTnLst>
                                    <p:set>
                                      <p:cBhvr rctx="PPT">
                                        <p:cTn id="89" dur="indefinite"/>
                                        <p:tgtEl>
                                          <p:spTgt spid="3">
                                            <p:txEl>
                                              <p:pRg st="10" end="10"/>
                                            </p:txEl>
                                          </p:spTgt>
                                        </p:tgtEl>
                                        <p:attrNameLst>
                                          <p:attrName>style.opacity</p:attrName>
                                        </p:attrNameLst>
                                      </p:cBhvr>
                                      <p:to>
                                        <p:strVal val="0.25"/>
                                      </p:to>
                                    </p:set>
                                    <p:animEffect filter="image" prLst="opacity: 0.25">
                                      <p:cBhvr rctx="IE">
                                        <p:cTn id="90" dur="indefinite"/>
                                        <p:tgtEl>
                                          <p:spTgt spid="3">
                                            <p:txEl>
                                              <p:pRg st="10" end="10"/>
                                            </p:txEl>
                                          </p:spTgt>
                                        </p:tgtEl>
                                      </p:cBhvr>
                                    </p:animEffect>
                                  </p:childTnLst>
                                </p:cTn>
                              </p:par>
                              <p:par>
                                <p:cTn id="91" presetID="9" presetClass="emph" presetSubtype="0" nodeType="withEffect">
                                  <p:stCondLst>
                                    <p:cond delay="0"/>
                                  </p:stCondLst>
                                  <p:childTnLst>
                                    <p:set>
                                      <p:cBhvr rctx="PPT">
                                        <p:cTn id="92" dur="indefinite"/>
                                        <p:tgtEl>
                                          <p:spTgt spid="3">
                                            <p:txEl>
                                              <p:pRg st="11" end="11"/>
                                            </p:txEl>
                                          </p:spTgt>
                                        </p:tgtEl>
                                        <p:attrNameLst>
                                          <p:attrName>style.opacity</p:attrName>
                                        </p:attrNameLst>
                                      </p:cBhvr>
                                      <p:to>
                                        <p:strVal val="0.25"/>
                                      </p:to>
                                    </p:set>
                                    <p:animEffect filter="image" prLst="opacity: 0.25">
                                      <p:cBhvr rctx="IE">
                                        <p:cTn id="93" dur="indefinite"/>
                                        <p:tgtEl>
                                          <p:spTgt spid="3">
                                            <p:txEl>
                                              <p:pRg st="11" end="11"/>
                                            </p:txEl>
                                          </p:spTgt>
                                        </p:tgtEl>
                                      </p:cBhvr>
                                    </p:animEffect>
                                  </p:childTnLst>
                                </p:cTn>
                              </p:par>
                              <p:par>
                                <p:cTn id="94" presetID="9" presetClass="emph" presetSubtype="0" nodeType="withEffect">
                                  <p:stCondLst>
                                    <p:cond delay="0"/>
                                  </p:stCondLst>
                                  <p:childTnLst>
                                    <p:set>
                                      <p:cBhvr rctx="PPT">
                                        <p:cTn id="95" dur="indefinite"/>
                                        <p:tgtEl>
                                          <p:spTgt spid="3">
                                            <p:txEl>
                                              <p:pRg st="12" end="12"/>
                                            </p:txEl>
                                          </p:spTgt>
                                        </p:tgtEl>
                                        <p:attrNameLst>
                                          <p:attrName>style.opacity</p:attrName>
                                        </p:attrNameLst>
                                      </p:cBhvr>
                                      <p:to>
                                        <p:strVal val="0.25"/>
                                      </p:to>
                                    </p:set>
                                    <p:animEffect filter="image" prLst="opacity: 0.25">
                                      <p:cBhvr rctx="IE">
                                        <p:cTn id="96" dur="indefinite"/>
                                        <p:tgtEl>
                                          <p:spTgt spid="3">
                                            <p:txEl>
                                              <p:pRg st="12" end="12"/>
                                            </p:txEl>
                                          </p:spTgt>
                                        </p:tgtEl>
                                      </p:cBhvr>
                                    </p:animEffect>
                                  </p:childTnLst>
                                </p:cTn>
                              </p:par>
                              <p:par>
                                <p:cTn id="97" presetID="9" presetClass="emph" presetSubtype="0" nodeType="withEffect">
                                  <p:stCondLst>
                                    <p:cond delay="0"/>
                                  </p:stCondLst>
                                  <p:childTnLst>
                                    <p:set>
                                      <p:cBhvr rctx="PPT">
                                        <p:cTn id="98" dur="indefinite"/>
                                        <p:tgtEl>
                                          <p:spTgt spid="3">
                                            <p:txEl>
                                              <p:pRg st="13" end="13"/>
                                            </p:txEl>
                                          </p:spTgt>
                                        </p:tgtEl>
                                        <p:attrNameLst>
                                          <p:attrName>style.opacity</p:attrName>
                                        </p:attrNameLst>
                                      </p:cBhvr>
                                      <p:to>
                                        <p:strVal val="0.25"/>
                                      </p:to>
                                    </p:set>
                                    <p:animEffect filter="image" prLst="opacity: 0.25">
                                      <p:cBhvr rctx="IE">
                                        <p:cTn id="99" dur="indefinite"/>
                                        <p:tgtEl>
                                          <p:spTgt spid="3">
                                            <p:txEl>
                                              <p:pRg st="13" end="13"/>
                                            </p:txEl>
                                          </p:spTgt>
                                        </p:tgtEl>
                                      </p:cBhvr>
                                    </p:animEffect>
                                  </p:childTnLst>
                                </p:cTn>
                              </p:par>
                              <p:par>
                                <p:cTn id="100" presetID="9" presetClass="emph" presetSubtype="0" nodeType="withEffect">
                                  <p:stCondLst>
                                    <p:cond delay="0"/>
                                  </p:stCondLst>
                                  <p:childTnLst>
                                    <p:set>
                                      <p:cBhvr rctx="PPT">
                                        <p:cTn id="101" dur="indefinite"/>
                                        <p:tgtEl>
                                          <p:spTgt spid="3">
                                            <p:txEl>
                                              <p:pRg st="14" end="14"/>
                                            </p:txEl>
                                          </p:spTgt>
                                        </p:tgtEl>
                                        <p:attrNameLst>
                                          <p:attrName>style.opacity</p:attrName>
                                        </p:attrNameLst>
                                      </p:cBhvr>
                                      <p:to>
                                        <p:strVal val="0.25"/>
                                      </p:to>
                                    </p:set>
                                    <p:animEffect filter="image" prLst="opacity: 0.25">
                                      <p:cBhvr rctx="IE">
                                        <p:cTn id="102" dur="indefinite"/>
                                        <p:tgtEl>
                                          <p:spTgt spid="3">
                                            <p:txEl>
                                              <p:pRg st="14" end="14"/>
                                            </p:txEl>
                                          </p:spTgt>
                                        </p:tgtEl>
                                      </p:cBhvr>
                                    </p:animEffect>
                                  </p:childTnLst>
                                </p:cTn>
                              </p:par>
                              <p:par>
                                <p:cTn id="103" presetID="9" presetClass="emph" presetSubtype="0" nodeType="withEffect">
                                  <p:stCondLst>
                                    <p:cond delay="0"/>
                                  </p:stCondLst>
                                  <p:childTnLst>
                                    <p:set>
                                      <p:cBhvr rctx="PPT">
                                        <p:cTn id="104" dur="indefinite"/>
                                        <p:tgtEl>
                                          <p:spTgt spid="3">
                                            <p:txEl>
                                              <p:pRg st="15" end="15"/>
                                            </p:txEl>
                                          </p:spTgt>
                                        </p:tgtEl>
                                        <p:attrNameLst>
                                          <p:attrName>style.opacity</p:attrName>
                                        </p:attrNameLst>
                                      </p:cBhvr>
                                      <p:to>
                                        <p:strVal val="0.25"/>
                                      </p:to>
                                    </p:set>
                                    <p:animEffect filter="image" prLst="opacity: 0.25">
                                      <p:cBhvr rctx="IE">
                                        <p:cTn id="105" dur="indefinite"/>
                                        <p:tgtEl>
                                          <p:spTgt spid="3">
                                            <p:txEl>
                                              <p:pRg st="15" end="15"/>
                                            </p:txEl>
                                          </p:spTgt>
                                        </p:tgtEl>
                                      </p:cBhvr>
                                    </p:animEffect>
                                  </p:childTnLst>
                                </p:cTn>
                              </p:par>
                              <p:par>
                                <p:cTn id="106" presetID="9" presetClass="emph" presetSubtype="0" nodeType="withEffect">
                                  <p:stCondLst>
                                    <p:cond delay="0"/>
                                  </p:stCondLst>
                                  <p:childTnLst>
                                    <p:set>
                                      <p:cBhvr rctx="PPT">
                                        <p:cTn id="107" dur="indefinite"/>
                                        <p:tgtEl>
                                          <p:spTgt spid="3">
                                            <p:txEl>
                                              <p:pRg st="17" end="17"/>
                                            </p:txEl>
                                          </p:spTgt>
                                        </p:tgtEl>
                                        <p:attrNameLst>
                                          <p:attrName>style.opacity</p:attrName>
                                        </p:attrNameLst>
                                      </p:cBhvr>
                                      <p:to>
                                        <p:strVal val="0.25"/>
                                      </p:to>
                                    </p:set>
                                    <p:animEffect filter="image" prLst="opacity: 0.25">
                                      <p:cBhvr rctx="IE">
                                        <p:cTn id="108" dur="indefinite"/>
                                        <p:tgtEl>
                                          <p:spTgt spid="3">
                                            <p:txEl>
                                              <p:pRg st="17" end="17"/>
                                            </p:txEl>
                                          </p:spTgt>
                                        </p:tgtEl>
                                      </p:cBhvr>
                                    </p:animEffect>
                                  </p:childTnLst>
                                </p:cTn>
                              </p:par>
                              <p:par>
                                <p:cTn id="109" presetID="9" presetClass="emph" presetSubtype="0" nodeType="withEffect">
                                  <p:stCondLst>
                                    <p:cond delay="0"/>
                                  </p:stCondLst>
                                  <p:childTnLst>
                                    <p:set>
                                      <p:cBhvr rctx="PPT">
                                        <p:cTn id="110" dur="indefinite"/>
                                        <p:tgtEl>
                                          <p:spTgt spid="3">
                                            <p:txEl>
                                              <p:pRg st="18" end="18"/>
                                            </p:txEl>
                                          </p:spTgt>
                                        </p:tgtEl>
                                        <p:attrNameLst>
                                          <p:attrName>style.opacity</p:attrName>
                                        </p:attrNameLst>
                                      </p:cBhvr>
                                      <p:to>
                                        <p:strVal val="0.25"/>
                                      </p:to>
                                    </p:set>
                                    <p:animEffect filter="image" prLst="opacity: 0.25">
                                      <p:cBhvr rctx="IE">
                                        <p:cTn id="111" dur="indefinite"/>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hick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588" y="815975"/>
            <a:ext cx="6556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platypu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588" y="881063"/>
            <a:ext cx="6905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marsupia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550" y="815975"/>
            <a:ext cx="7937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fro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4413" y="898525"/>
            <a:ext cx="5349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fish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538" y="1035050"/>
            <a:ext cx="7112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human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4863" y="808038"/>
            <a:ext cx="3460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Line 8"/>
          <p:cNvSpPr>
            <a:spLocks noChangeShapeType="1"/>
          </p:cNvSpPr>
          <p:nvPr/>
        </p:nvSpPr>
        <p:spPr bwMode="auto">
          <a:xfrm>
            <a:off x="7399338" y="1374775"/>
            <a:ext cx="0" cy="119380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7" name="Line 9"/>
          <p:cNvSpPr>
            <a:spLocks noChangeShapeType="1"/>
          </p:cNvSpPr>
          <p:nvPr/>
        </p:nvSpPr>
        <p:spPr bwMode="auto">
          <a:xfrm>
            <a:off x="6210300" y="1374775"/>
            <a:ext cx="0" cy="119380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8" name="Line 10"/>
          <p:cNvSpPr>
            <a:spLocks noChangeShapeType="1"/>
          </p:cNvSpPr>
          <p:nvPr/>
        </p:nvSpPr>
        <p:spPr bwMode="auto">
          <a:xfrm>
            <a:off x="5084763" y="1365250"/>
            <a:ext cx="0" cy="170180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9" name="Line 11"/>
          <p:cNvSpPr>
            <a:spLocks noChangeShapeType="1"/>
          </p:cNvSpPr>
          <p:nvPr/>
        </p:nvSpPr>
        <p:spPr bwMode="auto">
          <a:xfrm flipH="1">
            <a:off x="2647950" y="1374775"/>
            <a:ext cx="0" cy="3197225"/>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0" name="Line 12"/>
          <p:cNvSpPr>
            <a:spLocks noChangeShapeType="1"/>
          </p:cNvSpPr>
          <p:nvPr/>
        </p:nvSpPr>
        <p:spPr bwMode="auto">
          <a:xfrm>
            <a:off x="6829425" y="2557463"/>
            <a:ext cx="1588" cy="511175"/>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1" name="Line 13"/>
          <p:cNvSpPr>
            <a:spLocks noChangeShapeType="1"/>
          </p:cNvSpPr>
          <p:nvPr/>
        </p:nvSpPr>
        <p:spPr bwMode="auto">
          <a:xfrm flipH="1">
            <a:off x="6210300" y="2562225"/>
            <a:ext cx="1189038" cy="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2" name="Line 14"/>
          <p:cNvSpPr>
            <a:spLocks noChangeShapeType="1"/>
          </p:cNvSpPr>
          <p:nvPr/>
        </p:nvSpPr>
        <p:spPr bwMode="auto">
          <a:xfrm flipH="1">
            <a:off x="5083175" y="3067050"/>
            <a:ext cx="1747838" cy="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3" name="Line 15"/>
          <p:cNvSpPr>
            <a:spLocks noChangeShapeType="1"/>
          </p:cNvSpPr>
          <p:nvPr/>
        </p:nvSpPr>
        <p:spPr bwMode="auto">
          <a:xfrm>
            <a:off x="6069013" y="3067050"/>
            <a:ext cx="0" cy="99695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4" name="Line 16"/>
          <p:cNvSpPr>
            <a:spLocks noChangeShapeType="1"/>
          </p:cNvSpPr>
          <p:nvPr/>
        </p:nvSpPr>
        <p:spPr bwMode="auto">
          <a:xfrm flipH="1">
            <a:off x="3787775" y="4060825"/>
            <a:ext cx="2281238" cy="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5" name="Line 17"/>
          <p:cNvSpPr>
            <a:spLocks noChangeShapeType="1"/>
          </p:cNvSpPr>
          <p:nvPr/>
        </p:nvSpPr>
        <p:spPr bwMode="auto">
          <a:xfrm>
            <a:off x="4643438" y="4062413"/>
            <a:ext cx="0" cy="512762"/>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6" name="Line 18"/>
          <p:cNvSpPr>
            <a:spLocks noChangeShapeType="1"/>
          </p:cNvSpPr>
          <p:nvPr/>
        </p:nvSpPr>
        <p:spPr bwMode="auto">
          <a:xfrm flipH="1">
            <a:off x="2647950" y="4570413"/>
            <a:ext cx="1995488" cy="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7" name="Line 19"/>
          <p:cNvSpPr>
            <a:spLocks noChangeShapeType="1"/>
          </p:cNvSpPr>
          <p:nvPr/>
        </p:nvSpPr>
        <p:spPr bwMode="auto">
          <a:xfrm flipH="1">
            <a:off x="3597275" y="4578350"/>
            <a:ext cx="0" cy="884238"/>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8" name="Text Box 20"/>
          <p:cNvSpPr txBox="1">
            <a:spLocks noChangeArrowheads="1"/>
          </p:cNvSpPr>
          <p:nvPr/>
        </p:nvSpPr>
        <p:spPr bwMode="auto">
          <a:xfrm>
            <a:off x="3214688" y="5245100"/>
            <a:ext cx="2474912" cy="163513"/>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10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Tetrapods  </a:t>
            </a:r>
            <a:r>
              <a:rPr lang="fr-FR" altLang="fr-FR" sz="1000"/>
              <a:t> </a:t>
            </a:r>
            <a:r>
              <a:rPr lang="fr-FR" altLang="fr-FR" sz="1000" b="1">
                <a:solidFill>
                  <a:schemeClr val="bg2"/>
                </a:solidFill>
              </a:rPr>
              <a:t>(370 Myr ago)</a:t>
            </a:r>
            <a:r>
              <a:rPr lang="fr-FR" altLang="fr-FR" sz="1000" b="1">
                <a:solidFill>
                  <a:srgbClr val="4D4D4D"/>
                </a:solidFill>
              </a:rPr>
              <a:t> </a:t>
            </a:r>
          </a:p>
        </p:txBody>
      </p:sp>
      <p:sp>
        <p:nvSpPr>
          <p:cNvPr id="48149" name="Text Box 21"/>
          <p:cNvSpPr txBox="1">
            <a:spLocks noChangeArrowheads="1"/>
          </p:cNvSpPr>
          <p:nvPr/>
        </p:nvSpPr>
        <p:spPr bwMode="auto">
          <a:xfrm>
            <a:off x="4264025" y="4310063"/>
            <a:ext cx="2374900" cy="215900"/>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Amniotes</a:t>
            </a:r>
          </a:p>
        </p:txBody>
      </p:sp>
      <p:sp>
        <p:nvSpPr>
          <p:cNvPr id="48150" name="Text Box 22"/>
          <p:cNvSpPr txBox="1">
            <a:spLocks noChangeArrowheads="1"/>
          </p:cNvSpPr>
          <p:nvPr/>
        </p:nvSpPr>
        <p:spPr bwMode="auto">
          <a:xfrm>
            <a:off x="5592763" y="3800475"/>
            <a:ext cx="1327150" cy="227013"/>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8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Mammals</a:t>
            </a:r>
            <a:endParaRPr lang="fr-FR" altLang="fr-FR" sz="1000" b="1">
              <a:solidFill>
                <a:srgbClr val="4D4D4D"/>
              </a:solidFill>
              <a:sym typeface="Symbol" pitchFamily="18" charset="2"/>
            </a:endParaRPr>
          </a:p>
        </p:txBody>
      </p:sp>
      <p:sp>
        <p:nvSpPr>
          <p:cNvPr id="48151" name="Text Box 23"/>
          <p:cNvSpPr txBox="1">
            <a:spLocks noChangeArrowheads="1"/>
          </p:cNvSpPr>
          <p:nvPr/>
        </p:nvSpPr>
        <p:spPr bwMode="auto">
          <a:xfrm>
            <a:off x="6161088" y="2792413"/>
            <a:ext cx="1712912" cy="147637"/>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10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a:solidFill>
                  <a:srgbClr val="4D4D4D"/>
                </a:solidFill>
              </a:rPr>
              <a:t>Therian </a:t>
            </a:r>
            <a:r>
              <a:rPr lang="fr-FR" altLang="fr-FR" sz="900" b="1">
                <a:solidFill>
                  <a:srgbClr val="4D4D4D"/>
                </a:solidFill>
              </a:rPr>
              <a:t>mammals</a:t>
            </a:r>
          </a:p>
        </p:txBody>
      </p:sp>
      <p:sp>
        <p:nvSpPr>
          <p:cNvPr id="48152" name="Text Box 24"/>
          <p:cNvSpPr txBox="1">
            <a:spLocks noChangeArrowheads="1"/>
          </p:cNvSpPr>
          <p:nvPr/>
        </p:nvSpPr>
        <p:spPr bwMode="auto">
          <a:xfrm rot="-5400000">
            <a:off x="6779420" y="1596231"/>
            <a:ext cx="925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 Eutherians</a:t>
            </a:r>
          </a:p>
        </p:txBody>
      </p:sp>
      <p:sp>
        <p:nvSpPr>
          <p:cNvPr id="48153" name="Text Box 25"/>
          <p:cNvSpPr txBox="1">
            <a:spLocks noChangeArrowheads="1"/>
          </p:cNvSpPr>
          <p:nvPr/>
        </p:nvSpPr>
        <p:spPr bwMode="auto">
          <a:xfrm rot="-5400000">
            <a:off x="5552282" y="1608931"/>
            <a:ext cx="9286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 Marsupials</a:t>
            </a:r>
          </a:p>
        </p:txBody>
      </p:sp>
      <p:sp>
        <p:nvSpPr>
          <p:cNvPr id="48154" name="Text Box 26"/>
          <p:cNvSpPr txBox="1">
            <a:spLocks noChangeArrowheads="1"/>
          </p:cNvSpPr>
          <p:nvPr/>
        </p:nvSpPr>
        <p:spPr bwMode="auto">
          <a:xfrm rot="-5400000">
            <a:off x="4236245" y="1535906"/>
            <a:ext cx="1141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Prototherians - Monotremes</a:t>
            </a:r>
          </a:p>
        </p:txBody>
      </p:sp>
      <p:sp>
        <p:nvSpPr>
          <p:cNvPr id="48155" name="Text Box 27"/>
          <p:cNvSpPr txBox="1">
            <a:spLocks noChangeArrowheads="1"/>
          </p:cNvSpPr>
          <p:nvPr/>
        </p:nvSpPr>
        <p:spPr bwMode="auto">
          <a:xfrm rot="-5400000">
            <a:off x="2944813" y="1565275"/>
            <a:ext cx="1146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 Sauropsids - Diapsids - Aves</a:t>
            </a:r>
          </a:p>
        </p:txBody>
      </p:sp>
      <p:sp>
        <p:nvSpPr>
          <p:cNvPr id="48156" name="Text Box 28"/>
          <p:cNvSpPr txBox="1">
            <a:spLocks noChangeArrowheads="1"/>
          </p:cNvSpPr>
          <p:nvPr/>
        </p:nvSpPr>
        <p:spPr bwMode="auto">
          <a:xfrm rot="-5400000">
            <a:off x="1992313" y="1643063"/>
            <a:ext cx="1000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 Amphibians</a:t>
            </a:r>
          </a:p>
        </p:txBody>
      </p:sp>
      <p:sp>
        <p:nvSpPr>
          <p:cNvPr id="48157" name="Text Box 29"/>
          <p:cNvSpPr txBox="1">
            <a:spLocks noChangeArrowheads="1"/>
          </p:cNvSpPr>
          <p:nvPr/>
        </p:nvSpPr>
        <p:spPr bwMode="auto">
          <a:xfrm>
            <a:off x="3597275" y="4908550"/>
            <a:ext cx="9509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VTG1 VTGanc</a:t>
            </a:r>
          </a:p>
        </p:txBody>
      </p:sp>
      <p:sp>
        <p:nvSpPr>
          <p:cNvPr id="48158" name="Line 30"/>
          <p:cNvSpPr>
            <a:spLocks noChangeShapeType="1"/>
          </p:cNvSpPr>
          <p:nvPr/>
        </p:nvSpPr>
        <p:spPr bwMode="auto">
          <a:xfrm flipH="1">
            <a:off x="1504950" y="1363663"/>
            <a:ext cx="0" cy="4090987"/>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59" name="Line 31"/>
          <p:cNvSpPr>
            <a:spLocks noChangeShapeType="1"/>
          </p:cNvSpPr>
          <p:nvPr/>
        </p:nvSpPr>
        <p:spPr bwMode="auto">
          <a:xfrm flipH="1" flipV="1">
            <a:off x="1504950" y="5453063"/>
            <a:ext cx="2092325" cy="1587"/>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60" name="Line 32"/>
          <p:cNvSpPr>
            <a:spLocks noChangeShapeType="1"/>
          </p:cNvSpPr>
          <p:nvPr/>
        </p:nvSpPr>
        <p:spPr bwMode="auto">
          <a:xfrm>
            <a:off x="2171700" y="5454650"/>
            <a:ext cx="0" cy="498475"/>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61" name="Text Box 33"/>
          <p:cNvSpPr txBox="1">
            <a:spLocks noChangeArrowheads="1"/>
          </p:cNvSpPr>
          <p:nvPr/>
        </p:nvSpPr>
        <p:spPr bwMode="auto">
          <a:xfrm rot="-5400000">
            <a:off x="659607" y="1775619"/>
            <a:ext cx="1373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a:solidFill>
                  <a:srgbClr val="4D4D4D"/>
                </a:solidFill>
              </a:rPr>
              <a:t>Ray-finned fishes</a:t>
            </a:r>
          </a:p>
        </p:txBody>
      </p:sp>
      <p:sp>
        <p:nvSpPr>
          <p:cNvPr id="48162" name="Text Box 34"/>
          <p:cNvSpPr txBox="1">
            <a:spLocks noChangeArrowheads="1"/>
          </p:cNvSpPr>
          <p:nvPr/>
        </p:nvSpPr>
        <p:spPr bwMode="auto">
          <a:xfrm>
            <a:off x="2173288" y="5456238"/>
            <a:ext cx="10445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VTGanc</a:t>
            </a:r>
          </a:p>
        </p:txBody>
      </p:sp>
      <p:sp>
        <p:nvSpPr>
          <p:cNvPr id="48163" name="Text Box 35"/>
          <p:cNvSpPr txBox="1">
            <a:spLocks noChangeArrowheads="1"/>
          </p:cNvSpPr>
          <p:nvPr/>
        </p:nvSpPr>
        <p:spPr bwMode="auto">
          <a:xfrm>
            <a:off x="1695450" y="2122488"/>
            <a:ext cx="666750" cy="204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8280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vtgC vtgA</a:t>
            </a:r>
          </a:p>
        </p:txBody>
      </p:sp>
      <p:sp>
        <p:nvSpPr>
          <p:cNvPr id="48164" name="Text Box 36"/>
          <p:cNvSpPr txBox="1">
            <a:spLocks noChangeArrowheads="1"/>
          </p:cNvSpPr>
          <p:nvPr/>
        </p:nvSpPr>
        <p:spPr bwMode="auto">
          <a:xfrm>
            <a:off x="2741613" y="2060575"/>
            <a:ext cx="7588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l-GR" altLang="fr-FR" sz="800" b="1" i="1">
                <a:solidFill>
                  <a:srgbClr val="006600"/>
                </a:solidFill>
                <a:cs typeface="Arial" charset="0"/>
              </a:rPr>
              <a:t>Ψ</a:t>
            </a:r>
            <a:r>
              <a:rPr lang="fr-FR" altLang="fr-FR" sz="800" b="1" i="1">
                <a:solidFill>
                  <a:srgbClr val="006600"/>
                </a:solidFill>
              </a:rPr>
              <a:t>vtg1 vtgA1 vtgA2 vtgB</a:t>
            </a:r>
          </a:p>
        </p:txBody>
      </p:sp>
      <p:sp>
        <p:nvSpPr>
          <p:cNvPr id="48165" name="Text Box 37"/>
          <p:cNvSpPr txBox="1">
            <a:spLocks noChangeArrowheads="1"/>
          </p:cNvSpPr>
          <p:nvPr/>
        </p:nvSpPr>
        <p:spPr bwMode="auto">
          <a:xfrm>
            <a:off x="3881438" y="2071688"/>
            <a:ext cx="9525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82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cs typeface="Arial" charset="0"/>
              </a:rPr>
              <a:t>Vtg1</a:t>
            </a:r>
            <a:r>
              <a:rPr lang="fr-FR" altLang="fr-FR" sz="800" b="1" i="1">
                <a:solidFill>
                  <a:srgbClr val="006600"/>
                </a:solidFill>
              </a:rPr>
              <a:t> Vtg2 Vtg3</a:t>
            </a:r>
          </a:p>
        </p:txBody>
      </p:sp>
      <p:sp>
        <p:nvSpPr>
          <p:cNvPr id="48166" name="Rectangle 38"/>
          <p:cNvSpPr>
            <a:spLocks noChangeArrowheads="1"/>
          </p:cNvSpPr>
          <p:nvPr/>
        </p:nvSpPr>
        <p:spPr bwMode="auto">
          <a:xfrm>
            <a:off x="1454150" y="2198688"/>
            <a:ext cx="95250" cy="198437"/>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67" name="Rectangle 39"/>
          <p:cNvSpPr>
            <a:spLocks noChangeArrowheads="1"/>
          </p:cNvSpPr>
          <p:nvPr/>
        </p:nvSpPr>
        <p:spPr bwMode="auto">
          <a:xfrm>
            <a:off x="3551238" y="4945063"/>
            <a:ext cx="93662" cy="198437"/>
          </a:xfrm>
          <a:prstGeom prst="rect">
            <a:avLst/>
          </a:prstGeom>
          <a:solidFill>
            <a:srgbClr val="0080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68" name="Rectangle 40"/>
          <p:cNvSpPr>
            <a:spLocks noChangeArrowheads="1"/>
          </p:cNvSpPr>
          <p:nvPr/>
        </p:nvSpPr>
        <p:spPr bwMode="auto">
          <a:xfrm>
            <a:off x="2125663" y="5503863"/>
            <a:ext cx="93662" cy="74612"/>
          </a:xfrm>
          <a:prstGeom prst="rect">
            <a:avLst/>
          </a:prstGeom>
          <a:solidFill>
            <a:srgbClr val="0080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69" name="Rectangle 41"/>
          <p:cNvSpPr>
            <a:spLocks noChangeArrowheads="1"/>
          </p:cNvSpPr>
          <p:nvPr/>
        </p:nvSpPr>
        <p:spPr bwMode="auto">
          <a:xfrm>
            <a:off x="2598738" y="2193925"/>
            <a:ext cx="95250" cy="298450"/>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0" name="Rectangle 42"/>
          <p:cNvSpPr>
            <a:spLocks noChangeArrowheads="1"/>
          </p:cNvSpPr>
          <p:nvPr/>
        </p:nvSpPr>
        <p:spPr bwMode="auto">
          <a:xfrm>
            <a:off x="2598738" y="2111375"/>
            <a:ext cx="95250" cy="74613"/>
          </a:xfrm>
          <a:prstGeom prst="rect">
            <a:avLst/>
          </a:prstGeom>
          <a:solidFill>
            <a:schemeClr val="bg1"/>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1" name="Rectangle 43"/>
          <p:cNvSpPr>
            <a:spLocks noChangeArrowheads="1"/>
          </p:cNvSpPr>
          <p:nvPr/>
        </p:nvSpPr>
        <p:spPr bwMode="auto">
          <a:xfrm>
            <a:off x="3740150" y="2147888"/>
            <a:ext cx="93663" cy="298450"/>
          </a:xfrm>
          <a:prstGeom prst="rect">
            <a:avLst/>
          </a:prstGeom>
          <a:solidFill>
            <a:srgbClr val="00660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2" name="Rectangle 44"/>
          <p:cNvSpPr>
            <a:spLocks noChangeArrowheads="1"/>
          </p:cNvSpPr>
          <p:nvPr/>
        </p:nvSpPr>
        <p:spPr bwMode="auto">
          <a:xfrm>
            <a:off x="5035550" y="2173288"/>
            <a:ext cx="93663" cy="74612"/>
          </a:xfrm>
          <a:prstGeom prst="rect">
            <a:avLst/>
          </a:prstGeom>
          <a:solidFill>
            <a:schemeClr val="bg1"/>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3" name="Rectangle 45"/>
          <p:cNvSpPr>
            <a:spLocks noChangeArrowheads="1"/>
          </p:cNvSpPr>
          <p:nvPr/>
        </p:nvSpPr>
        <p:spPr bwMode="auto">
          <a:xfrm>
            <a:off x="5030788" y="2247900"/>
            <a:ext cx="100012" cy="74613"/>
          </a:xfrm>
          <a:prstGeom prst="rect">
            <a:avLst/>
          </a:prstGeom>
          <a:solidFill>
            <a:srgbClr val="006600"/>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4" name="Text Box 46"/>
          <p:cNvSpPr txBox="1">
            <a:spLocks noChangeArrowheads="1"/>
          </p:cNvSpPr>
          <p:nvPr/>
        </p:nvSpPr>
        <p:spPr bwMode="auto">
          <a:xfrm>
            <a:off x="5118100" y="2122488"/>
            <a:ext cx="9525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28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l-GR" altLang="fr-FR" sz="800" b="1" i="1">
                <a:solidFill>
                  <a:srgbClr val="006600"/>
                </a:solidFill>
              </a:rPr>
              <a:t>Ψ</a:t>
            </a:r>
            <a:r>
              <a:rPr lang="fr-FR" altLang="fr-FR" sz="800" b="1" i="1">
                <a:solidFill>
                  <a:srgbClr val="006600"/>
                </a:solidFill>
                <a:cs typeface="Arial" charset="0"/>
              </a:rPr>
              <a:t>VTG1</a:t>
            </a:r>
            <a:r>
              <a:rPr lang="fr-FR" altLang="fr-FR" sz="800" b="1" i="1">
                <a:solidFill>
                  <a:srgbClr val="006600"/>
                </a:solidFill>
              </a:rPr>
              <a:t> VTG</a:t>
            </a:r>
          </a:p>
        </p:txBody>
      </p:sp>
      <p:sp>
        <p:nvSpPr>
          <p:cNvPr id="48175" name="Rectangle 47"/>
          <p:cNvSpPr>
            <a:spLocks noChangeArrowheads="1"/>
          </p:cNvSpPr>
          <p:nvPr/>
        </p:nvSpPr>
        <p:spPr bwMode="auto">
          <a:xfrm>
            <a:off x="6164263" y="2122488"/>
            <a:ext cx="95250" cy="298450"/>
          </a:xfrm>
          <a:prstGeom prst="rect">
            <a:avLst/>
          </a:prstGeom>
          <a:solidFill>
            <a:schemeClr val="bg1"/>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76" name="Line 48"/>
          <p:cNvSpPr>
            <a:spLocks noChangeShapeType="1"/>
          </p:cNvSpPr>
          <p:nvPr/>
        </p:nvSpPr>
        <p:spPr bwMode="auto">
          <a:xfrm>
            <a:off x="6164263" y="2222500"/>
            <a:ext cx="95250" cy="0"/>
          </a:xfrm>
          <a:prstGeom prst="line">
            <a:avLst/>
          </a:prstGeom>
          <a:noFill/>
          <a:ln w="158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77" name="Line 49"/>
          <p:cNvSpPr>
            <a:spLocks noChangeShapeType="1"/>
          </p:cNvSpPr>
          <p:nvPr/>
        </p:nvSpPr>
        <p:spPr bwMode="auto">
          <a:xfrm>
            <a:off x="6169025" y="2320925"/>
            <a:ext cx="93663" cy="0"/>
          </a:xfrm>
          <a:prstGeom prst="line">
            <a:avLst/>
          </a:prstGeom>
          <a:noFill/>
          <a:ln w="158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78" name="Text Box 50"/>
          <p:cNvSpPr txBox="1">
            <a:spLocks noChangeArrowheads="1"/>
          </p:cNvSpPr>
          <p:nvPr/>
        </p:nvSpPr>
        <p:spPr bwMode="auto">
          <a:xfrm>
            <a:off x="6164263" y="2122488"/>
            <a:ext cx="9525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l-GR" altLang="fr-FR" sz="800" b="1" i="1">
                <a:solidFill>
                  <a:srgbClr val="006600"/>
                </a:solidFill>
              </a:rPr>
              <a:t>Ψ</a:t>
            </a:r>
            <a:r>
              <a:rPr lang="fr-FR" altLang="fr-FR" sz="800" b="1" i="1">
                <a:solidFill>
                  <a:srgbClr val="006600"/>
                </a:solidFill>
                <a:cs typeface="Arial" charset="0"/>
              </a:rPr>
              <a:t>VTG1</a:t>
            </a:r>
            <a:r>
              <a:rPr lang="fr-FR" altLang="fr-FR" sz="800" b="1" i="1">
                <a:solidFill>
                  <a:srgbClr val="006600"/>
                </a:solidFill>
              </a:rPr>
              <a:t> </a:t>
            </a:r>
            <a:r>
              <a:rPr lang="el-GR" altLang="fr-FR" sz="800" b="1" i="1">
                <a:solidFill>
                  <a:srgbClr val="006600"/>
                </a:solidFill>
              </a:rPr>
              <a:t>Ψ</a:t>
            </a:r>
            <a:r>
              <a:rPr lang="fr-FR" altLang="fr-FR" sz="800" b="1" i="1">
                <a:solidFill>
                  <a:srgbClr val="006600"/>
                </a:solidFill>
              </a:rPr>
              <a:t>VTG2 </a:t>
            </a:r>
            <a:r>
              <a:rPr lang="el-GR" altLang="fr-FR" sz="800" b="1" i="1">
                <a:solidFill>
                  <a:srgbClr val="006600"/>
                </a:solidFill>
              </a:rPr>
              <a:t>Ψ</a:t>
            </a:r>
            <a:r>
              <a:rPr lang="fr-FR" altLang="fr-FR" sz="800" b="1" i="1">
                <a:solidFill>
                  <a:srgbClr val="006600"/>
                </a:solidFill>
              </a:rPr>
              <a:t>VTG3</a:t>
            </a:r>
          </a:p>
        </p:txBody>
      </p:sp>
      <p:sp>
        <p:nvSpPr>
          <p:cNvPr id="48179" name="Text Box 51"/>
          <p:cNvSpPr txBox="1">
            <a:spLocks noChangeArrowheads="1"/>
          </p:cNvSpPr>
          <p:nvPr/>
        </p:nvSpPr>
        <p:spPr bwMode="auto">
          <a:xfrm>
            <a:off x="7397750" y="2109788"/>
            <a:ext cx="10477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l-GR" altLang="fr-FR" sz="800" b="1" i="1">
                <a:solidFill>
                  <a:srgbClr val="006600"/>
                </a:solidFill>
              </a:rPr>
              <a:t>Ψ</a:t>
            </a:r>
            <a:r>
              <a:rPr lang="fr-FR" altLang="fr-FR" sz="800" b="1" i="1">
                <a:solidFill>
                  <a:srgbClr val="006600"/>
                </a:solidFill>
                <a:cs typeface="Arial" charset="0"/>
              </a:rPr>
              <a:t>VTG1</a:t>
            </a:r>
            <a:r>
              <a:rPr lang="fr-FR" altLang="fr-FR" sz="800" b="1" i="1">
                <a:solidFill>
                  <a:srgbClr val="006600"/>
                </a:solidFill>
              </a:rPr>
              <a:t> </a:t>
            </a:r>
            <a:r>
              <a:rPr lang="el-GR" altLang="fr-FR" sz="800" b="1" i="1">
                <a:solidFill>
                  <a:srgbClr val="006600"/>
                </a:solidFill>
              </a:rPr>
              <a:t>Ψ</a:t>
            </a:r>
            <a:r>
              <a:rPr lang="fr-FR" altLang="fr-FR" sz="800" b="1" i="1">
                <a:solidFill>
                  <a:srgbClr val="006600"/>
                </a:solidFill>
              </a:rPr>
              <a:t>VTG2 </a:t>
            </a:r>
            <a:r>
              <a:rPr lang="el-GR" altLang="fr-FR" sz="800" b="1" i="1">
                <a:solidFill>
                  <a:srgbClr val="006600"/>
                </a:solidFill>
              </a:rPr>
              <a:t>Ψ</a:t>
            </a:r>
            <a:r>
              <a:rPr lang="fr-FR" altLang="fr-FR" sz="800" b="1" i="1">
                <a:solidFill>
                  <a:srgbClr val="006600"/>
                </a:solidFill>
              </a:rPr>
              <a:t>VTG3 </a:t>
            </a:r>
          </a:p>
        </p:txBody>
      </p:sp>
      <p:sp>
        <p:nvSpPr>
          <p:cNvPr id="48180" name="Text Box 52"/>
          <p:cNvSpPr txBox="1">
            <a:spLocks noChangeArrowheads="1"/>
          </p:cNvSpPr>
          <p:nvPr/>
        </p:nvSpPr>
        <p:spPr bwMode="auto">
          <a:xfrm>
            <a:off x="6829425" y="2606675"/>
            <a:ext cx="9493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l-GR" altLang="fr-FR" sz="800" b="1" i="1">
                <a:solidFill>
                  <a:srgbClr val="006600"/>
                </a:solidFill>
              </a:rPr>
              <a:t>Ψ</a:t>
            </a:r>
            <a:r>
              <a:rPr lang="fr-FR" altLang="fr-FR" sz="800" b="1" i="1">
                <a:solidFill>
                  <a:srgbClr val="006600"/>
                </a:solidFill>
                <a:cs typeface="Arial" charset="0"/>
              </a:rPr>
              <a:t>RBP</a:t>
            </a:r>
            <a:endParaRPr lang="fr-FR" altLang="fr-FR" sz="800" b="1" i="1">
              <a:solidFill>
                <a:srgbClr val="006600"/>
              </a:solidFill>
            </a:endParaRPr>
          </a:p>
        </p:txBody>
      </p:sp>
      <p:sp>
        <p:nvSpPr>
          <p:cNvPr id="48181" name="AutoShape 53"/>
          <p:cNvSpPr>
            <a:spLocks noChangeArrowheads="1"/>
          </p:cNvSpPr>
          <p:nvPr/>
        </p:nvSpPr>
        <p:spPr bwMode="auto">
          <a:xfrm>
            <a:off x="3536950" y="4808538"/>
            <a:ext cx="119063" cy="61912"/>
          </a:xfrm>
          <a:prstGeom prst="octagon">
            <a:avLst>
              <a:gd name="adj" fmla="val 29287"/>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82" name="AutoShape 54"/>
          <p:cNvSpPr>
            <a:spLocks noChangeArrowheads="1"/>
          </p:cNvSpPr>
          <p:nvPr/>
        </p:nvSpPr>
        <p:spPr bwMode="auto">
          <a:xfrm>
            <a:off x="3740150" y="2644775"/>
            <a:ext cx="119063" cy="63500"/>
          </a:xfrm>
          <a:prstGeom prst="octagon">
            <a:avLst>
              <a:gd name="adj" fmla="val 29287"/>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83" name="Text Box 55"/>
          <p:cNvSpPr txBox="1">
            <a:spLocks noChangeArrowheads="1"/>
          </p:cNvSpPr>
          <p:nvPr/>
        </p:nvSpPr>
        <p:spPr bwMode="auto">
          <a:xfrm>
            <a:off x="3881438" y="2606675"/>
            <a:ext cx="571500" cy="122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 Rbp</a:t>
            </a:r>
          </a:p>
        </p:txBody>
      </p:sp>
      <p:sp>
        <p:nvSpPr>
          <p:cNvPr id="48184" name="AutoShape 56"/>
          <p:cNvSpPr>
            <a:spLocks noChangeArrowheads="1"/>
          </p:cNvSpPr>
          <p:nvPr/>
        </p:nvSpPr>
        <p:spPr bwMode="auto">
          <a:xfrm>
            <a:off x="5022850" y="2643188"/>
            <a:ext cx="119063" cy="61912"/>
          </a:xfrm>
          <a:prstGeom prst="octagon">
            <a:avLst>
              <a:gd name="adj" fmla="val 29287"/>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85" name="Rectangle 57"/>
          <p:cNvSpPr>
            <a:spLocks noChangeArrowheads="1"/>
          </p:cNvSpPr>
          <p:nvPr/>
        </p:nvSpPr>
        <p:spPr bwMode="auto">
          <a:xfrm>
            <a:off x="7351713" y="2109788"/>
            <a:ext cx="93662" cy="298450"/>
          </a:xfrm>
          <a:prstGeom prst="rect">
            <a:avLst/>
          </a:prstGeom>
          <a:solidFill>
            <a:schemeClr val="bg1"/>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86" name="Line 58"/>
          <p:cNvSpPr>
            <a:spLocks noChangeShapeType="1"/>
          </p:cNvSpPr>
          <p:nvPr/>
        </p:nvSpPr>
        <p:spPr bwMode="auto">
          <a:xfrm>
            <a:off x="7351713" y="2209800"/>
            <a:ext cx="93662" cy="0"/>
          </a:xfrm>
          <a:prstGeom prst="line">
            <a:avLst/>
          </a:prstGeom>
          <a:noFill/>
          <a:ln w="158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87" name="Line 59"/>
          <p:cNvSpPr>
            <a:spLocks noChangeShapeType="1"/>
          </p:cNvSpPr>
          <p:nvPr/>
        </p:nvSpPr>
        <p:spPr bwMode="auto">
          <a:xfrm>
            <a:off x="7351713" y="2308225"/>
            <a:ext cx="93662" cy="0"/>
          </a:xfrm>
          <a:prstGeom prst="line">
            <a:avLst/>
          </a:prstGeom>
          <a:noFill/>
          <a:ln w="158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88" name="AutoShape 60"/>
          <p:cNvSpPr>
            <a:spLocks noChangeArrowheads="1"/>
          </p:cNvSpPr>
          <p:nvPr/>
        </p:nvSpPr>
        <p:spPr bwMode="auto">
          <a:xfrm>
            <a:off x="6772275" y="2643188"/>
            <a:ext cx="104775" cy="55562"/>
          </a:xfrm>
          <a:prstGeom prst="octagon">
            <a:avLst>
              <a:gd name="adj" fmla="val 29287"/>
            </a:avLst>
          </a:prstGeom>
          <a:solidFill>
            <a:schemeClr val="bg1"/>
          </a:solidFill>
          <a:ln w="1587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89" name="Text Box 61"/>
          <p:cNvSpPr txBox="1">
            <a:spLocks noChangeArrowheads="1"/>
          </p:cNvSpPr>
          <p:nvPr/>
        </p:nvSpPr>
        <p:spPr bwMode="auto">
          <a:xfrm>
            <a:off x="5118100" y="2559050"/>
            <a:ext cx="7620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90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 </a:t>
            </a:r>
            <a:r>
              <a:rPr lang="fr-FR" altLang="fr-FR" sz="800" b="1" i="1">
                <a:solidFill>
                  <a:srgbClr val="006600"/>
                </a:solidFill>
                <a:cs typeface="Arial" charset="0"/>
              </a:rPr>
              <a:t>RBP</a:t>
            </a:r>
            <a:endParaRPr lang="fr-FR" altLang="fr-FR" sz="800" b="1" i="1">
              <a:solidFill>
                <a:srgbClr val="006600"/>
              </a:solidFill>
            </a:endParaRPr>
          </a:p>
        </p:txBody>
      </p:sp>
      <p:sp>
        <p:nvSpPr>
          <p:cNvPr id="48190" name="Rectangle 62"/>
          <p:cNvSpPr>
            <a:spLocks noChangeArrowheads="1"/>
          </p:cNvSpPr>
          <p:nvPr/>
        </p:nvSpPr>
        <p:spPr bwMode="auto">
          <a:xfrm>
            <a:off x="1695450" y="5651500"/>
            <a:ext cx="808038" cy="244475"/>
          </a:xfrm>
          <a:prstGeom prst="rect">
            <a:avLst/>
          </a:prstGeom>
          <a:solidFill>
            <a:schemeClr val="bg1">
              <a:alpha val="7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000" b="1">
                <a:solidFill>
                  <a:srgbClr val="4D4D4D"/>
                </a:solidFill>
              </a:rPr>
              <a:t>Vertebrates</a:t>
            </a:r>
          </a:p>
        </p:txBody>
      </p:sp>
      <p:sp>
        <p:nvSpPr>
          <p:cNvPr id="48191" name="Text Box 63"/>
          <p:cNvSpPr txBox="1">
            <a:spLocks noChangeArrowheads="1"/>
          </p:cNvSpPr>
          <p:nvPr/>
        </p:nvSpPr>
        <p:spPr bwMode="auto">
          <a:xfrm>
            <a:off x="4000500" y="3836988"/>
            <a:ext cx="1430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200" b="1">
                <a:solidFill>
                  <a:schemeClr val="bg2"/>
                </a:solidFill>
              </a:rPr>
              <a:t>  (326 Myr ago)</a:t>
            </a:r>
          </a:p>
        </p:txBody>
      </p:sp>
      <p:sp>
        <p:nvSpPr>
          <p:cNvPr id="48192" name="Text Box 64"/>
          <p:cNvSpPr txBox="1">
            <a:spLocks noChangeArrowheads="1"/>
          </p:cNvSpPr>
          <p:nvPr/>
        </p:nvSpPr>
        <p:spPr bwMode="auto">
          <a:xfrm>
            <a:off x="2901950" y="4341813"/>
            <a:ext cx="142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200" b="1">
                <a:solidFill>
                  <a:schemeClr val="bg2"/>
                </a:solidFill>
              </a:rPr>
              <a:t>  (370 Myr ago)</a:t>
            </a:r>
          </a:p>
        </p:txBody>
      </p:sp>
      <p:sp>
        <p:nvSpPr>
          <p:cNvPr id="48193" name="Text Box 65"/>
          <p:cNvSpPr txBox="1">
            <a:spLocks noChangeArrowheads="1"/>
          </p:cNvSpPr>
          <p:nvPr/>
        </p:nvSpPr>
        <p:spPr bwMode="auto">
          <a:xfrm>
            <a:off x="6070600" y="2409825"/>
            <a:ext cx="14255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a:solidFill>
                  <a:schemeClr val="bg2"/>
                </a:solidFill>
              </a:rPr>
              <a:t>  (148 Myr ago)</a:t>
            </a:r>
          </a:p>
        </p:txBody>
      </p:sp>
      <p:sp>
        <p:nvSpPr>
          <p:cNvPr id="48194" name="Text Box 66"/>
          <p:cNvSpPr txBox="1">
            <a:spLocks noChangeArrowheads="1"/>
          </p:cNvSpPr>
          <p:nvPr/>
        </p:nvSpPr>
        <p:spPr bwMode="auto">
          <a:xfrm>
            <a:off x="5307013" y="2832100"/>
            <a:ext cx="1428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200" b="1">
                <a:solidFill>
                  <a:schemeClr val="bg2"/>
                </a:solidFill>
              </a:rPr>
              <a:t>  (166 Myr ago)</a:t>
            </a:r>
          </a:p>
        </p:txBody>
      </p:sp>
      <p:sp>
        <p:nvSpPr>
          <p:cNvPr id="48195" name="AutoShape 67"/>
          <p:cNvSpPr>
            <a:spLocks noChangeArrowheads="1"/>
          </p:cNvSpPr>
          <p:nvPr/>
        </p:nvSpPr>
        <p:spPr bwMode="auto">
          <a:xfrm>
            <a:off x="2589213" y="2655888"/>
            <a:ext cx="119062" cy="63500"/>
          </a:xfrm>
          <a:prstGeom prst="octagon">
            <a:avLst>
              <a:gd name="adj" fmla="val 29287"/>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196" name="Text Box 68"/>
          <p:cNvSpPr txBox="1">
            <a:spLocks noChangeArrowheads="1"/>
          </p:cNvSpPr>
          <p:nvPr/>
        </p:nvSpPr>
        <p:spPr bwMode="auto">
          <a:xfrm>
            <a:off x="2741613" y="2606675"/>
            <a:ext cx="569912" cy="158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6600"/>
                </a:solidFill>
              </a:rPr>
              <a:t> rbp</a:t>
            </a:r>
          </a:p>
        </p:txBody>
      </p:sp>
      <p:sp>
        <p:nvSpPr>
          <p:cNvPr id="48197" name="Rectangle 69"/>
          <p:cNvSpPr>
            <a:spLocks noChangeArrowheads="1"/>
          </p:cNvSpPr>
          <p:nvPr/>
        </p:nvSpPr>
        <p:spPr bwMode="auto">
          <a:xfrm>
            <a:off x="0" y="-28575"/>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dirty="0">
                <a:solidFill>
                  <a:srgbClr val="027D51"/>
                </a:solidFill>
                <a:cs typeface="Times New Roman" pitchFamily="18" charset="0"/>
              </a:rPr>
              <a:t>Evolution des </a:t>
            </a:r>
            <a:r>
              <a:rPr lang="fr-FR" altLang="fr-FR" sz="3200" b="1" dirty="0" smtClean="0">
                <a:solidFill>
                  <a:srgbClr val="027D51"/>
                </a:solidFill>
                <a:cs typeface="Times New Roman" pitchFamily="18" charset="0"/>
              </a:rPr>
              <a:t>gènes</a:t>
            </a:r>
            <a:endParaRPr lang="fr-FR" altLang="fr-FR" sz="3200" b="1" dirty="0">
              <a:solidFill>
                <a:srgbClr val="027D51"/>
              </a:solidFill>
              <a:cs typeface="Times New Roman" pitchFamily="18" charset="0"/>
            </a:endParaRPr>
          </a:p>
        </p:txBody>
      </p:sp>
      <p:sp>
        <p:nvSpPr>
          <p:cNvPr id="48198" name="Line 70"/>
          <p:cNvSpPr>
            <a:spLocks noChangeShapeType="1"/>
          </p:cNvSpPr>
          <p:nvPr/>
        </p:nvSpPr>
        <p:spPr bwMode="auto">
          <a:xfrm flipH="1">
            <a:off x="3787775" y="1365250"/>
            <a:ext cx="19050" cy="2698750"/>
          </a:xfrm>
          <a:prstGeom prst="line">
            <a:avLst/>
          </a:prstGeom>
          <a:noFill/>
          <a:ln w="22225">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57767" name="Group 71"/>
          <p:cNvGrpSpPr>
            <a:grpSpLocks/>
          </p:cNvGrpSpPr>
          <p:nvPr/>
        </p:nvGrpSpPr>
        <p:grpSpPr bwMode="auto">
          <a:xfrm>
            <a:off x="2551113" y="3381375"/>
            <a:ext cx="6365875" cy="1560513"/>
            <a:chOff x="1607" y="2103"/>
            <a:chExt cx="4010" cy="983"/>
          </a:xfrm>
        </p:grpSpPr>
        <p:sp>
          <p:nvSpPr>
            <p:cNvPr id="48212" name="Text Box 72"/>
            <p:cNvSpPr txBox="1">
              <a:spLocks noChangeArrowheads="1"/>
            </p:cNvSpPr>
            <p:nvPr/>
          </p:nvSpPr>
          <p:spPr bwMode="auto">
            <a:xfrm>
              <a:off x="3883" y="2117"/>
              <a:ext cx="684" cy="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00FF"/>
                  </a:solidFill>
                </a:rPr>
                <a:t>RARRES1</a:t>
              </a:r>
            </a:p>
          </p:txBody>
        </p:sp>
        <p:sp>
          <p:nvSpPr>
            <p:cNvPr id="48213" name="Rectangle 73"/>
            <p:cNvSpPr>
              <a:spLocks noChangeArrowheads="1"/>
            </p:cNvSpPr>
            <p:nvPr/>
          </p:nvSpPr>
          <p:spPr bwMode="auto">
            <a:xfrm>
              <a:off x="2368" y="2103"/>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i="1">
                  <a:solidFill>
                    <a:srgbClr val="0000FF"/>
                  </a:solidFill>
                </a:rPr>
                <a:t> OCX-32</a:t>
              </a:r>
            </a:p>
          </p:txBody>
        </p:sp>
        <p:grpSp>
          <p:nvGrpSpPr>
            <p:cNvPr id="48214" name="Group 74"/>
            <p:cNvGrpSpPr>
              <a:grpSpLocks/>
            </p:cNvGrpSpPr>
            <p:nvPr/>
          </p:nvGrpSpPr>
          <p:grpSpPr bwMode="auto">
            <a:xfrm>
              <a:off x="1607" y="2112"/>
              <a:ext cx="4010" cy="974"/>
              <a:chOff x="1607" y="2112"/>
              <a:chExt cx="4010" cy="974"/>
            </a:xfrm>
          </p:grpSpPr>
          <p:sp>
            <p:nvSpPr>
              <p:cNvPr id="48215" name="AutoShape 75"/>
              <p:cNvSpPr>
                <a:spLocks noChangeArrowheads="1"/>
              </p:cNvSpPr>
              <p:nvPr/>
            </p:nvSpPr>
            <p:spPr bwMode="auto">
              <a:xfrm>
                <a:off x="2868" y="2573"/>
                <a:ext cx="104" cy="54"/>
              </a:xfrm>
              <a:prstGeom prst="diamond">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16" name="AutoShape 76"/>
              <p:cNvSpPr>
                <a:spLocks noChangeArrowheads="1"/>
              </p:cNvSpPr>
              <p:nvPr/>
            </p:nvSpPr>
            <p:spPr bwMode="auto">
              <a:xfrm>
                <a:off x="2206" y="2908"/>
                <a:ext cx="121" cy="36"/>
              </a:xfrm>
              <a:prstGeom prst="triangle">
                <a:avLst>
                  <a:gd name="adj" fmla="val 50000"/>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17" name="Text Box 77"/>
              <p:cNvSpPr txBox="1">
                <a:spLocks noChangeArrowheads="1"/>
              </p:cNvSpPr>
              <p:nvPr/>
            </p:nvSpPr>
            <p:spPr bwMode="auto">
              <a:xfrm>
                <a:off x="2266" y="2802"/>
                <a:ext cx="1138"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i="1">
                    <a:solidFill>
                      <a:srgbClr val="0000FF"/>
                    </a:solidFill>
                  </a:rPr>
                  <a:t>RARRES1/OCX-32 </a:t>
                </a:r>
              </a:p>
              <a:p>
                <a:pPr eaLnBrk="1" hangingPunct="1"/>
                <a:r>
                  <a:rPr lang="fr-FR" altLang="fr-FR" sz="800" b="1" i="1">
                    <a:solidFill>
                      <a:srgbClr val="006600"/>
                    </a:solidFill>
                  </a:rPr>
                  <a:t>RBP</a:t>
                </a:r>
              </a:p>
            </p:txBody>
          </p:sp>
          <p:sp>
            <p:nvSpPr>
              <p:cNvPr id="48218" name="AutoShape 78" descr="80 %"/>
              <p:cNvSpPr>
                <a:spLocks noChangeArrowheads="1"/>
              </p:cNvSpPr>
              <p:nvPr/>
            </p:nvSpPr>
            <p:spPr bwMode="auto">
              <a:xfrm>
                <a:off x="1607" y="2155"/>
                <a:ext cx="120" cy="37"/>
              </a:xfrm>
              <a:prstGeom prst="triangle">
                <a:avLst>
                  <a:gd name="adj" fmla="val 50000"/>
                </a:avLst>
              </a:prstGeom>
              <a:pattFill prst="pct80">
                <a:fgClr>
                  <a:srgbClr val="0000FF"/>
                </a:fgClr>
                <a:bgClr>
                  <a:srgbClr val="FFFF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19" name="AutoShape 79" descr="80 %"/>
              <p:cNvSpPr>
                <a:spLocks noChangeArrowheads="1"/>
              </p:cNvSpPr>
              <p:nvPr/>
            </p:nvSpPr>
            <p:spPr bwMode="auto">
              <a:xfrm>
                <a:off x="3766" y="2148"/>
                <a:ext cx="120" cy="37"/>
              </a:xfrm>
              <a:prstGeom prst="triangle">
                <a:avLst>
                  <a:gd name="adj" fmla="val 50000"/>
                </a:avLst>
              </a:prstGeom>
              <a:pattFill prst="pct80">
                <a:fgClr>
                  <a:srgbClr val="0000FF"/>
                </a:fgClr>
                <a:bgClr>
                  <a:srgbClr val="FFFF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20" name="AutoShape 80" descr="Petit damier"/>
              <p:cNvSpPr>
                <a:spLocks noChangeArrowheads="1"/>
              </p:cNvSpPr>
              <p:nvPr/>
            </p:nvSpPr>
            <p:spPr bwMode="auto">
              <a:xfrm>
                <a:off x="2325" y="2156"/>
                <a:ext cx="120" cy="37"/>
              </a:xfrm>
              <a:prstGeom prst="triangle">
                <a:avLst>
                  <a:gd name="adj" fmla="val 50000"/>
                </a:avLst>
              </a:prstGeom>
              <a:pattFill prst="smCheck">
                <a:fgClr>
                  <a:srgbClr val="0000FF"/>
                </a:fgClr>
                <a:bgClr>
                  <a:srgbClr val="FFFF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21" name="Text Box 81"/>
              <p:cNvSpPr txBox="1">
                <a:spLocks noChangeArrowheads="1"/>
              </p:cNvSpPr>
              <p:nvPr/>
            </p:nvSpPr>
            <p:spPr bwMode="auto">
              <a:xfrm>
                <a:off x="1686" y="2112"/>
                <a:ext cx="65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i="1">
                    <a:solidFill>
                      <a:srgbClr val="0000FF"/>
                    </a:solidFill>
                  </a:rPr>
                  <a:t>RARRES1</a:t>
                </a:r>
              </a:p>
            </p:txBody>
          </p:sp>
          <p:sp>
            <p:nvSpPr>
              <p:cNvPr id="48222" name="Text Box 82"/>
              <p:cNvSpPr txBox="1">
                <a:spLocks noChangeArrowheads="1"/>
              </p:cNvSpPr>
              <p:nvPr/>
            </p:nvSpPr>
            <p:spPr bwMode="auto">
              <a:xfrm>
                <a:off x="2925" y="2497"/>
                <a:ext cx="89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000" b="1" i="1">
                    <a:solidFill>
                      <a:srgbClr val="0000FF"/>
                    </a:solidFill>
                  </a:rPr>
                  <a:t>OC-116/MEPE</a:t>
                </a:r>
              </a:p>
            </p:txBody>
          </p:sp>
          <p:sp>
            <p:nvSpPr>
              <p:cNvPr id="48223" name="AutoShape 83" descr="blanc)"/>
              <p:cNvSpPr>
                <a:spLocks noChangeArrowheads="1"/>
              </p:cNvSpPr>
              <p:nvPr/>
            </p:nvSpPr>
            <p:spPr bwMode="auto">
              <a:xfrm>
                <a:off x="2334" y="2219"/>
                <a:ext cx="105" cy="55"/>
              </a:xfrm>
              <a:prstGeom prst="diamond">
                <a:avLst/>
              </a:prstGeom>
              <a:pattFill prst="dkDnDiag">
                <a:fgClr>
                  <a:srgbClr val="0000FF"/>
                </a:fgClr>
                <a:bgClr>
                  <a:srgbClr val="FFFF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24" name="AutoShape 84" descr="Petit damier"/>
              <p:cNvSpPr>
                <a:spLocks noChangeArrowheads="1"/>
              </p:cNvSpPr>
              <p:nvPr/>
            </p:nvSpPr>
            <p:spPr bwMode="auto">
              <a:xfrm>
                <a:off x="3766" y="2211"/>
                <a:ext cx="104" cy="54"/>
              </a:xfrm>
              <a:prstGeom prst="diamond">
                <a:avLst/>
              </a:prstGeom>
              <a:pattFill prst="smCheck">
                <a:fgClr>
                  <a:srgbClr val="0000FF"/>
                </a:fgClr>
                <a:bgClr>
                  <a:srgbClr val="FFFFFF"/>
                </a:bgClr>
              </a:patt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25" name="Text Box 85"/>
              <p:cNvSpPr txBox="1">
                <a:spLocks noChangeArrowheads="1"/>
              </p:cNvSpPr>
              <p:nvPr/>
            </p:nvSpPr>
            <p:spPr bwMode="auto">
              <a:xfrm>
                <a:off x="3846" y="2180"/>
                <a:ext cx="478"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64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i="1">
                    <a:solidFill>
                      <a:srgbClr val="0000FF"/>
                    </a:solidFill>
                  </a:rPr>
                  <a:t>MEPE</a:t>
                </a:r>
              </a:p>
            </p:txBody>
          </p:sp>
          <p:sp>
            <p:nvSpPr>
              <p:cNvPr id="48226" name="Text Box 86"/>
              <p:cNvSpPr txBox="1">
                <a:spLocks noChangeArrowheads="1"/>
              </p:cNvSpPr>
              <p:nvPr/>
            </p:nvSpPr>
            <p:spPr bwMode="auto">
              <a:xfrm>
                <a:off x="2386" y="2163"/>
                <a:ext cx="598"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6480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200" b="1" i="1">
                    <a:solidFill>
                      <a:srgbClr val="0000FF"/>
                    </a:solidFill>
                  </a:rPr>
                  <a:t>OC-116</a:t>
                </a:r>
              </a:p>
            </p:txBody>
          </p:sp>
          <p:sp>
            <p:nvSpPr>
              <p:cNvPr id="48227" name="Rectangle 87"/>
              <p:cNvSpPr>
                <a:spLocks noChangeArrowheads="1"/>
              </p:cNvSpPr>
              <p:nvPr/>
            </p:nvSpPr>
            <p:spPr bwMode="auto">
              <a:xfrm>
                <a:off x="3907" y="2698"/>
                <a:ext cx="96" cy="102"/>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28" name="Text Box 88"/>
              <p:cNvSpPr txBox="1">
                <a:spLocks noChangeArrowheads="1"/>
              </p:cNvSpPr>
              <p:nvPr/>
            </p:nvSpPr>
            <p:spPr bwMode="auto">
              <a:xfrm>
                <a:off x="3974" y="2645"/>
                <a:ext cx="16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400" b="1">
                    <a:solidFill>
                      <a:srgbClr val="0000FF"/>
                    </a:solidFill>
                  </a:rPr>
                  <a:t>Gene divergence</a:t>
                </a:r>
              </a:p>
            </p:txBody>
          </p:sp>
        </p:grpSp>
      </p:grpSp>
      <p:grpSp>
        <p:nvGrpSpPr>
          <p:cNvPr id="157785" name="Group 89"/>
          <p:cNvGrpSpPr>
            <a:grpSpLocks/>
          </p:cNvGrpSpPr>
          <p:nvPr/>
        </p:nvGrpSpPr>
        <p:grpSpPr bwMode="auto">
          <a:xfrm>
            <a:off x="3694113" y="2728913"/>
            <a:ext cx="4133850" cy="2114550"/>
            <a:chOff x="2327" y="1692"/>
            <a:chExt cx="2604" cy="1332"/>
          </a:xfrm>
        </p:grpSpPr>
        <p:sp>
          <p:nvSpPr>
            <p:cNvPr id="48204" name="Oval 90"/>
            <p:cNvSpPr>
              <a:spLocks noChangeArrowheads="1"/>
            </p:cNvSpPr>
            <p:nvPr/>
          </p:nvSpPr>
          <p:spPr bwMode="auto">
            <a:xfrm>
              <a:off x="2332" y="1842"/>
              <a:ext cx="120" cy="3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05" name="Text Box 91"/>
            <p:cNvSpPr txBox="1">
              <a:spLocks noChangeArrowheads="1"/>
            </p:cNvSpPr>
            <p:nvPr/>
          </p:nvSpPr>
          <p:spPr bwMode="auto">
            <a:xfrm>
              <a:off x="2506" y="1811"/>
              <a:ext cx="659" cy="1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800" b="1">
                  <a:solidFill>
                    <a:srgbClr val="CC0000"/>
                  </a:solidFill>
                </a:rPr>
                <a:t>ovalbumin ovalbumin-X ovalbumin-Y</a:t>
              </a:r>
            </a:p>
          </p:txBody>
        </p:sp>
        <p:sp>
          <p:nvSpPr>
            <p:cNvPr id="48206" name="Oval 92"/>
            <p:cNvSpPr>
              <a:spLocks noChangeArrowheads="1"/>
            </p:cNvSpPr>
            <p:nvPr/>
          </p:nvSpPr>
          <p:spPr bwMode="auto">
            <a:xfrm>
              <a:off x="2327" y="1905"/>
              <a:ext cx="120" cy="3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07" name="Oval 93"/>
            <p:cNvSpPr>
              <a:spLocks noChangeArrowheads="1"/>
            </p:cNvSpPr>
            <p:nvPr/>
          </p:nvSpPr>
          <p:spPr bwMode="auto">
            <a:xfrm>
              <a:off x="2332" y="1975"/>
              <a:ext cx="120" cy="3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08" name="Text Box 94"/>
            <p:cNvSpPr txBox="1">
              <a:spLocks noChangeArrowheads="1"/>
            </p:cNvSpPr>
            <p:nvPr/>
          </p:nvSpPr>
          <p:spPr bwMode="auto">
            <a:xfrm>
              <a:off x="2445" y="1692"/>
              <a:ext cx="480" cy="1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8800" r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200" b="1" i="1">
                  <a:solidFill>
                    <a:srgbClr val="CC0000"/>
                  </a:solidFill>
                </a:rPr>
                <a:t>OCX-36</a:t>
              </a:r>
            </a:p>
          </p:txBody>
        </p:sp>
        <p:sp>
          <p:nvSpPr>
            <p:cNvPr id="48209" name="AutoShape 95"/>
            <p:cNvSpPr>
              <a:spLocks noChangeArrowheads="1"/>
            </p:cNvSpPr>
            <p:nvPr/>
          </p:nvSpPr>
          <p:spPr bwMode="auto">
            <a:xfrm>
              <a:off x="2332" y="1749"/>
              <a:ext cx="120" cy="31"/>
            </a:xfrm>
            <a:custGeom>
              <a:avLst/>
              <a:gdLst>
                <a:gd name="T0" fmla="*/ 60 w 21600"/>
                <a:gd name="T1" fmla="*/ 3 h 21600"/>
                <a:gd name="T2" fmla="*/ 16 w 21600"/>
                <a:gd name="T3" fmla="*/ 16 h 21600"/>
                <a:gd name="T4" fmla="*/ 60 w 21600"/>
                <a:gd name="T5" fmla="*/ 31 h 21600"/>
                <a:gd name="T6" fmla="*/ 104 w 21600"/>
                <a:gd name="T7" fmla="*/ 16 h 21600"/>
                <a:gd name="T8" fmla="*/ 17694720 60000 65536"/>
                <a:gd name="T9" fmla="*/ 11796480 60000 65536"/>
                <a:gd name="T10" fmla="*/ 5898240 60000 65536"/>
                <a:gd name="T11" fmla="*/ 0 60000 65536"/>
                <a:gd name="T12" fmla="*/ 5040 w 21600"/>
                <a:gd name="T13" fmla="*/ 2090 h 21600"/>
                <a:gd name="T14" fmla="*/ 16560 w 21600"/>
                <a:gd name="T15" fmla="*/ 13935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210" name="Rectangle 96"/>
            <p:cNvSpPr>
              <a:spLocks noChangeArrowheads="1"/>
            </p:cNvSpPr>
            <p:nvPr/>
          </p:nvSpPr>
          <p:spPr bwMode="auto">
            <a:xfrm>
              <a:off x="3912" y="2880"/>
              <a:ext cx="96" cy="102"/>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11" name="Text Box 97"/>
            <p:cNvSpPr txBox="1">
              <a:spLocks noChangeArrowheads="1"/>
            </p:cNvSpPr>
            <p:nvPr/>
          </p:nvSpPr>
          <p:spPr bwMode="auto">
            <a:xfrm>
              <a:off x="3982" y="2832"/>
              <a:ext cx="94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rgbClr val="CC0000"/>
                  </a:solidFill>
                </a:rPr>
                <a:t>Gènes spécifiques</a:t>
              </a:r>
            </a:p>
          </p:txBody>
        </p:sp>
      </p:grpSp>
      <p:sp>
        <p:nvSpPr>
          <p:cNvPr id="48201" name="Rectangle 98"/>
          <p:cNvSpPr>
            <a:spLocks noChangeArrowheads="1"/>
          </p:cNvSpPr>
          <p:nvPr/>
        </p:nvSpPr>
        <p:spPr bwMode="auto">
          <a:xfrm>
            <a:off x="6203950" y="4922838"/>
            <a:ext cx="173038" cy="163512"/>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48202" name="Text Box 99"/>
          <p:cNvSpPr txBox="1">
            <a:spLocks noChangeArrowheads="1"/>
          </p:cNvSpPr>
          <p:nvPr/>
        </p:nvSpPr>
        <p:spPr bwMode="auto">
          <a:xfrm>
            <a:off x="6327775" y="4841875"/>
            <a:ext cx="172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sz="1400" b="1">
                <a:solidFill>
                  <a:srgbClr val="006600"/>
                </a:solidFill>
              </a:rPr>
              <a:t>Perte de gènes</a:t>
            </a:r>
          </a:p>
        </p:txBody>
      </p:sp>
      <p:sp>
        <p:nvSpPr>
          <p:cNvPr id="48203" name="Text Box 100"/>
          <p:cNvSpPr txBox="1">
            <a:spLocks noChangeArrowheads="1"/>
          </p:cNvSpPr>
          <p:nvPr/>
        </p:nvSpPr>
        <p:spPr bwMode="auto">
          <a:xfrm>
            <a:off x="6151563" y="5418138"/>
            <a:ext cx="2039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i="1"/>
              <a:t>Biology of Reproduction, 2010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7767"/>
                                        </p:tgtEl>
                                        <p:attrNameLst>
                                          <p:attrName>style.visibility</p:attrName>
                                        </p:attrNameLst>
                                      </p:cBhvr>
                                      <p:to>
                                        <p:strVal val="visible"/>
                                      </p:to>
                                    </p:set>
                                    <p:anim calcmode="lin" valueType="num">
                                      <p:cBhvr>
                                        <p:cTn id="7" dur="500" fill="hold"/>
                                        <p:tgtEl>
                                          <p:spTgt spid="157767"/>
                                        </p:tgtEl>
                                        <p:attrNameLst>
                                          <p:attrName>ppt_w</p:attrName>
                                        </p:attrNameLst>
                                      </p:cBhvr>
                                      <p:tavLst>
                                        <p:tav tm="0">
                                          <p:val>
                                            <p:fltVal val="0"/>
                                          </p:val>
                                        </p:tav>
                                        <p:tav tm="100000">
                                          <p:val>
                                            <p:strVal val="#ppt_w"/>
                                          </p:val>
                                        </p:tav>
                                      </p:tavLst>
                                    </p:anim>
                                    <p:anim calcmode="lin" valueType="num">
                                      <p:cBhvr>
                                        <p:cTn id="8" dur="500" fill="hold"/>
                                        <p:tgtEl>
                                          <p:spTgt spid="157767"/>
                                        </p:tgtEl>
                                        <p:attrNameLst>
                                          <p:attrName>ppt_h</p:attrName>
                                        </p:attrNameLst>
                                      </p:cBhvr>
                                      <p:tavLst>
                                        <p:tav tm="0">
                                          <p:val>
                                            <p:fltVal val="0"/>
                                          </p:val>
                                        </p:tav>
                                        <p:tav tm="100000">
                                          <p:val>
                                            <p:strVal val="#ppt_h"/>
                                          </p:val>
                                        </p:tav>
                                      </p:tavLst>
                                    </p:anim>
                                    <p:animEffect transition="in" filter="fade">
                                      <p:cBhvr>
                                        <p:cTn id="9" dur="500"/>
                                        <p:tgtEl>
                                          <p:spTgt spid="1577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57785"/>
                                        </p:tgtEl>
                                        <p:attrNameLst>
                                          <p:attrName>style.visibility</p:attrName>
                                        </p:attrNameLst>
                                      </p:cBhvr>
                                      <p:to>
                                        <p:strVal val="visible"/>
                                      </p:to>
                                    </p:set>
                                    <p:anim calcmode="lin" valueType="num">
                                      <p:cBhvr>
                                        <p:cTn id="14" dur="500" fill="hold"/>
                                        <p:tgtEl>
                                          <p:spTgt spid="157785"/>
                                        </p:tgtEl>
                                        <p:attrNameLst>
                                          <p:attrName>ppt_w</p:attrName>
                                        </p:attrNameLst>
                                      </p:cBhvr>
                                      <p:tavLst>
                                        <p:tav tm="0">
                                          <p:val>
                                            <p:fltVal val="0"/>
                                          </p:val>
                                        </p:tav>
                                        <p:tav tm="100000">
                                          <p:val>
                                            <p:strVal val="#ppt_w"/>
                                          </p:val>
                                        </p:tav>
                                      </p:tavLst>
                                    </p:anim>
                                    <p:anim calcmode="lin" valueType="num">
                                      <p:cBhvr>
                                        <p:cTn id="15" dur="500" fill="hold"/>
                                        <p:tgtEl>
                                          <p:spTgt spid="157785"/>
                                        </p:tgtEl>
                                        <p:attrNameLst>
                                          <p:attrName>ppt_h</p:attrName>
                                        </p:attrNameLst>
                                      </p:cBhvr>
                                      <p:tavLst>
                                        <p:tav tm="0">
                                          <p:val>
                                            <p:fltVal val="0"/>
                                          </p:val>
                                        </p:tav>
                                        <p:tav tm="100000">
                                          <p:val>
                                            <p:strVal val="#ppt_h"/>
                                          </p:val>
                                        </p:tav>
                                      </p:tavLst>
                                    </p:anim>
                                    <p:animEffect transition="in" filter="fade">
                                      <p:cBhvr>
                                        <p:cTn id="16" dur="500"/>
                                        <p:tgtEl>
                                          <p:spTgt spid="157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3387212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8" end="8"/>
                                            </p:txEl>
                                          </p:spTgt>
                                        </p:tgtEl>
                                        <p:attrNameLst>
                                          <p:attrName>style.opacity</p:attrName>
                                        </p:attrNameLst>
                                      </p:cBhvr>
                                      <p:to>
                                        <p:strVal val="0.25"/>
                                      </p:to>
                                    </p:set>
                                    <p:animEffect filter="image" prLst="opacity: 0.25">
                                      <p:cBhvr rctx="IE">
                                        <p:cTn id="10" dur="indefinite"/>
                                        <p:tgtEl>
                                          <p:spTgt spid="3">
                                            <p:txEl>
                                              <p:pRg st="8" end="8"/>
                                            </p:txEl>
                                          </p:spTgt>
                                        </p:tgtEl>
                                      </p:cBhvr>
                                    </p:animEffect>
                                  </p:childTnLst>
                                </p:cTn>
                              </p:par>
                              <p:par>
                                <p:cTn id="11" presetID="9" presetClass="emph" presetSubtype="0" nodeType="withEffect">
                                  <p:stCondLst>
                                    <p:cond delay="0"/>
                                  </p:stCondLst>
                                  <p:childTnLst>
                                    <p:set>
                                      <p:cBhvr rctx="PPT">
                                        <p:cTn id="12" dur="indefinite"/>
                                        <p:tgtEl>
                                          <p:spTgt spid="3">
                                            <p:txEl>
                                              <p:pRg st="9" end="9"/>
                                            </p:txEl>
                                          </p:spTgt>
                                        </p:tgtEl>
                                        <p:attrNameLst>
                                          <p:attrName>style.opacity</p:attrName>
                                        </p:attrNameLst>
                                      </p:cBhvr>
                                      <p:to>
                                        <p:strVal val="0.25"/>
                                      </p:to>
                                    </p:set>
                                    <p:animEffect filter="image" prLst="opacity: 0.25">
                                      <p:cBhvr rctx="IE">
                                        <p:cTn id="13" dur="indefinite"/>
                                        <p:tgtEl>
                                          <p:spTgt spid="3">
                                            <p:txEl>
                                              <p:pRg st="9" end="9"/>
                                            </p:txEl>
                                          </p:spTgt>
                                        </p:tgtEl>
                                      </p:cBhvr>
                                    </p:animEffect>
                                  </p:childTnLst>
                                </p:cTn>
                              </p:par>
                              <p:par>
                                <p:cTn id="14" presetID="9" presetClass="emph" presetSubtype="0" nodeType="withEffect">
                                  <p:stCondLst>
                                    <p:cond delay="0"/>
                                  </p:stCondLst>
                                  <p:childTnLst>
                                    <p:set>
                                      <p:cBhvr rctx="PPT">
                                        <p:cTn id="15" dur="indefinite"/>
                                        <p:tgtEl>
                                          <p:spTgt spid="3">
                                            <p:txEl>
                                              <p:pRg st="10" end="10"/>
                                            </p:txEl>
                                          </p:spTgt>
                                        </p:tgtEl>
                                        <p:attrNameLst>
                                          <p:attrName>style.opacity</p:attrName>
                                        </p:attrNameLst>
                                      </p:cBhvr>
                                      <p:to>
                                        <p:strVal val="0.25"/>
                                      </p:to>
                                    </p:set>
                                    <p:animEffect filter="image" prLst="opacity: 0.25">
                                      <p:cBhvr rctx="IE">
                                        <p:cTn id="16" dur="indefinite"/>
                                        <p:tgtEl>
                                          <p:spTgt spid="3">
                                            <p:txEl>
                                              <p:pRg st="10" end="10"/>
                                            </p:txEl>
                                          </p:spTgt>
                                        </p:tgtEl>
                                      </p:cBhvr>
                                    </p:animEffect>
                                  </p:childTnLst>
                                </p:cTn>
                              </p:par>
                              <p:par>
                                <p:cTn id="17" presetID="9" presetClass="emph" presetSubtype="0" nodeType="withEffect">
                                  <p:stCondLst>
                                    <p:cond delay="0"/>
                                  </p:stCondLst>
                                  <p:childTnLst>
                                    <p:set>
                                      <p:cBhvr rctx="PPT">
                                        <p:cTn id="18" dur="indefinite"/>
                                        <p:tgtEl>
                                          <p:spTgt spid="3">
                                            <p:txEl>
                                              <p:pRg st="11" end="11"/>
                                            </p:txEl>
                                          </p:spTgt>
                                        </p:tgtEl>
                                        <p:attrNameLst>
                                          <p:attrName>style.opacity</p:attrName>
                                        </p:attrNameLst>
                                      </p:cBhvr>
                                      <p:to>
                                        <p:strVal val="0.25"/>
                                      </p:to>
                                    </p:set>
                                    <p:animEffect filter="image" prLst="opacity: 0.25">
                                      <p:cBhvr rctx="IE">
                                        <p:cTn id="19" dur="indefinite"/>
                                        <p:tgtEl>
                                          <p:spTgt spid="3">
                                            <p:txEl>
                                              <p:pRg st="11" end="11"/>
                                            </p:txEl>
                                          </p:spTgt>
                                        </p:tgtEl>
                                      </p:cBhvr>
                                    </p:animEffect>
                                  </p:childTnLst>
                                </p:cTn>
                              </p:par>
                              <p:par>
                                <p:cTn id="20" presetID="9" presetClass="emph" presetSubtype="0" nodeType="withEffect">
                                  <p:stCondLst>
                                    <p:cond delay="0"/>
                                  </p:stCondLst>
                                  <p:childTnLst>
                                    <p:set>
                                      <p:cBhvr rctx="PPT">
                                        <p:cTn id="21" dur="indefinite"/>
                                        <p:tgtEl>
                                          <p:spTgt spid="3">
                                            <p:txEl>
                                              <p:pRg st="12" end="12"/>
                                            </p:txEl>
                                          </p:spTgt>
                                        </p:tgtEl>
                                        <p:attrNameLst>
                                          <p:attrName>style.opacity</p:attrName>
                                        </p:attrNameLst>
                                      </p:cBhvr>
                                      <p:to>
                                        <p:strVal val="0.25"/>
                                      </p:to>
                                    </p:set>
                                    <p:animEffect filter="image" prLst="opacity: 0.25">
                                      <p:cBhvr rctx="IE">
                                        <p:cTn id="22" dur="indefinite"/>
                                        <p:tgtEl>
                                          <p:spTgt spid="3">
                                            <p:txEl>
                                              <p:pRg st="12" end="12"/>
                                            </p:txEl>
                                          </p:spTgt>
                                        </p:tgtEl>
                                      </p:cBhvr>
                                    </p:animEffect>
                                  </p:childTnLst>
                                </p:cTn>
                              </p:par>
                              <p:par>
                                <p:cTn id="23" presetID="9" presetClass="emph" presetSubtype="0" nodeType="withEffect">
                                  <p:stCondLst>
                                    <p:cond delay="0"/>
                                  </p:stCondLst>
                                  <p:childTnLst>
                                    <p:set>
                                      <p:cBhvr rctx="PPT">
                                        <p:cTn id="24" dur="indefinite"/>
                                        <p:tgtEl>
                                          <p:spTgt spid="3">
                                            <p:txEl>
                                              <p:pRg st="13" end="13"/>
                                            </p:txEl>
                                          </p:spTgt>
                                        </p:tgtEl>
                                        <p:attrNameLst>
                                          <p:attrName>style.opacity</p:attrName>
                                        </p:attrNameLst>
                                      </p:cBhvr>
                                      <p:to>
                                        <p:strVal val="0.25"/>
                                      </p:to>
                                    </p:set>
                                    <p:animEffect filter="image" prLst="opacity: 0.25">
                                      <p:cBhvr rctx="IE">
                                        <p:cTn id="25" dur="indefinite"/>
                                        <p:tgtEl>
                                          <p:spTgt spid="3">
                                            <p:txEl>
                                              <p:pRg st="13" end="13"/>
                                            </p:txEl>
                                          </p:spTgt>
                                        </p:tgtEl>
                                      </p:cBhvr>
                                    </p:animEffect>
                                  </p:childTnLst>
                                </p:cTn>
                              </p:par>
                              <p:par>
                                <p:cTn id="26" presetID="9" presetClass="emph" presetSubtype="0" nodeType="withEffect">
                                  <p:stCondLst>
                                    <p:cond delay="0"/>
                                  </p:stCondLst>
                                  <p:childTnLst>
                                    <p:set>
                                      <p:cBhvr rctx="PPT">
                                        <p:cTn id="27" dur="indefinite"/>
                                        <p:tgtEl>
                                          <p:spTgt spid="3">
                                            <p:txEl>
                                              <p:pRg st="14" end="14"/>
                                            </p:txEl>
                                          </p:spTgt>
                                        </p:tgtEl>
                                        <p:attrNameLst>
                                          <p:attrName>style.opacity</p:attrName>
                                        </p:attrNameLst>
                                      </p:cBhvr>
                                      <p:to>
                                        <p:strVal val="0.25"/>
                                      </p:to>
                                    </p:set>
                                    <p:animEffect filter="image" prLst="opacity: 0.25">
                                      <p:cBhvr rctx="IE">
                                        <p:cTn id="28" dur="indefinite"/>
                                        <p:tgtEl>
                                          <p:spTgt spid="3">
                                            <p:txEl>
                                              <p:pRg st="14" end="14"/>
                                            </p:txEl>
                                          </p:spTgt>
                                        </p:tgtEl>
                                      </p:cBhvr>
                                    </p:animEffect>
                                  </p:childTnLst>
                                </p:cTn>
                              </p:par>
                              <p:par>
                                <p:cTn id="29" presetID="9" presetClass="emph" presetSubtype="0" nodeType="withEffect">
                                  <p:stCondLst>
                                    <p:cond delay="0"/>
                                  </p:stCondLst>
                                  <p:childTnLst>
                                    <p:set>
                                      <p:cBhvr rctx="PPT">
                                        <p:cTn id="30" dur="indefinite"/>
                                        <p:tgtEl>
                                          <p:spTgt spid="3">
                                            <p:txEl>
                                              <p:pRg st="15" end="15"/>
                                            </p:txEl>
                                          </p:spTgt>
                                        </p:tgtEl>
                                        <p:attrNameLst>
                                          <p:attrName>style.opacity</p:attrName>
                                        </p:attrNameLst>
                                      </p:cBhvr>
                                      <p:to>
                                        <p:strVal val="0.25"/>
                                      </p:to>
                                    </p:set>
                                    <p:animEffect filter="image" prLst="opacity: 0.25">
                                      <p:cBhvr rctx="IE">
                                        <p:cTn id="31" dur="indefinite"/>
                                        <p:tgtEl>
                                          <p:spTgt spid="3">
                                            <p:txEl>
                                              <p:pRg st="15" end="15"/>
                                            </p:txEl>
                                          </p:spTgt>
                                        </p:tgtEl>
                                      </p:cBhvr>
                                    </p:animEffect>
                                  </p:childTnLst>
                                </p:cTn>
                              </p:par>
                              <p:par>
                                <p:cTn id="32" presetID="9" presetClass="emph" presetSubtype="0" nodeType="withEffect">
                                  <p:stCondLst>
                                    <p:cond delay="0"/>
                                  </p:stCondLst>
                                  <p:childTnLst>
                                    <p:set>
                                      <p:cBhvr rctx="PPT">
                                        <p:cTn id="33" dur="indefinite"/>
                                        <p:tgtEl>
                                          <p:spTgt spid="3">
                                            <p:txEl>
                                              <p:pRg st="17" end="17"/>
                                            </p:txEl>
                                          </p:spTgt>
                                        </p:tgtEl>
                                        <p:attrNameLst>
                                          <p:attrName>style.opacity</p:attrName>
                                        </p:attrNameLst>
                                      </p:cBhvr>
                                      <p:to>
                                        <p:strVal val="0.25"/>
                                      </p:to>
                                    </p:set>
                                    <p:animEffect filter="image" prLst="opacity: 0.25">
                                      <p:cBhvr rctx="IE">
                                        <p:cTn id="34" dur="indefinite"/>
                                        <p:tgtEl>
                                          <p:spTgt spid="3">
                                            <p:txEl>
                                              <p:pRg st="17" end="17"/>
                                            </p:txEl>
                                          </p:spTgt>
                                        </p:tgtEl>
                                      </p:cBhvr>
                                    </p:animEffect>
                                  </p:childTnLst>
                                </p:cTn>
                              </p:par>
                              <p:par>
                                <p:cTn id="35" presetID="9" presetClass="emph" presetSubtype="0" nodeType="withEffect">
                                  <p:stCondLst>
                                    <p:cond delay="0"/>
                                  </p:stCondLst>
                                  <p:childTnLst>
                                    <p:set>
                                      <p:cBhvr rctx="PPT">
                                        <p:cTn id="36" dur="indefinite"/>
                                        <p:tgtEl>
                                          <p:spTgt spid="3">
                                            <p:txEl>
                                              <p:pRg st="3" end="3"/>
                                            </p:txEl>
                                          </p:spTgt>
                                        </p:tgtEl>
                                        <p:attrNameLst>
                                          <p:attrName>style.opacity</p:attrName>
                                        </p:attrNameLst>
                                      </p:cBhvr>
                                      <p:to>
                                        <p:strVal val="0.5"/>
                                      </p:to>
                                    </p:set>
                                    <p:animEffect filter="image" prLst="opacity: 0.5">
                                      <p:cBhvr rctx="IE">
                                        <p:cTn id="37" dur="indefinite"/>
                                        <p:tgtEl>
                                          <p:spTgt spid="3">
                                            <p:txEl>
                                              <p:pRg st="3" end="3"/>
                                            </p:txEl>
                                          </p:spTgt>
                                        </p:tgtEl>
                                      </p:cBhvr>
                                    </p:animEffect>
                                  </p:childTnLst>
                                </p:cTn>
                              </p:par>
                              <p:par>
                                <p:cTn id="38" presetID="9" presetClass="emph" presetSubtype="0" nodeType="withEffect">
                                  <p:stCondLst>
                                    <p:cond delay="0"/>
                                  </p:stCondLst>
                                  <p:childTnLst>
                                    <p:set>
                                      <p:cBhvr rctx="PPT">
                                        <p:cTn id="39" dur="indefinite"/>
                                        <p:tgtEl>
                                          <p:spTgt spid="3">
                                            <p:txEl>
                                              <p:pRg st="4" end="4"/>
                                            </p:txEl>
                                          </p:spTgt>
                                        </p:tgtEl>
                                        <p:attrNameLst>
                                          <p:attrName>style.opacity</p:attrName>
                                        </p:attrNameLst>
                                      </p:cBhvr>
                                      <p:to>
                                        <p:strVal val="0.5"/>
                                      </p:to>
                                    </p:set>
                                    <p:animEffect filter="image" prLst="opacity: 0.5">
                                      <p:cBhvr rctx="IE">
                                        <p:cTn id="40"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dirty="0">
                <a:solidFill>
                  <a:srgbClr val="027D51"/>
                </a:solidFill>
                <a:cs typeface="Times New Roman" pitchFamily="18" charset="0"/>
              </a:rPr>
              <a:t>La formation de l’œuf</a:t>
            </a:r>
          </a:p>
        </p:txBody>
      </p:sp>
      <p:sp>
        <p:nvSpPr>
          <p:cNvPr id="115715" name="Text Box 3"/>
          <p:cNvSpPr txBox="1">
            <a:spLocks noChangeArrowheads="1"/>
          </p:cNvSpPr>
          <p:nvPr/>
        </p:nvSpPr>
        <p:spPr bwMode="auto">
          <a:xfrm>
            <a:off x="2124075" y="885825"/>
            <a:ext cx="2103438"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600" b="1">
                <a:solidFill>
                  <a:srgbClr val="000000"/>
                </a:solidFill>
              </a:rPr>
              <a:t>Foie</a:t>
            </a:r>
            <a:endParaRPr lang="en-GB" altLang="fr-FR" sz="1400">
              <a:solidFill>
                <a:srgbClr val="000000"/>
              </a:solidFill>
            </a:endParaRPr>
          </a:p>
          <a:p>
            <a:pPr eaLnBrk="1" hangingPunct="1"/>
            <a:r>
              <a:rPr lang="en-GB" altLang="fr-FR" sz="1400">
                <a:solidFill>
                  <a:srgbClr val="000000"/>
                </a:solidFill>
              </a:rPr>
              <a:t>Protéines du jaune</a:t>
            </a:r>
          </a:p>
          <a:p>
            <a:pPr eaLnBrk="1" hangingPunct="1"/>
            <a:r>
              <a:rPr lang="en-GB" altLang="fr-FR" sz="1400">
                <a:solidFill>
                  <a:srgbClr val="000000"/>
                </a:solidFill>
              </a:rPr>
              <a:t>(maturité sexuelle)</a:t>
            </a:r>
            <a:endParaRPr lang="en-GB" altLang="fr-FR" sz="1600" b="1">
              <a:solidFill>
                <a:srgbClr val="000000"/>
              </a:solidFill>
            </a:endParaRPr>
          </a:p>
          <a:p>
            <a:pPr eaLnBrk="1" hangingPunct="1">
              <a:lnSpc>
                <a:spcPct val="150000"/>
              </a:lnSpc>
            </a:pPr>
            <a:r>
              <a:rPr lang="en-GB" altLang="fr-FR" sz="1600" b="1">
                <a:solidFill>
                  <a:srgbClr val="000000"/>
                </a:solidFill>
              </a:rPr>
              <a:t>Ovaire </a:t>
            </a:r>
          </a:p>
          <a:p>
            <a:pPr eaLnBrk="1" hangingPunct="1">
              <a:lnSpc>
                <a:spcPct val="150000"/>
              </a:lnSpc>
            </a:pPr>
            <a:r>
              <a:rPr lang="en-GB" altLang="fr-FR" sz="1600" b="1">
                <a:solidFill>
                  <a:srgbClr val="000000"/>
                </a:solidFill>
              </a:rPr>
              <a:t>infundibulum</a:t>
            </a:r>
          </a:p>
          <a:p>
            <a:pPr eaLnBrk="1" hangingPunct="1"/>
            <a:r>
              <a:rPr lang="en-GB" altLang="fr-FR" sz="1400">
                <a:solidFill>
                  <a:srgbClr val="000000"/>
                </a:solidFill>
              </a:rPr>
              <a:t>Membranes vitellines </a:t>
            </a:r>
          </a:p>
          <a:p>
            <a:pPr eaLnBrk="1" hangingPunct="1"/>
            <a:r>
              <a:rPr lang="en-GB" altLang="fr-FR" sz="1400">
                <a:solidFill>
                  <a:srgbClr val="000000"/>
                </a:solidFill>
              </a:rPr>
              <a:t>(&lt; 1 h)</a:t>
            </a:r>
            <a:endParaRPr lang="en-GB" altLang="fr-FR" sz="1600">
              <a:solidFill>
                <a:srgbClr val="000000"/>
              </a:solidFill>
            </a:endParaRPr>
          </a:p>
          <a:p>
            <a:pPr eaLnBrk="1" hangingPunct="1">
              <a:lnSpc>
                <a:spcPct val="150000"/>
              </a:lnSpc>
            </a:pPr>
            <a:r>
              <a:rPr lang="en-GB" altLang="fr-FR" sz="1600" b="1">
                <a:solidFill>
                  <a:srgbClr val="000000"/>
                </a:solidFill>
              </a:rPr>
              <a:t>Magnum</a:t>
            </a:r>
            <a:endParaRPr lang="en-GB" altLang="fr-FR" sz="1600">
              <a:solidFill>
                <a:srgbClr val="000000"/>
              </a:solidFill>
            </a:endParaRPr>
          </a:p>
          <a:p>
            <a:pPr eaLnBrk="1" hangingPunct="1"/>
            <a:r>
              <a:rPr lang="en-GB" altLang="fr-FR" sz="1400">
                <a:solidFill>
                  <a:srgbClr val="000000"/>
                </a:solidFill>
              </a:rPr>
              <a:t>Protéines du blanc </a:t>
            </a:r>
          </a:p>
          <a:p>
            <a:pPr eaLnBrk="1" hangingPunct="1"/>
            <a:r>
              <a:rPr lang="en-GB" altLang="fr-FR" sz="1400">
                <a:solidFill>
                  <a:srgbClr val="000000"/>
                </a:solidFill>
              </a:rPr>
              <a:t>(1h – 4h30)</a:t>
            </a:r>
            <a:endParaRPr lang="en-GB" altLang="fr-FR" sz="1600" b="1">
              <a:solidFill>
                <a:srgbClr val="000000"/>
              </a:solidFill>
            </a:endParaRPr>
          </a:p>
          <a:p>
            <a:pPr eaLnBrk="1" hangingPunct="1">
              <a:lnSpc>
                <a:spcPct val="150000"/>
              </a:lnSpc>
            </a:pPr>
            <a:r>
              <a:rPr lang="en-GB" altLang="fr-FR" sz="1600" b="1">
                <a:solidFill>
                  <a:srgbClr val="000000"/>
                </a:solidFill>
              </a:rPr>
              <a:t>Isthme</a:t>
            </a:r>
            <a:r>
              <a:rPr lang="en-GB" altLang="fr-FR" sz="1600">
                <a:solidFill>
                  <a:srgbClr val="000000"/>
                </a:solidFill>
              </a:rPr>
              <a:t> </a:t>
            </a:r>
          </a:p>
          <a:p>
            <a:pPr eaLnBrk="1" hangingPunct="1"/>
            <a:r>
              <a:rPr lang="en-GB" altLang="fr-FR" sz="1400">
                <a:solidFill>
                  <a:srgbClr val="000000"/>
                </a:solidFill>
              </a:rPr>
              <a:t>Membranes coquillières </a:t>
            </a:r>
          </a:p>
          <a:p>
            <a:pPr eaLnBrk="1" hangingPunct="1"/>
            <a:r>
              <a:rPr lang="en-GB" altLang="fr-FR" sz="1400">
                <a:solidFill>
                  <a:srgbClr val="000000"/>
                </a:solidFill>
              </a:rPr>
              <a:t>(4h30-6h)</a:t>
            </a:r>
            <a:endParaRPr lang="en-GB" altLang="fr-FR" sz="1600" b="1">
              <a:solidFill>
                <a:srgbClr val="000000"/>
              </a:solidFill>
            </a:endParaRPr>
          </a:p>
          <a:p>
            <a:pPr eaLnBrk="1" hangingPunct="1">
              <a:lnSpc>
                <a:spcPct val="150000"/>
              </a:lnSpc>
            </a:pPr>
            <a:r>
              <a:rPr lang="en-GB" altLang="fr-FR" sz="1600" b="1">
                <a:solidFill>
                  <a:srgbClr val="000000"/>
                </a:solidFill>
              </a:rPr>
              <a:t>Utérus</a:t>
            </a:r>
            <a:r>
              <a:rPr lang="en-GB" altLang="fr-FR" sz="1600">
                <a:solidFill>
                  <a:srgbClr val="000000"/>
                </a:solidFill>
              </a:rPr>
              <a:t> </a:t>
            </a:r>
          </a:p>
          <a:p>
            <a:pPr eaLnBrk="1" hangingPunct="1"/>
            <a:r>
              <a:rPr lang="en-GB" altLang="fr-FR" sz="1400">
                <a:solidFill>
                  <a:srgbClr val="000000"/>
                </a:solidFill>
              </a:rPr>
              <a:t>Calcification de la coquille </a:t>
            </a:r>
          </a:p>
          <a:p>
            <a:pPr eaLnBrk="1" hangingPunct="1"/>
            <a:r>
              <a:rPr lang="en-GB" altLang="fr-FR" sz="1400">
                <a:solidFill>
                  <a:srgbClr val="000000"/>
                </a:solidFill>
              </a:rPr>
              <a:t>(6h – 24 h)</a:t>
            </a:r>
          </a:p>
        </p:txBody>
      </p:sp>
      <p:grpSp>
        <p:nvGrpSpPr>
          <p:cNvPr id="9220" name="Group 4"/>
          <p:cNvGrpSpPr>
            <a:grpSpLocks/>
          </p:cNvGrpSpPr>
          <p:nvPr/>
        </p:nvGrpSpPr>
        <p:grpSpPr bwMode="auto">
          <a:xfrm>
            <a:off x="730250" y="1725613"/>
            <a:ext cx="1471613" cy="3884612"/>
            <a:chOff x="1964" y="1393"/>
            <a:chExt cx="1479" cy="3063"/>
          </a:xfrm>
        </p:grpSpPr>
        <p:sp>
          <p:nvSpPr>
            <p:cNvPr id="9234" name="Freeform 5"/>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000000"/>
                </a:solidFill>
              </a:endParaRPr>
            </a:p>
          </p:txBody>
        </p:sp>
        <p:sp>
          <p:nvSpPr>
            <p:cNvPr id="9235" name="Freeform 6"/>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srgbClr val="000000"/>
                </a:solidFill>
              </a:endParaRPr>
            </a:p>
          </p:txBody>
        </p:sp>
        <p:sp>
          <p:nvSpPr>
            <p:cNvPr id="9236" name="Oval 7"/>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grpSp>
          <p:nvGrpSpPr>
            <p:cNvPr id="9237" name="Group 8"/>
            <p:cNvGrpSpPr>
              <a:grpSpLocks/>
            </p:cNvGrpSpPr>
            <p:nvPr/>
          </p:nvGrpSpPr>
          <p:grpSpPr bwMode="auto">
            <a:xfrm>
              <a:off x="2252" y="1393"/>
              <a:ext cx="311" cy="260"/>
              <a:chOff x="2961" y="302"/>
              <a:chExt cx="311" cy="260"/>
            </a:xfrm>
          </p:grpSpPr>
          <p:sp>
            <p:nvSpPr>
              <p:cNvPr id="9239" name="Oval 9"/>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0" name="Oval 10"/>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1" name="Oval 11"/>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2" name="Oval 12"/>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3" name="Oval 13"/>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4" name="Oval 14"/>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5" name="Oval 15"/>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6" name="Oval 16"/>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7" name="Oval 17"/>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48" name="Oval 18"/>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grpSp>
        <p:sp>
          <p:nvSpPr>
            <p:cNvPr id="9238" name="Oval 19"/>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grpSp>
      <p:pic>
        <p:nvPicPr>
          <p:cNvPr id="9221" name="Picture 20" descr="Fo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687388"/>
            <a:ext cx="14414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21"/>
          <p:cNvSpPr txBox="1">
            <a:spLocks noChangeArrowheads="1"/>
          </p:cNvSpPr>
          <p:nvPr/>
        </p:nvSpPr>
        <p:spPr bwMode="auto">
          <a:xfrm>
            <a:off x="539750" y="1703388"/>
            <a:ext cx="439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solidFill>
                  <a:srgbClr val="000000"/>
                </a:solidFill>
              </a:rPr>
              <a:t>0 h</a:t>
            </a:r>
          </a:p>
        </p:txBody>
      </p:sp>
      <p:sp>
        <p:nvSpPr>
          <p:cNvPr id="9223" name="Text Box 22"/>
          <p:cNvSpPr txBox="1">
            <a:spLocks noChangeArrowheads="1"/>
          </p:cNvSpPr>
          <p:nvPr/>
        </p:nvSpPr>
        <p:spPr bwMode="auto">
          <a:xfrm>
            <a:off x="1189038" y="5540375"/>
            <a:ext cx="542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solidFill>
                  <a:srgbClr val="000000"/>
                </a:solidFill>
              </a:rPr>
              <a:t>24 h</a:t>
            </a:r>
          </a:p>
        </p:txBody>
      </p:sp>
      <p:grpSp>
        <p:nvGrpSpPr>
          <p:cNvPr id="5" name="Groupe 4"/>
          <p:cNvGrpSpPr/>
          <p:nvPr/>
        </p:nvGrpSpPr>
        <p:grpSpPr>
          <a:xfrm>
            <a:off x="5976938" y="2890838"/>
            <a:ext cx="2921000" cy="1952625"/>
            <a:chOff x="5976938" y="2890838"/>
            <a:chExt cx="2921000" cy="1952625"/>
          </a:xfrm>
        </p:grpSpPr>
        <p:sp>
          <p:nvSpPr>
            <p:cNvPr id="9226" name="Rectangle 159"/>
            <p:cNvSpPr>
              <a:spLocks noChangeArrowheads="1"/>
            </p:cNvSpPr>
            <p:nvPr/>
          </p:nvSpPr>
          <p:spPr bwMode="auto">
            <a:xfrm>
              <a:off x="7323138" y="4265613"/>
              <a:ext cx="1574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fr-FR" altLang="fr-FR" sz="1400">
                  <a:solidFill>
                    <a:srgbClr val="000000"/>
                  </a:solidFill>
                </a:rPr>
                <a:t>Coquille</a:t>
              </a:r>
            </a:p>
            <a:p>
              <a:r>
                <a:rPr lang="fr-FR" altLang="fr-FR" sz="1200">
                  <a:solidFill>
                    <a:srgbClr val="000000"/>
                  </a:solidFill>
                </a:rPr>
                <a:t>- Membranes coquillières</a:t>
              </a:r>
            </a:p>
            <a:p>
              <a:r>
                <a:rPr lang="fr-FR" altLang="fr-FR" sz="1200">
                  <a:solidFill>
                    <a:srgbClr val="000000"/>
                  </a:solidFill>
                </a:rPr>
                <a:t>- Couche calcifiée</a:t>
              </a:r>
            </a:p>
          </p:txBody>
        </p:sp>
        <p:sp>
          <p:nvSpPr>
            <p:cNvPr id="9228" name="Oval 162"/>
            <p:cNvSpPr>
              <a:spLocks noChangeArrowheads="1"/>
            </p:cNvSpPr>
            <p:nvPr/>
          </p:nvSpPr>
          <p:spPr bwMode="auto">
            <a:xfrm>
              <a:off x="5976938" y="2890838"/>
              <a:ext cx="1631950" cy="1168400"/>
            </a:xfrm>
            <a:prstGeom prst="ellipse">
              <a:avLst/>
            </a:prstGeom>
            <a:noFill/>
            <a:ln w="28575">
              <a:solidFill>
                <a:srgbClr val="CC6600"/>
              </a:solidFill>
              <a:round/>
              <a:headEnd/>
              <a:tailEnd type="non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29" name="Line 165"/>
            <p:cNvSpPr>
              <a:spLocks noChangeShapeType="1"/>
            </p:cNvSpPr>
            <p:nvPr/>
          </p:nvSpPr>
          <p:spPr bwMode="auto">
            <a:xfrm flipH="1" flipV="1">
              <a:off x="7324725" y="3919538"/>
              <a:ext cx="381000" cy="352425"/>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rgbClr val="000000"/>
                </a:solidFill>
              </a:endParaRPr>
            </a:p>
          </p:txBody>
        </p:sp>
      </p:grpSp>
      <p:grpSp>
        <p:nvGrpSpPr>
          <p:cNvPr id="3" name="Groupe 2"/>
          <p:cNvGrpSpPr/>
          <p:nvPr/>
        </p:nvGrpSpPr>
        <p:grpSpPr>
          <a:xfrm>
            <a:off x="6140450" y="2341563"/>
            <a:ext cx="1423988" cy="892175"/>
            <a:chOff x="6140450" y="2341563"/>
            <a:chExt cx="1423988" cy="892175"/>
          </a:xfrm>
        </p:grpSpPr>
        <p:sp>
          <p:nvSpPr>
            <p:cNvPr id="9227" name="Rectangle 161"/>
            <p:cNvSpPr>
              <a:spLocks noChangeArrowheads="1"/>
            </p:cNvSpPr>
            <p:nvPr/>
          </p:nvSpPr>
          <p:spPr bwMode="auto">
            <a:xfrm>
              <a:off x="6140450" y="2341563"/>
              <a:ext cx="14239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400" dirty="0">
                  <a:solidFill>
                    <a:srgbClr val="000000"/>
                  </a:solidFill>
                </a:rPr>
                <a:t>Membrane vitelline</a:t>
              </a:r>
            </a:p>
          </p:txBody>
        </p:sp>
        <p:sp>
          <p:nvSpPr>
            <p:cNvPr id="9230" name="Line 167"/>
            <p:cNvSpPr>
              <a:spLocks noChangeShapeType="1"/>
            </p:cNvSpPr>
            <p:nvPr/>
          </p:nvSpPr>
          <p:spPr bwMode="auto">
            <a:xfrm>
              <a:off x="6838950" y="2514600"/>
              <a:ext cx="4763" cy="719138"/>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rgbClr val="000000"/>
                </a:solidFill>
              </a:endParaRPr>
            </a:p>
          </p:txBody>
        </p:sp>
      </p:grpSp>
      <p:grpSp>
        <p:nvGrpSpPr>
          <p:cNvPr id="4" name="Groupe 3"/>
          <p:cNvGrpSpPr/>
          <p:nvPr/>
        </p:nvGrpSpPr>
        <p:grpSpPr>
          <a:xfrm>
            <a:off x="5383213" y="3238500"/>
            <a:ext cx="877887" cy="212725"/>
            <a:chOff x="5383213" y="3238500"/>
            <a:chExt cx="877887" cy="212725"/>
          </a:xfrm>
        </p:grpSpPr>
        <p:sp>
          <p:nvSpPr>
            <p:cNvPr id="9224" name="Rectangle 118"/>
            <p:cNvSpPr>
              <a:spLocks noChangeArrowheads="1"/>
            </p:cNvSpPr>
            <p:nvPr/>
          </p:nvSpPr>
          <p:spPr bwMode="auto">
            <a:xfrm>
              <a:off x="5383213" y="3238500"/>
              <a:ext cx="392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400">
                  <a:solidFill>
                    <a:srgbClr val="000000"/>
                  </a:solidFill>
                </a:rPr>
                <a:t>Blanc</a:t>
              </a:r>
            </a:p>
          </p:txBody>
        </p:sp>
        <p:sp>
          <p:nvSpPr>
            <p:cNvPr id="9232" name="Line 170"/>
            <p:cNvSpPr>
              <a:spLocks noChangeShapeType="1"/>
            </p:cNvSpPr>
            <p:nvPr/>
          </p:nvSpPr>
          <p:spPr bwMode="auto">
            <a:xfrm flipV="1">
              <a:off x="5803900" y="3284538"/>
              <a:ext cx="457200" cy="76200"/>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rgbClr val="000000"/>
                </a:solidFill>
              </a:endParaRPr>
            </a:p>
          </p:txBody>
        </p:sp>
      </p:grpSp>
      <p:grpSp>
        <p:nvGrpSpPr>
          <p:cNvPr id="2" name="Groupe 1"/>
          <p:cNvGrpSpPr/>
          <p:nvPr/>
        </p:nvGrpSpPr>
        <p:grpSpPr>
          <a:xfrm>
            <a:off x="6480175" y="2757488"/>
            <a:ext cx="1295400" cy="1046162"/>
            <a:chOff x="6480175" y="2757488"/>
            <a:chExt cx="1295400" cy="1046162"/>
          </a:xfrm>
        </p:grpSpPr>
        <p:sp>
          <p:nvSpPr>
            <p:cNvPr id="9225" name="Rectangle 157"/>
            <p:cNvSpPr>
              <a:spLocks noChangeArrowheads="1"/>
            </p:cNvSpPr>
            <p:nvPr/>
          </p:nvSpPr>
          <p:spPr bwMode="auto">
            <a:xfrm>
              <a:off x="7356475" y="2757488"/>
              <a:ext cx="419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400">
                  <a:solidFill>
                    <a:srgbClr val="000000"/>
                  </a:solidFill>
                </a:rPr>
                <a:t>Jaune</a:t>
              </a:r>
            </a:p>
          </p:txBody>
        </p:sp>
        <p:sp>
          <p:nvSpPr>
            <p:cNvPr id="9231" name="Oval 168"/>
            <p:cNvSpPr>
              <a:spLocks noChangeArrowheads="1"/>
            </p:cNvSpPr>
            <p:nvPr/>
          </p:nvSpPr>
          <p:spPr bwMode="auto">
            <a:xfrm>
              <a:off x="6480175" y="3222625"/>
              <a:ext cx="581025" cy="581025"/>
            </a:xfrm>
            <a:prstGeom prst="ellipse">
              <a:avLst/>
            </a:prstGeom>
            <a:solidFill>
              <a:srgbClr val="FFCC00"/>
            </a:solidFill>
            <a:ln w="12700">
              <a:solidFill>
                <a:srgbClr val="000000"/>
              </a:solidFill>
              <a:round/>
              <a:headEn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solidFill>
                  <a:srgbClr val="000000"/>
                </a:solidFill>
              </a:endParaRPr>
            </a:p>
          </p:txBody>
        </p:sp>
        <p:sp>
          <p:nvSpPr>
            <p:cNvPr id="9233" name="Line 172"/>
            <p:cNvSpPr>
              <a:spLocks noChangeShapeType="1"/>
            </p:cNvSpPr>
            <p:nvPr/>
          </p:nvSpPr>
          <p:spPr bwMode="auto">
            <a:xfrm flipH="1">
              <a:off x="6772275" y="2924175"/>
              <a:ext cx="676275" cy="476250"/>
            </a:xfrm>
            <a:prstGeom prst="line">
              <a:avLst/>
            </a:prstGeom>
            <a:noFill/>
            <a:ln w="190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rgbClr val="000000"/>
                </a:solidFill>
              </a:endParaRPr>
            </a:p>
          </p:txBody>
        </p:sp>
      </p:grpSp>
    </p:spTree>
    <p:extLst>
      <p:ext uri="{BB962C8B-B14F-4D97-AF65-F5344CB8AC3E}">
        <p14:creationId xmlns:p14="http://schemas.microsoft.com/office/powerpoint/2010/main" val="41658232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wipe(left)">
                                      <p:cBhvr>
                                        <p:cTn id="7" dur="500"/>
                                        <p:tgtEl>
                                          <p:spTgt spid="11571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5715">
                                            <p:txEl>
                                              <p:pRg st="1" end="1"/>
                                            </p:txEl>
                                          </p:spTgt>
                                        </p:tgtEl>
                                        <p:attrNameLst>
                                          <p:attrName>style.visibility</p:attrName>
                                        </p:attrNameLst>
                                      </p:cBhvr>
                                      <p:to>
                                        <p:strVal val="visible"/>
                                      </p:to>
                                    </p:set>
                                    <p:animEffect transition="in" filter="wipe(left)">
                                      <p:cBhvr>
                                        <p:cTn id="10" dur="500"/>
                                        <p:tgtEl>
                                          <p:spTgt spid="11571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15715">
                                            <p:txEl>
                                              <p:pRg st="2" end="2"/>
                                            </p:txEl>
                                          </p:spTgt>
                                        </p:tgtEl>
                                        <p:attrNameLst>
                                          <p:attrName>style.visibility</p:attrName>
                                        </p:attrNameLst>
                                      </p:cBhvr>
                                      <p:to>
                                        <p:strVal val="visible"/>
                                      </p:to>
                                    </p:set>
                                    <p:animEffect transition="in" filter="wipe(left)">
                                      <p:cBhvr>
                                        <p:cTn id="13" dur="500"/>
                                        <p:tgtEl>
                                          <p:spTgt spid="115715">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15715">
                                            <p:txEl>
                                              <p:pRg st="3" end="3"/>
                                            </p:txEl>
                                          </p:spTgt>
                                        </p:tgtEl>
                                        <p:attrNameLst>
                                          <p:attrName>style.visibility</p:attrName>
                                        </p:attrNameLst>
                                      </p:cBhvr>
                                      <p:to>
                                        <p:strVal val="visible"/>
                                      </p:to>
                                    </p:set>
                                    <p:animEffect transition="in" filter="wipe(left)">
                                      <p:cBhvr>
                                        <p:cTn id="16" dur="500"/>
                                        <p:tgtEl>
                                          <p:spTgt spid="11571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5715">
                                            <p:txEl>
                                              <p:pRg st="4" end="4"/>
                                            </p:txEl>
                                          </p:spTgt>
                                        </p:tgtEl>
                                        <p:attrNameLst>
                                          <p:attrName>style.visibility</p:attrName>
                                        </p:attrNameLst>
                                      </p:cBhvr>
                                      <p:to>
                                        <p:strVal val="visible"/>
                                      </p:to>
                                    </p:set>
                                    <p:animEffect transition="in" filter="wipe(left)">
                                      <p:cBhvr>
                                        <p:cTn id="24" dur="500"/>
                                        <p:tgtEl>
                                          <p:spTgt spid="115715">
                                            <p:txEl>
                                              <p:pRg st="4" end="4"/>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15715">
                                            <p:txEl>
                                              <p:pRg st="5" end="5"/>
                                            </p:txEl>
                                          </p:spTgt>
                                        </p:tgtEl>
                                        <p:attrNameLst>
                                          <p:attrName>style.visibility</p:attrName>
                                        </p:attrNameLst>
                                      </p:cBhvr>
                                      <p:to>
                                        <p:strVal val="visible"/>
                                      </p:to>
                                    </p:set>
                                    <p:animEffect transition="in" filter="wipe(left)">
                                      <p:cBhvr>
                                        <p:cTn id="27" dur="500"/>
                                        <p:tgtEl>
                                          <p:spTgt spid="115715">
                                            <p:txEl>
                                              <p:pRg st="5" end="5"/>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15715">
                                            <p:txEl>
                                              <p:pRg st="6" end="6"/>
                                            </p:txEl>
                                          </p:spTgt>
                                        </p:tgtEl>
                                        <p:attrNameLst>
                                          <p:attrName>style.visibility</p:attrName>
                                        </p:attrNameLst>
                                      </p:cBhvr>
                                      <p:to>
                                        <p:strVal val="visible"/>
                                      </p:to>
                                    </p:set>
                                    <p:animEffect transition="in" filter="wipe(left)">
                                      <p:cBhvr>
                                        <p:cTn id="30" dur="500"/>
                                        <p:tgtEl>
                                          <p:spTgt spid="115715">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15715">
                                            <p:txEl>
                                              <p:pRg st="7" end="7"/>
                                            </p:txEl>
                                          </p:spTgt>
                                        </p:tgtEl>
                                        <p:attrNameLst>
                                          <p:attrName>style.visibility</p:attrName>
                                        </p:attrNameLst>
                                      </p:cBhvr>
                                      <p:to>
                                        <p:strVal val="visible"/>
                                      </p:to>
                                    </p:set>
                                    <p:animEffect transition="in" filter="wipe(left)">
                                      <p:cBhvr>
                                        <p:cTn id="38" dur="500"/>
                                        <p:tgtEl>
                                          <p:spTgt spid="115715">
                                            <p:txEl>
                                              <p:pRg st="7" end="7"/>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115715">
                                            <p:txEl>
                                              <p:pRg st="8" end="8"/>
                                            </p:txEl>
                                          </p:spTgt>
                                        </p:tgtEl>
                                        <p:attrNameLst>
                                          <p:attrName>style.visibility</p:attrName>
                                        </p:attrNameLst>
                                      </p:cBhvr>
                                      <p:to>
                                        <p:strVal val="visible"/>
                                      </p:to>
                                    </p:set>
                                    <p:animEffect transition="in" filter="wipe(left)">
                                      <p:cBhvr>
                                        <p:cTn id="41" dur="500"/>
                                        <p:tgtEl>
                                          <p:spTgt spid="115715">
                                            <p:txEl>
                                              <p:pRg st="8" end="8"/>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115715">
                                            <p:txEl>
                                              <p:pRg st="9" end="9"/>
                                            </p:txEl>
                                          </p:spTgt>
                                        </p:tgtEl>
                                        <p:attrNameLst>
                                          <p:attrName>style.visibility</p:attrName>
                                        </p:attrNameLst>
                                      </p:cBhvr>
                                      <p:to>
                                        <p:strVal val="visible"/>
                                      </p:to>
                                    </p:set>
                                    <p:animEffect transition="in" filter="wipe(left)">
                                      <p:cBhvr>
                                        <p:cTn id="44" dur="500"/>
                                        <p:tgtEl>
                                          <p:spTgt spid="115715">
                                            <p:txEl>
                                              <p:pRg st="9" end="9"/>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5715">
                                            <p:txEl>
                                              <p:pRg st="10" end="10"/>
                                            </p:txEl>
                                          </p:spTgt>
                                        </p:tgtEl>
                                        <p:attrNameLst>
                                          <p:attrName>style.visibility</p:attrName>
                                        </p:attrNameLst>
                                      </p:cBhvr>
                                      <p:to>
                                        <p:strVal val="visible"/>
                                      </p:to>
                                    </p:set>
                                    <p:animEffect transition="in" filter="wipe(left)">
                                      <p:cBhvr>
                                        <p:cTn id="52" dur="500"/>
                                        <p:tgtEl>
                                          <p:spTgt spid="115715">
                                            <p:txEl>
                                              <p:pRg st="10" end="10"/>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115715">
                                            <p:txEl>
                                              <p:pRg st="11" end="11"/>
                                            </p:txEl>
                                          </p:spTgt>
                                        </p:tgtEl>
                                        <p:attrNameLst>
                                          <p:attrName>style.visibility</p:attrName>
                                        </p:attrNameLst>
                                      </p:cBhvr>
                                      <p:to>
                                        <p:strVal val="visible"/>
                                      </p:to>
                                    </p:set>
                                    <p:animEffect transition="in" filter="wipe(left)">
                                      <p:cBhvr>
                                        <p:cTn id="55" dur="500"/>
                                        <p:tgtEl>
                                          <p:spTgt spid="115715">
                                            <p:txEl>
                                              <p:pRg st="11" end="11"/>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115715">
                                            <p:txEl>
                                              <p:pRg st="12" end="12"/>
                                            </p:txEl>
                                          </p:spTgt>
                                        </p:tgtEl>
                                        <p:attrNameLst>
                                          <p:attrName>style.visibility</p:attrName>
                                        </p:attrNameLst>
                                      </p:cBhvr>
                                      <p:to>
                                        <p:strVal val="visible"/>
                                      </p:to>
                                    </p:set>
                                    <p:animEffect transition="in" filter="wipe(left)">
                                      <p:cBhvr>
                                        <p:cTn id="58" dur="500"/>
                                        <p:tgtEl>
                                          <p:spTgt spid="115715">
                                            <p:txEl>
                                              <p:pRg st="12" end="12"/>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115715">
                                            <p:txEl>
                                              <p:pRg st="13" end="13"/>
                                            </p:txEl>
                                          </p:spTgt>
                                        </p:tgtEl>
                                        <p:attrNameLst>
                                          <p:attrName>style.visibility</p:attrName>
                                        </p:attrNameLst>
                                      </p:cBhvr>
                                      <p:to>
                                        <p:strVal val="visible"/>
                                      </p:to>
                                    </p:set>
                                    <p:animEffect transition="in" filter="wipe(left)">
                                      <p:cBhvr>
                                        <p:cTn id="61" dur="500"/>
                                        <p:tgtEl>
                                          <p:spTgt spid="115715">
                                            <p:txEl>
                                              <p:pRg st="13" end="13"/>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115715">
                                            <p:txEl>
                                              <p:pRg st="14" end="14"/>
                                            </p:txEl>
                                          </p:spTgt>
                                        </p:tgtEl>
                                        <p:attrNameLst>
                                          <p:attrName>style.visibility</p:attrName>
                                        </p:attrNameLst>
                                      </p:cBhvr>
                                      <p:to>
                                        <p:strVal val="visible"/>
                                      </p:to>
                                    </p:set>
                                    <p:animEffect transition="in" filter="wipe(left)">
                                      <p:cBhvr>
                                        <p:cTn id="64" dur="500"/>
                                        <p:tgtEl>
                                          <p:spTgt spid="115715">
                                            <p:txEl>
                                              <p:pRg st="14" end="14"/>
                                            </p:txEl>
                                          </p:spTgt>
                                        </p:tgtEl>
                                      </p:cBhvr>
                                    </p:animEffect>
                                  </p:childTnLst>
                                </p:cTn>
                              </p:par>
                              <p:par>
                                <p:cTn id="65" presetID="22" presetClass="entr" presetSubtype="8" fill="hold" nodeType="withEffect">
                                  <p:stCondLst>
                                    <p:cond delay="0"/>
                                  </p:stCondLst>
                                  <p:childTnLst>
                                    <p:set>
                                      <p:cBhvr>
                                        <p:cTn id="66" dur="1" fill="hold">
                                          <p:stCondLst>
                                            <p:cond delay="0"/>
                                          </p:stCondLst>
                                        </p:cTn>
                                        <p:tgtEl>
                                          <p:spTgt spid="115715">
                                            <p:txEl>
                                              <p:pRg st="15" end="15"/>
                                            </p:txEl>
                                          </p:spTgt>
                                        </p:tgtEl>
                                        <p:attrNameLst>
                                          <p:attrName>style.visibility</p:attrName>
                                        </p:attrNameLst>
                                      </p:cBhvr>
                                      <p:to>
                                        <p:strVal val="visible"/>
                                      </p:to>
                                    </p:set>
                                    <p:animEffect transition="in" filter="wipe(left)">
                                      <p:cBhvr>
                                        <p:cTn id="67" dur="500"/>
                                        <p:tgtEl>
                                          <p:spTgt spid="115715">
                                            <p:txEl>
                                              <p:pRg st="15" end="15"/>
                                            </p:txEl>
                                          </p:spTgt>
                                        </p:tgtEl>
                                      </p:cBhvr>
                                    </p:animEffect>
                                  </p:childTnLst>
                                </p:cTn>
                              </p:par>
                              <p:par>
                                <p:cTn id="68" presetID="22" presetClass="entr" presetSubtype="4"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down)">
                                      <p:cBhvr>
                                        <p:cTn id="7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dirty="0" smtClean="0">
                <a:solidFill>
                  <a:srgbClr val="027D51"/>
                </a:solidFill>
                <a:cs typeface="Times New Roman" pitchFamily="18" charset="0"/>
              </a:rPr>
              <a:t>Stratégie</a:t>
            </a:r>
            <a:endParaRPr lang="fr-FR" altLang="fr-FR" sz="3200" b="1" dirty="0">
              <a:solidFill>
                <a:srgbClr val="027D51"/>
              </a:solidFill>
              <a:cs typeface="Times New Roman" pitchFamily="18" charset="0"/>
            </a:endParaRPr>
          </a:p>
        </p:txBody>
      </p:sp>
      <p:grpSp>
        <p:nvGrpSpPr>
          <p:cNvPr id="7" name="Groupe 6"/>
          <p:cNvGrpSpPr/>
          <p:nvPr/>
        </p:nvGrpSpPr>
        <p:grpSpPr>
          <a:xfrm>
            <a:off x="0" y="1309815"/>
            <a:ext cx="9324975" cy="4931073"/>
            <a:chOff x="0" y="1309815"/>
            <a:chExt cx="9324975" cy="4931073"/>
          </a:xfrm>
        </p:grpSpPr>
        <p:sp>
          <p:nvSpPr>
            <p:cNvPr id="2" name="AutoShape 2"/>
            <p:cNvSpPr>
              <a:spLocks noChangeArrowheads="1"/>
            </p:cNvSpPr>
            <p:nvPr/>
          </p:nvSpPr>
          <p:spPr bwMode="auto">
            <a:xfrm>
              <a:off x="4457700" y="1314577"/>
              <a:ext cx="4584700" cy="1609725"/>
            </a:xfrm>
            <a:prstGeom prst="roundRect">
              <a:avLst>
                <a:gd name="adj" fmla="val 16667"/>
              </a:avLst>
            </a:prstGeom>
            <a:solidFill>
              <a:schemeClr val="bg1"/>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3" name="AutoShape 3"/>
            <p:cNvSpPr>
              <a:spLocks noChangeArrowheads="1"/>
            </p:cNvSpPr>
            <p:nvPr/>
          </p:nvSpPr>
          <p:spPr bwMode="auto">
            <a:xfrm>
              <a:off x="501650" y="1312990"/>
              <a:ext cx="3352800" cy="1609725"/>
            </a:xfrm>
            <a:prstGeom prst="roundRect">
              <a:avLst>
                <a:gd name="adj" fmla="val 16667"/>
              </a:avLst>
            </a:prstGeom>
            <a:solidFill>
              <a:schemeClr val="bg1"/>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4" name="Text Box 5"/>
            <p:cNvSpPr txBox="1">
              <a:spLocks noChangeArrowheads="1"/>
            </p:cNvSpPr>
            <p:nvPr/>
          </p:nvSpPr>
          <p:spPr bwMode="auto">
            <a:xfrm>
              <a:off x="503238" y="1309815"/>
              <a:ext cx="3352800" cy="1686741"/>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8" tIns="50354" rIns="100708" bIns="50354">
              <a:spAutoFit/>
            </a:bodyP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r>
                <a:rPr lang="fr-FR" altLang="en-US" sz="1800" b="1">
                  <a:solidFill>
                    <a:srgbClr val="000000"/>
                  </a:solidFill>
                  <a:latin typeface="Calibri" panose="020F0502020204030204" pitchFamily="34" charset="0"/>
                </a:rPr>
                <a:t>Transcriptomique</a:t>
              </a:r>
              <a:endParaRPr lang="fr-FR" altLang="en-US" sz="1800">
                <a:solidFill>
                  <a:srgbClr val="000000"/>
                </a:solidFill>
                <a:latin typeface="Calibri" panose="020F0502020204030204" pitchFamily="34" charset="0"/>
              </a:endParaRPr>
            </a:p>
            <a:p>
              <a:pPr algn="ctr" eaLnBrk="1" hangingPunct="1"/>
              <a:r>
                <a:rPr lang="fr-FR" altLang="en-US" sz="1700">
                  <a:solidFill>
                    <a:srgbClr val="000000"/>
                  </a:solidFill>
                  <a:latin typeface="Calibri" panose="020F0502020204030204" pitchFamily="34" charset="0"/>
                </a:rPr>
                <a:t>Foie </a:t>
              </a:r>
            </a:p>
            <a:p>
              <a:pPr algn="ctr" eaLnBrk="1" hangingPunct="1"/>
              <a:r>
                <a:rPr lang="fr-FR" altLang="en-US" sz="1700">
                  <a:solidFill>
                    <a:srgbClr val="000000"/>
                  </a:solidFill>
                  <a:latin typeface="Calibri" panose="020F0502020204030204" pitchFamily="34" charset="0"/>
                </a:rPr>
                <a:t>Infundibulum</a:t>
              </a:r>
            </a:p>
            <a:p>
              <a:pPr algn="ctr" eaLnBrk="1" hangingPunct="1"/>
              <a:r>
                <a:rPr lang="fr-FR" altLang="en-US" sz="1700">
                  <a:solidFill>
                    <a:srgbClr val="000000"/>
                  </a:solidFill>
                  <a:latin typeface="Calibri" panose="020F0502020204030204" pitchFamily="34" charset="0"/>
                </a:rPr>
                <a:t>Magnum</a:t>
              </a:r>
            </a:p>
            <a:p>
              <a:pPr algn="ctr" eaLnBrk="1" hangingPunct="1"/>
              <a:r>
                <a:rPr lang="fr-FR" altLang="en-US" sz="1700">
                  <a:solidFill>
                    <a:srgbClr val="000000"/>
                  </a:solidFill>
                  <a:latin typeface="Calibri" panose="020F0502020204030204" pitchFamily="34" charset="0"/>
                </a:rPr>
                <a:t>Isthme</a:t>
              </a:r>
            </a:p>
            <a:p>
              <a:pPr algn="ctr" eaLnBrk="1" hangingPunct="1"/>
              <a:r>
                <a:rPr lang="fr-FR" altLang="en-US" sz="1700">
                  <a:solidFill>
                    <a:srgbClr val="000000"/>
                  </a:solidFill>
                  <a:latin typeface="Calibri" panose="020F0502020204030204" pitchFamily="34" charset="0"/>
                </a:rPr>
                <a:t>Utérus</a:t>
              </a:r>
            </a:p>
          </p:txBody>
        </p:sp>
        <p:sp>
          <p:nvSpPr>
            <p:cNvPr id="5" name="Text Box 6"/>
            <p:cNvSpPr txBox="1">
              <a:spLocks noChangeArrowheads="1"/>
            </p:cNvSpPr>
            <p:nvPr/>
          </p:nvSpPr>
          <p:spPr bwMode="auto">
            <a:xfrm>
              <a:off x="4459288" y="1316165"/>
              <a:ext cx="4572000" cy="1425131"/>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08" tIns="50354" rIns="100708" bIns="50354">
              <a:spAutoFit/>
            </a:bodyP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r>
                <a:rPr lang="fr-FR" altLang="en-US" sz="1800" b="1" dirty="0" err="1">
                  <a:solidFill>
                    <a:srgbClr val="000000"/>
                  </a:solidFill>
                  <a:latin typeface="Calibri" panose="020F0502020204030204" pitchFamily="34" charset="0"/>
                </a:rPr>
                <a:t>Protéomique</a:t>
              </a:r>
              <a:endParaRPr lang="fr-FR" altLang="en-US" sz="1800" dirty="0">
                <a:solidFill>
                  <a:srgbClr val="000000"/>
                </a:solidFill>
                <a:latin typeface="Calibri" panose="020F0502020204030204" pitchFamily="34" charset="0"/>
              </a:endParaRPr>
            </a:p>
            <a:p>
              <a:pPr algn="ctr" eaLnBrk="1" hangingPunct="1"/>
              <a:r>
                <a:rPr lang="fr-FR" altLang="en-US" sz="1700" dirty="0" smtClean="0">
                  <a:solidFill>
                    <a:srgbClr val="000000"/>
                  </a:solidFill>
                  <a:latin typeface="Calibri" panose="020F0502020204030204" pitchFamily="34" charset="0"/>
                </a:rPr>
                <a:t>Jaune</a:t>
              </a:r>
              <a:endParaRPr lang="fr-FR" altLang="en-US" sz="1700" dirty="0">
                <a:solidFill>
                  <a:srgbClr val="000000"/>
                </a:solidFill>
                <a:latin typeface="Calibri" panose="020F0502020204030204" pitchFamily="34" charset="0"/>
              </a:endParaRPr>
            </a:p>
            <a:p>
              <a:pPr algn="ctr" eaLnBrk="1" hangingPunct="1"/>
              <a:r>
                <a:rPr lang="fr-FR" altLang="en-US" sz="1700" dirty="0">
                  <a:solidFill>
                    <a:srgbClr val="000000"/>
                  </a:solidFill>
                  <a:latin typeface="Calibri" panose="020F0502020204030204" pitchFamily="34" charset="0"/>
                </a:rPr>
                <a:t>Membranes vitellines</a:t>
              </a:r>
            </a:p>
            <a:p>
              <a:pPr algn="ctr" eaLnBrk="1" hangingPunct="1"/>
              <a:r>
                <a:rPr lang="fr-FR" altLang="en-US" sz="1700" dirty="0">
                  <a:solidFill>
                    <a:srgbClr val="000000"/>
                  </a:solidFill>
                  <a:latin typeface="Calibri" panose="020F0502020204030204" pitchFamily="34" charset="0"/>
                </a:rPr>
                <a:t>Blanc</a:t>
              </a:r>
            </a:p>
            <a:p>
              <a:pPr algn="ctr" eaLnBrk="1" hangingPunct="1"/>
              <a:r>
                <a:rPr lang="fr-FR" altLang="en-US" sz="1700" dirty="0">
                  <a:solidFill>
                    <a:srgbClr val="000000"/>
                  </a:solidFill>
                  <a:latin typeface="Calibri" panose="020F0502020204030204" pitchFamily="34" charset="0"/>
                </a:rPr>
                <a:t>Coquille</a:t>
              </a:r>
            </a:p>
          </p:txBody>
        </p:sp>
        <p:sp>
          <p:nvSpPr>
            <p:cNvPr id="6" name="Text Box 7"/>
            <p:cNvSpPr txBox="1">
              <a:spLocks noChangeArrowheads="1"/>
            </p:cNvSpPr>
            <p:nvPr/>
          </p:nvSpPr>
          <p:spPr bwMode="auto">
            <a:xfrm>
              <a:off x="0" y="3823081"/>
              <a:ext cx="9159304"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708" tIns="50354" rIns="100708" bIns="50354">
              <a:spAutoFit/>
            </a:bodyP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r>
                <a:rPr lang="fr-FR" altLang="en-US" sz="1800" dirty="0">
                  <a:solidFill>
                    <a:srgbClr val="000000"/>
                  </a:solidFill>
                  <a:latin typeface="Calibri" panose="020F0502020204030204" pitchFamily="34" charset="0"/>
                </a:rPr>
                <a:t>Analyse </a:t>
              </a:r>
              <a:r>
                <a:rPr lang="fr-FR" altLang="en-US" sz="1800" dirty="0" err="1">
                  <a:solidFill>
                    <a:srgbClr val="000000"/>
                  </a:solidFill>
                  <a:latin typeface="Calibri" panose="020F0502020204030204" pitchFamily="34" charset="0"/>
                </a:rPr>
                <a:t>bioinformatique</a:t>
              </a:r>
              <a:r>
                <a:rPr lang="fr-FR" altLang="en-US" sz="1800" dirty="0">
                  <a:solidFill>
                    <a:srgbClr val="000000"/>
                  </a:solidFill>
                  <a:latin typeface="Calibri" panose="020F0502020204030204" pitchFamily="34" charset="0"/>
                </a:rPr>
                <a:t> des séquences protéiques</a:t>
              </a:r>
            </a:p>
            <a:p>
              <a:pPr algn="ctr" eaLnBrk="1" hangingPunct="1"/>
              <a:r>
                <a:rPr lang="fr-FR" altLang="en-US" sz="1700" dirty="0">
                  <a:solidFill>
                    <a:srgbClr val="000000"/>
                  </a:solidFill>
                  <a:latin typeface="Calibri" panose="020F0502020204030204" pitchFamily="34" charset="0"/>
                </a:rPr>
                <a:t>(Homologie avec des protéines de mammifères, domaines conservés, réseaux d’interactions </a:t>
              </a:r>
              <a:r>
                <a:rPr lang="fr-FR" altLang="en-US" sz="1700" dirty="0" smtClean="0">
                  <a:solidFill>
                    <a:srgbClr val="000000"/>
                  </a:solidFill>
                  <a:latin typeface="Calibri" panose="020F0502020204030204" pitchFamily="34" charset="0"/>
                </a:rPr>
                <a:t>moléculaires, analyse intégrative des données de la littérature)</a:t>
              </a:r>
              <a:endParaRPr lang="fr-FR" altLang="en-US" sz="1700" dirty="0">
                <a:solidFill>
                  <a:srgbClr val="000000"/>
                </a:solidFill>
                <a:latin typeface="Calibri" panose="020F0502020204030204" pitchFamily="34" charset="0"/>
              </a:endParaRPr>
            </a:p>
          </p:txBody>
        </p:sp>
        <p:sp>
          <p:nvSpPr>
            <p:cNvPr id="8" name="Line 10"/>
            <p:cNvSpPr>
              <a:spLocks noChangeShapeType="1"/>
            </p:cNvSpPr>
            <p:nvPr/>
          </p:nvSpPr>
          <p:spPr bwMode="auto">
            <a:xfrm flipV="1">
              <a:off x="0" y="3418015"/>
              <a:ext cx="9324975" cy="11113"/>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9" name="AutoShape 11"/>
            <p:cNvSpPr>
              <a:spLocks noChangeArrowheads="1"/>
            </p:cNvSpPr>
            <p:nvPr/>
          </p:nvSpPr>
          <p:spPr bwMode="auto">
            <a:xfrm>
              <a:off x="3690938" y="3438653"/>
              <a:ext cx="1125537" cy="363537"/>
            </a:xfrm>
            <a:prstGeom prst="downArrow">
              <a:avLst>
                <a:gd name="adj1" fmla="val 50000"/>
                <a:gd name="adj2" fmla="val 25000"/>
              </a:avLst>
            </a:prstGeom>
            <a:solidFill>
              <a:srgbClr val="CC33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08" tIns="50354" rIns="100708" bIns="50354" anchor="ct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endParaRPr lang="fr-FR" altLang="en-US">
                <a:solidFill>
                  <a:srgbClr val="CC3300"/>
                </a:solidFill>
                <a:latin typeface="Calibri" panose="020F0502020204030204" pitchFamily="34" charset="0"/>
              </a:endParaRPr>
            </a:p>
          </p:txBody>
        </p:sp>
        <p:pic>
          <p:nvPicPr>
            <p:cNvPr id="10" name="Picture 12" descr="eg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6642" y="1846816"/>
              <a:ext cx="9826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3"/>
            <p:cNvSpPr>
              <a:spLocks noChangeArrowheads="1"/>
            </p:cNvSpPr>
            <p:nvPr/>
          </p:nvSpPr>
          <p:spPr bwMode="auto">
            <a:xfrm>
              <a:off x="66675" y="1862265"/>
              <a:ext cx="1044575" cy="13477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pic>
          <p:nvPicPr>
            <p:cNvPr id="12" name="Picture 14" descr="Fo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2022602"/>
              <a:ext cx="70961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5"/>
            <p:cNvGrpSpPr>
              <a:grpSpLocks/>
            </p:cNvGrpSpPr>
            <p:nvPr/>
          </p:nvGrpSpPr>
          <p:grpSpPr bwMode="auto">
            <a:xfrm>
              <a:off x="179388" y="2005140"/>
              <a:ext cx="765175" cy="1412875"/>
              <a:chOff x="1964" y="1393"/>
              <a:chExt cx="1479" cy="3063"/>
            </a:xfrm>
          </p:grpSpPr>
          <p:sp>
            <p:nvSpPr>
              <p:cNvPr id="14" name="Freeform 16"/>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5" name="Freeform 17"/>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6" name="Oval 18"/>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grpSp>
            <p:nvGrpSpPr>
              <p:cNvPr id="17" name="Group 19"/>
              <p:cNvGrpSpPr>
                <a:grpSpLocks/>
              </p:cNvGrpSpPr>
              <p:nvPr/>
            </p:nvGrpSpPr>
            <p:grpSpPr bwMode="auto">
              <a:xfrm>
                <a:off x="2252" y="1393"/>
                <a:ext cx="311" cy="260"/>
                <a:chOff x="2961" y="302"/>
                <a:chExt cx="311" cy="260"/>
              </a:xfrm>
            </p:grpSpPr>
            <p:sp>
              <p:nvSpPr>
                <p:cNvPr id="19" name="Oval 20"/>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0" name="Oval 21"/>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1" name="Oval 22"/>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2" name="Oval 23"/>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3" name="Oval 24"/>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4" name="Oval 25"/>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5" name="Oval 26"/>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6" name="Oval 27"/>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7" name="Oval 28"/>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sp>
              <p:nvSpPr>
                <p:cNvPr id="28" name="Oval 29"/>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grpSp>
          <p:sp>
            <p:nvSpPr>
              <p:cNvPr id="18" name="Oval 30"/>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600">
                    <a:solidFill>
                      <a:schemeClr val="tx1"/>
                    </a:solidFill>
                    <a:latin typeface="Arial" charset="0"/>
                  </a:defRPr>
                </a:lvl1pPr>
                <a:lvl2pPr marL="742950" indent="-285750" eaLnBrk="0" hangingPunct="0">
                  <a:defRPr sz="2600">
                    <a:solidFill>
                      <a:schemeClr val="tx1"/>
                    </a:solidFill>
                    <a:latin typeface="Arial" charset="0"/>
                  </a:defRPr>
                </a:lvl2pPr>
                <a:lvl3pPr marL="1143000" indent="-228600" eaLnBrk="0" hangingPunct="0">
                  <a:defRPr sz="2600">
                    <a:solidFill>
                      <a:schemeClr val="tx1"/>
                    </a:solidFill>
                    <a:latin typeface="Arial" charset="0"/>
                  </a:defRPr>
                </a:lvl3pPr>
                <a:lvl4pPr marL="1600200" indent="-228600" eaLnBrk="0" hangingPunct="0">
                  <a:defRPr sz="2600">
                    <a:solidFill>
                      <a:schemeClr val="tx1"/>
                    </a:solidFill>
                    <a:latin typeface="Arial" charset="0"/>
                  </a:defRPr>
                </a:lvl4pPr>
                <a:lvl5pPr marL="2057400" indent="-228600" eaLnBrk="0" hangingPunct="0">
                  <a:defRPr sz="2600">
                    <a:solidFill>
                      <a:schemeClr val="tx1"/>
                    </a:solidFill>
                    <a:latin typeface="Arial" charset="0"/>
                  </a:defRPr>
                </a:lvl5pPr>
                <a:lvl6pPr marL="2514600" indent="-228600" eaLnBrk="0" fontAlgn="base" hangingPunct="0">
                  <a:spcBef>
                    <a:spcPct val="0"/>
                  </a:spcBef>
                  <a:spcAft>
                    <a:spcPct val="0"/>
                  </a:spcAft>
                  <a:defRPr sz="2600">
                    <a:solidFill>
                      <a:schemeClr val="tx1"/>
                    </a:solidFill>
                    <a:latin typeface="Arial" charset="0"/>
                  </a:defRPr>
                </a:lvl6pPr>
                <a:lvl7pPr marL="2971800" indent="-228600" eaLnBrk="0" fontAlgn="base" hangingPunct="0">
                  <a:spcBef>
                    <a:spcPct val="0"/>
                  </a:spcBef>
                  <a:spcAft>
                    <a:spcPct val="0"/>
                  </a:spcAft>
                  <a:defRPr sz="2600">
                    <a:solidFill>
                      <a:schemeClr val="tx1"/>
                    </a:solidFill>
                    <a:latin typeface="Arial" charset="0"/>
                  </a:defRPr>
                </a:lvl7pPr>
                <a:lvl8pPr marL="3429000" indent="-228600" eaLnBrk="0" fontAlgn="base" hangingPunct="0">
                  <a:spcBef>
                    <a:spcPct val="0"/>
                  </a:spcBef>
                  <a:spcAft>
                    <a:spcPct val="0"/>
                  </a:spcAft>
                  <a:defRPr sz="2600">
                    <a:solidFill>
                      <a:schemeClr val="tx1"/>
                    </a:solidFill>
                    <a:latin typeface="Arial" charset="0"/>
                  </a:defRPr>
                </a:lvl8pPr>
                <a:lvl9pPr marL="3886200" indent="-228600" eaLnBrk="0" fontAlgn="base" hangingPunct="0">
                  <a:spcBef>
                    <a:spcPct val="0"/>
                  </a:spcBef>
                  <a:spcAft>
                    <a:spcPct val="0"/>
                  </a:spcAft>
                  <a:defRPr sz="2600">
                    <a:solidFill>
                      <a:schemeClr val="tx1"/>
                    </a:solidFill>
                    <a:latin typeface="Arial" charset="0"/>
                  </a:defRPr>
                </a:lvl9pPr>
              </a:lstStyle>
              <a:p>
                <a:pPr eaLnBrk="1" hangingPunct="1"/>
                <a:endParaRPr lang="en-US" altLang="en-US">
                  <a:solidFill>
                    <a:srgbClr val="000000"/>
                  </a:solidFill>
                  <a:latin typeface="Calibri" panose="020F0502020204030204" pitchFamily="34" charset="0"/>
                </a:endParaRPr>
              </a:p>
            </p:txBody>
          </p:sp>
        </p:grpSp>
        <p:sp>
          <p:nvSpPr>
            <p:cNvPr id="30" name="AutoShape 11"/>
            <p:cNvSpPr>
              <a:spLocks noChangeArrowheads="1"/>
            </p:cNvSpPr>
            <p:nvPr/>
          </p:nvSpPr>
          <p:spPr bwMode="auto">
            <a:xfrm>
              <a:off x="3690938" y="4706621"/>
              <a:ext cx="1125537" cy="363537"/>
            </a:xfrm>
            <a:prstGeom prst="downArrow">
              <a:avLst>
                <a:gd name="adj1" fmla="val 50000"/>
                <a:gd name="adj2" fmla="val 25000"/>
              </a:avLst>
            </a:prstGeom>
            <a:solidFill>
              <a:srgbClr val="CC33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08" tIns="50354" rIns="100708" bIns="50354" anchor="ct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endParaRPr lang="fr-FR" altLang="en-US">
                <a:solidFill>
                  <a:srgbClr val="CC3300"/>
                </a:solidFill>
                <a:latin typeface="Calibri" panose="020F0502020204030204" pitchFamily="34" charset="0"/>
              </a:endParaRPr>
            </a:p>
          </p:txBody>
        </p:sp>
        <p:sp>
          <p:nvSpPr>
            <p:cNvPr id="31" name="ZoneTexte 30"/>
            <p:cNvSpPr txBox="1"/>
            <p:nvPr/>
          </p:nvSpPr>
          <p:spPr>
            <a:xfrm>
              <a:off x="2129182" y="5065776"/>
              <a:ext cx="4321119" cy="369332"/>
            </a:xfrm>
            <a:prstGeom prst="rect">
              <a:avLst/>
            </a:prstGeom>
            <a:noFill/>
          </p:spPr>
          <p:txBody>
            <a:bodyPr wrap="none" rtlCol="0">
              <a:spAutoFit/>
            </a:bodyPr>
            <a:lstStyle/>
            <a:p>
              <a:r>
                <a:rPr lang="fr-FR" b="1" dirty="0" smtClean="0">
                  <a:solidFill>
                    <a:srgbClr val="C00000"/>
                  </a:solidFill>
                </a:rPr>
                <a:t>Etablir une liste de protéines fonctionnelles</a:t>
              </a:r>
              <a:endParaRPr lang="en-US" b="1" dirty="0">
                <a:solidFill>
                  <a:srgbClr val="C00000"/>
                </a:solidFill>
              </a:endParaRPr>
            </a:p>
          </p:txBody>
        </p:sp>
        <p:sp>
          <p:nvSpPr>
            <p:cNvPr id="32" name="AutoShape 11"/>
            <p:cNvSpPr>
              <a:spLocks noChangeArrowheads="1"/>
            </p:cNvSpPr>
            <p:nvPr/>
          </p:nvSpPr>
          <p:spPr bwMode="auto">
            <a:xfrm>
              <a:off x="3729170" y="5429551"/>
              <a:ext cx="1125537" cy="363537"/>
            </a:xfrm>
            <a:prstGeom prst="downArrow">
              <a:avLst>
                <a:gd name="adj1" fmla="val 50000"/>
                <a:gd name="adj2" fmla="val 25000"/>
              </a:avLst>
            </a:prstGeom>
            <a:solidFill>
              <a:srgbClr val="CC33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08" tIns="50354" rIns="100708" bIns="50354" anchor="ctr"/>
            <a:lstStyle>
              <a:lvl1pPr defTabSz="1008063" eaLnBrk="0" hangingPunct="0">
                <a:defRPr sz="2600">
                  <a:solidFill>
                    <a:schemeClr val="tx1"/>
                  </a:solidFill>
                  <a:latin typeface="Arial" charset="0"/>
                </a:defRPr>
              </a:lvl1pPr>
              <a:lvl2pPr marL="742950" indent="-285750" defTabSz="1008063" eaLnBrk="0" hangingPunct="0">
                <a:defRPr sz="2600">
                  <a:solidFill>
                    <a:schemeClr val="tx1"/>
                  </a:solidFill>
                  <a:latin typeface="Arial" charset="0"/>
                </a:defRPr>
              </a:lvl2pPr>
              <a:lvl3pPr marL="1143000" indent="-228600" defTabSz="1008063" eaLnBrk="0" hangingPunct="0">
                <a:defRPr sz="2600">
                  <a:solidFill>
                    <a:schemeClr val="tx1"/>
                  </a:solidFill>
                  <a:latin typeface="Arial" charset="0"/>
                </a:defRPr>
              </a:lvl3pPr>
              <a:lvl4pPr marL="1600200" indent="-228600" defTabSz="1008063" eaLnBrk="0" hangingPunct="0">
                <a:defRPr sz="2600">
                  <a:solidFill>
                    <a:schemeClr val="tx1"/>
                  </a:solidFill>
                  <a:latin typeface="Arial" charset="0"/>
                </a:defRPr>
              </a:lvl4pPr>
              <a:lvl5pPr marL="2057400" indent="-228600" defTabSz="1008063" eaLnBrk="0" hangingPunct="0">
                <a:defRPr sz="2600">
                  <a:solidFill>
                    <a:schemeClr val="tx1"/>
                  </a:solidFill>
                  <a:latin typeface="Arial" charset="0"/>
                </a:defRPr>
              </a:lvl5pPr>
              <a:lvl6pPr marL="2514600" indent="-228600" defTabSz="1008063" eaLnBrk="0" fontAlgn="base" hangingPunct="0">
                <a:spcBef>
                  <a:spcPct val="0"/>
                </a:spcBef>
                <a:spcAft>
                  <a:spcPct val="0"/>
                </a:spcAft>
                <a:defRPr sz="2600">
                  <a:solidFill>
                    <a:schemeClr val="tx1"/>
                  </a:solidFill>
                  <a:latin typeface="Arial" charset="0"/>
                </a:defRPr>
              </a:lvl6pPr>
              <a:lvl7pPr marL="2971800" indent="-228600" defTabSz="1008063" eaLnBrk="0" fontAlgn="base" hangingPunct="0">
                <a:spcBef>
                  <a:spcPct val="0"/>
                </a:spcBef>
                <a:spcAft>
                  <a:spcPct val="0"/>
                </a:spcAft>
                <a:defRPr sz="2600">
                  <a:solidFill>
                    <a:schemeClr val="tx1"/>
                  </a:solidFill>
                  <a:latin typeface="Arial" charset="0"/>
                </a:defRPr>
              </a:lvl7pPr>
              <a:lvl8pPr marL="3429000" indent="-228600" defTabSz="1008063" eaLnBrk="0" fontAlgn="base" hangingPunct="0">
                <a:spcBef>
                  <a:spcPct val="0"/>
                </a:spcBef>
                <a:spcAft>
                  <a:spcPct val="0"/>
                </a:spcAft>
                <a:defRPr sz="2600">
                  <a:solidFill>
                    <a:schemeClr val="tx1"/>
                  </a:solidFill>
                  <a:latin typeface="Arial" charset="0"/>
                </a:defRPr>
              </a:lvl8pPr>
              <a:lvl9pPr marL="3886200" indent="-228600" defTabSz="1008063" eaLnBrk="0" fontAlgn="base" hangingPunct="0">
                <a:spcBef>
                  <a:spcPct val="0"/>
                </a:spcBef>
                <a:spcAft>
                  <a:spcPct val="0"/>
                </a:spcAft>
                <a:defRPr sz="2600">
                  <a:solidFill>
                    <a:schemeClr val="tx1"/>
                  </a:solidFill>
                  <a:latin typeface="Arial" charset="0"/>
                </a:defRPr>
              </a:lvl9pPr>
            </a:lstStyle>
            <a:p>
              <a:pPr algn="ctr" eaLnBrk="1" hangingPunct="1"/>
              <a:endParaRPr lang="fr-FR" altLang="en-US">
                <a:solidFill>
                  <a:srgbClr val="CC3300"/>
                </a:solidFill>
                <a:latin typeface="Calibri" panose="020F0502020204030204" pitchFamily="34" charset="0"/>
              </a:endParaRPr>
            </a:p>
          </p:txBody>
        </p:sp>
        <p:sp>
          <p:nvSpPr>
            <p:cNvPr id="33" name="ZoneTexte 32"/>
            <p:cNvSpPr txBox="1"/>
            <p:nvPr/>
          </p:nvSpPr>
          <p:spPr>
            <a:xfrm>
              <a:off x="1162796" y="5871556"/>
              <a:ext cx="6181820" cy="369332"/>
            </a:xfrm>
            <a:prstGeom prst="rect">
              <a:avLst/>
            </a:prstGeom>
            <a:noFill/>
          </p:spPr>
          <p:txBody>
            <a:bodyPr wrap="none" rtlCol="0">
              <a:spAutoFit/>
            </a:bodyPr>
            <a:lstStyle/>
            <a:p>
              <a:r>
                <a:rPr lang="fr-FR" b="1" dirty="0" smtClean="0">
                  <a:solidFill>
                    <a:srgbClr val="C00000"/>
                  </a:solidFill>
                </a:rPr>
                <a:t>Validation biologique et étude de leur potentiel de valorisation</a:t>
              </a:r>
              <a:endParaRPr lang="en-US" b="1" dirty="0">
                <a:solidFill>
                  <a:srgbClr val="C00000"/>
                </a:solidFill>
              </a:endParaRPr>
            </a:p>
          </p:txBody>
        </p:sp>
      </p:grpSp>
      <p:sp>
        <p:nvSpPr>
          <p:cNvPr id="35" name="Rectangle 60"/>
          <p:cNvSpPr>
            <a:spLocks noChangeArrowheads="1"/>
          </p:cNvSpPr>
          <p:nvPr/>
        </p:nvSpPr>
        <p:spPr bwMode="auto">
          <a:xfrm>
            <a:off x="568184" y="579438"/>
            <a:ext cx="8247063" cy="6413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7" rIns="91432" bIns="45717">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Wingdings" pitchFamily="2" charset="2"/>
              <a:buChar char="à"/>
            </a:pPr>
            <a:r>
              <a:rPr lang="fr-FR" altLang="fr-FR" b="1" i="1" dirty="0">
                <a:solidFill>
                  <a:srgbClr val="CC3300"/>
                </a:solidFill>
              </a:rPr>
              <a:t>Formation de l’œuf</a:t>
            </a:r>
          </a:p>
          <a:p>
            <a:pPr eaLnBrk="1" hangingPunct="1">
              <a:buFont typeface="Wingdings" pitchFamily="2" charset="2"/>
              <a:buChar char="à"/>
            </a:pPr>
            <a:r>
              <a:rPr lang="fr-FR" altLang="fr-FR" b="1" i="1" dirty="0">
                <a:solidFill>
                  <a:srgbClr val="CC3300"/>
                </a:solidFill>
              </a:rPr>
              <a:t>Analyse intégrative des activités biologiques des constituants de l’œuf</a:t>
            </a:r>
          </a:p>
        </p:txBody>
      </p:sp>
    </p:spTree>
    <p:extLst>
      <p:ext uri="{BB962C8B-B14F-4D97-AF65-F5344CB8AC3E}">
        <p14:creationId xmlns:p14="http://schemas.microsoft.com/office/powerpoint/2010/main" val="3645832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1890713" y="1482725"/>
            <a:ext cx="206375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Foie :</a:t>
            </a:r>
          </a:p>
          <a:p>
            <a:pPr eaLnBrk="1" hangingPunct="1"/>
            <a:r>
              <a:rPr lang="en-GB" altLang="fr-FR" sz="1400"/>
              <a:t>Protéines du jaune</a:t>
            </a:r>
          </a:p>
          <a:p>
            <a:pPr eaLnBrk="1" hangingPunct="1"/>
            <a:endParaRPr lang="en-GB" altLang="fr-FR" sz="1400" b="1"/>
          </a:p>
          <a:p>
            <a:pPr eaLnBrk="1" hangingPunct="1"/>
            <a:r>
              <a:rPr lang="en-GB" altLang="fr-FR" sz="1400" b="1"/>
              <a:t>Ovaire et infundibulum :</a:t>
            </a:r>
          </a:p>
          <a:p>
            <a:pPr eaLnBrk="1" hangingPunct="1"/>
            <a:r>
              <a:rPr lang="en-GB" altLang="fr-FR" sz="1400"/>
              <a:t>Membranes vitellines</a:t>
            </a:r>
          </a:p>
          <a:p>
            <a:pPr eaLnBrk="1" hangingPunct="1"/>
            <a:endParaRPr lang="en-GB" altLang="fr-FR" sz="1400"/>
          </a:p>
          <a:p>
            <a:pPr eaLnBrk="1" hangingPunct="1"/>
            <a:r>
              <a:rPr lang="en-GB" altLang="fr-FR" sz="1400" b="1"/>
              <a:t>Magnum </a:t>
            </a:r>
            <a:r>
              <a:rPr lang="en-GB" altLang="fr-FR" sz="1400"/>
              <a:t>:</a:t>
            </a:r>
          </a:p>
          <a:p>
            <a:pPr eaLnBrk="1" hangingPunct="1"/>
            <a:r>
              <a:rPr lang="en-GB" altLang="fr-FR" sz="1400"/>
              <a:t>Protéines du blanc</a:t>
            </a:r>
          </a:p>
          <a:p>
            <a:pPr eaLnBrk="1" hangingPunct="1"/>
            <a:endParaRPr lang="en-GB" altLang="fr-FR" sz="1400"/>
          </a:p>
          <a:p>
            <a:pPr eaLnBrk="1" hangingPunct="1"/>
            <a:r>
              <a:rPr lang="en-GB" altLang="fr-FR" sz="1400" b="1"/>
              <a:t>Isthme </a:t>
            </a:r>
            <a:r>
              <a:rPr lang="en-GB" altLang="fr-FR" sz="1400"/>
              <a:t>: </a:t>
            </a:r>
          </a:p>
          <a:p>
            <a:pPr eaLnBrk="1" hangingPunct="1"/>
            <a:r>
              <a:rPr lang="en-GB" altLang="fr-FR" sz="1400"/>
              <a:t>Membranes coquillières</a:t>
            </a:r>
          </a:p>
          <a:p>
            <a:pPr eaLnBrk="1" hangingPunct="1"/>
            <a:endParaRPr lang="en-GB" altLang="fr-FR" sz="1400"/>
          </a:p>
          <a:p>
            <a:pPr eaLnBrk="1" hangingPunct="1"/>
            <a:r>
              <a:rPr lang="en-GB" altLang="fr-FR" sz="1400" b="1"/>
              <a:t>Utérus </a:t>
            </a:r>
            <a:r>
              <a:rPr lang="en-GB" altLang="fr-FR" sz="1400"/>
              <a:t>: </a:t>
            </a:r>
          </a:p>
          <a:p>
            <a:pPr eaLnBrk="1" hangingPunct="1"/>
            <a:r>
              <a:rPr lang="en-GB" altLang="fr-FR" sz="1400"/>
              <a:t>Calcification de la coquille</a:t>
            </a:r>
          </a:p>
        </p:txBody>
      </p:sp>
      <p:grpSp>
        <p:nvGrpSpPr>
          <p:cNvPr id="56323" name="Group 5"/>
          <p:cNvGrpSpPr>
            <a:grpSpLocks/>
          </p:cNvGrpSpPr>
          <p:nvPr/>
        </p:nvGrpSpPr>
        <p:grpSpPr bwMode="auto">
          <a:xfrm>
            <a:off x="460375" y="2093913"/>
            <a:ext cx="1208088" cy="2749550"/>
            <a:chOff x="1964" y="1393"/>
            <a:chExt cx="1479" cy="3063"/>
          </a:xfrm>
        </p:grpSpPr>
        <p:sp>
          <p:nvSpPr>
            <p:cNvPr id="56338" name="Freeform 6"/>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9" name="Freeform 7"/>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40" name="Oval 8"/>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nvGrpSpPr>
            <p:cNvPr id="56341" name="Group 9"/>
            <p:cNvGrpSpPr>
              <a:grpSpLocks/>
            </p:cNvGrpSpPr>
            <p:nvPr/>
          </p:nvGrpSpPr>
          <p:grpSpPr bwMode="auto">
            <a:xfrm>
              <a:off x="2252" y="1393"/>
              <a:ext cx="311" cy="260"/>
              <a:chOff x="2961" y="302"/>
              <a:chExt cx="311" cy="260"/>
            </a:xfrm>
          </p:grpSpPr>
          <p:sp>
            <p:nvSpPr>
              <p:cNvPr id="56343" name="Oval 10"/>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4" name="Oval 11"/>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5" name="Oval 12"/>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6" name="Oval 13"/>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7" name="Oval 14"/>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8" name="Oval 15"/>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49" name="Oval 16"/>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50" name="Oval 17"/>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51" name="Oval 18"/>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6352" name="Oval 19"/>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56342" name="Oval 20"/>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pic>
        <p:nvPicPr>
          <p:cNvPr id="56324" name="Picture 21" descr="Fo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127125"/>
            <a:ext cx="12414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Line 22"/>
          <p:cNvSpPr>
            <a:spLocks noChangeShapeType="1"/>
          </p:cNvSpPr>
          <p:nvPr/>
        </p:nvSpPr>
        <p:spPr bwMode="auto">
          <a:xfrm flipH="1">
            <a:off x="1601788" y="1743075"/>
            <a:ext cx="269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6" name="Line 23"/>
          <p:cNvSpPr>
            <a:spLocks noChangeShapeType="1"/>
          </p:cNvSpPr>
          <p:nvPr/>
        </p:nvSpPr>
        <p:spPr bwMode="auto">
          <a:xfrm flipH="1">
            <a:off x="1193800" y="2352675"/>
            <a:ext cx="704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7" name="Line 24"/>
          <p:cNvSpPr>
            <a:spLocks noChangeShapeType="1"/>
          </p:cNvSpPr>
          <p:nvPr/>
        </p:nvSpPr>
        <p:spPr bwMode="auto">
          <a:xfrm flipH="1" flipV="1">
            <a:off x="1506538" y="2935288"/>
            <a:ext cx="400050"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8" name="Line 25"/>
          <p:cNvSpPr>
            <a:spLocks noChangeShapeType="1"/>
          </p:cNvSpPr>
          <p:nvPr/>
        </p:nvSpPr>
        <p:spPr bwMode="auto">
          <a:xfrm flipH="1" flipV="1">
            <a:off x="1601788" y="3492500"/>
            <a:ext cx="269875" cy="52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9" name="Line 26"/>
          <p:cNvSpPr>
            <a:spLocks noChangeShapeType="1"/>
          </p:cNvSpPr>
          <p:nvPr/>
        </p:nvSpPr>
        <p:spPr bwMode="auto">
          <a:xfrm flipH="1" flipV="1">
            <a:off x="1636713" y="4129088"/>
            <a:ext cx="296862" cy="6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0" name="Rectangle 27"/>
          <p:cNvSpPr>
            <a:spLocks noChangeArrowheads="1"/>
          </p:cNvSpPr>
          <p:nvPr/>
        </p:nvSpPr>
        <p:spPr bwMode="auto">
          <a:xfrm>
            <a:off x="4478338" y="1249363"/>
            <a:ext cx="4495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L’appareil reproducteur de la poule est un modèle parfaitement adapté à une approche transcriptomique</a:t>
            </a:r>
          </a:p>
        </p:txBody>
      </p:sp>
      <p:sp>
        <p:nvSpPr>
          <p:cNvPr id="56331" name="Rectangle 28"/>
          <p:cNvSpPr>
            <a:spLocks noChangeArrowheads="1"/>
          </p:cNvSpPr>
          <p:nvPr/>
        </p:nvSpPr>
        <p:spPr bwMode="auto">
          <a:xfrm>
            <a:off x="4802188" y="2495550"/>
            <a:ext cx="3848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a:t>Formation dans le temps et l’espace des constituants de l’œuf</a:t>
            </a:r>
          </a:p>
        </p:txBody>
      </p:sp>
      <p:sp>
        <p:nvSpPr>
          <p:cNvPr id="56332" name="Rectangle 29"/>
          <p:cNvSpPr>
            <a:spLocks noChangeArrowheads="1"/>
          </p:cNvSpPr>
          <p:nvPr/>
        </p:nvSpPr>
        <p:spPr bwMode="auto">
          <a:xfrm>
            <a:off x="5168900" y="3622675"/>
            <a:ext cx="3114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Spécialisation des tissus ou organes</a:t>
            </a:r>
          </a:p>
        </p:txBody>
      </p:sp>
      <p:sp>
        <p:nvSpPr>
          <p:cNvPr id="56333" name="Rectangle 30"/>
          <p:cNvSpPr>
            <a:spLocks noChangeArrowheads="1"/>
          </p:cNvSpPr>
          <p:nvPr/>
        </p:nvSpPr>
        <p:spPr bwMode="auto">
          <a:xfrm>
            <a:off x="5295900" y="4445000"/>
            <a:ext cx="285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Différents stades physiologiques</a:t>
            </a:r>
          </a:p>
        </p:txBody>
      </p:sp>
      <p:sp>
        <p:nvSpPr>
          <p:cNvPr id="56334" name="Line 31"/>
          <p:cNvSpPr>
            <a:spLocks noChangeShapeType="1"/>
          </p:cNvSpPr>
          <p:nvPr/>
        </p:nvSpPr>
        <p:spPr bwMode="auto">
          <a:xfrm>
            <a:off x="6726238" y="2116138"/>
            <a:ext cx="0" cy="349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5" name="Line 32"/>
          <p:cNvSpPr>
            <a:spLocks noChangeShapeType="1"/>
          </p:cNvSpPr>
          <p:nvPr/>
        </p:nvSpPr>
        <p:spPr bwMode="auto">
          <a:xfrm>
            <a:off x="6726238" y="3203575"/>
            <a:ext cx="0" cy="349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6" name="Line 33"/>
          <p:cNvSpPr>
            <a:spLocks noChangeShapeType="1"/>
          </p:cNvSpPr>
          <p:nvPr/>
        </p:nvSpPr>
        <p:spPr bwMode="auto">
          <a:xfrm>
            <a:off x="6726238" y="4056063"/>
            <a:ext cx="0" cy="349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7" name="Rectangle 34"/>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Tree>
    <p:extLst>
      <p:ext uri="{BB962C8B-B14F-4D97-AF65-F5344CB8AC3E}">
        <p14:creationId xmlns:p14="http://schemas.microsoft.com/office/powerpoint/2010/main" val="81566068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87" name="Rectangle 27"/>
          <p:cNvSpPr>
            <a:spLocks noChangeArrowheads="1"/>
          </p:cNvSpPr>
          <p:nvPr/>
        </p:nvSpPr>
        <p:spPr bwMode="auto">
          <a:xfrm>
            <a:off x="4491037" y="2986605"/>
            <a:ext cx="4076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fr-FR"/>
              <a:t>Comparaison de l’expression des gènes entre les différents tissus</a:t>
            </a:r>
            <a:endParaRPr lang="fr-FR" altLang="fr-FR"/>
          </a:p>
        </p:txBody>
      </p:sp>
      <p:sp>
        <p:nvSpPr>
          <p:cNvPr id="66588" name="Text Box 28"/>
          <p:cNvSpPr txBox="1">
            <a:spLocks noChangeArrowheads="1"/>
          </p:cNvSpPr>
          <p:nvPr/>
        </p:nvSpPr>
        <p:spPr bwMode="auto">
          <a:xfrm>
            <a:off x="4629724" y="2219843"/>
            <a:ext cx="38406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dirty="0"/>
              <a:t>Utilisation de puces à </a:t>
            </a:r>
            <a:r>
              <a:rPr lang="fr-FR" altLang="fr-FR" dirty="0" smtClean="0"/>
              <a:t>ADN ou RNA-</a:t>
            </a:r>
            <a:r>
              <a:rPr lang="fr-FR" altLang="fr-FR" dirty="0" err="1" smtClean="0"/>
              <a:t>Seq</a:t>
            </a:r>
            <a:endParaRPr lang="fr-FR" altLang="fr-FR" dirty="0"/>
          </a:p>
        </p:txBody>
      </p:sp>
      <p:sp>
        <p:nvSpPr>
          <p:cNvPr id="66589" name="Line 29"/>
          <p:cNvSpPr>
            <a:spLocks noChangeShapeType="1"/>
          </p:cNvSpPr>
          <p:nvPr/>
        </p:nvSpPr>
        <p:spPr bwMode="auto">
          <a:xfrm>
            <a:off x="6361112" y="2627830"/>
            <a:ext cx="0" cy="409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49" name="Rectangle 31"/>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
        <p:nvSpPr>
          <p:cNvPr id="57350" name="Text Box 32"/>
          <p:cNvSpPr txBox="1">
            <a:spLocks noChangeArrowheads="1"/>
          </p:cNvSpPr>
          <p:nvPr/>
        </p:nvSpPr>
        <p:spPr bwMode="auto">
          <a:xfrm>
            <a:off x="1890713" y="1482725"/>
            <a:ext cx="206375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Foie :</a:t>
            </a:r>
          </a:p>
          <a:p>
            <a:pPr eaLnBrk="1" hangingPunct="1"/>
            <a:r>
              <a:rPr lang="en-GB" altLang="fr-FR" sz="1400"/>
              <a:t>Protéines du jaune</a:t>
            </a:r>
          </a:p>
          <a:p>
            <a:pPr eaLnBrk="1" hangingPunct="1"/>
            <a:endParaRPr lang="en-GB" altLang="fr-FR" sz="1400" b="1"/>
          </a:p>
          <a:p>
            <a:pPr eaLnBrk="1" hangingPunct="1"/>
            <a:r>
              <a:rPr lang="en-GB" altLang="fr-FR" sz="1400" b="1"/>
              <a:t>Ovaire et infundibulum :</a:t>
            </a:r>
          </a:p>
          <a:p>
            <a:pPr eaLnBrk="1" hangingPunct="1"/>
            <a:r>
              <a:rPr lang="en-GB" altLang="fr-FR" sz="1400"/>
              <a:t>Membranes vitellines</a:t>
            </a:r>
          </a:p>
          <a:p>
            <a:pPr eaLnBrk="1" hangingPunct="1"/>
            <a:endParaRPr lang="en-GB" altLang="fr-FR" sz="1400"/>
          </a:p>
          <a:p>
            <a:pPr eaLnBrk="1" hangingPunct="1"/>
            <a:r>
              <a:rPr lang="en-GB" altLang="fr-FR" sz="1400" b="1"/>
              <a:t>Magnum </a:t>
            </a:r>
            <a:r>
              <a:rPr lang="en-GB" altLang="fr-FR" sz="1400"/>
              <a:t>:</a:t>
            </a:r>
          </a:p>
          <a:p>
            <a:pPr eaLnBrk="1" hangingPunct="1"/>
            <a:r>
              <a:rPr lang="en-GB" altLang="fr-FR" sz="1400"/>
              <a:t>Protéines du blanc</a:t>
            </a:r>
          </a:p>
          <a:p>
            <a:pPr eaLnBrk="1" hangingPunct="1"/>
            <a:endParaRPr lang="en-GB" altLang="fr-FR" sz="1400"/>
          </a:p>
          <a:p>
            <a:pPr eaLnBrk="1" hangingPunct="1"/>
            <a:r>
              <a:rPr lang="en-GB" altLang="fr-FR" sz="1400" b="1"/>
              <a:t>Isthme </a:t>
            </a:r>
            <a:r>
              <a:rPr lang="en-GB" altLang="fr-FR" sz="1400"/>
              <a:t>: </a:t>
            </a:r>
          </a:p>
          <a:p>
            <a:pPr eaLnBrk="1" hangingPunct="1"/>
            <a:r>
              <a:rPr lang="en-GB" altLang="fr-FR" sz="1400"/>
              <a:t>Membranes coquillières</a:t>
            </a:r>
          </a:p>
          <a:p>
            <a:pPr eaLnBrk="1" hangingPunct="1"/>
            <a:endParaRPr lang="en-GB" altLang="fr-FR" sz="1400"/>
          </a:p>
          <a:p>
            <a:pPr eaLnBrk="1" hangingPunct="1"/>
            <a:r>
              <a:rPr lang="en-GB" altLang="fr-FR" sz="1400" b="1"/>
              <a:t>Utérus </a:t>
            </a:r>
            <a:r>
              <a:rPr lang="en-GB" altLang="fr-FR" sz="1400"/>
              <a:t>: </a:t>
            </a:r>
          </a:p>
          <a:p>
            <a:pPr eaLnBrk="1" hangingPunct="1"/>
            <a:r>
              <a:rPr lang="en-GB" altLang="fr-FR" sz="1400"/>
              <a:t>Calcification de la coquille</a:t>
            </a:r>
          </a:p>
        </p:txBody>
      </p:sp>
      <p:grpSp>
        <p:nvGrpSpPr>
          <p:cNvPr id="57351" name="Group 33"/>
          <p:cNvGrpSpPr>
            <a:grpSpLocks/>
          </p:cNvGrpSpPr>
          <p:nvPr/>
        </p:nvGrpSpPr>
        <p:grpSpPr bwMode="auto">
          <a:xfrm>
            <a:off x="460375" y="2093913"/>
            <a:ext cx="1208088" cy="2749550"/>
            <a:chOff x="1964" y="1393"/>
            <a:chExt cx="1479" cy="3063"/>
          </a:xfrm>
        </p:grpSpPr>
        <p:sp>
          <p:nvSpPr>
            <p:cNvPr id="57358" name="Freeform 34"/>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9" name="Freeform 35"/>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0" name="Oval 36"/>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nvGrpSpPr>
            <p:cNvPr id="57361" name="Group 37"/>
            <p:cNvGrpSpPr>
              <a:grpSpLocks/>
            </p:cNvGrpSpPr>
            <p:nvPr/>
          </p:nvGrpSpPr>
          <p:grpSpPr bwMode="auto">
            <a:xfrm>
              <a:off x="2252" y="1393"/>
              <a:ext cx="311" cy="260"/>
              <a:chOff x="2961" y="302"/>
              <a:chExt cx="311" cy="260"/>
            </a:xfrm>
          </p:grpSpPr>
          <p:sp>
            <p:nvSpPr>
              <p:cNvPr id="57363" name="Oval 38"/>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4" name="Oval 39"/>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5" name="Oval 40"/>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6" name="Oval 41"/>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7" name="Oval 42"/>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8" name="Oval 43"/>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69" name="Oval 44"/>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70" name="Oval 45"/>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71" name="Oval 46"/>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7372" name="Oval 47"/>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57362" name="Oval 48"/>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pic>
        <p:nvPicPr>
          <p:cNvPr id="57352" name="Picture 49" descr="Fo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127125"/>
            <a:ext cx="12414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Line 50"/>
          <p:cNvSpPr>
            <a:spLocks noChangeShapeType="1"/>
          </p:cNvSpPr>
          <p:nvPr/>
        </p:nvSpPr>
        <p:spPr bwMode="auto">
          <a:xfrm flipH="1">
            <a:off x="1601788" y="1743075"/>
            <a:ext cx="269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4" name="Line 51"/>
          <p:cNvSpPr>
            <a:spLocks noChangeShapeType="1"/>
          </p:cNvSpPr>
          <p:nvPr/>
        </p:nvSpPr>
        <p:spPr bwMode="auto">
          <a:xfrm flipH="1">
            <a:off x="1193800" y="2352675"/>
            <a:ext cx="704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5" name="Line 52"/>
          <p:cNvSpPr>
            <a:spLocks noChangeShapeType="1"/>
          </p:cNvSpPr>
          <p:nvPr/>
        </p:nvSpPr>
        <p:spPr bwMode="auto">
          <a:xfrm flipH="1" flipV="1">
            <a:off x="1506538" y="2935288"/>
            <a:ext cx="400050"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6" name="Line 53"/>
          <p:cNvSpPr>
            <a:spLocks noChangeShapeType="1"/>
          </p:cNvSpPr>
          <p:nvPr/>
        </p:nvSpPr>
        <p:spPr bwMode="auto">
          <a:xfrm flipH="1" flipV="1">
            <a:off x="1601788" y="3492500"/>
            <a:ext cx="269875" cy="52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7" name="Line 54"/>
          <p:cNvSpPr>
            <a:spLocks noChangeShapeType="1"/>
          </p:cNvSpPr>
          <p:nvPr/>
        </p:nvSpPr>
        <p:spPr bwMode="auto">
          <a:xfrm flipH="1" flipV="1">
            <a:off x="1636713" y="4129088"/>
            <a:ext cx="296862" cy="6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ZoneTexte 11"/>
          <p:cNvSpPr txBox="1">
            <a:spLocks noChangeArrowheads="1"/>
          </p:cNvSpPr>
          <p:nvPr/>
        </p:nvSpPr>
        <p:spPr bwMode="auto">
          <a:xfrm>
            <a:off x="3454400" y="4715961"/>
            <a:ext cx="5638800" cy="1200329"/>
          </a:xfrm>
          <a:prstGeom prst="rect">
            <a:avLst/>
          </a:prstGeom>
          <a:noFill/>
          <a:ln w="19050">
            <a:solidFill>
              <a:srgbClr val="993366"/>
            </a:solidFill>
            <a:miter lim="800000"/>
            <a:headEnd/>
            <a:tailEnd/>
          </a:ln>
        </p:spPr>
        <p:txBody>
          <a:bodyPr>
            <a:spAutoFit/>
          </a:bodyPr>
          <a:lstStyle/>
          <a:p>
            <a:pPr algn="ctr"/>
            <a:r>
              <a:rPr lang="en-GB" dirty="0">
                <a:solidFill>
                  <a:srgbClr val="993366"/>
                </a:solidFill>
              </a:rPr>
              <a:t>Quantification </a:t>
            </a:r>
            <a:r>
              <a:rPr lang="en-GB" dirty="0" smtClean="0">
                <a:solidFill>
                  <a:srgbClr val="993366"/>
                </a:solidFill>
              </a:rPr>
              <a:t>des </a:t>
            </a:r>
            <a:r>
              <a:rPr lang="en-GB" dirty="0" err="1" smtClean="0">
                <a:solidFill>
                  <a:srgbClr val="993366"/>
                </a:solidFill>
              </a:rPr>
              <a:t>gènes</a:t>
            </a:r>
            <a:r>
              <a:rPr lang="en-GB" dirty="0" smtClean="0">
                <a:solidFill>
                  <a:srgbClr val="993366"/>
                </a:solidFill>
              </a:rPr>
              <a:t> </a:t>
            </a:r>
            <a:r>
              <a:rPr lang="en-GB" altLang="fr-FR" dirty="0" err="1" smtClean="0">
                <a:solidFill>
                  <a:srgbClr val="993366"/>
                </a:solidFill>
              </a:rPr>
              <a:t>specifiquement</a:t>
            </a:r>
            <a:r>
              <a:rPr lang="en-GB" altLang="fr-FR" dirty="0" smtClean="0">
                <a:solidFill>
                  <a:srgbClr val="993366"/>
                </a:solidFill>
              </a:rPr>
              <a:t> </a:t>
            </a:r>
            <a:r>
              <a:rPr lang="en-GB" altLang="fr-FR" dirty="0" err="1" smtClean="0">
                <a:solidFill>
                  <a:srgbClr val="993366"/>
                </a:solidFill>
              </a:rPr>
              <a:t>exprimés</a:t>
            </a:r>
            <a:r>
              <a:rPr lang="en-GB" altLang="fr-FR" dirty="0" smtClean="0">
                <a:solidFill>
                  <a:srgbClr val="993366"/>
                </a:solidFill>
              </a:rPr>
              <a:t> en relation avec la formation du </a:t>
            </a:r>
            <a:r>
              <a:rPr lang="en-GB" altLang="fr-FR" dirty="0" err="1" smtClean="0">
                <a:solidFill>
                  <a:srgbClr val="993366"/>
                </a:solidFill>
              </a:rPr>
              <a:t>jaune</a:t>
            </a:r>
            <a:r>
              <a:rPr lang="en-GB" altLang="fr-FR" dirty="0" smtClean="0">
                <a:solidFill>
                  <a:srgbClr val="993366"/>
                </a:solidFill>
              </a:rPr>
              <a:t>, des membranes </a:t>
            </a:r>
            <a:r>
              <a:rPr lang="en-GB" altLang="fr-FR" dirty="0" err="1" smtClean="0">
                <a:solidFill>
                  <a:srgbClr val="993366"/>
                </a:solidFill>
              </a:rPr>
              <a:t>vitellines</a:t>
            </a:r>
            <a:r>
              <a:rPr lang="en-GB" altLang="fr-FR" dirty="0" smtClean="0">
                <a:solidFill>
                  <a:srgbClr val="993366"/>
                </a:solidFill>
              </a:rPr>
              <a:t>, du </a:t>
            </a:r>
            <a:r>
              <a:rPr lang="en-GB" altLang="fr-FR" dirty="0" err="1" smtClean="0">
                <a:solidFill>
                  <a:srgbClr val="993366"/>
                </a:solidFill>
              </a:rPr>
              <a:t>blanc</a:t>
            </a:r>
            <a:r>
              <a:rPr lang="en-GB" altLang="fr-FR" dirty="0" smtClean="0">
                <a:solidFill>
                  <a:srgbClr val="993366"/>
                </a:solidFill>
              </a:rPr>
              <a:t> </a:t>
            </a:r>
            <a:r>
              <a:rPr lang="en-GB" altLang="fr-FR" dirty="0" err="1" smtClean="0">
                <a:solidFill>
                  <a:srgbClr val="993366"/>
                </a:solidFill>
              </a:rPr>
              <a:t>d’oeuf</a:t>
            </a:r>
            <a:r>
              <a:rPr lang="en-GB" altLang="fr-FR" dirty="0" smtClean="0">
                <a:solidFill>
                  <a:srgbClr val="993366"/>
                </a:solidFill>
              </a:rPr>
              <a:t>, des membranes </a:t>
            </a:r>
            <a:r>
              <a:rPr lang="en-GB" altLang="fr-FR" dirty="0" err="1" smtClean="0">
                <a:solidFill>
                  <a:srgbClr val="993366"/>
                </a:solidFill>
              </a:rPr>
              <a:t>coquillères</a:t>
            </a:r>
            <a:r>
              <a:rPr lang="en-GB" altLang="fr-FR" dirty="0" smtClean="0">
                <a:solidFill>
                  <a:srgbClr val="993366"/>
                </a:solidFill>
              </a:rPr>
              <a:t> et de la calcification de la coquille</a:t>
            </a:r>
            <a:endParaRPr lang="en-GB" altLang="fr-FR" dirty="0">
              <a:solidFill>
                <a:srgbClr val="993366"/>
              </a:solidFill>
            </a:endParaRPr>
          </a:p>
        </p:txBody>
      </p:sp>
      <p:cxnSp>
        <p:nvCxnSpPr>
          <p:cNvPr id="33" name="Connecteur droit avec flèche 32"/>
          <p:cNvCxnSpPr/>
          <p:nvPr/>
        </p:nvCxnSpPr>
        <p:spPr bwMode="auto">
          <a:xfrm>
            <a:off x="6389687" y="3751780"/>
            <a:ext cx="0" cy="890587"/>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203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6587"/>
                                        </p:tgtEl>
                                        <p:attrNameLst>
                                          <p:attrName>style.visibility</p:attrName>
                                        </p:attrNameLst>
                                      </p:cBhvr>
                                      <p:to>
                                        <p:strVal val="visible"/>
                                      </p:to>
                                    </p:set>
                                    <p:animEffect transition="in" filter="wipe(up)">
                                      <p:cBhvr>
                                        <p:cTn id="7" dur="500"/>
                                        <p:tgtEl>
                                          <p:spTgt spid="6658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6588"/>
                                        </p:tgtEl>
                                        <p:attrNameLst>
                                          <p:attrName>style.visibility</p:attrName>
                                        </p:attrNameLst>
                                      </p:cBhvr>
                                      <p:to>
                                        <p:strVal val="visible"/>
                                      </p:to>
                                    </p:set>
                                    <p:animEffect transition="in" filter="wipe(up)">
                                      <p:cBhvr>
                                        <p:cTn id="10" dur="500"/>
                                        <p:tgtEl>
                                          <p:spTgt spid="6658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6589"/>
                                        </p:tgtEl>
                                        <p:attrNameLst>
                                          <p:attrName>style.visibility</p:attrName>
                                        </p:attrNameLst>
                                      </p:cBhvr>
                                      <p:to>
                                        <p:strVal val="visible"/>
                                      </p:to>
                                    </p:set>
                                    <p:animEffect transition="in" filter="wipe(up)">
                                      <p:cBhvr>
                                        <p:cTn id="13" dur="500"/>
                                        <p:tgtEl>
                                          <p:spTgt spid="66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7" grpId="0"/>
      <p:bldP spid="66588" grpId="0"/>
      <p:bldP spid="665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604838" y="698132"/>
            <a:ext cx="212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A50021"/>
                </a:solidFill>
              </a:rPr>
              <a:t>I- Foie (Jaune d’œuf)</a:t>
            </a:r>
          </a:p>
        </p:txBody>
      </p:sp>
      <p:sp>
        <p:nvSpPr>
          <p:cNvPr id="68613" name="Rectangle 5"/>
          <p:cNvSpPr>
            <a:spLocks noChangeArrowheads="1"/>
          </p:cNvSpPr>
          <p:nvPr/>
        </p:nvSpPr>
        <p:spPr bwMode="auto">
          <a:xfrm>
            <a:off x="561990" y="2361829"/>
            <a:ext cx="800258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fr-FR" altLang="fr-FR"/>
              <a:t>Les constituants du jaune ont pour origine le foie</a:t>
            </a:r>
          </a:p>
          <a:p>
            <a:pPr eaLnBrk="1" hangingPunct="1">
              <a:spcBef>
                <a:spcPct val="50000"/>
              </a:spcBef>
            </a:pPr>
            <a:r>
              <a:rPr lang="fr-FR" altLang="fr-FR"/>
              <a:t>	</a:t>
            </a:r>
            <a:r>
              <a:rPr lang="fr-FR" altLang="fr-FR">
                <a:solidFill>
                  <a:schemeClr val="bg2"/>
                </a:solidFill>
              </a:rPr>
              <a:t>Comparaison de l’expression des gènes du foie avant maturité sexuelle (absence d’œuf) et après maturité sexuelle (dépôt de jaune). </a:t>
            </a:r>
          </a:p>
        </p:txBody>
      </p:sp>
      <p:pic>
        <p:nvPicPr>
          <p:cNvPr id="68614" name="Picture 6" descr="Fo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543" y="611064"/>
            <a:ext cx="12414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14"/>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pic>
        <p:nvPicPr>
          <p:cNvPr id="7" name="Picture 2"/>
          <p:cNvPicPr>
            <a:picLocks noChangeAspect="1" noChangeArrowheads="1"/>
          </p:cNvPicPr>
          <p:nvPr/>
        </p:nvPicPr>
        <p:blipFill>
          <a:blip r:embed="rId3"/>
          <a:srcRect/>
          <a:stretch>
            <a:fillRect/>
          </a:stretch>
        </p:blipFill>
        <p:spPr bwMode="auto">
          <a:xfrm>
            <a:off x="2820497" y="698132"/>
            <a:ext cx="4533689" cy="1443037"/>
          </a:xfrm>
          <a:prstGeom prst="rect">
            <a:avLst/>
          </a:prstGeom>
          <a:noFill/>
          <a:ln w="9525">
            <a:solidFill>
              <a:schemeClr val="tx1"/>
            </a:solidFill>
            <a:miter lim="800000"/>
            <a:headEnd/>
            <a:tailEnd/>
          </a:ln>
        </p:spPr>
      </p:pic>
      <p:sp>
        <p:nvSpPr>
          <p:cNvPr id="8" name="Rectangle 2"/>
          <p:cNvSpPr txBox="1">
            <a:spLocks noChangeArrowheads="1"/>
          </p:cNvSpPr>
          <p:nvPr/>
        </p:nvSpPr>
        <p:spPr bwMode="auto">
          <a:xfrm>
            <a:off x="-12800" y="3622950"/>
            <a:ext cx="51482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buClr>
                <a:schemeClr val="tx2"/>
              </a:buClr>
              <a:buFont typeface="Wingdings" pitchFamily="2" charset="2"/>
              <a:buChar char="Ø"/>
            </a:pPr>
            <a:r>
              <a:rPr lang="fr-FR" altLang="fr-FR" sz="1900" b="1">
                <a:solidFill>
                  <a:schemeClr val="tx2"/>
                </a:solidFill>
                <a:cs typeface="Arial" charset="0"/>
              </a:rPr>
              <a:t> </a:t>
            </a:r>
            <a:r>
              <a:rPr lang="fr-FR" altLang="fr-FR" sz="1900" b="1">
                <a:solidFill>
                  <a:srgbClr val="C00000"/>
                </a:solidFill>
                <a:cs typeface="Arial" charset="0"/>
              </a:rPr>
              <a:t>582 transcrits surexprimés (ratio 1,3 à 65)</a:t>
            </a:r>
          </a:p>
        </p:txBody>
      </p:sp>
      <p:graphicFrame>
        <p:nvGraphicFramePr>
          <p:cNvPr id="9" name="Graphique 8"/>
          <p:cNvGraphicFramePr/>
          <p:nvPr>
            <p:extLst>
              <p:ext uri="{D42A27DB-BD31-4B8C-83A1-F6EECF244321}">
                <p14:modId xmlns:p14="http://schemas.microsoft.com/office/powerpoint/2010/main" val="178131191"/>
              </p:ext>
            </p:extLst>
          </p:nvPr>
        </p:nvGraphicFramePr>
        <p:xfrm>
          <a:off x="5128121" y="3415929"/>
          <a:ext cx="4014192"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p:cNvSpPr txBox="1">
            <a:spLocks noChangeArrowheads="1"/>
          </p:cNvSpPr>
          <p:nvPr/>
        </p:nvSpPr>
        <p:spPr bwMode="auto">
          <a:xfrm>
            <a:off x="6370538" y="4711975"/>
            <a:ext cx="93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cs typeface="Arial" charset="0"/>
              </a:rPr>
              <a:t>Connus</a:t>
            </a:r>
          </a:p>
        </p:txBody>
      </p:sp>
      <p:sp>
        <p:nvSpPr>
          <p:cNvPr id="11" name="ZoneTexte 10"/>
          <p:cNvSpPr txBox="1">
            <a:spLocks noChangeArrowheads="1"/>
          </p:cNvSpPr>
          <p:nvPr/>
        </p:nvSpPr>
        <p:spPr bwMode="auto">
          <a:xfrm>
            <a:off x="7132538" y="4053162"/>
            <a:ext cx="936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cs typeface="Arial" charset="0"/>
              </a:rPr>
              <a:t>Similaires</a:t>
            </a:r>
          </a:p>
        </p:txBody>
      </p:sp>
      <p:sp>
        <p:nvSpPr>
          <p:cNvPr id="12" name="ZoneTexte 11"/>
          <p:cNvSpPr txBox="1">
            <a:spLocks noChangeArrowheads="1"/>
          </p:cNvSpPr>
          <p:nvPr/>
        </p:nvSpPr>
        <p:spPr bwMode="auto">
          <a:xfrm>
            <a:off x="7334151" y="4557987"/>
            <a:ext cx="93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cs typeface="Arial" charset="0"/>
              </a:rPr>
              <a:t>Inconnus</a:t>
            </a:r>
          </a:p>
        </p:txBody>
      </p:sp>
    </p:spTree>
    <p:extLst>
      <p:ext uri="{BB962C8B-B14F-4D97-AF65-F5344CB8AC3E}">
        <p14:creationId xmlns:p14="http://schemas.microsoft.com/office/powerpoint/2010/main" val="2839365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animEffect transition="in" filter="wipe(left)">
                                      <p:cBhvr>
                                        <p:cTn id="7" dur="500"/>
                                        <p:tgtEl>
                                          <p:spTgt spid="6861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8614"/>
                                        </p:tgtEl>
                                        <p:attrNameLst>
                                          <p:attrName>style.visibility</p:attrName>
                                        </p:attrNameLst>
                                      </p:cBhvr>
                                      <p:to>
                                        <p:strVal val="visible"/>
                                      </p:to>
                                    </p:set>
                                    <p:animEffect transition="in" filter="wipe(left)">
                                      <p:cBhvr>
                                        <p:cTn id="10" dur="500"/>
                                        <p:tgtEl>
                                          <p:spTgt spid="686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8613">
                                            <p:txEl>
                                              <p:pRg st="1" end="1"/>
                                            </p:txEl>
                                          </p:spTgt>
                                        </p:tgtEl>
                                        <p:attrNameLst>
                                          <p:attrName>style.visibility</p:attrName>
                                        </p:attrNameLst>
                                      </p:cBhvr>
                                      <p:to>
                                        <p:strVal val="visible"/>
                                      </p:to>
                                    </p:set>
                                    <p:animEffect transition="in" filter="wipe(left)">
                                      <p:cBhvr>
                                        <p:cTn id="15" dur="500"/>
                                        <p:tgtEl>
                                          <p:spTgt spid="686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
        <p:nvSpPr>
          <p:cNvPr id="133125" name="Text Box 5"/>
          <p:cNvSpPr txBox="1">
            <a:spLocks noChangeArrowheads="1"/>
          </p:cNvSpPr>
          <p:nvPr/>
        </p:nvSpPr>
        <p:spPr bwMode="auto">
          <a:xfrm>
            <a:off x="1944688" y="2651125"/>
            <a:ext cx="206375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400" b="1"/>
              <a:t>Magnum </a:t>
            </a:r>
            <a:r>
              <a:rPr lang="en-GB" altLang="fr-FR" sz="1400"/>
              <a:t>:</a:t>
            </a:r>
          </a:p>
          <a:p>
            <a:pPr eaLnBrk="1" hangingPunct="1"/>
            <a:r>
              <a:rPr lang="en-GB" altLang="fr-FR" sz="1400"/>
              <a:t>Protéines du blanc</a:t>
            </a:r>
          </a:p>
          <a:p>
            <a:pPr eaLnBrk="1" hangingPunct="1"/>
            <a:endParaRPr lang="en-GB" altLang="fr-FR" sz="1400"/>
          </a:p>
          <a:p>
            <a:pPr eaLnBrk="1" hangingPunct="1"/>
            <a:r>
              <a:rPr lang="en-GB" altLang="fr-FR" sz="1400" b="1"/>
              <a:t>Isthme </a:t>
            </a:r>
            <a:r>
              <a:rPr lang="en-GB" altLang="fr-FR" sz="1400"/>
              <a:t>: </a:t>
            </a:r>
          </a:p>
          <a:p>
            <a:pPr eaLnBrk="1" hangingPunct="1"/>
            <a:r>
              <a:rPr lang="en-GB" altLang="fr-FR" sz="1400"/>
              <a:t>Membranes coquillières</a:t>
            </a:r>
          </a:p>
          <a:p>
            <a:pPr eaLnBrk="1" hangingPunct="1"/>
            <a:endParaRPr lang="en-GB" altLang="fr-FR" sz="1400"/>
          </a:p>
          <a:p>
            <a:pPr eaLnBrk="1" hangingPunct="1"/>
            <a:r>
              <a:rPr lang="en-GB" altLang="fr-FR" sz="1400" b="1"/>
              <a:t>Utérus </a:t>
            </a:r>
            <a:r>
              <a:rPr lang="en-GB" altLang="fr-FR" sz="1400"/>
              <a:t>: </a:t>
            </a:r>
          </a:p>
          <a:p>
            <a:pPr eaLnBrk="1" hangingPunct="1"/>
            <a:r>
              <a:rPr lang="en-GB" altLang="fr-FR" sz="1400"/>
              <a:t>Calcification de la coquille</a:t>
            </a:r>
          </a:p>
        </p:txBody>
      </p:sp>
      <p:grpSp>
        <p:nvGrpSpPr>
          <p:cNvPr id="133126" name="Group 6"/>
          <p:cNvGrpSpPr>
            <a:grpSpLocks/>
          </p:cNvGrpSpPr>
          <p:nvPr/>
        </p:nvGrpSpPr>
        <p:grpSpPr bwMode="auto">
          <a:xfrm>
            <a:off x="460375" y="2066925"/>
            <a:ext cx="1208088" cy="2749550"/>
            <a:chOff x="1964" y="1393"/>
            <a:chExt cx="1479" cy="3063"/>
          </a:xfrm>
        </p:grpSpPr>
        <p:sp>
          <p:nvSpPr>
            <p:cNvPr id="71692" name="Freeform 7"/>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693" name="Freeform 8"/>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694" name="Oval 9"/>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nvGrpSpPr>
            <p:cNvPr id="71695" name="Group 10"/>
            <p:cNvGrpSpPr>
              <a:grpSpLocks/>
            </p:cNvGrpSpPr>
            <p:nvPr/>
          </p:nvGrpSpPr>
          <p:grpSpPr bwMode="auto">
            <a:xfrm>
              <a:off x="2252" y="1393"/>
              <a:ext cx="311" cy="260"/>
              <a:chOff x="2961" y="302"/>
              <a:chExt cx="311" cy="260"/>
            </a:xfrm>
          </p:grpSpPr>
          <p:sp>
            <p:nvSpPr>
              <p:cNvPr id="71697" name="Oval 11"/>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698" name="Oval 12"/>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699" name="Oval 13"/>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0" name="Oval 14"/>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1" name="Oval 15"/>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2" name="Oval 16"/>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3" name="Oval 17"/>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4" name="Oval 18"/>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5" name="Oval 19"/>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1706" name="Oval 20"/>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1696" name="Oval 21"/>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133142" name="Line 22"/>
          <p:cNvSpPr>
            <a:spLocks noChangeShapeType="1"/>
          </p:cNvSpPr>
          <p:nvPr/>
        </p:nvSpPr>
        <p:spPr bwMode="auto">
          <a:xfrm flipH="1" flipV="1">
            <a:off x="1506538" y="2908300"/>
            <a:ext cx="400050"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43" name="Line 23"/>
          <p:cNvSpPr>
            <a:spLocks noChangeShapeType="1"/>
          </p:cNvSpPr>
          <p:nvPr/>
        </p:nvSpPr>
        <p:spPr bwMode="auto">
          <a:xfrm flipH="1" flipV="1">
            <a:off x="1601788" y="3465513"/>
            <a:ext cx="269875" cy="52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44" name="Line 24"/>
          <p:cNvSpPr>
            <a:spLocks noChangeShapeType="1"/>
          </p:cNvSpPr>
          <p:nvPr/>
        </p:nvSpPr>
        <p:spPr bwMode="auto">
          <a:xfrm flipH="1" flipV="1">
            <a:off x="1636713" y="4102100"/>
            <a:ext cx="296862"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45" name="Rectangle 25"/>
          <p:cNvSpPr>
            <a:spLocks noChangeArrowheads="1"/>
          </p:cNvSpPr>
          <p:nvPr/>
        </p:nvSpPr>
        <p:spPr bwMode="auto">
          <a:xfrm>
            <a:off x="4867275" y="3840163"/>
            <a:ext cx="4076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fr-FR"/>
              <a:t>Comparaison de l’expression des gènes entre les différents tissus</a:t>
            </a:r>
            <a:endParaRPr lang="fr-FR" altLang="fr-FR"/>
          </a:p>
        </p:txBody>
      </p:sp>
      <p:sp>
        <p:nvSpPr>
          <p:cNvPr id="133146" name="Text Box 26"/>
          <p:cNvSpPr txBox="1">
            <a:spLocks noChangeArrowheads="1"/>
          </p:cNvSpPr>
          <p:nvPr/>
        </p:nvSpPr>
        <p:spPr bwMode="auto">
          <a:xfrm>
            <a:off x="5602288" y="3073400"/>
            <a:ext cx="264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Utilisation de puces à ADN</a:t>
            </a:r>
          </a:p>
        </p:txBody>
      </p:sp>
      <p:sp>
        <p:nvSpPr>
          <p:cNvPr id="133147" name="Line 27"/>
          <p:cNvSpPr>
            <a:spLocks noChangeShapeType="1"/>
          </p:cNvSpPr>
          <p:nvPr/>
        </p:nvSpPr>
        <p:spPr bwMode="auto">
          <a:xfrm>
            <a:off x="6737350" y="3481388"/>
            <a:ext cx="0" cy="409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48" name="Rectangle 28"/>
          <p:cNvSpPr>
            <a:spLocks noChangeArrowheads="1"/>
          </p:cNvSpPr>
          <p:nvPr/>
        </p:nvSpPr>
        <p:spPr bwMode="auto">
          <a:xfrm>
            <a:off x="646113" y="1103313"/>
            <a:ext cx="82502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olidFill>
                  <a:schemeClr val="accent2"/>
                </a:solidFill>
              </a:rPr>
              <a:t>Identification des gènes spécifiquement impliqués dans la synthèse du blanc, des membranes coquillières et la calcification de la coquille</a:t>
            </a:r>
          </a:p>
        </p:txBody>
      </p:sp>
    </p:spTree>
    <p:extLst>
      <p:ext uri="{BB962C8B-B14F-4D97-AF65-F5344CB8AC3E}">
        <p14:creationId xmlns:p14="http://schemas.microsoft.com/office/powerpoint/2010/main" val="3988409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3148"/>
                                        </p:tgtEl>
                                        <p:attrNameLst>
                                          <p:attrName>style.visibility</p:attrName>
                                        </p:attrNameLst>
                                      </p:cBhvr>
                                      <p:to>
                                        <p:strVal val="visible"/>
                                      </p:to>
                                    </p:set>
                                    <p:animEffect transition="in" filter="wipe(left)">
                                      <p:cBhvr>
                                        <p:cTn id="7" dur="500"/>
                                        <p:tgtEl>
                                          <p:spTgt spid="133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wipe(up)">
                                      <p:cBhvr>
                                        <p:cTn id="12" dur="500"/>
                                        <p:tgtEl>
                                          <p:spTgt spid="133125"/>
                                        </p:tgtEl>
                                      </p:cBhvr>
                                    </p:animEffect>
                                  </p:childTnLst>
                                </p:cTn>
                              </p:par>
                              <p:par>
                                <p:cTn id="13" presetID="22" presetClass="entr" presetSubtype="1" fill="hold" nodeType="withEffect">
                                  <p:stCondLst>
                                    <p:cond delay="0"/>
                                  </p:stCondLst>
                                  <p:childTnLst>
                                    <p:set>
                                      <p:cBhvr>
                                        <p:cTn id="14" dur="1" fill="hold">
                                          <p:stCondLst>
                                            <p:cond delay="0"/>
                                          </p:stCondLst>
                                        </p:cTn>
                                        <p:tgtEl>
                                          <p:spTgt spid="133126"/>
                                        </p:tgtEl>
                                        <p:attrNameLst>
                                          <p:attrName>style.visibility</p:attrName>
                                        </p:attrNameLst>
                                      </p:cBhvr>
                                      <p:to>
                                        <p:strVal val="visible"/>
                                      </p:to>
                                    </p:set>
                                    <p:animEffect transition="in" filter="wipe(up)">
                                      <p:cBhvr>
                                        <p:cTn id="15" dur="500"/>
                                        <p:tgtEl>
                                          <p:spTgt spid="13312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3142"/>
                                        </p:tgtEl>
                                        <p:attrNameLst>
                                          <p:attrName>style.visibility</p:attrName>
                                        </p:attrNameLst>
                                      </p:cBhvr>
                                      <p:to>
                                        <p:strVal val="visible"/>
                                      </p:to>
                                    </p:set>
                                    <p:animEffect transition="in" filter="wipe(up)">
                                      <p:cBhvr>
                                        <p:cTn id="18" dur="500"/>
                                        <p:tgtEl>
                                          <p:spTgt spid="13314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33143"/>
                                        </p:tgtEl>
                                        <p:attrNameLst>
                                          <p:attrName>style.visibility</p:attrName>
                                        </p:attrNameLst>
                                      </p:cBhvr>
                                      <p:to>
                                        <p:strVal val="visible"/>
                                      </p:to>
                                    </p:set>
                                    <p:animEffect transition="in" filter="wipe(up)">
                                      <p:cBhvr>
                                        <p:cTn id="21" dur="500"/>
                                        <p:tgtEl>
                                          <p:spTgt spid="13314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33144"/>
                                        </p:tgtEl>
                                        <p:attrNameLst>
                                          <p:attrName>style.visibility</p:attrName>
                                        </p:attrNameLst>
                                      </p:cBhvr>
                                      <p:to>
                                        <p:strVal val="visible"/>
                                      </p:to>
                                    </p:set>
                                    <p:animEffect transition="in" filter="wipe(up)">
                                      <p:cBhvr>
                                        <p:cTn id="24" dur="500"/>
                                        <p:tgtEl>
                                          <p:spTgt spid="1331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33145"/>
                                        </p:tgtEl>
                                        <p:attrNameLst>
                                          <p:attrName>style.visibility</p:attrName>
                                        </p:attrNameLst>
                                      </p:cBhvr>
                                      <p:to>
                                        <p:strVal val="visible"/>
                                      </p:to>
                                    </p:set>
                                    <p:animEffect transition="in" filter="wipe(up)">
                                      <p:cBhvr>
                                        <p:cTn id="29" dur="500"/>
                                        <p:tgtEl>
                                          <p:spTgt spid="13314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33146"/>
                                        </p:tgtEl>
                                        <p:attrNameLst>
                                          <p:attrName>style.visibility</p:attrName>
                                        </p:attrNameLst>
                                      </p:cBhvr>
                                      <p:to>
                                        <p:strVal val="visible"/>
                                      </p:to>
                                    </p:set>
                                    <p:animEffect transition="in" filter="wipe(up)">
                                      <p:cBhvr>
                                        <p:cTn id="32" dur="500"/>
                                        <p:tgtEl>
                                          <p:spTgt spid="13314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33147"/>
                                        </p:tgtEl>
                                        <p:attrNameLst>
                                          <p:attrName>style.visibility</p:attrName>
                                        </p:attrNameLst>
                                      </p:cBhvr>
                                      <p:to>
                                        <p:strVal val="visible"/>
                                      </p:to>
                                    </p:set>
                                    <p:animEffect transition="in" filter="wipe(up)">
                                      <p:cBhvr>
                                        <p:cTn id="35" dur="500"/>
                                        <p:tgtEl>
                                          <p:spTgt spid="133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P spid="133142" grpId="0" animBg="1"/>
      <p:bldP spid="133143" grpId="0" animBg="1"/>
      <p:bldP spid="133144" grpId="0" animBg="1"/>
      <p:bldP spid="133145" grpId="0"/>
      <p:bldP spid="133146" grpId="0"/>
      <p:bldP spid="133147" grpId="0" animBg="1"/>
      <p:bldP spid="1331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val 4"/>
          <p:cNvSpPr>
            <a:spLocks noChangeArrowheads="1"/>
          </p:cNvSpPr>
          <p:nvPr/>
        </p:nvSpPr>
        <p:spPr bwMode="auto">
          <a:xfrm>
            <a:off x="5932488" y="2324100"/>
            <a:ext cx="2597150" cy="196691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hlink"/>
                </a:solidFill>
              </a:rPr>
              <a:t>Uterus </a:t>
            </a:r>
          </a:p>
        </p:txBody>
      </p:sp>
      <p:sp>
        <p:nvSpPr>
          <p:cNvPr id="72707" name="Oval 5"/>
          <p:cNvSpPr>
            <a:spLocks noChangeArrowheads="1"/>
          </p:cNvSpPr>
          <p:nvPr/>
        </p:nvSpPr>
        <p:spPr bwMode="auto">
          <a:xfrm>
            <a:off x="863600" y="2457450"/>
            <a:ext cx="2117725" cy="1698625"/>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rgbClr val="CC3300"/>
                </a:solidFill>
              </a:rPr>
              <a:t>Magnum</a:t>
            </a:r>
          </a:p>
        </p:txBody>
      </p:sp>
      <p:sp>
        <p:nvSpPr>
          <p:cNvPr id="72708" name="Oval 6"/>
          <p:cNvSpPr>
            <a:spLocks noChangeArrowheads="1"/>
          </p:cNvSpPr>
          <p:nvPr/>
        </p:nvSpPr>
        <p:spPr bwMode="auto">
          <a:xfrm>
            <a:off x="2736850" y="5453063"/>
            <a:ext cx="3475038" cy="1025525"/>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White Isthmus</a:t>
            </a:r>
            <a:r>
              <a:rPr lang="fr-FR" altLang="fr-FR" sz="1400">
                <a:solidFill>
                  <a:srgbClr val="CC3300"/>
                </a:solidFill>
              </a:rPr>
              <a:t> </a:t>
            </a:r>
          </a:p>
        </p:txBody>
      </p:sp>
      <p:sp>
        <p:nvSpPr>
          <p:cNvPr id="72709" name="Text Box 7"/>
          <p:cNvSpPr txBox="1">
            <a:spLocks noChangeArrowheads="1"/>
          </p:cNvSpPr>
          <p:nvPr/>
        </p:nvSpPr>
        <p:spPr bwMode="auto">
          <a:xfrm>
            <a:off x="3071813" y="1612900"/>
            <a:ext cx="3263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Several differentially expressed genes</a:t>
            </a:r>
          </a:p>
          <a:p>
            <a:pPr algn="ctr" eaLnBrk="1" hangingPunct="1"/>
            <a:r>
              <a:rPr lang="fr-FR" altLang="fr-FR" sz="1400" b="1">
                <a:solidFill>
                  <a:schemeClr val="accent2"/>
                </a:solidFill>
              </a:rPr>
              <a:t>(Fold difference range from 1.98 to 174.1)</a:t>
            </a:r>
          </a:p>
        </p:txBody>
      </p:sp>
      <p:sp>
        <p:nvSpPr>
          <p:cNvPr id="196616" name="Text Box 8"/>
          <p:cNvSpPr txBox="1">
            <a:spLocks noChangeArrowheads="1"/>
          </p:cNvSpPr>
          <p:nvPr/>
        </p:nvSpPr>
        <p:spPr bwMode="auto">
          <a:xfrm>
            <a:off x="3454400" y="3986213"/>
            <a:ext cx="2185988" cy="304800"/>
          </a:xfrm>
          <a:prstGeom prst="rect">
            <a:avLst/>
          </a:prstGeom>
          <a:noFill/>
          <a:ln>
            <a:noFill/>
          </a:ln>
          <a:effectLst/>
          <a:extLst>
            <a:ext uri="{909E8E84-426E-40DD-AFC4-6F175D3DCCD1}">
              <a14:hiddenFill xmlns:a14="http://schemas.microsoft.com/office/drawing/2010/main">
                <a:gradFill rotWithShape="1">
                  <a:gsLst>
                    <a:gs pos="0">
                      <a:srgbClr val="FFCC00"/>
                    </a:gs>
                    <a:gs pos="50000">
                      <a:schemeClr val="bg1"/>
                    </a:gs>
                    <a:gs pos="100000">
                      <a:srgbClr val="FFCC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fr-FR" altLang="fr-FR" sz="1400" b="1"/>
              <a:t>Tissue specific genes ?</a:t>
            </a:r>
          </a:p>
        </p:txBody>
      </p:sp>
      <p:grpSp>
        <p:nvGrpSpPr>
          <p:cNvPr id="196617" name="Group 9"/>
          <p:cNvGrpSpPr>
            <a:grpSpLocks/>
          </p:cNvGrpSpPr>
          <p:nvPr/>
        </p:nvGrpSpPr>
        <p:grpSpPr bwMode="auto">
          <a:xfrm>
            <a:off x="2901950" y="3081338"/>
            <a:ext cx="2851150" cy="452437"/>
            <a:chOff x="1828" y="1941"/>
            <a:chExt cx="1796" cy="285"/>
          </a:xfrm>
        </p:grpSpPr>
        <p:sp>
          <p:nvSpPr>
            <p:cNvPr id="72721" name="Text Box 10"/>
            <p:cNvSpPr txBox="1">
              <a:spLocks noChangeArrowheads="1"/>
            </p:cNvSpPr>
            <p:nvPr/>
          </p:nvSpPr>
          <p:spPr bwMode="auto">
            <a:xfrm>
              <a:off x="1828" y="2000"/>
              <a:ext cx="3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rgbClr val="CC3300"/>
                  </a:solidFill>
                </a:rPr>
                <a:t>1114</a:t>
              </a:r>
            </a:p>
          </p:txBody>
        </p:sp>
        <p:sp>
          <p:nvSpPr>
            <p:cNvPr id="72722" name="Text Box 11"/>
            <p:cNvSpPr txBox="1">
              <a:spLocks noChangeArrowheads="1"/>
            </p:cNvSpPr>
            <p:nvPr/>
          </p:nvSpPr>
          <p:spPr bwMode="auto">
            <a:xfrm>
              <a:off x="3280" y="2000"/>
              <a:ext cx="3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chemeClr val="hlink"/>
                  </a:solidFill>
                </a:rPr>
                <a:t>1863</a:t>
              </a:r>
            </a:p>
          </p:txBody>
        </p:sp>
        <p:sp>
          <p:nvSpPr>
            <p:cNvPr id="72723" name="AutoShape 12"/>
            <p:cNvSpPr>
              <a:spLocks noChangeArrowheads="1"/>
            </p:cNvSpPr>
            <p:nvPr/>
          </p:nvSpPr>
          <p:spPr bwMode="auto">
            <a:xfrm>
              <a:off x="2249" y="1941"/>
              <a:ext cx="1103" cy="285"/>
            </a:xfrm>
            <a:prstGeom prst="leftRightArrow">
              <a:avLst>
                <a:gd name="adj1" fmla="val 50000"/>
                <a:gd name="adj2" fmla="val 77404"/>
              </a:avLst>
            </a:prstGeom>
            <a:gradFill rotWithShape="1">
              <a:gsLst>
                <a:gs pos="0">
                  <a:srgbClr val="CC3300"/>
                </a:gs>
                <a:gs pos="100000">
                  <a:schemeClr val="hlink"/>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grpSp>
        <p:nvGrpSpPr>
          <p:cNvPr id="196621" name="Group 13"/>
          <p:cNvGrpSpPr>
            <a:grpSpLocks/>
          </p:cNvGrpSpPr>
          <p:nvPr/>
        </p:nvGrpSpPr>
        <p:grpSpPr bwMode="auto">
          <a:xfrm>
            <a:off x="1627188" y="4160838"/>
            <a:ext cx="1997075" cy="1384300"/>
            <a:chOff x="1025" y="2621"/>
            <a:chExt cx="1258" cy="872"/>
          </a:xfrm>
        </p:grpSpPr>
        <p:sp>
          <p:nvSpPr>
            <p:cNvPr id="72718" name="Text Box 14"/>
            <p:cNvSpPr txBox="1">
              <a:spLocks noChangeArrowheads="1"/>
            </p:cNvSpPr>
            <p:nvPr/>
          </p:nvSpPr>
          <p:spPr bwMode="auto">
            <a:xfrm>
              <a:off x="1025" y="2621"/>
              <a:ext cx="2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rgbClr val="CC3300"/>
                  </a:solidFill>
                </a:rPr>
                <a:t>677</a:t>
              </a:r>
            </a:p>
          </p:txBody>
        </p:sp>
        <p:sp>
          <p:nvSpPr>
            <p:cNvPr id="72719" name="Text Box 15"/>
            <p:cNvSpPr txBox="1">
              <a:spLocks noChangeArrowheads="1"/>
            </p:cNvSpPr>
            <p:nvPr/>
          </p:nvSpPr>
          <p:spPr bwMode="auto">
            <a:xfrm>
              <a:off x="1996" y="3301"/>
              <a:ext cx="2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chemeClr val="accent2"/>
                  </a:solidFill>
                </a:rPr>
                <a:t>828</a:t>
              </a:r>
            </a:p>
          </p:txBody>
        </p:sp>
        <p:sp>
          <p:nvSpPr>
            <p:cNvPr id="72720" name="AutoShape 16"/>
            <p:cNvSpPr>
              <a:spLocks noChangeArrowheads="1"/>
            </p:cNvSpPr>
            <p:nvPr/>
          </p:nvSpPr>
          <p:spPr bwMode="auto">
            <a:xfrm rot="2265001">
              <a:off x="1295" y="2869"/>
              <a:ext cx="869" cy="285"/>
            </a:xfrm>
            <a:prstGeom prst="leftRightArrow">
              <a:avLst>
                <a:gd name="adj1" fmla="val 50000"/>
                <a:gd name="adj2" fmla="val 60982"/>
              </a:avLst>
            </a:prstGeom>
            <a:gradFill rotWithShape="1">
              <a:gsLst>
                <a:gs pos="0">
                  <a:srgbClr val="CC3300"/>
                </a:gs>
                <a:gs pos="100000">
                  <a:schemeClr val="accent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grpSp>
        <p:nvGrpSpPr>
          <p:cNvPr id="196625" name="Group 17"/>
          <p:cNvGrpSpPr>
            <a:grpSpLocks/>
          </p:cNvGrpSpPr>
          <p:nvPr/>
        </p:nvGrpSpPr>
        <p:grpSpPr bwMode="auto">
          <a:xfrm>
            <a:off x="5305425" y="4303713"/>
            <a:ext cx="2141538" cy="1252537"/>
            <a:chOff x="3342" y="2711"/>
            <a:chExt cx="1349" cy="789"/>
          </a:xfrm>
        </p:grpSpPr>
        <p:sp>
          <p:nvSpPr>
            <p:cNvPr id="72715" name="Text Box 18"/>
            <p:cNvSpPr txBox="1">
              <a:spLocks noChangeArrowheads="1"/>
            </p:cNvSpPr>
            <p:nvPr/>
          </p:nvSpPr>
          <p:spPr bwMode="auto">
            <a:xfrm>
              <a:off x="3342" y="3308"/>
              <a:ext cx="2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chemeClr val="accent2"/>
                  </a:solidFill>
                </a:rPr>
                <a:t>160</a:t>
              </a:r>
            </a:p>
          </p:txBody>
        </p:sp>
        <p:sp>
          <p:nvSpPr>
            <p:cNvPr id="72716" name="Text Box 19"/>
            <p:cNvSpPr txBox="1">
              <a:spLocks noChangeArrowheads="1"/>
            </p:cNvSpPr>
            <p:nvPr/>
          </p:nvSpPr>
          <p:spPr bwMode="auto">
            <a:xfrm>
              <a:off x="4404" y="2711"/>
              <a:ext cx="2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b="1">
                  <a:solidFill>
                    <a:schemeClr val="hlink"/>
                  </a:solidFill>
                </a:rPr>
                <a:t>365</a:t>
              </a:r>
            </a:p>
          </p:txBody>
        </p:sp>
        <p:sp>
          <p:nvSpPr>
            <p:cNvPr id="72717" name="AutoShape 20"/>
            <p:cNvSpPr>
              <a:spLocks noChangeArrowheads="1"/>
            </p:cNvSpPr>
            <p:nvPr/>
          </p:nvSpPr>
          <p:spPr bwMode="auto">
            <a:xfrm rot="-2063721">
              <a:off x="3669" y="2968"/>
              <a:ext cx="864" cy="285"/>
            </a:xfrm>
            <a:prstGeom prst="leftRightArrow">
              <a:avLst>
                <a:gd name="adj1" fmla="val 50000"/>
                <a:gd name="adj2" fmla="val 60632"/>
              </a:avLst>
            </a:prstGeom>
            <a:gradFill rotWithShape="1">
              <a:gsLst>
                <a:gs pos="0">
                  <a:schemeClr val="accent2"/>
                </a:gs>
                <a:gs pos="100000">
                  <a:schemeClr val="hlink"/>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2714" name="Rectangle 21"/>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Tree>
    <p:extLst>
      <p:ext uri="{BB962C8B-B14F-4D97-AF65-F5344CB8AC3E}">
        <p14:creationId xmlns:p14="http://schemas.microsoft.com/office/powerpoint/2010/main" val="2641483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Oval 3"/>
          <p:cNvSpPr>
            <a:spLocks noChangeArrowheads="1"/>
          </p:cNvSpPr>
          <p:nvPr/>
        </p:nvSpPr>
        <p:spPr bwMode="auto">
          <a:xfrm>
            <a:off x="5932488" y="2324100"/>
            <a:ext cx="2597150" cy="196691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hlink"/>
                </a:solidFill>
              </a:rPr>
              <a:t>Uterus </a:t>
            </a:r>
          </a:p>
        </p:txBody>
      </p:sp>
      <p:sp>
        <p:nvSpPr>
          <p:cNvPr id="197636" name="Oval 4"/>
          <p:cNvSpPr>
            <a:spLocks noChangeArrowheads="1"/>
          </p:cNvSpPr>
          <p:nvPr/>
        </p:nvSpPr>
        <p:spPr bwMode="auto">
          <a:xfrm>
            <a:off x="863600" y="2457450"/>
            <a:ext cx="2117725" cy="1698625"/>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rgbClr val="CC3300"/>
                </a:solidFill>
              </a:rPr>
              <a:t>Magnum</a:t>
            </a:r>
          </a:p>
        </p:txBody>
      </p:sp>
      <p:sp>
        <p:nvSpPr>
          <p:cNvPr id="197637" name="Oval 5"/>
          <p:cNvSpPr>
            <a:spLocks noChangeArrowheads="1"/>
          </p:cNvSpPr>
          <p:nvPr/>
        </p:nvSpPr>
        <p:spPr bwMode="auto">
          <a:xfrm>
            <a:off x="2736850" y="5453063"/>
            <a:ext cx="3475038" cy="1025525"/>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White Isthmus</a:t>
            </a:r>
            <a:r>
              <a:rPr lang="fr-FR" altLang="fr-FR" sz="1400">
                <a:solidFill>
                  <a:srgbClr val="CC3300"/>
                </a:solidFill>
              </a:rPr>
              <a:t> </a:t>
            </a:r>
          </a:p>
        </p:txBody>
      </p:sp>
      <p:sp>
        <p:nvSpPr>
          <p:cNvPr id="73733" name="Text Box 6"/>
          <p:cNvSpPr txBox="1">
            <a:spLocks noChangeArrowheads="1"/>
          </p:cNvSpPr>
          <p:nvPr/>
        </p:nvSpPr>
        <p:spPr bwMode="auto">
          <a:xfrm>
            <a:off x="3071813" y="1612900"/>
            <a:ext cx="3263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Several differentially expressed genes</a:t>
            </a:r>
          </a:p>
          <a:p>
            <a:pPr algn="ctr" eaLnBrk="1" hangingPunct="1"/>
            <a:r>
              <a:rPr lang="fr-FR" altLang="fr-FR" sz="1400" b="1">
                <a:solidFill>
                  <a:schemeClr val="accent2"/>
                </a:solidFill>
              </a:rPr>
              <a:t>(Fold difference range from 1.98 to 174.1)</a:t>
            </a:r>
          </a:p>
        </p:txBody>
      </p:sp>
      <p:sp>
        <p:nvSpPr>
          <p:cNvPr id="73734" name="Rectangle 8"/>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Tree>
    <p:extLst>
      <p:ext uri="{BB962C8B-B14F-4D97-AF65-F5344CB8AC3E}">
        <p14:creationId xmlns:p14="http://schemas.microsoft.com/office/powerpoint/2010/main" val="3877863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3.05556E-6 -1.3139E-6 L 0.2941 0.14296 " pathEditMode="relative" rAng="0" ptsTypes="AA">
                                      <p:cBhvr>
                                        <p:cTn id="6" dur="3000" fill="hold"/>
                                        <p:tgtEl>
                                          <p:spTgt spid="197636"/>
                                        </p:tgtEl>
                                        <p:attrNameLst>
                                          <p:attrName>ppt_x</p:attrName>
                                          <p:attrName>ppt_y</p:attrName>
                                        </p:attrNameLst>
                                      </p:cBhvr>
                                      <p:rCtr x="14705" y="7148"/>
                                    </p:animMotion>
                                  </p:childTnLst>
                                </p:cTn>
                              </p:par>
                              <p:par>
                                <p:cTn id="7" presetID="0" presetClass="path" presetSubtype="0" accel="50000" decel="50000" fill="hold" grpId="0" nodeType="withEffect">
                                  <p:stCondLst>
                                    <p:cond delay="0"/>
                                  </p:stCondLst>
                                  <p:childTnLst>
                                    <p:animMotion origin="layout" path="M 1.38889E-6 -1.3139E-6 L -0.27726 0.08652 " pathEditMode="relative" rAng="0" ptsTypes="AA">
                                      <p:cBhvr>
                                        <p:cTn id="8" dur="3000" fill="hold"/>
                                        <p:tgtEl>
                                          <p:spTgt spid="197635"/>
                                        </p:tgtEl>
                                        <p:attrNameLst>
                                          <p:attrName>ppt_x</p:attrName>
                                          <p:attrName>ppt_y</p:attrName>
                                        </p:attrNameLst>
                                      </p:cBhvr>
                                      <p:rCtr x="-13872" y="4326"/>
                                    </p:animMotion>
                                  </p:childTnLst>
                                </p:cTn>
                              </p:par>
                              <p:par>
                                <p:cTn id="9" presetID="0" presetClass="path" presetSubtype="0" accel="50000" decel="50000" fill="hold" grpId="0" nodeType="withEffect">
                                  <p:stCondLst>
                                    <p:cond delay="0"/>
                                  </p:stCondLst>
                                  <p:childTnLst>
                                    <p:animMotion origin="layout" path="M 3.88889E-6 -3.72427E-6 L 0.06736 -0.2711 " pathEditMode="relative" rAng="0" ptsTypes="AA">
                                      <p:cBhvr>
                                        <p:cTn id="10" dur="3000" fill="hold"/>
                                        <p:tgtEl>
                                          <p:spTgt spid="197637"/>
                                        </p:tgtEl>
                                        <p:attrNameLst>
                                          <p:attrName>ppt_x</p:attrName>
                                          <p:attrName>ppt_y</p:attrName>
                                        </p:attrNameLst>
                                      </p:cBhvr>
                                      <p:rCtr x="3368" y="-13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nimBg="1"/>
      <p:bldP spid="197636" grpId="0" animBg="1"/>
      <p:bldP spid="1976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a:solidFill>
                  <a:srgbClr val="027D51"/>
                </a:solidFill>
                <a:cs typeface="Times New Roman" pitchFamily="18" charset="0"/>
              </a:rPr>
              <a:t>L’œuf de poule</a:t>
            </a:r>
          </a:p>
        </p:txBody>
      </p:sp>
      <p:sp>
        <p:nvSpPr>
          <p:cNvPr id="3075" name="Rectangle 3"/>
          <p:cNvSpPr>
            <a:spLocks noChangeArrowheads="1"/>
          </p:cNvSpPr>
          <p:nvPr/>
        </p:nvSpPr>
        <p:spPr bwMode="auto">
          <a:xfrm>
            <a:off x="76200" y="6172200"/>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fr-FR" altLang="fr-FR" sz="1600">
              <a:solidFill>
                <a:schemeClr val="bg1"/>
              </a:solidFill>
            </a:endParaRPr>
          </a:p>
        </p:txBody>
      </p:sp>
      <p:sp>
        <p:nvSpPr>
          <p:cNvPr id="8" name="Text Box 4"/>
          <p:cNvSpPr txBox="1">
            <a:spLocks noChangeArrowheads="1"/>
          </p:cNvSpPr>
          <p:nvPr/>
        </p:nvSpPr>
        <p:spPr bwMode="auto">
          <a:xfrm>
            <a:off x="90488" y="2616518"/>
            <a:ext cx="5981092" cy="132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fr-FR" altLang="fr-FR" sz="1600" b="1" kern="0" dirty="0">
                <a:solidFill>
                  <a:prstClr val="black"/>
                </a:solidFill>
              </a:rPr>
              <a:t>Filière française en </a:t>
            </a:r>
            <a:r>
              <a:rPr lang="fr-FR" altLang="fr-FR" sz="1600" b="1" kern="0" dirty="0" smtClean="0">
                <a:solidFill>
                  <a:prstClr val="black"/>
                </a:solidFill>
              </a:rPr>
              <a:t>2013</a:t>
            </a:r>
            <a:endParaRPr lang="fr-FR" altLang="fr-FR" sz="1600" b="1" kern="0" dirty="0">
              <a:solidFill>
                <a:prstClr val="black"/>
              </a:solidFill>
            </a:endParaRPr>
          </a:p>
          <a:p>
            <a:pPr eaLnBrk="1" hangingPunct="1">
              <a:defRPr/>
            </a:pPr>
            <a:r>
              <a:rPr lang="fr-FR" altLang="fr-FR" sz="1600" kern="0" dirty="0">
                <a:solidFill>
                  <a:prstClr val="black"/>
                </a:solidFill>
              </a:rPr>
              <a:t>	</a:t>
            </a:r>
            <a:r>
              <a:rPr lang="fr-FR" altLang="fr-FR" sz="1600" kern="0" dirty="0">
                <a:solidFill>
                  <a:prstClr val="black"/>
                </a:solidFill>
                <a:sym typeface="Wingdings" pitchFamily="2" charset="2"/>
              </a:rPr>
              <a:t> </a:t>
            </a:r>
            <a:r>
              <a:rPr lang="fr-FR" altLang="fr-FR" sz="1600" kern="0" dirty="0" smtClean="0">
                <a:solidFill>
                  <a:prstClr val="black"/>
                </a:solidFill>
                <a:sym typeface="Wingdings" pitchFamily="2" charset="2"/>
              </a:rPr>
              <a:t>15,2 </a:t>
            </a:r>
            <a:r>
              <a:rPr lang="fr-FR" altLang="fr-FR" sz="1600" kern="0" dirty="0">
                <a:solidFill>
                  <a:prstClr val="black"/>
                </a:solidFill>
                <a:sym typeface="Wingdings" pitchFamily="2" charset="2"/>
              </a:rPr>
              <a:t>milliards d’œufs </a:t>
            </a:r>
            <a:r>
              <a:rPr lang="fr-FR" altLang="fr-FR" sz="1600" kern="0" dirty="0" smtClean="0">
                <a:solidFill>
                  <a:prstClr val="black"/>
                </a:solidFill>
                <a:sym typeface="Wingdings" pitchFamily="2" charset="2"/>
              </a:rPr>
              <a:t>(47 </a:t>
            </a:r>
            <a:r>
              <a:rPr lang="fr-FR" altLang="fr-FR" sz="1600" kern="0" dirty="0">
                <a:solidFill>
                  <a:prstClr val="black"/>
                </a:solidFill>
                <a:sym typeface="Wingdings" pitchFamily="2" charset="2"/>
              </a:rPr>
              <a:t>millions de poules pondeuses)</a:t>
            </a:r>
          </a:p>
          <a:p>
            <a:pPr eaLnBrk="1" hangingPunct="1">
              <a:defRPr/>
            </a:pPr>
            <a:r>
              <a:rPr lang="fr-FR" altLang="fr-FR" sz="1600" kern="0" dirty="0">
                <a:solidFill>
                  <a:prstClr val="black"/>
                </a:solidFill>
              </a:rPr>
              <a:t>	</a:t>
            </a:r>
            <a:r>
              <a:rPr lang="fr-FR" altLang="fr-FR" sz="1600" kern="0" dirty="0">
                <a:solidFill>
                  <a:prstClr val="black"/>
                </a:solidFill>
                <a:sym typeface="Wingdings" pitchFamily="2" charset="2"/>
              </a:rPr>
              <a:t> </a:t>
            </a:r>
            <a:r>
              <a:rPr lang="fr-FR" altLang="fr-FR" sz="1600" kern="0" dirty="0" smtClean="0">
                <a:solidFill>
                  <a:prstClr val="black"/>
                </a:solidFill>
                <a:sym typeface="Wingdings" pitchFamily="2" charset="2"/>
              </a:rPr>
              <a:t>1.37 </a:t>
            </a:r>
            <a:r>
              <a:rPr lang="fr-FR" altLang="fr-FR" sz="1600" kern="0" dirty="0">
                <a:solidFill>
                  <a:prstClr val="black"/>
                </a:solidFill>
                <a:sym typeface="Wingdings" pitchFamily="2" charset="2"/>
              </a:rPr>
              <a:t>milliards d’Euros</a:t>
            </a:r>
          </a:p>
          <a:p>
            <a:pPr eaLnBrk="1" hangingPunct="1">
              <a:defRPr/>
            </a:pPr>
            <a:r>
              <a:rPr lang="fr-FR" altLang="fr-FR" sz="1600" kern="0" dirty="0">
                <a:solidFill>
                  <a:prstClr val="black"/>
                </a:solidFill>
                <a:sym typeface="Wingdings" pitchFamily="2" charset="2"/>
              </a:rPr>
              <a:t>	 4 % de la valeur des productions animales</a:t>
            </a:r>
          </a:p>
          <a:p>
            <a:pPr eaLnBrk="1" hangingPunct="1">
              <a:defRPr/>
            </a:pPr>
            <a:r>
              <a:rPr lang="fr-FR" altLang="fr-FR" sz="1600" kern="0" dirty="0">
                <a:solidFill>
                  <a:prstClr val="black"/>
                </a:solidFill>
                <a:sym typeface="Wingdings" pitchFamily="2" charset="2"/>
              </a:rPr>
              <a:t>	 1.7 % de la valeur des productions agricoles</a:t>
            </a:r>
            <a:endParaRPr lang="fr-FR" altLang="fr-FR" sz="1600" kern="0" dirty="0">
              <a:solidFill>
                <a:prstClr val="black"/>
              </a:solidFill>
            </a:endParaRPr>
          </a:p>
        </p:txBody>
      </p:sp>
      <p:sp>
        <p:nvSpPr>
          <p:cNvPr id="9" name="Text Box 5"/>
          <p:cNvSpPr txBox="1">
            <a:spLocks noChangeArrowheads="1"/>
          </p:cNvSpPr>
          <p:nvPr/>
        </p:nvSpPr>
        <p:spPr bwMode="auto">
          <a:xfrm>
            <a:off x="93663" y="1025525"/>
            <a:ext cx="849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fr-FR" altLang="fr-FR" sz="1600" b="1" kern="0" dirty="0">
                <a:solidFill>
                  <a:prstClr val="black"/>
                </a:solidFill>
              </a:rPr>
              <a:t>Au niveau mondial en </a:t>
            </a:r>
            <a:r>
              <a:rPr lang="fr-FR" altLang="fr-FR" sz="1600" b="1" kern="0" dirty="0" smtClean="0">
                <a:solidFill>
                  <a:prstClr val="black"/>
                </a:solidFill>
              </a:rPr>
              <a:t>2012</a:t>
            </a:r>
            <a:endParaRPr lang="fr-FR" altLang="fr-FR" sz="1600" b="1" kern="0" dirty="0">
              <a:solidFill>
                <a:prstClr val="black"/>
              </a:solidFill>
            </a:endParaRPr>
          </a:p>
          <a:p>
            <a:pPr eaLnBrk="1" hangingPunct="1">
              <a:defRPr/>
            </a:pPr>
            <a:r>
              <a:rPr lang="fr-FR" altLang="fr-FR" sz="1600" kern="0" dirty="0">
                <a:solidFill>
                  <a:prstClr val="black"/>
                </a:solidFill>
              </a:rPr>
              <a:t>	</a:t>
            </a:r>
            <a:r>
              <a:rPr lang="fr-FR" altLang="fr-FR" sz="1600" kern="0" dirty="0">
                <a:solidFill>
                  <a:prstClr val="black"/>
                </a:solidFill>
                <a:sym typeface="Wingdings" pitchFamily="2" charset="2"/>
              </a:rPr>
              <a:t> </a:t>
            </a:r>
            <a:r>
              <a:rPr lang="fr-FR" altLang="fr-FR" sz="1600" kern="0" dirty="0" smtClean="0">
                <a:solidFill>
                  <a:prstClr val="black"/>
                </a:solidFill>
                <a:sym typeface="Wingdings" pitchFamily="2" charset="2"/>
              </a:rPr>
              <a:t>66,4 </a:t>
            </a:r>
            <a:r>
              <a:rPr lang="fr-FR" altLang="fr-FR" sz="1600" kern="0" dirty="0">
                <a:solidFill>
                  <a:prstClr val="black"/>
                </a:solidFill>
                <a:sym typeface="Wingdings" pitchFamily="2" charset="2"/>
              </a:rPr>
              <a:t>millions de tonnes par an </a:t>
            </a:r>
            <a:r>
              <a:rPr lang="fr-FR" altLang="fr-FR" sz="1600" kern="0" dirty="0" smtClean="0">
                <a:solidFill>
                  <a:prstClr val="black"/>
                </a:solidFill>
                <a:sym typeface="Wingdings" pitchFamily="2" charset="2"/>
              </a:rPr>
              <a:t>(&gt;1200 </a:t>
            </a:r>
            <a:r>
              <a:rPr lang="fr-FR" altLang="fr-FR" sz="1600" kern="0" dirty="0">
                <a:solidFill>
                  <a:prstClr val="black"/>
                </a:solidFill>
                <a:sym typeface="Wingdings" pitchFamily="2" charset="2"/>
              </a:rPr>
              <a:t>milliards d’œufs)</a:t>
            </a:r>
          </a:p>
          <a:p>
            <a:pPr eaLnBrk="1" hangingPunct="1">
              <a:defRPr/>
            </a:pPr>
            <a:r>
              <a:rPr lang="fr-FR" altLang="fr-FR" sz="1600" kern="0" dirty="0">
                <a:solidFill>
                  <a:prstClr val="black"/>
                </a:solidFill>
                <a:sym typeface="Wingdings" pitchFamily="2" charset="2"/>
              </a:rPr>
              <a:t>	 Accroissement du marché de </a:t>
            </a:r>
            <a:r>
              <a:rPr lang="fr-FR" altLang="fr-FR" sz="1600" kern="0" dirty="0" smtClean="0">
                <a:solidFill>
                  <a:prstClr val="black"/>
                </a:solidFill>
                <a:sym typeface="Wingdings" pitchFamily="2" charset="2"/>
              </a:rPr>
              <a:t>2.2 </a:t>
            </a:r>
            <a:r>
              <a:rPr lang="fr-FR" altLang="fr-FR" sz="1600" kern="0" dirty="0">
                <a:solidFill>
                  <a:prstClr val="black"/>
                </a:solidFill>
                <a:sym typeface="Wingdings" pitchFamily="2" charset="2"/>
              </a:rPr>
              <a:t>% </a:t>
            </a:r>
            <a:endParaRPr lang="fr-FR" altLang="fr-FR" sz="1600" kern="0" dirty="0" smtClean="0">
              <a:solidFill>
                <a:prstClr val="black"/>
              </a:solidFill>
              <a:sym typeface="Wingdings" pitchFamily="2" charset="2"/>
            </a:endParaRPr>
          </a:p>
          <a:p>
            <a:pPr eaLnBrk="1" hangingPunct="1">
              <a:defRPr/>
            </a:pPr>
            <a:r>
              <a:rPr lang="fr-FR" altLang="fr-FR" sz="1600" kern="0" dirty="0">
                <a:solidFill>
                  <a:prstClr val="black"/>
                </a:solidFill>
                <a:sym typeface="Wingdings" pitchFamily="2" charset="2"/>
              </a:rPr>
              <a:t>	 Premier producteur est la Chine (</a:t>
            </a:r>
            <a:r>
              <a:rPr lang="fr-FR" altLang="fr-FR" sz="1600" kern="0" dirty="0" smtClean="0">
                <a:solidFill>
                  <a:prstClr val="black"/>
                </a:solidFill>
                <a:sym typeface="Wingdings" pitchFamily="2" charset="2"/>
              </a:rPr>
              <a:t>24,5 </a:t>
            </a:r>
            <a:r>
              <a:rPr lang="fr-FR" altLang="fr-FR" sz="1600" kern="0" dirty="0">
                <a:solidFill>
                  <a:prstClr val="black"/>
                </a:solidFill>
                <a:sym typeface="Wingdings" pitchFamily="2" charset="2"/>
              </a:rPr>
              <a:t>MT – 37 % de la production mondiale</a:t>
            </a:r>
            <a:r>
              <a:rPr lang="fr-FR" altLang="fr-FR" sz="1600" kern="0" dirty="0" smtClean="0">
                <a:solidFill>
                  <a:prstClr val="black"/>
                </a:solidFill>
                <a:sym typeface="Wingdings" pitchFamily="2" charset="2"/>
              </a:rPr>
              <a:t>)</a:t>
            </a:r>
          </a:p>
          <a:p>
            <a:pPr eaLnBrk="1" hangingPunct="1">
              <a:defRPr/>
            </a:pPr>
            <a:r>
              <a:rPr lang="fr-FR" altLang="fr-FR" sz="1600" kern="0" dirty="0">
                <a:solidFill>
                  <a:prstClr val="black"/>
                </a:solidFill>
                <a:sym typeface="Wingdings" pitchFamily="2" charset="2"/>
              </a:rPr>
              <a:t>	</a:t>
            </a:r>
            <a:r>
              <a:rPr lang="fr-FR" altLang="fr-FR" sz="1600" kern="0" dirty="0" smtClean="0">
                <a:solidFill>
                  <a:prstClr val="black"/>
                </a:solidFill>
                <a:sym typeface="Wingdings" panose="05000000000000000000" pitchFamily="2" charset="2"/>
              </a:rPr>
              <a:t> Union européenne second producteur mondial (6 MT- 9 % de la production mondiale)</a:t>
            </a:r>
            <a:endParaRPr lang="fr-FR" altLang="fr-FR" sz="1600" kern="0" dirty="0">
              <a:solidFill>
                <a:prstClr val="black"/>
              </a:solidFill>
            </a:endParaRPr>
          </a:p>
        </p:txBody>
      </p:sp>
      <p:sp>
        <p:nvSpPr>
          <p:cNvPr id="10" name="Text Box 6"/>
          <p:cNvSpPr txBox="1">
            <a:spLocks noChangeArrowheads="1"/>
          </p:cNvSpPr>
          <p:nvPr/>
        </p:nvSpPr>
        <p:spPr bwMode="auto">
          <a:xfrm>
            <a:off x="93663" y="4259707"/>
            <a:ext cx="5275262"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fr-FR" altLang="fr-FR" sz="1600" b="1" kern="0" dirty="0">
                <a:solidFill>
                  <a:prstClr val="black"/>
                </a:solidFill>
              </a:rPr>
              <a:t>Consommation</a:t>
            </a:r>
          </a:p>
          <a:p>
            <a:pPr eaLnBrk="1" hangingPunct="1">
              <a:defRPr/>
            </a:pPr>
            <a:r>
              <a:rPr lang="fr-FR" altLang="fr-FR" sz="1600" kern="0" dirty="0">
                <a:solidFill>
                  <a:prstClr val="black"/>
                </a:solidFill>
              </a:rPr>
              <a:t>	</a:t>
            </a:r>
            <a:r>
              <a:rPr lang="fr-FR" altLang="fr-FR" sz="1600" kern="0" dirty="0">
                <a:solidFill>
                  <a:prstClr val="black"/>
                </a:solidFill>
                <a:sym typeface="Wingdings" pitchFamily="2" charset="2"/>
              </a:rPr>
              <a:t> 145 œufs par an et par habitant dans le monde</a:t>
            </a:r>
          </a:p>
          <a:p>
            <a:pPr eaLnBrk="1" hangingPunct="1">
              <a:defRPr/>
            </a:pPr>
            <a:r>
              <a:rPr lang="fr-FR" altLang="fr-FR" sz="1600" kern="0" dirty="0">
                <a:solidFill>
                  <a:prstClr val="black"/>
                </a:solidFill>
              </a:rPr>
              <a:t>	</a:t>
            </a:r>
            <a:r>
              <a:rPr lang="fr-FR" altLang="fr-FR" sz="1600" kern="0" dirty="0">
                <a:solidFill>
                  <a:prstClr val="black"/>
                </a:solidFill>
                <a:sym typeface="Wingdings" pitchFamily="2" charset="2"/>
              </a:rPr>
              <a:t> </a:t>
            </a:r>
            <a:r>
              <a:rPr lang="fr-FR" altLang="fr-FR" sz="1600" kern="0" dirty="0" smtClean="0">
                <a:solidFill>
                  <a:prstClr val="black"/>
                </a:solidFill>
                <a:sym typeface="Wingdings" pitchFamily="2" charset="2"/>
              </a:rPr>
              <a:t>216 </a:t>
            </a:r>
            <a:r>
              <a:rPr lang="fr-FR" altLang="fr-FR" sz="1600" kern="0" dirty="0">
                <a:solidFill>
                  <a:prstClr val="black"/>
                </a:solidFill>
                <a:sym typeface="Wingdings" pitchFamily="2" charset="2"/>
              </a:rPr>
              <a:t>œufs par an et par personne en France</a:t>
            </a:r>
          </a:p>
          <a:p>
            <a:pPr eaLnBrk="1" hangingPunct="1">
              <a:defRPr/>
            </a:pPr>
            <a:r>
              <a:rPr lang="fr-FR" altLang="fr-FR" sz="1600" kern="0" dirty="0">
                <a:solidFill>
                  <a:prstClr val="black"/>
                </a:solidFill>
                <a:sym typeface="Wingdings" pitchFamily="2" charset="2"/>
              </a:rPr>
              <a:t>	 </a:t>
            </a:r>
            <a:r>
              <a:rPr lang="fr-FR" altLang="fr-FR" sz="1600" kern="0" dirty="0" smtClean="0">
                <a:solidFill>
                  <a:prstClr val="black"/>
                </a:solidFill>
                <a:sym typeface="Wingdings" pitchFamily="2" charset="2"/>
              </a:rPr>
              <a:t>60% </a:t>
            </a:r>
            <a:r>
              <a:rPr lang="fr-FR" altLang="fr-FR" sz="1600" kern="0" dirty="0">
                <a:solidFill>
                  <a:prstClr val="black"/>
                </a:solidFill>
                <a:sym typeface="Wingdings" pitchFamily="2" charset="2"/>
              </a:rPr>
              <a:t>sous forme d’œufs en </a:t>
            </a:r>
            <a:r>
              <a:rPr lang="fr-FR" altLang="fr-FR" sz="1600" kern="0" dirty="0" smtClean="0">
                <a:solidFill>
                  <a:prstClr val="black"/>
                </a:solidFill>
                <a:sym typeface="Wingdings" pitchFamily="2" charset="2"/>
              </a:rPr>
              <a:t>coquille</a:t>
            </a:r>
            <a:endParaRPr lang="fr-FR" altLang="fr-FR" sz="1600" kern="0" dirty="0">
              <a:solidFill>
                <a:prstClr val="black"/>
              </a:solidFill>
              <a:sym typeface="Wingdings" pitchFamily="2" charset="2"/>
            </a:endParaRPr>
          </a:p>
          <a:p>
            <a:pPr eaLnBrk="1" hangingPunct="1">
              <a:defRPr/>
            </a:pPr>
            <a:r>
              <a:rPr lang="fr-FR" altLang="fr-FR" sz="1600" kern="0" dirty="0">
                <a:solidFill>
                  <a:prstClr val="black"/>
                </a:solidFill>
                <a:sym typeface="Wingdings" pitchFamily="2" charset="2"/>
              </a:rPr>
              <a:t>	 </a:t>
            </a:r>
            <a:r>
              <a:rPr lang="fr-FR" altLang="fr-FR" sz="1600" kern="0" dirty="0" smtClean="0">
                <a:solidFill>
                  <a:prstClr val="black"/>
                </a:solidFill>
                <a:sym typeface="Wingdings" pitchFamily="2" charset="2"/>
              </a:rPr>
              <a:t>40% </a:t>
            </a:r>
            <a:r>
              <a:rPr lang="fr-FR" altLang="fr-FR" sz="1600" kern="0" dirty="0">
                <a:solidFill>
                  <a:prstClr val="black"/>
                </a:solidFill>
                <a:sym typeface="Wingdings" pitchFamily="2" charset="2"/>
              </a:rPr>
              <a:t>sous forme </a:t>
            </a:r>
            <a:r>
              <a:rPr lang="fr-FR" altLang="fr-FR" sz="1600" kern="0" dirty="0" smtClean="0">
                <a:solidFill>
                  <a:prstClr val="black"/>
                </a:solidFill>
                <a:sym typeface="Wingdings" pitchFamily="2" charset="2"/>
              </a:rPr>
              <a:t>d’</a:t>
            </a:r>
            <a:r>
              <a:rPr lang="fr-FR" altLang="fr-FR" sz="1600" kern="0" dirty="0" err="1" smtClean="0">
                <a:solidFill>
                  <a:prstClr val="black"/>
                </a:solidFill>
                <a:sym typeface="Wingdings" pitchFamily="2" charset="2"/>
              </a:rPr>
              <a:t>ovoproduits</a:t>
            </a:r>
            <a:endParaRPr lang="fr-FR" altLang="fr-FR" sz="1600" kern="0" dirty="0">
              <a:solidFill>
                <a:prstClr val="black"/>
              </a:solidFill>
              <a:sym typeface="Wingdings" pitchFamily="2" charset="2"/>
            </a:endParaRPr>
          </a:p>
        </p:txBody>
      </p:sp>
      <p:sp>
        <p:nvSpPr>
          <p:cNvPr id="11" name="Text Box 7"/>
          <p:cNvSpPr txBox="1">
            <a:spLocks noChangeArrowheads="1"/>
          </p:cNvSpPr>
          <p:nvPr/>
        </p:nvSpPr>
        <p:spPr bwMode="auto">
          <a:xfrm>
            <a:off x="3695700" y="5739130"/>
            <a:ext cx="1249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fr-FR" altLang="fr-FR" sz="1600" b="1" kern="0" dirty="0">
                <a:solidFill>
                  <a:srgbClr val="CC0000"/>
                </a:solidFill>
              </a:rPr>
              <a:t>Source ITAVI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ChangeArrowheads="1"/>
          </p:cNvSpPr>
          <p:nvPr/>
        </p:nvSpPr>
        <p:spPr bwMode="auto">
          <a:xfrm>
            <a:off x="3165475" y="5181600"/>
            <a:ext cx="3263900" cy="371475"/>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rgbClr val="FF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74755" name="Oval 4"/>
          <p:cNvSpPr>
            <a:spLocks noChangeArrowheads="1"/>
          </p:cNvSpPr>
          <p:nvPr/>
        </p:nvSpPr>
        <p:spPr bwMode="auto">
          <a:xfrm>
            <a:off x="3398838" y="2919413"/>
            <a:ext cx="2597150" cy="196691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hlink"/>
                </a:solidFill>
              </a:rPr>
              <a:t>Uterus </a:t>
            </a:r>
          </a:p>
        </p:txBody>
      </p:sp>
      <p:sp>
        <p:nvSpPr>
          <p:cNvPr id="74756" name="Oval 5"/>
          <p:cNvSpPr>
            <a:spLocks noChangeArrowheads="1"/>
          </p:cNvSpPr>
          <p:nvPr/>
        </p:nvSpPr>
        <p:spPr bwMode="auto">
          <a:xfrm>
            <a:off x="3552825" y="3438525"/>
            <a:ext cx="2117725" cy="1698625"/>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rgbClr val="CC3300"/>
                </a:solidFill>
              </a:rPr>
              <a:t>Magnum</a:t>
            </a:r>
          </a:p>
        </p:txBody>
      </p:sp>
      <p:sp>
        <p:nvSpPr>
          <p:cNvPr id="74757" name="Oval 6"/>
          <p:cNvSpPr>
            <a:spLocks noChangeArrowheads="1"/>
          </p:cNvSpPr>
          <p:nvPr/>
        </p:nvSpPr>
        <p:spPr bwMode="auto">
          <a:xfrm>
            <a:off x="3354388" y="3592513"/>
            <a:ext cx="3475037" cy="1025525"/>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fr-FR" altLang="fr-FR" sz="1400">
              <a:solidFill>
                <a:srgbClr val="CC3300"/>
              </a:solidFill>
            </a:endParaRPr>
          </a:p>
        </p:txBody>
      </p:sp>
      <p:sp>
        <p:nvSpPr>
          <p:cNvPr id="74758" name="Text Box 7"/>
          <p:cNvSpPr txBox="1">
            <a:spLocks noChangeArrowheads="1"/>
          </p:cNvSpPr>
          <p:nvPr/>
        </p:nvSpPr>
        <p:spPr bwMode="auto">
          <a:xfrm>
            <a:off x="3071813" y="1612900"/>
            <a:ext cx="3263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Several differentially expressed genes</a:t>
            </a:r>
          </a:p>
          <a:p>
            <a:pPr algn="ctr" eaLnBrk="1" hangingPunct="1"/>
            <a:r>
              <a:rPr lang="fr-FR" altLang="fr-FR" sz="1400" b="1">
                <a:solidFill>
                  <a:schemeClr val="accent2"/>
                </a:solidFill>
              </a:rPr>
              <a:t>(Fold difference range from 1.98 to 174.1)</a:t>
            </a:r>
          </a:p>
        </p:txBody>
      </p:sp>
      <p:grpSp>
        <p:nvGrpSpPr>
          <p:cNvPr id="198664" name="Group 8"/>
          <p:cNvGrpSpPr>
            <a:grpSpLocks/>
          </p:cNvGrpSpPr>
          <p:nvPr/>
        </p:nvGrpSpPr>
        <p:grpSpPr bwMode="auto">
          <a:xfrm>
            <a:off x="3352800" y="3429000"/>
            <a:ext cx="2635250" cy="1209675"/>
            <a:chOff x="2112" y="2160"/>
            <a:chExt cx="1660" cy="762"/>
          </a:xfrm>
        </p:grpSpPr>
        <p:grpSp>
          <p:nvGrpSpPr>
            <p:cNvPr id="74764" name="Group 9"/>
            <p:cNvGrpSpPr>
              <a:grpSpLocks/>
            </p:cNvGrpSpPr>
            <p:nvPr/>
          </p:nvGrpSpPr>
          <p:grpSpPr bwMode="auto">
            <a:xfrm>
              <a:off x="2112" y="2160"/>
              <a:ext cx="1640" cy="762"/>
              <a:chOff x="2112" y="2160"/>
              <a:chExt cx="1640" cy="762"/>
            </a:xfrm>
          </p:grpSpPr>
          <p:grpSp>
            <p:nvGrpSpPr>
              <p:cNvPr id="74766" name="Group 10"/>
              <p:cNvGrpSpPr>
                <a:grpSpLocks/>
              </p:cNvGrpSpPr>
              <p:nvPr/>
            </p:nvGrpSpPr>
            <p:grpSpPr bwMode="auto">
              <a:xfrm>
                <a:off x="2112" y="2160"/>
                <a:ext cx="1640" cy="762"/>
                <a:chOff x="2112" y="2160"/>
                <a:chExt cx="1640" cy="748"/>
              </a:xfrm>
            </p:grpSpPr>
            <p:grpSp>
              <p:nvGrpSpPr>
                <p:cNvPr id="74768" name="Group 11"/>
                <p:cNvGrpSpPr>
                  <a:grpSpLocks/>
                </p:cNvGrpSpPr>
                <p:nvPr/>
              </p:nvGrpSpPr>
              <p:grpSpPr bwMode="auto">
                <a:xfrm>
                  <a:off x="2112" y="2160"/>
                  <a:ext cx="1580" cy="748"/>
                  <a:chOff x="2112" y="2164"/>
                  <a:chExt cx="1580" cy="748"/>
                </a:xfrm>
              </p:grpSpPr>
              <p:grpSp>
                <p:nvGrpSpPr>
                  <p:cNvPr id="74770" name="Group 12"/>
                  <p:cNvGrpSpPr>
                    <a:grpSpLocks/>
                  </p:cNvGrpSpPr>
                  <p:nvPr/>
                </p:nvGrpSpPr>
                <p:grpSpPr bwMode="auto">
                  <a:xfrm>
                    <a:off x="2112" y="2164"/>
                    <a:ext cx="1408" cy="712"/>
                    <a:chOff x="2112" y="2164"/>
                    <a:chExt cx="1408" cy="712"/>
                  </a:xfrm>
                </p:grpSpPr>
                <p:grpSp>
                  <p:nvGrpSpPr>
                    <p:cNvPr id="74772" name="Group 13"/>
                    <p:cNvGrpSpPr>
                      <a:grpSpLocks/>
                    </p:cNvGrpSpPr>
                    <p:nvPr/>
                  </p:nvGrpSpPr>
                  <p:grpSpPr bwMode="auto">
                    <a:xfrm>
                      <a:off x="2112" y="2164"/>
                      <a:ext cx="1360" cy="680"/>
                      <a:chOff x="2116" y="2164"/>
                      <a:chExt cx="1360" cy="680"/>
                    </a:xfrm>
                  </p:grpSpPr>
                  <p:sp>
                    <p:nvSpPr>
                      <p:cNvPr id="74774" name="Oval 14"/>
                      <p:cNvSpPr>
                        <a:spLocks noChangeArrowheads="1"/>
                      </p:cNvSpPr>
                      <p:nvPr/>
                    </p:nvSpPr>
                    <p:spPr bwMode="auto">
                      <a:xfrm>
                        <a:off x="2116" y="2320"/>
                        <a:ext cx="1332" cy="524"/>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74775" name="Oval 15"/>
                      <p:cNvSpPr>
                        <a:spLocks noChangeArrowheads="1"/>
                      </p:cNvSpPr>
                      <p:nvPr/>
                    </p:nvSpPr>
                    <p:spPr bwMode="auto">
                      <a:xfrm>
                        <a:off x="2328" y="2164"/>
                        <a:ext cx="1148" cy="64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4773" name="Oval 16"/>
                    <p:cNvSpPr>
                      <a:spLocks noChangeArrowheads="1"/>
                    </p:cNvSpPr>
                    <p:nvPr/>
                  </p:nvSpPr>
                  <p:spPr bwMode="auto">
                    <a:xfrm>
                      <a:off x="2396" y="2680"/>
                      <a:ext cx="1124" cy="19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4771" name="Oval 17"/>
                  <p:cNvSpPr>
                    <a:spLocks noChangeArrowheads="1"/>
                  </p:cNvSpPr>
                  <p:nvPr/>
                </p:nvSpPr>
                <p:spPr bwMode="auto">
                  <a:xfrm>
                    <a:off x="2956" y="2260"/>
                    <a:ext cx="736" cy="65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4769" name="Freeform 18"/>
                <p:cNvSpPr>
                  <a:spLocks/>
                </p:cNvSpPr>
                <p:nvPr/>
              </p:nvSpPr>
              <p:spPr bwMode="auto">
                <a:xfrm>
                  <a:off x="3390" y="2264"/>
                  <a:ext cx="362" cy="302"/>
                </a:xfrm>
                <a:custGeom>
                  <a:avLst/>
                  <a:gdLst>
                    <a:gd name="T0" fmla="*/ 23 w 342"/>
                    <a:gd name="T1" fmla="*/ 0 h 302"/>
                    <a:gd name="T2" fmla="*/ 70 w 342"/>
                    <a:gd name="T3" fmla="*/ 4 h 302"/>
                    <a:gd name="T4" fmla="*/ 159 w 342"/>
                    <a:gd name="T5" fmla="*/ 10 h 302"/>
                    <a:gd name="T6" fmla="*/ 201 w 342"/>
                    <a:gd name="T7" fmla="*/ 14 h 302"/>
                    <a:gd name="T8" fmla="*/ 267 w 342"/>
                    <a:gd name="T9" fmla="*/ 22 h 302"/>
                    <a:gd name="T10" fmla="*/ 328 w 342"/>
                    <a:gd name="T11" fmla="*/ 30 h 302"/>
                    <a:gd name="T12" fmla="*/ 362 w 342"/>
                    <a:gd name="T13" fmla="*/ 36 h 302"/>
                    <a:gd name="T14" fmla="*/ 356 w 342"/>
                    <a:gd name="T15" fmla="*/ 80 h 302"/>
                    <a:gd name="T16" fmla="*/ 322 w 342"/>
                    <a:gd name="T17" fmla="*/ 192 h 302"/>
                    <a:gd name="T18" fmla="*/ 263 w 342"/>
                    <a:gd name="T19" fmla="*/ 302 h 302"/>
                    <a:gd name="T20" fmla="*/ 114 w 342"/>
                    <a:gd name="T21" fmla="*/ 230 h 302"/>
                    <a:gd name="T22" fmla="*/ 17 w 342"/>
                    <a:gd name="T23" fmla="*/ 148 h 302"/>
                    <a:gd name="T24" fmla="*/ 0 w 342"/>
                    <a:gd name="T25" fmla="*/ 86 h 302"/>
                    <a:gd name="T26" fmla="*/ 11 w 342"/>
                    <a:gd name="T27" fmla="*/ 34 h 302"/>
                    <a:gd name="T28" fmla="*/ 34 w 342"/>
                    <a:gd name="T29" fmla="*/ 40 h 3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2" h="302">
                      <a:moveTo>
                        <a:pt x="22" y="0"/>
                      </a:moveTo>
                      <a:lnTo>
                        <a:pt x="66" y="4"/>
                      </a:lnTo>
                      <a:lnTo>
                        <a:pt x="150" y="10"/>
                      </a:lnTo>
                      <a:lnTo>
                        <a:pt x="190" y="14"/>
                      </a:lnTo>
                      <a:lnTo>
                        <a:pt x="252" y="22"/>
                      </a:lnTo>
                      <a:lnTo>
                        <a:pt x="310" y="30"/>
                      </a:lnTo>
                      <a:lnTo>
                        <a:pt x="342" y="36"/>
                      </a:lnTo>
                      <a:lnTo>
                        <a:pt x="336" y="80"/>
                      </a:lnTo>
                      <a:lnTo>
                        <a:pt x="304" y="192"/>
                      </a:lnTo>
                      <a:lnTo>
                        <a:pt x="248" y="302"/>
                      </a:lnTo>
                      <a:lnTo>
                        <a:pt x="108" y="230"/>
                      </a:lnTo>
                      <a:lnTo>
                        <a:pt x="16" y="148"/>
                      </a:lnTo>
                      <a:lnTo>
                        <a:pt x="0" y="86"/>
                      </a:lnTo>
                      <a:lnTo>
                        <a:pt x="10" y="34"/>
                      </a:lnTo>
                      <a:lnTo>
                        <a:pt x="32" y="40"/>
                      </a:lnTo>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74767" name="Oval 19"/>
              <p:cNvSpPr>
                <a:spLocks noChangeArrowheads="1"/>
              </p:cNvSpPr>
              <p:nvPr/>
            </p:nvSpPr>
            <p:spPr bwMode="auto">
              <a:xfrm rot="330663">
                <a:off x="2308" y="2736"/>
                <a:ext cx="1233" cy="16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74765" name="Freeform 20"/>
            <p:cNvSpPr>
              <a:spLocks/>
            </p:cNvSpPr>
            <p:nvPr/>
          </p:nvSpPr>
          <p:spPr bwMode="auto">
            <a:xfrm>
              <a:off x="3388" y="2304"/>
              <a:ext cx="384" cy="586"/>
            </a:xfrm>
            <a:custGeom>
              <a:avLst/>
              <a:gdLst>
                <a:gd name="T0" fmla="*/ 362 w 384"/>
                <a:gd name="T1" fmla="*/ 2 h 586"/>
                <a:gd name="T2" fmla="*/ 374 w 384"/>
                <a:gd name="T3" fmla="*/ 54 h 586"/>
                <a:gd name="T4" fmla="*/ 384 w 384"/>
                <a:gd name="T5" fmla="*/ 114 h 586"/>
                <a:gd name="T6" fmla="*/ 382 w 384"/>
                <a:gd name="T7" fmla="*/ 192 h 586"/>
                <a:gd name="T8" fmla="*/ 372 w 384"/>
                <a:gd name="T9" fmla="*/ 262 h 586"/>
                <a:gd name="T10" fmla="*/ 356 w 384"/>
                <a:gd name="T11" fmla="*/ 314 h 586"/>
                <a:gd name="T12" fmla="*/ 342 w 384"/>
                <a:gd name="T13" fmla="*/ 350 h 586"/>
                <a:gd name="T14" fmla="*/ 314 w 384"/>
                <a:gd name="T15" fmla="*/ 410 h 586"/>
                <a:gd name="T16" fmla="*/ 284 w 384"/>
                <a:gd name="T17" fmla="*/ 454 h 586"/>
                <a:gd name="T18" fmla="*/ 240 w 384"/>
                <a:gd name="T19" fmla="*/ 504 h 586"/>
                <a:gd name="T20" fmla="*/ 208 w 384"/>
                <a:gd name="T21" fmla="*/ 532 h 586"/>
                <a:gd name="T22" fmla="*/ 176 w 384"/>
                <a:gd name="T23" fmla="*/ 562 h 586"/>
                <a:gd name="T24" fmla="*/ 150 w 384"/>
                <a:gd name="T25" fmla="*/ 586 h 586"/>
                <a:gd name="T26" fmla="*/ 42 w 384"/>
                <a:gd name="T27" fmla="*/ 530 h 586"/>
                <a:gd name="T28" fmla="*/ 0 w 384"/>
                <a:gd name="T29" fmla="*/ 290 h 586"/>
                <a:gd name="T30" fmla="*/ 120 w 384"/>
                <a:gd name="T31" fmla="*/ 82 h 586"/>
                <a:gd name="T32" fmla="*/ 274 w 384"/>
                <a:gd name="T33" fmla="*/ 0 h 586"/>
                <a:gd name="T34" fmla="*/ 336 w 384"/>
                <a:gd name="T35" fmla="*/ 8 h 5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4" h="586">
                  <a:moveTo>
                    <a:pt x="362" y="2"/>
                  </a:moveTo>
                  <a:lnTo>
                    <a:pt x="374" y="54"/>
                  </a:lnTo>
                  <a:lnTo>
                    <a:pt x="384" y="114"/>
                  </a:lnTo>
                  <a:lnTo>
                    <a:pt x="382" y="192"/>
                  </a:lnTo>
                  <a:lnTo>
                    <a:pt x="372" y="262"/>
                  </a:lnTo>
                  <a:lnTo>
                    <a:pt x="356" y="314"/>
                  </a:lnTo>
                  <a:lnTo>
                    <a:pt x="342" y="350"/>
                  </a:lnTo>
                  <a:lnTo>
                    <a:pt x="314" y="410"/>
                  </a:lnTo>
                  <a:lnTo>
                    <a:pt x="284" y="454"/>
                  </a:lnTo>
                  <a:lnTo>
                    <a:pt x="240" y="504"/>
                  </a:lnTo>
                  <a:lnTo>
                    <a:pt x="208" y="532"/>
                  </a:lnTo>
                  <a:lnTo>
                    <a:pt x="176" y="562"/>
                  </a:lnTo>
                  <a:lnTo>
                    <a:pt x="150" y="586"/>
                  </a:lnTo>
                  <a:lnTo>
                    <a:pt x="42" y="530"/>
                  </a:lnTo>
                  <a:lnTo>
                    <a:pt x="0" y="290"/>
                  </a:lnTo>
                  <a:lnTo>
                    <a:pt x="120" y="82"/>
                  </a:lnTo>
                  <a:lnTo>
                    <a:pt x="274" y="0"/>
                  </a:lnTo>
                  <a:lnTo>
                    <a:pt x="336" y="8"/>
                  </a:lnTo>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98677" name="Text Box 21"/>
          <p:cNvSpPr txBox="1">
            <a:spLocks noChangeArrowheads="1"/>
          </p:cNvSpPr>
          <p:nvPr/>
        </p:nvSpPr>
        <p:spPr bwMode="auto">
          <a:xfrm>
            <a:off x="3314700" y="2397125"/>
            <a:ext cx="2543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hlink"/>
                </a:solidFill>
              </a:rPr>
              <a:t>Magnum (egg white deposition)</a:t>
            </a:r>
          </a:p>
        </p:txBody>
      </p:sp>
      <p:sp>
        <p:nvSpPr>
          <p:cNvPr id="198678" name="Text Box 22"/>
          <p:cNvSpPr txBox="1">
            <a:spLocks noChangeArrowheads="1"/>
          </p:cNvSpPr>
          <p:nvPr/>
        </p:nvSpPr>
        <p:spPr bwMode="auto">
          <a:xfrm>
            <a:off x="3592513" y="5235575"/>
            <a:ext cx="2357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rgbClr val="CC3300"/>
                </a:solidFill>
              </a:rPr>
              <a:t>Uterus (eggshell calcification)</a:t>
            </a:r>
          </a:p>
        </p:txBody>
      </p:sp>
      <p:sp>
        <p:nvSpPr>
          <p:cNvPr id="198679" name="Text Box 23"/>
          <p:cNvSpPr txBox="1">
            <a:spLocks noChangeArrowheads="1"/>
          </p:cNvSpPr>
          <p:nvPr/>
        </p:nvSpPr>
        <p:spPr bwMode="auto">
          <a:xfrm>
            <a:off x="6756400" y="3675063"/>
            <a:ext cx="2295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b="1">
                <a:solidFill>
                  <a:schemeClr val="accent2"/>
                </a:solidFill>
              </a:rPr>
              <a:t>White isthmus (eggshell membranes)</a:t>
            </a:r>
          </a:p>
        </p:txBody>
      </p:sp>
      <p:sp>
        <p:nvSpPr>
          <p:cNvPr id="74763" name="Rectangle 25"/>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spTree>
    <p:extLst>
      <p:ext uri="{BB962C8B-B14F-4D97-AF65-F5344CB8AC3E}">
        <p14:creationId xmlns:p14="http://schemas.microsoft.com/office/powerpoint/2010/main" val="2453446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8678"/>
                                        </p:tgtEl>
                                        <p:attrNameLst>
                                          <p:attrName>style.visibility</p:attrName>
                                        </p:attrNameLst>
                                      </p:cBhvr>
                                      <p:to>
                                        <p:strVal val="visible"/>
                                      </p:to>
                                    </p:set>
                                    <p:anim calcmode="lin" valueType="num">
                                      <p:cBhvr>
                                        <p:cTn id="7" dur="3000" fill="hold"/>
                                        <p:tgtEl>
                                          <p:spTgt spid="198678"/>
                                        </p:tgtEl>
                                        <p:attrNameLst>
                                          <p:attrName>ppt_w</p:attrName>
                                        </p:attrNameLst>
                                      </p:cBhvr>
                                      <p:tavLst>
                                        <p:tav tm="0">
                                          <p:val>
                                            <p:strVal val="#ppt_w*0.70"/>
                                          </p:val>
                                        </p:tav>
                                        <p:tav tm="100000">
                                          <p:val>
                                            <p:strVal val="#ppt_w"/>
                                          </p:val>
                                        </p:tav>
                                      </p:tavLst>
                                    </p:anim>
                                    <p:anim calcmode="lin" valueType="num">
                                      <p:cBhvr>
                                        <p:cTn id="8" dur="3000" fill="hold"/>
                                        <p:tgtEl>
                                          <p:spTgt spid="198678"/>
                                        </p:tgtEl>
                                        <p:attrNameLst>
                                          <p:attrName>ppt_h</p:attrName>
                                        </p:attrNameLst>
                                      </p:cBhvr>
                                      <p:tavLst>
                                        <p:tav tm="0">
                                          <p:val>
                                            <p:strVal val="#ppt_h"/>
                                          </p:val>
                                        </p:tav>
                                        <p:tav tm="100000">
                                          <p:val>
                                            <p:strVal val="#ppt_h"/>
                                          </p:val>
                                        </p:tav>
                                      </p:tavLst>
                                    </p:anim>
                                    <p:animEffect transition="in" filter="fade">
                                      <p:cBhvr>
                                        <p:cTn id="9" dur="3000"/>
                                        <p:tgtEl>
                                          <p:spTgt spid="19867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98679"/>
                                        </p:tgtEl>
                                        <p:attrNameLst>
                                          <p:attrName>style.visibility</p:attrName>
                                        </p:attrNameLst>
                                      </p:cBhvr>
                                      <p:to>
                                        <p:strVal val="visible"/>
                                      </p:to>
                                    </p:set>
                                    <p:anim calcmode="lin" valueType="num">
                                      <p:cBhvr>
                                        <p:cTn id="12" dur="3000" fill="hold"/>
                                        <p:tgtEl>
                                          <p:spTgt spid="198679"/>
                                        </p:tgtEl>
                                        <p:attrNameLst>
                                          <p:attrName>ppt_w</p:attrName>
                                        </p:attrNameLst>
                                      </p:cBhvr>
                                      <p:tavLst>
                                        <p:tav tm="0">
                                          <p:val>
                                            <p:strVal val="#ppt_w*0.70"/>
                                          </p:val>
                                        </p:tav>
                                        <p:tav tm="100000">
                                          <p:val>
                                            <p:strVal val="#ppt_w"/>
                                          </p:val>
                                        </p:tav>
                                      </p:tavLst>
                                    </p:anim>
                                    <p:anim calcmode="lin" valueType="num">
                                      <p:cBhvr>
                                        <p:cTn id="13" dur="3000" fill="hold"/>
                                        <p:tgtEl>
                                          <p:spTgt spid="198679"/>
                                        </p:tgtEl>
                                        <p:attrNameLst>
                                          <p:attrName>ppt_h</p:attrName>
                                        </p:attrNameLst>
                                      </p:cBhvr>
                                      <p:tavLst>
                                        <p:tav tm="0">
                                          <p:val>
                                            <p:strVal val="#ppt_h"/>
                                          </p:val>
                                        </p:tav>
                                        <p:tav tm="100000">
                                          <p:val>
                                            <p:strVal val="#ppt_h"/>
                                          </p:val>
                                        </p:tav>
                                      </p:tavLst>
                                    </p:anim>
                                    <p:animEffect transition="in" filter="fade">
                                      <p:cBhvr>
                                        <p:cTn id="14" dur="3000"/>
                                        <p:tgtEl>
                                          <p:spTgt spid="19867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98677"/>
                                        </p:tgtEl>
                                        <p:attrNameLst>
                                          <p:attrName>style.visibility</p:attrName>
                                        </p:attrNameLst>
                                      </p:cBhvr>
                                      <p:to>
                                        <p:strVal val="visible"/>
                                      </p:to>
                                    </p:set>
                                    <p:anim calcmode="lin" valueType="num">
                                      <p:cBhvr>
                                        <p:cTn id="17" dur="3000" fill="hold"/>
                                        <p:tgtEl>
                                          <p:spTgt spid="198677"/>
                                        </p:tgtEl>
                                        <p:attrNameLst>
                                          <p:attrName>ppt_w</p:attrName>
                                        </p:attrNameLst>
                                      </p:cBhvr>
                                      <p:tavLst>
                                        <p:tav tm="0">
                                          <p:val>
                                            <p:strVal val="#ppt_w*0.70"/>
                                          </p:val>
                                        </p:tav>
                                        <p:tav tm="100000">
                                          <p:val>
                                            <p:strVal val="#ppt_w"/>
                                          </p:val>
                                        </p:tav>
                                      </p:tavLst>
                                    </p:anim>
                                    <p:anim calcmode="lin" valueType="num">
                                      <p:cBhvr>
                                        <p:cTn id="18" dur="3000" fill="hold"/>
                                        <p:tgtEl>
                                          <p:spTgt spid="198677"/>
                                        </p:tgtEl>
                                        <p:attrNameLst>
                                          <p:attrName>ppt_h</p:attrName>
                                        </p:attrNameLst>
                                      </p:cBhvr>
                                      <p:tavLst>
                                        <p:tav tm="0">
                                          <p:val>
                                            <p:strVal val="#ppt_h"/>
                                          </p:val>
                                        </p:tav>
                                        <p:tav tm="100000">
                                          <p:val>
                                            <p:strVal val="#ppt_h"/>
                                          </p:val>
                                        </p:tav>
                                      </p:tavLst>
                                    </p:anim>
                                    <p:animEffect transition="in" filter="fade">
                                      <p:cBhvr>
                                        <p:cTn id="19" dur="3000"/>
                                        <p:tgtEl>
                                          <p:spTgt spid="198677"/>
                                        </p:tgtEl>
                                      </p:cBhvr>
                                    </p:animEffect>
                                  </p:childTnLst>
                                </p:cTn>
                              </p:par>
                              <p:par>
                                <p:cTn id="20" presetID="55" presetClass="entr" presetSubtype="0" fill="hold" nodeType="withEffect">
                                  <p:stCondLst>
                                    <p:cond delay="0"/>
                                  </p:stCondLst>
                                  <p:childTnLst>
                                    <p:set>
                                      <p:cBhvr>
                                        <p:cTn id="21" dur="1" fill="hold">
                                          <p:stCondLst>
                                            <p:cond delay="0"/>
                                          </p:stCondLst>
                                        </p:cTn>
                                        <p:tgtEl>
                                          <p:spTgt spid="198664"/>
                                        </p:tgtEl>
                                        <p:attrNameLst>
                                          <p:attrName>style.visibility</p:attrName>
                                        </p:attrNameLst>
                                      </p:cBhvr>
                                      <p:to>
                                        <p:strVal val="visible"/>
                                      </p:to>
                                    </p:set>
                                    <p:anim calcmode="lin" valueType="num">
                                      <p:cBhvr>
                                        <p:cTn id="22" dur="3000" fill="hold"/>
                                        <p:tgtEl>
                                          <p:spTgt spid="198664"/>
                                        </p:tgtEl>
                                        <p:attrNameLst>
                                          <p:attrName>ppt_w</p:attrName>
                                        </p:attrNameLst>
                                      </p:cBhvr>
                                      <p:tavLst>
                                        <p:tav tm="0">
                                          <p:val>
                                            <p:strVal val="#ppt_w*0.70"/>
                                          </p:val>
                                        </p:tav>
                                        <p:tav tm="100000">
                                          <p:val>
                                            <p:strVal val="#ppt_w"/>
                                          </p:val>
                                        </p:tav>
                                      </p:tavLst>
                                    </p:anim>
                                    <p:anim calcmode="lin" valueType="num">
                                      <p:cBhvr>
                                        <p:cTn id="23" dur="3000" fill="hold"/>
                                        <p:tgtEl>
                                          <p:spTgt spid="198664"/>
                                        </p:tgtEl>
                                        <p:attrNameLst>
                                          <p:attrName>ppt_h</p:attrName>
                                        </p:attrNameLst>
                                      </p:cBhvr>
                                      <p:tavLst>
                                        <p:tav tm="0">
                                          <p:val>
                                            <p:strVal val="#ppt_h"/>
                                          </p:val>
                                        </p:tav>
                                        <p:tav tm="100000">
                                          <p:val>
                                            <p:strVal val="#ppt_h"/>
                                          </p:val>
                                        </p:tav>
                                      </p:tavLst>
                                    </p:anim>
                                    <p:animEffect transition="in" filter="fade">
                                      <p:cBhvr>
                                        <p:cTn id="24" dur="3000"/>
                                        <p:tgtEl>
                                          <p:spTgt spid="198664"/>
                                        </p:tgtEl>
                                      </p:cBhvr>
                                    </p:animEffec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198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nimBg="1"/>
      <p:bldP spid="198677" grpId="0"/>
      <p:bldP spid="198678" grpId="0"/>
      <p:bldP spid="19867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43" name="Rectangle 87"/>
          <p:cNvSpPr>
            <a:spLocks noChangeArrowheads="1"/>
          </p:cNvSpPr>
          <p:nvPr/>
        </p:nvSpPr>
        <p:spPr bwMode="auto">
          <a:xfrm>
            <a:off x="0" y="635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54" tIns="45678" rIns="91354" bIns="45678">
            <a:spAutoFit/>
          </a:bodyPr>
          <a:lstStyle>
            <a:lvl1pPr marL="552450" indent="-552450" eaLnBrk="0" hangingPunct="0">
              <a:defRPr>
                <a:solidFill>
                  <a:schemeClr val="tx1"/>
                </a:solidFill>
                <a:latin typeface="Calibri" pitchFamily="34" charset="0"/>
              </a:defRPr>
            </a:lvl1pPr>
            <a:lvl2pPr marL="1009650" indent="-552450" eaLnBrk="0" hangingPunct="0">
              <a:defRPr>
                <a:solidFill>
                  <a:schemeClr val="tx1"/>
                </a:solidFill>
                <a:latin typeface="Calibri" pitchFamily="34" charset="0"/>
              </a:defRPr>
            </a:lvl2pPr>
            <a:lvl3pPr marL="1466850" indent="-552450" eaLnBrk="0" hangingPunct="0">
              <a:defRPr>
                <a:solidFill>
                  <a:schemeClr val="tx1"/>
                </a:solidFill>
                <a:latin typeface="Calibri" pitchFamily="34" charset="0"/>
              </a:defRPr>
            </a:lvl3pPr>
            <a:lvl4pPr marL="1924050" indent="-552450" eaLnBrk="0" hangingPunct="0">
              <a:defRPr>
                <a:solidFill>
                  <a:schemeClr val="tx1"/>
                </a:solidFill>
                <a:latin typeface="Calibri" pitchFamily="34" charset="0"/>
              </a:defRPr>
            </a:lvl4pPr>
            <a:lvl5pPr marL="2382838" indent="-554038" eaLnBrk="0" hangingPunct="0">
              <a:defRPr>
                <a:solidFill>
                  <a:schemeClr val="tx1"/>
                </a:solidFill>
                <a:latin typeface="Calibri" pitchFamily="34" charset="0"/>
              </a:defRPr>
            </a:lvl5pPr>
            <a:lvl6pPr marL="2840038" indent="-554038" eaLnBrk="0" fontAlgn="base" hangingPunct="0">
              <a:spcBef>
                <a:spcPct val="0"/>
              </a:spcBef>
              <a:spcAft>
                <a:spcPct val="0"/>
              </a:spcAft>
              <a:defRPr>
                <a:solidFill>
                  <a:schemeClr val="tx1"/>
                </a:solidFill>
                <a:latin typeface="Calibri" pitchFamily="34" charset="0"/>
              </a:defRPr>
            </a:lvl6pPr>
            <a:lvl7pPr marL="3297238" indent="-554038" eaLnBrk="0" fontAlgn="base" hangingPunct="0">
              <a:spcBef>
                <a:spcPct val="0"/>
              </a:spcBef>
              <a:spcAft>
                <a:spcPct val="0"/>
              </a:spcAft>
              <a:defRPr>
                <a:solidFill>
                  <a:schemeClr val="tx1"/>
                </a:solidFill>
                <a:latin typeface="Calibri" pitchFamily="34" charset="0"/>
              </a:defRPr>
            </a:lvl7pPr>
            <a:lvl8pPr marL="3754438" indent="-554038" eaLnBrk="0" fontAlgn="base" hangingPunct="0">
              <a:spcBef>
                <a:spcPct val="0"/>
              </a:spcBef>
              <a:spcAft>
                <a:spcPct val="0"/>
              </a:spcAft>
              <a:defRPr>
                <a:solidFill>
                  <a:schemeClr val="tx1"/>
                </a:solidFill>
                <a:latin typeface="Calibri" pitchFamily="34" charset="0"/>
              </a:defRPr>
            </a:lvl8pPr>
            <a:lvl9pPr marL="4211638" indent="-554038"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transcriptomique</a:t>
            </a:r>
          </a:p>
        </p:txBody>
      </p:sp>
      <p:grpSp>
        <p:nvGrpSpPr>
          <p:cNvPr id="64" name="Groupe 20"/>
          <p:cNvGrpSpPr>
            <a:grpSpLocks/>
          </p:cNvGrpSpPr>
          <p:nvPr/>
        </p:nvGrpSpPr>
        <p:grpSpPr bwMode="auto">
          <a:xfrm>
            <a:off x="192088" y="635826"/>
            <a:ext cx="8951912" cy="4597400"/>
            <a:chOff x="192877" y="665262"/>
            <a:chExt cx="8951123" cy="4597922"/>
          </a:xfrm>
        </p:grpSpPr>
        <p:sp>
          <p:nvSpPr>
            <p:cNvPr id="65" name="Rectangle 10"/>
            <p:cNvSpPr>
              <a:spLocks noChangeArrowheads="1"/>
            </p:cNvSpPr>
            <p:nvPr/>
          </p:nvSpPr>
          <p:spPr bwMode="auto">
            <a:xfrm>
              <a:off x="324627" y="665262"/>
              <a:ext cx="8819373" cy="369930"/>
            </a:xfrm>
            <a:prstGeom prst="rect">
              <a:avLst/>
            </a:prstGeom>
            <a:noFill/>
            <a:ln w="9525">
              <a:noFill/>
              <a:miter lim="800000"/>
              <a:headEnd/>
              <a:tailEnd/>
            </a:ln>
          </p:spPr>
          <p:txBody>
            <a:bodyPr>
              <a:spAutoFit/>
            </a:bodyPr>
            <a:lstStyle/>
            <a:p>
              <a:pPr marL="742950" lvl="1" indent="-285750" fontAlgn="auto">
                <a:spcBef>
                  <a:spcPts val="0"/>
                </a:spcBef>
                <a:spcAft>
                  <a:spcPts val="0"/>
                </a:spcAft>
                <a:buFont typeface="Wingdings" pitchFamily="2" charset="2"/>
                <a:buChar char="ü"/>
                <a:defRPr/>
              </a:pPr>
              <a:r>
                <a:rPr lang="en-US" sz="1800" b="1" i="0" kern="0" dirty="0" err="1">
                  <a:solidFill>
                    <a:srgbClr val="C00000"/>
                  </a:solidFill>
                </a:rPr>
                <a:t>Transcriptomics</a:t>
              </a:r>
              <a:r>
                <a:rPr lang="en-US" sz="1800" b="1" i="0" kern="0" dirty="0">
                  <a:solidFill>
                    <a:srgbClr val="C00000"/>
                  </a:solidFill>
                </a:rPr>
                <a:t> </a:t>
              </a:r>
              <a:r>
                <a:rPr lang="en-US" sz="1600" i="0" kern="0" dirty="0">
                  <a:solidFill>
                    <a:srgbClr val="C00000"/>
                  </a:solidFill>
                </a:rPr>
                <a:t>(microarrays, RNA </a:t>
              </a:r>
              <a:r>
                <a:rPr lang="en-US" sz="1600" i="0" kern="0" dirty="0" err="1">
                  <a:solidFill>
                    <a:srgbClr val="C00000"/>
                  </a:solidFill>
                </a:rPr>
                <a:t>seq</a:t>
              </a:r>
              <a:r>
                <a:rPr lang="en-US" sz="1600" i="0" kern="0" dirty="0">
                  <a:solidFill>
                    <a:srgbClr val="C00000"/>
                  </a:solidFill>
                </a:rPr>
                <a:t>…)</a:t>
              </a:r>
              <a:endParaRPr lang="en-US" sz="1600" b="1" i="0" kern="0" dirty="0">
                <a:solidFill>
                  <a:srgbClr val="C00000"/>
                </a:solidFill>
              </a:endParaRPr>
            </a:p>
          </p:txBody>
        </p:sp>
        <p:sp>
          <p:nvSpPr>
            <p:cNvPr id="66" name="Text Box 2"/>
            <p:cNvSpPr txBox="1">
              <a:spLocks noChangeArrowheads="1"/>
            </p:cNvSpPr>
            <p:nvPr/>
          </p:nvSpPr>
          <p:spPr bwMode="auto">
            <a:xfrm>
              <a:off x="1404032" y="1505145"/>
              <a:ext cx="2671528" cy="3108678"/>
            </a:xfrm>
            <a:prstGeom prst="rect">
              <a:avLst/>
            </a:prstGeom>
            <a:noFill/>
            <a:ln w="9525">
              <a:noFill/>
              <a:miter lim="800000"/>
              <a:headEnd/>
              <a:tailEnd/>
            </a:ln>
          </p:spPr>
          <p:txBody>
            <a:bodyPr wrap="none" lIns="91401" tIns="45701" rIns="91401" bIns="45701">
              <a:spAutoFit/>
            </a:bodyPr>
            <a:lstStyle/>
            <a:p>
              <a:pPr fontAlgn="auto">
                <a:spcBef>
                  <a:spcPts val="0"/>
                </a:spcBef>
                <a:spcAft>
                  <a:spcPts val="0"/>
                </a:spcAft>
                <a:defRPr/>
              </a:pPr>
              <a:r>
                <a:rPr lang="en-US" altLang="fr-FR" sz="1400" b="1" i="0" kern="0" dirty="0">
                  <a:solidFill>
                    <a:prstClr val="black"/>
                  </a:solidFill>
                </a:rPr>
                <a:t>Liver:</a:t>
              </a:r>
            </a:p>
            <a:p>
              <a:pPr fontAlgn="auto">
                <a:spcBef>
                  <a:spcPts val="0"/>
                </a:spcBef>
                <a:spcAft>
                  <a:spcPts val="0"/>
                </a:spcAft>
                <a:defRPr/>
              </a:pPr>
              <a:r>
                <a:rPr lang="en-US" altLang="fr-FR" sz="1400" i="0" kern="0" dirty="0">
                  <a:solidFill>
                    <a:prstClr val="black"/>
                  </a:solidFill>
                </a:rPr>
                <a:t>Egg yolk proteins (several weeks)</a:t>
              </a:r>
            </a:p>
            <a:p>
              <a:pPr fontAlgn="auto">
                <a:spcBef>
                  <a:spcPts val="0"/>
                </a:spcBef>
                <a:spcAft>
                  <a:spcPts val="0"/>
                </a:spcAft>
                <a:defRPr/>
              </a:pPr>
              <a:endParaRPr lang="en-US" altLang="fr-FR" sz="1400" b="1" i="0" kern="0" dirty="0">
                <a:solidFill>
                  <a:prstClr val="black"/>
                </a:solidFill>
              </a:endParaRPr>
            </a:p>
            <a:p>
              <a:pPr fontAlgn="auto">
                <a:spcBef>
                  <a:spcPts val="0"/>
                </a:spcBef>
                <a:spcAft>
                  <a:spcPts val="0"/>
                </a:spcAft>
                <a:defRPr/>
              </a:pPr>
              <a:r>
                <a:rPr lang="en-US" altLang="fr-FR" sz="1400" b="1" i="0" kern="0" dirty="0">
                  <a:solidFill>
                    <a:prstClr val="black"/>
                  </a:solidFill>
                </a:rPr>
                <a:t>Ovary and infundibulum:</a:t>
              </a:r>
            </a:p>
            <a:p>
              <a:pPr fontAlgn="auto">
                <a:spcBef>
                  <a:spcPts val="0"/>
                </a:spcBef>
                <a:spcAft>
                  <a:spcPts val="0"/>
                </a:spcAft>
                <a:defRPr/>
              </a:pPr>
              <a:r>
                <a:rPr lang="en-US" altLang="fr-FR" sz="1400" i="0" kern="0" dirty="0" err="1">
                  <a:solidFill>
                    <a:prstClr val="black"/>
                  </a:solidFill>
                </a:rPr>
                <a:t>Vitelline</a:t>
              </a:r>
              <a:r>
                <a:rPr lang="en-US" altLang="fr-FR" sz="1400" i="0" kern="0" dirty="0">
                  <a:solidFill>
                    <a:prstClr val="black"/>
                  </a:solidFill>
                </a:rPr>
                <a:t> membranes (less 1 h)</a:t>
              </a:r>
            </a:p>
            <a:p>
              <a:pPr fontAlgn="auto">
                <a:spcBef>
                  <a:spcPts val="0"/>
                </a:spcBef>
                <a:spcAft>
                  <a:spcPts val="0"/>
                </a:spcAft>
                <a:defRPr/>
              </a:pPr>
              <a:endParaRPr lang="en-US" altLang="fr-FR" sz="1400" i="0" kern="0" dirty="0">
                <a:solidFill>
                  <a:prstClr val="black"/>
                </a:solidFill>
              </a:endParaRPr>
            </a:p>
            <a:p>
              <a:pPr fontAlgn="auto">
                <a:spcBef>
                  <a:spcPts val="0"/>
                </a:spcBef>
                <a:spcAft>
                  <a:spcPts val="0"/>
                </a:spcAft>
                <a:defRPr/>
              </a:pPr>
              <a:r>
                <a:rPr lang="en-US" altLang="fr-FR" sz="1400" b="1" i="0" kern="0" dirty="0">
                  <a:solidFill>
                    <a:prstClr val="black"/>
                  </a:solidFill>
                </a:rPr>
                <a:t>Magnum</a:t>
              </a:r>
              <a:r>
                <a:rPr lang="en-US" altLang="fr-FR" sz="1400" i="0" kern="0" dirty="0">
                  <a:solidFill>
                    <a:prstClr val="black"/>
                  </a:solidFill>
                </a:rPr>
                <a:t>:</a:t>
              </a:r>
            </a:p>
            <a:p>
              <a:pPr fontAlgn="auto">
                <a:spcBef>
                  <a:spcPts val="0"/>
                </a:spcBef>
                <a:spcAft>
                  <a:spcPts val="0"/>
                </a:spcAft>
                <a:defRPr/>
              </a:pPr>
              <a:r>
                <a:rPr lang="en-US" altLang="fr-FR" sz="1400" i="0" kern="0" dirty="0">
                  <a:solidFill>
                    <a:prstClr val="black"/>
                  </a:solidFill>
                </a:rPr>
                <a:t>egg white proteins (1 to 4 h 30)</a:t>
              </a:r>
            </a:p>
            <a:p>
              <a:pPr fontAlgn="auto">
                <a:spcBef>
                  <a:spcPts val="0"/>
                </a:spcBef>
                <a:spcAft>
                  <a:spcPts val="0"/>
                </a:spcAft>
                <a:defRPr/>
              </a:pPr>
              <a:endParaRPr lang="en-US" altLang="fr-FR" sz="1400" i="0" kern="0" dirty="0">
                <a:solidFill>
                  <a:prstClr val="black"/>
                </a:solidFill>
              </a:endParaRPr>
            </a:p>
            <a:p>
              <a:pPr fontAlgn="auto">
                <a:spcBef>
                  <a:spcPts val="0"/>
                </a:spcBef>
                <a:spcAft>
                  <a:spcPts val="0"/>
                </a:spcAft>
                <a:defRPr/>
              </a:pPr>
              <a:r>
                <a:rPr lang="en-US" altLang="fr-FR" sz="1400" b="1" i="0" kern="0" dirty="0">
                  <a:solidFill>
                    <a:prstClr val="black"/>
                  </a:solidFill>
                </a:rPr>
                <a:t>Isthmus</a:t>
              </a:r>
              <a:r>
                <a:rPr lang="en-US" altLang="fr-FR" sz="1400" i="0" kern="0" dirty="0">
                  <a:solidFill>
                    <a:prstClr val="black"/>
                  </a:solidFill>
                </a:rPr>
                <a:t>: </a:t>
              </a:r>
            </a:p>
            <a:p>
              <a:pPr fontAlgn="auto">
                <a:spcBef>
                  <a:spcPts val="0"/>
                </a:spcBef>
                <a:spcAft>
                  <a:spcPts val="0"/>
                </a:spcAft>
                <a:defRPr/>
              </a:pPr>
              <a:r>
                <a:rPr lang="en-US" altLang="fr-FR" sz="1400" i="0" kern="0" dirty="0">
                  <a:solidFill>
                    <a:prstClr val="black"/>
                  </a:solidFill>
                </a:rPr>
                <a:t>eggshell membranes (4h30 to 6 h)</a:t>
              </a:r>
            </a:p>
            <a:p>
              <a:pPr fontAlgn="auto">
                <a:spcBef>
                  <a:spcPts val="0"/>
                </a:spcBef>
                <a:spcAft>
                  <a:spcPts val="0"/>
                </a:spcAft>
                <a:defRPr/>
              </a:pPr>
              <a:endParaRPr lang="en-US" altLang="fr-FR" sz="1400" i="0" kern="0" dirty="0">
                <a:solidFill>
                  <a:prstClr val="black"/>
                </a:solidFill>
              </a:endParaRPr>
            </a:p>
            <a:p>
              <a:pPr fontAlgn="auto">
                <a:spcBef>
                  <a:spcPts val="0"/>
                </a:spcBef>
                <a:spcAft>
                  <a:spcPts val="0"/>
                </a:spcAft>
                <a:defRPr/>
              </a:pPr>
              <a:r>
                <a:rPr lang="en-US" altLang="fr-FR" sz="1400" b="1" i="0" kern="0" dirty="0">
                  <a:solidFill>
                    <a:prstClr val="black"/>
                  </a:solidFill>
                </a:rPr>
                <a:t>Uterus</a:t>
              </a:r>
              <a:r>
                <a:rPr lang="en-US" altLang="fr-FR" sz="1400" i="0" kern="0" dirty="0">
                  <a:solidFill>
                    <a:prstClr val="black"/>
                  </a:solidFill>
                </a:rPr>
                <a:t>: </a:t>
              </a:r>
            </a:p>
            <a:p>
              <a:pPr fontAlgn="auto">
                <a:spcBef>
                  <a:spcPts val="0"/>
                </a:spcBef>
                <a:spcAft>
                  <a:spcPts val="0"/>
                </a:spcAft>
                <a:defRPr/>
              </a:pPr>
              <a:r>
                <a:rPr lang="en-US" altLang="fr-FR" sz="1400" i="0" kern="0" dirty="0">
                  <a:solidFill>
                    <a:prstClr val="black"/>
                  </a:solidFill>
                </a:rPr>
                <a:t>eggshell calcification (6 to 24 h)</a:t>
              </a:r>
            </a:p>
          </p:txBody>
        </p:sp>
        <p:grpSp>
          <p:nvGrpSpPr>
            <p:cNvPr id="67" name="Group 3"/>
            <p:cNvGrpSpPr>
              <a:grpSpLocks/>
            </p:cNvGrpSpPr>
            <p:nvPr/>
          </p:nvGrpSpPr>
          <p:grpSpPr bwMode="auto">
            <a:xfrm>
              <a:off x="196851" y="2221771"/>
              <a:ext cx="1206798" cy="2733675"/>
              <a:chOff x="1964" y="1393"/>
              <a:chExt cx="1479" cy="3063"/>
            </a:xfrm>
          </p:grpSpPr>
          <p:sp>
            <p:nvSpPr>
              <p:cNvPr id="70" name="Freeform 4"/>
              <p:cNvSpPr>
                <a:spLocks/>
              </p:cNvSpPr>
              <p:nvPr/>
            </p:nvSpPr>
            <p:spPr bwMode="auto">
              <a:xfrm>
                <a:off x="1977" y="1613"/>
                <a:ext cx="1091" cy="2485"/>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3"/>
                  <a:gd name="T43" fmla="*/ 0 h 2486"/>
                  <a:gd name="T44" fmla="*/ 1103 w 1103"/>
                  <a:gd name="T45" fmla="*/ 2486 h 24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ysClr val="windowText" lastClr="000000"/>
                </a:solidFill>
                <a:round/>
                <a:headEnd/>
                <a:tailEnd/>
              </a:ln>
            </p:spPr>
            <p:txBody>
              <a:bodyPr/>
              <a:lstStyle/>
              <a:p>
                <a:pPr fontAlgn="auto">
                  <a:spcBef>
                    <a:spcPts val="0"/>
                  </a:spcBef>
                  <a:spcAft>
                    <a:spcPts val="0"/>
                  </a:spcAft>
                  <a:defRPr/>
                </a:pPr>
                <a:endParaRPr lang="fr-FR" sz="1800" i="0" kern="0">
                  <a:solidFill>
                    <a:prstClr val="black"/>
                  </a:solidFill>
                </a:endParaRPr>
              </a:p>
            </p:txBody>
          </p:sp>
          <p:sp>
            <p:nvSpPr>
              <p:cNvPr id="71" name="Freeform 5"/>
              <p:cNvSpPr>
                <a:spLocks/>
              </p:cNvSpPr>
              <p:nvPr/>
            </p:nvSpPr>
            <p:spPr bwMode="auto">
              <a:xfrm>
                <a:off x="2134" y="1613"/>
                <a:ext cx="1309"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0"/>
                  <a:gd name="T46" fmla="*/ 0 h 2587"/>
                  <a:gd name="T47" fmla="*/ 1310 w 1310"/>
                  <a:gd name="T48" fmla="*/ 2587 h 25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ysClr val="windowText" lastClr="000000"/>
                </a:solidFill>
                <a:round/>
                <a:headEnd/>
                <a:tailEnd/>
              </a:ln>
            </p:spPr>
            <p:txBody>
              <a:bodyPr/>
              <a:lstStyle/>
              <a:p>
                <a:pPr fontAlgn="auto">
                  <a:spcBef>
                    <a:spcPts val="0"/>
                  </a:spcBef>
                  <a:spcAft>
                    <a:spcPts val="0"/>
                  </a:spcAft>
                  <a:defRPr/>
                </a:pPr>
                <a:endParaRPr lang="fr-FR" sz="1800" i="0" kern="0">
                  <a:solidFill>
                    <a:prstClr val="black"/>
                  </a:solidFill>
                </a:endParaRPr>
              </a:p>
            </p:txBody>
          </p:sp>
          <p:sp>
            <p:nvSpPr>
              <p:cNvPr id="72" name="Oval 6"/>
              <p:cNvSpPr>
                <a:spLocks noChangeArrowheads="1"/>
              </p:cNvSpPr>
              <p:nvPr/>
            </p:nvSpPr>
            <p:spPr bwMode="auto">
              <a:xfrm>
                <a:off x="2210" y="1538"/>
                <a:ext cx="455" cy="185"/>
              </a:xfrm>
              <a:prstGeom prst="ellipse">
                <a:avLst/>
              </a:prstGeom>
              <a:solidFill>
                <a:srgbClr val="DDDDDD"/>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grpSp>
            <p:nvGrpSpPr>
              <p:cNvPr id="73" name="Group 7"/>
              <p:cNvGrpSpPr>
                <a:grpSpLocks/>
              </p:cNvGrpSpPr>
              <p:nvPr/>
            </p:nvGrpSpPr>
            <p:grpSpPr bwMode="auto">
              <a:xfrm>
                <a:off x="2252" y="1393"/>
                <a:ext cx="311" cy="260"/>
                <a:chOff x="2961" y="302"/>
                <a:chExt cx="311" cy="260"/>
              </a:xfrm>
            </p:grpSpPr>
            <p:sp>
              <p:nvSpPr>
                <p:cNvPr id="75" name="Oval 8"/>
                <p:cNvSpPr>
                  <a:spLocks noChangeArrowheads="1"/>
                </p:cNvSpPr>
                <p:nvPr/>
              </p:nvSpPr>
              <p:spPr bwMode="auto">
                <a:xfrm>
                  <a:off x="3154" y="300"/>
                  <a:ext cx="82" cy="93"/>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76" name="Oval 9"/>
                <p:cNvSpPr>
                  <a:spLocks noChangeArrowheads="1"/>
                </p:cNvSpPr>
                <p:nvPr/>
              </p:nvSpPr>
              <p:spPr bwMode="auto">
                <a:xfrm>
                  <a:off x="3191" y="364"/>
                  <a:ext cx="89"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77" name="Oval 10"/>
                <p:cNvSpPr>
                  <a:spLocks noChangeArrowheads="1"/>
                </p:cNvSpPr>
                <p:nvPr/>
              </p:nvSpPr>
              <p:spPr bwMode="auto">
                <a:xfrm>
                  <a:off x="3184" y="419"/>
                  <a:ext cx="82"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78" name="Oval 11"/>
                <p:cNvSpPr>
                  <a:spLocks noChangeArrowheads="1"/>
                </p:cNvSpPr>
                <p:nvPr/>
              </p:nvSpPr>
              <p:spPr bwMode="auto">
                <a:xfrm>
                  <a:off x="3133" y="380"/>
                  <a:ext cx="89"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79" name="Oval 12"/>
                <p:cNvSpPr>
                  <a:spLocks noChangeArrowheads="1"/>
                </p:cNvSpPr>
                <p:nvPr/>
              </p:nvSpPr>
              <p:spPr bwMode="auto">
                <a:xfrm>
                  <a:off x="3096" y="469"/>
                  <a:ext cx="89"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80" name="Oval 13"/>
                <p:cNvSpPr>
                  <a:spLocks noChangeArrowheads="1"/>
                </p:cNvSpPr>
                <p:nvPr/>
              </p:nvSpPr>
              <p:spPr bwMode="auto">
                <a:xfrm>
                  <a:off x="3079" y="387"/>
                  <a:ext cx="82"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81" name="Oval 14"/>
                <p:cNvSpPr>
                  <a:spLocks noChangeArrowheads="1"/>
                </p:cNvSpPr>
                <p:nvPr/>
              </p:nvSpPr>
              <p:spPr bwMode="auto">
                <a:xfrm>
                  <a:off x="3057" y="330"/>
                  <a:ext cx="89"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82" name="Oval 15"/>
                <p:cNvSpPr>
                  <a:spLocks noChangeArrowheads="1"/>
                </p:cNvSpPr>
                <p:nvPr/>
              </p:nvSpPr>
              <p:spPr bwMode="auto">
                <a:xfrm>
                  <a:off x="3047" y="458"/>
                  <a:ext cx="82"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83" name="Oval 16"/>
                <p:cNvSpPr>
                  <a:spLocks noChangeArrowheads="1"/>
                </p:cNvSpPr>
                <p:nvPr/>
              </p:nvSpPr>
              <p:spPr bwMode="auto">
                <a:xfrm>
                  <a:off x="2976" y="376"/>
                  <a:ext cx="82"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sp>
              <p:nvSpPr>
                <p:cNvPr id="84" name="Oval 17"/>
                <p:cNvSpPr>
                  <a:spLocks noChangeArrowheads="1"/>
                </p:cNvSpPr>
                <p:nvPr/>
              </p:nvSpPr>
              <p:spPr bwMode="auto">
                <a:xfrm>
                  <a:off x="2974" y="319"/>
                  <a:ext cx="82" cy="91"/>
                </a:xfrm>
                <a:prstGeom prst="ellipse">
                  <a:avLst/>
                </a:prstGeom>
                <a:solidFill>
                  <a:srgbClr val="FF9933"/>
                </a:solidFill>
                <a:ln w="9525">
                  <a:solidFill>
                    <a:sysClr val="windowText" lastClr="000000"/>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grpSp>
          <p:sp>
            <p:nvSpPr>
              <p:cNvPr id="74" name="Oval 18"/>
              <p:cNvSpPr>
                <a:spLocks noChangeArrowheads="1"/>
              </p:cNvSpPr>
              <p:nvPr/>
            </p:nvSpPr>
            <p:spPr bwMode="auto">
              <a:xfrm>
                <a:off x="2587" y="4135"/>
                <a:ext cx="265" cy="317"/>
              </a:xfrm>
              <a:prstGeom prst="ellipse">
                <a:avLst/>
              </a:prstGeom>
              <a:solidFill>
                <a:srgbClr val="FFCC99"/>
              </a:solidFill>
              <a:ln w="9525">
                <a:solidFill>
                  <a:sysClr val="window" lastClr="FFFFFF"/>
                </a:solidFill>
                <a:round/>
                <a:headEnd/>
                <a:tailEnd/>
              </a:ln>
            </p:spPr>
            <p:txBody>
              <a:bodyPr wrap="none" anchor="ctr"/>
              <a:lstStyle/>
              <a:p>
                <a:pPr fontAlgn="auto">
                  <a:spcBef>
                    <a:spcPts val="0"/>
                  </a:spcBef>
                  <a:spcAft>
                    <a:spcPts val="0"/>
                  </a:spcAft>
                  <a:defRPr/>
                </a:pPr>
                <a:endParaRPr lang="fr-FR" sz="1800" i="0" kern="0">
                  <a:solidFill>
                    <a:prstClr val="black"/>
                  </a:solidFill>
                </a:endParaRPr>
              </a:p>
            </p:txBody>
          </p:sp>
        </p:grpSp>
        <p:pic>
          <p:nvPicPr>
            <p:cNvPr id="68" name="Picture 19" descr="Fo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77" y="1362936"/>
              <a:ext cx="951427" cy="6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22"/>
            <p:cNvSpPr txBox="1">
              <a:spLocks noChangeArrowheads="1"/>
            </p:cNvSpPr>
            <p:nvPr/>
          </p:nvSpPr>
          <p:spPr bwMode="auto">
            <a:xfrm>
              <a:off x="580193" y="4955174"/>
              <a:ext cx="501606" cy="308010"/>
            </a:xfrm>
            <a:prstGeom prst="rect">
              <a:avLst/>
            </a:prstGeom>
            <a:noFill/>
            <a:ln w="9525">
              <a:noFill/>
              <a:miter lim="800000"/>
              <a:headEnd/>
              <a:tailEnd/>
            </a:ln>
          </p:spPr>
          <p:txBody>
            <a:bodyPr wrap="none" lIns="91401" tIns="45701" rIns="91401" bIns="45701">
              <a:spAutoFit/>
            </a:bodyPr>
            <a:lstStyle/>
            <a:p>
              <a:pPr algn="ctr" fontAlgn="auto">
                <a:spcBef>
                  <a:spcPts val="0"/>
                </a:spcBef>
                <a:spcAft>
                  <a:spcPts val="0"/>
                </a:spcAft>
                <a:defRPr/>
              </a:pPr>
              <a:r>
                <a:rPr lang="en-US" altLang="fr-FR" sz="1400" i="0" kern="0">
                  <a:solidFill>
                    <a:prstClr val="black"/>
                  </a:solidFill>
                </a:rPr>
                <a:t>24 h</a:t>
              </a:r>
            </a:p>
          </p:txBody>
        </p:sp>
      </p:grpSp>
      <p:grpSp>
        <p:nvGrpSpPr>
          <p:cNvPr id="85" name="Groupe 84"/>
          <p:cNvGrpSpPr>
            <a:grpSpLocks/>
          </p:cNvGrpSpPr>
          <p:nvPr/>
        </p:nvGrpSpPr>
        <p:grpSpPr bwMode="auto">
          <a:xfrm>
            <a:off x="41275" y="746951"/>
            <a:ext cx="8991600" cy="5511800"/>
            <a:chOff x="41275" y="1212850"/>
            <a:chExt cx="8991600" cy="5511800"/>
          </a:xfrm>
        </p:grpSpPr>
        <p:grpSp>
          <p:nvGrpSpPr>
            <p:cNvPr id="86" name="Groupe 32"/>
            <p:cNvGrpSpPr>
              <a:grpSpLocks/>
            </p:cNvGrpSpPr>
            <p:nvPr/>
          </p:nvGrpSpPr>
          <p:grpSpPr bwMode="auto">
            <a:xfrm>
              <a:off x="2024063" y="1212850"/>
              <a:ext cx="7008812" cy="1443038"/>
              <a:chOff x="2105730" y="737739"/>
              <a:chExt cx="7008646" cy="1443228"/>
            </a:xfrm>
          </p:grpSpPr>
          <p:sp>
            <p:nvSpPr>
              <p:cNvPr id="105" name="Text Box 44"/>
              <p:cNvSpPr txBox="1">
                <a:spLocks noChangeArrowheads="1"/>
              </p:cNvSpPr>
              <p:nvPr/>
            </p:nvSpPr>
            <p:spPr bwMode="auto">
              <a:xfrm>
                <a:off x="2105730" y="1466262"/>
                <a:ext cx="493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en-US" altLang="fr-FR" sz="1600" b="1">
                    <a:solidFill>
                      <a:srgbClr val="990000"/>
                    </a:solidFill>
                  </a:rPr>
                  <a:t>582</a:t>
                </a:r>
              </a:p>
            </p:txBody>
          </p:sp>
          <p:pic>
            <p:nvPicPr>
              <p:cNvPr id="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0795" y="737739"/>
                <a:ext cx="4533581" cy="14432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07" name="Connecteur droit avec flèche 106"/>
              <p:cNvCxnSpPr/>
              <p:nvPr/>
            </p:nvCxnSpPr>
            <p:spPr>
              <a:xfrm flipH="1">
                <a:off x="2739127" y="1363296"/>
                <a:ext cx="1833520" cy="271499"/>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7" name="Groupe 38"/>
            <p:cNvGrpSpPr>
              <a:grpSpLocks/>
            </p:cNvGrpSpPr>
            <p:nvPr/>
          </p:nvGrpSpPr>
          <p:grpSpPr bwMode="auto">
            <a:xfrm>
              <a:off x="2084388" y="4489450"/>
              <a:ext cx="6837362" cy="2063750"/>
              <a:chOff x="2165911" y="4014882"/>
              <a:chExt cx="6836367" cy="2062908"/>
            </a:xfrm>
          </p:grpSpPr>
          <p:sp>
            <p:nvSpPr>
              <p:cNvPr id="101" name="Text Box 43"/>
              <p:cNvSpPr txBox="1">
                <a:spLocks noChangeArrowheads="1"/>
              </p:cNvSpPr>
              <p:nvPr/>
            </p:nvSpPr>
            <p:spPr bwMode="auto">
              <a:xfrm>
                <a:off x="2165911" y="4014882"/>
                <a:ext cx="493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en-US" altLang="fr-FR" sz="1600" b="1">
                    <a:solidFill>
                      <a:srgbClr val="990000"/>
                    </a:solidFill>
                  </a:rPr>
                  <a:t>605</a:t>
                </a:r>
              </a:p>
            </p:txBody>
          </p:sp>
          <p:grpSp>
            <p:nvGrpSpPr>
              <p:cNvPr id="102" name="Groupe 48"/>
              <p:cNvGrpSpPr>
                <a:grpSpLocks/>
              </p:cNvGrpSpPr>
              <p:nvPr/>
            </p:nvGrpSpPr>
            <p:grpSpPr bwMode="auto">
              <a:xfrm>
                <a:off x="2659552" y="4284647"/>
                <a:ext cx="6342726" cy="1793143"/>
                <a:chOff x="2659552" y="4284647"/>
                <a:chExt cx="6342726" cy="1793143"/>
              </a:xfrm>
            </p:grpSpPr>
            <p:pic>
              <p:nvPicPr>
                <p:cNvPr id="1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8776" y="4588590"/>
                  <a:ext cx="4913502" cy="148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04" name="Connecteur droit avec flèche 103"/>
                <p:cNvCxnSpPr/>
                <p:nvPr/>
              </p:nvCxnSpPr>
              <p:spPr>
                <a:xfrm flipH="1" flipV="1">
                  <a:off x="2659551" y="4284647"/>
                  <a:ext cx="1046011" cy="753755"/>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8" name="Groupe 47"/>
            <p:cNvGrpSpPr>
              <a:grpSpLocks/>
            </p:cNvGrpSpPr>
            <p:nvPr/>
          </p:nvGrpSpPr>
          <p:grpSpPr bwMode="auto">
            <a:xfrm>
              <a:off x="2165350" y="2709863"/>
              <a:ext cx="6575425" cy="935037"/>
              <a:chOff x="2245903" y="2235822"/>
              <a:chExt cx="6575596" cy="933839"/>
            </a:xfrm>
          </p:grpSpPr>
          <p:sp>
            <p:nvSpPr>
              <p:cNvPr id="96" name="Text Box 41"/>
              <p:cNvSpPr txBox="1">
                <a:spLocks noChangeArrowheads="1"/>
              </p:cNvSpPr>
              <p:nvPr/>
            </p:nvSpPr>
            <p:spPr bwMode="auto">
              <a:xfrm>
                <a:off x="2245903" y="2739591"/>
                <a:ext cx="493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en-US" altLang="fr-FR" sz="1600" b="1">
                    <a:solidFill>
                      <a:srgbClr val="990000"/>
                    </a:solidFill>
                  </a:rPr>
                  <a:t>828</a:t>
                </a:r>
              </a:p>
            </p:txBody>
          </p:sp>
          <p:grpSp>
            <p:nvGrpSpPr>
              <p:cNvPr id="97" name="Groupe 5"/>
              <p:cNvGrpSpPr>
                <a:grpSpLocks/>
              </p:cNvGrpSpPr>
              <p:nvPr/>
            </p:nvGrpSpPr>
            <p:grpSpPr bwMode="auto">
              <a:xfrm>
                <a:off x="4857310" y="2235822"/>
                <a:ext cx="3964189" cy="933839"/>
                <a:chOff x="4511596" y="2526381"/>
                <a:chExt cx="3964189" cy="933839"/>
              </a:xfrm>
            </p:grpSpPr>
            <p:pic>
              <p:nvPicPr>
                <p:cNvPr id="9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1596" y="2526381"/>
                  <a:ext cx="3964189" cy="9338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0" name="ZoneTexte 4"/>
                <p:cNvSpPr txBox="1">
                  <a:spLocks noChangeArrowheads="1"/>
                </p:cNvSpPr>
                <p:nvPr/>
              </p:nvSpPr>
              <p:spPr bwMode="auto">
                <a:xfrm>
                  <a:off x="5212537" y="2765296"/>
                  <a:ext cx="1933543"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fr-FR" altLang="en-US" sz="1000" b="1">
                      <a:solidFill>
                        <a:schemeClr val="tx2"/>
                      </a:solidFill>
                    </a:rPr>
                    <a:t>EggMeat symposia 2011 - Leipzig</a:t>
                  </a:r>
                </a:p>
              </p:txBody>
            </p:sp>
          </p:grpSp>
          <p:cxnSp>
            <p:nvCxnSpPr>
              <p:cNvPr id="98" name="Connecteur droit avec flèche 97"/>
              <p:cNvCxnSpPr/>
              <p:nvPr/>
            </p:nvCxnSpPr>
            <p:spPr>
              <a:xfrm flipH="1">
                <a:off x="2739629" y="2670240"/>
                <a:ext cx="1409737" cy="237820"/>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9" name="Groupe 63"/>
            <p:cNvGrpSpPr>
              <a:grpSpLocks/>
            </p:cNvGrpSpPr>
            <p:nvPr/>
          </p:nvGrpSpPr>
          <p:grpSpPr bwMode="auto">
            <a:xfrm>
              <a:off x="2165350" y="3786189"/>
              <a:ext cx="6289675" cy="991329"/>
              <a:chOff x="2245903" y="3312294"/>
              <a:chExt cx="6290286" cy="989952"/>
            </a:xfrm>
          </p:grpSpPr>
          <p:sp>
            <p:nvSpPr>
              <p:cNvPr id="91" name="Text Box 42"/>
              <p:cNvSpPr txBox="1">
                <a:spLocks noChangeArrowheads="1"/>
              </p:cNvSpPr>
              <p:nvPr/>
            </p:nvSpPr>
            <p:spPr bwMode="auto">
              <a:xfrm>
                <a:off x="2245903" y="3404268"/>
                <a:ext cx="493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en-US" altLang="fr-FR" sz="1600" b="1">
                    <a:solidFill>
                      <a:srgbClr val="990000"/>
                    </a:solidFill>
                  </a:rPr>
                  <a:t>135</a:t>
                </a:r>
              </a:p>
            </p:txBody>
          </p:sp>
          <p:pic>
            <p:nvPicPr>
              <p:cNvPr id="9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312294"/>
                <a:ext cx="3964189" cy="9899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3" name="Connecteur droit avec flèche 92"/>
              <p:cNvCxnSpPr/>
              <p:nvPr/>
            </p:nvCxnSpPr>
            <p:spPr>
              <a:xfrm flipH="1" flipV="1">
                <a:off x="2739664" y="3548503"/>
                <a:ext cx="1735306" cy="117312"/>
              </a:xfrm>
              <a:prstGeom prst="straightConnector1">
                <a:avLst/>
              </a:prstGeom>
              <a:ln w="19050">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pic>
          <p:nvPicPr>
            <p:cNvPr id="9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75" y="5018088"/>
              <a:ext cx="3967163" cy="170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0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right)">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Text Box 3"/>
          <p:cNvSpPr txBox="1">
            <a:spLocks noChangeArrowheads="1"/>
          </p:cNvSpPr>
          <p:nvPr/>
        </p:nvSpPr>
        <p:spPr bwMode="auto">
          <a:xfrm>
            <a:off x="349250" y="1085850"/>
            <a:ext cx="4098925" cy="641350"/>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fr-FR" altLang="fr-FR"/>
              <a:t>Séparation des protéines</a:t>
            </a:r>
          </a:p>
          <a:p>
            <a:pPr algn="ctr">
              <a:defRPr/>
            </a:pPr>
            <a:r>
              <a:rPr lang="fr-FR" altLang="fr-FR"/>
              <a:t>(Chromatographie 2D, Electrophorèse 2D)</a:t>
            </a:r>
          </a:p>
        </p:txBody>
      </p:sp>
      <p:grpSp>
        <p:nvGrpSpPr>
          <p:cNvPr id="50179" name="Group 5"/>
          <p:cNvGrpSpPr>
            <a:grpSpLocks/>
          </p:cNvGrpSpPr>
          <p:nvPr/>
        </p:nvGrpSpPr>
        <p:grpSpPr bwMode="auto">
          <a:xfrm>
            <a:off x="4970463" y="700088"/>
            <a:ext cx="3860800" cy="1635125"/>
            <a:chOff x="1483" y="1948"/>
            <a:chExt cx="2432" cy="1030"/>
          </a:xfrm>
        </p:grpSpPr>
        <p:sp>
          <p:nvSpPr>
            <p:cNvPr id="171014" name="Rectangle 6"/>
            <p:cNvSpPr>
              <a:spLocks noChangeArrowheads="1"/>
            </p:cNvSpPr>
            <p:nvPr/>
          </p:nvSpPr>
          <p:spPr bwMode="auto">
            <a:xfrm>
              <a:off x="1483" y="1948"/>
              <a:ext cx="2432" cy="1030"/>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grpSp>
          <p:nvGrpSpPr>
            <p:cNvPr id="50192" name="Group 7"/>
            <p:cNvGrpSpPr>
              <a:grpSpLocks noChangeAspect="1"/>
            </p:cNvGrpSpPr>
            <p:nvPr/>
          </p:nvGrpSpPr>
          <p:grpSpPr bwMode="auto">
            <a:xfrm>
              <a:off x="2563" y="2607"/>
              <a:ext cx="95" cy="89"/>
              <a:chOff x="2292" y="1434"/>
              <a:chExt cx="114" cy="108"/>
            </a:xfrm>
          </p:grpSpPr>
          <p:sp>
            <p:nvSpPr>
              <p:cNvPr id="50210" name="Oval 8"/>
              <p:cNvSpPr>
                <a:spLocks noChangeAspect="1" noChangeArrowheads="1"/>
              </p:cNvSpPr>
              <p:nvPr/>
            </p:nvSpPr>
            <p:spPr bwMode="auto">
              <a:xfrm>
                <a:off x="2292" y="1434"/>
                <a:ext cx="114" cy="108"/>
              </a:xfrm>
              <a:prstGeom prst="ellipse">
                <a:avLst/>
              </a:prstGeom>
              <a:noFill/>
              <a:ln w="6350">
                <a:solidFill>
                  <a:srgbClr val="DED9FF"/>
                </a:solidFill>
                <a:round/>
                <a:headEnd/>
                <a:tailEnd/>
              </a:ln>
              <a:effectLst/>
              <a:extLst>
                <a:ext uri="{909E8E84-426E-40DD-AFC4-6F175D3DCCD1}">
                  <a14:hiddenFill xmlns:a14="http://schemas.microsoft.com/office/drawing/2010/main">
                    <a:solidFill>
                      <a:srgbClr val="DED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0211" name="Oval 9"/>
              <p:cNvSpPr>
                <a:spLocks noChangeAspect="1" noChangeArrowheads="1"/>
              </p:cNvSpPr>
              <p:nvPr/>
            </p:nvSpPr>
            <p:spPr bwMode="auto">
              <a:xfrm>
                <a:off x="2325" y="1464"/>
                <a:ext cx="47" cy="47"/>
              </a:xfrm>
              <a:prstGeom prst="ellipse">
                <a:avLst/>
              </a:prstGeom>
              <a:noFill/>
              <a:ln w="6350">
                <a:solidFill>
                  <a:srgbClr val="6600FF"/>
                </a:solidFill>
                <a:round/>
                <a:headEnd/>
                <a:tailEnd/>
              </a:ln>
              <a:effectLst/>
              <a:extLst>
                <a:ext uri="{909E8E84-426E-40DD-AFC4-6F175D3DCCD1}">
                  <a14:hiddenFill xmlns:a14="http://schemas.microsoft.com/office/drawing/2010/main">
                    <a:solidFill>
                      <a:srgbClr val="66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50193" name="Line 10"/>
            <p:cNvSpPr>
              <a:spLocks noChangeAspect="1" noChangeShapeType="1"/>
            </p:cNvSpPr>
            <p:nvPr/>
          </p:nvSpPr>
          <p:spPr bwMode="auto">
            <a:xfrm flipV="1">
              <a:off x="2478" y="2333"/>
              <a:ext cx="2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194" name="Line 11"/>
            <p:cNvSpPr>
              <a:spLocks noChangeAspect="1" noChangeShapeType="1"/>
            </p:cNvSpPr>
            <p:nvPr/>
          </p:nvSpPr>
          <p:spPr bwMode="auto">
            <a:xfrm flipV="1">
              <a:off x="2726" y="2333"/>
              <a:ext cx="9" cy="3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0195" name="Group 12"/>
            <p:cNvGrpSpPr>
              <a:grpSpLocks noChangeAspect="1"/>
            </p:cNvGrpSpPr>
            <p:nvPr/>
          </p:nvGrpSpPr>
          <p:grpSpPr bwMode="auto">
            <a:xfrm>
              <a:off x="2491" y="2361"/>
              <a:ext cx="119" cy="569"/>
              <a:chOff x="4055" y="2951"/>
              <a:chExt cx="153" cy="506"/>
            </a:xfrm>
          </p:grpSpPr>
          <p:sp>
            <p:nvSpPr>
              <p:cNvPr id="50204" name="Line 13"/>
              <p:cNvSpPr>
                <a:spLocks noChangeAspect="1" noChangeShapeType="1"/>
              </p:cNvSpPr>
              <p:nvPr/>
            </p:nvSpPr>
            <p:spPr bwMode="auto">
              <a:xfrm>
                <a:off x="4083" y="3008"/>
                <a:ext cx="40" cy="2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5" name="Line 14"/>
              <p:cNvSpPr>
                <a:spLocks noChangeAspect="1" noChangeShapeType="1"/>
              </p:cNvSpPr>
              <p:nvPr/>
            </p:nvSpPr>
            <p:spPr bwMode="auto">
              <a:xfrm>
                <a:off x="4123" y="3278"/>
                <a:ext cx="60" cy="17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6" name="Line 15"/>
              <p:cNvSpPr>
                <a:spLocks noChangeAspect="1" noChangeShapeType="1"/>
              </p:cNvSpPr>
              <p:nvPr/>
            </p:nvSpPr>
            <p:spPr bwMode="auto">
              <a:xfrm>
                <a:off x="4184" y="3457"/>
                <a:ext cx="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7" name="Line 16"/>
              <p:cNvSpPr>
                <a:spLocks noChangeAspect="1" noChangeShapeType="1"/>
              </p:cNvSpPr>
              <p:nvPr/>
            </p:nvSpPr>
            <p:spPr bwMode="auto">
              <a:xfrm flipH="1" flipV="1">
                <a:off x="4055" y="2951"/>
                <a:ext cx="25" cy="5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8" name="Line 17"/>
              <p:cNvSpPr>
                <a:spLocks noChangeAspect="1" noChangeShapeType="1"/>
              </p:cNvSpPr>
              <p:nvPr/>
            </p:nvSpPr>
            <p:spPr bwMode="auto">
              <a:xfrm>
                <a:off x="4060" y="2959"/>
                <a:ext cx="1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9" name="Line 18"/>
              <p:cNvSpPr>
                <a:spLocks noChangeAspect="1" noChangeShapeType="1"/>
              </p:cNvSpPr>
              <p:nvPr/>
            </p:nvSpPr>
            <p:spPr bwMode="auto">
              <a:xfrm>
                <a:off x="4081" y="3016"/>
                <a:ext cx="127"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0196" name="Group 19"/>
            <p:cNvGrpSpPr>
              <a:grpSpLocks noChangeAspect="1"/>
            </p:cNvGrpSpPr>
            <p:nvPr/>
          </p:nvGrpSpPr>
          <p:grpSpPr bwMode="auto">
            <a:xfrm flipH="1">
              <a:off x="2610" y="2361"/>
              <a:ext cx="119" cy="569"/>
              <a:chOff x="4055" y="2951"/>
              <a:chExt cx="153" cy="506"/>
            </a:xfrm>
          </p:grpSpPr>
          <p:sp>
            <p:nvSpPr>
              <p:cNvPr id="50198" name="Line 20"/>
              <p:cNvSpPr>
                <a:spLocks noChangeAspect="1" noChangeShapeType="1"/>
              </p:cNvSpPr>
              <p:nvPr/>
            </p:nvSpPr>
            <p:spPr bwMode="auto">
              <a:xfrm>
                <a:off x="4083" y="3008"/>
                <a:ext cx="40" cy="2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199" name="Line 21"/>
              <p:cNvSpPr>
                <a:spLocks noChangeAspect="1" noChangeShapeType="1"/>
              </p:cNvSpPr>
              <p:nvPr/>
            </p:nvSpPr>
            <p:spPr bwMode="auto">
              <a:xfrm>
                <a:off x="4123" y="3278"/>
                <a:ext cx="60" cy="17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0" name="Line 22"/>
              <p:cNvSpPr>
                <a:spLocks noChangeAspect="1" noChangeShapeType="1"/>
              </p:cNvSpPr>
              <p:nvPr/>
            </p:nvSpPr>
            <p:spPr bwMode="auto">
              <a:xfrm>
                <a:off x="4184" y="3457"/>
                <a:ext cx="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1" name="Line 23"/>
              <p:cNvSpPr>
                <a:spLocks noChangeAspect="1" noChangeShapeType="1"/>
              </p:cNvSpPr>
              <p:nvPr/>
            </p:nvSpPr>
            <p:spPr bwMode="auto">
              <a:xfrm flipH="1" flipV="1">
                <a:off x="4055" y="2951"/>
                <a:ext cx="25" cy="5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2" name="Line 24"/>
              <p:cNvSpPr>
                <a:spLocks noChangeAspect="1" noChangeShapeType="1"/>
              </p:cNvSpPr>
              <p:nvPr/>
            </p:nvSpPr>
            <p:spPr bwMode="auto">
              <a:xfrm>
                <a:off x="4060" y="2959"/>
                <a:ext cx="1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03" name="Line 25"/>
              <p:cNvSpPr>
                <a:spLocks noChangeAspect="1" noChangeShapeType="1"/>
              </p:cNvSpPr>
              <p:nvPr/>
            </p:nvSpPr>
            <p:spPr bwMode="auto">
              <a:xfrm>
                <a:off x="4081" y="3016"/>
                <a:ext cx="127"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0197" name="Text Box 26"/>
            <p:cNvSpPr txBox="1">
              <a:spLocks noChangeArrowheads="1"/>
            </p:cNvSpPr>
            <p:nvPr/>
          </p:nvSpPr>
          <p:spPr bwMode="auto">
            <a:xfrm>
              <a:off x="1641" y="2018"/>
              <a:ext cx="1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Digestion protéique (trypsine)</a:t>
              </a:r>
            </a:p>
          </p:txBody>
        </p:sp>
      </p:grpSp>
      <p:sp>
        <p:nvSpPr>
          <p:cNvPr id="171037" name="Text Box 29"/>
          <p:cNvSpPr txBox="1">
            <a:spLocks noChangeArrowheads="1"/>
          </p:cNvSpPr>
          <p:nvPr/>
        </p:nvSpPr>
        <p:spPr bwMode="auto">
          <a:xfrm>
            <a:off x="1052513" y="2593975"/>
            <a:ext cx="3690937" cy="366713"/>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a:t>Fragments peptidiques des protéines </a:t>
            </a:r>
          </a:p>
        </p:txBody>
      </p:sp>
      <p:sp>
        <p:nvSpPr>
          <p:cNvPr id="50181" name="Text Box 32"/>
          <p:cNvSpPr txBox="1">
            <a:spLocks noChangeArrowheads="1"/>
          </p:cNvSpPr>
          <p:nvPr/>
        </p:nvSpPr>
        <p:spPr bwMode="auto">
          <a:xfrm>
            <a:off x="3016250" y="63500"/>
            <a:ext cx="2863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protéomique</a:t>
            </a:r>
          </a:p>
        </p:txBody>
      </p:sp>
      <p:sp>
        <p:nvSpPr>
          <p:cNvPr id="171043" name="Rectangle 35"/>
          <p:cNvSpPr>
            <a:spLocks noChangeArrowheads="1"/>
          </p:cNvSpPr>
          <p:nvPr/>
        </p:nvSpPr>
        <p:spPr bwMode="auto">
          <a:xfrm>
            <a:off x="1500188" y="3357563"/>
            <a:ext cx="4741862" cy="2963862"/>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pic>
        <p:nvPicPr>
          <p:cNvPr id="50183" name="Picture 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3350" y="3556000"/>
            <a:ext cx="31813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38"/>
          <p:cNvSpPr txBox="1">
            <a:spLocks noChangeArrowheads="1"/>
          </p:cNvSpPr>
          <p:nvPr/>
        </p:nvSpPr>
        <p:spPr bwMode="auto">
          <a:xfrm>
            <a:off x="4600575" y="5734050"/>
            <a:ext cx="4543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Détermination de la masse Réelle des peptides</a:t>
            </a:r>
          </a:p>
        </p:txBody>
      </p:sp>
      <p:sp>
        <p:nvSpPr>
          <p:cNvPr id="171048" name="Rectangle 40"/>
          <p:cNvSpPr>
            <a:spLocks noChangeArrowheads="1"/>
          </p:cNvSpPr>
          <p:nvPr/>
        </p:nvSpPr>
        <p:spPr bwMode="auto">
          <a:xfrm>
            <a:off x="6230938" y="1128713"/>
            <a:ext cx="3436937" cy="2135187"/>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pic>
        <p:nvPicPr>
          <p:cNvPr id="5018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3768725"/>
            <a:ext cx="312896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Line 43"/>
          <p:cNvSpPr>
            <a:spLocks noChangeShapeType="1"/>
          </p:cNvSpPr>
          <p:nvPr/>
        </p:nvSpPr>
        <p:spPr bwMode="auto">
          <a:xfrm>
            <a:off x="4679950" y="1460500"/>
            <a:ext cx="9413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8" name="Line 44"/>
          <p:cNvSpPr>
            <a:spLocks noChangeShapeType="1"/>
          </p:cNvSpPr>
          <p:nvPr/>
        </p:nvSpPr>
        <p:spPr bwMode="auto">
          <a:xfrm flipH="1">
            <a:off x="4545013" y="1963738"/>
            <a:ext cx="1273175"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9" name="Line 45"/>
          <p:cNvSpPr>
            <a:spLocks noChangeShapeType="1"/>
          </p:cNvSpPr>
          <p:nvPr/>
        </p:nvSpPr>
        <p:spPr bwMode="auto">
          <a:xfrm>
            <a:off x="2509838" y="3021013"/>
            <a:ext cx="0" cy="4667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90" name="Line 46"/>
          <p:cNvSpPr>
            <a:spLocks noChangeShapeType="1"/>
          </p:cNvSpPr>
          <p:nvPr/>
        </p:nvSpPr>
        <p:spPr bwMode="auto">
          <a:xfrm>
            <a:off x="4249738" y="4687888"/>
            <a:ext cx="4381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Rectangle 35"/>
          <p:cNvSpPr>
            <a:spLocks noChangeArrowheads="1"/>
          </p:cNvSpPr>
          <p:nvPr/>
        </p:nvSpPr>
        <p:spPr bwMode="auto">
          <a:xfrm>
            <a:off x="59532" y="548617"/>
            <a:ext cx="8818562" cy="369887"/>
          </a:xfrm>
          <a:prstGeom prst="rect">
            <a:avLst/>
          </a:prstGeom>
          <a:noFill/>
          <a:ln w="9525">
            <a:noFill/>
            <a:miter lim="800000"/>
            <a:headEnd/>
            <a:tailEnd/>
          </a:ln>
        </p:spPr>
        <p:txBody>
          <a:bodyPr>
            <a:spAutoFit/>
          </a:bodyPr>
          <a:lstStyle/>
          <a:p>
            <a:pPr lvl="1" algn="ctr"/>
            <a:r>
              <a:rPr lang="en-US" b="1" dirty="0" smtClean="0">
                <a:solidFill>
                  <a:srgbClr val="C00000"/>
                </a:solidFill>
              </a:rPr>
              <a:t> </a:t>
            </a:r>
            <a:r>
              <a:rPr lang="en-US" sz="1600" i="1" dirty="0">
                <a:solidFill>
                  <a:srgbClr val="C00000"/>
                </a:solidFill>
              </a:rPr>
              <a:t>(Mass spectrometry-based methods for protein identification)</a:t>
            </a:r>
            <a:endParaRPr lang="en-US" sz="1600" b="1" i="1" dirty="0">
              <a:solidFill>
                <a:srgbClr val="C00000"/>
              </a:solidFill>
            </a:endParaRPr>
          </a:p>
        </p:txBody>
      </p:sp>
    </p:spTree>
    <p:extLst>
      <p:ext uri="{BB962C8B-B14F-4D97-AF65-F5344CB8AC3E}">
        <p14:creationId xmlns:p14="http://schemas.microsoft.com/office/powerpoint/2010/main" val="207499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404813" y="1851025"/>
            <a:ext cx="2913062" cy="2376488"/>
            <a:chOff x="112" y="914"/>
            <a:chExt cx="1835" cy="1497"/>
          </a:xfrm>
        </p:grpSpPr>
        <p:sp>
          <p:nvSpPr>
            <p:cNvPr id="173059" name="Rectangle 3"/>
            <p:cNvSpPr>
              <a:spLocks noChangeArrowheads="1"/>
            </p:cNvSpPr>
            <p:nvPr/>
          </p:nvSpPr>
          <p:spPr bwMode="auto">
            <a:xfrm>
              <a:off x="199" y="914"/>
              <a:ext cx="1642" cy="1497"/>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51219" name="Text Box 4"/>
            <p:cNvSpPr txBox="1">
              <a:spLocks noChangeArrowheads="1"/>
            </p:cNvSpPr>
            <p:nvPr/>
          </p:nvSpPr>
          <p:spPr bwMode="auto">
            <a:xfrm>
              <a:off x="112" y="1936"/>
              <a:ext cx="183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Masse expérimentale des peptides</a:t>
              </a:r>
            </a:p>
          </p:txBody>
        </p:sp>
        <p:pic>
          <p:nvPicPr>
            <p:cNvPr id="51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 y="1001"/>
              <a:ext cx="1414"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3" name="Text Box 24"/>
          <p:cNvSpPr txBox="1">
            <a:spLocks noChangeArrowheads="1"/>
          </p:cNvSpPr>
          <p:nvPr/>
        </p:nvSpPr>
        <p:spPr bwMode="auto">
          <a:xfrm>
            <a:off x="3016250" y="63500"/>
            <a:ext cx="2863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protéomique</a:t>
            </a:r>
          </a:p>
        </p:txBody>
      </p:sp>
      <p:grpSp>
        <p:nvGrpSpPr>
          <p:cNvPr id="173087" name="Group 31"/>
          <p:cNvGrpSpPr>
            <a:grpSpLocks/>
          </p:cNvGrpSpPr>
          <p:nvPr/>
        </p:nvGrpSpPr>
        <p:grpSpPr bwMode="auto">
          <a:xfrm>
            <a:off x="5602288" y="873125"/>
            <a:ext cx="3122612" cy="3263900"/>
            <a:chOff x="3529" y="550"/>
            <a:chExt cx="1967" cy="2056"/>
          </a:xfrm>
        </p:grpSpPr>
        <p:sp>
          <p:nvSpPr>
            <p:cNvPr id="173062" name="Text Box 6"/>
            <p:cNvSpPr txBox="1">
              <a:spLocks noChangeArrowheads="1"/>
            </p:cNvSpPr>
            <p:nvPr/>
          </p:nvSpPr>
          <p:spPr bwMode="auto">
            <a:xfrm>
              <a:off x="3738" y="550"/>
              <a:ext cx="1550" cy="404"/>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fr-FR" altLang="fr-FR"/>
                <a:t>Séquences génomiques </a:t>
              </a:r>
            </a:p>
            <a:p>
              <a:pPr algn="ctr">
                <a:defRPr/>
              </a:pPr>
              <a:r>
                <a:rPr lang="fr-FR" altLang="fr-FR"/>
                <a:t>Séquences cDNA et ESTs</a:t>
              </a:r>
            </a:p>
          </p:txBody>
        </p:sp>
        <p:sp>
          <p:nvSpPr>
            <p:cNvPr id="173073" name="Text Box 17"/>
            <p:cNvSpPr txBox="1">
              <a:spLocks noChangeArrowheads="1"/>
            </p:cNvSpPr>
            <p:nvPr/>
          </p:nvSpPr>
          <p:spPr bwMode="auto">
            <a:xfrm>
              <a:off x="3529" y="1859"/>
              <a:ext cx="1967" cy="231"/>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a:t>Digestion </a:t>
              </a:r>
              <a:r>
                <a:rPr lang="fr-FR" altLang="fr-FR" i="1"/>
                <a:t>in Silico </a:t>
              </a:r>
              <a:r>
                <a:rPr lang="fr-FR" altLang="fr-FR"/>
                <a:t>des protéines</a:t>
              </a:r>
            </a:p>
          </p:txBody>
        </p:sp>
        <p:pic>
          <p:nvPicPr>
            <p:cNvPr id="51213" name="Picture 18" descr="j02857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0" y="1237"/>
              <a:ext cx="66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76" name="Text Box 20"/>
            <p:cNvSpPr txBox="1">
              <a:spLocks noChangeArrowheads="1"/>
            </p:cNvSpPr>
            <p:nvPr/>
          </p:nvSpPr>
          <p:spPr bwMode="auto">
            <a:xfrm>
              <a:off x="3603" y="2375"/>
              <a:ext cx="1786" cy="231"/>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a:t>Masse virtuelle des peptides</a:t>
              </a:r>
            </a:p>
          </p:txBody>
        </p:sp>
        <p:sp>
          <p:nvSpPr>
            <p:cNvPr id="51215" name="Line 25"/>
            <p:cNvSpPr>
              <a:spLocks noChangeShapeType="1"/>
            </p:cNvSpPr>
            <p:nvPr/>
          </p:nvSpPr>
          <p:spPr bwMode="auto">
            <a:xfrm>
              <a:off x="4432" y="960"/>
              <a:ext cx="0" cy="2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16" name="Line 26"/>
            <p:cNvSpPr>
              <a:spLocks noChangeShapeType="1"/>
            </p:cNvSpPr>
            <p:nvPr/>
          </p:nvSpPr>
          <p:spPr bwMode="auto">
            <a:xfrm>
              <a:off x="4449" y="1706"/>
              <a:ext cx="0" cy="17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17" name="Line 27"/>
            <p:cNvSpPr>
              <a:spLocks noChangeShapeType="1"/>
            </p:cNvSpPr>
            <p:nvPr/>
          </p:nvSpPr>
          <p:spPr bwMode="auto">
            <a:xfrm>
              <a:off x="4449" y="2085"/>
              <a:ext cx="0" cy="30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73088" name="Group 32"/>
          <p:cNvGrpSpPr>
            <a:grpSpLocks/>
          </p:cNvGrpSpPr>
          <p:nvPr/>
        </p:nvGrpSpPr>
        <p:grpSpPr bwMode="auto">
          <a:xfrm>
            <a:off x="1035050" y="4076700"/>
            <a:ext cx="6180138" cy="1854200"/>
            <a:chOff x="652" y="2568"/>
            <a:chExt cx="3893" cy="1168"/>
          </a:xfrm>
        </p:grpSpPr>
        <p:sp>
          <p:nvSpPr>
            <p:cNvPr id="51206" name="Text Box 11"/>
            <p:cNvSpPr txBox="1">
              <a:spLocks noChangeArrowheads="1"/>
            </p:cNvSpPr>
            <p:nvPr/>
          </p:nvSpPr>
          <p:spPr bwMode="auto">
            <a:xfrm>
              <a:off x="2169" y="2686"/>
              <a:ext cx="901" cy="243"/>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Comparaison</a:t>
              </a:r>
            </a:p>
          </p:txBody>
        </p:sp>
        <p:sp>
          <p:nvSpPr>
            <p:cNvPr id="51207" name="Rectangle 14"/>
            <p:cNvSpPr>
              <a:spLocks noChangeArrowheads="1"/>
            </p:cNvSpPr>
            <p:nvPr/>
          </p:nvSpPr>
          <p:spPr bwMode="auto">
            <a:xfrm>
              <a:off x="652" y="3160"/>
              <a:ext cx="3893" cy="576"/>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fr-FR" altLang="fr-FR" sz="1200">
                  <a:solidFill>
                    <a:srgbClr val="000000"/>
                  </a:solidFill>
                  <a:cs typeface="Times New Roman" pitchFamily="18" charset="0"/>
                </a:rPr>
                <a:t>MEPSPLLLLLLLLAPCGRGWAVSGR</a:t>
              </a:r>
              <a:r>
                <a:rPr lang="fr-FR" altLang="fr-FR" sz="1200" b="1">
                  <a:solidFill>
                    <a:srgbClr val="FF0000"/>
                  </a:solidFill>
                  <a:cs typeface="Times New Roman" pitchFamily="18" charset="0"/>
                </a:rPr>
                <a:t>APAEETARTDGR/SVLPEKDDFHPR</a:t>
              </a:r>
              <a:r>
                <a:rPr lang="fr-FR" altLang="fr-FR" sz="1200">
                  <a:solidFill>
                    <a:srgbClr val="000000"/>
                  </a:solidFill>
                  <a:cs typeface="Times New Roman" pitchFamily="18" charset="0"/>
                </a:rPr>
                <a:t>TDTDPTTNCVNNCRDDGNCRGSRKCCHIRCPFR</a:t>
              </a:r>
              <a:r>
                <a:rPr lang="fr-FR" altLang="fr-FR" sz="1200" b="1">
                  <a:solidFill>
                    <a:srgbClr val="FF0000"/>
                  </a:solidFill>
                  <a:cs typeface="Times New Roman" pitchFamily="18" charset="0"/>
                </a:rPr>
                <a:t>CPQPVPARPDTYPK</a:t>
              </a:r>
              <a:r>
                <a:rPr lang="fr-FR" altLang="fr-FR" sz="1200">
                  <a:solidFill>
                    <a:srgbClr val="000000"/>
                  </a:solidFill>
                  <a:cs typeface="Times New Roman" pitchFamily="18" charset="0"/>
                </a:rPr>
                <a:t>KKVPHIIGCCNSTCSSDTDFPNHLRCCQPMRRSSR</a:t>
              </a:r>
              <a:r>
                <a:rPr lang="fr-FR" altLang="fr-FR" sz="1200">
                  <a:solidFill>
                    <a:srgbClr val="0000FF"/>
                  </a:solidFill>
                  <a:cs typeface="Times New Roman" pitchFamily="18" charset="0"/>
                </a:rPr>
                <a:t>ITVALSLL</a:t>
              </a:r>
              <a:r>
                <a:rPr lang="fr-FR" altLang="fr-FR" sz="1200">
                  <a:solidFill>
                    <a:srgbClr val="000000"/>
                  </a:solidFill>
                  <a:cs typeface="Times New Roman" pitchFamily="18" charset="0"/>
                </a:rPr>
                <a:t>G</a:t>
              </a:r>
              <a:r>
                <a:rPr lang="fr-FR" altLang="fr-FR" sz="1200">
                  <a:solidFill>
                    <a:srgbClr val="0000FF"/>
                  </a:solidFill>
                  <a:cs typeface="Times New Roman" pitchFamily="18" charset="0"/>
                </a:rPr>
                <a:t>LG</a:t>
              </a:r>
              <a:r>
                <a:rPr lang="fr-FR" altLang="fr-FR" sz="1200">
                  <a:solidFill>
                    <a:srgbClr val="000000"/>
                  </a:solidFill>
                  <a:cs typeface="Times New Roman" pitchFamily="18" charset="0"/>
                </a:rPr>
                <a:t>CWWCSDPEKLCR</a:t>
              </a:r>
              <a:r>
                <a:rPr lang="fr-FR" altLang="fr-FR" sz="1200" b="1">
                  <a:solidFill>
                    <a:srgbClr val="FF0000"/>
                  </a:solidFill>
                  <a:cs typeface="Times New Roman" pitchFamily="18" charset="0"/>
                </a:rPr>
                <a:t>LIPEHR</a:t>
              </a:r>
              <a:r>
                <a:rPr lang="fr-FR" altLang="fr-FR" sz="1200">
                  <a:solidFill>
                    <a:srgbClr val="000000"/>
                  </a:solidFill>
                  <a:cs typeface="Times New Roman" pitchFamily="18" charset="0"/>
                </a:rPr>
                <a:t>LCRGRAYCYACIPALRSCR</a:t>
              </a:r>
              <a:r>
                <a:rPr lang="fr-FR" altLang="fr-FR" sz="1200" b="1">
                  <a:solidFill>
                    <a:srgbClr val="FF0000"/>
                  </a:solidFill>
                  <a:cs typeface="Times New Roman" pitchFamily="18" charset="0"/>
                </a:rPr>
                <a:t>VFVHSSCGGNANNFR</a:t>
              </a:r>
              <a:r>
                <a:rPr lang="fr-FR" altLang="fr-FR" sz="1200">
                  <a:solidFill>
                    <a:srgbClr val="000000"/>
                  </a:solidFill>
                  <a:cs typeface="Times New Roman" pitchFamily="18" charset="0"/>
                </a:rPr>
                <a:t>TLAECQQVCQHGLHKH</a:t>
              </a:r>
            </a:p>
            <a:p>
              <a:pPr algn="ctr" eaLnBrk="1" hangingPunct="1"/>
              <a:r>
                <a:rPr lang="fr-FR" altLang="fr-FR">
                  <a:solidFill>
                    <a:srgbClr val="000000"/>
                  </a:solidFill>
                  <a:cs typeface="Times New Roman" pitchFamily="18" charset="0"/>
                </a:rPr>
                <a:t>Identification protéique</a:t>
              </a:r>
            </a:p>
          </p:txBody>
        </p:sp>
        <p:sp>
          <p:nvSpPr>
            <p:cNvPr id="51208" name="Line 28"/>
            <p:cNvSpPr>
              <a:spLocks noChangeShapeType="1"/>
            </p:cNvSpPr>
            <p:nvPr/>
          </p:nvSpPr>
          <p:spPr bwMode="auto">
            <a:xfrm>
              <a:off x="1805" y="2585"/>
              <a:ext cx="296" cy="191"/>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09" name="Line 29"/>
            <p:cNvSpPr>
              <a:spLocks noChangeShapeType="1"/>
            </p:cNvSpPr>
            <p:nvPr/>
          </p:nvSpPr>
          <p:spPr bwMode="auto">
            <a:xfrm flipH="1">
              <a:off x="3202" y="2568"/>
              <a:ext cx="325" cy="176"/>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10" name="Line 30"/>
            <p:cNvSpPr>
              <a:spLocks noChangeShapeType="1"/>
            </p:cNvSpPr>
            <p:nvPr/>
          </p:nvSpPr>
          <p:spPr bwMode="auto">
            <a:xfrm>
              <a:off x="2627" y="2961"/>
              <a:ext cx="6" cy="219"/>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73087"/>
                                        </p:tgtEl>
                                        <p:attrNameLst>
                                          <p:attrName>style.visibility</p:attrName>
                                        </p:attrNameLst>
                                      </p:cBhvr>
                                      <p:to>
                                        <p:strVal val="visible"/>
                                      </p:to>
                                    </p:set>
                                    <p:animEffect transition="in" filter="wipe(up)">
                                      <p:cBhvr>
                                        <p:cTn id="7" dur="500"/>
                                        <p:tgtEl>
                                          <p:spTgt spid="1730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3088"/>
                                        </p:tgtEl>
                                        <p:attrNameLst>
                                          <p:attrName>style.visibility</p:attrName>
                                        </p:attrNameLst>
                                      </p:cBhvr>
                                      <p:to>
                                        <p:strVal val="visible"/>
                                      </p:to>
                                    </p:set>
                                    <p:animEffect transition="in" filter="wipe(up)">
                                      <p:cBhvr>
                                        <p:cTn id="12" dur="500"/>
                                        <p:tgtEl>
                                          <p:spTgt spid="17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771525" y="1438275"/>
            <a:ext cx="799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L’analyse protéomique se base sur la protéine (unité fonctionnelle)</a:t>
            </a:r>
          </a:p>
        </p:txBody>
      </p:sp>
      <p:sp>
        <p:nvSpPr>
          <p:cNvPr id="184324" name="Text Box 4"/>
          <p:cNvSpPr txBox="1">
            <a:spLocks noChangeArrowheads="1"/>
          </p:cNvSpPr>
          <p:nvPr/>
        </p:nvSpPr>
        <p:spPr bwMode="auto">
          <a:xfrm>
            <a:off x="708025" y="2139950"/>
            <a:ext cx="6789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Toutefois elle est limitée aux protéines dont la séquence est disponible</a:t>
            </a:r>
          </a:p>
        </p:txBody>
      </p:sp>
      <p:sp>
        <p:nvSpPr>
          <p:cNvPr id="184326" name="Text Box 6"/>
          <p:cNvSpPr txBox="1">
            <a:spLocks noChangeArrowheads="1"/>
          </p:cNvSpPr>
          <p:nvPr/>
        </p:nvSpPr>
        <p:spPr bwMode="auto">
          <a:xfrm>
            <a:off x="774700" y="2879725"/>
            <a:ext cx="4919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L’analyse transcriptomique est basée sur les ARNm</a:t>
            </a:r>
          </a:p>
        </p:txBody>
      </p:sp>
      <p:sp>
        <p:nvSpPr>
          <p:cNvPr id="184327" name="Text Box 7"/>
          <p:cNvSpPr txBox="1">
            <a:spLocks noChangeArrowheads="1"/>
          </p:cNvSpPr>
          <p:nvPr/>
        </p:nvSpPr>
        <p:spPr bwMode="auto">
          <a:xfrm>
            <a:off x="812800" y="3536950"/>
            <a:ext cx="7994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Elle permets donc l’analyse des gènes et des protéines non identifiées dans les bases</a:t>
            </a:r>
          </a:p>
        </p:txBody>
      </p:sp>
      <p:sp>
        <p:nvSpPr>
          <p:cNvPr id="55302" name="Text Box 8"/>
          <p:cNvSpPr txBox="1">
            <a:spLocks noChangeArrowheads="1"/>
          </p:cNvSpPr>
          <p:nvPr/>
        </p:nvSpPr>
        <p:spPr bwMode="auto">
          <a:xfrm>
            <a:off x="3016250" y="63500"/>
            <a:ext cx="2863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protéomique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wipe(left)">
                                      <p:cBhvr>
                                        <p:cTn id="7" dur="500"/>
                                        <p:tgtEl>
                                          <p:spTgt spid="184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26"/>
                                        </p:tgtEl>
                                        <p:attrNameLst>
                                          <p:attrName>style.visibility</p:attrName>
                                        </p:attrNameLst>
                                      </p:cBhvr>
                                      <p:to>
                                        <p:strVal val="visible"/>
                                      </p:to>
                                    </p:set>
                                    <p:animEffect transition="in" filter="wipe(left)">
                                      <p:cBhvr>
                                        <p:cTn id="12" dur="500"/>
                                        <p:tgtEl>
                                          <p:spTgt spid="1843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27"/>
                                        </p:tgtEl>
                                        <p:attrNameLst>
                                          <p:attrName>style.visibility</p:attrName>
                                        </p:attrNameLst>
                                      </p:cBhvr>
                                      <p:to>
                                        <p:strVal val="visible"/>
                                      </p:to>
                                    </p:set>
                                    <p:animEffect transition="in" filter="wipe(left)">
                                      <p:cBhvr>
                                        <p:cTn id="17" dur="500"/>
                                        <p:tgtEl>
                                          <p:spTgt spid="184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p:bldP spid="184326" grpId="0"/>
      <p:bldP spid="1843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32"/>
          <p:cNvSpPr txBox="1">
            <a:spLocks noChangeArrowheads="1"/>
          </p:cNvSpPr>
          <p:nvPr/>
        </p:nvSpPr>
        <p:spPr bwMode="auto">
          <a:xfrm>
            <a:off x="3016250" y="63500"/>
            <a:ext cx="2863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La protéomique</a:t>
            </a:r>
          </a:p>
        </p:txBody>
      </p:sp>
      <p:sp>
        <p:nvSpPr>
          <p:cNvPr id="171043" name="Rectangle 35"/>
          <p:cNvSpPr>
            <a:spLocks noChangeArrowheads="1"/>
          </p:cNvSpPr>
          <p:nvPr/>
        </p:nvSpPr>
        <p:spPr bwMode="auto">
          <a:xfrm>
            <a:off x="1500188" y="3357563"/>
            <a:ext cx="4741862" cy="2963862"/>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171048" name="Rectangle 40"/>
          <p:cNvSpPr>
            <a:spLocks noChangeArrowheads="1"/>
          </p:cNvSpPr>
          <p:nvPr/>
        </p:nvSpPr>
        <p:spPr bwMode="auto">
          <a:xfrm>
            <a:off x="6230938" y="1128713"/>
            <a:ext cx="3436937" cy="2135187"/>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p>
        </p:txBody>
      </p:sp>
      <p:sp>
        <p:nvSpPr>
          <p:cNvPr id="36" name="Rectangle 35"/>
          <p:cNvSpPr>
            <a:spLocks noChangeArrowheads="1"/>
          </p:cNvSpPr>
          <p:nvPr/>
        </p:nvSpPr>
        <p:spPr bwMode="auto">
          <a:xfrm>
            <a:off x="325438" y="665163"/>
            <a:ext cx="8818562" cy="369887"/>
          </a:xfrm>
          <a:prstGeom prst="rect">
            <a:avLst/>
          </a:prstGeom>
          <a:noFill/>
          <a:ln w="9525">
            <a:noFill/>
            <a:miter lim="800000"/>
            <a:headEnd/>
            <a:tailEnd/>
          </a:ln>
        </p:spPr>
        <p:txBody>
          <a:bodyPr>
            <a:spAutoFit/>
          </a:bodyPr>
          <a:lstStyle/>
          <a:p>
            <a:pPr marL="742950" lvl="1" indent="-285750">
              <a:buFont typeface="Wingdings" pitchFamily="2" charset="2"/>
              <a:buChar char="ü"/>
            </a:pPr>
            <a:r>
              <a:rPr lang="en-US" b="1" dirty="0">
                <a:solidFill>
                  <a:srgbClr val="C00000"/>
                </a:solidFill>
              </a:rPr>
              <a:t>Proteomics </a:t>
            </a:r>
            <a:r>
              <a:rPr lang="en-US" sz="1600" i="1" dirty="0">
                <a:solidFill>
                  <a:srgbClr val="C00000"/>
                </a:solidFill>
              </a:rPr>
              <a:t>(Mass spectrometry-based methods for protein identification)</a:t>
            </a:r>
            <a:endParaRPr lang="en-US" sz="1600" b="1" i="1" dirty="0">
              <a:solidFill>
                <a:srgbClr val="C00000"/>
              </a:solidFill>
            </a:endParaRPr>
          </a:p>
        </p:txBody>
      </p:sp>
      <p:sp>
        <p:nvSpPr>
          <p:cNvPr id="37" name="Oval 11"/>
          <p:cNvSpPr>
            <a:spLocks noChangeArrowheads="1"/>
          </p:cNvSpPr>
          <p:nvPr/>
        </p:nvSpPr>
        <p:spPr bwMode="auto">
          <a:xfrm>
            <a:off x="3738563" y="3005138"/>
            <a:ext cx="1144587" cy="795337"/>
          </a:xfrm>
          <a:prstGeom prst="ellipse">
            <a:avLst/>
          </a:prstGeom>
          <a:solidFill>
            <a:srgbClr val="DDDDDD"/>
          </a:solidFill>
          <a:ln w="28575">
            <a:solidFill>
              <a:srgbClr val="E5C759"/>
            </a:solidFill>
            <a:round/>
            <a:headEnd/>
            <a:tailEnd/>
          </a:ln>
          <a:effectLst/>
          <a:extLst/>
        </p:spPr>
        <p:txBody>
          <a:bodyPr wrap="none" lIns="91417" tIns="45709" rIns="91417" bIns="45709"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lgn="ctr" eaLnBrk="0" hangingPunct="0">
              <a:defRPr/>
            </a:pPr>
            <a:endParaRPr lang="en-US" altLang="fr-FR" sz="2400" kern="0" smtClean="0">
              <a:solidFill>
                <a:srgbClr val="000000"/>
              </a:solidFill>
              <a:latin typeface="Calibri" pitchFamily="34" charset="0"/>
            </a:endParaRPr>
          </a:p>
        </p:txBody>
      </p:sp>
      <p:sp>
        <p:nvSpPr>
          <p:cNvPr id="38" name="Oval 12"/>
          <p:cNvSpPr>
            <a:spLocks noChangeArrowheads="1"/>
          </p:cNvSpPr>
          <p:nvPr/>
        </p:nvSpPr>
        <p:spPr bwMode="auto">
          <a:xfrm rot="16200000">
            <a:off x="4138612" y="3173413"/>
            <a:ext cx="379413" cy="471488"/>
          </a:xfrm>
          <a:prstGeom prst="ellipse">
            <a:avLst/>
          </a:prstGeom>
          <a:solidFill>
            <a:srgbClr val="FFFF00"/>
          </a:solidFill>
          <a:ln w="28575">
            <a:solidFill>
              <a:srgbClr val="FFFF00"/>
            </a:solidFill>
            <a:round/>
            <a:headEnd/>
            <a:tailEnd/>
          </a:ln>
        </p:spPr>
        <p:txBody>
          <a:bodyPr vert="eaVert" lIns="91417" tIns="45709" rIns="91417" bIns="45709"/>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defRPr/>
            </a:pPr>
            <a:endParaRPr lang="en-US" altLang="fr-FR" sz="1600" b="1" kern="0" smtClean="0">
              <a:solidFill>
                <a:srgbClr val="000000"/>
              </a:solidFill>
              <a:latin typeface="Calibri" pitchFamily="34" charset="0"/>
            </a:endParaRPr>
          </a:p>
        </p:txBody>
      </p:sp>
      <p:grpSp>
        <p:nvGrpSpPr>
          <p:cNvPr id="39" name="Groupe 38"/>
          <p:cNvGrpSpPr>
            <a:grpSpLocks/>
          </p:cNvGrpSpPr>
          <p:nvPr/>
        </p:nvGrpSpPr>
        <p:grpSpPr bwMode="auto">
          <a:xfrm>
            <a:off x="4386263" y="3695700"/>
            <a:ext cx="1555750" cy="504825"/>
            <a:chOff x="4385964" y="3695211"/>
            <a:chExt cx="1555750" cy="505337"/>
          </a:xfrm>
        </p:grpSpPr>
        <p:sp>
          <p:nvSpPr>
            <p:cNvPr id="40" name="Text Box 20"/>
            <p:cNvSpPr txBox="1">
              <a:spLocks noChangeArrowheads="1"/>
            </p:cNvSpPr>
            <p:nvPr/>
          </p:nvSpPr>
          <p:spPr bwMode="auto">
            <a:xfrm>
              <a:off x="4385964" y="3862068"/>
              <a:ext cx="1555750" cy="338480"/>
            </a:xfrm>
            <a:prstGeom prst="rect">
              <a:avLst/>
            </a:prstGeom>
            <a:noFill/>
            <a:ln>
              <a:noFill/>
            </a:ln>
            <a:effectLst/>
            <a:extLst/>
          </p:spPr>
          <p:txBody>
            <a:bodyPr lIns="91417" tIns="45709" rIns="91417" bIns="457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lgn="ctr">
                <a:defRPr/>
              </a:pPr>
              <a:r>
                <a:rPr lang="en-US" altLang="fr-FR" sz="1600" kern="0" dirty="0" smtClean="0">
                  <a:solidFill>
                    <a:srgbClr val="990000"/>
                  </a:solidFill>
                  <a:latin typeface="Calibri" pitchFamily="34" charset="0"/>
                </a:rPr>
                <a:t>shell</a:t>
              </a:r>
            </a:p>
          </p:txBody>
        </p:sp>
        <p:sp>
          <p:nvSpPr>
            <p:cNvPr id="41" name="Line 21"/>
            <p:cNvSpPr>
              <a:spLocks noChangeShapeType="1"/>
            </p:cNvSpPr>
            <p:nvPr/>
          </p:nvSpPr>
          <p:spPr bwMode="auto">
            <a:xfrm>
              <a:off x="4681239" y="3695211"/>
              <a:ext cx="269875" cy="247901"/>
            </a:xfrm>
            <a:prstGeom prst="line">
              <a:avLst/>
            </a:prstGeom>
            <a:noFill/>
            <a:ln w="28575">
              <a:solidFill>
                <a:srgbClr val="990000"/>
              </a:solidFill>
              <a:round/>
              <a:headEnd/>
              <a:tailEnd type="triangle" w="med" len="med"/>
            </a:ln>
            <a:effectLst/>
            <a:extLst/>
          </p:spPr>
          <p:txBody>
            <a:bodyPr/>
            <a:lstStyle/>
            <a:p>
              <a:pPr>
                <a:defRPr/>
              </a:pPr>
              <a:endParaRPr lang="fr-FR" kern="0">
                <a:solidFill>
                  <a:srgbClr val="000000"/>
                </a:solidFill>
                <a:latin typeface="+mn-lt"/>
              </a:endParaRPr>
            </a:p>
          </p:txBody>
        </p:sp>
      </p:grpSp>
      <p:pic>
        <p:nvPicPr>
          <p:cNvPr id="42" name="Picture 2"/>
          <p:cNvPicPr>
            <a:picLocks noChangeAspect="1" noChangeArrowheads="1"/>
          </p:cNvPicPr>
          <p:nvPr/>
        </p:nvPicPr>
        <p:blipFill>
          <a:blip r:embed="rId2"/>
          <a:srcRect/>
          <a:stretch>
            <a:fillRect/>
          </a:stretch>
        </p:blipFill>
        <p:spPr bwMode="auto">
          <a:xfrm>
            <a:off x="5461000" y="3408363"/>
            <a:ext cx="3683000" cy="955675"/>
          </a:xfrm>
          <a:prstGeom prst="rect">
            <a:avLst/>
          </a:prstGeom>
          <a:noFill/>
          <a:ln w="9525">
            <a:noFill/>
            <a:miter lim="800000"/>
            <a:headEnd/>
            <a:tailEnd/>
          </a:ln>
        </p:spPr>
      </p:pic>
      <p:pic>
        <p:nvPicPr>
          <p:cNvPr id="43" name="Picture 3"/>
          <p:cNvPicPr>
            <a:picLocks noChangeAspect="1" noChangeArrowheads="1"/>
          </p:cNvPicPr>
          <p:nvPr/>
        </p:nvPicPr>
        <p:blipFill>
          <a:blip r:embed="rId3"/>
          <a:srcRect/>
          <a:stretch>
            <a:fillRect/>
          </a:stretch>
        </p:blipFill>
        <p:spPr bwMode="auto">
          <a:xfrm>
            <a:off x="5507038" y="4200525"/>
            <a:ext cx="3651250" cy="938213"/>
          </a:xfrm>
          <a:prstGeom prst="rect">
            <a:avLst/>
          </a:prstGeom>
          <a:noFill/>
          <a:ln w="9525">
            <a:noFill/>
            <a:miter lim="800000"/>
            <a:headEnd/>
            <a:tailEnd/>
          </a:ln>
        </p:spPr>
      </p:pic>
      <p:pic>
        <p:nvPicPr>
          <p:cNvPr id="44" name="Picture 4"/>
          <p:cNvPicPr>
            <a:picLocks noChangeAspect="1" noChangeArrowheads="1"/>
          </p:cNvPicPr>
          <p:nvPr/>
        </p:nvPicPr>
        <p:blipFill>
          <a:blip r:embed="rId4"/>
          <a:srcRect/>
          <a:stretch>
            <a:fillRect/>
          </a:stretch>
        </p:blipFill>
        <p:spPr bwMode="auto">
          <a:xfrm>
            <a:off x="5456238" y="4802188"/>
            <a:ext cx="3771900" cy="1133475"/>
          </a:xfrm>
          <a:prstGeom prst="rect">
            <a:avLst/>
          </a:prstGeom>
          <a:noFill/>
          <a:ln w="9525">
            <a:noFill/>
            <a:miter lim="800000"/>
            <a:headEnd/>
            <a:tailEnd/>
          </a:ln>
        </p:spPr>
      </p:pic>
      <p:pic>
        <p:nvPicPr>
          <p:cNvPr id="45" name="Picture 5"/>
          <p:cNvPicPr>
            <a:picLocks noChangeAspect="1" noChangeArrowheads="1"/>
          </p:cNvPicPr>
          <p:nvPr/>
        </p:nvPicPr>
        <p:blipFill>
          <a:blip r:embed="rId5"/>
          <a:srcRect/>
          <a:stretch>
            <a:fillRect/>
          </a:stretch>
        </p:blipFill>
        <p:spPr bwMode="auto">
          <a:xfrm>
            <a:off x="3965575" y="4651375"/>
            <a:ext cx="3300413" cy="1358900"/>
          </a:xfrm>
          <a:prstGeom prst="rect">
            <a:avLst/>
          </a:prstGeom>
          <a:noFill/>
          <a:ln w="9525">
            <a:noFill/>
            <a:miter lim="800000"/>
            <a:headEnd/>
            <a:tailEnd/>
          </a:ln>
        </p:spPr>
      </p:pic>
      <p:grpSp>
        <p:nvGrpSpPr>
          <p:cNvPr id="46" name="Groupe 45"/>
          <p:cNvGrpSpPr>
            <a:grpSpLocks/>
          </p:cNvGrpSpPr>
          <p:nvPr/>
        </p:nvGrpSpPr>
        <p:grpSpPr bwMode="auto">
          <a:xfrm>
            <a:off x="47625" y="1473200"/>
            <a:ext cx="4879975" cy="2389188"/>
            <a:chOff x="48228" y="1473420"/>
            <a:chExt cx="4879266" cy="2388596"/>
          </a:xfrm>
        </p:grpSpPr>
        <p:pic>
          <p:nvPicPr>
            <p:cNvPr id="47" name="Picture 8"/>
            <p:cNvPicPr>
              <a:picLocks noChangeAspect="1" noChangeArrowheads="1"/>
            </p:cNvPicPr>
            <p:nvPr/>
          </p:nvPicPr>
          <p:blipFill>
            <a:blip r:embed="rId6"/>
            <a:srcRect/>
            <a:stretch>
              <a:fillRect/>
            </a:stretch>
          </p:blipFill>
          <p:spPr bwMode="auto">
            <a:xfrm>
              <a:off x="48228" y="2471840"/>
              <a:ext cx="3689837" cy="1390176"/>
            </a:xfrm>
            <a:prstGeom prst="rect">
              <a:avLst/>
            </a:prstGeom>
            <a:noFill/>
            <a:ln w="9525">
              <a:noFill/>
              <a:miter lim="800000"/>
              <a:headEnd/>
              <a:tailEnd/>
            </a:ln>
          </p:spPr>
        </p:pic>
        <p:sp>
          <p:nvSpPr>
            <p:cNvPr id="48" name="Text Box 14"/>
            <p:cNvSpPr txBox="1">
              <a:spLocks noChangeArrowheads="1"/>
            </p:cNvSpPr>
            <p:nvPr/>
          </p:nvSpPr>
          <p:spPr bwMode="auto">
            <a:xfrm>
              <a:off x="2789443" y="2214599"/>
              <a:ext cx="2138051" cy="336467"/>
            </a:xfrm>
            <a:prstGeom prst="rect">
              <a:avLst/>
            </a:prstGeom>
            <a:noFill/>
            <a:ln>
              <a:noFill/>
            </a:ln>
            <a:effectLst/>
            <a:extLst/>
          </p:spPr>
          <p:txBody>
            <a:bodyPr lIns="91417" tIns="45709" rIns="91417" bIns="457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lgn="ctr">
                <a:defRPr/>
              </a:pPr>
              <a:r>
                <a:rPr lang="en-US" altLang="fr-FR" sz="1600" kern="0" dirty="0" smtClean="0">
                  <a:solidFill>
                    <a:srgbClr val="996600"/>
                  </a:solidFill>
                  <a:latin typeface="Calibri" pitchFamily="34" charset="0"/>
                </a:rPr>
                <a:t>yolk</a:t>
              </a:r>
            </a:p>
          </p:txBody>
        </p:sp>
        <p:sp>
          <p:nvSpPr>
            <p:cNvPr id="49" name="Line 15"/>
            <p:cNvSpPr>
              <a:spLocks noChangeShapeType="1"/>
            </p:cNvSpPr>
            <p:nvPr/>
          </p:nvSpPr>
          <p:spPr bwMode="auto">
            <a:xfrm flipH="1" flipV="1">
              <a:off x="3965609" y="2644705"/>
              <a:ext cx="314279" cy="690392"/>
            </a:xfrm>
            <a:prstGeom prst="line">
              <a:avLst/>
            </a:prstGeom>
            <a:noFill/>
            <a:ln w="28575">
              <a:solidFill>
                <a:srgbClr val="996600"/>
              </a:solidFill>
              <a:round/>
              <a:headEnd/>
              <a:tailEnd type="triangle" w="med" len="med"/>
            </a:ln>
            <a:effectLst/>
            <a:extLst/>
          </p:spPr>
          <p:txBody>
            <a:bodyPr/>
            <a:lstStyle/>
            <a:p>
              <a:pPr>
                <a:defRPr/>
              </a:pPr>
              <a:endParaRPr lang="fr-FR" kern="0">
                <a:solidFill>
                  <a:srgbClr val="000000"/>
                </a:solidFill>
                <a:latin typeface="+mn-lt"/>
              </a:endParaRPr>
            </a:p>
          </p:txBody>
        </p:sp>
        <p:pic>
          <p:nvPicPr>
            <p:cNvPr id="50" name="Picture 7"/>
            <p:cNvPicPr>
              <a:picLocks noChangeAspect="1" noChangeArrowheads="1"/>
            </p:cNvPicPr>
            <p:nvPr/>
          </p:nvPicPr>
          <p:blipFill>
            <a:blip r:embed="rId7"/>
            <a:srcRect/>
            <a:stretch>
              <a:fillRect/>
            </a:stretch>
          </p:blipFill>
          <p:spPr bwMode="auto">
            <a:xfrm>
              <a:off x="107504" y="1473420"/>
              <a:ext cx="4117300" cy="842960"/>
            </a:xfrm>
            <a:prstGeom prst="rect">
              <a:avLst/>
            </a:prstGeom>
            <a:noFill/>
            <a:ln w="9525">
              <a:noFill/>
              <a:miter lim="800000"/>
              <a:headEnd/>
              <a:tailEnd/>
            </a:ln>
          </p:spPr>
        </p:pic>
      </p:grpSp>
      <p:grpSp>
        <p:nvGrpSpPr>
          <p:cNvPr id="51" name="Groupe 50"/>
          <p:cNvGrpSpPr>
            <a:grpSpLocks/>
          </p:cNvGrpSpPr>
          <p:nvPr/>
        </p:nvGrpSpPr>
        <p:grpSpPr bwMode="auto">
          <a:xfrm>
            <a:off x="4310063" y="1219200"/>
            <a:ext cx="4881562" cy="2051050"/>
            <a:chOff x="4310360" y="1218593"/>
            <a:chExt cx="4882029" cy="2051168"/>
          </a:xfrm>
        </p:grpSpPr>
        <p:sp>
          <p:nvSpPr>
            <p:cNvPr id="52" name="Line 17"/>
            <p:cNvSpPr>
              <a:spLocks noChangeShapeType="1"/>
            </p:cNvSpPr>
            <p:nvPr/>
          </p:nvSpPr>
          <p:spPr bwMode="auto">
            <a:xfrm flipV="1">
              <a:off x="4526281" y="2844287"/>
              <a:ext cx="355634" cy="425474"/>
            </a:xfrm>
            <a:prstGeom prst="line">
              <a:avLst/>
            </a:prstGeom>
            <a:noFill/>
            <a:ln w="28575">
              <a:solidFill>
                <a:srgbClr val="777777"/>
              </a:solidFill>
              <a:round/>
              <a:headEnd/>
              <a:tailEnd type="triangle" w="med" len="med"/>
            </a:ln>
            <a:effectLst/>
            <a:extLst/>
          </p:spPr>
          <p:txBody>
            <a:bodyPr/>
            <a:lstStyle/>
            <a:p>
              <a:pPr>
                <a:defRPr/>
              </a:pPr>
              <a:endParaRPr lang="fr-FR" kern="0">
                <a:solidFill>
                  <a:srgbClr val="000000"/>
                </a:solidFill>
                <a:latin typeface="+mn-lt"/>
              </a:endParaRPr>
            </a:p>
          </p:txBody>
        </p:sp>
        <p:grpSp>
          <p:nvGrpSpPr>
            <p:cNvPr id="53" name="Groupe 4"/>
            <p:cNvGrpSpPr>
              <a:grpSpLocks/>
            </p:cNvGrpSpPr>
            <p:nvPr/>
          </p:nvGrpSpPr>
          <p:grpSpPr bwMode="auto">
            <a:xfrm>
              <a:off x="4310360" y="1218593"/>
              <a:ext cx="4882029" cy="1626438"/>
              <a:chOff x="4310360" y="1218593"/>
              <a:chExt cx="4882029" cy="1626438"/>
            </a:xfrm>
          </p:grpSpPr>
          <p:sp>
            <p:nvSpPr>
              <p:cNvPr id="54" name="Text Box 16"/>
              <p:cNvSpPr txBox="1">
                <a:spLocks noChangeArrowheads="1"/>
              </p:cNvSpPr>
              <p:nvPr/>
            </p:nvSpPr>
            <p:spPr bwMode="auto">
              <a:xfrm>
                <a:off x="4386567" y="2506130"/>
                <a:ext cx="2713297" cy="338157"/>
              </a:xfrm>
              <a:prstGeom prst="rect">
                <a:avLst/>
              </a:prstGeom>
              <a:noFill/>
              <a:ln>
                <a:noFill/>
              </a:ln>
              <a:effectLst/>
              <a:extLst/>
            </p:spPr>
            <p:txBody>
              <a:bodyPr lIns="91417" tIns="45709" rIns="91417" bIns="457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lgn="ctr">
                  <a:defRPr/>
                </a:pPr>
                <a:r>
                  <a:rPr lang="en-US" altLang="fr-FR" sz="1600" kern="0" dirty="0" err="1" smtClean="0">
                    <a:solidFill>
                      <a:srgbClr val="777777"/>
                    </a:solidFill>
                    <a:latin typeface="Calibri" pitchFamily="34" charset="0"/>
                  </a:rPr>
                  <a:t>Vitelline</a:t>
                </a:r>
                <a:r>
                  <a:rPr lang="en-US" altLang="fr-FR" sz="1600" kern="0" dirty="0" smtClean="0">
                    <a:solidFill>
                      <a:srgbClr val="777777"/>
                    </a:solidFill>
                    <a:latin typeface="Calibri" pitchFamily="34" charset="0"/>
                  </a:rPr>
                  <a:t> membranes</a:t>
                </a:r>
              </a:p>
            </p:txBody>
          </p:sp>
          <p:pic>
            <p:nvPicPr>
              <p:cNvPr id="55" name="Picture 9"/>
              <p:cNvPicPr>
                <a:picLocks noChangeAspect="1" noChangeArrowheads="1"/>
              </p:cNvPicPr>
              <p:nvPr/>
            </p:nvPicPr>
            <p:blipFill>
              <a:blip r:embed="rId8"/>
              <a:srcRect/>
              <a:stretch>
                <a:fillRect/>
              </a:stretch>
            </p:blipFill>
            <p:spPr bwMode="auto">
              <a:xfrm>
                <a:off x="4310360" y="1218593"/>
                <a:ext cx="4882029" cy="1271640"/>
              </a:xfrm>
              <a:prstGeom prst="rect">
                <a:avLst/>
              </a:prstGeom>
              <a:noFill/>
              <a:ln w="9525">
                <a:noFill/>
                <a:miter lim="800000"/>
                <a:headEnd/>
                <a:tailEnd/>
              </a:ln>
            </p:spPr>
          </p:pic>
        </p:grpSp>
      </p:grpSp>
      <p:grpSp>
        <p:nvGrpSpPr>
          <p:cNvPr id="56" name="Groupe 55"/>
          <p:cNvGrpSpPr>
            <a:grpSpLocks/>
          </p:cNvGrpSpPr>
          <p:nvPr/>
        </p:nvGrpSpPr>
        <p:grpSpPr bwMode="auto">
          <a:xfrm>
            <a:off x="107950" y="3543300"/>
            <a:ext cx="4171950" cy="2576513"/>
            <a:chOff x="107504" y="3542811"/>
            <a:chExt cx="4171900" cy="2577588"/>
          </a:xfrm>
        </p:grpSpPr>
        <p:pic>
          <p:nvPicPr>
            <p:cNvPr id="57" name="Picture 2"/>
            <p:cNvPicPr>
              <a:picLocks noChangeAspect="1" noChangeArrowheads="1"/>
            </p:cNvPicPr>
            <p:nvPr/>
          </p:nvPicPr>
          <p:blipFill>
            <a:blip r:embed="rId9"/>
            <a:srcRect/>
            <a:stretch>
              <a:fillRect/>
            </a:stretch>
          </p:blipFill>
          <p:spPr bwMode="auto">
            <a:xfrm>
              <a:off x="107504" y="5182359"/>
              <a:ext cx="3260142" cy="938040"/>
            </a:xfrm>
            <a:prstGeom prst="rect">
              <a:avLst/>
            </a:prstGeom>
            <a:noFill/>
            <a:ln w="9525">
              <a:noFill/>
              <a:miter lim="800000"/>
              <a:headEnd/>
              <a:tailEnd/>
            </a:ln>
          </p:spPr>
        </p:pic>
        <p:sp>
          <p:nvSpPr>
            <p:cNvPr id="58" name="Text Box 19"/>
            <p:cNvSpPr txBox="1">
              <a:spLocks noChangeArrowheads="1"/>
            </p:cNvSpPr>
            <p:nvPr/>
          </p:nvSpPr>
          <p:spPr bwMode="auto">
            <a:xfrm>
              <a:off x="2139480" y="3877914"/>
              <a:ext cx="2139924" cy="338278"/>
            </a:xfrm>
            <a:prstGeom prst="rect">
              <a:avLst/>
            </a:prstGeom>
            <a:noFill/>
            <a:ln>
              <a:noFill/>
            </a:ln>
            <a:effectLst/>
            <a:extLst/>
          </p:spPr>
          <p:txBody>
            <a:bodyPr lIns="91417" tIns="45709" rIns="91417" bIns="457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5813" indent="-227013">
                <a:defRPr>
                  <a:solidFill>
                    <a:schemeClr val="tx1"/>
                  </a:solidFill>
                  <a:latin typeface="Arial" charset="0"/>
                </a:defRPr>
              </a:lvl5pPr>
              <a:lvl6pPr marL="2513013" indent="-227013" fontAlgn="base">
                <a:spcBef>
                  <a:spcPct val="0"/>
                </a:spcBef>
                <a:spcAft>
                  <a:spcPct val="0"/>
                </a:spcAft>
                <a:defRPr>
                  <a:solidFill>
                    <a:schemeClr val="tx1"/>
                  </a:solidFill>
                  <a:latin typeface="Arial" charset="0"/>
                </a:defRPr>
              </a:lvl6pPr>
              <a:lvl7pPr marL="2970213" indent="-227013" fontAlgn="base">
                <a:spcBef>
                  <a:spcPct val="0"/>
                </a:spcBef>
                <a:spcAft>
                  <a:spcPct val="0"/>
                </a:spcAft>
                <a:defRPr>
                  <a:solidFill>
                    <a:schemeClr val="tx1"/>
                  </a:solidFill>
                  <a:latin typeface="Arial" charset="0"/>
                </a:defRPr>
              </a:lvl7pPr>
              <a:lvl8pPr marL="3427413" indent="-227013" fontAlgn="base">
                <a:spcBef>
                  <a:spcPct val="0"/>
                </a:spcBef>
                <a:spcAft>
                  <a:spcPct val="0"/>
                </a:spcAft>
                <a:defRPr>
                  <a:solidFill>
                    <a:schemeClr val="tx1"/>
                  </a:solidFill>
                  <a:latin typeface="Arial" charset="0"/>
                </a:defRPr>
              </a:lvl8pPr>
              <a:lvl9pPr marL="3884613" indent="-227013" fontAlgn="base">
                <a:spcBef>
                  <a:spcPct val="0"/>
                </a:spcBef>
                <a:spcAft>
                  <a:spcPct val="0"/>
                </a:spcAft>
                <a:defRPr>
                  <a:solidFill>
                    <a:schemeClr val="tx1"/>
                  </a:solidFill>
                  <a:latin typeface="Arial" charset="0"/>
                </a:defRPr>
              </a:lvl9pPr>
            </a:lstStyle>
            <a:p>
              <a:pPr algn="ctr">
                <a:defRPr/>
              </a:pPr>
              <a:r>
                <a:rPr lang="en-US" altLang="fr-FR" sz="1600" kern="0" dirty="0" smtClean="0">
                  <a:solidFill>
                    <a:srgbClr val="333399"/>
                  </a:solidFill>
                  <a:latin typeface="Calibri" pitchFamily="34" charset="0"/>
                </a:rPr>
                <a:t>egg white</a:t>
              </a:r>
            </a:p>
          </p:txBody>
        </p:sp>
        <p:sp>
          <p:nvSpPr>
            <p:cNvPr id="59" name="Line 18"/>
            <p:cNvSpPr>
              <a:spLocks noChangeShapeType="1"/>
            </p:cNvSpPr>
            <p:nvPr/>
          </p:nvSpPr>
          <p:spPr bwMode="auto">
            <a:xfrm flipH="1">
              <a:off x="3434864" y="3542811"/>
              <a:ext cx="449258" cy="411335"/>
            </a:xfrm>
            <a:prstGeom prst="line">
              <a:avLst/>
            </a:prstGeom>
            <a:noFill/>
            <a:ln w="28575">
              <a:solidFill>
                <a:srgbClr val="333399"/>
              </a:solidFill>
              <a:round/>
              <a:headEnd/>
              <a:tailEnd type="triangle" w="med" len="med"/>
            </a:ln>
            <a:effectLst/>
            <a:extLst/>
          </p:spPr>
          <p:txBody>
            <a:bodyPr/>
            <a:lstStyle/>
            <a:p>
              <a:pPr>
                <a:defRPr/>
              </a:pPr>
              <a:endParaRPr lang="fr-FR" kern="0">
                <a:solidFill>
                  <a:srgbClr val="000000"/>
                </a:solidFill>
                <a:latin typeface="+mn-lt"/>
              </a:endParaRPr>
            </a:p>
          </p:txBody>
        </p:sp>
        <p:pic>
          <p:nvPicPr>
            <p:cNvPr id="60" name="Picture 6"/>
            <p:cNvPicPr>
              <a:picLocks noChangeAspect="1" noChangeArrowheads="1"/>
            </p:cNvPicPr>
            <p:nvPr/>
          </p:nvPicPr>
          <p:blipFill>
            <a:blip r:embed="rId10"/>
            <a:srcRect/>
            <a:stretch>
              <a:fillRect/>
            </a:stretch>
          </p:blipFill>
          <p:spPr bwMode="auto">
            <a:xfrm>
              <a:off x="155986" y="4178217"/>
              <a:ext cx="3457098" cy="982218"/>
            </a:xfrm>
            <a:prstGeom prst="rect">
              <a:avLst/>
            </a:prstGeom>
            <a:noFill/>
            <a:ln w="9525">
              <a:noFill/>
              <a:miter lim="800000"/>
              <a:headEnd/>
              <a:tailEnd/>
            </a:ln>
          </p:spPr>
        </p:pic>
      </p:grpSp>
      <p:pic>
        <p:nvPicPr>
          <p:cNvPr id="2048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7998" y="4200524"/>
            <a:ext cx="5207082"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0063" y="5001022"/>
            <a:ext cx="4211606" cy="1299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 calcmode="lin" valueType="num">
                                      <p:cBhvr>
                                        <p:cTn id="22" dur="1000" fill="hold"/>
                                        <p:tgtEl>
                                          <p:spTgt spid="42"/>
                                        </p:tgtEl>
                                        <p:attrNameLst>
                                          <p:attrName>style.rotation</p:attrName>
                                        </p:attrNameLst>
                                      </p:cBhvr>
                                      <p:tavLst>
                                        <p:tav tm="0">
                                          <p:val>
                                            <p:fltVal val="90"/>
                                          </p:val>
                                        </p:tav>
                                        <p:tav tm="100000">
                                          <p:val>
                                            <p:fltVal val="0"/>
                                          </p:val>
                                        </p:tav>
                                      </p:tavLst>
                                    </p:anim>
                                    <p:animEffect transition="in" filter="fade">
                                      <p:cBhvr>
                                        <p:cTn id="23" dur="1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1000" fill="hold"/>
                                        <p:tgtEl>
                                          <p:spTgt spid="43"/>
                                        </p:tgtEl>
                                        <p:attrNameLst>
                                          <p:attrName>ppt_w</p:attrName>
                                        </p:attrNameLst>
                                      </p:cBhvr>
                                      <p:tavLst>
                                        <p:tav tm="0">
                                          <p:val>
                                            <p:fltVal val="0"/>
                                          </p:val>
                                        </p:tav>
                                        <p:tav tm="100000">
                                          <p:val>
                                            <p:strVal val="#ppt_w"/>
                                          </p:val>
                                        </p:tav>
                                      </p:tavLst>
                                    </p:anim>
                                    <p:anim calcmode="lin" valueType="num">
                                      <p:cBhvr>
                                        <p:cTn id="29" dur="1000" fill="hold"/>
                                        <p:tgtEl>
                                          <p:spTgt spid="43"/>
                                        </p:tgtEl>
                                        <p:attrNameLst>
                                          <p:attrName>ppt_h</p:attrName>
                                        </p:attrNameLst>
                                      </p:cBhvr>
                                      <p:tavLst>
                                        <p:tav tm="0">
                                          <p:val>
                                            <p:fltVal val="0"/>
                                          </p:val>
                                        </p:tav>
                                        <p:tav tm="100000">
                                          <p:val>
                                            <p:strVal val="#ppt_h"/>
                                          </p:val>
                                        </p:tav>
                                      </p:tavLst>
                                    </p:anim>
                                    <p:anim calcmode="lin" valueType="num">
                                      <p:cBhvr>
                                        <p:cTn id="30" dur="1000" fill="hold"/>
                                        <p:tgtEl>
                                          <p:spTgt spid="43"/>
                                        </p:tgtEl>
                                        <p:attrNameLst>
                                          <p:attrName>style.rotation</p:attrName>
                                        </p:attrNameLst>
                                      </p:cBhvr>
                                      <p:tavLst>
                                        <p:tav tm="0">
                                          <p:val>
                                            <p:fltVal val="90"/>
                                          </p:val>
                                        </p:tav>
                                        <p:tav tm="100000">
                                          <p:val>
                                            <p:fltVal val="0"/>
                                          </p:val>
                                        </p:tav>
                                      </p:tavLst>
                                    </p:anim>
                                    <p:animEffect transition="in" filter="fade">
                                      <p:cBhvr>
                                        <p:cTn id="31" dur="10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1000" fill="hold"/>
                                        <p:tgtEl>
                                          <p:spTgt spid="44"/>
                                        </p:tgtEl>
                                        <p:attrNameLst>
                                          <p:attrName>ppt_w</p:attrName>
                                        </p:attrNameLst>
                                      </p:cBhvr>
                                      <p:tavLst>
                                        <p:tav tm="0">
                                          <p:val>
                                            <p:fltVal val="0"/>
                                          </p:val>
                                        </p:tav>
                                        <p:tav tm="100000">
                                          <p:val>
                                            <p:strVal val="#ppt_w"/>
                                          </p:val>
                                        </p:tav>
                                      </p:tavLst>
                                    </p:anim>
                                    <p:anim calcmode="lin" valueType="num">
                                      <p:cBhvr>
                                        <p:cTn id="37" dur="1000" fill="hold"/>
                                        <p:tgtEl>
                                          <p:spTgt spid="44"/>
                                        </p:tgtEl>
                                        <p:attrNameLst>
                                          <p:attrName>ppt_h</p:attrName>
                                        </p:attrNameLst>
                                      </p:cBhvr>
                                      <p:tavLst>
                                        <p:tav tm="0">
                                          <p:val>
                                            <p:fltVal val="0"/>
                                          </p:val>
                                        </p:tav>
                                        <p:tav tm="100000">
                                          <p:val>
                                            <p:strVal val="#ppt_h"/>
                                          </p:val>
                                        </p:tav>
                                      </p:tavLst>
                                    </p:anim>
                                    <p:anim calcmode="lin" valueType="num">
                                      <p:cBhvr>
                                        <p:cTn id="38" dur="1000" fill="hold"/>
                                        <p:tgtEl>
                                          <p:spTgt spid="44"/>
                                        </p:tgtEl>
                                        <p:attrNameLst>
                                          <p:attrName>style.rotation</p:attrName>
                                        </p:attrNameLst>
                                      </p:cBhvr>
                                      <p:tavLst>
                                        <p:tav tm="0">
                                          <p:val>
                                            <p:fltVal val="90"/>
                                          </p:val>
                                        </p:tav>
                                        <p:tav tm="100000">
                                          <p:val>
                                            <p:fltVal val="0"/>
                                          </p:val>
                                        </p:tav>
                                      </p:tavLst>
                                    </p:anim>
                                    <p:animEffect transition="in" filter="fade">
                                      <p:cBhvr>
                                        <p:cTn id="39" dur="10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1000" fill="hold"/>
                                        <p:tgtEl>
                                          <p:spTgt spid="45"/>
                                        </p:tgtEl>
                                        <p:attrNameLst>
                                          <p:attrName>ppt_w</p:attrName>
                                        </p:attrNameLst>
                                      </p:cBhvr>
                                      <p:tavLst>
                                        <p:tav tm="0">
                                          <p:val>
                                            <p:fltVal val="0"/>
                                          </p:val>
                                        </p:tav>
                                        <p:tav tm="100000">
                                          <p:val>
                                            <p:strVal val="#ppt_w"/>
                                          </p:val>
                                        </p:tav>
                                      </p:tavLst>
                                    </p:anim>
                                    <p:anim calcmode="lin" valueType="num">
                                      <p:cBhvr>
                                        <p:cTn id="45" dur="1000" fill="hold"/>
                                        <p:tgtEl>
                                          <p:spTgt spid="45"/>
                                        </p:tgtEl>
                                        <p:attrNameLst>
                                          <p:attrName>ppt_h</p:attrName>
                                        </p:attrNameLst>
                                      </p:cBhvr>
                                      <p:tavLst>
                                        <p:tav tm="0">
                                          <p:val>
                                            <p:fltVal val="0"/>
                                          </p:val>
                                        </p:tav>
                                        <p:tav tm="100000">
                                          <p:val>
                                            <p:strVal val="#ppt_h"/>
                                          </p:val>
                                        </p:tav>
                                      </p:tavLst>
                                    </p:anim>
                                    <p:anim calcmode="lin" valueType="num">
                                      <p:cBhvr>
                                        <p:cTn id="46" dur="1000" fill="hold"/>
                                        <p:tgtEl>
                                          <p:spTgt spid="45"/>
                                        </p:tgtEl>
                                        <p:attrNameLst>
                                          <p:attrName>style.rotation</p:attrName>
                                        </p:attrNameLst>
                                      </p:cBhvr>
                                      <p:tavLst>
                                        <p:tav tm="0">
                                          <p:val>
                                            <p:fltVal val="90"/>
                                          </p:val>
                                        </p:tav>
                                        <p:tav tm="100000">
                                          <p:val>
                                            <p:fltVal val="0"/>
                                          </p:val>
                                        </p:tav>
                                      </p:tavLst>
                                    </p:anim>
                                    <p:animEffect transition="in" filter="fade">
                                      <p:cBhvr>
                                        <p:cTn id="47" dur="10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483"/>
                                        </p:tgtEl>
                                        <p:attrNameLst>
                                          <p:attrName>style.visibility</p:attrName>
                                        </p:attrNameLst>
                                      </p:cBhvr>
                                      <p:to>
                                        <p:strVal val="visible"/>
                                      </p:to>
                                    </p:set>
                                    <p:animEffect transition="in" filter="wipe(down)">
                                      <p:cBhvr>
                                        <p:cTn id="52" dur="500"/>
                                        <p:tgtEl>
                                          <p:spTgt spid="2048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0482"/>
                                        </p:tgtEl>
                                        <p:attrNameLst>
                                          <p:attrName>style.visibility</p:attrName>
                                        </p:attrNameLst>
                                      </p:cBhvr>
                                      <p:to>
                                        <p:strVal val="visible"/>
                                      </p:to>
                                    </p:set>
                                    <p:animEffect transition="in" filter="wipe(down)">
                                      <p:cBhvr>
                                        <p:cTn id="57" dur="500"/>
                                        <p:tgtEl>
                                          <p:spTgt spid="204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right)">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9487"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19458"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19459"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19460"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pic>
        <p:nvPicPr>
          <p:cNvPr id="19461" name="Picture 27"/>
          <p:cNvPicPr>
            <a:picLocks noChangeAspect="1" noChangeArrowheads="1"/>
          </p:cNvPicPr>
          <p:nvPr/>
        </p:nvPicPr>
        <p:blipFill>
          <a:blip r:embed="rId4"/>
          <a:srcRect/>
          <a:stretch>
            <a:fillRect/>
          </a:stretch>
        </p:blipFill>
        <p:spPr bwMode="auto">
          <a:xfrm>
            <a:off x="8116888" y="-69850"/>
            <a:ext cx="1027112" cy="906463"/>
          </a:xfrm>
          <a:prstGeom prst="rect">
            <a:avLst/>
          </a:prstGeom>
          <a:noFill/>
          <a:ln w="9525">
            <a:noFill/>
            <a:miter lim="800000"/>
            <a:headEnd/>
            <a:tailEnd/>
          </a:ln>
        </p:spPr>
      </p:pic>
      <p:sp>
        <p:nvSpPr>
          <p:cNvPr id="19462" name="Rectangle 3"/>
          <p:cNvSpPr>
            <a:spLocks noChangeArrowheads="1"/>
          </p:cNvSpPr>
          <p:nvPr/>
        </p:nvSpPr>
        <p:spPr bwMode="auto">
          <a:xfrm>
            <a:off x="0" y="85725"/>
            <a:ext cx="9144000" cy="584200"/>
          </a:xfrm>
          <a:prstGeom prst="rect">
            <a:avLst/>
          </a:prstGeom>
          <a:noFill/>
          <a:ln w="9525">
            <a:noFill/>
            <a:miter lim="800000"/>
            <a:headEnd/>
            <a:tailEnd/>
          </a:ln>
        </p:spPr>
        <p:txBody>
          <a:bodyPr lIns="91401" tIns="45701" rIns="91401" bIns="45701">
            <a:spAutoFit/>
          </a:bodyPr>
          <a:lstStyle/>
          <a:p>
            <a:pPr algn="ctr"/>
            <a:r>
              <a:rPr lang="en-GB" altLang="fr-FR" sz="3200" b="1">
                <a:solidFill>
                  <a:srgbClr val="006600"/>
                </a:solidFill>
                <a:cs typeface="Times New Roman" pitchFamily="18" charset="0"/>
              </a:rPr>
              <a:t>« omics » to identify novel egg proteins</a:t>
            </a:r>
          </a:p>
        </p:txBody>
      </p:sp>
      <p:sp>
        <p:nvSpPr>
          <p:cNvPr id="19463" name="Rectangle 10"/>
          <p:cNvSpPr>
            <a:spLocks noChangeArrowheads="1"/>
          </p:cNvSpPr>
          <p:nvPr/>
        </p:nvSpPr>
        <p:spPr bwMode="auto">
          <a:xfrm>
            <a:off x="325438" y="665163"/>
            <a:ext cx="8818562" cy="369887"/>
          </a:xfrm>
          <a:prstGeom prst="rect">
            <a:avLst/>
          </a:prstGeom>
          <a:noFill/>
          <a:ln w="9525">
            <a:noFill/>
            <a:miter lim="800000"/>
            <a:headEnd/>
            <a:tailEnd/>
          </a:ln>
        </p:spPr>
        <p:txBody>
          <a:bodyPr>
            <a:spAutoFit/>
          </a:bodyPr>
          <a:lstStyle/>
          <a:p>
            <a:pPr marL="742950" lvl="1" indent="-285750">
              <a:buFont typeface="Wingdings" pitchFamily="2" charset="2"/>
              <a:buChar char="ü"/>
            </a:pPr>
            <a:r>
              <a:rPr lang="en-GB" b="1">
                <a:solidFill>
                  <a:srgbClr val="C00000"/>
                </a:solidFill>
              </a:rPr>
              <a:t>Proteomics </a:t>
            </a:r>
            <a:r>
              <a:rPr lang="en-GB" sz="1600" i="1">
                <a:solidFill>
                  <a:srgbClr val="C00000"/>
                </a:solidFill>
              </a:rPr>
              <a:t>(Mass spectrometry-based methods for protein identification)</a:t>
            </a:r>
            <a:endParaRPr lang="en-GB" sz="1600" b="1" i="1">
              <a:solidFill>
                <a:srgbClr val="C00000"/>
              </a:solidFill>
            </a:endParaRPr>
          </a:p>
        </p:txBody>
      </p:sp>
      <p:sp>
        <p:nvSpPr>
          <p:cNvPr id="19464"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EA6F4B3E-C6FF-4F9C-BEB9-63EC06F40B25}" type="slidenum">
              <a:rPr lang="en-GB" sz="1600" smtClean="0">
                <a:solidFill>
                  <a:schemeClr val="bg1"/>
                </a:solidFill>
                <a:latin typeface="Arial" charset="0"/>
                <a:cs typeface="Arial" charset="0"/>
              </a:rPr>
              <a:pPr fontAlgn="base">
                <a:spcBef>
                  <a:spcPct val="0"/>
                </a:spcBef>
                <a:spcAft>
                  <a:spcPct val="0"/>
                </a:spcAft>
              </a:pPr>
              <a:t>36</a:t>
            </a:fld>
            <a:endParaRPr lang="en-GB" sz="1600" smtClean="0">
              <a:solidFill>
                <a:schemeClr val="bg1"/>
              </a:solidFill>
              <a:latin typeface="Arial" charset="0"/>
              <a:cs typeface="Arial" charset="0"/>
            </a:endParaRPr>
          </a:p>
        </p:txBody>
      </p:sp>
      <p:sp>
        <p:nvSpPr>
          <p:cNvPr id="7" name="ZoneTexte 6"/>
          <p:cNvSpPr txBox="1">
            <a:spLocks noChangeArrowheads="1"/>
          </p:cNvSpPr>
          <p:nvPr/>
        </p:nvSpPr>
        <p:spPr bwMode="auto">
          <a:xfrm>
            <a:off x="185947" y="1019175"/>
            <a:ext cx="8827673" cy="584775"/>
          </a:xfrm>
          <a:prstGeom prst="rect">
            <a:avLst/>
          </a:prstGeom>
          <a:noFill/>
          <a:ln w="9525">
            <a:solidFill>
              <a:schemeClr val="tx1"/>
            </a:solidFill>
            <a:miter lim="800000"/>
            <a:headEnd/>
            <a:tailEnd/>
          </a:ln>
        </p:spPr>
        <p:txBody>
          <a:bodyPr wrap="none">
            <a:spAutoFit/>
          </a:bodyPr>
          <a:lstStyle/>
          <a:p>
            <a:pPr algn="ctr"/>
            <a:r>
              <a:rPr lang="en-GB" dirty="0" smtClean="0"/>
              <a:t>&gt;4000 different protein </a:t>
            </a:r>
            <a:r>
              <a:rPr lang="en-GB" dirty="0"/>
              <a:t>identifiers in the different egg proteomes from 3 different databases</a:t>
            </a:r>
          </a:p>
          <a:p>
            <a:pPr algn="ctr"/>
            <a:r>
              <a:rPr lang="en-GB" sz="1400" dirty="0">
                <a:solidFill>
                  <a:srgbClr val="000000"/>
                </a:solidFill>
              </a:rPr>
              <a:t>IPI (closed), </a:t>
            </a:r>
            <a:r>
              <a:rPr lang="en-GB" sz="1400" dirty="0" err="1">
                <a:solidFill>
                  <a:srgbClr val="000000"/>
                </a:solidFill>
              </a:rPr>
              <a:t>GeneBank</a:t>
            </a:r>
            <a:r>
              <a:rPr lang="en-GB" sz="1400" dirty="0">
                <a:solidFill>
                  <a:srgbClr val="000000"/>
                </a:solidFill>
              </a:rPr>
              <a:t> and </a:t>
            </a:r>
            <a:r>
              <a:rPr lang="en-GB" sz="1400" dirty="0" err="1">
                <a:solidFill>
                  <a:srgbClr val="000000"/>
                </a:solidFill>
              </a:rPr>
              <a:t>UniProt</a:t>
            </a:r>
            <a:endParaRPr lang="en-GB" sz="1400" dirty="0">
              <a:solidFill>
                <a:srgbClr val="000000"/>
              </a:solidFill>
            </a:endParaRPr>
          </a:p>
        </p:txBody>
      </p:sp>
      <p:sp>
        <p:nvSpPr>
          <p:cNvPr id="19466" name="ZoneTexte 11"/>
          <p:cNvSpPr txBox="1">
            <a:spLocks noChangeArrowheads="1"/>
          </p:cNvSpPr>
          <p:nvPr/>
        </p:nvSpPr>
        <p:spPr bwMode="auto">
          <a:xfrm>
            <a:off x="2365375" y="1441450"/>
            <a:ext cx="238125" cy="369888"/>
          </a:xfrm>
          <a:prstGeom prst="rect">
            <a:avLst/>
          </a:prstGeom>
          <a:noFill/>
          <a:ln w="9525">
            <a:noFill/>
            <a:miter lim="800000"/>
            <a:headEnd/>
            <a:tailEnd/>
          </a:ln>
        </p:spPr>
        <p:txBody>
          <a:bodyPr wrap="none">
            <a:spAutoFit/>
          </a:bodyPr>
          <a:lstStyle/>
          <a:p>
            <a:r>
              <a:rPr lang="en-GB"/>
              <a:t> </a:t>
            </a:r>
          </a:p>
        </p:txBody>
      </p:sp>
      <p:grpSp>
        <p:nvGrpSpPr>
          <p:cNvPr id="28" name="Groupe 27"/>
          <p:cNvGrpSpPr>
            <a:grpSpLocks/>
          </p:cNvGrpSpPr>
          <p:nvPr/>
        </p:nvGrpSpPr>
        <p:grpSpPr bwMode="auto">
          <a:xfrm>
            <a:off x="2397125" y="1679575"/>
            <a:ext cx="3822700" cy="960438"/>
            <a:chOff x="2397804" y="1679360"/>
            <a:chExt cx="3822200" cy="960786"/>
          </a:xfrm>
        </p:grpSpPr>
        <p:sp>
          <p:nvSpPr>
            <p:cNvPr id="19482" name="ZoneTexte 26"/>
            <p:cNvSpPr txBox="1">
              <a:spLocks noChangeArrowheads="1"/>
            </p:cNvSpPr>
            <p:nvPr/>
          </p:nvSpPr>
          <p:spPr bwMode="auto">
            <a:xfrm>
              <a:off x="2397804" y="1993815"/>
              <a:ext cx="3822200" cy="646331"/>
            </a:xfrm>
            <a:prstGeom prst="rect">
              <a:avLst/>
            </a:prstGeom>
            <a:noFill/>
            <a:ln w="9525">
              <a:solidFill>
                <a:schemeClr val="tx1"/>
              </a:solidFill>
              <a:miter lim="800000"/>
              <a:headEnd/>
              <a:tailEnd/>
            </a:ln>
          </p:spPr>
          <p:txBody>
            <a:bodyPr wrap="none">
              <a:spAutoFit/>
            </a:bodyPr>
            <a:lstStyle/>
            <a:p>
              <a:r>
                <a:rPr lang="en-GB"/>
                <a:t>Lot of redundancies</a:t>
              </a:r>
            </a:p>
            <a:p>
              <a:r>
                <a:rPr lang="en-GB"/>
                <a:t>Majority of them were not annotated</a:t>
              </a:r>
            </a:p>
          </p:txBody>
        </p:sp>
        <p:cxnSp>
          <p:nvCxnSpPr>
            <p:cNvPr id="34" name="Connecteur droit avec flèche 33"/>
            <p:cNvCxnSpPr/>
            <p:nvPr/>
          </p:nvCxnSpPr>
          <p:spPr>
            <a:xfrm>
              <a:off x="4396206" y="1679360"/>
              <a:ext cx="0" cy="2636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e 28"/>
          <p:cNvGrpSpPr>
            <a:grpSpLocks/>
          </p:cNvGrpSpPr>
          <p:nvPr/>
        </p:nvGrpSpPr>
        <p:grpSpPr bwMode="auto">
          <a:xfrm>
            <a:off x="1960563" y="2708275"/>
            <a:ext cx="6049962" cy="1450975"/>
            <a:chOff x="1961004" y="2707884"/>
            <a:chExt cx="6049196" cy="1451320"/>
          </a:xfrm>
        </p:grpSpPr>
        <p:pic>
          <p:nvPicPr>
            <p:cNvPr id="19479" name="Picture 9" descr="C:\Users\jgautron\AppData\Local\Microsoft\Windows\Temporary Internet Files\Content.IE5\T3M01ABQ\MC900434403[1].wmf"/>
            <p:cNvPicPr>
              <a:picLocks noChangeAspect="1" noChangeArrowheads="1"/>
            </p:cNvPicPr>
            <p:nvPr/>
          </p:nvPicPr>
          <p:blipFill>
            <a:blip r:embed="rId5"/>
            <a:srcRect/>
            <a:stretch>
              <a:fillRect/>
            </a:stretch>
          </p:blipFill>
          <p:spPr bwMode="auto">
            <a:xfrm>
              <a:off x="7058460" y="2825880"/>
              <a:ext cx="951740" cy="1333324"/>
            </a:xfrm>
            <a:prstGeom prst="rect">
              <a:avLst/>
            </a:prstGeom>
            <a:noFill/>
            <a:ln w="9525">
              <a:noFill/>
              <a:miter lim="800000"/>
              <a:headEnd/>
              <a:tailEnd/>
            </a:ln>
          </p:spPr>
        </p:pic>
        <p:sp>
          <p:nvSpPr>
            <p:cNvPr id="19480" name="Text Box 44"/>
            <p:cNvSpPr txBox="1">
              <a:spLocks noChangeArrowheads="1"/>
            </p:cNvSpPr>
            <p:nvPr/>
          </p:nvSpPr>
          <p:spPr bwMode="auto">
            <a:xfrm>
              <a:off x="1961004" y="3030877"/>
              <a:ext cx="4887235" cy="923330"/>
            </a:xfrm>
            <a:prstGeom prst="rect">
              <a:avLst/>
            </a:prstGeom>
            <a:noFill/>
            <a:ln w="9525">
              <a:solidFill>
                <a:srgbClr val="FF0000"/>
              </a:solidFill>
              <a:miter lim="800000"/>
              <a:headEnd/>
              <a:tailEnd/>
            </a:ln>
          </p:spPr>
          <p:txBody>
            <a:bodyPr wrap="none">
              <a:spAutoFit/>
            </a:bodyPr>
            <a:lstStyle/>
            <a:p>
              <a:r>
                <a:rPr lang="en-GB" altLang="fr-FR" b="1">
                  <a:solidFill>
                    <a:srgbClr val="CC3300"/>
                  </a:solidFill>
                </a:rPr>
                <a:t>How many in each compartments ?</a:t>
              </a:r>
            </a:p>
            <a:p>
              <a:r>
                <a:rPr lang="en-GB" altLang="fr-FR" b="1">
                  <a:solidFill>
                    <a:srgbClr val="CC3300"/>
                  </a:solidFill>
                </a:rPr>
                <a:t>What is common, what is compartment specific ?</a:t>
              </a:r>
            </a:p>
            <a:p>
              <a:r>
                <a:rPr lang="en-GB" altLang="fr-FR" b="1">
                  <a:solidFill>
                    <a:srgbClr val="CC3300"/>
                  </a:solidFill>
                </a:rPr>
                <a:t>Functions in the egg ?</a:t>
              </a:r>
            </a:p>
          </p:txBody>
        </p:sp>
        <p:cxnSp>
          <p:nvCxnSpPr>
            <p:cNvPr id="54" name="Connecteur droit avec flèche 53"/>
            <p:cNvCxnSpPr/>
            <p:nvPr/>
          </p:nvCxnSpPr>
          <p:spPr>
            <a:xfrm>
              <a:off x="4414968" y="2707884"/>
              <a:ext cx="0" cy="263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e 29"/>
          <p:cNvGrpSpPr>
            <a:grpSpLocks/>
          </p:cNvGrpSpPr>
          <p:nvPr/>
        </p:nvGrpSpPr>
        <p:grpSpPr bwMode="auto">
          <a:xfrm>
            <a:off x="1039813" y="4044950"/>
            <a:ext cx="6788150" cy="1379538"/>
            <a:chOff x="1039465" y="4044441"/>
            <a:chExt cx="6788269" cy="1380445"/>
          </a:xfrm>
        </p:grpSpPr>
        <p:sp>
          <p:nvSpPr>
            <p:cNvPr id="19475" name="ZoneTexte 34"/>
            <p:cNvSpPr txBox="1">
              <a:spLocks noChangeArrowheads="1"/>
            </p:cNvSpPr>
            <p:nvPr/>
          </p:nvSpPr>
          <p:spPr bwMode="auto">
            <a:xfrm>
              <a:off x="2576293" y="4343351"/>
              <a:ext cx="3639394" cy="369332"/>
            </a:xfrm>
            <a:prstGeom prst="rect">
              <a:avLst/>
            </a:prstGeom>
            <a:noFill/>
            <a:ln w="9525">
              <a:solidFill>
                <a:schemeClr val="tx1"/>
              </a:solidFill>
              <a:miter lim="800000"/>
              <a:headEnd/>
              <a:tailEnd/>
            </a:ln>
          </p:spPr>
          <p:txBody>
            <a:bodyPr wrap="none">
              <a:spAutoFit/>
            </a:bodyPr>
            <a:lstStyle/>
            <a:p>
              <a:r>
                <a:rPr lang="en-GB"/>
                <a:t>Data mining and bioinformatics tools</a:t>
              </a:r>
            </a:p>
          </p:txBody>
        </p:sp>
        <p:cxnSp>
          <p:nvCxnSpPr>
            <p:cNvPr id="56" name="Connecteur droit avec flèche 55"/>
            <p:cNvCxnSpPr/>
            <p:nvPr/>
          </p:nvCxnSpPr>
          <p:spPr>
            <a:xfrm>
              <a:off x="4433600" y="4044441"/>
              <a:ext cx="0" cy="2636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77" name="ZoneTexte 35"/>
            <p:cNvSpPr txBox="1">
              <a:spLocks noChangeArrowheads="1"/>
            </p:cNvSpPr>
            <p:nvPr/>
          </p:nvSpPr>
          <p:spPr bwMode="auto">
            <a:xfrm>
              <a:off x="1039465" y="5055554"/>
              <a:ext cx="6788269" cy="369332"/>
            </a:xfrm>
            <a:prstGeom prst="rect">
              <a:avLst/>
            </a:prstGeom>
            <a:noFill/>
            <a:ln w="9525">
              <a:solidFill>
                <a:schemeClr val="tx1"/>
              </a:solidFill>
              <a:miter lim="800000"/>
              <a:headEnd/>
              <a:tailEnd/>
            </a:ln>
          </p:spPr>
          <p:txBody>
            <a:bodyPr wrap="none">
              <a:spAutoFit/>
            </a:bodyPr>
            <a:lstStyle/>
            <a:p>
              <a:r>
                <a:rPr lang="en-GB"/>
                <a:t>Loading of the sequences, multi alignment to eliminate redundancies</a:t>
              </a:r>
            </a:p>
          </p:txBody>
        </p:sp>
        <p:cxnSp>
          <p:nvCxnSpPr>
            <p:cNvPr id="58" name="Connecteur droit avec flèche 57"/>
            <p:cNvCxnSpPr/>
            <p:nvPr/>
          </p:nvCxnSpPr>
          <p:spPr>
            <a:xfrm>
              <a:off x="4433600" y="4748166"/>
              <a:ext cx="0" cy="2636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e 31"/>
          <p:cNvGrpSpPr>
            <a:grpSpLocks/>
          </p:cNvGrpSpPr>
          <p:nvPr/>
        </p:nvGrpSpPr>
        <p:grpSpPr bwMode="auto">
          <a:xfrm>
            <a:off x="200025" y="5538788"/>
            <a:ext cx="8494713" cy="501650"/>
            <a:chOff x="199456" y="5539154"/>
            <a:chExt cx="8495364" cy="501216"/>
          </a:xfrm>
        </p:grpSpPr>
        <p:sp>
          <p:nvSpPr>
            <p:cNvPr id="19471" name="ZoneTexte 37"/>
            <p:cNvSpPr txBox="1">
              <a:spLocks noChangeArrowheads="1"/>
            </p:cNvSpPr>
            <p:nvPr/>
          </p:nvSpPr>
          <p:spPr bwMode="auto">
            <a:xfrm>
              <a:off x="199456" y="5671038"/>
              <a:ext cx="4333302" cy="369332"/>
            </a:xfrm>
            <a:prstGeom prst="rect">
              <a:avLst/>
            </a:prstGeom>
            <a:noFill/>
            <a:ln w="9525">
              <a:noFill/>
              <a:miter lim="800000"/>
              <a:headEnd/>
              <a:tailEnd/>
            </a:ln>
          </p:spPr>
          <p:txBody>
            <a:bodyPr wrap="none">
              <a:spAutoFit/>
            </a:bodyPr>
            <a:lstStyle/>
            <a:p>
              <a:r>
                <a:rPr lang="en-GB" b="1">
                  <a:solidFill>
                    <a:srgbClr val="C00000"/>
                  </a:solidFill>
                </a:rPr>
                <a:t>Repartition in individual egg compartments</a:t>
              </a:r>
            </a:p>
          </p:txBody>
        </p:sp>
        <p:sp>
          <p:nvSpPr>
            <p:cNvPr id="19472" name="ZoneTexte 38"/>
            <p:cNvSpPr txBox="1">
              <a:spLocks noChangeArrowheads="1"/>
            </p:cNvSpPr>
            <p:nvPr/>
          </p:nvSpPr>
          <p:spPr bwMode="auto">
            <a:xfrm>
              <a:off x="5334285" y="5671038"/>
              <a:ext cx="3360535" cy="369332"/>
            </a:xfrm>
            <a:prstGeom prst="rect">
              <a:avLst/>
            </a:prstGeom>
            <a:noFill/>
            <a:ln w="9525">
              <a:noFill/>
              <a:miter lim="800000"/>
              <a:headEnd/>
              <a:tailEnd/>
            </a:ln>
          </p:spPr>
          <p:txBody>
            <a:bodyPr wrap="none">
              <a:spAutoFit/>
            </a:bodyPr>
            <a:lstStyle/>
            <a:p>
              <a:r>
                <a:rPr lang="en-GB" b="1">
                  <a:solidFill>
                    <a:srgbClr val="C00000"/>
                  </a:solidFill>
                </a:rPr>
                <a:t>Update of functional annotations</a:t>
              </a:r>
            </a:p>
          </p:txBody>
        </p:sp>
        <p:cxnSp>
          <p:nvCxnSpPr>
            <p:cNvPr id="41" name="Connecteur droit avec flèche 40"/>
            <p:cNvCxnSpPr>
              <a:endCxn id="19471" idx="0"/>
            </p:cNvCxnSpPr>
            <p:nvPr/>
          </p:nvCxnSpPr>
          <p:spPr>
            <a:xfrm flipH="1">
              <a:off x="2366560" y="5539154"/>
              <a:ext cx="236555" cy="1316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6214955" y="5539154"/>
              <a:ext cx="292122" cy="1316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7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20523"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0482"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20483"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20484"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pic>
        <p:nvPicPr>
          <p:cNvPr id="20485" name="Picture 27"/>
          <p:cNvPicPr>
            <a:picLocks noChangeAspect="1" noChangeArrowheads="1"/>
          </p:cNvPicPr>
          <p:nvPr/>
        </p:nvPicPr>
        <p:blipFill>
          <a:blip r:embed="rId4"/>
          <a:srcRect/>
          <a:stretch>
            <a:fillRect/>
          </a:stretch>
        </p:blipFill>
        <p:spPr bwMode="auto">
          <a:xfrm>
            <a:off x="8116888" y="-69850"/>
            <a:ext cx="1027112" cy="906463"/>
          </a:xfrm>
          <a:prstGeom prst="rect">
            <a:avLst/>
          </a:prstGeom>
          <a:noFill/>
          <a:ln w="9525">
            <a:noFill/>
            <a:miter lim="800000"/>
            <a:headEnd/>
            <a:tailEnd/>
          </a:ln>
        </p:spPr>
      </p:pic>
      <p:sp>
        <p:nvSpPr>
          <p:cNvPr id="20486"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738AFB2F-BB73-4472-B55C-0EE0A0338735}" type="slidenum">
              <a:rPr lang="en-GB" sz="1600" smtClean="0">
                <a:solidFill>
                  <a:schemeClr val="bg1"/>
                </a:solidFill>
                <a:latin typeface="Arial" charset="0"/>
                <a:cs typeface="Arial" charset="0"/>
              </a:rPr>
              <a:pPr fontAlgn="base">
                <a:spcBef>
                  <a:spcPct val="0"/>
                </a:spcBef>
                <a:spcAft>
                  <a:spcPct val="0"/>
                </a:spcAft>
              </a:pPr>
              <a:t>37</a:t>
            </a:fld>
            <a:endParaRPr lang="en-GB" sz="1600" smtClean="0">
              <a:solidFill>
                <a:schemeClr val="bg1"/>
              </a:solidFill>
              <a:latin typeface="Arial" charset="0"/>
              <a:cs typeface="Arial" charset="0"/>
            </a:endParaRPr>
          </a:p>
        </p:txBody>
      </p:sp>
      <p:grpSp>
        <p:nvGrpSpPr>
          <p:cNvPr id="41" name="Groupe 40"/>
          <p:cNvGrpSpPr>
            <a:grpSpLocks/>
          </p:cNvGrpSpPr>
          <p:nvPr/>
        </p:nvGrpSpPr>
        <p:grpSpPr bwMode="auto">
          <a:xfrm>
            <a:off x="0" y="85725"/>
            <a:ext cx="9144000" cy="2366963"/>
            <a:chOff x="0" y="85824"/>
            <a:chExt cx="9144000" cy="2366638"/>
          </a:xfrm>
        </p:grpSpPr>
        <p:sp>
          <p:nvSpPr>
            <p:cNvPr id="20516" name="Rectangle 3"/>
            <p:cNvSpPr>
              <a:spLocks noChangeArrowheads="1"/>
            </p:cNvSpPr>
            <p:nvPr/>
          </p:nvSpPr>
          <p:spPr bwMode="auto">
            <a:xfrm>
              <a:off x="0" y="85824"/>
              <a:ext cx="9144000" cy="584737"/>
            </a:xfrm>
            <a:prstGeom prst="rect">
              <a:avLst/>
            </a:prstGeom>
            <a:noFill/>
            <a:ln w="9525">
              <a:noFill/>
              <a:miter lim="800000"/>
              <a:headEnd/>
              <a:tailEnd/>
            </a:ln>
          </p:spPr>
          <p:txBody>
            <a:bodyPr lIns="91401" tIns="45701" rIns="91401" bIns="45701">
              <a:spAutoFit/>
            </a:bodyPr>
            <a:lstStyle/>
            <a:p>
              <a:pPr algn="ctr"/>
              <a:r>
                <a:rPr lang="en-GB" altLang="fr-FR" sz="3200" b="1">
                  <a:solidFill>
                    <a:srgbClr val="006600"/>
                  </a:solidFill>
                  <a:cs typeface="Times New Roman" pitchFamily="18" charset="0"/>
                </a:rPr>
                <a:t>Novel egg proteins</a:t>
              </a:r>
            </a:p>
          </p:txBody>
        </p:sp>
        <p:sp>
          <p:nvSpPr>
            <p:cNvPr id="20517" name="ZoneTexte 2"/>
            <p:cNvSpPr txBox="1">
              <a:spLocks noChangeArrowheads="1"/>
            </p:cNvSpPr>
            <p:nvPr/>
          </p:nvSpPr>
          <p:spPr bwMode="auto">
            <a:xfrm>
              <a:off x="2652346" y="2083130"/>
              <a:ext cx="3991708" cy="369332"/>
            </a:xfrm>
            <a:prstGeom prst="rect">
              <a:avLst/>
            </a:prstGeom>
            <a:noFill/>
            <a:ln w="9525">
              <a:noFill/>
              <a:miter lim="800000"/>
              <a:headEnd/>
              <a:tailEnd/>
            </a:ln>
          </p:spPr>
          <p:txBody>
            <a:bodyPr>
              <a:spAutoFit/>
            </a:bodyPr>
            <a:lstStyle/>
            <a:p>
              <a:pPr algn="ctr"/>
              <a:r>
                <a:rPr lang="fr-FR" b="1">
                  <a:solidFill>
                    <a:srgbClr val="C00000"/>
                  </a:solidFill>
                </a:rPr>
                <a:t>1174 non redundant proteins in the egg</a:t>
              </a:r>
            </a:p>
          </p:txBody>
        </p:sp>
        <p:sp>
          <p:nvSpPr>
            <p:cNvPr id="20518" name="ZoneTexte 3"/>
            <p:cNvSpPr txBox="1">
              <a:spLocks noChangeArrowheads="1"/>
            </p:cNvSpPr>
            <p:nvPr/>
          </p:nvSpPr>
          <p:spPr bwMode="auto">
            <a:xfrm>
              <a:off x="3022505" y="716450"/>
              <a:ext cx="3098990" cy="369332"/>
            </a:xfrm>
            <a:prstGeom prst="rect">
              <a:avLst/>
            </a:prstGeom>
            <a:noFill/>
            <a:ln w="9525">
              <a:noFill/>
              <a:miter lim="800000"/>
              <a:headEnd/>
              <a:tailEnd/>
            </a:ln>
          </p:spPr>
          <p:txBody>
            <a:bodyPr wrap="none">
              <a:spAutoFit/>
            </a:bodyPr>
            <a:lstStyle/>
            <a:p>
              <a:r>
                <a:rPr lang="fr-FR" b="1">
                  <a:solidFill>
                    <a:srgbClr val="C00000"/>
                  </a:solidFill>
                </a:rPr>
                <a:t>894 genes encode egg proteins</a:t>
              </a:r>
            </a:p>
          </p:txBody>
        </p:sp>
        <p:sp>
          <p:nvSpPr>
            <p:cNvPr id="6" name="Ellipse 5"/>
            <p:cNvSpPr/>
            <p:nvPr/>
          </p:nvSpPr>
          <p:spPr>
            <a:xfrm>
              <a:off x="3343275" y="1171525"/>
              <a:ext cx="2400300" cy="77141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err="1">
                  <a:solidFill>
                    <a:schemeClr val="tx1"/>
                  </a:solidFill>
                  <a:latin typeface="Calibri" panose="020F0502020204030204" pitchFamily="34" charset="0"/>
                </a:rPr>
                <a:t>Protein</a:t>
              </a:r>
              <a:r>
                <a:rPr lang="fr-FR" dirty="0">
                  <a:solidFill>
                    <a:schemeClr val="tx1"/>
                  </a:solidFill>
                  <a:latin typeface="Calibri" panose="020F0502020204030204" pitchFamily="34" charset="0"/>
                </a:rPr>
                <a:t> </a:t>
              </a:r>
              <a:r>
                <a:rPr lang="fr-FR" dirty="0" err="1">
                  <a:solidFill>
                    <a:schemeClr val="tx1"/>
                  </a:solidFill>
                  <a:latin typeface="Calibri" panose="020F0502020204030204" pitchFamily="34" charset="0"/>
                </a:rPr>
                <a:t>variants</a:t>
              </a:r>
              <a:r>
                <a:rPr lang="fr-FR" dirty="0">
                  <a:solidFill>
                    <a:schemeClr val="tx1"/>
                  </a:solidFill>
                  <a:latin typeface="Calibri" panose="020F0502020204030204" pitchFamily="34" charset="0"/>
                </a:rPr>
                <a:t> and </a:t>
              </a:r>
              <a:r>
                <a:rPr lang="fr-FR" dirty="0" err="1">
                  <a:solidFill>
                    <a:schemeClr val="tx1"/>
                  </a:solidFill>
                  <a:latin typeface="Calibri" panose="020F0502020204030204" pitchFamily="34" charset="0"/>
                </a:rPr>
                <a:t>isoforms</a:t>
              </a:r>
              <a:endParaRPr lang="fr-FR" dirty="0">
                <a:solidFill>
                  <a:schemeClr val="tx1"/>
                </a:solidFill>
                <a:latin typeface="Calibri" panose="020F0502020204030204" pitchFamily="34" charset="0"/>
              </a:endParaRPr>
            </a:p>
          </p:txBody>
        </p:sp>
      </p:grpSp>
      <p:grpSp>
        <p:nvGrpSpPr>
          <p:cNvPr id="43" name="Groupe 42"/>
          <p:cNvGrpSpPr>
            <a:grpSpLocks/>
          </p:cNvGrpSpPr>
          <p:nvPr/>
        </p:nvGrpSpPr>
        <p:grpSpPr bwMode="auto">
          <a:xfrm>
            <a:off x="111125" y="3194050"/>
            <a:ext cx="3798888" cy="2682875"/>
            <a:chOff x="111154" y="3193802"/>
            <a:chExt cx="3798507" cy="2682890"/>
          </a:xfrm>
        </p:grpSpPr>
        <p:sp>
          <p:nvSpPr>
            <p:cNvPr id="20503" name="Freeform 5"/>
            <p:cNvSpPr>
              <a:spLocks/>
            </p:cNvSpPr>
            <p:nvPr/>
          </p:nvSpPr>
          <p:spPr bwMode="auto">
            <a:xfrm>
              <a:off x="2135738" y="3573527"/>
              <a:ext cx="1047750" cy="2000250"/>
            </a:xfrm>
            <a:custGeom>
              <a:avLst/>
              <a:gdLst>
                <a:gd name="T0" fmla="*/ 2147483647 w 110"/>
                <a:gd name="T1" fmla="*/ 2147483647 h 210"/>
                <a:gd name="T2" fmla="*/ 2147483647 w 110"/>
                <a:gd name="T3" fmla="*/ 2147483647 h 210"/>
                <a:gd name="T4" fmla="*/ 0 w 110"/>
                <a:gd name="T5" fmla="*/ 0 h 210"/>
                <a:gd name="T6" fmla="*/ 0 w 110"/>
                <a:gd name="T7" fmla="*/ 2147483647 h 210"/>
                <a:gd name="T8" fmla="*/ 2147483647 w 110"/>
                <a:gd name="T9" fmla="*/ 2147483647 h 210"/>
                <a:gd name="T10" fmla="*/ 0 60000 65536"/>
                <a:gd name="T11" fmla="*/ 0 60000 65536"/>
                <a:gd name="T12" fmla="*/ 0 60000 65536"/>
                <a:gd name="T13" fmla="*/ 0 60000 65536"/>
                <a:gd name="T14" fmla="*/ 0 60000 65536"/>
                <a:gd name="T15" fmla="*/ 0 w 110"/>
                <a:gd name="T16" fmla="*/ 0 h 210"/>
                <a:gd name="T17" fmla="*/ 110 w 110"/>
                <a:gd name="T18" fmla="*/ 210 h 210"/>
              </a:gdLst>
              <a:ahLst/>
              <a:cxnLst>
                <a:cxn ang="T10">
                  <a:pos x="T0" y="T1"/>
                </a:cxn>
                <a:cxn ang="T11">
                  <a:pos x="T2" y="T3"/>
                </a:cxn>
                <a:cxn ang="T12">
                  <a:pos x="T4" y="T5"/>
                </a:cxn>
                <a:cxn ang="T13">
                  <a:pos x="T6" y="T7"/>
                </a:cxn>
                <a:cxn ang="T14">
                  <a:pos x="T8" y="T9"/>
                </a:cxn>
              </a:cxnLst>
              <a:rect l="T15" t="T16" r="T17" b="T18"/>
              <a:pathLst>
                <a:path w="110" h="210">
                  <a:moveTo>
                    <a:pt x="45" y="210"/>
                  </a:moveTo>
                  <a:cubicBezTo>
                    <a:pt x="84" y="192"/>
                    <a:pt x="110" y="153"/>
                    <a:pt x="110" y="110"/>
                  </a:cubicBezTo>
                  <a:cubicBezTo>
                    <a:pt x="110" y="49"/>
                    <a:pt x="60" y="0"/>
                    <a:pt x="0" y="0"/>
                  </a:cubicBezTo>
                  <a:lnTo>
                    <a:pt x="0" y="110"/>
                  </a:lnTo>
                  <a:lnTo>
                    <a:pt x="45" y="210"/>
                  </a:lnTo>
                  <a:close/>
                </a:path>
              </a:pathLst>
            </a:custGeom>
            <a:solidFill>
              <a:srgbClr val="FF00FF"/>
            </a:solidFill>
            <a:ln w="9525">
              <a:solidFill>
                <a:srgbClr val="000000"/>
              </a:solidFill>
              <a:prstDash val="solid"/>
              <a:round/>
              <a:headEnd/>
              <a:tailEnd/>
            </a:ln>
          </p:spPr>
          <p:txBody>
            <a:bodyPr/>
            <a:lstStyle/>
            <a:p>
              <a:endParaRPr lang="fr-FR"/>
            </a:p>
          </p:txBody>
        </p:sp>
        <p:sp>
          <p:nvSpPr>
            <p:cNvPr id="20504" name="Freeform 6"/>
            <p:cNvSpPr>
              <a:spLocks/>
            </p:cNvSpPr>
            <p:nvPr/>
          </p:nvSpPr>
          <p:spPr bwMode="auto">
            <a:xfrm>
              <a:off x="1411838" y="4621277"/>
              <a:ext cx="1152525" cy="1038225"/>
            </a:xfrm>
            <a:custGeom>
              <a:avLst/>
              <a:gdLst>
                <a:gd name="T0" fmla="*/ 0 w 121"/>
                <a:gd name="T1" fmla="*/ 2147483647 h 109"/>
                <a:gd name="T2" fmla="*/ 2147483647 w 121"/>
                <a:gd name="T3" fmla="*/ 2147483647 h 109"/>
                <a:gd name="T4" fmla="*/ 2147483647 w 121"/>
                <a:gd name="T5" fmla="*/ 2147483647 h 109"/>
                <a:gd name="T6" fmla="*/ 2147483647 w 121"/>
                <a:gd name="T7" fmla="*/ 0 h 109"/>
                <a:gd name="T8" fmla="*/ 0 w 121"/>
                <a:gd name="T9" fmla="*/ 2147483647 h 109"/>
                <a:gd name="T10" fmla="*/ 0 60000 65536"/>
                <a:gd name="T11" fmla="*/ 0 60000 65536"/>
                <a:gd name="T12" fmla="*/ 0 60000 65536"/>
                <a:gd name="T13" fmla="*/ 0 60000 65536"/>
                <a:gd name="T14" fmla="*/ 0 60000 65536"/>
                <a:gd name="T15" fmla="*/ 0 w 121"/>
                <a:gd name="T16" fmla="*/ 0 h 109"/>
                <a:gd name="T17" fmla="*/ 121 w 121"/>
                <a:gd name="T18" fmla="*/ 109 h 109"/>
              </a:gdLst>
              <a:ahLst/>
              <a:cxnLst>
                <a:cxn ang="T10">
                  <a:pos x="T0" y="T1"/>
                </a:cxn>
                <a:cxn ang="T11">
                  <a:pos x="T2" y="T3"/>
                </a:cxn>
                <a:cxn ang="T12">
                  <a:pos x="T4" y="T5"/>
                </a:cxn>
                <a:cxn ang="T13">
                  <a:pos x="T6" y="T7"/>
                </a:cxn>
                <a:cxn ang="T14">
                  <a:pos x="T8" y="T9"/>
                </a:cxn>
              </a:cxnLst>
              <a:rect l="T15" t="T16" r="T17" b="T18"/>
              <a:pathLst>
                <a:path w="121" h="109">
                  <a:moveTo>
                    <a:pt x="0" y="80"/>
                  </a:moveTo>
                  <a:cubicBezTo>
                    <a:pt x="21" y="99"/>
                    <a:pt x="48" y="109"/>
                    <a:pt x="76" y="109"/>
                  </a:cubicBezTo>
                  <a:cubicBezTo>
                    <a:pt x="91" y="109"/>
                    <a:pt x="106" y="106"/>
                    <a:pt x="121" y="100"/>
                  </a:cubicBezTo>
                  <a:lnTo>
                    <a:pt x="76" y="0"/>
                  </a:lnTo>
                  <a:lnTo>
                    <a:pt x="0" y="80"/>
                  </a:lnTo>
                  <a:close/>
                </a:path>
              </a:pathLst>
            </a:custGeom>
            <a:solidFill>
              <a:srgbClr val="3333FF"/>
            </a:solidFill>
            <a:ln w="9525">
              <a:solidFill>
                <a:srgbClr val="000000"/>
              </a:solidFill>
              <a:prstDash val="solid"/>
              <a:round/>
              <a:headEnd/>
              <a:tailEnd/>
            </a:ln>
          </p:spPr>
          <p:txBody>
            <a:bodyPr/>
            <a:lstStyle/>
            <a:p>
              <a:endParaRPr lang="fr-FR"/>
            </a:p>
          </p:txBody>
        </p:sp>
        <p:sp>
          <p:nvSpPr>
            <p:cNvPr id="20505" name="Freeform 7"/>
            <p:cNvSpPr>
              <a:spLocks/>
            </p:cNvSpPr>
            <p:nvPr/>
          </p:nvSpPr>
          <p:spPr bwMode="auto">
            <a:xfrm>
              <a:off x="1078463" y="4459352"/>
              <a:ext cx="1057275" cy="923925"/>
            </a:xfrm>
            <a:custGeom>
              <a:avLst/>
              <a:gdLst>
                <a:gd name="T0" fmla="*/ 181451275 w 111"/>
                <a:gd name="T1" fmla="*/ 0 h 97"/>
                <a:gd name="T2" fmla="*/ 90725637 w 111"/>
                <a:gd name="T3" fmla="*/ 1451610139 h 97"/>
                <a:gd name="T4" fmla="*/ 2147483647 w 111"/>
                <a:gd name="T5" fmla="*/ 2147483647 h 97"/>
                <a:gd name="T6" fmla="*/ 2147483647 w 111"/>
                <a:gd name="T7" fmla="*/ 1542335735 h 97"/>
                <a:gd name="T8" fmla="*/ 181451275 w 111"/>
                <a:gd name="T9" fmla="*/ 0 h 97"/>
                <a:gd name="T10" fmla="*/ 0 60000 65536"/>
                <a:gd name="T11" fmla="*/ 0 60000 65536"/>
                <a:gd name="T12" fmla="*/ 0 60000 65536"/>
                <a:gd name="T13" fmla="*/ 0 60000 65536"/>
                <a:gd name="T14" fmla="*/ 0 60000 65536"/>
                <a:gd name="T15" fmla="*/ 0 w 111"/>
                <a:gd name="T16" fmla="*/ 0 h 97"/>
                <a:gd name="T17" fmla="*/ 111 w 111"/>
                <a:gd name="T18" fmla="*/ 97 h 97"/>
              </a:gdLst>
              <a:ahLst/>
              <a:cxnLst>
                <a:cxn ang="T10">
                  <a:pos x="T0" y="T1"/>
                </a:cxn>
                <a:cxn ang="T11">
                  <a:pos x="T2" y="T3"/>
                </a:cxn>
                <a:cxn ang="T12">
                  <a:pos x="T4" y="T5"/>
                </a:cxn>
                <a:cxn ang="T13">
                  <a:pos x="T6" y="T7"/>
                </a:cxn>
                <a:cxn ang="T14">
                  <a:pos x="T8" y="T9"/>
                </a:cxn>
              </a:cxnLst>
              <a:rect l="T15" t="T16" r="T17" b="T18"/>
              <a:pathLst>
                <a:path w="111" h="97">
                  <a:moveTo>
                    <a:pt x="2" y="0"/>
                  </a:moveTo>
                  <a:cubicBezTo>
                    <a:pt x="1" y="5"/>
                    <a:pt x="1" y="11"/>
                    <a:pt x="1" y="16"/>
                  </a:cubicBezTo>
                  <a:cubicBezTo>
                    <a:pt x="0" y="47"/>
                    <a:pt x="13" y="76"/>
                    <a:pt x="35" y="97"/>
                  </a:cubicBezTo>
                  <a:lnTo>
                    <a:pt x="111" y="17"/>
                  </a:lnTo>
                  <a:lnTo>
                    <a:pt x="2" y="0"/>
                  </a:lnTo>
                  <a:close/>
                </a:path>
              </a:pathLst>
            </a:custGeom>
            <a:solidFill>
              <a:srgbClr val="339933"/>
            </a:solidFill>
            <a:ln w="9525">
              <a:solidFill>
                <a:srgbClr val="000000"/>
              </a:solidFill>
              <a:prstDash val="solid"/>
              <a:round/>
              <a:headEnd/>
              <a:tailEnd/>
            </a:ln>
          </p:spPr>
          <p:txBody>
            <a:bodyPr/>
            <a:lstStyle/>
            <a:p>
              <a:endParaRPr lang="fr-FR"/>
            </a:p>
          </p:txBody>
        </p:sp>
        <p:sp>
          <p:nvSpPr>
            <p:cNvPr id="20506" name="Freeform 8"/>
            <p:cNvSpPr>
              <a:spLocks/>
            </p:cNvSpPr>
            <p:nvPr/>
          </p:nvSpPr>
          <p:spPr bwMode="auto">
            <a:xfrm>
              <a:off x="1097513" y="3573527"/>
              <a:ext cx="1038225" cy="1047750"/>
            </a:xfrm>
            <a:custGeom>
              <a:avLst/>
              <a:gdLst>
                <a:gd name="T0" fmla="*/ 2147483647 w 109"/>
                <a:gd name="T1" fmla="*/ 0 h 110"/>
                <a:gd name="T2" fmla="*/ 0 w 109"/>
                <a:gd name="T3" fmla="*/ 2147483647 h 110"/>
                <a:gd name="T4" fmla="*/ 2147483647 w 109"/>
                <a:gd name="T5" fmla="*/ 2147483647 h 110"/>
                <a:gd name="T6" fmla="*/ 2147483647 w 109"/>
                <a:gd name="T7" fmla="*/ 0 h 110"/>
                <a:gd name="T8" fmla="*/ 0 60000 65536"/>
                <a:gd name="T9" fmla="*/ 0 60000 65536"/>
                <a:gd name="T10" fmla="*/ 0 60000 65536"/>
                <a:gd name="T11" fmla="*/ 0 60000 65536"/>
                <a:gd name="T12" fmla="*/ 0 w 109"/>
                <a:gd name="T13" fmla="*/ 0 h 110"/>
                <a:gd name="T14" fmla="*/ 109 w 109"/>
                <a:gd name="T15" fmla="*/ 110 h 110"/>
              </a:gdLst>
              <a:ahLst/>
              <a:cxnLst>
                <a:cxn ang="T8">
                  <a:pos x="T0" y="T1"/>
                </a:cxn>
                <a:cxn ang="T9">
                  <a:pos x="T2" y="T3"/>
                </a:cxn>
                <a:cxn ang="T10">
                  <a:pos x="T4" y="T5"/>
                </a:cxn>
                <a:cxn ang="T11">
                  <a:pos x="T6" y="T7"/>
                </a:cxn>
              </a:cxnLst>
              <a:rect l="T12" t="T13" r="T14" b="T15"/>
              <a:pathLst>
                <a:path w="109" h="110">
                  <a:moveTo>
                    <a:pt x="108" y="0"/>
                  </a:moveTo>
                  <a:cubicBezTo>
                    <a:pt x="54" y="0"/>
                    <a:pt x="8" y="39"/>
                    <a:pt x="0" y="93"/>
                  </a:cubicBezTo>
                  <a:lnTo>
                    <a:pt x="109" y="110"/>
                  </a:lnTo>
                  <a:lnTo>
                    <a:pt x="108" y="0"/>
                  </a:lnTo>
                  <a:close/>
                </a:path>
              </a:pathLst>
            </a:custGeom>
            <a:solidFill>
              <a:srgbClr val="FF0000"/>
            </a:solidFill>
            <a:ln w="9525">
              <a:solidFill>
                <a:srgbClr val="000000"/>
              </a:solidFill>
              <a:prstDash val="solid"/>
              <a:round/>
              <a:headEnd/>
              <a:tailEnd/>
            </a:ln>
          </p:spPr>
          <p:txBody>
            <a:bodyPr/>
            <a:lstStyle/>
            <a:p>
              <a:endParaRPr lang="fr-FR"/>
            </a:p>
          </p:txBody>
        </p:sp>
        <p:sp>
          <p:nvSpPr>
            <p:cNvPr id="20507" name="Rectangle 9"/>
            <p:cNvSpPr>
              <a:spLocks noChangeArrowheads="1"/>
            </p:cNvSpPr>
            <p:nvPr/>
          </p:nvSpPr>
          <p:spPr bwMode="auto">
            <a:xfrm>
              <a:off x="3262175" y="4374726"/>
              <a:ext cx="647486" cy="215444"/>
            </a:xfrm>
            <a:prstGeom prst="rect">
              <a:avLst/>
            </a:prstGeom>
            <a:noFill/>
            <a:ln w="9525">
              <a:noFill/>
              <a:miter lim="800000"/>
              <a:headEnd/>
              <a:tailEnd/>
            </a:ln>
          </p:spPr>
          <p:txBody>
            <a:bodyPr wrap="none" lIns="0" tIns="0" rIns="0" bIns="0">
              <a:spAutoFit/>
            </a:bodyPr>
            <a:lstStyle/>
            <a:p>
              <a:pPr algn="ctr"/>
              <a:r>
                <a:rPr lang="fr-FR" altLang="fr-FR" sz="1400" b="1">
                  <a:solidFill>
                    <a:srgbClr val="FF00FF"/>
                  </a:solidFill>
                </a:rPr>
                <a:t>Eggshell </a:t>
              </a:r>
            </a:p>
          </p:txBody>
        </p:sp>
        <p:sp>
          <p:nvSpPr>
            <p:cNvPr id="20508" name="Rectangle 10"/>
            <p:cNvSpPr>
              <a:spLocks noChangeArrowheads="1"/>
            </p:cNvSpPr>
            <p:nvPr/>
          </p:nvSpPr>
          <p:spPr bwMode="auto">
            <a:xfrm>
              <a:off x="1601261" y="5661248"/>
              <a:ext cx="794384" cy="215444"/>
            </a:xfrm>
            <a:prstGeom prst="rect">
              <a:avLst/>
            </a:prstGeom>
            <a:noFill/>
            <a:ln w="9525">
              <a:noFill/>
              <a:miter lim="800000"/>
              <a:headEnd/>
              <a:tailEnd/>
            </a:ln>
          </p:spPr>
          <p:txBody>
            <a:bodyPr wrap="none" lIns="0" tIns="0" rIns="0" bIns="0">
              <a:spAutoFit/>
            </a:bodyPr>
            <a:lstStyle/>
            <a:p>
              <a:pPr algn="ctr"/>
              <a:r>
                <a:rPr lang="fr-FR" altLang="fr-FR" sz="1400" b="1">
                  <a:solidFill>
                    <a:srgbClr val="3333FF"/>
                  </a:solidFill>
                </a:rPr>
                <a:t>Egg White </a:t>
              </a:r>
            </a:p>
          </p:txBody>
        </p:sp>
        <p:sp>
          <p:nvSpPr>
            <p:cNvPr id="20509" name="Rectangle 11"/>
            <p:cNvSpPr>
              <a:spLocks noChangeArrowheads="1"/>
            </p:cNvSpPr>
            <p:nvPr/>
          </p:nvSpPr>
          <p:spPr bwMode="auto">
            <a:xfrm>
              <a:off x="111154" y="4697477"/>
              <a:ext cx="1028700" cy="430887"/>
            </a:xfrm>
            <a:prstGeom prst="rect">
              <a:avLst/>
            </a:prstGeom>
            <a:noFill/>
            <a:ln w="9525">
              <a:noFill/>
              <a:miter lim="800000"/>
              <a:headEnd/>
              <a:tailEnd/>
            </a:ln>
          </p:spPr>
          <p:txBody>
            <a:bodyPr lIns="0" tIns="0" rIns="0" bIns="0">
              <a:spAutoFit/>
            </a:bodyPr>
            <a:lstStyle/>
            <a:p>
              <a:pPr algn="ctr"/>
              <a:r>
                <a:rPr lang="fr-FR" altLang="fr-FR" sz="1400" b="1">
                  <a:solidFill>
                    <a:srgbClr val="339933"/>
                  </a:solidFill>
                </a:rPr>
                <a:t>Vitelline Membranes</a:t>
              </a:r>
            </a:p>
          </p:txBody>
        </p:sp>
        <p:sp>
          <p:nvSpPr>
            <p:cNvPr id="20510" name="Rectangle 13"/>
            <p:cNvSpPr>
              <a:spLocks noChangeArrowheads="1"/>
            </p:cNvSpPr>
            <p:nvPr/>
          </p:nvSpPr>
          <p:spPr bwMode="auto">
            <a:xfrm>
              <a:off x="700638" y="3689414"/>
              <a:ext cx="735012" cy="215444"/>
            </a:xfrm>
            <a:prstGeom prst="rect">
              <a:avLst/>
            </a:prstGeom>
            <a:noFill/>
            <a:ln w="9525">
              <a:noFill/>
              <a:miter lim="800000"/>
              <a:headEnd/>
              <a:tailEnd/>
            </a:ln>
          </p:spPr>
          <p:txBody>
            <a:bodyPr lIns="0" tIns="0" rIns="0" bIns="0">
              <a:spAutoFit/>
            </a:bodyPr>
            <a:lstStyle/>
            <a:p>
              <a:pPr algn="ctr"/>
              <a:r>
                <a:rPr lang="fr-FR" altLang="fr-FR" sz="1400" b="1">
                  <a:solidFill>
                    <a:srgbClr val="FF0000"/>
                  </a:solidFill>
                </a:rPr>
                <a:t>Egg Yolk</a:t>
              </a:r>
              <a:endParaRPr lang="fr-FR" altLang="fr-FR" sz="1400">
                <a:solidFill>
                  <a:srgbClr val="FF0000"/>
                </a:solidFill>
              </a:endParaRPr>
            </a:p>
          </p:txBody>
        </p:sp>
        <p:sp>
          <p:nvSpPr>
            <p:cNvPr id="20511" name="Text Box 14"/>
            <p:cNvSpPr txBox="1">
              <a:spLocks noChangeArrowheads="1"/>
            </p:cNvSpPr>
            <p:nvPr/>
          </p:nvSpPr>
          <p:spPr bwMode="auto">
            <a:xfrm>
              <a:off x="1492800" y="3978339"/>
              <a:ext cx="458780" cy="307777"/>
            </a:xfrm>
            <a:prstGeom prst="rect">
              <a:avLst/>
            </a:prstGeom>
            <a:solidFill>
              <a:schemeClr val="bg1"/>
            </a:solidFill>
            <a:ln w="9525">
              <a:noFill/>
              <a:miter lim="800000"/>
              <a:headEnd/>
              <a:tailEnd/>
            </a:ln>
          </p:spPr>
          <p:txBody>
            <a:bodyPr wrap="none">
              <a:spAutoFit/>
            </a:bodyPr>
            <a:lstStyle/>
            <a:p>
              <a:r>
                <a:rPr lang="fr-FR" altLang="fr-FR" sz="1400" b="1">
                  <a:solidFill>
                    <a:srgbClr val="000000"/>
                  </a:solidFill>
                </a:rPr>
                <a:t>290</a:t>
              </a:r>
            </a:p>
          </p:txBody>
        </p:sp>
        <p:sp>
          <p:nvSpPr>
            <p:cNvPr id="20512" name="Text Box 15"/>
            <p:cNvSpPr txBox="1">
              <a:spLocks noChangeArrowheads="1"/>
            </p:cNvSpPr>
            <p:nvPr/>
          </p:nvSpPr>
          <p:spPr bwMode="auto">
            <a:xfrm>
              <a:off x="1244174" y="4683973"/>
              <a:ext cx="497252" cy="338554"/>
            </a:xfrm>
            <a:prstGeom prst="rect">
              <a:avLst/>
            </a:prstGeom>
            <a:solidFill>
              <a:schemeClr val="bg1"/>
            </a:solidFill>
            <a:ln w="9525">
              <a:noFill/>
              <a:miter lim="800000"/>
              <a:headEnd/>
              <a:tailEnd/>
            </a:ln>
          </p:spPr>
          <p:txBody>
            <a:bodyPr wrap="none">
              <a:spAutoFit/>
            </a:bodyPr>
            <a:lstStyle/>
            <a:p>
              <a:r>
                <a:rPr lang="fr-FR" altLang="fr-FR" sz="1600" b="1">
                  <a:solidFill>
                    <a:srgbClr val="000000"/>
                  </a:solidFill>
                </a:rPr>
                <a:t>200</a:t>
              </a:r>
            </a:p>
          </p:txBody>
        </p:sp>
        <p:sp>
          <p:nvSpPr>
            <p:cNvPr id="20513" name="Text Box 16"/>
            <p:cNvSpPr txBox="1">
              <a:spLocks noChangeArrowheads="1"/>
            </p:cNvSpPr>
            <p:nvPr/>
          </p:nvSpPr>
          <p:spPr bwMode="auto">
            <a:xfrm>
              <a:off x="1853163" y="5202302"/>
              <a:ext cx="497252" cy="338554"/>
            </a:xfrm>
            <a:prstGeom prst="rect">
              <a:avLst/>
            </a:prstGeom>
            <a:solidFill>
              <a:schemeClr val="bg1"/>
            </a:solidFill>
            <a:ln w="9525">
              <a:noFill/>
              <a:miter lim="800000"/>
              <a:headEnd/>
              <a:tailEnd/>
            </a:ln>
          </p:spPr>
          <p:txBody>
            <a:bodyPr wrap="none">
              <a:spAutoFit/>
            </a:bodyPr>
            <a:lstStyle/>
            <a:p>
              <a:r>
                <a:rPr lang="fr-FR" altLang="fr-FR" sz="1600">
                  <a:solidFill>
                    <a:srgbClr val="000000"/>
                  </a:solidFill>
                </a:rPr>
                <a:t>240</a:t>
              </a:r>
            </a:p>
          </p:txBody>
        </p:sp>
        <p:sp>
          <p:nvSpPr>
            <p:cNvPr id="20514" name="Text Box 17"/>
            <p:cNvSpPr txBox="1">
              <a:spLocks noChangeArrowheads="1"/>
            </p:cNvSpPr>
            <p:nvPr/>
          </p:nvSpPr>
          <p:spPr bwMode="auto">
            <a:xfrm>
              <a:off x="2500863" y="4265677"/>
              <a:ext cx="599784" cy="338556"/>
            </a:xfrm>
            <a:prstGeom prst="rect">
              <a:avLst/>
            </a:prstGeom>
            <a:solidFill>
              <a:schemeClr val="bg1"/>
            </a:solidFill>
            <a:ln w="9525">
              <a:noFill/>
              <a:miter lim="800000"/>
              <a:headEnd/>
              <a:tailEnd/>
            </a:ln>
          </p:spPr>
          <p:txBody>
            <a:bodyPr wrap="none">
              <a:spAutoFit/>
            </a:bodyPr>
            <a:lstStyle/>
            <a:p>
              <a:r>
                <a:rPr lang="fr-FR" altLang="fr-FR" sz="1600" dirty="0" smtClean="0">
                  <a:solidFill>
                    <a:srgbClr val="000000"/>
                  </a:solidFill>
                </a:rPr>
                <a:t>&gt;550</a:t>
              </a:r>
              <a:endParaRPr lang="fr-FR" altLang="fr-FR" sz="1600" dirty="0">
                <a:solidFill>
                  <a:srgbClr val="000000"/>
                </a:solidFill>
              </a:endParaRPr>
            </a:p>
          </p:txBody>
        </p:sp>
        <p:sp>
          <p:nvSpPr>
            <p:cNvPr id="20515" name="ZoneTexte 9"/>
            <p:cNvSpPr txBox="1">
              <a:spLocks noChangeArrowheads="1"/>
            </p:cNvSpPr>
            <p:nvPr/>
          </p:nvSpPr>
          <p:spPr bwMode="auto">
            <a:xfrm>
              <a:off x="780209" y="3193802"/>
              <a:ext cx="2643159" cy="307777"/>
            </a:xfrm>
            <a:prstGeom prst="rect">
              <a:avLst/>
            </a:prstGeom>
            <a:noFill/>
            <a:ln w="9525">
              <a:solidFill>
                <a:schemeClr val="tx1"/>
              </a:solidFill>
              <a:miter lim="800000"/>
              <a:headEnd/>
              <a:tailEnd/>
            </a:ln>
          </p:spPr>
          <p:txBody>
            <a:bodyPr wrap="none">
              <a:spAutoFit/>
            </a:bodyPr>
            <a:lstStyle/>
            <a:p>
              <a:r>
                <a:rPr lang="en-GB" sz="1400" b="1"/>
                <a:t>Repartition in egg compartments</a:t>
              </a:r>
            </a:p>
          </p:txBody>
        </p:sp>
      </p:grpSp>
      <p:grpSp>
        <p:nvGrpSpPr>
          <p:cNvPr id="50" name="Groupe 49"/>
          <p:cNvGrpSpPr>
            <a:grpSpLocks/>
          </p:cNvGrpSpPr>
          <p:nvPr/>
        </p:nvGrpSpPr>
        <p:grpSpPr bwMode="auto">
          <a:xfrm>
            <a:off x="3910013" y="2744788"/>
            <a:ext cx="5043487" cy="3338512"/>
            <a:chOff x="3909661" y="2744197"/>
            <a:chExt cx="5044526" cy="3338731"/>
          </a:xfrm>
        </p:grpSpPr>
        <p:grpSp>
          <p:nvGrpSpPr>
            <p:cNvPr id="20490" name="Groupe 12"/>
            <p:cNvGrpSpPr>
              <a:grpSpLocks/>
            </p:cNvGrpSpPr>
            <p:nvPr/>
          </p:nvGrpSpPr>
          <p:grpSpPr bwMode="auto">
            <a:xfrm>
              <a:off x="5610042" y="3153343"/>
              <a:ext cx="3344145" cy="2929585"/>
              <a:chOff x="4767080" y="2835359"/>
              <a:chExt cx="4187107" cy="3247569"/>
            </a:xfrm>
          </p:grpSpPr>
          <p:grpSp>
            <p:nvGrpSpPr>
              <p:cNvPr id="20493" name="Group 14"/>
              <p:cNvGrpSpPr>
                <a:grpSpLocks/>
              </p:cNvGrpSpPr>
              <p:nvPr/>
            </p:nvGrpSpPr>
            <p:grpSpPr bwMode="auto">
              <a:xfrm>
                <a:off x="5078230" y="3050803"/>
                <a:ext cx="3684587" cy="3032125"/>
                <a:chOff x="1791" y="1207"/>
                <a:chExt cx="2321" cy="1910"/>
              </a:xfrm>
            </p:grpSpPr>
            <p:pic>
              <p:nvPicPr>
                <p:cNvPr id="20498" name="Picture 7"/>
                <p:cNvPicPr>
                  <a:picLocks noChangeAspect="1" noChangeArrowheads="1"/>
                </p:cNvPicPr>
                <p:nvPr/>
              </p:nvPicPr>
              <p:blipFill>
                <a:blip r:embed="rId5"/>
                <a:srcRect l="32619" t="30348" r="29762" b="20128"/>
                <a:stretch>
                  <a:fillRect/>
                </a:stretch>
              </p:blipFill>
              <p:spPr bwMode="auto">
                <a:xfrm>
                  <a:off x="1791" y="1207"/>
                  <a:ext cx="2321" cy="1910"/>
                </a:xfrm>
                <a:prstGeom prst="rect">
                  <a:avLst/>
                </a:prstGeom>
                <a:noFill/>
                <a:ln w="9525">
                  <a:noFill/>
                  <a:miter lim="800000"/>
                  <a:headEnd/>
                  <a:tailEnd/>
                </a:ln>
              </p:spPr>
            </p:pic>
            <p:sp>
              <p:nvSpPr>
                <p:cNvPr id="20499" name="Rectangle 10"/>
                <p:cNvSpPr>
                  <a:spLocks noChangeArrowheads="1"/>
                </p:cNvSpPr>
                <p:nvPr/>
              </p:nvSpPr>
              <p:spPr bwMode="auto">
                <a:xfrm>
                  <a:off x="2058" y="2006"/>
                  <a:ext cx="136" cy="91"/>
                </a:xfrm>
                <a:prstGeom prst="rect">
                  <a:avLst/>
                </a:prstGeom>
                <a:noFill/>
                <a:ln w="19050">
                  <a:solidFill>
                    <a:srgbClr val="FF0000"/>
                  </a:solidFill>
                  <a:miter lim="800000"/>
                  <a:headEnd/>
                  <a:tailEnd/>
                </a:ln>
              </p:spPr>
              <p:txBody>
                <a:bodyPr wrap="none" anchor="ctr"/>
                <a:lstStyle/>
                <a:p>
                  <a:endParaRPr lang="fr-FR">
                    <a:solidFill>
                      <a:srgbClr val="000000"/>
                    </a:solidFill>
                    <a:latin typeface="Arial" charset="0"/>
                  </a:endParaRPr>
                </a:p>
              </p:txBody>
            </p:sp>
            <p:sp>
              <p:nvSpPr>
                <p:cNvPr id="20500" name="Rectangle 11"/>
                <p:cNvSpPr>
                  <a:spLocks noChangeArrowheads="1"/>
                </p:cNvSpPr>
                <p:nvPr/>
              </p:nvSpPr>
              <p:spPr bwMode="auto">
                <a:xfrm>
                  <a:off x="2536" y="1469"/>
                  <a:ext cx="136" cy="91"/>
                </a:xfrm>
                <a:prstGeom prst="rect">
                  <a:avLst/>
                </a:prstGeom>
                <a:noFill/>
                <a:ln w="19050">
                  <a:solidFill>
                    <a:srgbClr val="006600"/>
                  </a:solidFill>
                  <a:miter lim="800000"/>
                  <a:headEnd/>
                  <a:tailEnd/>
                </a:ln>
              </p:spPr>
              <p:txBody>
                <a:bodyPr wrap="none" anchor="ctr"/>
                <a:lstStyle/>
                <a:p>
                  <a:endParaRPr lang="fr-FR">
                    <a:solidFill>
                      <a:srgbClr val="000000"/>
                    </a:solidFill>
                    <a:latin typeface="Arial" charset="0"/>
                  </a:endParaRPr>
                </a:p>
              </p:txBody>
            </p:sp>
            <p:sp>
              <p:nvSpPr>
                <p:cNvPr id="20501" name="Rectangle 12"/>
                <p:cNvSpPr>
                  <a:spLocks noChangeArrowheads="1"/>
                </p:cNvSpPr>
                <p:nvPr/>
              </p:nvSpPr>
              <p:spPr bwMode="auto">
                <a:xfrm>
                  <a:off x="3276" y="1463"/>
                  <a:ext cx="136" cy="91"/>
                </a:xfrm>
                <a:prstGeom prst="rect">
                  <a:avLst/>
                </a:prstGeom>
                <a:noFill/>
                <a:ln w="19050">
                  <a:solidFill>
                    <a:srgbClr val="0000FF"/>
                  </a:solidFill>
                  <a:miter lim="800000"/>
                  <a:headEnd/>
                  <a:tailEnd/>
                </a:ln>
              </p:spPr>
              <p:txBody>
                <a:bodyPr wrap="none" anchor="ctr"/>
                <a:lstStyle/>
                <a:p>
                  <a:endParaRPr lang="fr-FR">
                    <a:solidFill>
                      <a:srgbClr val="000000"/>
                    </a:solidFill>
                    <a:latin typeface="Arial" charset="0"/>
                  </a:endParaRPr>
                </a:p>
              </p:txBody>
            </p:sp>
            <p:sp>
              <p:nvSpPr>
                <p:cNvPr id="20502" name="Rectangle 13"/>
                <p:cNvSpPr>
                  <a:spLocks noChangeArrowheads="1"/>
                </p:cNvSpPr>
                <p:nvPr/>
              </p:nvSpPr>
              <p:spPr bwMode="auto">
                <a:xfrm>
                  <a:off x="3760" y="2004"/>
                  <a:ext cx="136" cy="91"/>
                </a:xfrm>
                <a:prstGeom prst="rect">
                  <a:avLst/>
                </a:prstGeom>
                <a:noFill/>
                <a:ln w="19050">
                  <a:solidFill>
                    <a:srgbClr val="FF66FF"/>
                  </a:solidFill>
                  <a:miter lim="800000"/>
                  <a:headEnd/>
                  <a:tailEnd/>
                </a:ln>
              </p:spPr>
              <p:txBody>
                <a:bodyPr wrap="none" anchor="ctr"/>
                <a:lstStyle/>
                <a:p>
                  <a:endParaRPr lang="fr-FR">
                    <a:solidFill>
                      <a:srgbClr val="000000"/>
                    </a:solidFill>
                    <a:latin typeface="Arial" charset="0"/>
                  </a:endParaRPr>
                </a:p>
              </p:txBody>
            </p:sp>
          </p:grpSp>
          <p:sp>
            <p:nvSpPr>
              <p:cNvPr id="20494" name="Rectangle 9"/>
              <p:cNvSpPr>
                <a:spLocks noChangeArrowheads="1"/>
              </p:cNvSpPr>
              <p:nvPr/>
            </p:nvSpPr>
            <p:spPr bwMode="auto">
              <a:xfrm>
                <a:off x="8306701" y="3359006"/>
                <a:ext cx="647486" cy="215444"/>
              </a:xfrm>
              <a:prstGeom prst="rect">
                <a:avLst/>
              </a:prstGeom>
              <a:solidFill>
                <a:schemeClr val="bg1"/>
              </a:solidFill>
              <a:ln w="9525">
                <a:noFill/>
                <a:miter lim="800000"/>
                <a:headEnd/>
                <a:tailEnd/>
              </a:ln>
            </p:spPr>
            <p:txBody>
              <a:bodyPr wrap="none" lIns="0" tIns="0" rIns="0" bIns="0">
                <a:spAutoFit/>
              </a:bodyPr>
              <a:lstStyle/>
              <a:p>
                <a:pPr algn="ctr"/>
                <a:r>
                  <a:rPr lang="fr-FR" altLang="fr-FR" sz="1400" b="1">
                    <a:solidFill>
                      <a:srgbClr val="FF00FF"/>
                    </a:solidFill>
                  </a:rPr>
                  <a:t>Eggshell </a:t>
                </a:r>
              </a:p>
            </p:txBody>
          </p:sp>
          <p:sp>
            <p:nvSpPr>
              <p:cNvPr id="20495" name="Rectangle 10"/>
              <p:cNvSpPr>
                <a:spLocks noChangeArrowheads="1"/>
              </p:cNvSpPr>
              <p:nvPr/>
            </p:nvSpPr>
            <p:spPr bwMode="auto">
              <a:xfrm>
                <a:off x="7435667" y="3045621"/>
                <a:ext cx="794384" cy="215444"/>
              </a:xfrm>
              <a:prstGeom prst="rect">
                <a:avLst/>
              </a:prstGeom>
              <a:solidFill>
                <a:schemeClr val="bg1"/>
              </a:solidFill>
              <a:ln w="9525">
                <a:noFill/>
                <a:miter lim="800000"/>
                <a:headEnd/>
                <a:tailEnd/>
              </a:ln>
            </p:spPr>
            <p:txBody>
              <a:bodyPr wrap="none" lIns="0" tIns="0" rIns="0" bIns="0">
                <a:spAutoFit/>
              </a:bodyPr>
              <a:lstStyle/>
              <a:p>
                <a:pPr algn="ctr"/>
                <a:r>
                  <a:rPr lang="fr-FR" altLang="fr-FR" sz="1400" b="1">
                    <a:solidFill>
                      <a:srgbClr val="3333FF"/>
                    </a:solidFill>
                  </a:rPr>
                  <a:t>Egg White </a:t>
                </a:r>
              </a:p>
            </p:txBody>
          </p:sp>
          <p:sp>
            <p:nvSpPr>
              <p:cNvPr id="20496" name="Rectangle 11"/>
              <p:cNvSpPr>
                <a:spLocks noChangeArrowheads="1"/>
              </p:cNvSpPr>
              <p:nvPr/>
            </p:nvSpPr>
            <p:spPr bwMode="auto">
              <a:xfrm>
                <a:off x="5610042" y="2835359"/>
                <a:ext cx="1210239" cy="477656"/>
              </a:xfrm>
              <a:prstGeom prst="rect">
                <a:avLst/>
              </a:prstGeom>
              <a:solidFill>
                <a:schemeClr val="bg1"/>
              </a:solidFill>
              <a:ln w="9525">
                <a:noFill/>
                <a:miter lim="800000"/>
                <a:headEnd/>
                <a:tailEnd/>
              </a:ln>
            </p:spPr>
            <p:txBody>
              <a:bodyPr lIns="0" tIns="0" rIns="0" bIns="0">
                <a:spAutoFit/>
              </a:bodyPr>
              <a:lstStyle/>
              <a:p>
                <a:pPr algn="ctr"/>
                <a:r>
                  <a:rPr lang="fr-FR" altLang="fr-FR" sz="1400" b="1">
                    <a:solidFill>
                      <a:srgbClr val="339933"/>
                    </a:solidFill>
                  </a:rPr>
                  <a:t>Vitelline Membranes</a:t>
                </a:r>
              </a:p>
            </p:txBody>
          </p:sp>
          <p:sp>
            <p:nvSpPr>
              <p:cNvPr id="20497" name="Rectangle 13"/>
              <p:cNvSpPr>
                <a:spLocks noChangeArrowheads="1"/>
              </p:cNvSpPr>
              <p:nvPr/>
            </p:nvSpPr>
            <p:spPr bwMode="auto">
              <a:xfrm>
                <a:off x="4767080" y="3421712"/>
                <a:ext cx="735012" cy="215444"/>
              </a:xfrm>
              <a:prstGeom prst="rect">
                <a:avLst/>
              </a:prstGeom>
              <a:solidFill>
                <a:schemeClr val="bg1"/>
              </a:solidFill>
              <a:ln w="9525">
                <a:noFill/>
                <a:miter lim="800000"/>
                <a:headEnd/>
                <a:tailEnd/>
              </a:ln>
            </p:spPr>
            <p:txBody>
              <a:bodyPr lIns="0" tIns="0" rIns="0" bIns="0">
                <a:spAutoFit/>
              </a:bodyPr>
              <a:lstStyle/>
              <a:p>
                <a:pPr algn="ctr"/>
                <a:r>
                  <a:rPr lang="fr-FR" altLang="fr-FR" sz="1400" b="1">
                    <a:solidFill>
                      <a:srgbClr val="FF0000"/>
                    </a:solidFill>
                  </a:rPr>
                  <a:t>Egg Yolk</a:t>
                </a:r>
                <a:endParaRPr lang="fr-FR" altLang="fr-FR" sz="1400">
                  <a:solidFill>
                    <a:srgbClr val="FF0000"/>
                  </a:solidFill>
                </a:endParaRPr>
              </a:p>
            </p:txBody>
          </p:sp>
        </p:grpSp>
        <p:sp>
          <p:nvSpPr>
            <p:cNvPr id="20491" name="ZoneTexte 13"/>
            <p:cNvSpPr txBox="1">
              <a:spLocks noChangeArrowheads="1"/>
            </p:cNvSpPr>
            <p:nvPr/>
          </p:nvSpPr>
          <p:spPr bwMode="auto">
            <a:xfrm>
              <a:off x="5888425" y="2744197"/>
              <a:ext cx="3023648" cy="307777"/>
            </a:xfrm>
            <a:prstGeom prst="rect">
              <a:avLst/>
            </a:prstGeom>
            <a:noFill/>
            <a:ln w="9525">
              <a:solidFill>
                <a:schemeClr val="tx1"/>
              </a:solidFill>
              <a:miter lim="800000"/>
              <a:headEnd/>
              <a:tailEnd/>
            </a:ln>
          </p:spPr>
          <p:txBody>
            <a:bodyPr wrap="none">
              <a:spAutoFit/>
            </a:bodyPr>
            <a:lstStyle/>
            <a:p>
              <a:r>
                <a:rPr lang="en-GB" sz="1400" b="1"/>
                <a:t>Common, shared and specific proteins</a:t>
              </a:r>
            </a:p>
          </p:txBody>
        </p:sp>
        <p:cxnSp>
          <p:nvCxnSpPr>
            <p:cNvPr id="21" name="Connecteur droit avec flèche 20"/>
            <p:cNvCxnSpPr/>
            <p:nvPr/>
          </p:nvCxnSpPr>
          <p:spPr>
            <a:xfrm>
              <a:off x="3909661" y="4716001"/>
              <a:ext cx="170056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58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de l’œuf</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296017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nodeType="withEffect">
                                  <p:stCondLst>
                                    <p:cond delay="0"/>
                                  </p:stCondLst>
                                  <p:childTnLst>
                                    <p:set>
                                      <p:cBhvr rctx="PPT">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nodeType="withEffect">
                                  <p:stCondLst>
                                    <p:cond delay="0"/>
                                  </p:stCondLst>
                                  <p:childTnLst>
                                    <p:set>
                                      <p:cBhvr rctx="PPT">
                                        <p:cTn id="24" dur="indefinite"/>
                                        <p:tgtEl>
                                          <p:spTgt spid="3">
                                            <p:txEl>
                                              <p:pRg st="17" end="17"/>
                                            </p:txEl>
                                          </p:spTgt>
                                        </p:tgtEl>
                                        <p:attrNameLst>
                                          <p:attrName>style.opacity</p:attrName>
                                        </p:attrNameLst>
                                      </p:cBhvr>
                                      <p:to>
                                        <p:strVal val="0.25"/>
                                      </p:to>
                                    </p:set>
                                    <p:animEffect filter="image" prLst="opacity: 0.25">
                                      <p:cBhvr rctx="IE">
                                        <p:cTn id="25" dur="indefinite"/>
                                        <p:tgtEl>
                                          <p:spTgt spid="3">
                                            <p:txEl>
                                              <p:pRg st="17" end="1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nodeType="clickEffect">
                                  <p:stCondLst>
                                    <p:cond delay="0"/>
                                  </p:stCondLst>
                                  <p:childTnLst>
                                    <p:set>
                                      <p:cBhvr rctx="PPT">
                                        <p:cTn id="29" dur="indefinite"/>
                                        <p:tgtEl>
                                          <p:spTgt spid="3">
                                            <p:txEl>
                                              <p:pRg st="13" end="13"/>
                                            </p:txEl>
                                          </p:spTgt>
                                        </p:tgtEl>
                                        <p:attrNameLst>
                                          <p:attrName>style.opacity</p:attrName>
                                        </p:attrNameLst>
                                      </p:cBhvr>
                                      <p:to>
                                        <p:strVal val="0.25"/>
                                      </p:to>
                                    </p:set>
                                    <p:animEffect filter="image" prLst="opacity: 0.25">
                                      <p:cBhvr rctx="IE">
                                        <p:cTn id="30" dur="indefinite"/>
                                        <p:tgtEl>
                                          <p:spTgt spid="3">
                                            <p:txEl>
                                              <p:pRg st="13" end="13"/>
                                            </p:txEl>
                                          </p:spTgt>
                                        </p:tgtEl>
                                      </p:cBhvr>
                                    </p:animEffect>
                                  </p:childTnLst>
                                </p:cTn>
                              </p:par>
                              <p:par>
                                <p:cTn id="31" presetID="9" presetClass="emph" presetSubtype="0" nodeType="withEffect">
                                  <p:stCondLst>
                                    <p:cond delay="0"/>
                                  </p:stCondLst>
                                  <p:childTnLst>
                                    <p:set>
                                      <p:cBhvr rctx="PPT">
                                        <p:cTn id="32" dur="indefinite"/>
                                        <p:tgtEl>
                                          <p:spTgt spid="3">
                                            <p:txEl>
                                              <p:pRg st="14" end="14"/>
                                            </p:txEl>
                                          </p:spTgt>
                                        </p:tgtEl>
                                        <p:attrNameLst>
                                          <p:attrName>style.opacity</p:attrName>
                                        </p:attrNameLst>
                                      </p:cBhvr>
                                      <p:to>
                                        <p:strVal val="0.25"/>
                                      </p:to>
                                    </p:set>
                                    <p:animEffect filter="image" prLst="opacity: 0.25">
                                      <p:cBhvr rctx="IE">
                                        <p:cTn id="33" dur="indefinite"/>
                                        <p:tgtEl>
                                          <p:spTgt spid="3">
                                            <p:txEl>
                                              <p:pRg st="14" end="14"/>
                                            </p:txEl>
                                          </p:spTgt>
                                        </p:tgtEl>
                                      </p:cBhvr>
                                    </p:animEffect>
                                  </p:childTnLst>
                                </p:cTn>
                              </p:par>
                              <p:par>
                                <p:cTn id="34" presetID="9" presetClass="emph" presetSubtype="0" nodeType="withEffect">
                                  <p:stCondLst>
                                    <p:cond delay="0"/>
                                  </p:stCondLst>
                                  <p:childTnLst>
                                    <p:set>
                                      <p:cBhvr rctx="PPT">
                                        <p:cTn id="35" dur="indefinite"/>
                                        <p:tgtEl>
                                          <p:spTgt spid="3">
                                            <p:txEl>
                                              <p:pRg st="15" end="15"/>
                                            </p:txEl>
                                          </p:spTgt>
                                        </p:tgtEl>
                                        <p:attrNameLst>
                                          <p:attrName>style.opacity</p:attrName>
                                        </p:attrNameLst>
                                      </p:cBhvr>
                                      <p:to>
                                        <p:strVal val="0.25"/>
                                      </p:to>
                                    </p:set>
                                    <p:animEffect filter="image" prLst="opacity: 0.25">
                                      <p:cBhvr rctx="IE">
                                        <p:cTn id="36" dur="indefinite"/>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21527"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1506"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21507"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21508"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pic>
        <p:nvPicPr>
          <p:cNvPr id="21509" name="Picture 27"/>
          <p:cNvPicPr>
            <a:picLocks noChangeAspect="1" noChangeArrowheads="1"/>
          </p:cNvPicPr>
          <p:nvPr/>
        </p:nvPicPr>
        <p:blipFill>
          <a:blip r:embed="rId4"/>
          <a:srcRect/>
          <a:stretch>
            <a:fillRect/>
          </a:stretch>
        </p:blipFill>
        <p:spPr bwMode="auto">
          <a:xfrm>
            <a:off x="8116888" y="-69850"/>
            <a:ext cx="1027112" cy="906463"/>
          </a:xfrm>
          <a:prstGeom prst="rect">
            <a:avLst/>
          </a:prstGeom>
          <a:noFill/>
          <a:ln w="9525">
            <a:noFill/>
            <a:miter lim="800000"/>
            <a:headEnd/>
            <a:tailEnd/>
          </a:ln>
        </p:spPr>
      </p:pic>
      <p:sp>
        <p:nvSpPr>
          <p:cNvPr id="21510" name="Rectangle 3"/>
          <p:cNvSpPr>
            <a:spLocks noChangeArrowheads="1"/>
          </p:cNvSpPr>
          <p:nvPr/>
        </p:nvSpPr>
        <p:spPr bwMode="auto">
          <a:xfrm>
            <a:off x="0" y="85725"/>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smtClean="0">
                <a:solidFill>
                  <a:srgbClr val="006600"/>
                </a:solidFill>
                <a:cs typeface="Times New Roman" pitchFamily="18" charset="0"/>
              </a:rPr>
              <a:t>Egg defences</a:t>
            </a:r>
            <a:endParaRPr lang="en-GB" altLang="fr-FR" sz="3200" b="1" dirty="0">
              <a:solidFill>
                <a:srgbClr val="006600"/>
              </a:solidFill>
              <a:cs typeface="Times New Roman" pitchFamily="18" charset="0"/>
            </a:endParaRPr>
          </a:p>
        </p:txBody>
      </p:sp>
      <p:sp>
        <p:nvSpPr>
          <p:cNvPr id="21511"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DC6F60E4-27B8-4CBB-BDB5-938D21808359}" type="slidenum">
              <a:rPr lang="en-GB" sz="1600" smtClean="0">
                <a:solidFill>
                  <a:schemeClr val="bg1"/>
                </a:solidFill>
                <a:latin typeface="Arial" charset="0"/>
                <a:cs typeface="Arial" charset="0"/>
              </a:rPr>
              <a:pPr fontAlgn="base">
                <a:spcBef>
                  <a:spcPct val="0"/>
                </a:spcBef>
                <a:spcAft>
                  <a:spcPct val="0"/>
                </a:spcAft>
              </a:pPr>
              <a:t>39</a:t>
            </a:fld>
            <a:endParaRPr lang="en-GB" sz="1600" smtClean="0">
              <a:solidFill>
                <a:schemeClr val="bg1"/>
              </a:solidFill>
              <a:latin typeface="Arial" charset="0"/>
              <a:cs typeface="Arial" charset="0"/>
            </a:endParaRPr>
          </a:p>
        </p:txBody>
      </p:sp>
      <p:grpSp>
        <p:nvGrpSpPr>
          <p:cNvPr id="25" name="Group 2"/>
          <p:cNvGrpSpPr>
            <a:grpSpLocks/>
          </p:cNvGrpSpPr>
          <p:nvPr/>
        </p:nvGrpSpPr>
        <p:grpSpPr bwMode="auto">
          <a:xfrm>
            <a:off x="3681413" y="2274888"/>
            <a:ext cx="1631950" cy="1990725"/>
            <a:chOff x="686" y="1610"/>
            <a:chExt cx="988" cy="1232"/>
          </a:xfrm>
        </p:grpSpPr>
        <p:sp>
          <p:nvSpPr>
            <p:cNvPr id="26" name="Oval 3"/>
            <p:cNvSpPr>
              <a:spLocks noChangeArrowheads="1"/>
            </p:cNvSpPr>
            <p:nvPr/>
          </p:nvSpPr>
          <p:spPr bwMode="auto">
            <a:xfrm>
              <a:off x="686" y="1610"/>
              <a:ext cx="988" cy="1232"/>
            </a:xfrm>
            <a:prstGeom prst="ellipse">
              <a:avLst/>
            </a:prstGeom>
            <a:solidFill>
              <a:schemeClr val="bg1"/>
            </a:solidFill>
            <a:ln w="38100">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 name="Oval 4"/>
            <p:cNvSpPr>
              <a:spLocks noChangeArrowheads="1"/>
            </p:cNvSpPr>
            <p:nvPr/>
          </p:nvSpPr>
          <p:spPr bwMode="auto">
            <a:xfrm>
              <a:off x="980" y="2127"/>
              <a:ext cx="412" cy="40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 name="Oval 5"/>
            <p:cNvSpPr>
              <a:spLocks noChangeArrowheads="1"/>
            </p:cNvSpPr>
            <p:nvPr/>
          </p:nvSpPr>
          <p:spPr bwMode="auto">
            <a:xfrm>
              <a:off x="1150" y="2186"/>
              <a:ext cx="76" cy="36"/>
            </a:xfrm>
            <a:prstGeom prst="ellipse">
              <a:avLst/>
            </a:prstGeom>
            <a:solidFill>
              <a:srgbClr val="FFFF99"/>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0" name="Group 6"/>
          <p:cNvGrpSpPr>
            <a:grpSpLocks/>
          </p:cNvGrpSpPr>
          <p:nvPr/>
        </p:nvGrpSpPr>
        <p:grpSpPr bwMode="auto">
          <a:xfrm>
            <a:off x="4349750" y="2444750"/>
            <a:ext cx="431800" cy="647700"/>
            <a:chOff x="1079" y="1678"/>
            <a:chExt cx="272" cy="498"/>
          </a:xfrm>
        </p:grpSpPr>
        <p:sp>
          <p:nvSpPr>
            <p:cNvPr id="31" name="Line 7"/>
            <p:cNvSpPr>
              <a:spLocks noChangeShapeType="1"/>
            </p:cNvSpPr>
            <p:nvPr/>
          </p:nvSpPr>
          <p:spPr bwMode="auto">
            <a:xfrm>
              <a:off x="1215" y="1678"/>
              <a:ext cx="0" cy="362"/>
            </a:xfrm>
            <a:prstGeom prst="line">
              <a:avLst/>
            </a:prstGeom>
            <a:noFill/>
            <a:ln w="38100">
              <a:solidFill>
                <a:srgbClr val="99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sp>
          <p:nvSpPr>
            <p:cNvPr id="32" name="Line 8"/>
            <p:cNvSpPr>
              <a:spLocks noChangeShapeType="1"/>
            </p:cNvSpPr>
            <p:nvPr/>
          </p:nvSpPr>
          <p:spPr bwMode="auto">
            <a:xfrm>
              <a:off x="1351" y="1814"/>
              <a:ext cx="0" cy="362"/>
            </a:xfrm>
            <a:prstGeom prst="line">
              <a:avLst/>
            </a:prstGeom>
            <a:noFill/>
            <a:ln w="38100">
              <a:solidFill>
                <a:srgbClr val="99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sp>
          <p:nvSpPr>
            <p:cNvPr id="33" name="Line 9"/>
            <p:cNvSpPr>
              <a:spLocks noChangeShapeType="1"/>
            </p:cNvSpPr>
            <p:nvPr/>
          </p:nvSpPr>
          <p:spPr bwMode="auto">
            <a:xfrm>
              <a:off x="1079" y="1814"/>
              <a:ext cx="0" cy="362"/>
            </a:xfrm>
            <a:prstGeom prst="line">
              <a:avLst/>
            </a:prstGeom>
            <a:noFill/>
            <a:ln w="38100">
              <a:solidFill>
                <a:srgbClr val="99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p>
          </p:txBody>
        </p:sp>
      </p:grpSp>
      <p:sp>
        <p:nvSpPr>
          <p:cNvPr id="34" name="Line 10"/>
          <p:cNvSpPr>
            <a:spLocks noChangeShapeType="1"/>
          </p:cNvSpPr>
          <p:nvPr/>
        </p:nvSpPr>
        <p:spPr bwMode="auto">
          <a:xfrm>
            <a:off x="4575175" y="1544638"/>
            <a:ext cx="0" cy="4572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 name="Line 11"/>
          <p:cNvSpPr>
            <a:spLocks noChangeShapeType="1"/>
          </p:cNvSpPr>
          <p:nvPr/>
        </p:nvSpPr>
        <p:spPr bwMode="auto">
          <a:xfrm>
            <a:off x="4760913" y="1689100"/>
            <a:ext cx="0" cy="42545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6" name="Line 12"/>
          <p:cNvSpPr>
            <a:spLocks noChangeShapeType="1"/>
          </p:cNvSpPr>
          <p:nvPr/>
        </p:nvSpPr>
        <p:spPr bwMode="auto">
          <a:xfrm>
            <a:off x="4395788" y="1665288"/>
            <a:ext cx="0" cy="444500"/>
          </a:xfrm>
          <a:prstGeom prst="line">
            <a:avLst/>
          </a:prstGeom>
          <a:noFill/>
          <a:ln w="381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7" name="Picture 13" descr="divide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1409700"/>
            <a:ext cx="523875" cy="4000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14"/>
          <p:cNvSpPr txBox="1">
            <a:spLocks noChangeArrowheads="1"/>
          </p:cNvSpPr>
          <p:nvPr/>
        </p:nvSpPr>
        <p:spPr bwMode="auto">
          <a:xfrm>
            <a:off x="3032125" y="1160463"/>
            <a:ext cx="3241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p>
            <a:pPr algn="ctr">
              <a:spcBef>
                <a:spcPct val="50000"/>
              </a:spcBef>
            </a:pPr>
            <a:r>
              <a:rPr lang="en-US" altLang="fr-FR" sz="1600" b="1">
                <a:solidFill>
                  <a:srgbClr val="990000"/>
                </a:solidFill>
              </a:rPr>
              <a:t>Microbial penetration</a:t>
            </a:r>
          </a:p>
        </p:txBody>
      </p:sp>
      <p:pic>
        <p:nvPicPr>
          <p:cNvPr id="39" name="Picture 15" descr="j01892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46575" y="2051050"/>
            <a:ext cx="4254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j01892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48163" y="2608263"/>
            <a:ext cx="404812" cy="40957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17"/>
          <p:cNvGrpSpPr>
            <a:grpSpLocks/>
          </p:cNvGrpSpPr>
          <p:nvPr/>
        </p:nvGrpSpPr>
        <p:grpSpPr bwMode="auto">
          <a:xfrm>
            <a:off x="2816225" y="4316413"/>
            <a:ext cx="4489450" cy="1141412"/>
            <a:chOff x="1582" y="2719"/>
            <a:chExt cx="2828" cy="719"/>
          </a:xfrm>
        </p:grpSpPr>
        <p:sp>
          <p:nvSpPr>
            <p:cNvPr id="42" name="Text Box 18"/>
            <p:cNvSpPr txBox="1">
              <a:spLocks noChangeArrowheads="1"/>
            </p:cNvSpPr>
            <p:nvPr/>
          </p:nvSpPr>
          <p:spPr bwMode="auto">
            <a:xfrm>
              <a:off x="1582" y="2719"/>
              <a:ext cx="2828" cy="250"/>
            </a:xfrm>
            <a:prstGeom prst="rect">
              <a:avLst/>
            </a:prstGeom>
            <a:noFill/>
            <a:ln>
              <a:noFill/>
            </a:ln>
            <a:effectLst/>
            <a:extLst>
              <a:ext uri="{909E8E84-426E-40DD-AFC4-6F175D3DCCD1}">
                <a14:hiddenFill xmlns:a14="http://schemas.microsoft.com/office/drawing/2010/main">
                  <a:gradFill rotWithShape="0">
                    <a:gsLst>
                      <a:gs pos="0">
                        <a:schemeClr val="hlink"/>
                      </a:gs>
                      <a:gs pos="50000">
                        <a:schemeClr val="hlink">
                          <a:gamma/>
                          <a:shade val="54902"/>
                          <a:invGamma/>
                        </a:schemeClr>
                      </a:gs>
                      <a:gs pos="100000">
                        <a:schemeClr val="hlink"/>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1385" tIns="45693" rIns="91385" bIns="45693">
              <a:spAutoFit/>
            </a:bodyPr>
            <a:lstStyle/>
            <a:p>
              <a:pPr>
                <a:spcBef>
                  <a:spcPct val="50000"/>
                </a:spcBef>
              </a:pPr>
              <a:r>
                <a:rPr lang="en-US" altLang="fr-FR" sz="2000" b="1"/>
                <a:t>         Microbial quality of eggs ?</a:t>
              </a:r>
            </a:p>
          </p:txBody>
        </p:sp>
        <p:grpSp>
          <p:nvGrpSpPr>
            <p:cNvPr id="43" name="Group 19"/>
            <p:cNvGrpSpPr>
              <a:grpSpLocks/>
            </p:cNvGrpSpPr>
            <p:nvPr/>
          </p:nvGrpSpPr>
          <p:grpSpPr bwMode="auto">
            <a:xfrm>
              <a:off x="1821" y="2935"/>
              <a:ext cx="1979" cy="503"/>
              <a:chOff x="3574" y="2633"/>
              <a:chExt cx="2064" cy="716"/>
            </a:xfrm>
          </p:grpSpPr>
          <p:grpSp>
            <p:nvGrpSpPr>
              <p:cNvPr id="44" name="Group 20"/>
              <p:cNvGrpSpPr>
                <a:grpSpLocks/>
              </p:cNvGrpSpPr>
              <p:nvPr/>
            </p:nvGrpSpPr>
            <p:grpSpPr bwMode="auto">
              <a:xfrm>
                <a:off x="3742" y="2633"/>
                <a:ext cx="1728" cy="645"/>
                <a:chOff x="3742" y="2633"/>
                <a:chExt cx="1728" cy="645"/>
              </a:xfrm>
            </p:grpSpPr>
            <p:sp>
              <p:nvSpPr>
                <p:cNvPr id="46" name="Rectangle 21"/>
                <p:cNvSpPr>
                  <a:spLocks noChangeArrowheads="1"/>
                </p:cNvSpPr>
                <p:nvPr/>
              </p:nvSpPr>
              <p:spPr bwMode="auto">
                <a:xfrm>
                  <a:off x="3742" y="2633"/>
                  <a:ext cx="1728" cy="645"/>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66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7" name="Picture 22" descr="malade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0" y="2633"/>
                  <a:ext cx="51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 Box 23"/>
              <p:cNvSpPr txBox="1">
                <a:spLocks noChangeArrowheads="1"/>
              </p:cNvSpPr>
              <p:nvPr/>
            </p:nvSpPr>
            <p:spPr bwMode="auto">
              <a:xfrm>
                <a:off x="3574" y="3047"/>
                <a:ext cx="206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p>
                <a:pPr algn="ctr" eaLnBrk="0" hangingPunct="0">
                  <a:spcBef>
                    <a:spcPct val="50000"/>
                  </a:spcBef>
                </a:pPr>
                <a:r>
                  <a:rPr lang="en-US" altLang="fr-FR" sz="1600" b="1">
                    <a:solidFill>
                      <a:schemeClr val="accent2"/>
                    </a:solidFill>
                  </a:rPr>
                  <a:t>Humans toxi-infections</a:t>
                </a:r>
              </a:p>
            </p:txBody>
          </p:sp>
        </p:grpSp>
      </p:grpSp>
      <p:pic>
        <p:nvPicPr>
          <p:cNvPr id="48" name="Picture 24" descr="j01892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16413" y="3233738"/>
            <a:ext cx="404812" cy="409575"/>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25"/>
          <p:cNvGrpSpPr>
            <a:grpSpLocks/>
          </p:cNvGrpSpPr>
          <p:nvPr/>
        </p:nvGrpSpPr>
        <p:grpSpPr bwMode="auto">
          <a:xfrm>
            <a:off x="903288" y="2097088"/>
            <a:ext cx="3170237" cy="701675"/>
            <a:chOff x="445" y="1365"/>
            <a:chExt cx="2147" cy="442"/>
          </a:xfrm>
        </p:grpSpPr>
        <p:sp>
          <p:nvSpPr>
            <p:cNvPr id="50" name="Text Box 26"/>
            <p:cNvSpPr txBox="1">
              <a:spLocks noChangeArrowheads="1"/>
            </p:cNvSpPr>
            <p:nvPr/>
          </p:nvSpPr>
          <p:spPr bwMode="auto">
            <a:xfrm>
              <a:off x="445" y="1365"/>
              <a:ext cx="1978" cy="442"/>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FFCC00"/>
                      </a:gs>
                      <a:gs pos="100000">
                        <a:schemeClr val="bg1"/>
                      </a:gs>
                    </a:gsLst>
                    <a:lin ang="5400000" scaled="1"/>
                  </a:gra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p>
              <a:pPr algn="ctr"/>
              <a:r>
                <a:rPr lang="en-US" altLang="fr-FR" sz="2000" b="1" dirty="0"/>
                <a:t>Physical </a:t>
              </a:r>
            </a:p>
            <a:p>
              <a:pPr algn="ctr"/>
              <a:r>
                <a:rPr lang="en-US" altLang="fr-FR" sz="2000" dirty="0"/>
                <a:t>(Eggshell as a barrier)</a:t>
              </a:r>
            </a:p>
          </p:txBody>
        </p:sp>
        <p:sp>
          <p:nvSpPr>
            <p:cNvPr id="51" name="Line 27"/>
            <p:cNvSpPr>
              <a:spLocks noChangeShapeType="1"/>
            </p:cNvSpPr>
            <p:nvPr/>
          </p:nvSpPr>
          <p:spPr bwMode="auto">
            <a:xfrm flipV="1">
              <a:off x="2088" y="1470"/>
              <a:ext cx="504" cy="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2" name="Group 28"/>
          <p:cNvGrpSpPr>
            <a:grpSpLocks/>
          </p:cNvGrpSpPr>
          <p:nvPr/>
        </p:nvGrpSpPr>
        <p:grpSpPr bwMode="auto">
          <a:xfrm>
            <a:off x="4756150" y="2108200"/>
            <a:ext cx="3492500" cy="1162050"/>
            <a:chOff x="2872" y="1372"/>
            <a:chExt cx="2200" cy="732"/>
          </a:xfrm>
        </p:grpSpPr>
        <p:sp>
          <p:nvSpPr>
            <p:cNvPr id="53" name="Text Box 29"/>
            <p:cNvSpPr txBox="1">
              <a:spLocks noChangeArrowheads="1"/>
            </p:cNvSpPr>
            <p:nvPr/>
          </p:nvSpPr>
          <p:spPr bwMode="auto">
            <a:xfrm>
              <a:off x="3465" y="1372"/>
              <a:ext cx="1607" cy="634"/>
            </a:xfrm>
            <a:prstGeom prst="rect">
              <a:avLst/>
            </a:prstGeom>
            <a:noFill/>
            <a:ln>
              <a:noFill/>
            </a:ln>
            <a:effectLst/>
            <a:extLst>
              <a:ext uri="{909E8E84-426E-40DD-AFC4-6F175D3DCCD1}">
                <a14:hiddenFill xmlns:a14="http://schemas.microsoft.com/office/drawing/2010/main">
                  <a:gradFill rotWithShape="1">
                    <a:gsLst>
                      <a:gs pos="0">
                        <a:srgbClr val="FFFFFF"/>
                      </a:gs>
                      <a:gs pos="50000">
                        <a:srgbClr val="FFCC00"/>
                      </a:gs>
                      <a:gs pos="100000">
                        <a:srgbClr val="FFFFFF"/>
                      </a:gs>
                    </a:gsLst>
                    <a:lin ang="5400000" scaled="1"/>
                  </a:gradFill>
                </a14:hiddenFill>
              </a:ext>
              <a:ext uri="{91240B29-F687-4F45-9708-019B960494DF}">
                <a14:hiddenLine xmlns:a14="http://schemas.microsoft.com/office/drawing/2010/main" w="317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3" rIns="91385" bIns="45693">
              <a:spAutoFit/>
            </a:bodyPr>
            <a:lstStyle/>
            <a:p>
              <a:pPr algn="ctr"/>
              <a:r>
                <a:rPr lang="en-US" altLang="fr-FR" sz="2000" b="1"/>
                <a:t>Chemical</a:t>
              </a:r>
            </a:p>
            <a:p>
              <a:pPr algn="ctr"/>
              <a:r>
                <a:rPr lang="en-US" altLang="fr-FR" sz="2000"/>
                <a:t>Antimicrobial activities</a:t>
              </a:r>
            </a:p>
            <a:p>
              <a:pPr algn="ctr"/>
              <a:r>
                <a:rPr lang="en-US" altLang="fr-FR" sz="2000"/>
                <a:t>(White, shell, yolk)</a:t>
              </a:r>
              <a:endParaRPr lang="en-US" altLang="fr-FR" sz="2400"/>
            </a:p>
          </p:txBody>
        </p:sp>
        <p:sp>
          <p:nvSpPr>
            <p:cNvPr id="54" name="Line 30"/>
            <p:cNvSpPr>
              <a:spLocks noChangeShapeType="1"/>
            </p:cNvSpPr>
            <p:nvPr/>
          </p:nvSpPr>
          <p:spPr bwMode="auto">
            <a:xfrm flipH="1">
              <a:off x="2872" y="1810"/>
              <a:ext cx="450" cy="29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 name="Line 31"/>
            <p:cNvSpPr>
              <a:spLocks noChangeShapeType="1"/>
            </p:cNvSpPr>
            <p:nvPr/>
          </p:nvSpPr>
          <p:spPr bwMode="auto">
            <a:xfrm flipH="1">
              <a:off x="2906" y="1550"/>
              <a:ext cx="534" cy="19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 name="Line 32"/>
            <p:cNvSpPr>
              <a:spLocks noChangeShapeType="1"/>
            </p:cNvSpPr>
            <p:nvPr/>
          </p:nvSpPr>
          <p:spPr bwMode="auto">
            <a:xfrm flipH="1">
              <a:off x="2938" y="1456"/>
              <a:ext cx="492" cy="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298086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righ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7" y="3756434"/>
            <a:ext cx="3228632" cy="195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ChangeArrowheads="1"/>
          </p:cNvSpPr>
          <p:nvPr/>
        </p:nvSpPr>
        <p:spPr bwMode="auto">
          <a:xfrm>
            <a:off x="0" y="22479"/>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a:solidFill>
                  <a:srgbClr val="027D51"/>
                </a:solidFill>
                <a:cs typeface="Times New Roman" pitchFamily="18" charset="0"/>
              </a:rPr>
              <a:t>Le contexte européen</a:t>
            </a:r>
          </a:p>
        </p:txBody>
      </p:sp>
      <p:sp>
        <p:nvSpPr>
          <p:cNvPr id="5123" name="Text Box 3"/>
          <p:cNvSpPr txBox="1">
            <a:spLocks noChangeArrowheads="1"/>
          </p:cNvSpPr>
          <p:nvPr/>
        </p:nvSpPr>
        <p:spPr bwMode="auto">
          <a:xfrm>
            <a:off x="154247" y="2609977"/>
            <a:ext cx="4076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fr-FR" b="1" dirty="0">
                <a:solidFill>
                  <a:schemeClr val="tx2"/>
                </a:solidFill>
              </a:rPr>
              <a:t>Interdiction des cages </a:t>
            </a:r>
            <a:r>
              <a:rPr lang="en-US" altLang="fr-FR" b="1" dirty="0" err="1">
                <a:solidFill>
                  <a:schemeClr val="tx2"/>
                </a:solidFill>
              </a:rPr>
              <a:t>conventionnelles</a:t>
            </a:r>
            <a:endParaRPr lang="en-US" altLang="fr-FR" b="1" dirty="0">
              <a:solidFill>
                <a:schemeClr val="tx2"/>
              </a:solidFill>
            </a:endParaRPr>
          </a:p>
        </p:txBody>
      </p:sp>
      <p:sp>
        <p:nvSpPr>
          <p:cNvPr id="5124" name="Text Box 4"/>
          <p:cNvSpPr txBox="1">
            <a:spLocks noChangeArrowheads="1"/>
          </p:cNvSpPr>
          <p:nvPr/>
        </p:nvSpPr>
        <p:spPr bwMode="auto">
          <a:xfrm>
            <a:off x="4740535" y="2369598"/>
            <a:ext cx="3430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fr-FR" b="1" dirty="0">
                <a:solidFill>
                  <a:schemeClr val="tx2"/>
                </a:solidFill>
              </a:rPr>
              <a:t>Cages </a:t>
            </a:r>
            <a:r>
              <a:rPr lang="en-US" altLang="fr-FR" b="1" dirty="0" err="1">
                <a:solidFill>
                  <a:schemeClr val="tx2"/>
                </a:solidFill>
              </a:rPr>
              <a:t>aménagées</a:t>
            </a:r>
            <a:r>
              <a:rPr lang="en-US" altLang="fr-FR" b="1" dirty="0">
                <a:solidFill>
                  <a:schemeClr val="tx2"/>
                </a:solidFill>
              </a:rPr>
              <a:t>, </a:t>
            </a:r>
            <a:r>
              <a:rPr lang="en-US" altLang="fr-FR" b="1" dirty="0" err="1">
                <a:solidFill>
                  <a:schemeClr val="tx2"/>
                </a:solidFill>
              </a:rPr>
              <a:t>volières</a:t>
            </a:r>
            <a:r>
              <a:rPr lang="en-US" altLang="fr-FR" b="1" dirty="0">
                <a:solidFill>
                  <a:schemeClr val="tx2"/>
                </a:solidFill>
              </a:rPr>
              <a:t> </a:t>
            </a:r>
            <a:r>
              <a:rPr lang="en-US" altLang="fr-FR" b="1" dirty="0" err="1">
                <a:solidFill>
                  <a:schemeClr val="tx2"/>
                </a:solidFill>
              </a:rPr>
              <a:t>ou</a:t>
            </a:r>
            <a:r>
              <a:rPr lang="en-US" altLang="fr-FR" b="1" dirty="0">
                <a:solidFill>
                  <a:schemeClr val="tx2"/>
                </a:solidFill>
              </a:rPr>
              <a:t> </a:t>
            </a:r>
            <a:r>
              <a:rPr lang="en-US" altLang="fr-FR" b="1" dirty="0" err="1">
                <a:solidFill>
                  <a:schemeClr val="tx2"/>
                </a:solidFill>
              </a:rPr>
              <a:t>autres</a:t>
            </a:r>
            <a:r>
              <a:rPr lang="en-US" altLang="fr-FR" b="1" dirty="0">
                <a:solidFill>
                  <a:schemeClr val="tx2"/>
                </a:solidFill>
              </a:rPr>
              <a:t> </a:t>
            </a:r>
            <a:r>
              <a:rPr lang="en-US" altLang="fr-FR" b="1" dirty="0" err="1">
                <a:solidFill>
                  <a:schemeClr val="tx2"/>
                </a:solidFill>
              </a:rPr>
              <a:t>systèmes</a:t>
            </a:r>
            <a:r>
              <a:rPr lang="en-US" altLang="fr-FR" b="1" dirty="0">
                <a:solidFill>
                  <a:schemeClr val="tx2"/>
                </a:solidFill>
              </a:rPr>
              <a:t> au sol</a:t>
            </a:r>
          </a:p>
        </p:txBody>
      </p:sp>
      <p:grpSp>
        <p:nvGrpSpPr>
          <p:cNvPr id="5125" name="Group 5"/>
          <p:cNvGrpSpPr>
            <a:grpSpLocks/>
          </p:cNvGrpSpPr>
          <p:nvPr/>
        </p:nvGrpSpPr>
        <p:grpSpPr bwMode="auto">
          <a:xfrm>
            <a:off x="5739072" y="978948"/>
            <a:ext cx="1963738" cy="1198562"/>
            <a:chOff x="3637" y="1498"/>
            <a:chExt cx="1686" cy="1111"/>
          </a:xfrm>
        </p:grpSpPr>
        <p:grpSp>
          <p:nvGrpSpPr>
            <p:cNvPr id="5170" name="Group 6"/>
            <p:cNvGrpSpPr>
              <a:grpSpLocks/>
            </p:cNvGrpSpPr>
            <p:nvPr/>
          </p:nvGrpSpPr>
          <p:grpSpPr bwMode="auto">
            <a:xfrm>
              <a:off x="4208" y="1498"/>
              <a:ext cx="525" cy="1111"/>
              <a:chOff x="4208" y="1498"/>
              <a:chExt cx="525" cy="1111"/>
            </a:xfrm>
          </p:grpSpPr>
          <p:pic>
            <p:nvPicPr>
              <p:cNvPr id="5174" name="Picture 7" descr="pou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 y="2084"/>
                <a:ext cx="52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5" name="Picture 8" descr="pou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 y="1498"/>
                <a:ext cx="517"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71" name="Group 9"/>
            <p:cNvGrpSpPr>
              <a:grpSpLocks/>
            </p:cNvGrpSpPr>
            <p:nvPr/>
          </p:nvGrpSpPr>
          <p:grpSpPr bwMode="auto">
            <a:xfrm>
              <a:off x="3637" y="1833"/>
              <a:ext cx="1686" cy="525"/>
              <a:chOff x="3637" y="1833"/>
              <a:chExt cx="1686" cy="525"/>
            </a:xfrm>
          </p:grpSpPr>
          <p:pic>
            <p:nvPicPr>
              <p:cNvPr id="5172" name="Picture 10" descr="pou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 y="1840"/>
                <a:ext cx="509"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3" name="Picture 11" descr="pou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 y="1833"/>
                <a:ext cx="52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6" name="Line 12"/>
          <p:cNvSpPr>
            <a:spLocks noChangeShapeType="1"/>
          </p:cNvSpPr>
          <p:nvPr/>
        </p:nvSpPr>
        <p:spPr bwMode="auto">
          <a:xfrm flipV="1">
            <a:off x="4061085" y="1617123"/>
            <a:ext cx="126523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27" name="Text Box 13"/>
          <p:cNvSpPr txBox="1">
            <a:spLocks noChangeArrowheads="1"/>
          </p:cNvSpPr>
          <p:nvPr/>
        </p:nvSpPr>
        <p:spPr bwMode="auto">
          <a:xfrm>
            <a:off x="3446722" y="899573"/>
            <a:ext cx="2505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a:t>Directive EU 1999/74</a:t>
            </a:r>
          </a:p>
          <a:p>
            <a:pPr algn="ctr" eaLnBrk="1" hangingPunct="1"/>
            <a:r>
              <a:rPr lang="en-US" altLang="fr-FR"/>
              <a:t>Animal welfare</a:t>
            </a:r>
          </a:p>
        </p:txBody>
      </p:sp>
      <p:pic>
        <p:nvPicPr>
          <p:cNvPr id="5128" name="Picture 14" descr="poule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8960" y="1234535"/>
            <a:ext cx="698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5" descr="poule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4797" y="1682210"/>
            <a:ext cx="69691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6" descr="poule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4722" y="1301210"/>
            <a:ext cx="6985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7" descr="poule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4122" y="1310735"/>
            <a:ext cx="6985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AutoShape 18"/>
          <p:cNvSpPr>
            <a:spLocks noChangeArrowheads="1"/>
          </p:cNvSpPr>
          <p:nvPr/>
        </p:nvSpPr>
        <p:spPr bwMode="auto">
          <a:xfrm>
            <a:off x="1609985" y="748760"/>
            <a:ext cx="1828800" cy="1658938"/>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5133" name="Line 19"/>
          <p:cNvSpPr>
            <a:spLocks noChangeShapeType="1"/>
          </p:cNvSpPr>
          <p:nvPr/>
        </p:nvSpPr>
        <p:spPr bwMode="auto">
          <a:xfrm>
            <a:off x="1611572" y="1369473"/>
            <a:ext cx="14112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4" name="Line 20"/>
          <p:cNvSpPr>
            <a:spLocks noChangeShapeType="1"/>
          </p:cNvSpPr>
          <p:nvPr/>
        </p:nvSpPr>
        <p:spPr bwMode="auto">
          <a:xfrm>
            <a:off x="1611572" y="1529810"/>
            <a:ext cx="14112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5" name="Line 21"/>
          <p:cNvSpPr>
            <a:spLocks noChangeShapeType="1"/>
          </p:cNvSpPr>
          <p:nvPr/>
        </p:nvSpPr>
        <p:spPr bwMode="auto">
          <a:xfrm>
            <a:off x="1613160" y="1691735"/>
            <a:ext cx="14128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6" name="Line 22"/>
          <p:cNvSpPr>
            <a:spLocks noChangeShapeType="1"/>
          </p:cNvSpPr>
          <p:nvPr/>
        </p:nvSpPr>
        <p:spPr bwMode="auto">
          <a:xfrm>
            <a:off x="1614747" y="1856835"/>
            <a:ext cx="14128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7" name="Line 23"/>
          <p:cNvSpPr>
            <a:spLocks noChangeShapeType="1"/>
          </p:cNvSpPr>
          <p:nvPr/>
        </p:nvSpPr>
        <p:spPr bwMode="auto">
          <a:xfrm>
            <a:off x="1608397" y="2004473"/>
            <a:ext cx="1411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8" name="Line 24"/>
          <p:cNvSpPr>
            <a:spLocks noChangeShapeType="1"/>
          </p:cNvSpPr>
          <p:nvPr/>
        </p:nvSpPr>
        <p:spPr bwMode="auto">
          <a:xfrm>
            <a:off x="1608397" y="2172748"/>
            <a:ext cx="14112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39" name="Line 25"/>
          <p:cNvSpPr>
            <a:spLocks noChangeShapeType="1"/>
          </p:cNvSpPr>
          <p:nvPr/>
        </p:nvSpPr>
        <p:spPr bwMode="auto">
          <a:xfrm>
            <a:off x="1614747" y="2315623"/>
            <a:ext cx="141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0" name="Line 26"/>
          <p:cNvSpPr>
            <a:spLocks noChangeShapeType="1"/>
          </p:cNvSpPr>
          <p:nvPr/>
        </p:nvSpPr>
        <p:spPr bwMode="auto">
          <a:xfrm flipV="1">
            <a:off x="3030797" y="1278985"/>
            <a:ext cx="407988"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1" name="Line 27"/>
          <p:cNvSpPr>
            <a:spLocks noChangeShapeType="1"/>
          </p:cNvSpPr>
          <p:nvPr/>
        </p:nvSpPr>
        <p:spPr bwMode="auto">
          <a:xfrm flipV="1">
            <a:off x="3029210" y="955135"/>
            <a:ext cx="406400"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2" name="Line 28"/>
          <p:cNvSpPr>
            <a:spLocks noChangeShapeType="1"/>
          </p:cNvSpPr>
          <p:nvPr/>
        </p:nvSpPr>
        <p:spPr bwMode="auto">
          <a:xfrm flipV="1">
            <a:off x="3030797" y="1120235"/>
            <a:ext cx="407988" cy="411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3" name="Line 29"/>
          <p:cNvSpPr>
            <a:spLocks noChangeShapeType="1"/>
          </p:cNvSpPr>
          <p:nvPr/>
        </p:nvSpPr>
        <p:spPr bwMode="auto">
          <a:xfrm flipV="1">
            <a:off x="3029210" y="1442498"/>
            <a:ext cx="407987" cy="411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4" name="Line 30"/>
          <p:cNvSpPr>
            <a:spLocks noChangeShapeType="1"/>
          </p:cNvSpPr>
          <p:nvPr/>
        </p:nvSpPr>
        <p:spPr bwMode="auto">
          <a:xfrm flipV="1">
            <a:off x="3029210" y="1593310"/>
            <a:ext cx="407987" cy="411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5" name="Line 31"/>
          <p:cNvSpPr>
            <a:spLocks noChangeShapeType="1"/>
          </p:cNvSpPr>
          <p:nvPr/>
        </p:nvSpPr>
        <p:spPr bwMode="auto">
          <a:xfrm flipV="1">
            <a:off x="3027622" y="1756823"/>
            <a:ext cx="406400"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6" name="Line 32"/>
          <p:cNvSpPr>
            <a:spLocks noChangeShapeType="1"/>
          </p:cNvSpPr>
          <p:nvPr/>
        </p:nvSpPr>
        <p:spPr bwMode="auto">
          <a:xfrm flipV="1">
            <a:off x="3030797" y="1901285"/>
            <a:ext cx="407988" cy="412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7" name="Line 33"/>
          <p:cNvSpPr>
            <a:spLocks noChangeShapeType="1"/>
          </p:cNvSpPr>
          <p:nvPr/>
        </p:nvSpPr>
        <p:spPr bwMode="auto">
          <a:xfrm flipV="1">
            <a:off x="1789372" y="747173"/>
            <a:ext cx="385763"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8" name="Line 34"/>
          <p:cNvSpPr>
            <a:spLocks noChangeShapeType="1"/>
          </p:cNvSpPr>
          <p:nvPr/>
        </p:nvSpPr>
        <p:spPr bwMode="auto">
          <a:xfrm flipV="1">
            <a:off x="1978285" y="750348"/>
            <a:ext cx="385762"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49" name="Line 35"/>
          <p:cNvSpPr>
            <a:spLocks noChangeShapeType="1"/>
          </p:cNvSpPr>
          <p:nvPr/>
        </p:nvSpPr>
        <p:spPr bwMode="auto">
          <a:xfrm flipV="1">
            <a:off x="2192597" y="750348"/>
            <a:ext cx="385763"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0" name="Line 36"/>
          <p:cNvSpPr>
            <a:spLocks noChangeShapeType="1"/>
          </p:cNvSpPr>
          <p:nvPr/>
        </p:nvSpPr>
        <p:spPr bwMode="auto">
          <a:xfrm flipV="1">
            <a:off x="2400560" y="748760"/>
            <a:ext cx="385762"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1" name="Line 37"/>
          <p:cNvSpPr>
            <a:spLocks noChangeShapeType="1"/>
          </p:cNvSpPr>
          <p:nvPr/>
        </p:nvSpPr>
        <p:spPr bwMode="auto">
          <a:xfrm flipV="1">
            <a:off x="2579947" y="748760"/>
            <a:ext cx="385763"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2" name="Line 38"/>
          <p:cNvSpPr>
            <a:spLocks noChangeShapeType="1"/>
          </p:cNvSpPr>
          <p:nvPr/>
        </p:nvSpPr>
        <p:spPr bwMode="auto">
          <a:xfrm flipV="1">
            <a:off x="2778385" y="747173"/>
            <a:ext cx="385762" cy="415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3" name="Line 39"/>
          <p:cNvSpPr>
            <a:spLocks noChangeShapeType="1"/>
          </p:cNvSpPr>
          <p:nvPr/>
        </p:nvSpPr>
        <p:spPr bwMode="auto">
          <a:xfrm flipH="1">
            <a:off x="1792547" y="1159923"/>
            <a:ext cx="1588"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4" name="Line 40"/>
          <p:cNvSpPr>
            <a:spLocks noChangeShapeType="1"/>
          </p:cNvSpPr>
          <p:nvPr/>
        </p:nvSpPr>
        <p:spPr bwMode="auto">
          <a:xfrm flipH="1">
            <a:off x="1981460" y="1163098"/>
            <a:ext cx="1587"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5" name="Line 41"/>
          <p:cNvSpPr>
            <a:spLocks noChangeShapeType="1"/>
          </p:cNvSpPr>
          <p:nvPr/>
        </p:nvSpPr>
        <p:spPr bwMode="auto">
          <a:xfrm flipH="1">
            <a:off x="2197360" y="1161510"/>
            <a:ext cx="1587"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6" name="Line 42"/>
          <p:cNvSpPr>
            <a:spLocks noChangeShapeType="1"/>
          </p:cNvSpPr>
          <p:nvPr/>
        </p:nvSpPr>
        <p:spPr bwMode="auto">
          <a:xfrm flipH="1">
            <a:off x="2394210" y="1163098"/>
            <a:ext cx="1587" cy="1246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7" name="Line 43"/>
          <p:cNvSpPr>
            <a:spLocks noChangeShapeType="1"/>
          </p:cNvSpPr>
          <p:nvPr/>
        </p:nvSpPr>
        <p:spPr bwMode="auto">
          <a:xfrm flipH="1">
            <a:off x="2586297" y="1161510"/>
            <a:ext cx="1588"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8" name="Line 44"/>
          <p:cNvSpPr>
            <a:spLocks noChangeShapeType="1"/>
          </p:cNvSpPr>
          <p:nvPr/>
        </p:nvSpPr>
        <p:spPr bwMode="auto">
          <a:xfrm flipH="1">
            <a:off x="2781560" y="1159923"/>
            <a:ext cx="1587"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59" name="Line 45"/>
          <p:cNvSpPr>
            <a:spLocks noChangeShapeType="1"/>
          </p:cNvSpPr>
          <p:nvPr/>
        </p:nvSpPr>
        <p:spPr bwMode="auto">
          <a:xfrm flipV="1">
            <a:off x="1709997" y="1059910"/>
            <a:ext cx="1414463"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0" name="Line 46"/>
          <p:cNvSpPr>
            <a:spLocks noChangeShapeType="1"/>
          </p:cNvSpPr>
          <p:nvPr/>
        </p:nvSpPr>
        <p:spPr bwMode="auto">
          <a:xfrm flipV="1">
            <a:off x="1830647" y="950373"/>
            <a:ext cx="1412875"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1" name="Line 47"/>
          <p:cNvSpPr>
            <a:spLocks noChangeShapeType="1"/>
          </p:cNvSpPr>
          <p:nvPr/>
        </p:nvSpPr>
        <p:spPr bwMode="auto">
          <a:xfrm flipV="1">
            <a:off x="1913197" y="851948"/>
            <a:ext cx="1414463"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2" name="Line 48"/>
          <p:cNvSpPr>
            <a:spLocks noChangeShapeType="1"/>
          </p:cNvSpPr>
          <p:nvPr/>
        </p:nvSpPr>
        <p:spPr bwMode="auto">
          <a:xfrm flipH="1">
            <a:off x="3126047" y="1056735"/>
            <a:ext cx="1588"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3" name="Line 49"/>
          <p:cNvSpPr>
            <a:spLocks noChangeShapeType="1"/>
          </p:cNvSpPr>
          <p:nvPr/>
        </p:nvSpPr>
        <p:spPr bwMode="auto">
          <a:xfrm flipH="1">
            <a:off x="3241935" y="944023"/>
            <a:ext cx="1587" cy="1246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4" name="Line 50"/>
          <p:cNvSpPr>
            <a:spLocks noChangeShapeType="1"/>
          </p:cNvSpPr>
          <p:nvPr/>
        </p:nvSpPr>
        <p:spPr bwMode="auto">
          <a:xfrm flipH="1">
            <a:off x="3330835" y="858298"/>
            <a:ext cx="1587" cy="124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lstStyle/>
          <a:p>
            <a:endParaRPr lang="fr-FR"/>
          </a:p>
        </p:txBody>
      </p:sp>
      <p:sp>
        <p:nvSpPr>
          <p:cNvPr id="5165" name="Line 51"/>
          <p:cNvSpPr>
            <a:spLocks noChangeShapeType="1"/>
          </p:cNvSpPr>
          <p:nvPr/>
        </p:nvSpPr>
        <p:spPr bwMode="auto">
          <a:xfrm flipV="1">
            <a:off x="1587760" y="637635"/>
            <a:ext cx="1482725" cy="2060575"/>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66" name="Line 52"/>
          <p:cNvSpPr>
            <a:spLocks noChangeShapeType="1"/>
          </p:cNvSpPr>
          <p:nvPr/>
        </p:nvSpPr>
        <p:spPr bwMode="auto">
          <a:xfrm flipH="1" flipV="1">
            <a:off x="1587760" y="637635"/>
            <a:ext cx="1482725" cy="2060575"/>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67" name="Text Box 53"/>
          <p:cNvSpPr txBox="1">
            <a:spLocks noChangeArrowheads="1"/>
          </p:cNvSpPr>
          <p:nvPr/>
        </p:nvSpPr>
        <p:spPr bwMode="auto">
          <a:xfrm>
            <a:off x="2019560" y="236959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b="1">
                <a:solidFill>
                  <a:srgbClr val="990000"/>
                </a:solidFill>
                <a:cs typeface="Times New Roman" pitchFamily="18" charset="0"/>
              </a:rPr>
              <a:t>2012</a:t>
            </a:r>
          </a:p>
        </p:txBody>
      </p:sp>
      <p:sp>
        <p:nvSpPr>
          <p:cNvPr id="52278" name="Text Box 54"/>
          <p:cNvSpPr txBox="1">
            <a:spLocks noChangeArrowheads="1"/>
          </p:cNvSpPr>
          <p:nvPr/>
        </p:nvSpPr>
        <p:spPr bwMode="auto">
          <a:xfrm>
            <a:off x="0" y="5672517"/>
            <a:ext cx="9144000" cy="396875"/>
          </a:xfrm>
          <a:prstGeom prst="rect">
            <a:avLst/>
          </a:prstGeom>
          <a:noFill/>
          <a:ln>
            <a:noFill/>
          </a:ln>
          <a:effectLst/>
          <a:extLst>
            <a:ext uri="{909E8E84-426E-40DD-AFC4-6F175D3DCCD1}">
              <a14:hiddenFill xmlns:a14="http://schemas.microsoft.com/office/drawing/2010/main">
                <a:gradFill rotWithShape="1">
                  <a:gsLst>
                    <a:gs pos="0">
                      <a:srgbClr val="FFCC00"/>
                    </a:gs>
                    <a:gs pos="50000">
                      <a:schemeClr val="bg1"/>
                    </a:gs>
                    <a:gs pos="100000">
                      <a:srgbClr val="FFCC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1424" tIns="45713" rIns="91424" bIns="45713">
            <a:spAutoFit/>
          </a:bodyPr>
          <a:lstStyle/>
          <a:p>
            <a:pPr algn="ctr">
              <a:spcBef>
                <a:spcPct val="50000"/>
              </a:spcBef>
              <a:defRPr/>
            </a:pPr>
            <a:r>
              <a:rPr lang="en-US" altLang="fr-FR" sz="2000" b="1" dirty="0">
                <a:solidFill>
                  <a:srgbClr val="FF0000"/>
                </a:solidFill>
              </a:rPr>
              <a:t>Impact </a:t>
            </a:r>
            <a:r>
              <a:rPr lang="en-US" altLang="fr-FR" sz="2000" b="1" dirty="0" err="1">
                <a:solidFill>
                  <a:srgbClr val="FF0000"/>
                </a:solidFill>
              </a:rPr>
              <a:t>sur</a:t>
            </a:r>
            <a:r>
              <a:rPr lang="en-US" altLang="fr-FR" sz="2000" b="1" dirty="0">
                <a:solidFill>
                  <a:srgbClr val="FF0000"/>
                </a:solidFill>
              </a:rPr>
              <a:t> la </a:t>
            </a:r>
            <a:r>
              <a:rPr lang="en-US" altLang="fr-FR" sz="2000" b="1" dirty="0" err="1">
                <a:solidFill>
                  <a:srgbClr val="FF0000"/>
                </a:solidFill>
              </a:rPr>
              <a:t>qualité</a:t>
            </a:r>
            <a:r>
              <a:rPr lang="en-US" altLang="fr-FR" sz="2000" b="1" dirty="0">
                <a:solidFill>
                  <a:srgbClr val="FF0000"/>
                </a:solidFill>
              </a:rPr>
              <a:t> </a:t>
            </a:r>
            <a:r>
              <a:rPr lang="en-US" altLang="fr-FR" sz="2000" b="1" dirty="0" err="1">
                <a:solidFill>
                  <a:srgbClr val="FF0000"/>
                </a:solidFill>
              </a:rPr>
              <a:t>hygiénique</a:t>
            </a:r>
            <a:r>
              <a:rPr lang="en-US" altLang="fr-FR" sz="2000" b="1" dirty="0">
                <a:solidFill>
                  <a:srgbClr val="FF0000"/>
                </a:solidFill>
              </a:rPr>
              <a:t> de </a:t>
            </a:r>
            <a:r>
              <a:rPr lang="en-US" altLang="fr-FR" sz="2000" b="1" dirty="0" err="1">
                <a:solidFill>
                  <a:srgbClr val="FF0000"/>
                </a:solidFill>
              </a:rPr>
              <a:t>l’oeuf</a:t>
            </a:r>
            <a:r>
              <a:rPr lang="en-US" altLang="fr-FR" sz="2000" b="1" dirty="0">
                <a:solidFill>
                  <a:srgbClr val="FF0000"/>
                </a:solidFill>
              </a:rPr>
              <a:t> ?</a:t>
            </a:r>
          </a:p>
        </p:txBody>
      </p:sp>
      <p:sp>
        <p:nvSpPr>
          <p:cNvPr id="52280" name="Text Box 56"/>
          <p:cNvSpPr txBox="1">
            <a:spLocks noChangeArrowheads="1"/>
          </p:cNvSpPr>
          <p:nvPr/>
        </p:nvSpPr>
        <p:spPr bwMode="auto">
          <a:xfrm>
            <a:off x="1568451" y="3356339"/>
            <a:ext cx="5289621" cy="40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b="1" dirty="0">
                <a:solidFill>
                  <a:schemeClr val="accent2"/>
                </a:solidFill>
              </a:rPr>
              <a:t>Segmentation du marché de l’œuf </a:t>
            </a:r>
            <a:r>
              <a:rPr lang="fr-FR" altLang="fr-FR" sz="2000" b="1" dirty="0" smtClean="0">
                <a:solidFill>
                  <a:schemeClr val="accent2"/>
                </a:solidFill>
              </a:rPr>
              <a:t>(</a:t>
            </a:r>
            <a:r>
              <a:rPr lang="fr-FR" altLang="fr-FR" sz="2000" b="1" i="1" dirty="0">
                <a:solidFill>
                  <a:schemeClr val="accent2"/>
                </a:solidFill>
              </a:rPr>
              <a:t>source ITAVI</a:t>
            </a:r>
            <a:r>
              <a:rPr lang="fr-FR" altLang="fr-FR" sz="2000" b="1" dirty="0" smtClean="0">
                <a:solidFill>
                  <a:schemeClr val="accent2"/>
                </a:solidFill>
              </a:rPr>
              <a:t>)</a:t>
            </a:r>
          </a:p>
        </p:txBody>
      </p:sp>
      <p:sp>
        <p:nvSpPr>
          <p:cNvPr id="2" name="ZoneTexte 1"/>
          <p:cNvSpPr txBox="1"/>
          <p:nvPr/>
        </p:nvSpPr>
        <p:spPr>
          <a:xfrm>
            <a:off x="4847244" y="4273258"/>
            <a:ext cx="3104889" cy="923330"/>
          </a:xfrm>
          <a:prstGeom prst="rect">
            <a:avLst/>
          </a:prstGeom>
          <a:noFill/>
          <a:ln>
            <a:solidFill>
              <a:schemeClr val="tx1"/>
            </a:solidFill>
          </a:ln>
        </p:spPr>
        <p:txBody>
          <a:bodyPr wrap="none" rtlCol="0">
            <a:spAutoFit/>
          </a:bodyPr>
          <a:lstStyle/>
          <a:p>
            <a:r>
              <a:rPr lang="fr-FR" dirty="0" smtClean="0"/>
              <a:t>Consommation en France 2012</a:t>
            </a:r>
          </a:p>
          <a:p>
            <a:r>
              <a:rPr lang="fr-FR" dirty="0" smtClean="0">
                <a:solidFill>
                  <a:schemeClr val="bg1">
                    <a:lumMod val="50000"/>
                  </a:schemeClr>
                </a:solidFill>
                <a:sym typeface="Wingdings" panose="05000000000000000000" pitchFamily="2" charset="2"/>
              </a:rPr>
              <a:t> </a:t>
            </a:r>
            <a:r>
              <a:rPr lang="fr-FR" dirty="0" smtClean="0">
                <a:solidFill>
                  <a:schemeClr val="bg1">
                    <a:lumMod val="50000"/>
                  </a:schemeClr>
                </a:solidFill>
              </a:rPr>
              <a:t>Cages aménagées (50 %)</a:t>
            </a:r>
          </a:p>
          <a:p>
            <a:r>
              <a:rPr lang="fr-FR" dirty="0" smtClean="0">
                <a:solidFill>
                  <a:schemeClr val="bg1">
                    <a:lumMod val="50000"/>
                  </a:schemeClr>
                </a:solidFill>
                <a:sym typeface="Wingdings" panose="05000000000000000000" pitchFamily="2" charset="2"/>
              </a:rPr>
              <a:t> </a:t>
            </a:r>
            <a:r>
              <a:rPr lang="fr-FR" dirty="0" smtClean="0">
                <a:solidFill>
                  <a:schemeClr val="bg1">
                    <a:lumMod val="50000"/>
                  </a:schemeClr>
                </a:solidFill>
              </a:rPr>
              <a:t>Autres systèmes (50 %)</a:t>
            </a:r>
            <a:endParaRPr lang="fr-FR" dirty="0">
              <a:solidFill>
                <a:schemeClr val="bg1">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80"/>
                                        </p:tgtEl>
                                        <p:attrNameLst>
                                          <p:attrName>style.visibility</p:attrName>
                                        </p:attrNameLst>
                                      </p:cBhvr>
                                      <p:to>
                                        <p:strVal val="visible"/>
                                      </p:to>
                                    </p:set>
                                    <p:animEffect transition="in" filter="wipe(left)">
                                      <p:cBhvr>
                                        <p:cTn id="7" dur="500"/>
                                        <p:tgtEl>
                                          <p:spTgt spid="52280"/>
                                        </p:tgtEl>
                                      </p:cBhvr>
                                    </p:animEffect>
                                  </p:childTnLst>
                                </p:cTn>
                              </p:par>
                              <p:par>
                                <p:cTn id="8" presetID="22" presetClass="entr" presetSubtype="8"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wipe(left)">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2278"/>
                                        </p:tgtEl>
                                        <p:attrNameLst>
                                          <p:attrName>style.visibility</p:attrName>
                                        </p:attrNameLst>
                                      </p:cBhvr>
                                      <p:to>
                                        <p:strVal val="visible"/>
                                      </p:to>
                                    </p:set>
                                    <p:animEffect transition="in" filter="wipe(left)">
                                      <p:cBhvr>
                                        <p:cTn id="20" dur="500"/>
                                        <p:tgtEl>
                                          <p:spTgt spid="52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8" grpId="0"/>
      <p:bldP spid="52280"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130175" y="0"/>
            <a:ext cx="8939213" cy="1063625"/>
          </a:xfrm>
          <a:prstGeom prst="rect">
            <a:avLst/>
          </a:prstGeom>
          <a:noFill/>
          <a:ln>
            <a:noFill/>
          </a:ln>
          <a:effectLst/>
          <a:extLst>
            <a:ext uri="{909E8E84-426E-40DD-AFC4-6F175D3DCCD1}">
              <a14:hiddenFill xmlns:a14="http://schemas.microsoft.com/office/drawing/2010/main">
                <a:gradFill rotWithShape="1">
                  <a:gsLst>
                    <a:gs pos="0">
                      <a:schemeClr val="bg2"/>
                    </a:gs>
                    <a:gs pos="50000">
                      <a:schemeClr val="accent1"/>
                    </a:gs>
                    <a:gs pos="100000">
                      <a:schemeClr val="bg2"/>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defRPr/>
            </a:pPr>
            <a:r>
              <a:rPr lang="fr-FR" altLang="fr-FR" sz="3200" b="1">
                <a:solidFill>
                  <a:srgbClr val="008000"/>
                </a:solidFill>
              </a:rPr>
              <a:t>La coquille : une barrière physique contre la pénétration bactérienne</a:t>
            </a:r>
          </a:p>
        </p:txBody>
      </p:sp>
      <p:pic>
        <p:nvPicPr>
          <p:cNvPr id="114691"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6663" y="1620838"/>
            <a:ext cx="1677987" cy="213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2" name="Text Box 4"/>
          <p:cNvSpPr txBox="1">
            <a:spLocks noChangeArrowheads="1"/>
          </p:cNvSpPr>
          <p:nvPr/>
        </p:nvSpPr>
        <p:spPr bwMode="auto">
          <a:xfrm>
            <a:off x="209550" y="1255713"/>
            <a:ext cx="870267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spcBef>
                <a:spcPct val="50000"/>
              </a:spcBef>
            </a:pPr>
            <a:r>
              <a:rPr lang="fr-FR" altLang="fr-FR" sz="1600" b="1">
                <a:solidFill>
                  <a:schemeClr val="accent2"/>
                </a:solidFill>
                <a:sym typeface="Wingdings" pitchFamily="2" charset="2"/>
              </a:rPr>
              <a:t> </a:t>
            </a:r>
            <a:r>
              <a:rPr lang="fr-FR" altLang="fr-FR" sz="1600" b="1">
                <a:solidFill>
                  <a:schemeClr val="accent2"/>
                </a:solidFill>
              </a:rPr>
              <a:t>L’intégrité de la coquille est cruciale pour la sécurité alimentaire du consommateur</a:t>
            </a:r>
          </a:p>
        </p:txBody>
      </p:sp>
      <p:sp>
        <p:nvSpPr>
          <p:cNvPr id="114693" name="Text Box 5"/>
          <p:cNvSpPr txBox="1">
            <a:spLocks noChangeArrowheads="1"/>
          </p:cNvSpPr>
          <p:nvPr/>
        </p:nvSpPr>
        <p:spPr bwMode="auto">
          <a:xfrm>
            <a:off x="1282700" y="2381250"/>
            <a:ext cx="1925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Apparition de fêlures</a:t>
            </a:r>
          </a:p>
        </p:txBody>
      </p:sp>
      <p:sp>
        <p:nvSpPr>
          <p:cNvPr id="114694" name="Text Box 6"/>
          <p:cNvSpPr txBox="1">
            <a:spLocks noChangeArrowheads="1"/>
          </p:cNvSpPr>
          <p:nvPr/>
        </p:nvSpPr>
        <p:spPr bwMode="auto">
          <a:xfrm>
            <a:off x="5764213" y="2370138"/>
            <a:ext cx="2220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Pénétration de bactéries</a:t>
            </a:r>
          </a:p>
        </p:txBody>
      </p:sp>
      <p:sp>
        <p:nvSpPr>
          <p:cNvPr id="114695" name="Line 7"/>
          <p:cNvSpPr>
            <a:spLocks noChangeShapeType="1"/>
          </p:cNvSpPr>
          <p:nvPr/>
        </p:nvSpPr>
        <p:spPr bwMode="auto">
          <a:xfrm>
            <a:off x="3149600" y="2573338"/>
            <a:ext cx="1270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696" name="Line 8"/>
          <p:cNvSpPr>
            <a:spLocks noChangeShapeType="1"/>
          </p:cNvSpPr>
          <p:nvPr/>
        </p:nvSpPr>
        <p:spPr bwMode="auto">
          <a:xfrm flipH="1">
            <a:off x="4610100" y="2560638"/>
            <a:ext cx="12065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697" name="Rectangle 9"/>
          <p:cNvSpPr>
            <a:spLocks noChangeArrowheads="1"/>
          </p:cNvSpPr>
          <p:nvPr/>
        </p:nvSpPr>
        <p:spPr bwMode="auto">
          <a:xfrm>
            <a:off x="1023938" y="4052888"/>
            <a:ext cx="7889875"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fr-FR" altLang="fr-FR" sz="1600"/>
              <a:t>Comprendre les mécanismes de fabrication de la coquille et déterminer l’origine de ses faiblesses</a:t>
            </a:r>
          </a:p>
          <a:p>
            <a:r>
              <a:rPr lang="fr-FR" altLang="fr-FR" sz="1600"/>
              <a:t> </a:t>
            </a:r>
          </a:p>
          <a:p>
            <a:r>
              <a:rPr lang="fr-FR" altLang="fr-FR" sz="1600"/>
              <a:t>Développer de nouveaux outils pour la sélection</a:t>
            </a:r>
          </a:p>
        </p:txBody>
      </p:sp>
    </p:spTree>
    <p:extLst>
      <p:ext uri="{BB962C8B-B14F-4D97-AF65-F5344CB8AC3E}">
        <p14:creationId xmlns:p14="http://schemas.microsoft.com/office/powerpoint/2010/main" val="2058356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 calcmode="lin" valueType="num">
                                      <p:cBhvr>
                                        <p:cTn id="7" dur="500" decel="50000" fill="hold">
                                          <p:stCondLst>
                                            <p:cond delay="0"/>
                                          </p:stCondLst>
                                        </p:cTn>
                                        <p:tgtEl>
                                          <p:spTgt spid="11469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469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4692"/>
                                        </p:tgtEl>
                                        <p:attrNameLst>
                                          <p:attrName>ppt_w</p:attrName>
                                        </p:attrNameLst>
                                      </p:cBhvr>
                                      <p:tavLst>
                                        <p:tav tm="0">
                                          <p:val>
                                            <p:strVal val="#ppt_w*.05"/>
                                          </p:val>
                                        </p:tav>
                                        <p:tav tm="100000">
                                          <p:val>
                                            <p:strVal val="#ppt_w"/>
                                          </p:val>
                                        </p:tav>
                                      </p:tavLst>
                                    </p:anim>
                                    <p:anim calcmode="lin" valueType="num">
                                      <p:cBhvr>
                                        <p:cTn id="10" dur="1000" fill="hold"/>
                                        <p:tgtEl>
                                          <p:spTgt spid="11469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469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469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469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4692"/>
                                        </p:tgtEl>
                                      </p:cBhvr>
                                    </p:animEffect>
                                  </p:childTnLst>
                                </p:cTn>
                              </p:par>
                              <p:par>
                                <p:cTn id="15" presetID="25" presetClass="entr" presetSubtype="0" fill="hold" nodeType="withEffect">
                                  <p:stCondLst>
                                    <p:cond delay="0"/>
                                  </p:stCondLst>
                                  <p:childTnLst>
                                    <p:set>
                                      <p:cBhvr>
                                        <p:cTn id="16" dur="1" fill="hold">
                                          <p:stCondLst>
                                            <p:cond delay="0"/>
                                          </p:stCondLst>
                                        </p:cTn>
                                        <p:tgtEl>
                                          <p:spTgt spid="114691"/>
                                        </p:tgtEl>
                                        <p:attrNameLst>
                                          <p:attrName>style.visibility</p:attrName>
                                        </p:attrNameLst>
                                      </p:cBhvr>
                                      <p:to>
                                        <p:strVal val="visible"/>
                                      </p:to>
                                    </p:set>
                                    <p:anim calcmode="lin" valueType="num">
                                      <p:cBhvr>
                                        <p:cTn id="17" dur="500" decel="50000" fill="hold">
                                          <p:stCondLst>
                                            <p:cond delay="0"/>
                                          </p:stCondLst>
                                        </p:cTn>
                                        <p:tgtEl>
                                          <p:spTgt spid="11469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469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4691"/>
                                        </p:tgtEl>
                                        <p:attrNameLst>
                                          <p:attrName>ppt_w</p:attrName>
                                        </p:attrNameLst>
                                      </p:cBhvr>
                                      <p:tavLst>
                                        <p:tav tm="0">
                                          <p:val>
                                            <p:strVal val="#ppt_w*.05"/>
                                          </p:val>
                                        </p:tav>
                                        <p:tav tm="100000">
                                          <p:val>
                                            <p:strVal val="#ppt_w"/>
                                          </p:val>
                                        </p:tav>
                                      </p:tavLst>
                                    </p:anim>
                                    <p:anim calcmode="lin" valueType="num">
                                      <p:cBhvr>
                                        <p:cTn id="20" dur="1000" fill="hold"/>
                                        <p:tgtEl>
                                          <p:spTgt spid="11469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469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469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469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46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4693"/>
                                        </p:tgtEl>
                                        <p:attrNameLst>
                                          <p:attrName>style.visibility</p:attrName>
                                        </p:attrNameLst>
                                      </p:cBhvr>
                                      <p:to>
                                        <p:strVal val="visible"/>
                                      </p:to>
                                    </p:set>
                                    <p:animEffect transition="in" filter="wipe(down)">
                                      <p:cBhvr>
                                        <p:cTn id="29" dur="500"/>
                                        <p:tgtEl>
                                          <p:spTgt spid="11469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4695"/>
                                        </p:tgtEl>
                                        <p:attrNameLst>
                                          <p:attrName>style.visibility</p:attrName>
                                        </p:attrNameLst>
                                      </p:cBhvr>
                                      <p:to>
                                        <p:strVal val="visible"/>
                                      </p:to>
                                    </p:set>
                                    <p:animEffect transition="in" filter="wipe(down)">
                                      <p:cBhvr>
                                        <p:cTn id="32" dur="500"/>
                                        <p:tgtEl>
                                          <p:spTgt spid="11469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4696"/>
                                        </p:tgtEl>
                                        <p:attrNameLst>
                                          <p:attrName>style.visibility</p:attrName>
                                        </p:attrNameLst>
                                      </p:cBhvr>
                                      <p:to>
                                        <p:strVal val="visible"/>
                                      </p:to>
                                    </p:set>
                                    <p:animEffect transition="in" filter="wipe(down)">
                                      <p:cBhvr>
                                        <p:cTn id="35" dur="500"/>
                                        <p:tgtEl>
                                          <p:spTgt spid="11469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4694"/>
                                        </p:tgtEl>
                                        <p:attrNameLst>
                                          <p:attrName>style.visibility</p:attrName>
                                        </p:attrNameLst>
                                      </p:cBhvr>
                                      <p:to>
                                        <p:strVal val="visible"/>
                                      </p:to>
                                    </p:set>
                                    <p:animEffect transition="in" filter="wipe(down)">
                                      <p:cBhvr>
                                        <p:cTn id="38" dur="500"/>
                                        <p:tgtEl>
                                          <p:spTgt spid="1146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4697"/>
                                        </p:tgtEl>
                                        <p:attrNameLst>
                                          <p:attrName>style.visibility</p:attrName>
                                        </p:attrNameLst>
                                      </p:cBhvr>
                                      <p:to>
                                        <p:strVal val="visible"/>
                                      </p:to>
                                    </p:set>
                                    <p:animEffect transition="in" filter="wipe(left)">
                                      <p:cBhvr>
                                        <p:cTn id="43" dur="500"/>
                                        <p:tgtEl>
                                          <p:spTgt spid="114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P spid="114693" grpId="0"/>
      <p:bldP spid="114694" grpId="0"/>
      <p:bldP spid="114695" grpId="0" animBg="1"/>
      <p:bldP spid="114696" grpId="0" animBg="1"/>
      <p:bldP spid="11469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Group 2"/>
          <p:cNvGrpSpPr>
            <a:grpSpLocks/>
          </p:cNvGrpSpPr>
          <p:nvPr/>
        </p:nvGrpSpPr>
        <p:grpSpPr bwMode="auto">
          <a:xfrm>
            <a:off x="1665288" y="3978275"/>
            <a:ext cx="7350125" cy="304800"/>
            <a:chOff x="1032" y="2250"/>
            <a:chExt cx="4630" cy="192"/>
          </a:xfrm>
        </p:grpSpPr>
        <p:sp>
          <p:nvSpPr>
            <p:cNvPr id="11305" name="Rectangle 3" descr="20 %"/>
            <p:cNvSpPr>
              <a:spLocks noChangeArrowheads="1"/>
            </p:cNvSpPr>
            <p:nvPr/>
          </p:nvSpPr>
          <p:spPr bwMode="auto">
            <a:xfrm>
              <a:off x="3479" y="2272"/>
              <a:ext cx="2183" cy="139"/>
            </a:xfrm>
            <a:prstGeom prst="rect">
              <a:avLst/>
            </a:prstGeom>
            <a:pattFill prst="pct2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306" name="Text Box 4"/>
            <p:cNvSpPr txBox="1">
              <a:spLocks noChangeArrowheads="1"/>
            </p:cNvSpPr>
            <p:nvPr/>
          </p:nvSpPr>
          <p:spPr bwMode="auto">
            <a:xfrm>
              <a:off x="2062" y="2250"/>
              <a:ext cx="12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Membranes coquillières</a:t>
              </a:r>
            </a:p>
          </p:txBody>
        </p:sp>
        <p:sp>
          <p:nvSpPr>
            <p:cNvPr id="11307" name="Line 5"/>
            <p:cNvSpPr>
              <a:spLocks noChangeShapeType="1"/>
            </p:cNvSpPr>
            <p:nvPr/>
          </p:nvSpPr>
          <p:spPr bwMode="auto">
            <a:xfrm flipH="1">
              <a:off x="1032" y="2344"/>
              <a:ext cx="105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1267" name="Rectangle 6"/>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coquille (défense physique)</a:t>
            </a:r>
          </a:p>
        </p:txBody>
      </p:sp>
      <p:pic>
        <p:nvPicPr>
          <p:cNvPr id="11268" name="Picture 7" descr="coquill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8" y="1328738"/>
            <a:ext cx="30257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44" name="Group 8"/>
          <p:cNvGrpSpPr>
            <a:grpSpLocks/>
          </p:cNvGrpSpPr>
          <p:nvPr/>
        </p:nvGrpSpPr>
        <p:grpSpPr bwMode="auto">
          <a:xfrm>
            <a:off x="2425700" y="3590925"/>
            <a:ext cx="6073775" cy="438150"/>
            <a:chOff x="1511" y="2017"/>
            <a:chExt cx="3826" cy="276"/>
          </a:xfrm>
        </p:grpSpPr>
        <p:sp>
          <p:nvSpPr>
            <p:cNvPr id="11297" name="Oval 9"/>
            <p:cNvSpPr>
              <a:spLocks noChangeArrowheads="1"/>
            </p:cNvSpPr>
            <p:nvPr/>
          </p:nvSpPr>
          <p:spPr bwMode="auto">
            <a:xfrm>
              <a:off x="4481" y="2214"/>
              <a:ext cx="70" cy="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298" name="Line 10"/>
            <p:cNvSpPr>
              <a:spLocks noChangeShapeType="1"/>
            </p:cNvSpPr>
            <p:nvPr/>
          </p:nvSpPr>
          <p:spPr bwMode="auto">
            <a:xfrm>
              <a:off x="3287" y="2125"/>
              <a:ext cx="1177" cy="1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99" name="Text Box 11"/>
            <p:cNvSpPr txBox="1">
              <a:spLocks noChangeArrowheads="1"/>
            </p:cNvSpPr>
            <p:nvPr/>
          </p:nvSpPr>
          <p:spPr bwMode="auto">
            <a:xfrm>
              <a:off x="2141" y="2017"/>
              <a:ext cx="101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Noyaux mamillaires</a:t>
              </a:r>
            </a:p>
          </p:txBody>
        </p:sp>
        <p:sp>
          <p:nvSpPr>
            <p:cNvPr id="11300" name="Oval 12"/>
            <p:cNvSpPr>
              <a:spLocks noChangeArrowheads="1"/>
            </p:cNvSpPr>
            <p:nvPr/>
          </p:nvSpPr>
          <p:spPr bwMode="auto">
            <a:xfrm>
              <a:off x="3815" y="2237"/>
              <a:ext cx="66" cy="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301" name="Line 13"/>
            <p:cNvSpPr>
              <a:spLocks noChangeShapeType="1"/>
            </p:cNvSpPr>
            <p:nvPr/>
          </p:nvSpPr>
          <p:spPr bwMode="auto">
            <a:xfrm>
              <a:off x="3286" y="2133"/>
              <a:ext cx="517" cy="1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302" name="Oval 14"/>
            <p:cNvSpPr>
              <a:spLocks noChangeArrowheads="1"/>
            </p:cNvSpPr>
            <p:nvPr/>
          </p:nvSpPr>
          <p:spPr bwMode="auto">
            <a:xfrm>
              <a:off x="5267" y="2219"/>
              <a:ext cx="70" cy="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303" name="Line 15"/>
            <p:cNvSpPr>
              <a:spLocks noChangeShapeType="1"/>
            </p:cNvSpPr>
            <p:nvPr/>
          </p:nvSpPr>
          <p:spPr bwMode="auto">
            <a:xfrm>
              <a:off x="3285" y="2127"/>
              <a:ext cx="1974" cy="1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304" name="Line 16"/>
            <p:cNvSpPr>
              <a:spLocks noChangeShapeType="1"/>
            </p:cNvSpPr>
            <p:nvPr/>
          </p:nvSpPr>
          <p:spPr bwMode="auto">
            <a:xfrm flipH="1">
              <a:off x="1511" y="2110"/>
              <a:ext cx="673" cy="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6753" name="Group 17"/>
          <p:cNvGrpSpPr>
            <a:grpSpLocks/>
          </p:cNvGrpSpPr>
          <p:nvPr/>
        </p:nvGrpSpPr>
        <p:grpSpPr bwMode="auto">
          <a:xfrm>
            <a:off x="6053138" y="3849688"/>
            <a:ext cx="2470150" cy="200025"/>
            <a:chOff x="3790" y="1918"/>
            <a:chExt cx="1556" cy="126"/>
          </a:xfrm>
        </p:grpSpPr>
        <p:sp>
          <p:nvSpPr>
            <p:cNvPr id="11294" name="Oval 18" descr="Papier recyclé"/>
            <p:cNvSpPr>
              <a:spLocks noChangeArrowheads="1"/>
            </p:cNvSpPr>
            <p:nvPr/>
          </p:nvSpPr>
          <p:spPr bwMode="auto">
            <a:xfrm>
              <a:off x="4461" y="1918"/>
              <a:ext cx="126" cy="126"/>
            </a:xfrm>
            <a:prstGeom prst="ellipse">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295" name="Oval 19" descr="Papier recyclé"/>
            <p:cNvSpPr>
              <a:spLocks noChangeArrowheads="1"/>
            </p:cNvSpPr>
            <p:nvPr/>
          </p:nvSpPr>
          <p:spPr bwMode="auto">
            <a:xfrm>
              <a:off x="3790" y="1918"/>
              <a:ext cx="126" cy="126"/>
            </a:xfrm>
            <a:prstGeom prst="ellipse">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1296" name="Oval 20" descr="Papier recyclé"/>
            <p:cNvSpPr>
              <a:spLocks noChangeArrowheads="1"/>
            </p:cNvSpPr>
            <p:nvPr/>
          </p:nvSpPr>
          <p:spPr bwMode="auto">
            <a:xfrm>
              <a:off x="5220" y="1918"/>
              <a:ext cx="126" cy="126"/>
            </a:xfrm>
            <a:prstGeom prst="ellipse">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grpSp>
        <p:nvGrpSpPr>
          <p:cNvPr id="116757" name="Group 21"/>
          <p:cNvGrpSpPr>
            <a:grpSpLocks/>
          </p:cNvGrpSpPr>
          <p:nvPr/>
        </p:nvGrpSpPr>
        <p:grpSpPr bwMode="auto">
          <a:xfrm>
            <a:off x="5907088" y="3681413"/>
            <a:ext cx="2744787" cy="347662"/>
            <a:chOff x="3704" y="2063"/>
            <a:chExt cx="1729" cy="219"/>
          </a:xfrm>
        </p:grpSpPr>
        <p:sp>
          <p:nvSpPr>
            <p:cNvPr id="11291" name="Freeform 22" descr="Papier recyclé"/>
            <p:cNvSpPr>
              <a:spLocks/>
            </p:cNvSpPr>
            <p:nvPr/>
          </p:nvSpPr>
          <p:spPr bwMode="auto">
            <a:xfrm>
              <a:off x="4373" y="2063"/>
              <a:ext cx="303" cy="210"/>
            </a:xfrm>
            <a:custGeom>
              <a:avLst/>
              <a:gdLst>
                <a:gd name="T0" fmla="*/ 93 w 303"/>
                <a:gd name="T1" fmla="*/ 207 h 210"/>
                <a:gd name="T2" fmla="*/ 33 w 303"/>
                <a:gd name="T3" fmla="*/ 177 h 210"/>
                <a:gd name="T4" fmla="*/ 6 w 303"/>
                <a:gd name="T5" fmla="*/ 147 h 210"/>
                <a:gd name="T6" fmla="*/ 0 w 303"/>
                <a:gd name="T7" fmla="*/ 108 h 210"/>
                <a:gd name="T8" fmla="*/ 21 w 303"/>
                <a:gd name="T9" fmla="*/ 51 h 210"/>
                <a:gd name="T10" fmla="*/ 72 w 303"/>
                <a:gd name="T11" fmla="*/ 18 h 210"/>
                <a:gd name="T12" fmla="*/ 141 w 303"/>
                <a:gd name="T13" fmla="*/ 0 h 210"/>
                <a:gd name="T14" fmla="*/ 210 w 303"/>
                <a:gd name="T15" fmla="*/ 0 h 210"/>
                <a:gd name="T16" fmla="*/ 294 w 303"/>
                <a:gd name="T17" fmla="*/ 33 h 210"/>
                <a:gd name="T18" fmla="*/ 303 w 303"/>
                <a:gd name="T19" fmla="*/ 90 h 210"/>
                <a:gd name="T20" fmla="*/ 303 w 303"/>
                <a:gd name="T21" fmla="*/ 132 h 210"/>
                <a:gd name="T22" fmla="*/ 282 w 303"/>
                <a:gd name="T23" fmla="*/ 174 h 210"/>
                <a:gd name="T24" fmla="*/ 237 w 303"/>
                <a:gd name="T25" fmla="*/ 201 h 210"/>
                <a:gd name="T26" fmla="*/ 186 w 303"/>
                <a:gd name="T27" fmla="*/ 210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3" h="210">
                  <a:moveTo>
                    <a:pt x="93" y="207"/>
                  </a:moveTo>
                  <a:lnTo>
                    <a:pt x="33" y="177"/>
                  </a:lnTo>
                  <a:lnTo>
                    <a:pt x="6" y="147"/>
                  </a:lnTo>
                  <a:lnTo>
                    <a:pt x="0" y="108"/>
                  </a:lnTo>
                  <a:lnTo>
                    <a:pt x="21" y="51"/>
                  </a:lnTo>
                  <a:lnTo>
                    <a:pt x="72" y="18"/>
                  </a:lnTo>
                  <a:lnTo>
                    <a:pt x="141" y="0"/>
                  </a:lnTo>
                  <a:lnTo>
                    <a:pt x="210" y="0"/>
                  </a:lnTo>
                  <a:lnTo>
                    <a:pt x="294" y="33"/>
                  </a:lnTo>
                  <a:lnTo>
                    <a:pt x="303" y="90"/>
                  </a:lnTo>
                  <a:lnTo>
                    <a:pt x="303" y="132"/>
                  </a:lnTo>
                  <a:lnTo>
                    <a:pt x="282" y="174"/>
                  </a:lnTo>
                  <a:lnTo>
                    <a:pt x="237" y="201"/>
                  </a:lnTo>
                  <a:lnTo>
                    <a:pt x="186" y="210"/>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92" name="Freeform 23" descr="Papier recyclé"/>
            <p:cNvSpPr>
              <a:spLocks/>
            </p:cNvSpPr>
            <p:nvPr/>
          </p:nvSpPr>
          <p:spPr bwMode="auto">
            <a:xfrm>
              <a:off x="3704" y="2072"/>
              <a:ext cx="303" cy="210"/>
            </a:xfrm>
            <a:custGeom>
              <a:avLst/>
              <a:gdLst>
                <a:gd name="T0" fmla="*/ 93 w 303"/>
                <a:gd name="T1" fmla="*/ 207 h 210"/>
                <a:gd name="T2" fmla="*/ 33 w 303"/>
                <a:gd name="T3" fmla="*/ 177 h 210"/>
                <a:gd name="T4" fmla="*/ 6 w 303"/>
                <a:gd name="T5" fmla="*/ 147 h 210"/>
                <a:gd name="T6" fmla="*/ 0 w 303"/>
                <a:gd name="T7" fmla="*/ 108 h 210"/>
                <a:gd name="T8" fmla="*/ 21 w 303"/>
                <a:gd name="T9" fmla="*/ 51 h 210"/>
                <a:gd name="T10" fmla="*/ 72 w 303"/>
                <a:gd name="T11" fmla="*/ 18 h 210"/>
                <a:gd name="T12" fmla="*/ 141 w 303"/>
                <a:gd name="T13" fmla="*/ 0 h 210"/>
                <a:gd name="T14" fmla="*/ 210 w 303"/>
                <a:gd name="T15" fmla="*/ 0 h 210"/>
                <a:gd name="T16" fmla="*/ 294 w 303"/>
                <a:gd name="T17" fmla="*/ 33 h 210"/>
                <a:gd name="T18" fmla="*/ 303 w 303"/>
                <a:gd name="T19" fmla="*/ 90 h 210"/>
                <a:gd name="T20" fmla="*/ 303 w 303"/>
                <a:gd name="T21" fmla="*/ 132 h 210"/>
                <a:gd name="T22" fmla="*/ 282 w 303"/>
                <a:gd name="T23" fmla="*/ 174 h 210"/>
                <a:gd name="T24" fmla="*/ 237 w 303"/>
                <a:gd name="T25" fmla="*/ 201 h 210"/>
                <a:gd name="T26" fmla="*/ 186 w 303"/>
                <a:gd name="T27" fmla="*/ 210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3" h="210">
                  <a:moveTo>
                    <a:pt x="93" y="207"/>
                  </a:moveTo>
                  <a:lnTo>
                    <a:pt x="33" y="177"/>
                  </a:lnTo>
                  <a:lnTo>
                    <a:pt x="6" y="147"/>
                  </a:lnTo>
                  <a:lnTo>
                    <a:pt x="0" y="108"/>
                  </a:lnTo>
                  <a:lnTo>
                    <a:pt x="21" y="51"/>
                  </a:lnTo>
                  <a:lnTo>
                    <a:pt x="72" y="18"/>
                  </a:lnTo>
                  <a:lnTo>
                    <a:pt x="141" y="0"/>
                  </a:lnTo>
                  <a:lnTo>
                    <a:pt x="210" y="0"/>
                  </a:lnTo>
                  <a:lnTo>
                    <a:pt x="294" y="33"/>
                  </a:lnTo>
                  <a:lnTo>
                    <a:pt x="303" y="90"/>
                  </a:lnTo>
                  <a:lnTo>
                    <a:pt x="303" y="132"/>
                  </a:lnTo>
                  <a:lnTo>
                    <a:pt x="282" y="174"/>
                  </a:lnTo>
                  <a:lnTo>
                    <a:pt x="237" y="201"/>
                  </a:lnTo>
                  <a:lnTo>
                    <a:pt x="186" y="210"/>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93" name="Freeform 24" descr="Papier recyclé"/>
            <p:cNvSpPr>
              <a:spLocks/>
            </p:cNvSpPr>
            <p:nvPr/>
          </p:nvSpPr>
          <p:spPr bwMode="auto">
            <a:xfrm>
              <a:off x="5130" y="2068"/>
              <a:ext cx="303" cy="210"/>
            </a:xfrm>
            <a:custGeom>
              <a:avLst/>
              <a:gdLst>
                <a:gd name="T0" fmla="*/ 93 w 303"/>
                <a:gd name="T1" fmla="*/ 207 h 210"/>
                <a:gd name="T2" fmla="*/ 33 w 303"/>
                <a:gd name="T3" fmla="*/ 177 h 210"/>
                <a:gd name="T4" fmla="*/ 6 w 303"/>
                <a:gd name="T5" fmla="*/ 147 h 210"/>
                <a:gd name="T6" fmla="*/ 0 w 303"/>
                <a:gd name="T7" fmla="*/ 108 h 210"/>
                <a:gd name="T8" fmla="*/ 21 w 303"/>
                <a:gd name="T9" fmla="*/ 51 h 210"/>
                <a:gd name="T10" fmla="*/ 72 w 303"/>
                <a:gd name="T11" fmla="*/ 18 h 210"/>
                <a:gd name="T12" fmla="*/ 141 w 303"/>
                <a:gd name="T13" fmla="*/ 0 h 210"/>
                <a:gd name="T14" fmla="*/ 210 w 303"/>
                <a:gd name="T15" fmla="*/ 0 h 210"/>
                <a:gd name="T16" fmla="*/ 294 w 303"/>
                <a:gd name="T17" fmla="*/ 33 h 210"/>
                <a:gd name="T18" fmla="*/ 303 w 303"/>
                <a:gd name="T19" fmla="*/ 90 h 210"/>
                <a:gd name="T20" fmla="*/ 303 w 303"/>
                <a:gd name="T21" fmla="*/ 132 h 210"/>
                <a:gd name="T22" fmla="*/ 282 w 303"/>
                <a:gd name="T23" fmla="*/ 174 h 210"/>
                <a:gd name="T24" fmla="*/ 237 w 303"/>
                <a:gd name="T25" fmla="*/ 201 h 210"/>
                <a:gd name="T26" fmla="*/ 186 w 303"/>
                <a:gd name="T27" fmla="*/ 210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3" h="210">
                  <a:moveTo>
                    <a:pt x="93" y="207"/>
                  </a:moveTo>
                  <a:lnTo>
                    <a:pt x="33" y="177"/>
                  </a:lnTo>
                  <a:lnTo>
                    <a:pt x="6" y="147"/>
                  </a:lnTo>
                  <a:lnTo>
                    <a:pt x="0" y="108"/>
                  </a:lnTo>
                  <a:lnTo>
                    <a:pt x="21" y="51"/>
                  </a:lnTo>
                  <a:lnTo>
                    <a:pt x="72" y="18"/>
                  </a:lnTo>
                  <a:lnTo>
                    <a:pt x="141" y="0"/>
                  </a:lnTo>
                  <a:lnTo>
                    <a:pt x="210" y="0"/>
                  </a:lnTo>
                  <a:lnTo>
                    <a:pt x="294" y="33"/>
                  </a:lnTo>
                  <a:lnTo>
                    <a:pt x="303" y="90"/>
                  </a:lnTo>
                  <a:lnTo>
                    <a:pt x="303" y="132"/>
                  </a:lnTo>
                  <a:lnTo>
                    <a:pt x="282" y="174"/>
                  </a:lnTo>
                  <a:lnTo>
                    <a:pt x="237" y="201"/>
                  </a:lnTo>
                  <a:lnTo>
                    <a:pt x="186" y="210"/>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6761" name="Group 25"/>
          <p:cNvGrpSpPr>
            <a:grpSpLocks/>
          </p:cNvGrpSpPr>
          <p:nvPr/>
        </p:nvGrpSpPr>
        <p:grpSpPr bwMode="auto">
          <a:xfrm>
            <a:off x="7370763" y="1087438"/>
            <a:ext cx="520700" cy="3273425"/>
            <a:chOff x="4061" y="1072"/>
            <a:chExt cx="328" cy="1561"/>
          </a:xfrm>
        </p:grpSpPr>
        <p:sp>
          <p:nvSpPr>
            <p:cNvPr id="116762" name="Text Box 26"/>
            <p:cNvSpPr txBox="1">
              <a:spLocks noChangeArrowheads="1"/>
            </p:cNvSpPr>
            <p:nvPr/>
          </p:nvSpPr>
          <p:spPr bwMode="auto">
            <a:xfrm>
              <a:off x="4061" y="1072"/>
              <a:ext cx="328" cy="145"/>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fr-FR" altLang="fr-FR" sz="1400"/>
                <a:t>Pore</a:t>
              </a:r>
            </a:p>
          </p:txBody>
        </p:sp>
        <p:sp>
          <p:nvSpPr>
            <p:cNvPr id="11289" name="Line 27"/>
            <p:cNvSpPr>
              <a:spLocks noChangeShapeType="1"/>
            </p:cNvSpPr>
            <p:nvPr/>
          </p:nvSpPr>
          <p:spPr bwMode="auto">
            <a:xfrm>
              <a:off x="4260" y="1285"/>
              <a:ext cx="0" cy="134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90" name="Line 28"/>
            <p:cNvSpPr>
              <a:spLocks noChangeShapeType="1"/>
            </p:cNvSpPr>
            <p:nvPr/>
          </p:nvSpPr>
          <p:spPr bwMode="auto">
            <a:xfrm flipV="1">
              <a:off x="4305" y="1266"/>
              <a:ext cx="0" cy="134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6765" name="Group 29"/>
          <p:cNvGrpSpPr>
            <a:grpSpLocks/>
          </p:cNvGrpSpPr>
          <p:nvPr/>
        </p:nvGrpSpPr>
        <p:grpSpPr bwMode="auto">
          <a:xfrm>
            <a:off x="2806700" y="1781175"/>
            <a:ext cx="6054725" cy="2217738"/>
            <a:chOff x="1751" y="866"/>
            <a:chExt cx="3814" cy="1397"/>
          </a:xfrm>
        </p:grpSpPr>
        <p:grpSp>
          <p:nvGrpSpPr>
            <p:cNvPr id="11280" name="Group 30"/>
            <p:cNvGrpSpPr>
              <a:grpSpLocks/>
            </p:cNvGrpSpPr>
            <p:nvPr/>
          </p:nvGrpSpPr>
          <p:grpSpPr bwMode="auto">
            <a:xfrm>
              <a:off x="3489" y="866"/>
              <a:ext cx="2076" cy="1397"/>
              <a:chOff x="3489" y="866"/>
              <a:chExt cx="2076" cy="1397"/>
            </a:xfrm>
          </p:grpSpPr>
          <p:sp>
            <p:nvSpPr>
              <p:cNvPr id="11285" name="Freeform 31" descr="Papier recyclé"/>
              <p:cNvSpPr>
                <a:spLocks/>
              </p:cNvSpPr>
              <p:nvPr/>
            </p:nvSpPr>
            <p:spPr bwMode="auto">
              <a:xfrm>
                <a:off x="4135" y="867"/>
                <a:ext cx="690" cy="1396"/>
              </a:xfrm>
              <a:custGeom>
                <a:avLst/>
                <a:gdLst>
                  <a:gd name="T0" fmla="*/ 255 w 690"/>
                  <a:gd name="T1" fmla="*/ 1385 h 774"/>
                  <a:gd name="T2" fmla="*/ 147 w 690"/>
                  <a:gd name="T3" fmla="*/ 1293 h 774"/>
                  <a:gd name="T4" fmla="*/ 60 w 690"/>
                  <a:gd name="T5" fmla="*/ 1185 h 774"/>
                  <a:gd name="T6" fmla="*/ 27 w 690"/>
                  <a:gd name="T7" fmla="*/ 1066 h 774"/>
                  <a:gd name="T8" fmla="*/ 0 w 690"/>
                  <a:gd name="T9" fmla="*/ 839 h 774"/>
                  <a:gd name="T10" fmla="*/ 0 w 690"/>
                  <a:gd name="T11" fmla="*/ 622 h 774"/>
                  <a:gd name="T12" fmla="*/ 0 w 690"/>
                  <a:gd name="T13" fmla="*/ 330 h 774"/>
                  <a:gd name="T14" fmla="*/ 0 w 690"/>
                  <a:gd name="T15" fmla="*/ 108 h 774"/>
                  <a:gd name="T16" fmla="*/ 0 w 690"/>
                  <a:gd name="T17" fmla="*/ 16 h 774"/>
                  <a:gd name="T18" fmla="*/ 153 w 690"/>
                  <a:gd name="T19" fmla="*/ 0 h 774"/>
                  <a:gd name="T20" fmla="*/ 330 w 690"/>
                  <a:gd name="T21" fmla="*/ 22 h 774"/>
                  <a:gd name="T22" fmla="*/ 492 w 690"/>
                  <a:gd name="T23" fmla="*/ 22 h 774"/>
                  <a:gd name="T24" fmla="*/ 627 w 690"/>
                  <a:gd name="T25" fmla="*/ 22 h 774"/>
                  <a:gd name="T26" fmla="*/ 672 w 690"/>
                  <a:gd name="T27" fmla="*/ 22 h 774"/>
                  <a:gd name="T28" fmla="*/ 684 w 690"/>
                  <a:gd name="T29" fmla="*/ 730 h 774"/>
                  <a:gd name="T30" fmla="*/ 690 w 690"/>
                  <a:gd name="T31" fmla="*/ 1050 h 774"/>
                  <a:gd name="T32" fmla="*/ 675 w 690"/>
                  <a:gd name="T33" fmla="*/ 1185 h 774"/>
                  <a:gd name="T34" fmla="*/ 621 w 690"/>
                  <a:gd name="T35" fmla="*/ 1293 h 774"/>
                  <a:gd name="T36" fmla="*/ 519 w 690"/>
                  <a:gd name="T37" fmla="*/ 1374 h 774"/>
                  <a:gd name="T38" fmla="*/ 435 w 690"/>
                  <a:gd name="T39" fmla="*/ 1385 h 774"/>
                  <a:gd name="T40" fmla="*/ 393 w 690"/>
                  <a:gd name="T41" fmla="*/ 13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86" name="Freeform 32" descr="Papier recyclé"/>
              <p:cNvSpPr>
                <a:spLocks/>
              </p:cNvSpPr>
              <p:nvPr/>
            </p:nvSpPr>
            <p:spPr bwMode="auto">
              <a:xfrm>
                <a:off x="3489" y="866"/>
                <a:ext cx="690" cy="1396"/>
              </a:xfrm>
              <a:custGeom>
                <a:avLst/>
                <a:gdLst>
                  <a:gd name="T0" fmla="*/ 255 w 690"/>
                  <a:gd name="T1" fmla="*/ 1385 h 774"/>
                  <a:gd name="T2" fmla="*/ 147 w 690"/>
                  <a:gd name="T3" fmla="*/ 1293 h 774"/>
                  <a:gd name="T4" fmla="*/ 60 w 690"/>
                  <a:gd name="T5" fmla="*/ 1185 h 774"/>
                  <a:gd name="T6" fmla="*/ 27 w 690"/>
                  <a:gd name="T7" fmla="*/ 1066 h 774"/>
                  <a:gd name="T8" fmla="*/ 0 w 690"/>
                  <a:gd name="T9" fmla="*/ 839 h 774"/>
                  <a:gd name="T10" fmla="*/ 0 w 690"/>
                  <a:gd name="T11" fmla="*/ 622 h 774"/>
                  <a:gd name="T12" fmla="*/ 0 w 690"/>
                  <a:gd name="T13" fmla="*/ 330 h 774"/>
                  <a:gd name="T14" fmla="*/ 0 w 690"/>
                  <a:gd name="T15" fmla="*/ 108 h 774"/>
                  <a:gd name="T16" fmla="*/ 0 w 690"/>
                  <a:gd name="T17" fmla="*/ 16 h 774"/>
                  <a:gd name="T18" fmla="*/ 153 w 690"/>
                  <a:gd name="T19" fmla="*/ 0 h 774"/>
                  <a:gd name="T20" fmla="*/ 330 w 690"/>
                  <a:gd name="T21" fmla="*/ 22 h 774"/>
                  <a:gd name="T22" fmla="*/ 492 w 690"/>
                  <a:gd name="T23" fmla="*/ 22 h 774"/>
                  <a:gd name="T24" fmla="*/ 627 w 690"/>
                  <a:gd name="T25" fmla="*/ 22 h 774"/>
                  <a:gd name="T26" fmla="*/ 672 w 690"/>
                  <a:gd name="T27" fmla="*/ 22 h 774"/>
                  <a:gd name="T28" fmla="*/ 684 w 690"/>
                  <a:gd name="T29" fmla="*/ 730 h 774"/>
                  <a:gd name="T30" fmla="*/ 690 w 690"/>
                  <a:gd name="T31" fmla="*/ 1050 h 774"/>
                  <a:gd name="T32" fmla="*/ 675 w 690"/>
                  <a:gd name="T33" fmla="*/ 1185 h 774"/>
                  <a:gd name="T34" fmla="*/ 621 w 690"/>
                  <a:gd name="T35" fmla="*/ 1293 h 774"/>
                  <a:gd name="T36" fmla="*/ 519 w 690"/>
                  <a:gd name="T37" fmla="*/ 1374 h 774"/>
                  <a:gd name="T38" fmla="*/ 435 w 690"/>
                  <a:gd name="T39" fmla="*/ 1385 h 774"/>
                  <a:gd name="T40" fmla="*/ 393 w 690"/>
                  <a:gd name="T41" fmla="*/ 13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87" name="Freeform 33" descr="Papier recyclé"/>
              <p:cNvSpPr>
                <a:spLocks/>
              </p:cNvSpPr>
              <p:nvPr/>
            </p:nvSpPr>
            <p:spPr bwMode="auto">
              <a:xfrm>
                <a:off x="4875" y="866"/>
                <a:ext cx="690" cy="1396"/>
              </a:xfrm>
              <a:custGeom>
                <a:avLst/>
                <a:gdLst>
                  <a:gd name="T0" fmla="*/ 255 w 690"/>
                  <a:gd name="T1" fmla="*/ 1385 h 774"/>
                  <a:gd name="T2" fmla="*/ 147 w 690"/>
                  <a:gd name="T3" fmla="*/ 1293 h 774"/>
                  <a:gd name="T4" fmla="*/ 60 w 690"/>
                  <a:gd name="T5" fmla="*/ 1185 h 774"/>
                  <a:gd name="T6" fmla="*/ 27 w 690"/>
                  <a:gd name="T7" fmla="*/ 1066 h 774"/>
                  <a:gd name="T8" fmla="*/ 0 w 690"/>
                  <a:gd name="T9" fmla="*/ 839 h 774"/>
                  <a:gd name="T10" fmla="*/ 0 w 690"/>
                  <a:gd name="T11" fmla="*/ 622 h 774"/>
                  <a:gd name="T12" fmla="*/ 0 w 690"/>
                  <a:gd name="T13" fmla="*/ 330 h 774"/>
                  <a:gd name="T14" fmla="*/ 0 w 690"/>
                  <a:gd name="T15" fmla="*/ 108 h 774"/>
                  <a:gd name="T16" fmla="*/ 0 w 690"/>
                  <a:gd name="T17" fmla="*/ 16 h 774"/>
                  <a:gd name="T18" fmla="*/ 153 w 690"/>
                  <a:gd name="T19" fmla="*/ 0 h 774"/>
                  <a:gd name="T20" fmla="*/ 330 w 690"/>
                  <a:gd name="T21" fmla="*/ 22 h 774"/>
                  <a:gd name="T22" fmla="*/ 492 w 690"/>
                  <a:gd name="T23" fmla="*/ 22 h 774"/>
                  <a:gd name="T24" fmla="*/ 627 w 690"/>
                  <a:gd name="T25" fmla="*/ 22 h 774"/>
                  <a:gd name="T26" fmla="*/ 672 w 690"/>
                  <a:gd name="T27" fmla="*/ 22 h 774"/>
                  <a:gd name="T28" fmla="*/ 684 w 690"/>
                  <a:gd name="T29" fmla="*/ 730 h 774"/>
                  <a:gd name="T30" fmla="*/ 690 w 690"/>
                  <a:gd name="T31" fmla="*/ 1050 h 774"/>
                  <a:gd name="T32" fmla="*/ 675 w 690"/>
                  <a:gd name="T33" fmla="*/ 1185 h 774"/>
                  <a:gd name="T34" fmla="*/ 621 w 690"/>
                  <a:gd name="T35" fmla="*/ 1293 h 774"/>
                  <a:gd name="T36" fmla="*/ 519 w 690"/>
                  <a:gd name="T37" fmla="*/ 1374 h 774"/>
                  <a:gd name="T38" fmla="*/ 435 w 690"/>
                  <a:gd name="T39" fmla="*/ 1385 h 774"/>
                  <a:gd name="T40" fmla="*/ 393 w 690"/>
                  <a:gd name="T41" fmla="*/ 13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281" name="Group 34"/>
            <p:cNvGrpSpPr>
              <a:grpSpLocks/>
            </p:cNvGrpSpPr>
            <p:nvPr/>
          </p:nvGrpSpPr>
          <p:grpSpPr bwMode="auto">
            <a:xfrm>
              <a:off x="1751" y="1337"/>
              <a:ext cx="1984" cy="192"/>
              <a:chOff x="1751" y="1337"/>
              <a:chExt cx="1984" cy="192"/>
            </a:xfrm>
          </p:grpSpPr>
          <p:sp>
            <p:nvSpPr>
              <p:cNvPr id="11282" name="Text Box 35"/>
              <p:cNvSpPr txBox="1">
                <a:spLocks noChangeArrowheads="1"/>
              </p:cNvSpPr>
              <p:nvPr/>
            </p:nvSpPr>
            <p:spPr bwMode="auto">
              <a:xfrm>
                <a:off x="2121" y="1337"/>
                <a:ext cx="104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Couche palissadique</a:t>
                </a:r>
              </a:p>
            </p:txBody>
          </p:sp>
          <p:sp>
            <p:nvSpPr>
              <p:cNvPr id="11283" name="Line 36"/>
              <p:cNvSpPr>
                <a:spLocks noChangeShapeType="1"/>
              </p:cNvSpPr>
              <p:nvPr/>
            </p:nvSpPr>
            <p:spPr bwMode="auto">
              <a:xfrm flipH="1">
                <a:off x="1751" y="1431"/>
                <a:ext cx="359" cy="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84" name="Line 37"/>
              <p:cNvSpPr>
                <a:spLocks noChangeShapeType="1"/>
              </p:cNvSpPr>
              <p:nvPr/>
            </p:nvSpPr>
            <p:spPr bwMode="auto">
              <a:xfrm>
                <a:off x="3376" y="1437"/>
                <a:ext cx="3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116774" name="Group 38"/>
          <p:cNvGrpSpPr>
            <a:grpSpLocks/>
          </p:cNvGrpSpPr>
          <p:nvPr/>
        </p:nvGrpSpPr>
        <p:grpSpPr bwMode="auto">
          <a:xfrm>
            <a:off x="2951163" y="1465263"/>
            <a:ext cx="5884862" cy="382587"/>
            <a:chOff x="1842" y="667"/>
            <a:chExt cx="3707" cy="241"/>
          </a:xfrm>
        </p:grpSpPr>
        <p:sp>
          <p:nvSpPr>
            <p:cNvPr id="11275" name="Rectangle 39"/>
            <p:cNvSpPr>
              <a:spLocks noChangeArrowheads="1"/>
            </p:cNvSpPr>
            <p:nvPr/>
          </p:nvSpPr>
          <p:spPr bwMode="auto">
            <a:xfrm>
              <a:off x="3490" y="838"/>
              <a:ext cx="2059" cy="52"/>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nvGrpSpPr>
            <p:cNvPr id="11276" name="Group 40"/>
            <p:cNvGrpSpPr>
              <a:grpSpLocks/>
            </p:cNvGrpSpPr>
            <p:nvPr/>
          </p:nvGrpSpPr>
          <p:grpSpPr bwMode="auto">
            <a:xfrm>
              <a:off x="1842" y="667"/>
              <a:ext cx="1608" cy="241"/>
              <a:chOff x="1842" y="667"/>
              <a:chExt cx="1608" cy="241"/>
            </a:xfrm>
          </p:grpSpPr>
          <p:sp>
            <p:nvSpPr>
              <p:cNvPr id="11277" name="Text Box 41"/>
              <p:cNvSpPr txBox="1">
                <a:spLocks noChangeArrowheads="1"/>
              </p:cNvSpPr>
              <p:nvPr/>
            </p:nvSpPr>
            <p:spPr bwMode="auto">
              <a:xfrm>
                <a:off x="2486" y="716"/>
                <a:ext cx="48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Cuticule</a:t>
                </a:r>
              </a:p>
            </p:txBody>
          </p:sp>
          <p:sp>
            <p:nvSpPr>
              <p:cNvPr id="11278" name="Line 42"/>
              <p:cNvSpPr>
                <a:spLocks noChangeShapeType="1"/>
              </p:cNvSpPr>
              <p:nvPr/>
            </p:nvSpPr>
            <p:spPr bwMode="auto">
              <a:xfrm>
                <a:off x="3074" y="838"/>
                <a:ext cx="376" cy="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279" name="Line 43"/>
              <p:cNvSpPr>
                <a:spLocks noChangeShapeType="1"/>
              </p:cNvSpPr>
              <p:nvPr/>
            </p:nvSpPr>
            <p:spPr bwMode="auto">
              <a:xfrm flipH="1" flipV="1">
                <a:off x="1842" y="667"/>
                <a:ext cx="667" cy="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Tree>
    <p:extLst>
      <p:ext uri="{BB962C8B-B14F-4D97-AF65-F5344CB8AC3E}">
        <p14:creationId xmlns:p14="http://schemas.microsoft.com/office/powerpoint/2010/main" val="12104067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wipe(down)">
                                      <p:cBhvr>
                                        <p:cTn id="7" dur="500"/>
                                        <p:tgtEl>
                                          <p:spTgt spid="116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6744"/>
                                        </p:tgtEl>
                                        <p:attrNameLst>
                                          <p:attrName>style.visibility</p:attrName>
                                        </p:attrNameLst>
                                      </p:cBhvr>
                                      <p:to>
                                        <p:strVal val="visible"/>
                                      </p:to>
                                    </p:set>
                                    <p:animEffect transition="in" filter="wipe(down)">
                                      <p:cBhvr>
                                        <p:cTn id="12" dur="500"/>
                                        <p:tgtEl>
                                          <p:spTgt spid="1167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6753"/>
                                        </p:tgtEl>
                                        <p:attrNameLst>
                                          <p:attrName>style.visibility</p:attrName>
                                        </p:attrNameLst>
                                      </p:cBhvr>
                                      <p:to>
                                        <p:strVal val="visible"/>
                                      </p:to>
                                    </p:set>
                                    <p:animEffect transition="in" filter="wipe(down)">
                                      <p:cBhvr>
                                        <p:cTn id="17" dur="500"/>
                                        <p:tgtEl>
                                          <p:spTgt spid="1167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6757"/>
                                        </p:tgtEl>
                                        <p:attrNameLst>
                                          <p:attrName>style.visibility</p:attrName>
                                        </p:attrNameLst>
                                      </p:cBhvr>
                                      <p:to>
                                        <p:strVal val="visible"/>
                                      </p:to>
                                    </p:set>
                                    <p:animEffect transition="in" filter="wipe(down)">
                                      <p:cBhvr>
                                        <p:cTn id="22" dur="500"/>
                                        <p:tgtEl>
                                          <p:spTgt spid="1167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6765"/>
                                        </p:tgtEl>
                                        <p:attrNameLst>
                                          <p:attrName>style.visibility</p:attrName>
                                        </p:attrNameLst>
                                      </p:cBhvr>
                                      <p:to>
                                        <p:strVal val="visible"/>
                                      </p:to>
                                    </p:set>
                                    <p:animEffect transition="in" filter="wipe(down)">
                                      <p:cBhvr>
                                        <p:cTn id="27" dur="500"/>
                                        <p:tgtEl>
                                          <p:spTgt spid="1167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16761"/>
                                        </p:tgtEl>
                                        <p:attrNameLst>
                                          <p:attrName>style.visibility</p:attrName>
                                        </p:attrNameLst>
                                      </p:cBhvr>
                                      <p:to>
                                        <p:strVal val="visible"/>
                                      </p:to>
                                    </p:set>
                                    <p:animEffect transition="in" filter="wipe(up)">
                                      <p:cBhvr>
                                        <p:cTn id="32" dur="500"/>
                                        <p:tgtEl>
                                          <p:spTgt spid="1167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16774"/>
                                        </p:tgtEl>
                                        <p:attrNameLst>
                                          <p:attrName>style.visibility</p:attrName>
                                        </p:attrNameLst>
                                      </p:cBhvr>
                                      <p:to>
                                        <p:strVal val="visible"/>
                                      </p:to>
                                    </p:set>
                                    <p:animEffect transition="in" filter="wipe(down)">
                                      <p:cBhvr>
                                        <p:cTn id="37" dur="500"/>
                                        <p:tgtEl>
                                          <p:spTgt spid="116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pic>
        <p:nvPicPr>
          <p:cNvPr id="13314" name="Image 1"/>
          <p:cNvPicPr>
            <a:picLocks noChangeAspect="1"/>
          </p:cNvPicPr>
          <p:nvPr/>
        </p:nvPicPr>
        <p:blipFill>
          <a:blip r:embed="rId3"/>
          <a:srcRect/>
          <a:stretch>
            <a:fillRect/>
          </a:stretch>
        </p:blipFill>
        <p:spPr bwMode="auto">
          <a:xfrm>
            <a:off x="1308219" y="175567"/>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fr-FR" sz="900" b="1" dirty="0" err="1">
                <a:solidFill>
                  <a:schemeClr val="bg1"/>
                </a:solidFill>
                <a:latin typeface="Arial" charset="0"/>
                <a:cs typeface="Arial" charset="0"/>
              </a:rPr>
              <a:t>Gautron</a:t>
            </a:r>
            <a:r>
              <a:rPr lang="fr-FR" sz="900" b="1" dirty="0">
                <a:solidFill>
                  <a:schemeClr val="bg1"/>
                </a:solidFill>
                <a:latin typeface="Arial" charset="0"/>
                <a:cs typeface="Arial" charset="0"/>
              </a:rPr>
              <a:t> J. / </a:t>
            </a:r>
            <a:r>
              <a:rPr lang="fr-FR" sz="900" b="1" dirty="0" err="1">
                <a:solidFill>
                  <a:srgbClr val="C5DD01"/>
                </a:solidFill>
                <a:latin typeface="Arial" charset="0"/>
                <a:cs typeface="Arial" charset="0"/>
              </a:rPr>
              <a:t>E</a:t>
            </a:r>
            <a:r>
              <a:rPr lang="fr-FR" sz="900" b="1" dirty="0" err="1" smtClean="0">
                <a:solidFill>
                  <a:srgbClr val="C5DD01"/>
                </a:solidFill>
                <a:latin typeface="Arial" charset="0"/>
                <a:cs typeface="Arial" charset="0"/>
              </a:rPr>
              <a:t>ggshell</a:t>
            </a:r>
            <a:r>
              <a:rPr lang="fr-FR" sz="900" b="1" dirty="0" smtClean="0">
                <a:solidFill>
                  <a:srgbClr val="C5DD01"/>
                </a:solidFill>
                <a:latin typeface="Arial" charset="0"/>
                <a:cs typeface="Arial" charset="0"/>
              </a:rPr>
              <a:t> formation</a:t>
            </a:r>
            <a:endParaRPr lang="fr-FR"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fr-FR" sz="800" b="1" dirty="0" smtClean="0">
                <a:solidFill>
                  <a:schemeClr val="bg1"/>
                </a:solidFill>
                <a:latin typeface="Arial" charset="0"/>
                <a:cs typeface="Arial" charset="0"/>
              </a:rPr>
              <a:t>25/06/14</a:t>
            </a:r>
            <a:endParaRPr lang="fr-FR" sz="800" b="1" dirty="0">
              <a:solidFill>
                <a:schemeClr val="bg1"/>
              </a:solidFill>
              <a:latin typeface="Arial" charset="0"/>
              <a:cs typeface="Arial" charset="0"/>
            </a:endParaRPr>
          </a:p>
        </p:txBody>
      </p:sp>
      <p:sp>
        <p:nvSpPr>
          <p:cNvPr id="13317"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BE" sz="1600" smtClean="0">
                <a:solidFill>
                  <a:schemeClr val="bg1"/>
                </a:solidFill>
                <a:latin typeface="Arial" charset="0"/>
                <a:cs typeface="Arial" charset="0"/>
              </a:rPr>
              <a:t>.0</a:t>
            </a:r>
            <a:fld id="{050EC497-8A22-4334-AB4B-D956D8546499}" type="slidenum">
              <a:rPr lang="fr-BE" sz="1600" smtClean="0">
                <a:solidFill>
                  <a:schemeClr val="bg1"/>
                </a:solidFill>
                <a:latin typeface="Arial" charset="0"/>
                <a:cs typeface="Arial" charset="0"/>
              </a:rPr>
              <a:pPr fontAlgn="base">
                <a:spcBef>
                  <a:spcPct val="0"/>
                </a:spcBef>
                <a:spcAft>
                  <a:spcPct val="0"/>
                </a:spcAft>
              </a:pPr>
              <a:t>42</a:t>
            </a:fld>
            <a:endParaRPr lang="fr-BE" sz="1600" smtClean="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3" name="ZoneTexte 2"/>
          <p:cNvSpPr txBox="1"/>
          <p:nvPr/>
        </p:nvSpPr>
        <p:spPr>
          <a:xfrm>
            <a:off x="0" y="44450"/>
            <a:ext cx="9143999" cy="584775"/>
          </a:xfrm>
          <a:prstGeom prst="rect">
            <a:avLst/>
          </a:prstGeom>
          <a:noFill/>
        </p:spPr>
        <p:txBody>
          <a:bodyPr wrap="square" rtlCol="0">
            <a:spAutoFit/>
          </a:bodyPr>
          <a:lstStyle/>
          <a:p>
            <a:pPr algn="ctr"/>
            <a:r>
              <a:rPr lang="fr-FR" sz="3200" b="1" dirty="0" err="1" smtClean="0">
                <a:solidFill>
                  <a:srgbClr val="339933"/>
                </a:solidFill>
              </a:rPr>
              <a:t>Eggshell</a:t>
            </a:r>
            <a:r>
              <a:rPr lang="fr-FR" sz="3200" b="1" dirty="0" smtClean="0">
                <a:solidFill>
                  <a:srgbClr val="339933"/>
                </a:solidFill>
              </a:rPr>
              <a:t> </a:t>
            </a:r>
            <a:r>
              <a:rPr lang="fr-FR" sz="3200" b="1" dirty="0" err="1" smtClean="0">
                <a:solidFill>
                  <a:srgbClr val="339933"/>
                </a:solidFill>
              </a:rPr>
              <a:t>biomineralization</a:t>
            </a:r>
            <a:r>
              <a:rPr lang="fr-FR" sz="3200" b="1" dirty="0" smtClean="0">
                <a:solidFill>
                  <a:srgbClr val="339933"/>
                </a:solidFill>
              </a:rPr>
              <a:t> in </a:t>
            </a:r>
            <a:r>
              <a:rPr lang="fr-FR" sz="3200" b="1" dirty="0" err="1" smtClean="0">
                <a:solidFill>
                  <a:srgbClr val="339933"/>
                </a:solidFill>
              </a:rPr>
              <a:t>uterus</a:t>
            </a:r>
            <a:endParaRPr lang="fr-FR" sz="3200" b="1" dirty="0">
              <a:solidFill>
                <a:srgbClr val="339933"/>
              </a:solidFill>
            </a:endParaRPr>
          </a:p>
        </p:txBody>
      </p:sp>
      <p:grpSp>
        <p:nvGrpSpPr>
          <p:cNvPr id="109" name="Group 4"/>
          <p:cNvGrpSpPr>
            <a:grpSpLocks noChangeAspect="1"/>
          </p:cNvGrpSpPr>
          <p:nvPr/>
        </p:nvGrpSpPr>
        <p:grpSpPr bwMode="auto">
          <a:xfrm>
            <a:off x="306336" y="1853226"/>
            <a:ext cx="1106488" cy="2520950"/>
            <a:chOff x="1964" y="1393"/>
            <a:chExt cx="1479" cy="3063"/>
          </a:xfrm>
        </p:grpSpPr>
        <p:sp>
          <p:nvSpPr>
            <p:cNvPr id="177" name="Freeform 5"/>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3"/>
                <a:gd name="T43" fmla="*/ 0 h 2486"/>
                <a:gd name="T44" fmla="*/ 1103 w 1103"/>
                <a:gd name="T45" fmla="*/ 2486 h 24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p:spPr>
          <p:txBody>
            <a:bodyPr/>
            <a:lstStyle/>
            <a:p>
              <a:endParaRPr lang="fr-FR"/>
            </a:p>
          </p:txBody>
        </p:sp>
        <p:sp>
          <p:nvSpPr>
            <p:cNvPr id="178" name="Freeform 6"/>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0"/>
                <a:gd name="T46" fmla="*/ 0 h 2587"/>
                <a:gd name="T47" fmla="*/ 1310 w 1310"/>
                <a:gd name="T48" fmla="*/ 2587 h 25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p:spPr>
          <p:txBody>
            <a:bodyPr/>
            <a:lstStyle/>
            <a:p>
              <a:endParaRPr lang="fr-FR"/>
            </a:p>
          </p:txBody>
        </p:sp>
        <p:sp>
          <p:nvSpPr>
            <p:cNvPr id="179" name="Oval 7"/>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p:spPr>
          <p:txBody>
            <a:bodyPr wrap="none" anchor="ctr"/>
            <a:lstStyle/>
            <a:p>
              <a:endParaRPr lang="fr-FR">
                <a:latin typeface="Calibri" pitchFamily="34" charset="0"/>
              </a:endParaRPr>
            </a:p>
          </p:txBody>
        </p:sp>
        <p:grpSp>
          <p:nvGrpSpPr>
            <p:cNvPr id="180" name="Group 8"/>
            <p:cNvGrpSpPr>
              <a:grpSpLocks/>
            </p:cNvGrpSpPr>
            <p:nvPr/>
          </p:nvGrpSpPr>
          <p:grpSpPr bwMode="auto">
            <a:xfrm>
              <a:off x="2252" y="1393"/>
              <a:ext cx="311" cy="260"/>
              <a:chOff x="2961" y="302"/>
              <a:chExt cx="311" cy="260"/>
            </a:xfrm>
          </p:grpSpPr>
          <p:sp>
            <p:nvSpPr>
              <p:cNvPr id="182" name="Oval 9"/>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3" name="Oval 10"/>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4" name="Oval 11"/>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5" name="Oval 12"/>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6" name="Oval 13"/>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7" name="Oval 14"/>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8" name="Oval 15"/>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89" name="Oval 16"/>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90" name="Oval 17"/>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91" name="Oval 18"/>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grpSp>
        <p:sp>
          <p:nvSpPr>
            <p:cNvPr id="181" name="Oval 19"/>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p:spPr>
          <p:txBody>
            <a:bodyPr wrap="none" anchor="ctr"/>
            <a:lstStyle/>
            <a:p>
              <a:endParaRPr lang="fr-FR">
                <a:latin typeface="Calibri" pitchFamily="34" charset="0"/>
              </a:endParaRPr>
            </a:p>
          </p:txBody>
        </p:sp>
      </p:grpSp>
      <p:sp>
        <p:nvSpPr>
          <p:cNvPr id="110" name="Rectangle 102"/>
          <p:cNvSpPr>
            <a:spLocks noChangeArrowheads="1"/>
          </p:cNvSpPr>
          <p:nvPr/>
        </p:nvSpPr>
        <p:spPr bwMode="auto">
          <a:xfrm>
            <a:off x="239661" y="3199426"/>
            <a:ext cx="1209675" cy="703263"/>
          </a:xfrm>
          <a:prstGeom prst="rect">
            <a:avLst/>
          </a:prstGeom>
          <a:noFill/>
          <a:ln w="28575">
            <a:solidFill>
              <a:schemeClr val="accent2"/>
            </a:solidFill>
            <a:miter lim="800000"/>
            <a:headEnd/>
            <a:tailEnd/>
          </a:ln>
        </p:spPr>
        <p:txBody>
          <a:bodyPr wrap="none" anchor="ctr"/>
          <a:lstStyle/>
          <a:p>
            <a:endParaRPr lang="fr-FR">
              <a:solidFill>
                <a:schemeClr val="accent2"/>
              </a:solidFill>
              <a:latin typeface="Calibri" pitchFamily="34" charset="0"/>
            </a:endParaRPr>
          </a:p>
        </p:txBody>
      </p:sp>
      <p:grpSp>
        <p:nvGrpSpPr>
          <p:cNvPr id="58" name="Group 239"/>
          <p:cNvGrpSpPr>
            <a:grpSpLocks/>
          </p:cNvGrpSpPr>
          <p:nvPr/>
        </p:nvGrpSpPr>
        <p:grpSpPr bwMode="auto">
          <a:xfrm>
            <a:off x="7574619" y="3966425"/>
            <a:ext cx="587694" cy="1591654"/>
            <a:chOff x="4633" y="875"/>
            <a:chExt cx="410" cy="1252"/>
          </a:xfrm>
        </p:grpSpPr>
        <p:grpSp>
          <p:nvGrpSpPr>
            <p:cNvPr id="59" name="Group 31"/>
            <p:cNvGrpSpPr>
              <a:grpSpLocks/>
            </p:cNvGrpSpPr>
            <p:nvPr/>
          </p:nvGrpSpPr>
          <p:grpSpPr bwMode="auto">
            <a:xfrm>
              <a:off x="4680" y="1501"/>
              <a:ext cx="327" cy="353"/>
              <a:chOff x="4701" y="1897"/>
              <a:chExt cx="628" cy="617"/>
            </a:xfrm>
          </p:grpSpPr>
          <p:sp>
            <p:nvSpPr>
              <p:cNvPr id="62" name="Rectangle 32"/>
              <p:cNvSpPr>
                <a:spLocks noChangeArrowheads="1"/>
              </p:cNvSpPr>
              <p:nvPr/>
            </p:nvSpPr>
            <p:spPr bwMode="auto">
              <a:xfrm>
                <a:off x="4710" y="2379"/>
                <a:ext cx="619" cy="135"/>
              </a:xfrm>
              <a:prstGeom prst="rect">
                <a:avLst/>
              </a:prstGeom>
              <a:blipFill dpi="0" rotWithShape="0">
                <a:blip r:embed="rId5"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63" name="Line 33"/>
              <p:cNvSpPr>
                <a:spLocks noChangeShapeType="1"/>
              </p:cNvSpPr>
              <p:nvPr/>
            </p:nvSpPr>
            <p:spPr bwMode="auto">
              <a:xfrm>
                <a:off x="4701" y="2371"/>
                <a:ext cx="608" cy="1"/>
              </a:xfrm>
              <a:prstGeom prst="line">
                <a:avLst/>
              </a:prstGeom>
              <a:noFill/>
              <a:ln w="15875">
                <a:solidFill>
                  <a:srgbClr val="000000"/>
                </a:solidFill>
                <a:round/>
                <a:headEnd/>
                <a:tailEnd/>
              </a:ln>
            </p:spPr>
            <p:txBody>
              <a:bodyPr/>
              <a:lstStyle/>
              <a:p>
                <a:endParaRPr lang="fr-FR" sz="1200"/>
              </a:p>
            </p:txBody>
          </p:sp>
          <p:sp>
            <p:nvSpPr>
              <p:cNvPr id="64" name="Line 34"/>
              <p:cNvSpPr>
                <a:spLocks noChangeShapeType="1"/>
              </p:cNvSpPr>
              <p:nvPr/>
            </p:nvSpPr>
            <p:spPr bwMode="auto">
              <a:xfrm>
                <a:off x="4701" y="2506"/>
                <a:ext cx="608" cy="1"/>
              </a:xfrm>
              <a:prstGeom prst="line">
                <a:avLst/>
              </a:prstGeom>
              <a:noFill/>
              <a:ln w="15875">
                <a:solidFill>
                  <a:srgbClr val="000000"/>
                </a:solidFill>
                <a:round/>
                <a:headEnd/>
                <a:tailEnd/>
              </a:ln>
            </p:spPr>
            <p:txBody>
              <a:bodyPr/>
              <a:lstStyle/>
              <a:p>
                <a:endParaRPr lang="fr-FR" sz="1200"/>
              </a:p>
            </p:txBody>
          </p:sp>
          <p:sp>
            <p:nvSpPr>
              <p:cNvPr id="65" name="Freeform 35"/>
              <p:cNvSpPr>
                <a:spLocks/>
              </p:cNvSpPr>
              <p:nvPr/>
            </p:nvSpPr>
            <p:spPr bwMode="auto">
              <a:xfrm>
                <a:off x="4750" y="2283"/>
                <a:ext cx="274" cy="120"/>
              </a:xfrm>
              <a:custGeom>
                <a:avLst/>
                <a:gdLst>
                  <a:gd name="T0" fmla="*/ 0 w 274"/>
                  <a:gd name="T1" fmla="*/ 0 h 120"/>
                  <a:gd name="T2" fmla="*/ 0 w 274"/>
                  <a:gd name="T3" fmla="*/ 8 h 120"/>
                  <a:gd name="T4" fmla="*/ 9 w 274"/>
                  <a:gd name="T5" fmla="*/ 8 h 120"/>
                  <a:gd name="T6" fmla="*/ 9 w 274"/>
                  <a:gd name="T7" fmla="*/ 16 h 120"/>
                  <a:gd name="T8" fmla="*/ 9 w 274"/>
                  <a:gd name="T9" fmla="*/ 24 h 120"/>
                  <a:gd name="T10" fmla="*/ 9 w 274"/>
                  <a:gd name="T11" fmla="*/ 32 h 120"/>
                  <a:gd name="T12" fmla="*/ 19 w 274"/>
                  <a:gd name="T13" fmla="*/ 32 h 120"/>
                  <a:gd name="T14" fmla="*/ 19 w 274"/>
                  <a:gd name="T15" fmla="*/ 40 h 120"/>
                  <a:gd name="T16" fmla="*/ 19 w 274"/>
                  <a:gd name="T17" fmla="*/ 48 h 120"/>
                  <a:gd name="T18" fmla="*/ 29 w 274"/>
                  <a:gd name="T19" fmla="*/ 48 h 120"/>
                  <a:gd name="T20" fmla="*/ 29 w 274"/>
                  <a:gd name="T21" fmla="*/ 56 h 120"/>
                  <a:gd name="T22" fmla="*/ 29 w 274"/>
                  <a:gd name="T23" fmla="*/ 64 h 120"/>
                  <a:gd name="T24" fmla="*/ 39 w 274"/>
                  <a:gd name="T25" fmla="*/ 64 h 120"/>
                  <a:gd name="T26" fmla="*/ 39 w 274"/>
                  <a:gd name="T27" fmla="*/ 72 h 120"/>
                  <a:gd name="T28" fmla="*/ 39 w 274"/>
                  <a:gd name="T29" fmla="*/ 80 h 120"/>
                  <a:gd name="T30" fmla="*/ 49 w 274"/>
                  <a:gd name="T31" fmla="*/ 80 h 120"/>
                  <a:gd name="T32" fmla="*/ 49 w 274"/>
                  <a:gd name="T33" fmla="*/ 88 h 120"/>
                  <a:gd name="T34" fmla="*/ 59 w 274"/>
                  <a:gd name="T35" fmla="*/ 88 h 120"/>
                  <a:gd name="T36" fmla="*/ 59 w 274"/>
                  <a:gd name="T37" fmla="*/ 96 h 120"/>
                  <a:gd name="T38" fmla="*/ 68 w 274"/>
                  <a:gd name="T39" fmla="*/ 96 h 120"/>
                  <a:gd name="T40" fmla="*/ 68 w 274"/>
                  <a:gd name="T41" fmla="*/ 104 h 120"/>
                  <a:gd name="T42" fmla="*/ 78 w 274"/>
                  <a:gd name="T43" fmla="*/ 104 h 120"/>
                  <a:gd name="T44" fmla="*/ 88 w 274"/>
                  <a:gd name="T45" fmla="*/ 104 h 120"/>
                  <a:gd name="T46" fmla="*/ 98 w 274"/>
                  <a:gd name="T47" fmla="*/ 112 h 120"/>
                  <a:gd name="T48" fmla="*/ 108 w 274"/>
                  <a:gd name="T49" fmla="*/ 112 h 120"/>
                  <a:gd name="T50" fmla="*/ 108 w 274"/>
                  <a:gd name="T51" fmla="*/ 120 h 120"/>
                  <a:gd name="T52" fmla="*/ 117 w 274"/>
                  <a:gd name="T53" fmla="*/ 120 h 120"/>
                  <a:gd name="T54" fmla="*/ 127 w 274"/>
                  <a:gd name="T55" fmla="*/ 120 h 120"/>
                  <a:gd name="T56" fmla="*/ 137 w 274"/>
                  <a:gd name="T57" fmla="*/ 120 h 120"/>
                  <a:gd name="T58" fmla="*/ 147 w 274"/>
                  <a:gd name="T59" fmla="*/ 120 h 120"/>
                  <a:gd name="T60" fmla="*/ 157 w 274"/>
                  <a:gd name="T61" fmla="*/ 120 h 120"/>
                  <a:gd name="T62" fmla="*/ 166 w 274"/>
                  <a:gd name="T63" fmla="*/ 120 h 120"/>
                  <a:gd name="T64" fmla="*/ 166 w 274"/>
                  <a:gd name="T65" fmla="*/ 112 h 120"/>
                  <a:gd name="T66" fmla="*/ 176 w 274"/>
                  <a:gd name="T67" fmla="*/ 112 h 120"/>
                  <a:gd name="T68" fmla="*/ 176 w 274"/>
                  <a:gd name="T69" fmla="*/ 104 h 120"/>
                  <a:gd name="T70" fmla="*/ 186 w 274"/>
                  <a:gd name="T71" fmla="*/ 104 h 120"/>
                  <a:gd name="T72" fmla="*/ 196 w 274"/>
                  <a:gd name="T73" fmla="*/ 104 h 120"/>
                  <a:gd name="T74" fmla="*/ 196 w 274"/>
                  <a:gd name="T75" fmla="*/ 96 h 120"/>
                  <a:gd name="T76" fmla="*/ 206 w 274"/>
                  <a:gd name="T77" fmla="*/ 96 h 120"/>
                  <a:gd name="T78" fmla="*/ 206 w 274"/>
                  <a:gd name="T79" fmla="*/ 88 h 120"/>
                  <a:gd name="T80" fmla="*/ 216 w 274"/>
                  <a:gd name="T81" fmla="*/ 88 h 120"/>
                  <a:gd name="T82" fmla="*/ 216 w 274"/>
                  <a:gd name="T83" fmla="*/ 80 h 120"/>
                  <a:gd name="T84" fmla="*/ 225 w 274"/>
                  <a:gd name="T85" fmla="*/ 80 h 120"/>
                  <a:gd name="T86" fmla="*/ 225 w 274"/>
                  <a:gd name="T87" fmla="*/ 72 h 120"/>
                  <a:gd name="T88" fmla="*/ 235 w 274"/>
                  <a:gd name="T89" fmla="*/ 72 h 120"/>
                  <a:gd name="T90" fmla="*/ 235 w 274"/>
                  <a:gd name="T91" fmla="*/ 64 h 120"/>
                  <a:gd name="T92" fmla="*/ 235 w 274"/>
                  <a:gd name="T93" fmla="*/ 56 h 120"/>
                  <a:gd name="T94" fmla="*/ 245 w 274"/>
                  <a:gd name="T95" fmla="*/ 56 h 120"/>
                  <a:gd name="T96" fmla="*/ 245 w 274"/>
                  <a:gd name="T97" fmla="*/ 48 h 120"/>
                  <a:gd name="T98" fmla="*/ 245 w 274"/>
                  <a:gd name="T99" fmla="*/ 40 h 120"/>
                  <a:gd name="T100" fmla="*/ 255 w 274"/>
                  <a:gd name="T101" fmla="*/ 40 h 120"/>
                  <a:gd name="T102" fmla="*/ 255 w 274"/>
                  <a:gd name="T103" fmla="*/ 32 h 120"/>
                  <a:gd name="T104" fmla="*/ 265 w 274"/>
                  <a:gd name="T105" fmla="*/ 16 h 120"/>
                  <a:gd name="T106" fmla="*/ 265 w 274"/>
                  <a:gd name="T107" fmla="*/ 8 h 120"/>
                  <a:gd name="T108" fmla="*/ 265 w 274"/>
                  <a:gd name="T109" fmla="*/ 0 h 120"/>
                  <a:gd name="T110" fmla="*/ 274 w 274"/>
                  <a:gd name="T111" fmla="*/ 0 h 120"/>
                  <a:gd name="T112" fmla="*/ 0 w 274"/>
                  <a:gd name="T113" fmla="*/ 0 h 1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120"/>
                  <a:gd name="T173" fmla="*/ 274 w 274"/>
                  <a:gd name="T174" fmla="*/ 120 h 1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120">
                    <a:moveTo>
                      <a:pt x="0" y="0"/>
                    </a:moveTo>
                    <a:lnTo>
                      <a:pt x="0" y="8"/>
                    </a:lnTo>
                    <a:lnTo>
                      <a:pt x="9" y="8"/>
                    </a:lnTo>
                    <a:lnTo>
                      <a:pt x="9" y="16"/>
                    </a:lnTo>
                    <a:lnTo>
                      <a:pt x="9" y="24"/>
                    </a:lnTo>
                    <a:lnTo>
                      <a:pt x="9" y="32"/>
                    </a:lnTo>
                    <a:lnTo>
                      <a:pt x="19" y="32"/>
                    </a:lnTo>
                    <a:lnTo>
                      <a:pt x="19" y="40"/>
                    </a:lnTo>
                    <a:lnTo>
                      <a:pt x="19" y="48"/>
                    </a:lnTo>
                    <a:lnTo>
                      <a:pt x="29" y="48"/>
                    </a:lnTo>
                    <a:lnTo>
                      <a:pt x="29" y="56"/>
                    </a:lnTo>
                    <a:lnTo>
                      <a:pt x="29" y="64"/>
                    </a:lnTo>
                    <a:lnTo>
                      <a:pt x="39" y="64"/>
                    </a:lnTo>
                    <a:lnTo>
                      <a:pt x="39" y="72"/>
                    </a:lnTo>
                    <a:lnTo>
                      <a:pt x="39" y="80"/>
                    </a:lnTo>
                    <a:lnTo>
                      <a:pt x="49" y="80"/>
                    </a:lnTo>
                    <a:lnTo>
                      <a:pt x="49" y="88"/>
                    </a:lnTo>
                    <a:lnTo>
                      <a:pt x="59" y="88"/>
                    </a:lnTo>
                    <a:lnTo>
                      <a:pt x="59" y="96"/>
                    </a:lnTo>
                    <a:lnTo>
                      <a:pt x="68" y="96"/>
                    </a:lnTo>
                    <a:lnTo>
                      <a:pt x="68" y="104"/>
                    </a:lnTo>
                    <a:lnTo>
                      <a:pt x="78" y="104"/>
                    </a:lnTo>
                    <a:lnTo>
                      <a:pt x="88" y="104"/>
                    </a:lnTo>
                    <a:lnTo>
                      <a:pt x="98" y="112"/>
                    </a:lnTo>
                    <a:lnTo>
                      <a:pt x="108" y="112"/>
                    </a:lnTo>
                    <a:lnTo>
                      <a:pt x="108" y="120"/>
                    </a:lnTo>
                    <a:lnTo>
                      <a:pt x="117" y="120"/>
                    </a:lnTo>
                    <a:lnTo>
                      <a:pt x="127" y="120"/>
                    </a:lnTo>
                    <a:lnTo>
                      <a:pt x="137" y="120"/>
                    </a:lnTo>
                    <a:lnTo>
                      <a:pt x="147" y="120"/>
                    </a:lnTo>
                    <a:lnTo>
                      <a:pt x="157" y="120"/>
                    </a:lnTo>
                    <a:lnTo>
                      <a:pt x="166" y="120"/>
                    </a:lnTo>
                    <a:lnTo>
                      <a:pt x="166" y="112"/>
                    </a:lnTo>
                    <a:lnTo>
                      <a:pt x="176" y="112"/>
                    </a:lnTo>
                    <a:lnTo>
                      <a:pt x="176" y="104"/>
                    </a:lnTo>
                    <a:lnTo>
                      <a:pt x="186" y="104"/>
                    </a:lnTo>
                    <a:lnTo>
                      <a:pt x="196" y="104"/>
                    </a:lnTo>
                    <a:lnTo>
                      <a:pt x="196" y="96"/>
                    </a:lnTo>
                    <a:lnTo>
                      <a:pt x="206" y="96"/>
                    </a:lnTo>
                    <a:lnTo>
                      <a:pt x="206" y="88"/>
                    </a:lnTo>
                    <a:lnTo>
                      <a:pt x="216" y="88"/>
                    </a:lnTo>
                    <a:lnTo>
                      <a:pt x="216" y="80"/>
                    </a:lnTo>
                    <a:lnTo>
                      <a:pt x="225" y="80"/>
                    </a:lnTo>
                    <a:lnTo>
                      <a:pt x="225" y="72"/>
                    </a:lnTo>
                    <a:lnTo>
                      <a:pt x="235" y="72"/>
                    </a:lnTo>
                    <a:lnTo>
                      <a:pt x="235" y="64"/>
                    </a:lnTo>
                    <a:lnTo>
                      <a:pt x="235" y="56"/>
                    </a:lnTo>
                    <a:lnTo>
                      <a:pt x="245" y="56"/>
                    </a:lnTo>
                    <a:lnTo>
                      <a:pt x="245" y="48"/>
                    </a:lnTo>
                    <a:lnTo>
                      <a:pt x="245" y="40"/>
                    </a:lnTo>
                    <a:lnTo>
                      <a:pt x="255" y="40"/>
                    </a:lnTo>
                    <a:lnTo>
                      <a:pt x="255" y="32"/>
                    </a:lnTo>
                    <a:lnTo>
                      <a:pt x="265" y="16"/>
                    </a:lnTo>
                    <a:lnTo>
                      <a:pt x="265" y="8"/>
                    </a:lnTo>
                    <a:lnTo>
                      <a:pt x="265" y="0"/>
                    </a:lnTo>
                    <a:lnTo>
                      <a:pt x="274" y="0"/>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66" name="Freeform 36"/>
              <p:cNvSpPr>
                <a:spLocks/>
              </p:cNvSpPr>
              <p:nvPr/>
            </p:nvSpPr>
            <p:spPr bwMode="auto">
              <a:xfrm>
                <a:off x="4750" y="2283"/>
                <a:ext cx="274" cy="120"/>
              </a:xfrm>
              <a:custGeom>
                <a:avLst/>
                <a:gdLst>
                  <a:gd name="T0" fmla="*/ 0 w 274"/>
                  <a:gd name="T1" fmla="*/ 0 h 120"/>
                  <a:gd name="T2" fmla="*/ 0 w 274"/>
                  <a:gd name="T3" fmla="*/ 8 h 120"/>
                  <a:gd name="T4" fmla="*/ 9 w 274"/>
                  <a:gd name="T5" fmla="*/ 8 h 120"/>
                  <a:gd name="T6" fmla="*/ 9 w 274"/>
                  <a:gd name="T7" fmla="*/ 16 h 120"/>
                  <a:gd name="T8" fmla="*/ 9 w 274"/>
                  <a:gd name="T9" fmla="*/ 24 h 120"/>
                  <a:gd name="T10" fmla="*/ 9 w 274"/>
                  <a:gd name="T11" fmla="*/ 32 h 120"/>
                  <a:gd name="T12" fmla="*/ 19 w 274"/>
                  <a:gd name="T13" fmla="*/ 32 h 120"/>
                  <a:gd name="T14" fmla="*/ 19 w 274"/>
                  <a:gd name="T15" fmla="*/ 40 h 120"/>
                  <a:gd name="T16" fmla="*/ 19 w 274"/>
                  <a:gd name="T17" fmla="*/ 48 h 120"/>
                  <a:gd name="T18" fmla="*/ 29 w 274"/>
                  <a:gd name="T19" fmla="*/ 48 h 120"/>
                  <a:gd name="T20" fmla="*/ 29 w 274"/>
                  <a:gd name="T21" fmla="*/ 56 h 120"/>
                  <a:gd name="T22" fmla="*/ 29 w 274"/>
                  <a:gd name="T23" fmla="*/ 64 h 120"/>
                  <a:gd name="T24" fmla="*/ 39 w 274"/>
                  <a:gd name="T25" fmla="*/ 64 h 120"/>
                  <a:gd name="T26" fmla="*/ 39 w 274"/>
                  <a:gd name="T27" fmla="*/ 72 h 120"/>
                  <a:gd name="T28" fmla="*/ 39 w 274"/>
                  <a:gd name="T29" fmla="*/ 80 h 120"/>
                  <a:gd name="T30" fmla="*/ 49 w 274"/>
                  <a:gd name="T31" fmla="*/ 80 h 120"/>
                  <a:gd name="T32" fmla="*/ 49 w 274"/>
                  <a:gd name="T33" fmla="*/ 88 h 120"/>
                  <a:gd name="T34" fmla="*/ 59 w 274"/>
                  <a:gd name="T35" fmla="*/ 88 h 120"/>
                  <a:gd name="T36" fmla="*/ 59 w 274"/>
                  <a:gd name="T37" fmla="*/ 96 h 120"/>
                  <a:gd name="T38" fmla="*/ 68 w 274"/>
                  <a:gd name="T39" fmla="*/ 96 h 120"/>
                  <a:gd name="T40" fmla="*/ 68 w 274"/>
                  <a:gd name="T41" fmla="*/ 104 h 120"/>
                  <a:gd name="T42" fmla="*/ 78 w 274"/>
                  <a:gd name="T43" fmla="*/ 104 h 120"/>
                  <a:gd name="T44" fmla="*/ 88 w 274"/>
                  <a:gd name="T45" fmla="*/ 104 h 120"/>
                  <a:gd name="T46" fmla="*/ 98 w 274"/>
                  <a:gd name="T47" fmla="*/ 112 h 120"/>
                  <a:gd name="T48" fmla="*/ 108 w 274"/>
                  <a:gd name="T49" fmla="*/ 112 h 120"/>
                  <a:gd name="T50" fmla="*/ 108 w 274"/>
                  <a:gd name="T51" fmla="*/ 120 h 120"/>
                  <a:gd name="T52" fmla="*/ 117 w 274"/>
                  <a:gd name="T53" fmla="*/ 120 h 120"/>
                  <a:gd name="T54" fmla="*/ 127 w 274"/>
                  <a:gd name="T55" fmla="*/ 120 h 120"/>
                  <a:gd name="T56" fmla="*/ 137 w 274"/>
                  <a:gd name="T57" fmla="*/ 120 h 120"/>
                  <a:gd name="T58" fmla="*/ 147 w 274"/>
                  <a:gd name="T59" fmla="*/ 120 h 120"/>
                  <a:gd name="T60" fmla="*/ 157 w 274"/>
                  <a:gd name="T61" fmla="*/ 120 h 120"/>
                  <a:gd name="T62" fmla="*/ 166 w 274"/>
                  <a:gd name="T63" fmla="*/ 120 h 120"/>
                  <a:gd name="T64" fmla="*/ 166 w 274"/>
                  <a:gd name="T65" fmla="*/ 112 h 120"/>
                  <a:gd name="T66" fmla="*/ 176 w 274"/>
                  <a:gd name="T67" fmla="*/ 112 h 120"/>
                  <a:gd name="T68" fmla="*/ 176 w 274"/>
                  <a:gd name="T69" fmla="*/ 104 h 120"/>
                  <a:gd name="T70" fmla="*/ 186 w 274"/>
                  <a:gd name="T71" fmla="*/ 104 h 120"/>
                  <a:gd name="T72" fmla="*/ 196 w 274"/>
                  <a:gd name="T73" fmla="*/ 104 h 120"/>
                  <a:gd name="T74" fmla="*/ 196 w 274"/>
                  <a:gd name="T75" fmla="*/ 96 h 120"/>
                  <a:gd name="T76" fmla="*/ 206 w 274"/>
                  <a:gd name="T77" fmla="*/ 96 h 120"/>
                  <a:gd name="T78" fmla="*/ 206 w 274"/>
                  <a:gd name="T79" fmla="*/ 88 h 120"/>
                  <a:gd name="T80" fmla="*/ 216 w 274"/>
                  <a:gd name="T81" fmla="*/ 88 h 120"/>
                  <a:gd name="T82" fmla="*/ 216 w 274"/>
                  <a:gd name="T83" fmla="*/ 80 h 120"/>
                  <a:gd name="T84" fmla="*/ 225 w 274"/>
                  <a:gd name="T85" fmla="*/ 80 h 120"/>
                  <a:gd name="T86" fmla="*/ 225 w 274"/>
                  <a:gd name="T87" fmla="*/ 72 h 120"/>
                  <a:gd name="T88" fmla="*/ 235 w 274"/>
                  <a:gd name="T89" fmla="*/ 72 h 120"/>
                  <a:gd name="T90" fmla="*/ 235 w 274"/>
                  <a:gd name="T91" fmla="*/ 64 h 120"/>
                  <a:gd name="T92" fmla="*/ 235 w 274"/>
                  <a:gd name="T93" fmla="*/ 56 h 120"/>
                  <a:gd name="T94" fmla="*/ 245 w 274"/>
                  <a:gd name="T95" fmla="*/ 56 h 120"/>
                  <a:gd name="T96" fmla="*/ 245 w 274"/>
                  <a:gd name="T97" fmla="*/ 48 h 120"/>
                  <a:gd name="T98" fmla="*/ 245 w 274"/>
                  <a:gd name="T99" fmla="*/ 40 h 120"/>
                  <a:gd name="T100" fmla="*/ 255 w 274"/>
                  <a:gd name="T101" fmla="*/ 40 h 120"/>
                  <a:gd name="T102" fmla="*/ 255 w 274"/>
                  <a:gd name="T103" fmla="*/ 32 h 120"/>
                  <a:gd name="T104" fmla="*/ 265 w 274"/>
                  <a:gd name="T105" fmla="*/ 16 h 120"/>
                  <a:gd name="T106" fmla="*/ 265 w 274"/>
                  <a:gd name="T107" fmla="*/ 8 h 120"/>
                  <a:gd name="T108" fmla="*/ 265 w 274"/>
                  <a:gd name="T109" fmla="*/ 0 h 120"/>
                  <a:gd name="T110" fmla="*/ 274 w 274"/>
                  <a:gd name="T111" fmla="*/ 0 h 1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4"/>
                  <a:gd name="T169" fmla="*/ 0 h 120"/>
                  <a:gd name="T170" fmla="*/ 274 w 274"/>
                  <a:gd name="T171" fmla="*/ 120 h 1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4" h="120">
                    <a:moveTo>
                      <a:pt x="0" y="0"/>
                    </a:moveTo>
                    <a:lnTo>
                      <a:pt x="0" y="8"/>
                    </a:lnTo>
                    <a:lnTo>
                      <a:pt x="9" y="8"/>
                    </a:lnTo>
                    <a:lnTo>
                      <a:pt x="9" y="16"/>
                    </a:lnTo>
                    <a:lnTo>
                      <a:pt x="9" y="24"/>
                    </a:lnTo>
                    <a:lnTo>
                      <a:pt x="9" y="32"/>
                    </a:lnTo>
                    <a:lnTo>
                      <a:pt x="19" y="32"/>
                    </a:lnTo>
                    <a:lnTo>
                      <a:pt x="19" y="40"/>
                    </a:lnTo>
                    <a:lnTo>
                      <a:pt x="19" y="48"/>
                    </a:lnTo>
                    <a:lnTo>
                      <a:pt x="29" y="48"/>
                    </a:lnTo>
                    <a:lnTo>
                      <a:pt x="29" y="56"/>
                    </a:lnTo>
                    <a:lnTo>
                      <a:pt x="29" y="64"/>
                    </a:lnTo>
                    <a:lnTo>
                      <a:pt x="39" y="64"/>
                    </a:lnTo>
                    <a:lnTo>
                      <a:pt x="39" y="72"/>
                    </a:lnTo>
                    <a:lnTo>
                      <a:pt x="39" y="80"/>
                    </a:lnTo>
                    <a:lnTo>
                      <a:pt x="49" y="80"/>
                    </a:lnTo>
                    <a:lnTo>
                      <a:pt x="49" y="88"/>
                    </a:lnTo>
                    <a:lnTo>
                      <a:pt x="59" y="88"/>
                    </a:lnTo>
                    <a:lnTo>
                      <a:pt x="59" y="96"/>
                    </a:lnTo>
                    <a:lnTo>
                      <a:pt x="68" y="96"/>
                    </a:lnTo>
                    <a:lnTo>
                      <a:pt x="68" y="104"/>
                    </a:lnTo>
                    <a:lnTo>
                      <a:pt x="78" y="104"/>
                    </a:lnTo>
                    <a:lnTo>
                      <a:pt x="88" y="104"/>
                    </a:lnTo>
                    <a:lnTo>
                      <a:pt x="98" y="112"/>
                    </a:lnTo>
                    <a:lnTo>
                      <a:pt x="108" y="112"/>
                    </a:lnTo>
                    <a:lnTo>
                      <a:pt x="108" y="120"/>
                    </a:lnTo>
                    <a:lnTo>
                      <a:pt x="117" y="120"/>
                    </a:lnTo>
                    <a:lnTo>
                      <a:pt x="127" y="120"/>
                    </a:lnTo>
                    <a:lnTo>
                      <a:pt x="137" y="120"/>
                    </a:lnTo>
                    <a:lnTo>
                      <a:pt x="147" y="120"/>
                    </a:lnTo>
                    <a:lnTo>
                      <a:pt x="157" y="120"/>
                    </a:lnTo>
                    <a:lnTo>
                      <a:pt x="166" y="120"/>
                    </a:lnTo>
                    <a:lnTo>
                      <a:pt x="166" y="112"/>
                    </a:lnTo>
                    <a:lnTo>
                      <a:pt x="176" y="112"/>
                    </a:lnTo>
                    <a:lnTo>
                      <a:pt x="176" y="104"/>
                    </a:lnTo>
                    <a:lnTo>
                      <a:pt x="186" y="104"/>
                    </a:lnTo>
                    <a:lnTo>
                      <a:pt x="196" y="104"/>
                    </a:lnTo>
                    <a:lnTo>
                      <a:pt x="196" y="96"/>
                    </a:lnTo>
                    <a:lnTo>
                      <a:pt x="206" y="96"/>
                    </a:lnTo>
                    <a:lnTo>
                      <a:pt x="206" y="88"/>
                    </a:lnTo>
                    <a:lnTo>
                      <a:pt x="216" y="88"/>
                    </a:lnTo>
                    <a:lnTo>
                      <a:pt x="216" y="80"/>
                    </a:lnTo>
                    <a:lnTo>
                      <a:pt x="225" y="80"/>
                    </a:lnTo>
                    <a:lnTo>
                      <a:pt x="225" y="72"/>
                    </a:lnTo>
                    <a:lnTo>
                      <a:pt x="235" y="72"/>
                    </a:lnTo>
                    <a:lnTo>
                      <a:pt x="235" y="64"/>
                    </a:lnTo>
                    <a:lnTo>
                      <a:pt x="235" y="56"/>
                    </a:lnTo>
                    <a:lnTo>
                      <a:pt x="245" y="56"/>
                    </a:lnTo>
                    <a:lnTo>
                      <a:pt x="245" y="48"/>
                    </a:lnTo>
                    <a:lnTo>
                      <a:pt x="245" y="40"/>
                    </a:lnTo>
                    <a:lnTo>
                      <a:pt x="255" y="40"/>
                    </a:lnTo>
                    <a:lnTo>
                      <a:pt x="255" y="32"/>
                    </a:lnTo>
                    <a:lnTo>
                      <a:pt x="265" y="16"/>
                    </a:lnTo>
                    <a:lnTo>
                      <a:pt x="265" y="8"/>
                    </a:lnTo>
                    <a:lnTo>
                      <a:pt x="265" y="0"/>
                    </a:lnTo>
                    <a:lnTo>
                      <a:pt x="274" y="0"/>
                    </a:lnTo>
                  </a:path>
                </a:pathLst>
              </a:custGeom>
              <a:noFill/>
              <a:ln w="15875">
                <a:solidFill>
                  <a:srgbClr val="000000"/>
                </a:solidFill>
                <a:prstDash val="solid"/>
                <a:round/>
                <a:headEnd/>
                <a:tailEnd/>
              </a:ln>
            </p:spPr>
            <p:txBody>
              <a:bodyPr/>
              <a:lstStyle/>
              <a:p>
                <a:endParaRPr lang="fr-FR" sz="1200"/>
              </a:p>
            </p:txBody>
          </p:sp>
          <p:sp>
            <p:nvSpPr>
              <p:cNvPr id="67" name="Oval 37"/>
              <p:cNvSpPr>
                <a:spLocks noChangeArrowheads="1"/>
              </p:cNvSpPr>
              <p:nvPr/>
            </p:nvSpPr>
            <p:spPr bwMode="auto">
              <a:xfrm>
                <a:off x="4863" y="2344"/>
                <a:ext cx="48"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sp>
            <p:nvSpPr>
              <p:cNvPr id="68" name="Freeform 38"/>
              <p:cNvSpPr>
                <a:spLocks/>
              </p:cNvSpPr>
              <p:nvPr/>
            </p:nvSpPr>
            <p:spPr bwMode="auto">
              <a:xfrm>
                <a:off x="5015" y="2283"/>
                <a:ext cx="255" cy="120"/>
              </a:xfrm>
              <a:custGeom>
                <a:avLst/>
                <a:gdLst>
                  <a:gd name="T0" fmla="*/ 0 w 255"/>
                  <a:gd name="T1" fmla="*/ 0 h 120"/>
                  <a:gd name="T2" fmla="*/ 0 w 255"/>
                  <a:gd name="T3" fmla="*/ 8 h 120"/>
                  <a:gd name="T4" fmla="*/ 9 w 255"/>
                  <a:gd name="T5" fmla="*/ 8 h 120"/>
                  <a:gd name="T6" fmla="*/ 9 w 255"/>
                  <a:gd name="T7" fmla="*/ 16 h 120"/>
                  <a:gd name="T8" fmla="*/ 9 w 255"/>
                  <a:gd name="T9" fmla="*/ 24 h 120"/>
                  <a:gd name="T10" fmla="*/ 9 w 255"/>
                  <a:gd name="T11" fmla="*/ 32 h 120"/>
                  <a:gd name="T12" fmla="*/ 19 w 255"/>
                  <a:gd name="T13" fmla="*/ 32 h 120"/>
                  <a:gd name="T14" fmla="*/ 19 w 255"/>
                  <a:gd name="T15" fmla="*/ 40 h 120"/>
                  <a:gd name="T16" fmla="*/ 19 w 255"/>
                  <a:gd name="T17" fmla="*/ 48 h 120"/>
                  <a:gd name="T18" fmla="*/ 19 w 255"/>
                  <a:gd name="T19" fmla="*/ 56 h 120"/>
                  <a:gd name="T20" fmla="*/ 29 w 255"/>
                  <a:gd name="T21" fmla="*/ 56 h 120"/>
                  <a:gd name="T22" fmla="*/ 29 w 255"/>
                  <a:gd name="T23" fmla="*/ 64 h 120"/>
                  <a:gd name="T24" fmla="*/ 39 w 255"/>
                  <a:gd name="T25" fmla="*/ 72 h 120"/>
                  <a:gd name="T26" fmla="*/ 39 w 255"/>
                  <a:gd name="T27" fmla="*/ 80 h 120"/>
                  <a:gd name="T28" fmla="*/ 49 w 255"/>
                  <a:gd name="T29" fmla="*/ 80 h 120"/>
                  <a:gd name="T30" fmla="*/ 49 w 255"/>
                  <a:gd name="T31" fmla="*/ 88 h 120"/>
                  <a:gd name="T32" fmla="*/ 58 w 255"/>
                  <a:gd name="T33" fmla="*/ 96 h 120"/>
                  <a:gd name="T34" fmla="*/ 58 w 255"/>
                  <a:gd name="T35" fmla="*/ 104 h 120"/>
                  <a:gd name="T36" fmla="*/ 68 w 255"/>
                  <a:gd name="T37" fmla="*/ 104 h 120"/>
                  <a:gd name="T38" fmla="*/ 78 w 255"/>
                  <a:gd name="T39" fmla="*/ 104 h 120"/>
                  <a:gd name="T40" fmla="*/ 88 w 255"/>
                  <a:gd name="T41" fmla="*/ 104 h 120"/>
                  <a:gd name="T42" fmla="*/ 98 w 255"/>
                  <a:gd name="T43" fmla="*/ 112 h 120"/>
                  <a:gd name="T44" fmla="*/ 108 w 255"/>
                  <a:gd name="T45" fmla="*/ 120 h 120"/>
                  <a:gd name="T46" fmla="*/ 117 w 255"/>
                  <a:gd name="T47" fmla="*/ 120 h 120"/>
                  <a:gd name="T48" fmla="*/ 127 w 255"/>
                  <a:gd name="T49" fmla="*/ 120 h 120"/>
                  <a:gd name="T50" fmla="*/ 137 w 255"/>
                  <a:gd name="T51" fmla="*/ 120 h 120"/>
                  <a:gd name="T52" fmla="*/ 147 w 255"/>
                  <a:gd name="T53" fmla="*/ 120 h 120"/>
                  <a:gd name="T54" fmla="*/ 157 w 255"/>
                  <a:gd name="T55" fmla="*/ 120 h 120"/>
                  <a:gd name="T56" fmla="*/ 157 w 255"/>
                  <a:gd name="T57" fmla="*/ 112 h 120"/>
                  <a:gd name="T58" fmla="*/ 166 w 255"/>
                  <a:gd name="T59" fmla="*/ 112 h 120"/>
                  <a:gd name="T60" fmla="*/ 166 w 255"/>
                  <a:gd name="T61" fmla="*/ 104 h 120"/>
                  <a:gd name="T62" fmla="*/ 176 w 255"/>
                  <a:gd name="T63" fmla="*/ 104 h 120"/>
                  <a:gd name="T64" fmla="*/ 186 w 255"/>
                  <a:gd name="T65" fmla="*/ 104 h 120"/>
                  <a:gd name="T66" fmla="*/ 186 w 255"/>
                  <a:gd name="T67" fmla="*/ 96 h 120"/>
                  <a:gd name="T68" fmla="*/ 186 w 255"/>
                  <a:gd name="T69" fmla="*/ 88 h 120"/>
                  <a:gd name="T70" fmla="*/ 196 w 255"/>
                  <a:gd name="T71" fmla="*/ 88 h 120"/>
                  <a:gd name="T72" fmla="*/ 206 w 255"/>
                  <a:gd name="T73" fmla="*/ 88 h 120"/>
                  <a:gd name="T74" fmla="*/ 206 w 255"/>
                  <a:gd name="T75" fmla="*/ 80 h 120"/>
                  <a:gd name="T76" fmla="*/ 215 w 255"/>
                  <a:gd name="T77" fmla="*/ 80 h 120"/>
                  <a:gd name="T78" fmla="*/ 215 w 255"/>
                  <a:gd name="T79" fmla="*/ 72 h 120"/>
                  <a:gd name="T80" fmla="*/ 225 w 255"/>
                  <a:gd name="T81" fmla="*/ 64 h 120"/>
                  <a:gd name="T82" fmla="*/ 225 w 255"/>
                  <a:gd name="T83" fmla="*/ 56 h 120"/>
                  <a:gd name="T84" fmla="*/ 235 w 255"/>
                  <a:gd name="T85" fmla="*/ 48 h 120"/>
                  <a:gd name="T86" fmla="*/ 235 w 255"/>
                  <a:gd name="T87" fmla="*/ 40 h 120"/>
                  <a:gd name="T88" fmla="*/ 235 w 255"/>
                  <a:gd name="T89" fmla="*/ 32 h 120"/>
                  <a:gd name="T90" fmla="*/ 245 w 255"/>
                  <a:gd name="T91" fmla="*/ 16 h 120"/>
                  <a:gd name="T92" fmla="*/ 255 w 255"/>
                  <a:gd name="T93" fmla="*/ 8 h 120"/>
                  <a:gd name="T94" fmla="*/ 255 w 255"/>
                  <a:gd name="T95" fmla="*/ 0 h 120"/>
                  <a:gd name="T96" fmla="*/ 0 w 255"/>
                  <a:gd name="T97" fmla="*/ 0 h 1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
                  <a:gd name="T148" fmla="*/ 0 h 120"/>
                  <a:gd name="T149" fmla="*/ 255 w 255"/>
                  <a:gd name="T150" fmla="*/ 120 h 1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 h="120">
                    <a:moveTo>
                      <a:pt x="0" y="0"/>
                    </a:moveTo>
                    <a:lnTo>
                      <a:pt x="0" y="8"/>
                    </a:lnTo>
                    <a:lnTo>
                      <a:pt x="9" y="8"/>
                    </a:lnTo>
                    <a:lnTo>
                      <a:pt x="9" y="16"/>
                    </a:lnTo>
                    <a:lnTo>
                      <a:pt x="9" y="24"/>
                    </a:lnTo>
                    <a:lnTo>
                      <a:pt x="9" y="32"/>
                    </a:lnTo>
                    <a:lnTo>
                      <a:pt x="19" y="32"/>
                    </a:lnTo>
                    <a:lnTo>
                      <a:pt x="19" y="40"/>
                    </a:lnTo>
                    <a:lnTo>
                      <a:pt x="19" y="48"/>
                    </a:lnTo>
                    <a:lnTo>
                      <a:pt x="19" y="56"/>
                    </a:lnTo>
                    <a:lnTo>
                      <a:pt x="29" y="56"/>
                    </a:lnTo>
                    <a:lnTo>
                      <a:pt x="29" y="64"/>
                    </a:lnTo>
                    <a:lnTo>
                      <a:pt x="39" y="72"/>
                    </a:lnTo>
                    <a:lnTo>
                      <a:pt x="39" y="80"/>
                    </a:lnTo>
                    <a:lnTo>
                      <a:pt x="49" y="80"/>
                    </a:lnTo>
                    <a:lnTo>
                      <a:pt x="49" y="88"/>
                    </a:lnTo>
                    <a:lnTo>
                      <a:pt x="58" y="96"/>
                    </a:lnTo>
                    <a:lnTo>
                      <a:pt x="58" y="104"/>
                    </a:lnTo>
                    <a:lnTo>
                      <a:pt x="68" y="104"/>
                    </a:lnTo>
                    <a:lnTo>
                      <a:pt x="78" y="104"/>
                    </a:lnTo>
                    <a:lnTo>
                      <a:pt x="88" y="104"/>
                    </a:lnTo>
                    <a:lnTo>
                      <a:pt x="98" y="112"/>
                    </a:lnTo>
                    <a:lnTo>
                      <a:pt x="108" y="120"/>
                    </a:lnTo>
                    <a:lnTo>
                      <a:pt x="117" y="120"/>
                    </a:lnTo>
                    <a:lnTo>
                      <a:pt x="127" y="120"/>
                    </a:lnTo>
                    <a:lnTo>
                      <a:pt x="137" y="120"/>
                    </a:lnTo>
                    <a:lnTo>
                      <a:pt x="147" y="120"/>
                    </a:lnTo>
                    <a:lnTo>
                      <a:pt x="157" y="120"/>
                    </a:lnTo>
                    <a:lnTo>
                      <a:pt x="157" y="112"/>
                    </a:lnTo>
                    <a:lnTo>
                      <a:pt x="166" y="112"/>
                    </a:lnTo>
                    <a:lnTo>
                      <a:pt x="166" y="104"/>
                    </a:lnTo>
                    <a:lnTo>
                      <a:pt x="176" y="104"/>
                    </a:lnTo>
                    <a:lnTo>
                      <a:pt x="186" y="104"/>
                    </a:lnTo>
                    <a:lnTo>
                      <a:pt x="186" y="96"/>
                    </a:lnTo>
                    <a:lnTo>
                      <a:pt x="186" y="88"/>
                    </a:lnTo>
                    <a:lnTo>
                      <a:pt x="196" y="88"/>
                    </a:lnTo>
                    <a:lnTo>
                      <a:pt x="206" y="88"/>
                    </a:lnTo>
                    <a:lnTo>
                      <a:pt x="206" y="80"/>
                    </a:lnTo>
                    <a:lnTo>
                      <a:pt x="215" y="80"/>
                    </a:lnTo>
                    <a:lnTo>
                      <a:pt x="215" y="72"/>
                    </a:lnTo>
                    <a:lnTo>
                      <a:pt x="225" y="64"/>
                    </a:lnTo>
                    <a:lnTo>
                      <a:pt x="225" y="56"/>
                    </a:lnTo>
                    <a:lnTo>
                      <a:pt x="235" y="48"/>
                    </a:lnTo>
                    <a:lnTo>
                      <a:pt x="235" y="40"/>
                    </a:lnTo>
                    <a:lnTo>
                      <a:pt x="235" y="32"/>
                    </a:lnTo>
                    <a:lnTo>
                      <a:pt x="245" y="16"/>
                    </a:lnTo>
                    <a:lnTo>
                      <a:pt x="255" y="8"/>
                    </a:lnTo>
                    <a:lnTo>
                      <a:pt x="255" y="0"/>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69" name="Freeform 39"/>
              <p:cNvSpPr>
                <a:spLocks/>
              </p:cNvSpPr>
              <p:nvPr/>
            </p:nvSpPr>
            <p:spPr bwMode="auto">
              <a:xfrm>
                <a:off x="5015" y="2283"/>
                <a:ext cx="255" cy="120"/>
              </a:xfrm>
              <a:custGeom>
                <a:avLst/>
                <a:gdLst>
                  <a:gd name="T0" fmla="*/ 0 w 255"/>
                  <a:gd name="T1" fmla="*/ 0 h 120"/>
                  <a:gd name="T2" fmla="*/ 0 w 255"/>
                  <a:gd name="T3" fmla="*/ 8 h 120"/>
                  <a:gd name="T4" fmla="*/ 9 w 255"/>
                  <a:gd name="T5" fmla="*/ 8 h 120"/>
                  <a:gd name="T6" fmla="*/ 9 w 255"/>
                  <a:gd name="T7" fmla="*/ 16 h 120"/>
                  <a:gd name="T8" fmla="*/ 9 w 255"/>
                  <a:gd name="T9" fmla="*/ 24 h 120"/>
                  <a:gd name="T10" fmla="*/ 9 w 255"/>
                  <a:gd name="T11" fmla="*/ 32 h 120"/>
                  <a:gd name="T12" fmla="*/ 19 w 255"/>
                  <a:gd name="T13" fmla="*/ 32 h 120"/>
                  <a:gd name="T14" fmla="*/ 19 w 255"/>
                  <a:gd name="T15" fmla="*/ 40 h 120"/>
                  <a:gd name="T16" fmla="*/ 19 w 255"/>
                  <a:gd name="T17" fmla="*/ 48 h 120"/>
                  <a:gd name="T18" fmla="*/ 19 w 255"/>
                  <a:gd name="T19" fmla="*/ 56 h 120"/>
                  <a:gd name="T20" fmla="*/ 29 w 255"/>
                  <a:gd name="T21" fmla="*/ 56 h 120"/>
                  <a:gd name="T22" fmla="*/ 29 w 255"/>
                  <a:gd name="T23" fmla="*/ 64 h 120"/>
                  <a:gd name="T24" fmla="*/ 39 w 255"/>
                  <a:gd name="T25" fmla="*/ 72 h 120"/>
                  <a:gd name="T26" fmla="*/ 39 w 255"/>
                  <a:gd name="T27" fmla="*/ 80 h 120"/>
                  <a:gd name="T28" fmla="*/ 49 w 255"/>
                  <a:gd name="T29" fmla="*/ 80 h 120"/>
                  <a:gd name="T30" fmla="*/ 49 w 255"/>
                  <a:gd name="T31" fmla="*/ 88 h 120"/>
                  <a:gd name="T32" fmla="*/ 58 w 255"/>
                  <a:gd name="T33" fmla="*/ 96 h 120"/>
                  <a:gd name="T34" fmla="*/ 58 w 255"/>
                  <a:gd name="T35" fmla="*/ 104 h 120"/>
                  <a:gd name="T36" fmla="*/ 68 w 255"/>
                  <a:gd name="T37" fmla="*/ 104 h 120"/>
                  <a:gd name="T38" fmla="*/ 78 w 255"/>
                  <a:gd name="T39" fmla="*/ 104 h 120"/>
                  <a:gd name="T40" fmla="*/ 88 w 255"/>
                  <a:gd name="T41" fmla="*/ 104 h 120"/>
                  <a:gd name="T42" fmla="*/ 98 w 255"/>
                  <a:gd name="T43" fmla="*/ 112 h 120"/>
                  <a:gd name="T44" fmla="*/ 108 w 255"/>
                  <a:gd name="T45" fmla="*/ 120 h 120"/>
                  <a:gd name="T46" fmla="*/ 117 w 255"/>
                  <a:gd name="T47" fmla="*/ 120 h 120"/>
                  <a:gd name="T48" fmla="*/ 127 w 255"/>
                  <a:gd name="T49" fmla="*/ 120 h 120"/>
                  <a:gd name="T50" fmla="*/ 137 w 255"/>
                  <a:gd name="T51" fmla="*/ 120 h 120"/>
                  <a:gd name="T52" fmla="*/ 147 w 255"/>
                  <a:gd name="T53" fmla="*/ 120 h 120"/>
                  <a:gd name="T54" fmla="*/ 157 w 255"/>
                  <a:gd name="T55" fmla="*/ 120 h 120"/>
                  <a:gd name="T56" fmla="*/ 157 w 255"/>
                  <a:gd name="T57" fmla="*/ 112 h 120"/>
                  <a:gd name="T58" fmla="*/ 166 w 255"/>
                  <a:gd name="T59" fmla="*/ 112 h 120"/>
                  <a:gd name="T60" fmla="*/ 166 w 255"/>
                  <a:gd name="T61" fmla="*/ 104 h 120"/>
                  <a:gd name="T62" fmla="*/ 176 w 255"/>
                  <a:gd name="T63" fmla="*/ 104 h 120"/>
                  <a:gd name="T64" fmla="*/ 186 w 255"/>
                  <a:gd name="T65" fmla="*/ 104 h 120"/>
                  <a:gd name="T66" fmla="*/ 186 w 255"/>
                  <a:gd name="T67" fmla="*/ 96 h 120"/>
                  <a:gd name="T68" fmla="*/ 186 w 255"/>
                  <a:gd name="T69" fmla="*/ 88 h 120"/>
                  <a:gd name="T70" fmla="*/ 196 w 255"/>
                  <a:gd name="T71" fmla="*/ 88 h 120"/>
                  <a:gd name="T72" fmla="*/ 206 w 255"/>
                  <a:gd name="T73" fmla="*/ 88 h 120"/>
                  <a:gd name="T74" fmla="*/ 206 w 255"/>
                  <a:gd name="T75" fmla="*/ 80 h 120"/>
                  <a:gd name="T76" fmla="*/ 215 w 255"/>
                  <a:gd name="T77" fmla="*/ 80 h 120"/>
                  <a:gd name="T78" fmla="*/ 215 w 255"/>
                  <a:gd name="T79" fmla="*/ 72 h 120"/>
                  <a:gd name="T80" fmla="*/ 225 w 255"/>
                  <a:gd name="T81" fmla="*/ 64 h 120"/>
                  <a:gd name="T82" fmla="*/ 225 w 255"/>
                  <a:gd name="T83" fmla="*/ 56 h 120"/>
                  <a:gd name="T84" fmla="*/ 235 w 255"/>
                  <a:gd name="T85" fmla="*/ 48 h 120"/>
                  <a:gd name="T86" fmla="*/ 235 w 255"/>
                  <a:gd name="T87" fmla="*/ 40 h 120"/>
                  <a:gd name="T88" fmla="*/ 235 w 255"/>
                  <a:gd name="T89" fmla="*/ 32 h 120"/>
                  <a:gd name="T90" fmla="*/ 245 w 255"/>
                  <a:gd name="T91" fmla="*/ 16 h 120"/>
                  <a:gd name="T92" fmla="*/ 255 w 255"/>
                  <a:gd name="T93" fmla="*/ 8 h 120"/>
                  <a:gd name="T94" fmla="*/ 255 w 255"/>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5"/>
                  <a:gd name="T145" fmla="*/ 0 h 120"/>
                  <a:gd name="T146" fmla="*/ 255 w 255"/>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5" h="120">
                    <a:moveTo>
                      <a:pt x="0" y="0"/>
                    </a:moveTo>
                    <a:lnTo>
                      <a:pt x="0" y="8"/>
                    </a:lnTo>
                    <a:lnTo>
                      <a:pt x="9" y="8"/>
                    </a:lnTo>
                    <a:lnTo>
                      <a:pt x="9" y="16"/>
                    </a:lnTo>
                    <a:lnTo>
                      <a:pt x="9" y="24"/>
                    </a:lnTo>
                    <a:lnTo>
                      <a:pt x="9" y="32"/>
                    </a:lnTo>
                    <a:lnTo>
                      <a:pt x="19" y="32"/>
                    </a:lnTo>
                    <a:lnTo>
                      <a:pt x="19" y="40"/>
                    </a:lnTo>
                    <a:lnTo>
                      <a:pt x="19" y="48"/>
                    </a:lnTo>
                    <a:lnTo>
                      <a:pt x="19" y="56"/>
                    </a:lnTo>
                    <a:lnTo>
                      <a:pt x="29" y="56"/>
                    </a:lnTo>
                    <a:lnTo>
                      <a:pt x="29" y="64"/>
                    </a:lnTo>
                    <a:lnTo>
                      <a:pt x="39" y="72"/>
                    </a:lnTo>
                    <a:lnTo>
                      <a:pt x="39" y="80"/>
                    </a:lnTo>
                    <a:lnTo>
                      <a:pt x="49" y="80"/>
                    </a:lnTo>
                    <a:lnTo>
                      <a:pt x="49" y="88"/>
                    </a:lnTo>
                    <a:lnTo>
                      <a:pt x="58" y="96"/>
                    </a:lnTo>
                    <a:lnTo>
                      <a:pt x="58" y="104"/>
                    </a:lnTo>
                    <a:lnTo>
                      <a:pt x="68" y="104"/>
                    </a:lnTo>
                    <a:lnTo>
                      <a:pt x="78" y="104"/>
                    </a:lnTo>
                    <a:lnTo>
                      <a:pt x="88" y="104"/>
                    </a:lnTo>
                    <a:lnTo>
                      <a:pt x="98" y="112"/>
                    </a:lnTo>
                    <a:lnTo>
                      <a:pt x="108" y="120"/>
                    </a:lnTo>
                    <a:lnTo>
                      <a:pt x="117" y="120"/>
                    </a:lnTo>
                    <a:lnTo>
                      <a:pt x="127" y="120"/>
                    </a:lnTo>
                    <a:lnTo>
                      <a:pt x="137" y="120"/>
                    </a:lnTo>
                    <a:lnTo>
                      <a:pt x="147" y="120"/>
                    </a:lnTo>
                    <a:lnTo>
                      <a:pt x="157" y="120"/>
                    </a:lnTo>
                    <a:lnTo>
                      <a:pt x="157" y="112"/>
                    </a:lnTo>
                    <a:lnTo>
                      <a:pt x="166" y="112"/>
                    </a:lnTo>
                    <a:lnTo>
                      <a:pt x="166" y="104"/>
                    </a:lnTo>
                    <a:lnTo>
                      <a:pt x="176" y="104"/>
                    </a:lnTo>
                    <a:lnTo>
                      <a:pt x="186" y="104"/>
                    </a:lnTo>
                    <a:lnTo>
                      <a:pt x="186" y="96"/>
                    </a:lnTo>
                    <a:lnTo>
                      <a:pt x="186" y="88"/>
                    </a:lnTo>
                    <a:lnTo>
                      <a:pt x="196" y="88"/>
                    </a:lnTo>
                    <a:lnTo>
                      <a:pt x="206" y="88"/>
                    </a:lnTo>
                    <a:lnTo>
                      <a:pt x="206" y="80"/>
                    </a:lnTo>
                    <a:lnTo>
                      <a:pt x="215" y="80"/>
                    </a:lnTo>
                    <a:lnTo>
                      <a:pt x="215" y="72"/>
                    </a:lnTo>
                    <a:lnTo>
                      <a:pt x="225" y="64"/>
                    </a:lnTo>
                    <a:lnTo>
                      <a:pt x="225" y="56"/>
                    </a:lnTo>
                    <a:lnTo>
                      <a:pt x="235" y="48"/>
                    </a:lnTo>
                    <a:lnTo>
                      <a:pt x="235" y="40"/>
                    </a:lnTo>
                    <a:lnTo>
                      <a:pt x="235" y="32"/>
                    </a:lnTo>
                    <a:lnTo>
                      <a:pt x="245" y="16"/>
                    </a:lnTo>
                    <a:lnTo>
                      <a:pt x="255" y="8"/>
                    </a:lnTo>
                    <a:lnTo>
                      <a:pt x="255" y="0"/>
                    </a:lnTo>
                  </a:path>
                </a:pathLst>
              </a:custGeom>
              <a:noFill/>
              <a:ln w="15875">
                <a:solidFill>
                  <a:srgbClr val="000000"/>
                </a:solidFill>
                <a:prstDash val="solid"/>
                <a:round/>
                <a:headEnd/>
                <a:tailEnd/>
              </a:ln>
            </p:spPr>
            <p:txBody>
              <a:bodyPr/>
              <a:lstStyle/>
              <a:p>
                <a:endParaRPr lang="fr-FR" sz="1200"/>
              </a:p>
            </p:txBody>
          </p:sp>
          <p:sp>
            <p:nvSpPr>
              <p:cNvPr id="70" name="Oval 40"/>
              <p:cNvSpPr>
                <a:spLocks noChangeArrowheads="1"/>
              </p:cNvSpPr>
              <p:nvPr/>
            </p:nvSpPr>
            <p:spPr bwMode="auto">
              <a:xfrm>
                <a:off x="5118" y="2344"/>
                <a:ext cx="49"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sp>
            <p:nvSpPr>
              <p:cNvPr id="71" name="Rectangle 41"/>
              <p:cNvSpPr>
                <a:spLocks noChangeArrowheads="1"/>
              </p:cNvSpPr>
              <p:nvPr/>
            </p:nvSpPr>
            <p:spPr bwMode="auto">
              <a:xfrm>
                <a:off x="4769" y="1908"/>
                <a:ext cx="265" cy="391"/>
              </a:xfrm>
              <a:prstGeom prst="rect">
                <a:avLst/>
              </a:prstGeom>
              <a:blipFill dpi="0" rotWithShape="0">
                <a:blip r:embed="rId6"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72" name="Rectangle 42"/>
              <p:cNvSpPr>
                <a:spLocks noChangeArrowheads="1"/>
              </p:cNvSpPr>
              <p:nvPr/>
            </p:nvSpPr>
            <p:spPr bwMode="auto">
              <a:xfrm>
                <a:off x="5034" y="1908"/>
                <a:ext cx="246" cy="391"/>
              </a:xfrm>
              <a:prstGeom prst="rect">
                <a:avLst/>
              </a:prstGeom>
              <a:blipFill dpi="0" rotWithShape="0">
                <a:blip r:embed="rId6"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73" name="Line 43"/>
              <p:cNvSpPr>
                <a:spLocks noChangeShapeType="1"/>
              </p:cNvSpPr>
              <p:nvPr/>
            </p:nvSpPr>
            <p:spPr bwMode="auto">
              <a:xfrm flipV="1">
                <a:off x="4759" y="1900"/>
                <a:ext cx="1" cy="383"/>
              </a:xfrm>
              <a:prstGeom prst="line">
                <a:avLst/>
              </a:prstGeom>
              <a:noFill/>
              <a:ln w="15875">
                <a:solidFill>
                  <a:srgbClr val="000000"/>
                </a:solidFill>
                <a:round/>
                <a:headEnd/>
                <a:tailEnd/>
              </a:ln>
            </p:spPr>
            <p:txBody>
              <a:bodyPr/>
              <a:lstStyle/>
              <a:p>
                <a:endParaRPr lang="fr-FR" sz="1200"/>
              </a:p>
            </p:txBody>
          </p:sp>
          <p:sp>
            <p:nvSpPr>
              <p:cNvPr id="74" name="Line 44"/>
              <p:cNvSpPr>
                <a:spLocks noChangeShapeType="1"/>
              </p:cNvSpPr>
              <p:nvPr/>
            </p:nvSpPr>
            <p:spPr bwMode="auto">
              <a:xfrm flipV="1">
                <a:off x="5015" y="1900"/>
                <a:ext cx="1" cy="383"/>
              </a:xfrm>
              <a:prstGeom prst="line">
                <a:avLst/>
              </a:prstGeom>
              <a:noFill/>
              <a:ln w="15875">
                <a:solidFill>
                  <a:srgbClr val="000000"/>
                </a:solidFill>
                <a:round/>
                <a:headEnd/>
                <a:tailEnd/>
              </a:ln>
            </p:spPr>
            <p:txBody>
              <a:bodyPr/>
              <a:lstStyle/>
              <a:p>
                <a:endParaRPr lang="fr-FR" sz="1200"/>
              </a:p>
            </p:txBody>
          </p:sp>
          <p:sp>
            <p:nvSpPr>
              <p:cNvPr id="75" name="Line 45"/>
              <p:cNvSpPr>
                <a:spLocks noChangeShapeType="1"/>
              </p:cNvSpPr>
              <p:nvPr/>
            </p:nvSpPr>
            <p:spPr bwMode="auto">
              <a:xfrm flipV="1">
                <a:off x="5270" y="1900"/>
                <a:ext cx="1" cy="383"/>
              </a:xfrm>
              <a:prstGeom prst="line">
                <a:avLst/>
              </a:prstGeom>
              <a:noFill/>
              <a:ln w="15875">
                <a:solidFill>
                  <a:srgbClr val="000000"/>
                </a:solidFill>
                <a:round/>
                <a:headEnd/>
                <a:tailEnd/>
              </a:ln>
            </p:spPr>
            <p:txBody>
              <a:bodyPr/>
              <a:lstStyle/>
              <a:p>
                <a:endParaRPr lang="fr-FR" sz="1200"/>
              </a:p>
            </p:txBody>
          </p:sp>
          <p:sp>
            <p:nvSpPr>
              <p:cNvPr id="76" name="Rectangle 46"/>
              <p:cNvSpPr>
                <a:spLocks noChangeArrowheads="1"/>
              </p:cNvSpPr>
              <p:nvPr/>
            </p:nvSpPr>
            <p:spPr bwMode="auto">
              <a:xfrm>
                <a:off x="4764" y="1897"/>
                <a:ext cx="511" cy="22"/>
              </a:xfrm>
              <a:prstGeom prst="rect">
                <a:avLst/>
              </a:prstGeom>
              <a:solidFill>
                <a:srgbClr val="000000"/>
              </a:solidFill>
              <a:ln w="15875">
                <a:solidFill>
                  <a:srgbClr val="000000"/>
                </a:solidFill>
                <a:miter lim="800000"/>
                <a:headEnd/>
                <a:tailEnd/>
              </a:ln>
            </p:spPr>
            <p:txBody>
              <a:bodyPr/>
              <a:lstStyle/>
              <a:p>
                <a:endParaRPr lang="fr-FR" sz="1200" b="1">
                  <a:latin typeface="Calibri" pitchFamily="34" charset="0"/>
                </a:endParaRPr>
              </a:p>
            </p:txBody>
          </p:sp>
        </p:grpSp>
        <p:sp>
          <p:nvSpPr>
            <p:cNvPr id="60" name="Rectangle 47"/>
            <p:cNvSpPr>
              <a:spLocks noChangeArrowheads="1"/>
            </p:cNvSpPr>
            <p:nvPr/>
          </p:nvSpPr>
          <p:spPr bwMode="auto">
            <a:xfrm>
              <a:off x="4647" y="1848"/>
              <a:ext cx="364" cy="279"/>
            </a:xfrm>
            <a:prstGeom prst="rect">
              <a:avLst/>
            </a:prstGeom>
            <a:noFill/>
            <a:ln w="9525">
              <a:noFill/>
              <a:miter lim="800000"/>
              <a:headEnd/>
              <a:tailEnd/>
            </a:ln>
          </p:spPr>
          <p:txBody>
            <a:bodyPr wrap="none" lIns="0" tIns="0" rIns="0" bIns="0">
              <a:spAutoFit/>
            </a:bodyPr>
            <a:lstStyle/>
            <a:p>
              <a:pPr algn="ctr" eaLnBrk="0" hangingPunct="0"/>
              <a:r>
                <a:rPr lang="en-GB" sz="1200">
                  <a:latin typeface="Calibri" pitchFamily="34" charset="0"/>
                </a:rPr>
                <a:t>Terminal</a:t>
              </a:r>
            </a:p>
            <a:p>
              <a:pPr algn="ctr" eaLnBrk="0" hangingPunct="0"/>
              <a:r>
                <a:rPr lang="en-GB" sz="1200">
                  <a:latin typeface="Calibri" pitchFamily="34" charset="0"/>
                </a:rPr>
                <a:t>Arrest</a:t>
              </a:r>
            </a:p>
          </p:txBody>
        </p:sp>
        <p:pic>
          <p:nvPicPr>
            <p:cNvPr id="61" name="Picture 48" descr="745EG1 ISA"/>
            <p:cNvPicPr>
              <a:picLocks noChangeAspect="1" noChangeArrowheads="1"/>
            </p:cNvPicPr>
            <p:nvPr/>
          </p:nvPicPr>
          <p:blipFill>
            <a:blip r:embed="rId7" cstate="print"/>
            <a:srcRect/>
            <a:stretch>
              <a:fillRect/>
            </a:stretch>
          </p:blipFill>
          <p:spPr bwMode="auto">
            <a:xfrm>
              <a:off x="4633" y="875"/>
              <a:ext cx="410" cy="612"/>
            </a:xfrm>
            <a:prstGeom prst="rect">
              <a:avLst/>
            </a:prstGeom>
            <a:noFill/>
            <a:ln w="9525">
              <a:noFill/>
              <a:miter lim="800000"/>
              <a:headEnd/>
              <a:tailEnd/>
            </a:ln>
          </p:spPr>
        </p:pic>
      </p:grpSp>
      <p:grpSp>
        <p:nvGrpSpPr>
          <p:cNvPr id="77" name="Group 237"/>
          <p:cNvGrpSpPr>
            <a:grpSpLocks/>
          </p:cNvGrpSpPr>
          <p:nvPr/>
        </p:nvGrpSpPr>
        <p:grpSpPr bwMode="auto">
          <a:xfrm>
            <a:off x="4464507" y="4242650"/>
            <a:ext cx="791236" cy="836508"/>
            <a:chOff x="2680" y="1049"/>
            <a:chExt cx="552" cy="658"/>
          </a:xfrm>
        </p:grpSpPr>
        <p:sp>
          <p:nvSpPr>
            <p:cNvPr id="78" name="Rectangle 53"/>
            <p:cNvSpPr>
              <a:spLocks noChangeArrowheads="1"/>
            </p:cNvSpPr>
            <p:nvPr/>
          </p:nvSpPr>
          <p:spPr bwMode="auto">
            <a:xfrm>
              <a:off x="2808" y="1473"/>
              <a:ext cx="236" cy="140"/>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Initial</a:t>
              </a:r>
            </a:p>
          </p:txBody>
        </p:sp>
        <p:grpSp>
          <p:nvGrpSpPr>
            <p:cNvPr id="79" name="Group 54"/>
            <p:cNvGrpSpPr>
              <a:grpSpLocks/>
            </p:cNvGrpSpPr>
            <p:nvPr/>
          </p:nvGrpSpPr>
          <p:grpSpPr bwMode="auto">
            <a:xfrm>
              <a:off x="2800" y="1587"/>
              <a:ext cx="325" cy="120"/>
              <a:chOff x="640" y="2435"/>
              <a:chExt cx="706" cy="207"/>
            </a:xfrm>
          </p:grpSpPr>
          <p:sp>
            <p:nvSpPr>
              <p:cNvPr id="81" name="Rectangle 55"/>
              <p:cNvSpPr>
                <a:spLocks noChangeArrowheads="1"/>
              </p:cNvSpPr>
              <p:nvPr/>
            </p:nvSpPr>
            <p:spPr bwMode="auto">
              <a:xfrm>
                <a:off x="651" y="2499"/>
                <a:ext cx="695" cy="143"/>
              </a:xfrm>
              <a:prstGeom prst="rect">
                <a:avLst/>
              </a:prstGeom>
              <a:blipFill dpi="0" rotWithShape="0">
                <a:blip r:embed="rId5"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82" name="Line 56"/>
              <p:cNvSpPr>
                <a:spLocks noChangeShapeType="1"/>
              </p:cNvSpPr>
              <p:nvPr/>
            </p:nvSpPr>
            <p:spPr bwMode="auto">
              <a:xfrm>
                <a:off x="640" y="2491"/>
                <a:ext cx="672" cy="1"/>
              </a:xfrm>
              <a:prstGeom prst="line">
                <a:avLst/>
              </a:prstGeom>
              <a:noFill/>
              <a:ln w="15875">
                <a:solidFill>
                  <a:srgbClr val="000000"/>
                </a:solidFill>
                <a:round/>
                <a:headEnd/>
                <a:tailEnd/>
              </a:ln>
            </p:spPr>
            <p:txBody>
              <a:bodyPr/>
              <a:lstStyle/>
              <a:p>
                <a:endParaRPr lang="fr-FR" sz="1200"/>
              </a:p>
            </p:txBody>
          </p:sp>
          <p:sp>
            <p:nvSpPr>
              <p:cNvPr id="83" name="Line 57"/>
              <p:cNvSpPr>
                <a:spLocks noChangeShapeType="1"/>
              </p:cNvSpPr>
              <p:nvPr/>
            </p:nvSpPr>
            <p:spPr bwMode="auto">
              <a:xfrm>
                <a:off x="640" y="2634"/>
                <a:ext cx="672" cy="1"/>
              </a:xfrm>
              <a:prstGeom prst="line">
                <a:avLst/>
              </a:prstGeom>
              <a:noFill/>
              <a:ln w="15875">
                <a:solidFill>
                  <a:srgbClr val="000000"/>
                </a:solidFill>
                <a:round/>
                <a:headEnd/>
                <a:tailEnd/>
              </a:ln>
            </p:spPr>
            <p:txBody>
              <a:bodyPr/>
              <a:lstStyle/>
              <a:p>
                <a:endParaRPr lang="fr-FR" sz="1200"/>
              </a:p>
            </p:txBody>
          </p:sp>
          <p:sp>
            <p:nvSpPr>
              <p:cNvPr id="84" name="Freeform 58"/>
              <p:cNvSpPr>
                <a:spLocks/>
              </p:cNvSpPr>
              <p:nvPr/>
            </p:nvSpPr>
            <p:spPr bwMode="auto">
              <a:xfrm>
                <a:off x="1037" y="2435"/>
                <a:ext cx="176" cy="104"/>
              </a:xfrm>
              <a:custGeom>
                <a:avLst/>
                <a:gdLst>
                  <a:gd name="T0" fmla="*/ 141 w 157"/>
                  <a:gd name="T1" fmla="*/ 0 h 104"/>
                  <a:gd name="T2" fmla="*/ 121 w 157"/>
                  <a:gd name="T3" fmla="*/ 0 h 104"/>
                  <a:gd name="T4" fmla="*/ 104 w 157"/>
                  <a:gd name="T5" fmla="*/ 0 h 104"/>
                  <a:gd name="T6" fmla="*/ 87 w 157"/>
                  <a:gd name="T7" fmla="*/ 0 h 104"/>
                  <a:gd name="T8" fmla="*/ 70 w 157"/>
                  <a:gd name="T9" fmla="*/ 0 h 104"/>
                  <a:gd name="T10" fmla="*/ 54 w 157"/>
                  <a:gd name="T11" fmla="*/ 0 h 104"/>
                  <a:gd name="T12" fmla="*/ 54 w 157"/>
                  <a:gd name="T13" fmla="*/ 8 h 104"/>
                  <a:gd name="T14" fmla="*/ 35 w 157"/>
                  <a:gd name="T15" fmla="*/ 8 h 104"/>
                  <a:gd name="T16" fmla="*/ 35 w 157"/>
                  <a:gd name="T17" fmla="*/ 16 h 104"/>
                  <a:gd name="T18" fmla="*/ 17 w 157"/>
                  <a:gd name="T19" fmla="*/ 16 h 104"/>
                  <a:gd name="T20" fmla="*/ 17 w 157"/>
                  <a:gd name="T21" fmla="*/ 24 h 104"/>
                  <a:gd name="T22" fmla="*/ 17 w 157"/>
                  <a:gd name="T23" fmla="*/ 32 h 104"/>
                  <a:gd name="T24" fmla="*/ 0 w 157"/>
                  <a:gd name="T25" fmla="*/ 32 h 104"/>
                  <a:gd name="T26" fmla="*/ 0 w 157"/>
                  <a:gd name="T27" fmla="*/ 40 h 104"/>
                  <a:gd name="T28" fmla="*/ 0 w 157"/>
                  <a:gd name="T29" fmla="*/ 48 h 104"/>
                  <a:gd name="T30" fmla="*/ 17 w 157"/>
                  <a:gd name="T31" fmla="*/ 48 h 104"/>
                  <a:gd name="T32" fmla="*/ 17 w 157"/>
                  <a:gd name="T33" fmla="*/ 56 h 104"/>
                  <a:gd name="T34" fmla="*/ 17 w 157"/>
                  <a:gd name="T35" fmla="*/ 64 h 104"/>
                  <a:gd name="T36" fmla="*/ 35 w 157"/>
                  <a:gd name="T37" fmla="*/ 64 h 104"/>
                  <a:gd name="T38" fmla="*/ 35 w 157"/>
                  <a:gd name="T39" fmla="*/ 72 h 104"/>
                  <a:gd name="T40" fmla="*/ 54 w 157"/>
                  <a:gd name="T41" fmla="*/ 72 h 104"/>
                  <a:gd name="T42" fmla="*/ 54 w 157"/>
                  <a:gd name="T43" fmla="*/ 80 h 104"/>
                  <a:gd name="T44" fmla="*/ 70 w 157"/>
                  <a:gd name="T45" fmla="*/ 80 h 104"/>
                  <a:gd name="T46" fmla="*/ 70 w 157"/>
                  <a:gd name="T47" fmla="*/ 88 h 104"/>
                  <a:gd name="T48" fmla="*/ 87 w 157"/>
                  <a:gd name="T49" fmla="*/ 88 h 104"/>
                  <a:gd name="T50" fmla="*/ 104 w 157"/>
                  <a:gd name="T51" fmla="*/ 96 h 104"/>
                  <a:gd name="T52" fmla="*/ 121 w 157"/>
                  <a:gd name="T53" fmla="*/ 96 h 104"/>
                  <a:gd name="T54" fmla="*/ 121 w 157"/>
                  <a:gd name="T55" fmla="*/ 104 h 104"/>
                  <a:gd name="T56" fmla="*/ 141 w 157"/>
                  <a:gd name="T57" fmla="*/ 96 h 104"/>
                  <a:gd name="T58" fmla="*/ 156 w 157"/>
                  <a:gd name="T59" fmla="*/ 96 h 104"/>
                  <a:gd name="T60" fmla="*/ 174 w 157"/>
                  <a:gd name="T61" fmla="*/ 96 h 104"/>
                  <a:gd name="T62" fmla="*/ 191 w 157"/>
                  <a:gd name="T63" fmla="*/ 96 h 104"/>
                  <a:gd name="T64" fmla="*/ 209 w 157"/>
                  <a:gd name="T65" fmla="*/ 96 h 104"/>
                  <a:gd name="T66" fmla="*/ 209 w 157"/>
                  <a:gd name="T67" fmla="*/ 88 h 104"/>
                  <a:gd name="T68" fmla="*/ 209 w 157"/>
                  <a:gd name="T69" fmla="*/ 80 h 104"/>
                  <a:gd name="T70" fmla="*/ 225 w 157"/>
                  <a:gd name="T71" fmla="*/ 80 h 104"/>
                  <a:gd name="T72" fmla="*/ 243 w 157"/>
                  <a:gd name="T73" fmla="*/ 80 h 104"/>
                  <a:gd name="T74" fmla="*/ 243 w 157"/>
                  <a:gd name="T75" fmla="*/ 72 h 104"/>
                  <a:gd name="T76" fmla="*/ 243 w 157"/>
                  <a:gd name="T77" fmla="*/ 64 h 104"/>
                  <a:gd name="T78" fmla="*/ 260 w 157"/>
                  <a:gd name="T79" fmla="*/ 64 h 104"/>
                  <a:gd name="T80" fmla="*/ 260 w 157"/>
                  <a:gd name="T81" fmla="*/ 56 h 104"/>
                  <a:gd name="T82" fmla="*/ 260 w 157"/>
                  <a:gd name="T83" fmla="*/ 48 h 104"/>
                  <a:gd name="T84" fmla="*/ 260 w 157"/>
                  <a:gd name="T85" fmla="*/ 40 h 104"/>
                  <a:gd name="T86" fmla="*/ 278 w 157"/>
                  <a:gd name="T87" fmla="*/ 32 h 104"/>
                  <a:gd name="T88" fmla="*/ 278 w 157"/>
                  <a:gd name="T89" fmla="*/ 24 h 104"/>
                  <a:gd name="T90" fmla="*/ 278 w 157"/>
                  <a:gd name="T91" fmla="*/ 16 h 104"/>
                  <a:gd name="T92" fmla="*/ 278 w 157"/>
                  <a:gd name="T93" fmla="*/ 8 h 104"/>
                  <a:gd name="T94" fmla="*/ 260 w 157"/>
                  <a:gd name="T95" fmla="*/ 8 h 104"/>
                  <a:gd name="T96" fmla="*/ 260 w 157"/>
                  <a:gd name="T97" fmla="*/ 0 h 104"/>
                  <a:gd name="T98" fmla="*/ 243 w 157"/>
                  <a:gd name="T99" fmla="*/ 0 h 104"/>
                  <a:gd name="T100" fmla="*/ 225 w 157"/>
                  <a:gd name="T101" fmla="*/ 0 h 104"/>
                  <a:gd name="T102" fmla="*/ 209 w 157"/>
                  <a:gd name="T103" fmla="*/ 0 h 104"/>
                  <a:gd name="T104" fmla="*/ 191 w 157"/>
                  <a:gd name="T105" fmla="*/ 0 h 104"/>
                  <a:gd name="T106" fmla="*/ 174 w 157"/>
                  <a:gd name="T107" fmla="*/ 0 h 104"/>
                  <a:gd name="T108" fmla="*/ 156 w 157"/>
                  <a:gd name="T109" fmla="*/ 0 h 104"/>
                  <a:gd name="T110" fmla="*/ 141 w 157"/>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
                  <a:gd name="T169" fmla="*/ 0 h 104"/>
                  <a:gd name="T170" fmla="*/ 157 w 157"/>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 h="104">
                    <a:moveTo>
                      <a:pt x="79" y="0"/>
                    </a:moveTo>
                    <a:lnTo>
                      <a:pt x="69" y="0"/>
                    </a:lnTo>
                    <a:lnTo>
                      <a:pt x="59" y="0"/>
                    </a:lnTo>
                    <a:lnTo>
                      <a:pt x="49" y="0"/>
                    </a:lnTo>
                    <a:lnTo>
                      <a:pt x="39" y="0"/>
                    </a:lnTo>
                    <a:lnTo>
                      <a:pt x="30" y="0"/>
                    </a:lnTo>
                    <a:lnTo>
                      <a:pt x="30" y="8"/>
                    </a:lnTo>
                    <a:lnTo>
                      <a:pt x="20" y="8"/>
                    </a:lnTo>
                    <a:lnTo>
                      <a:pt x="20" y="16"/>
                    </a:lnTo>
                    <a:lnTo>
                      <a:pt x="10" y="16"/>
                    </a:lnTo>
                    <a:lnTo>
                      <a:pt x="10" y="24"/>
                    </a:lnTo>
                    <a:lnTo>
                      <a:pt x="10" y="32"/>
                    </a:lnTo>
                    <a:lnTo>
                      <a:pt x="0" y="32"/>
                    </a:lnTo>
                    <a:lnTo>
                      <a:pt x="0" y="40"/>
                    </a:lnTo>
                    <a:lnTo>
                      <a:pt x="0" y="48"/>
                    </a:lnTo>
                    <a:lnTo>
                      <a:pt x="10" y="48"/>
                    </a:lnTo>
                    <a:lnTo>
                      <a:pt x="10" y="56"/>
                    </a:lnTo>
                    <a:lnTo>
                      <a:pt x="10" y="64"/>
                    </a:lnTo>
                    <a:lnTo>
                      <a:pt x="20" y="64"/>
                    </a:lnTo>
                    <a:lnTo>
                      <a:pt x="20" y="72"/>
                    </a:lnTo>
                    <a:lnTo>
                      <a:pt x="30" y="72"/>
                    </a:lnTo>
                    <a:lnTo>
                      <a:pt x="30" y="80"/>
                    </a:lnTo>
                    <a:lnTo>
                      <a:pt x="39" y="80"/>
                    </a:lnTo>
                    <a:lnTo>
                      <a:pt x="39" y="88"/>
                    </a:lnTo>
                    <a:lnTo>
                      <a:pt x="49" y="88"/>
                    </a:lnTo>
                    <a:lnTo>
                      <a:pt x="59" y="96"/>
                    </a:lnTo>
                    <a:lnTo>
                      <a:pt x="69" y="96"/>
                    </a:lnTo>
                    <a:lnTo>
                      <a:pt x="69" y="104"/>
                    </a:lnTo>
                    <a:lnTo>
                      <a:pt x="79" y="96"/>
                    </a:lnTo>
                    <a:lnTo>
                      <a:pt x="88" y="96"/>
                    </a:lnTo>
                    <a:lnTo>
                      <a:pt x="98" y="96"/>
                    </a:lnTo>
                    <a:lnTo>
                      <a:pt x="108" y="96"/>
                    </a:lnTo>
                    <a:lnTo>
                      <a:pt x="118" y="96"/>
                    </a:lnTo>
                    <a:lnTo>
                      <a:pt x="118" y="88"/>
                    </a:lnTo>
                    <a:lnTo>
                      <a:pt x="118" y="80"/>
                    </a:lnTo>
                    <a:lnTo>
                      <a:pt x="128"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8" y="0"/>
                    </a:lnTo>
                    <a:lnTo>
                      <a:pt x="118" y="0"/>
                    </a:lnTo>
                    <a:lnTo>
                      <a:pt x="108" y="0"/>
                    </a:lnTo>
                    <a:lnTo>
                      <a:pt x="98" y="0"/>
                    </a:lnTo>
                    <a:lnTo>
                      <a:pt x="88" y="0"/>
                    </a:lnTo>
                    <a:lnTo>
                      <a:pt x="79"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85" name="Freeform 59"/>
              <p:cNvSpPr>
                <a:spLocks/>
              </p:cNvSpPr>
              <p:nvPr/>
            </p:nvSpPr>
            <p:spPr bwMode="auto">
              <a:xfrm>
                <a:off x="1037" y="2435"/>
                <a:ext cx="176" cy="104"/>
              </a:xfrm>
              <a:custGeom>
                <a:avLst/>
                <a:gdLst>
                  <a:gd name="T0" fmla="*/ 141 w 157"/>
                  <a:gd name="T1" fmla="*/ 0 h 104"/>
                  <a:gd name="T2" fmla="*/ 121 w 157"/>
                  <a:gd name="T3" fmla="*/ 0 h 104"/>
                  <a:gd name="T4" fmla="*/ 104 w 157"/>
                  <a:gd name="T5" fmla="*/ 0 h 104"/>
                  <a:gd name="T6" fmla="*/ 87 w 157"/>
                  <a:gd name="T7" fmla="*/ 0 h 104"/>
                  <a:gd name="T8" fmla="*/ 70 w 157"/>
                  <a:gd name="T9" fmla="*/ 0 h 104"/>
                  <a:gd name="T10" fmla="*/ 54 w 157"/>
                  <a:gd name="T11" fmla="*/ 0 h 104"/>
                  <a:gd name="T12" fmla="*/ 54 w 157"/>
                  <a:gd name="T13" fmla="*/ 8 h 104"/>
                  <a:gd name="T14" fmla="*/ 35 w 157"/>
                  <a:gd name="T15" fmla="*/ 8 h 104"/>
                  <a:gd name="T16" fmla="*/ 35 w 157"/>
                  <a:gd name="T17" fmla="*/ 16 h 104"/>
                  <a:gd name="T18" fmla="*/ 17 w 157"/>
                  <a:gd name="T19" fmla="*/ 16 h 104"/>
                  <a:gd name="T20" fmla="*/ 17 w 157"/>
                  <a:gd name="T21" fmla="*/ 24 h 104"/>
                  <a:gd name="T22" fmla="*/ 17 w 157"/>
                  <a:gd name="T23" fmla="*/ 32 h 104"/>
                  <a:gd name="T24" fmla="*/ 0 w 157"/>
                  <a:gd name="T25" fmla="*/ 32 h 104"/>
                  <a:gd name="T26" fmla="*/ 0 w 157"/>
                  <a:gd name="T27" fmla="*/ 40 h 104"/>
                  <a:gd name="T28" fmla="*/ 0 w 157"/>
                  <a:gd name="T29" fmla="*/ 48 h 104"/>
                  <a:gd name="T30" fmla="*/ 17 w 157"/>
                  <a:gd name="T31" fmla="*/ 48 h 104"/>
                  <a:gd name="T32" fmla="*/ 17 w 157"/>
                  <a:gd name="T33" fmla="*/ 56 h 104"/>
                  <a:gd name="T34" fmla="*/ 17 w 157"/>
                  <a:gd name="T35" fmla="*/ 64 h 104"/>
                  <a:gd name="T36" fmla="*/ 35 w 157"/>
                  <a:gd name="T37" fmla="*/ 64 h 104"/>
                  <a:gd name="T38" fmla="*/ 35 w 157"/>
                  <a:gd name="T39" fmla="*/ 72 h 104"/>
                  <a:gd name="T40" fmla="*/ 54 w 157"/>
                  <a:gd name="T41" fmla="*/ 72 h 104"/>
                  <a:gd name="T42" fmla="*/ 54 w 157"/>
                  <a:gd name="T43" fmla="*/ 80 h 104"/>
                  <a:gd name="T44" fmla="*/ 70 w 157"/>
                  <a:gd name="T45" fmla="*/ 80 h 104"/>
                  <a:gd name="T46" fmla="*/ 70 w 157"/>
                  <a:gd name="T47" fmla="*/ 88 h 104"/>
                  <a:gd name="T48" fmla="*/ 87 w 157"/>
                  <a:gd name="T49" fmla="*/ 88 h 104"/>
                  <a:gd name="T50" fmla="*/ 104 w 157"/>
                  <a:gd name="T51" fmla="*/ 96 h 104"/>
                  <a:gd name="T52" fmla="*/ 121 w 157"/>
                  <a:gd name="T53" fmla="*/ 96 h 104"/>
                  <a:gd name="T54" fmla="*/ 121 w 157"/>
                  <a:gd name="T55" fmla="*/ 104 h 104"/>
                  <a:gd name="T56" fmla="*/ 141 w 157"/>
                  <a:gd name="T57" fmla="*/ 96 h 104"/>
                  <a:gd name="T58" fmla="*/ 156 w 157"/>
                  <a:gd name="T59" fmla="*/ 96 h 104"/>
                  <a:gd name="T60" fmla="*/ 174 w 157"/>
                  <a:gd name="T61" fmla="*/ 96 h 104"/>
                  <a:gd name="T62" fmla="*/ 191 w 157"/>
                  <a:gd name="T63" fmla="*/ 96 h 104"/>
                  <a:gd name="T64" fmla="*/ 209 w 157"/>
                  <a:gd name="T65" fmla="*/ 96 h 104"/>
                  <a:gd name="T66" fmla="*/ 209 w 157"/>
                  <a:gd name="T67" fmla="*/ 88 h 104"/>
                  <a:gd name="T68" fmla="*/ 209 w 157"/>
                  <a:gd name="T69" fmla="*/ 80 h 104"/>
                  <a:gd name="T70" fmla="*/ 225 w 157"/>
                  <a:gd name="T71" fmla="*/ 80 h 104"/>
                  <a:gd name="T72" fmla="*/ 243 w 157"/>
                  <a:gd name="T73" fmla="*/ 80 h 104"/>
                  <a:gd name="T74" fmla="*/ 243 w 157"/>
                  <a:gd name="T75" fmla="*/ 72 h 104"/>
                  <a:gd name="T76" fmla="*/ 243 w 157"/>
                  <a:gd name="T77" fmla="*/ 64 h 104"/>
                  <a:gd name="T78" fmla="*/ 260 w 157"/>
                  <a:gd name="T79" fmla="*/ 64 h 104"/>
                  <a:gd name="T80" fmla="*/ 260 w 157"/>
                  <a:gd name="T81" fmla="*/ 56 h 104"/>
                  <a:gd name="T82" fmla="*/ 260 w 157"/>
                  <a:gd name="T83" fmla="*/ 48 h 104"/>
                  <a:gd name="T84" fmla="*/ 260 w 157"/>
                  <a:gd name="T85" fmla="*/ 40 h 104"/>
                  <a:gd name="T86" fmla="*/ 278 w 157"/>
                  <a:gd name="T87" fmla="*/ 32 h 104"/>
                  <a:gd name="T88" fmla="*/ 278 w 157"/>
                  <a:gd name="T89" fmla="*/ 24 h 104"/>
                  <a:gd name="T90" fmla="*/ 278 w 157"/>
                  <a:gd name="T91" fmla="*/ 16 h 104"/>
                  <a:gd name="T92" fmla="*/ 278 w 157"/>
                  <a:gd name="T93" fmla="*/ 8 h 104"/>
                  <a:gd name="T94" fmla="*/ 260 w 157"/>
                  <a:gd name="T95" fmla="*/ 8 h 104"/>
                  <a:gd name="T96" fmla="*/ 260 w 157"/>
                  <a:gd name="T97" fmla="*/ 0 h 104"/>
                  <a:gd name="T98" fmla="*/ 243 w 157"/>
                  <a:gd name="T99" fmla="*/ 0 h 104"/>
                  <a:gd name="T100" fmla="*/ 225 w 157"/>
                  <a:gd name="T101" fmla="*/ 0 h 104"/>
                  <a:gd name="T102" fmla="*/ 209 w 157"/>
                  <a:gd name="T103" fmla="*/ 0 h 104"/>
                  <a:gd name="T104" fmla="*/ 191 w 157"/>
                  <a:gd name="T105" fmla="*/ 0 h 104"/>
                  <a:gd name="T106" fmla="*/ 174 w 157"/>
                  <a:gd name="T107" fmla="*/ 0 h 104"/>
                  <a:gd name="T108" fmla="*/ 156 w 157"/>
                  <a:gd name="T109" fmla="*/ 0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7"/>
                  <a:gd name="T166" fmla="*/ 0 h 104"/>
                  <a:gd name="T167" fmla="*/ 157 w 15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7" h="104">
                    <a:moveTo>
                      <a:pt x="79" y="0"/>
                    </a:moveTo>
                    <a:lnTo>
                      <a:pt x="69" y="0"/>
                    </a:lnTo>
                    <a:lnTo>
                      <a:pt x="59" y="0"/>
                    </a:lnTo>
                    <a:lnTo>
                      <a:pt x="49" y="0"/>
                    </a:lnTo>
                    <a:lnTo>
                      <a:pt x="39" y="0"/>
                    </a:lnTo>
                    <a:lnTo>
                      <a:pt x="30" y="0"/>
                    </a:lnTo>
                    <a:lnTo>
                      <a:pt x="30" y="8"/>
                    </a:lnTo>
                    <a:lnTo>
                      <a:pt x="20" y="8"/>
                    </a:lnTo>
                    <a:lnTo>
                      <a:pt x="20" y="16"/>
                    </a:lnTo>
                    <a:lnTo>
                      <a:pt x="10" y="16"/>
                    </a:lnTo>
                    <a:lnTo>
                      <a:pt x="10" y="24"/>
                    </a:lnTo>
                    <a:lnTo>
                      <a:pt x="10" y="32"/>
                    </a:lnTo>
                    <a:lnTo>
                      <a:pt x="0" y="32"/>
                    </a:lnTo>
                    <a:lnTo>
                      <a:pt x="0" y="40"/>
                    </a:lnTo>
                    <a:lnTo>
                      <a:pt x="0" y="48"/>
                    </a:lnTo>
                    <a:lnTo>
                      <a:pt x="10" y="48"/>
                    </a:lnTo>
                    <a:lnTo>
                      <a:pt x="10" y="56"/>
                    </a:lnTo>
                    <a:lnTo>
                      <a:pt x="10" y="64"/>
                    </a:lnTo>
                    <a:lnTo>
                      <a:pt x="20" y="64"/>
                    </a:lnTo>
                    <a:lnTo>
                      <a:pt x="20" y="72"/>
                    </a:lnTo>
                    <a:lnTo>
                      <a:pt x="30" y="72"/>
                    </a:lnTo>
                    <a:lnTo>
                      <a:pt x="30" y="80"/>
                    </a:lnTo>
                    <a:lnTo>
                      <a:pt x="39" y="80"/>
                    </a:lnTo>
                    <a:lnTo>
                      <a:pt x="39" y="88"/>
                    </a:lnTo>
                    <a:lnTo>
                      <a:pt x="49" y="88"/>
                    </a:lnTo>
                    <a:lnTo>
                      <a:pt x="59" y="96"/>
                    </a:lnTo>
                    <a:lnTo>
                      <a:pt x="69" y="96"/>
                    </a:lnTo>
                    <a:lnTo>
                      <a:pt x="69" y="104"/>
                    </a:lnTo>
                    <a:lnTo>
                      <a:pt x="79" y="96"/>
                    </a:lnTo>
                    <a:lnTo>
                      <a:pt x="88" y="96"/>
                    </a:lnTo>
                    <a:lnTo>
                      <a:pt x="98" y="96"/>
                    </a:lnTo>
                    <a:lnTo>
                      <a:pt x="108" y="96"/>
                    </a:lnTo>
                    <a:lnTo>
                      <a:pt x="118" y="96"/>
                    </a:lnTo>
                    <a:lnTo>
                      <a:pt x="118" y="88"/>
                    </a:lnTo>
                    <a:lnTo>
                      <a:pt x="118" y="80"/>
                    </a:lnTo>
                    <a:lnTo>
                      <a:pt x="128"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8" y="0"/>
                    </a:lnTo>
                    <a:lnTo>
                      <a:pt x="118" y="0"/>
                    </a:lnTo>
                    <a:lnTo>
                      <a:pt x="108" y="0"/>
                    </a:lnTo>
                    <a:lnTo>
                      <a:pt x="98" y="0"/>
                    </a:lnTo>
                    <a:lnTo>
                      <a:pt x="88" y="0"/>
                    </a:lnTo>
                  </a:path>
                </a:pathLst>
              </a:custGeom>
              <a:noFill/>
              <a:ln w="15875">
                <a:solidFill>
                  <a:srgbClr val="000000"/>
                </a:solidFill>
                <a:prstDash val="solid"/>
                <a:round/>
                <a:headEnd/>
                <a:tailEnd/>
              </a:ln>
            </p:spPr>
            <p:txBody>
              <a:bodyPr/>
              <a:lstStyle/>
              <a:p>
                <a:endParaRPr lang="fr-FR" sz="1200"/>
              </a:p>
            </p:txBody>
          </p:sp>
          <p:sp>
            <p:nvSpPr>
              <p:cNvPr id="86" name="Oval 60"/>
              <p:cNvSpPr>
                <a:spLocks noChangeArrowheads="1"/>
              </p:cNvSpPr>
              <p:nvPr/>
            </p:nvSpPr>
            <p:spPr bwMode="auto">
              <a:xfrm>
                <a:off x="1109" y="2472"/>
                <a:ext cx="55"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sp>
            <p:nvSpPr>
              <p:cNvPr id="87" name="Freeform 61"/>
              <p:cNvSpPr>
                <a:spLocks/>
              </p:cNvSpPr>
              <p:nvPr/>
            </p:nvSpPr>
            <p:spPr bwMode="auto">
              <a:xfrm>
                <a:off x="761" y="2435"/>
                <a:ext cx="177" cy="104"/>
              </a:xfrm>
              <a:custGeom>
                <a:avLst/>
                <a:gdLst>
                  <a:gd name="T0" fmla="*/ 142 w 157"/>
                  <a:gd name="T1" fmla="*/ 0 h 104"/>
                  <a:gd name="T2" fmla="*/ 124 w 157"/>
                  <a:gd name="T3" fmla="*/ 0 h 104"/>
                  <a:gd name="T4" fmla="*/ 109 w 157"/>
                  <a:gd name="T5" fmla="*/ 0 h 104"/>
                  <a:gd name="T6" fmla="*/ 89 w 157"/>
                  <a:gd name="T7" fmla="*/ 0 h 104"/>
                  <a:gd name="T8" fmla="*/ 71 w 157"/>
                  <a:gd name="T9" fmla="*/ 0 h 104"/>
                  <a:gd name="T10" fmla="*/ 53 w 157"/>
                  <a:gd name="T11" fmla="*/ 0 h 104"/>
                  <a:gd name="T12" fmla="*/ 53 w 157"/>
                  <a:gd name="T13" fmla="*/ 8 h 104"/>
                  <a:gd name="T14" fmla="*/ 34 w 157"/>
                  <a:gd name="T15" fmla="*/ 8 h 104"/>
                  <a:gd name="T16" fmla="*/ 34 w 157"/>
                  <a:gd name="T17" fmla="*/ 16 h 104"/>
                  <a:gd name="T18" fmla="*/ 18 w 157"/>
                  <a:gd name="T19" fmla="*/ 16 h 104"/>
                  <a:gd name="T20" fmla="*/ 18 w 157"/>
                  <a:gd name="T21" fmla="*/ 24 h 104"/>
                  <a:gd name="T22" fmla="*/ 18 w 157"/>
                  <a:gd name="T23" fmla="*/ 32 h 104"/>
                  <a:gd name="T24" fmla="*/ 0 w 157"/>
                  <a:gd name="T25" fmla="*/ 32 h 104"/>
                  <a:gd name="T26" fmla="*/ 0 w 157"/>
                  <a:gd name="T27" fmla="*/ 40 h 104"/>
                  <a:gd name="T28" fmla="*/ 0 w 157"/>
                  <a:gd name="T29" fmla="*/ 48 h 104"/>
                  <a:gd name="T30" fmla="*/ 18 w 157"/>
                  <a:gd name="T31" fmla="*/ 48 h 104"/>
                  <a:gd name="T32" fmla="*/ 18 w 157"/>
                  <a:gd name="T33" fmla="*/ 56 h 104"/>
                  <a:gd name="T34" fmla="*/ 18 w 157"/>
                  <a:gd name="T35" fmla="*/ 64 h 104"/>
                  <a:gd name="T36" fmla="*/ 34 w 157"/>
                  <a:gd name="T37" fmla="*/ 64 h 104"/>
                  <a:gd name="T38" fmla="*/ 34 w 157"/>
                  <a:gd name="T39" fmla="*/ 72 h 104"/>
                  <a:gd name="T40" fmla="*/ 53 w 157"/>
                  <a:gd name="T41" fmla="*/ 72 h 104"/>
                  <a:gd name="T42" fmla="*/ 53 w 157"/>
                  <a:gd name="T43" fmla="*/ 80 h 104"/>
                  <a:gd name="T44" fmla="*/ 71 w 157"/>
                  <a:gd name="T45" fmla="*/ 80 h 104"/>
                  <a:gd name="T46" fmla="*/ 71 w 157"/>
                  <a:gd name="T47" fmla="*/ 88 h 104"/>
                  <a:gd name="T48" fmla="*/ 89 w 157"/>
                  <a:gd name="T49" fmla="*/ 88 h 104"/>
                  <a:gd name="T50" fmla="*/ 109 w 157"/>
                  <a:gd name="T51" fmla="*/ 96 h 104"/>
                  <a:gd name="T52" fmla="*/ 124 w 157"/>
                  <a:gd name="T53" fmla="*/ 96 h 104"/>
                  <a:gd name="T54" fmla="*/ 124 w 157"/>
                  <a:gd name="T55" fmla="*/ 104 h 104"/>
                  <a:gd name="T56" fmla="*/ 142 w 157"/>
                  <a:gd name="T57" fmla="*/ 96 h 104"/>
                  <a:gd name="T58" fmla="*/ 160 w 157"/>
                  <a:gd name="T59" fmla="*/ 96 h 104"/>
                  <a:gd name="T60" fmla="*/ 178 w 157"/>
                  <a:gd name="T61" fmla="*/ 96 h 104"/>
                  <a:gd name="T62" fmla="*/ 198 w 157"/>
                  <a:gd name="T63" fmla="*/ 96 h 104"/>
                  <a:gd name="T64" fmla="*/ 215 w 157"/>
                  <a:gd name="T65" fmla="*/ 96 h 104"/>
                  <a:gd name="T66" fmla="*/ 215 w 157"/>
                  <a:gd name="T67" fmla="*/ 88 h 104"/>
                  <a:gd name="T68" fmla="*/ 215 w 157"/>
                  <a:gd name="T69" fmla="*/ 80 h 104"/>
                  <a:gd name="T70" fmla="*/ 231 w 157"/>
                  <a:gd name="T71" fmla="*/ 80 h 104"/>
                  <a:gd name="T72" fmla="*/ 249 w 157"/>
                  <a:gd name="T73" fmla="*/ 80 h 104"/>
                  <a:gd name="T74" fmla="*/ 249 w 157"/>
                  <a:gd name="T75" fmla="*/ 72 h 104"/>
                  <a:gd name="T76" fmla="*/ 249 w 157"/>
                  <a:gd name="T77" fmla="*/ 64 h 104"/>
                  <a:gd name="T78" fmla="*/ 268 w 157"/>
                  <a:gd name="T79" fmla="*/ 64 h 104"/>
                  <a:gd name="T80" fmla="*/ 268 w 157"/>
                  <a:gd name="T81" fmla="*/ 56 h 104"/>
                  <a:gd name="T82" fmla="*/ 268 w 157"/>
                  <a:gd name="T83" fmla="*/ 48 h 104"/>
                  <a:gd name="T84" fmla="*/ 268 w 157"/>
                  <a:gd name="T85" fmla="*/ 40 h 104"/>
                  <a:gd name="T86" fmla="*/ 286 w 157"/>
                  <a:gd name="T87" fmla="*/ 32 h 104"/>
                  <a:gd name="T88" fmla="*/ 286 w 157"/>
                  <a:gd name="T89" fmla="*/ 24 h 104"/>
                  <a:gd name="T90" fmla="*/ 286 w 157"/>
                  <a:gd name="T91" fmla="*/ 16 h 104"/>
                  <a:gd name="T92" fmla="*/ 286 w 157"/>
                  <a:gd name="T93" fmla="*/ 8 h 104"/>
                  <a:gd name="T94" fmla="*/ 268 w 157"/>
                  <a:gd name="T95" fmla="*/ 8 h 104"/>
                  <a:gd name="T96" fmla="*/ 268 w 157"/>
                  <a:gd name="T97" fmla="*/ 0 h 104"/>
                  <a:gd name="T98" fmla="*/ 249 w 157"/>
                  <a:gd name="T99" fmla="*/ 0 h 104"/>
                  <a:gd name="T100" fmla="*/ 231 w 157"/>
                  <a:gd name="T101" fmla="*/ 0 h 104"/>
                  <a:gd name="T102" fmla="*/ 215 w 157"/>
                  <a:gd name="T103" fmla="*/ 0 h 104"/>
                  <a:gd name="T104" fmla="*/ 198 w 157"/>
                  <a:gd name="T105" fmla="*/ 0 h 104"/>
                  <a:gd name="T106" fmla="*/ 178 w 157"/>
                  <a:gd name="T107" fmla="*/ 0 h 104"/>
                  <a:gd name="T108" fmla="*/ 160 w 157"/>
                  <a:gd name="T109" fmla="*/ 0 h 104"/>
                  <a:gd name="T110" fmla="*/ 142 w 157"/>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
                  <a:gd name="T169" fmla="*/ 0 h 104"/>
                  <a:gd name="T170" fmla="*/ 157 w 157"/>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 h="104">
                    <a:moveTo>
                      <a:pt x="78" y="0"/>
                    </a:moveTo>
                    <a:lnTo>
                      <a:pt x="68" y="0"/>
                    </a:lnTo>
                    <a:lnTo>
                      <a:pt x="59" y="0"/>
                    </a:lnTo>
                    <a:lnTo>
                      <a:pt x="49" y="0"/>
                    </a:lnTo>
                    <a:lnTo>
                      <a:pt x="39" y="0"/>
                    </a:lnTo>
                    <a:lnTo>
                      <a:pt x="29" y="0"/>
                    </a:lnTo>
                    <a:lnTo>
                      <a:pt x="29" y="8"/>
                    </a:lnTo>
                    <a:lnTo>
                      <a:pt x="19" y="8"/>
                    </a:lnTo>
                    <a:lnTo>
                      <a:pt x="19" y="16"/>
                    </a:lnTo>
                    <a:lnTo>
                      <a:pt x="10" y="16"/>
                    </a:lnTo>
                    <a:lnTo>
                      <a:pt x="10" y="24"/>
                    </a:lnTo>
                    <a:lnTo>
                      <a:pt x="10" y="32"/>
                    </a:lnTo>
                    <a:lnTo>
                      <a:pt x="0" y="32"/>
                    </a:lnTo>
                    <a:lnTo>
                      <a:pt x="0" y="40"/>
                    </a:lnTo>
                    <a:lnTo>
                      <a:pt x="0" y="48"/>
                    </a:lnTo>
                    <a:lnTo>
                      <a:pt x="10" y="48"/>
                    </a:lnTo>
                    <a:lnTo>
                      <a:pt x="10" y="56"/>
                    </a:lnTo>
                    <a:lnTo>
                      <a:pt x="10" y="64"/>
                    </a:lnTo>
                    <a:lnTo>
                      <a:pt x="19" y="64"/>
                    </a:lnTo>
                    <a:lnTo>
                      <a:pt x="19" y="72"/>
                    </a:lnTo>
                    <a:lnTo>
                      <a:pt x="29" y="72"/>
                    </a:lnTo>
                    <a:lnTo>
                      <a:pt x="29" y="80"/>
                    </a:lnTo>
                    <a:lnTo>
                      <a:pt x="39" y="80"/>
                    </a:lnTo>
                    <a:lnTo>
                      <a:pt x="39" y="88"/>
                    </a:lnTo>
                    <a:lnTo>
                      <a:pt x="49" y="88"/>
                    </a:lnTo>
                    <a:lnTo>
                      <a:pt x="59" y="96"/>
                    </a:lnTo>
                    <a:lnTo>
                      <a:pt x="68" y="96"/>
                    </a:lnTo>
                    <a:lnTo>
                      <a:pt x="68" y="104"/>
                    </a:lnTo>
                    <a:lnTo>
                      <a:pt x="78" y="96"/>
                    </a:lnTo>
                    <a:lnTo>
                      <a:pt x="88" y="96"/>
                    </a:lnTo>
                    <a:lnTo>
                      <a:pt x="98" y="96"/>
                    </a:lnTo>
                    <a:lnTo>
                      <a:pt x="108" y="96"/>
                    </a:lnTo>
                    <a:lnTo>
                      <a:pt x="118" y="96"/>
                    </a:lnTo>
                    <a:lnTo>
                      <a:pt x="118" y="88"/>
                    </a:lnTo>
                    <a:lnTo>
                      <a:pt x="118" y="80"/>
                    </a:lnTo>
                    <a:lnTo>
                      <a:pt x="127"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7" y="0"/>
                    </a:lnTo>
                    <a:lnTo>
                      <a:pt x="118" y="0"/>
                    </a:lnTo>
                    <a:lnTo>
                      <a:pt x="108" y="0"/>
                    </a:lnTo>
                    <a:lnTo>
                      <a:pt x="98" y="0"/>
                    </a:lnTo>
                    <a:lnTo>
                      <a:pt x="88" y="0"/>
                    </a:lnTo>
                    <a:lnTo>
                      <a:pt x="78"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88" name="Freeform 62"/>
              <p:cNvSpPr>
                <a:spLocks/>
              </p:cNvSpPr>
              <p:nvPr/>
            </p:nvSpPr>
            <p:spPr bwMode="auto">
              <a:xfrm>
                <a:off x="761" y="2435"/>
                <a:ext cx="177" cy="104"/>
              </a:xfrm>
              <a:custGeom>
                <a:avLst/>
                <a:gdLst>
                  <a:gd name="T0" fmla="*/ 142 w 157"/>
                  <a:gd name="T1" fmla="*/ 0 h 104"/>
                  <a:gd name="T2" fmla="*/ 124 w 157"/>
                  <a:gd name="T3" fmla="*/ 0 h 104"/>
                  <a:gd name="T4" fmla="*/ 109 w 157"/>
                  <a:gd name="T5" fmla="*/ 0 h 104"/>
                  <a:gd name="T6" fmla="*/ 89 w 157"/>
                  <a:gd name="T7" fmla="*/ 0 h 104"/>
                  <a:gd name="T8" fmla="*/ 71 w 157"/>
                  <a:gd name="T9" fmla="*/ 0 h 104"/>
                  <a:gd name="T10" fmla="*/ 53 w 157"/>
                  <a:gd name="T11" fmla="*/ 0 h 104"/>
                  <a:gd name="T12" fmla="*/ 53 w 157"/>
                  <a:gd name="T13" fmla="*/ 8 h 104"/>
                  <a:gd name="T14" fmla="*/ 34 w 157"/>
                  <a:gd name="T15" fmla="*/ 8 h 104"/>
                  <a:gd name="T16" fmla="*/ 34 w 157"/>
                  <a:gd name="T17" fmla="*/ 16 h 104"/>
                  <a:gd name="T18" fmla="*/ 18 w 157"/>
                  <a:gd name="T19" fmla="*/ 16 h 104"/>
                  <a:gd name="T20" fmla="*/ 18 w 157"/>
                  <a:gd name="T21" fmla="*/ 24 h 104"/>
                  <a:gd name="T22" fmla="*/ 18 w 157"/>
                  <a:gd name="T23" fmla="*/ 32 h 104"/>
                  <a:gd name="T24" fmla="*/ 0 w 157"/>
                  <a:gd name="T25" fmla="*/ 32 h 104"/>
                  <a:gd name="T26" fmla="*/ 0 w 157"/>
                  <a:gd name="T27" fmla="*/ 40 h 104"/>
                  <a:gd name="T28" fmla="*/ 0 w 157"/>
                  <a:gd name="T29" fmla="*/ 48 h 104"/>
                  <a:gd name="T30" fmla="*/ 18 w 157"/>
                  <a:gd name="T31" fmla="*/ 48 h 104"/>
                  <a:gd name="T32" fmla="*/ 18 w 157"/>
                  <a:gd name="T33" fmla="*/ 56 h 104"/>
                  <a:gd name="T34" fmla="*/ 18 w 157"/>
                  <a:gd name="T35" fmla="*/ 64 h 104"/>
                  <a:gd name="T36" fmla="*/ 34 w 157"/>
                  <a:gd name="T37" fmla="*/ 64 h 104"/>
                  <a:gd name="T38" fmla="*/ 34 w 157"/>
                  <a:gd name="T39" fmla="*/ 72 h 104"/>
                  <a:gd name="T40" fmla="*/ 53 w 157"/>
                  <a:gd name="T41" fmla="*/ 72 h 104"/>
                  <a:gd name="T42" fmla="*/ 53 w 157"/>
                  <a:gd name="T43" fmla="*/ 80 h 104"/>
                  <a:gd name="T44" fmla="*/ 71 w 157"/>
                  <a:gd name="T45" fmla="*/ 80 h 104"/>
                  <a:gd name="T46" fmla="*/ 71 w 157"/>
                  <a:gd name="T47" fmla="*/ 88 h 104"/>
                  <a:gd name="T48" fmla="*/ 89 w 157"/>
                  <a:gd name="T49" fmla="*/ 88 h 104"/>
                  <a:gd name="T50" fmla="*/ 109 w 157"/>
                  <a:gd name="T51" fmla="*/ 96 h 104"/>
                  <a:gd name="T52" fmla="*/ 124 w 157"/>
                  <a:gd name="T53" fmla="*/ 96 h 104"/>
                  <a:gd name="T54" fmla="*/ 124 w 157"/>
                  <a:gd name="T55" fmla="*/ 104 h 104"/>
                  <a:gd name="T56" fmla="*/ 142 w 157"/>
                  <a:gd name="T57" fmla="*/ 96 h 104"/>
                  <a:gd name="T58" fmla="*/ 160 w 157"/>
                  <a:gd name="T59" fmla="*/ 96 h 104"/>
                  <a:gd name="T60" fmla="*/ 178 w 157"/>
                  <a:gd name="T61" fmla="*/ 96 h 104"/>
                  <a:gd name="T62" fmla="*/ 198 w 157"/>
                  <a:gd name="T63" fmla="*/ 96 h 104"/>
                  <a:gd name="T64" fmla="*/ 215 w 157"/>
                  <a:gd name="T65" fmla="*/ 96 h 104"/>
                  <a:gd name="T66" fmla="*/ 215 w 157"/>
                  <a:gd name="T67" fmla="*/ 88 h 104"/>
                  <a:gd name="T68" fmla="*/ 215 w 157"/>
                  <a:gd name="T69" fmla="*/ 80 h 104"/>
                  <a:gd name="T70" fmla="*/ 231 w 157"/>
                  <a:gd name="T71" fmla="*/ 80 h 104"/>
                  <a:gd name="T72" fmla="*/ 249 w 157"/>
                  <a:gd name="T73" fmla="*/ 80 h 104"/>
                  <a:gd name="T74" fmla="*/ 249 w 157"/>
                  <a:gd name="T75" fmla="*/ 72 h 104"/>
                  <a:gd name="T76" fmla="*/ 249 w 157"/>
                  <a:gd name="T77" fmla="*/ 64 h 104"/>
                  <a:gd name="T78" fmla="*/ 268 w 157"/>
                  <a:gd name="T79" fmla="*/ 64 h 104"/>
                  <a:gd name="T80" fmla="*/ 268 w 157"/>
                  <a:gd name="T81" fmla="*/ 56 h 104"/>
                  <a:gd name="T82" fmla="*/ 268 w 157"/>
                  <a:gd name="T83" fmla="*/ 48 h 104"/>
                  <a:gd name="T84" fmla="*/ 268 w 157"/>
                  <a:gd name="T85" fmla="*/ 40 h 104"/>
                  <a:gd name="T86" fmla="*/ 286 w 157"/>
                  <a:gd name="T87" fmla="*/ 32 h 104"/>
                  <a:gd name="T88" fmla="*/ 286 w 157"/>
                  <a:gd name="T89" fmla="*/ 24 h 104"/>
                  <a:gd name="T90" fmla="*/ 286 w 157"/>
                  <a:gd name="T91" fmla="*/ 16 h 104"/>
                  <a:gd name="T92" fmla="*/ 286 w 157"/>
                  <a:gd name="T93" fmla="*/ 8 h 104"/>
                  <a:gd name="T94" fmla="*/ 268 w 157"/>
                  <a:gd name="T95" fmla="*/ 8 h 104"/>
                  <a:gd name="T96" fmla="*/ 268 w 157"/>
                  <a:gd name="T97" fmla="*/ 0 h 104"/>
                  <a:gd name="T98" fmla="*/ 249 w 157"/>
                  <a:gd name="T99" fmla="*/ 0 h 104"/>
                  <a:gd name="T100" fmla="*/ 231 w 157"/>
                  <a:gd name="T101" fmla="*/ 0 h 104"/>
                  <a:gd name="T102" fmla="*/ 215 w 157"/>
                  <a:gd name="T103" fmla="*/ 0 h 104"/>
                  <a:gd name="T104" fmla="*/ 198 w 157"/>
                  <a:gd name="T105" fmla="*/ 0 h 104"/>
                  <a:gd name="T106" fmla="*/ 178 w 157"/>
                  <a:gd name="T107" fmla="*/ 0 h 104"/>
                  <a:gd name="T108" fmla="*/ 160 w 157"/>
                  <a:gd name="T109" fmla="*/ 0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7"/>
                  <a:gd name="T166" fmla="*/ 0 h 104"/>
                  <a:gd name="T167" fmla="*/ 157 w 15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7" h="104">
                    <a:moveTo>
                      <a:pt x="78" y="0"/>
                    </a:moveTo>
                    <a:lnTo>
                      <a:pt x="68" y="0"/>
                    </a:lnTo>
                    <a:lnTo>
                      <a:pt x="59" y="0"/>
                    </a:lnTo>
                    <a:lnTo>
                      <a:pt x="49" y="0"/>
                    </a:lnTo>
                    <a:lnTo>
                      <a:pt x="39" y="0"/>
                    </a:lnTo>
                    <a:lnTo>
                      <a:pt x="29" y="0"/>
                    </a:lnTo>
                    <a:lnTo>
                      <a:pt x="29" y="8"/>
                    </a:lnTo>
                    <a:lnTo>
                      <a:pt x="19" y="8"/>
                    </a:lnTo>
                    <a:lnTo>
                      <a:pt x="19" y="16"/>
                    </a:lnTo>
                    <a:lnTo>
                      <a:pt x="10" y="16"/>
                    </a:lnTo>
                    <a:lnTo>
                      <a:pt x="10" y="24"/>
                    </a:lnTo>
                    <a:lnTo>
                      <a:pt x="10" y="32"/>
                    </a:lnTo>
                    <a:lnTo>
                      <a:pt x="0" y="32"/>
                    </a:lnTo>
                    <a:lnTo>
                      <a:pt x="0" y="40"/>
                    </a:lnTo>
                    <a:lnTo>
                      <a:pt x="0" y="48"/>
                    </a:lnTo>
                    <a:lnTo>
                      <a:pt x="10" y="48"/>
                    </a:lnTo>
                    <a:lnTo>
                      <a:pt x="10" y="56"/>
                    </a:lnTo>
                    <a:lnTo>
                      <a:pt x="10" y="64"/>
                    </a:lnTo>
                    <a:lnTo>
                      <a:pt x="19" y="64"/>
                    </a:lnTo>
                    <a:lnTo>
                      <a:pt x="19" y="72"/>
                    </a:lnTo>
                    <a:lnTo>
                      <a:pt x="29" y="72"/>
                    </a:lnTo>
                    <a:lnTo>
                      <a:pt x="29" y="80"/>
                    </a:lnTo>
                    <a:lnTo>
                      <a:pt x="39" y="80"/>
                    </a:lnTo>
                    <a:lnTo>
                      <a:pt x="39" y="88"/>
                    </a:lnTo>
                    <a:lnTo>
                      <a:pt x="49" y="88"/>
                    </a:lnTo>
                    <a:lnTo>
                      <a:pt x="59" y="96"/>
                    </a:lnTo>
                    <a:lnTo>
                      <a:pt x="68" y="96"/>
                    </a:lnTo>
                    <a:lnTo>
                      <a:pt x="68" y="104"/>
                    </a:lnTo>
                    <a:lnTo>
                      <a:pt x="78" y="96"/>
                    </a:lnTo>
                    <a:lnTo>
                      <a:pt x="88" y="96"/>
                    </a:lnTo>
                    <a:lnTo>
                      <a:pt x="98" y="96"/>
                    </a:lnTo>
                    <a:lnTo>
                      <a:pt x="108" y="96"/>
                    </a:lnTo>
                    <a:lnTo>
                      <a:pt x="118" y="96"/>
                    </a:lnTo>
                    <a:lnTo>
                      <a:pt x="118" y="88"/>
                    </a:lnTo>
                    <a:lnTo>
                      <a:pt x="118" y="80"/>
                    </a:lnTo>
                    <a:lnTo>
                      <a:pt x="127"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7" y="0"/>
                    </a:lnTo>
                    <a:lnTo>
                      <a:pt x="118" y="0"/>
                    </a:lnTo>
                    <a:lnTo>
                      <a:pt x="108" y="0"/>
                    </a:lnTo>
                    <a:lnTo>
                      <a:pt x="98" y="0"/>
                    </a:lnTo>
                    <a:lnTo>
                      <a:pt x="88" y="0"/>
                    </a:lnTo>
                  </a:path>
                </a:pathLst>
              </a:custGeom>
              <a:noFill/>
              <a:ln w="15875">
                <a:solidFill>
                  <a:srgbClr val="000000"/>
                </a:solidFill>
                <a:prstDash val="solid"/>
                <a:round/>
                <a:headEnd/>
                <a:tailEnd/>
              </a:ln>
            </p:spPr>
            <p:txBody>
              <a:bodyPr/>
              <a:lstStyle/>
              <a:p>
                <a:endParaRPr lang="fr-FR" sz="1200"/>
              </a:p>
            </p:txBody>
          </p:sp>
          <p:sp>
            <p:nvSpPr>
              <p:cNvPr id="89" name="Oval 63"/>
              <p:cNvSpPr>
                <a:spLocks noChangeArrowheads="1"/>
              </p:cNvSpPr>
              <p:nvPr/>
            </p:nvSpPr>
            <p:spPr bwMode="auto">
              <a:xfrm>
                <a:off x="822" y="2472"/>
                <a:ext cx="55"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grpSp>
        <p:pic>
          <p:nvPicPr>
            <p:cNvPr id="80" name="Picture 64" descr="pintade1"/>
            <p:cNvPicPr>
              <a:picLocks noChangeAspect="1" noChangeArrowheads="1"/>
            </p:cNvPicPr>
            <p:nvPr/>
          </p:nvPicPr>
          <p:blipFill>
            <a:blip r:embed="rId8" cstate="print"/>
            <a:srcRect/>
            <a:stretch>
              <a:fillRect/>
            </a:stretch>
          </p:blipFill>
          <p:spPr bwMode="auto">
            <a:xfrm>
              <a:off x="2680" y="1049"/>
              <a:ext cx="552" cy="413"/>
            </a:xfrm>
            <a:prstGeom prst="rect">
              <a:avLst/>
            </a:prstGeom>
            <a:noFill/>
            <a:ln w="9525">
              <a:noFill/>
              <a:miter lim="800000"/>
              <a:headEnd/>
              <a:tailEnd/>
            </a:ln>
          </p:spPr>
        </p:pic>
      </p:grpSp>
      <p:grpSp>
        <p:nvGrpSpPr>
          <p:cNvPr id="90" name="Group 238"/>
          <p:cNvGrpSpPr>
            <a:grpSpLocks/>
          </p:cNvGrpSpPr>
          <p:nvPr/>
        </p:nvGrpSpPr>
        <p:grpSpPr bwMode="auto">
          <a:xfrm>
            <a:off x="5753808" y="4129937"/>
            <a:ext cx="1228424" cy="1181028"/>
            <a:chOff x="3484" y="978"/>
            <a:chExt cx="857" cy="929"/>
          </a:xfrm>
        </p:grpSpPr>
        <p:sp>
          <p:nvSpPr>
            <p:cNvPr id="91" name="Rectangle 68"/>
            <p:cNvSpPr>
              <a:spLocks noChangeArrowheads="1"/>
            </p:cNvSpPr>
            <p:nvPr/>
          </p:nvSpPr>
          <p:spPr bwMode="auto">
            <a:xfrm>
              <a:off x="3484" y="1767"/>
              <a:ext cx="857" cy="140"/>
            </a:xfrm>
            <a:prstGeom prst="rect">
              <a:avLst/>
            </a:prstGeom>
            <a:noFill/>
            <a:ln w="9525">
              <a:noFill/>
              <a:miter lim="800000"/>
              <a:headEnd/>
              <a:tailEnd/>
            </a:ln>
          </p:spPr>
          <p:txBody>
            <a:bodyPr wrap="none" lIns="0" tIns="0" rIns="0" bIns="0">
              <a:spAutoFit/>
            </a:bodyPr>
            <a:lstStyle/>
            <a:p>
              <a:pPr algn="ctr" eaLnBrk="0" hangingPunct="0"/>
              <a:r>
                <a:rPr lang="en-GB" sz="1200" dirty="0">
                  <a:latin typeface="Calibri" pitchFamily="34" charset="0"/>
                </a:rPr>
                <a:t>Linear growth phase</a:t>
              </a:r>
            </a:p>
          </p:txBody>
        </p:sp>
        <p:grpSp>
          <p:nvGrpSpPr>
            <p:cNvPr id="92" name="Group 69"/>
            <p:cNvGrpSpPr>
              <a:grpSpLocks/>
            </p:cNvGrpSpPr>
            <p:nvPr/>
          </p:nvGrpSpPr>
          <p:grpSpPr bwMode="auto">
            <a:xfrm>
              <a:off x="3718" y="1497"/>
              <a:ext cx="322" cy="267"/>
              <a:chOff x="3132" y="2188"/>
              <a:chExt cx="696" cy="462"/>
            </a:xfrm>
          </p:grpSpPr>
          <p:sp>
            <p:nvSpPr>
              <p:cNvPr id="94" name="Rectangle 70"/>
              <p:cNvSpPr>
                <a:spLocks noChangeArrowheads="1"/>
              </p:cNvSpPr>
              <p:nvPr/>
            </p:nvSpPr>
            <p:spPr bwMode="auto">
              <a:xfrm>
                <a:off x="3143" y="2515"/>
                <a:ext cx="685" cy="135"/>
              </a:xfrm>
              <a:prstGeom prst="rect">
                <a:avLst/>
              </a:prstGeom>
              <a:blipFill dpi="0" rotWithShape="0">
                <a:blip r:embed="rId5"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95" name="Line 71"/>
              <p:cNvSpPr>
                <a:spLocks noChangeShapeType="1"/>
              </p:cNvSpPr>
              <p:nvPr/>
            </p:nvSpPr>
            <p:spPr bwMode="auto">
              <a:xfrm>
                <a:off x="3132" y="2507"/>
                <a:ext cx="684" cy="1"/>
              </a:xfrm>
              <a:prstGeom prst="line">
                <a:avLst/>
              </a:prstGeom>
              <a:noFill/>
              <a:ln w="15875">
                <a:solidFill>
                  <a:srgbClr val="000000"/>
                </a:solidFill>
                <a:round/>
                <a:headEnd/>
                <a:tailEnd/>
              </a:ln>
            </p:spPr>
            <p:txBody>
              <a:bodyPr/>
              <a:lstStyle/>
              <a:p>
                <a:endParaRPr lang="fr-FR" sz="1200"/>
              </a:p>
            </p:txBody>
          </p:sp>
          <p:sp>
            <p:nvSpPr>
              <p:cNvPr id="96" name="Line 72"/>
              <p:cNvSpPr>
                <a:spLocks noChangeShapeType="1"/>
              </p:cNvSpPr>
              <p:nvPr/>
            </p:nvSpPr>
            <p:spPr bwMode="auto">
              <a:xfrm>
                <a:off x="3132" y="2642"/>
                <a:ext cx="684" cy="1"/>
              </a:xfrm>
              <a:prstGeom prst="line">
                <a:avLst/>
              </a:prstGeom>
              <a:noFill/>
              <a:ln w="15875">
                <a:solidFill>
                  <a:srgbClr val="000000"/>
                </a:solidFill>
                <a:round/>
                <a:headEnd/>
                <a:tailEnd/>
              </a:ln>
            </p:spPr>
            <p:txBody>
              <a:bodyPr/>
              <a:lstStyle/>
              <a:p>
                <a:endParaRPr lang="fr-FR" sz="1200"/>
              </a:p>
            </p:txBody>
          </p:sp>
          <p:sp>
            <p:nvSpPr>
              <p:cNvPr id="97" name="Freeform 73"/>
              <p:cNvSpPr>
                <a:spLocks/>
              </p:cNvSpPr>
              <p:nvPr/>
            </p:nvSpPr>
            <p:spPr bwMode="auto">
              <a:xfrm>
                <a:off x="3199" y="2419"/>
                <a:ext cx="298" cy="120"/>
              </a:xfrm>
              <a:custGeom>
                <a:avLst/>
                <a:gdLst>
                  <a:gd name="T0" fmla="*/ 0 w 265"/>
                  <a:gd name="T1" fmla="*/ 0 h 120"/>
                  <a:gd name="T2" fmla="*/ 0 w 265"/>
                  <a:gd name="T3" fmla="*/ 8 h 120"/>
                  <a:gd name="T4" fmla="*/ 0 w 265"/>
                  <a:gd name="T5" fmla="*/ 16 h 120"/>
                  <a:gd name="T6" fmla="*/ 0 w 265"/>
                  <a:gd name="T7" fmla="*/ 24 h 120"/>
                  <a:gd name="T8" fmla="*/ 0 w 265"/>
                  <a:gd name="T9" fmla="*/ 32 h 120"/>
                  <a:gd name="T10" fmla="*/ 0 w 265"/>
                  <a:gd name="T11" fmla="*/ 40 h 120"/>
                  <a:gd name="T12" fmla="*/ 17 w 265"/>
                  <a:gd name="T13" fmla="*/ 40 h 120"/>
                  <a:gd name="T14" fmla="*/ 17 w 265"/>
                  <a:gd name="T15" fmla="*/ 48 h 120"/>
                  <a:gd name="T16" fmla="*/ 17 w 265"/>
                  <a:gd name="T17" fmla="*/ 56 h 120"/>
                  <a:gd name="T18" fmla="*/ 34 w 265"/>
                  <a:gd name="T19" fmla="*/ 56 h 120"/>
                  <a:gd name="T20" fmla="*/ 34 w 265"/>
                  <a:gd name="T21" fmla="*/ 64 h 120"/>
                  <a:gd name="T22" fmla="*/ 53 w 265"/>
                  <a:gd name="T23" fmla="*/ 72 h 120"/>
                  <a:gd name="T24" fmla="*/ 53 w 265"/>
                  <a:gd name="T25" fmla="*/ 80 h 120"/>
                  <a:gd name="T26" fmla="*/ 70 w 265"/>
                  <a:gd name="T27" fmla="*/ 88 h 120"/>
                  <a:gd name="T28" fmla="*/ 70 w 265"/>
                  <a:gd name="T29" fmla="*/ 96 h 120"/>
                  <a:gd name="T30" fmla="*/ 89 w 265"/>
                  <a:gd name="T31" fmla="*/ 96 h 120"/>
                  <a:gd name="T32" fmla="*/ 105 w 265"/>
                  <a:gd name="T33" fmla="*/ 96 h 120"/>
                  <a:gd name="T34" fmla="*/ 105 w 265"/>
                  <a:gd name="T35" fmla="*/ 104 h 120"/>
                  <a:gd name="T36" fmla="*/ 121 w 265"/>
                  <a:gd name="T37" fmla="*/ 104 h 120"/>
                  <a:gd name="T38" fmla="*/ 141 w 265"/>
                  <a:gd name="T39" fmla="*/ 112 h 120"/>
                  <a:gd name="T40" fmla="*/ 159 w 265"/>
                  <a:gd name="T41" fmla="*/ 112 h 120"/>
                  <a:gd name="T42" fmla="*/ 159 w 265"/>
                  <a:gd name="T43" fmla="*/ 120 h 120"/>
                  <a:gd name="T44" fmla="*/ 175 w 265"/>
                  <a:gd name="T45" fmla="*/ 120 h 120"/>
                  <a:gd name="T46" fmla="*/ 193 w 265"/>
                  <a:gd name="T47" fmla="*/ 120 h 120"/>
                  <a:gd name="T48" fmla="*/ 210 w 265"/>
                  <a:gd name="T49" fmla="*/ 120 h 120"/>
                  <a:gd name="T50" fmla="*/ 229 w 265"/>
                  <a:gd name="T51" fmla="*/ 120 h 120"/>
                  <a:gd name="T52" fmla="*/ 246 w 265"/>
                  <a:gd name="T53" fmla="*/ 120 h 120"/>
                  <a:gd name="T54" fmla="*/ 264 w 265"/>
                  <a:gd name="T55" fmla="*/ 120 h 120"/>
                  <a:gd name="T56" fmla="*/ 283 w 265"/>
                  <a:gd name="T57" fmla="*/ 120 h 120"/>
                  <a:gd name="T58" fmla="*/ 300 w 265"/>
                  <a:gd name="T59" fmla="*/ 120 h 120"/>
                  <a:gd name="T60" fmla="*/ 317 w 265"/>
                  <a:gd name="T61" fmla="*/ 112 h 120"/>
                  <a:gd name="T62" fmla="*/ 317 w 265"/>
                  <a:gd name="T63" fmla="*/ 104 h 120"/>
                  <a:gd name="T64" fmla="*/ 334 w 265"/>
                  <a:gd name="T65" fmla="*/ 104 h 120"/>
                  <a:gd name="T66" fmla="*/ 334 w 265"/>
                  <a:gd name="T67" fmla="*/ 96 h 120"/>
                  <a:gd name="T68" fmla="*/ 352 w 265"/>
                  <a:gd name="T69" fmla="*/ 96 h 120"/>
                  <a:gd name="T70" fmla="*/ 352 w 265"/>
                  <a:gd name="T71" fmla="*/ 88 h 120"/>
                  <a:gd name="T72" fmla="*/ 372 w 265"/>
                  <a:gd name="T73" fmla="*/ 88 h 120"/>
                  <a:gd name="T74" fmla="*/ 388 w 265"/>
                  <a:gd name="T75" fmla="*/ 88 h 120"/>
                  <a:gd name="T76" fmla="*/ 388 w 265"/>
                  <a:gd name="T77" fmla="*/ 80 h 120"/>
                  <a:gd name="T78" fmla="*/ 405 w 265"/>
                  <a:gd name="T79" fmla="*/ 80 h 120"/>
                  <a:gd name="T80" fmla="*/ 405 w 265"/>
                  <a:gd name="T81" fmla="*/ 72 h 120"/>
                  <a:gd name="T82" fmla="*/ 405 w 265"/>
                  <a:gd name="T83" fmla="*/ 64 h 120"/>
                  <a:gd name="T84" fmla="*/ 423 w 265"/>
                  <a:gd name="T85" fmla="*/ 64 h 120"/>
                  <a:gd name="T86" fmla="*/ 423 w 265"/>
                  <a:gd name="T87" fmla="*/ 56 h 120"/>
                  <a:gd name="T88" fmla="*/ 423 w 265"/>
                  <a:gd name="T89" fmla="*/ 48 h 120"/>
                  <a:gd name="T90" fmla="*/ 441 w 265"/>
                  <a:gd name="T91" fmla="*/ 48 h 120"/>
                  <a:gd name="T92" fmla="*/ 441 w 265"/>
                  <a:gd name="T93" fmla="*/ 40 h 120"/>
                  <a:gd name="T94" fmla="*/ 441 w 265"/>
                  <a:gd name="T95" fmla="*/ 32 h 120"/>
                  <a:gd name="T96" fmla="*/ 459 w 265"/>
                  <a:gd name="T97" fmla="*/ 16 h 120"/>
                  <a:gd name="T98" fmla="*/ 477 w 265"/>
                  <a:gd name="T99" fmla="*/ 16 h 120"/>
                  <a:gd name="T100" fmla="*/ 477 w 265"/>
                  <a:gd name="T101" fmla="*/ 8 h 120"/>
                  <a:gd name="T102" fmla="*/ 477 w 265"/>
                  <a:gd name="T103" fmla="*/ 0 h 120"/>
                  <a:gd name="T104" fmla="*/ 0 w 265"/>
                  <a:gd name="T105" fmla="*/ 0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5"/>
                  <a:gd name="T160" fmla="*/ 0 h 120"/>
                  <a:gd name="T161" fmla="*/ 265 w 265"/>
                  <a:gd name="T162" fmla="*/ 120 h 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5" h="120">
                    <a:moveTo>
                      <a:pt x="0" y="0"/>
                    </a:moveTo>
                    <a:lnTo>
                      <a:pt x="0" y="8"/>
                    </a:lnTo>
                    <a:lnTo>
                      <a:pt x="0" y="16"/>
                    </a:lnTo>
                    <a:lnTo>
                      <a:pt x="0" y="24"/>
                    </a:lnTo>
                    <a:lnTo>
                      <a:pt x="0" y="32"/>
                    </a:lnTo>
                    <a:lnTo>
                      <a:pt x="0" y="40"/>
                    </a:lnTo>
                    <a:lnTo>
                      <a:pt x="10" y="40"/>
                    </a:lnTo>
                    <a:lnTo>
                      <a:pt x="10" y="48"/>
                    </a:lnTo>
                    <a:lnTo>
                      <a:pt x="10" y="56"/>
                    </a:lnTo>
                    <a:lnTo>
                      <a:pt x="19" y="56"/>
                    </a:lnTo>
                    <a:lnTo>
                      <a:pt x="19" y="64"/>
                    </a:lnTo>
                    <a:lnTo>
                      <a:pt x="29" y="72"/>
                    </a:lnTo>
                    <a:lnTo>
                      <a:pt x="29" y="80"/>
                    </a:lnTo>
                    <a:lnTo>
                      <a:pt x="39" y="88"/>
                    </a:lnTo>
                    <a:lnTo>
                      <a:pt x="39" y="96"/>
                    </a:lnTo>
                    <a:lnTo>
                      <a:pt x="49" y="96"/>
                    </a:lnTo>
                    <a:lnTo>
                      <a:pt x="59" y="96"/>
                    </a:lnTo>
                    <a:lnTo>
                      <a:pt x="59" y="104"/>
                    </a:lnTo>
                    <a:lnTo>
                      <a:pt x="68" y="104"/>
                    </a:lnTo>
                    <a:lnTo>
                      <a:pt x="78" y="112"/>
                    </a:lnTo>
                    <a:lnTo>
                      <a:pt x="88" y="112"/>
                    </a:lnTo>
                    <a:lnTo>
                      <a:pt x="88" y="120"/>
                    </a:lnTo>
                    <a:lnTo>
                      <a:pt x="98" y="120"/>
                    </a:lnTo>
                    <a:lnTo>
                      <a:pt x="108" y="120"/>
                    </a:lnTo>
                    <a:lnTo>
                      <a:pt x="117" y="120"/>
                    </a:lnTo>
                    <a:lnTo>
                      <a:pt x="127" y="120"/>
                    </a:lnTo>
                    <a:lnTo>
                      <a:pt x="137" y="120"/>
                    </a:lnTo>
                    <a:lnTo>
                      <a:pt x="147" y="120"/>
                    </a:lnTo>
                    <a:lnTo>
                      <a:pt x="157" y="120"/>
                    </a:lnTo>
                    <a:lnTo>
                      <a:pt x="167" y="120"/>
                    </a:lnTo>
                    <a:lnTo>
                      <a:pt x="176" y="112"/>
                    </a:lnTo>
                    <a:lnTo>
                      <a:pt x="176" y="104"/>
                    </a:lnTo>
                    <a:lnTo>
                      <a:pt x="186" y="104"/>
                    </a:lnTo>
                    <a:lnTo>
                      <a:pt x="186" y="96"/>
                    </a:lnTo>
                    <a:lnTo>
                      <a:pt x="196" y="96"/>
                    </a:lnTo>
                    <a:lnTo>
                      <a:pt x="196" y="88"/>
                    </a:lnTo>
                    <a:lnTo>
                      <a:pt x="206" y="88"/>
                    </a:lnTo>
                    <a:lnTo>
                      <a:pt x="216" y="88"/>
                    </a:lnTo>
                    <a:lnTo>
                      <a:pt x="216" y="80"/>
                    </a:lnTo>
                    <a:lnTo>
                      <a:pt x="225" y="80"/>
                    </a:lnTo>
                    <a:lnTo>
                      <a:pt x="225" y="72"/>
                    </a:lnTo>
                    <a:lnTo>
                      <a:pt x="225" y="64"/>
                    </a:lnTo>
                    <a:lnTo>
                      <a:pt x="235" y="64"/>
                    </a:lnTo>
                    <a:lnTo>
                      <a:pt x="235" y="56"/>
                    </a:lnTo>
                    <a:lnTo>
                      <a:pt x="235" y="48"/>
                    </a:lnTo>
                    <a:lnTo>
                      <a:pt x="245" y="48"/>
                    </a:lnTo>
                    <a:lnTo>
                      <a:pt x="245" y="40"/>
                    </a:lnTo>
                    <a:lnTo>
                      <a:pt x="245" y="32"/>
                    </a:lnTo>
                    <a:lnTo>
                      <a:pt x="255" y="16"/>
                    </a:lnTo>
                    <a:lnTo>
                      <a:pt x="265" y="16"/>
                    </a:lnTo>
                    <a:lnTo>
                      <a:pt x="265" y="8"/>
                    </a:lnTo>
                    <a:lnTo>
                      <a:pt x="265" y="0"/>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98" name="Freeform 74"/>
              <p:cNvSpPr>
                <a:spLocks/>
              </p:cNvSpPr>
              <p:nvPr/>
            </p:nvSpPr>
            <p:spPr bwMode="auto">
              <a:xfrm>
                <a:off x="3199" y="2419"/>
                <a:ext cx="298" cy="120"/>
              </a:xfrm>
              <a:custGeom>
                <a:avLst/>
                <a:gdLst>
                  <a:gd name="T0" fmla="*/ 0 w 265"/>
                  <a:gd name="T1" fmla="*/ 0 h 120"/>
                  <a:gd name="T2" fmla="*/ 0 w 265"/>
                  <a:gd name="T3" fmla="*/ 8 h 120"/>
                  <a:gd name="T4" fmla="*/ 0 w 265"/>
                  <a:gd name="T5" fmla="*/ 16 h 120"/>
                  <a:gd name="T6" fmla="*/ 0 w 265"/>
                  <a:gd name="T7" fmla="*/ 24 h 120"/>
                  <a:gd name="T8" fmla="*/ 0 w 265"/>
                  <a:gd name="T9" fmla="*/ 32 h 120"/>
                  <a:gd name="T10" fmla="*/ 0 w 265"/>
                  <a:gd name="T11" fmla="*/ 40 h 120"/>
                  <a:gd name="T12" fmla="*/ 17 w 265"/>
                  <a:gd name="T13" fmla="*/ 40 h 120"/>
                  <a:gd name="T14" fmla="*/ 17 w 265"/>
                  <a:gd name="T15" fmla="*/ 48 h 120"/>
                  <a:gd name="T16" fmla="*/ 17 w 265"/>
                  <a:gd name="T17" fmla="*/ 56 h 120"/>
                  <a:gd name="T18" fmla="*/ 34 w 265"/>
                  <a:gd name="T19" fmla="*/ 56 h 120"/>
                  <a:gd name="T20" fmla="*/ 34 w 265"/>
                  <a:gd name="T21" fmla="*/ 64 h 120"/>
                  <a:gd name="T22" fmla="*/ 53 w 265"/>
                  <a:gd name="T23" fmla="*/ 72 h 120"/>
                  <a:gd name="T24" fmla="*/ 53 w 265"/>
                  <a:gd name="T25" fmla="*/ 80 h 120"/>
                  <a:gd name="T26" fmla="*/ 70 w 265"/>
                  <a:gd name="T27" fmla="*/ 88 h 120"/>
                  <a:gd name="T28" fmla="*/ 70 w 265"/>
                  <a:gd name="T29" fmla="*/ 96 h 120"/>
                  <a:gd name="T30" fmla="*/ 89 w 265"/>
                  <a:gd name="T31" fmla="*/ 96 h 120"/>
                  <a:gd name="T32" fmla="*/ 105 w 265"/>
                  <a:gd name="T33" fmla="*/ 96 h 120"/>
                  <a:gd name="T34" fmla="*/ 105 w 265"/>
                  <a:gd name="T35" fmla="*/ 104 h 120"/>
                  <a:gd name="T36" fmla="*/ 121 w 265"/>
                  <a:gd name="T37" fmla="*/ 104 h 120"/>
                  <a:gd name="T38" fmla="*/ 141 w 265"/>
                  <a:gd name="T39" fmla="*/ 112 h 120"/>
                  <a:gd name="T40" fmla="*/ 159 w 265"/>
                  <a:gd name="T41" fmla="*/ 112 h 120"/>
                  <a:gd name="T42" fmla="*/ 159 w 265"/>
                  <a:gd name="T43" fmla="*/ 120 h 120"/>
                  <a:gd name="T44" fmla="*/ 175 w 265"/>
                  <a:gd name="T45" fmla="*/ 120 h 120"/>
                  <a:gd name="T46" fmla="*/ 193 w 265"/>
                  <a:gd name="T47" fmla="*/ 120 h 120"/>
                  <a:gd name="T48" fmla="*/ 210 w 265"/>
                  <a:gd name="T49" fmla="*/ 120 h 120"/>
                  <a:gd name="T50" fmla="*/ 229 w 265"/>
                  <a:gd name="T51" fmla="*/ 120 h 120"/>
                  <a:gd name="T52" fmla="*/ 246 w 265"/>
                  <a:gd name="T53" fmla="*/ 120 h 120"/>
                  <a:gd name="T54" fmla="*/ 264 w 265"/>
                  <a:gd name="T55" fmla="*/ 120 h 120"/>
                  <a:gd name="T56" fmla="*/ 283 w 265"/>
                  <a:gd name="T57" fmla="*/ 120 h 120"/>
                  <a:gd name="T58" fmla="*/ 300 w 265"/>
                  <a:gd name="T59" fmla="*/ 120 h 120"/>
                  <a:gd name="T60" fmla="*/ 317 w 265"/>
                  <a:gd name="T61" fmla="*/ 112 h 120"/>
                  <a:gd name="T62" fmla="*/ 317 w 265"/>
                  <a:gd name="T63" fmla="*/ 104 h 120"/>
                  <a:gd name="T64" fmla="*/ 334 w 265"/>
                  <a:gd name="T65" fmla="*/ 104 h 120"/>
                  <a:gd name="T66" fmla="*/ 334 w 265"/>
                  <a:gd name="T67" fmla="*/ 96 h 120"/>
                  <a:gd name="T68" fmla="*/ 352 w 265"/>
                  <a:gd name="T69" fmla="*/ 96 h 120"/>
                  <a:gd name="T70" fmla="*/ 352 w 265"/>
                  <a:gd name="T71" fmla="*/ 88 h 120"/>
                  <a:gd name="T72" fmla="*/ 372 w 265"/>
                  <a:gd name="T73" fmla="*/ 88 h 120"/>
                  <a:gd name="T74" fmla="*/ 388 w 265"/>
                  <a:gd name="T75" fmla="*/ 88 h 120"/>
                  <a:gd name="T76" fmla="*/ 388 w 265"/>
                  <a:gd name="T77" fmla="*/ 80 h 120"/>
                  <a:gd name="T78" fmla="*/ 405 w 265"/>
                  <a:gd name="T79" fmla="*/ 80 h 120"/>
                  <a:gd name="T80" fmla="*/ 405 w 265"/>
                  <a:gd name="T81" fmla="*/ 72 h 120"/>
                  <a:gd name="T82" fmla="*/ 405 w 265"/>
                  <a:gd name="T83" fmla="*/ 64 h 120"/>
                  <a:gd name="T84" fmla="*/ 423 w 265"/>
                  <a:gd name="T85" fmla="*/ 64 h 120"/>
                  <a:gd name="T86" fmla="*/ 423 w 265"/>
                  <a:gd name="T87" fmla="*/ 56 h 120"/>
                  <a:gd name="T88" fmla="*/ 423 w 265"/>
                  <a:gd name="T89" fmla="*/ 48 h 120"/>
                  <a:gd name="T90" fmla="*/ 441 w 265"/>
                  <a:gd name="T91" fmla="*/ 48 h 120"/>
                  <a:gd name="T92" fmla="*/ 441 w 265"/>
                  <a:gd name="T93" fmla="*/ 40 h 120"/>
                  <a:gd name="T94" fmla="*/ 441 w 265"/>
                  <a:gd name="T95" fmla="*/ 32 h 120"/>
                  <a:gd name="T96" fmla="*/ 459 w 265"/>
                  <a:gd name="T97" fmla="*/ 16 h 120"/>
                  <a:gd name="T98" fmla="*/ 477 w 265"/>
                  <a:gd name="T99" fmla="*/ 16 h 120"/>
                  <a:gd name="T100" fmla="*/ 477 w 265"/>
                  <a:gd name="T101" fmla="*/ 8 h 120"/>
                  <a:gd name="T102" fmla="*/ 477 w 265"/>
                  <a:gd name="T103" fmla="*/ 0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5"/>
                  <a:gd name="T157" fmla="*/ 0 h 120"/>
                  <a:gd name="T158" fmla="*/ 265 w 26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5" h="120">
                    <a:moveTo>
                      <a:pt x="0" y="0"/>
                    </a:moveTo>
                    <a:lnTo>
                      <a:pt x="0" y="8"/>
                    </a:lnTo>
                    <a:lnTo>
                      <a:pt x="0" y="16"/>
                    </a:lnTo>
                    <a:lnTo>
                      <a:pt x="0" y="24"/>
                    </a:lnTo>
                    <a:lnTo>
                      <a:pt x="0" y="32"/>
                    </a:lnTo>
                    <a:lnTo>
                      <a:pt x="0" y="40"/>
                    </a:lnTo>
                    <a:lnTo>
                      <a:pt x="10" y="40"/>
                    </a:lnTo>
                    <a:lnTo>
                      <a:pt x="10" y="48"/>
                    </a:lnTo>
                    <a:lnTo>
                      <a:pt x="10" y="56"/>
                    </a:lnTo>
                    <a:lnTo>
                      <a:pt x="19" y="56"/>
                    </a:lnTo>
                    <a:lnTo>
                      <a:pt x="19" y="64"/>
                    </a:lnTo>
                    <a:lnTo>
                      <a:pt x="29" y="72"/>
                    </a:lnTo>
                    <a:lnTo>
                      <a:pt x="29" y="80"/>
                    </a:lnTo>
                    <a:lnTo>
                      <a:pt x="39" y="88"/>
                    </a:lnTo>
                    <a:lnTo>
                      <a:pt x="39" y="96"/>
                    </a:lnTo>
                    <a:lnTo>
                      <a:pt x="49" y="96"/>
                    </a:lnTo>
                    <a:lnTo>
                      <a:pt x="59" y="96"/>
                    </a:lnTo>
                    <a:lnTo>
                      <a:pt x="59" y="104"/>
                    </a:lnTo>
                    <a:lnTo>
                      <a:pt x="68" y="104"/>
                    </a:lnTo>
                    <a:lnTo>
                      <a:pt x="78" y="112"/>
                    </a:lnTo>
                    <a:lnTo>
                      <a:pt x="88" y="112"/>
                    </a:lnTo>
                    <a:lnTo>
                      <a:pt x="88" y="120"/>
                    </a:lnTo>
                    <a:lnTo>
                      <a:pt x="98" y="120"/>
                    </a:lnTo>
                    <a:lnTo>
                      <a:pt x="108" y="120"/>
                    </a:lnTo>
                    <a:lnTo>
                      <a:pt x="117" y="120"/>
                    </a:lnTo>
                    <a:lnTo>
                      <a:pt x="127" y="120"/>
                    </a:lnTo>
                    <a:lnTo>
                      <a:pt x="137" y="120"/>
                    </a:lnTo>
                    <a:lnTo>
                      <a:pt x="147" y="120"/>
                    </a:lnTo>
                    <a:lnTo>
                      <a:pt x="157" y="120"/>
                    </a:lnTo>
                    <a:lnTo>
                      <a:pt x="167" y="120"/>
                    </a:lnTo>
                    <a:lnTo>
                      <a:pt x="176" y="112"/>
                    </a:lnTo>
                    <a:lnTo>
                      <a:pt x="176" y="104"/>
                    </a:lnTo>
                    <a:lnTo>
                      <a:pt x="186" y="104"/>
                    </a:lnTo>
                    <a:lnTo>
                      <a:pt x="186" y="96"/>
                    </a:lnTo>
                    <a:lnTo>
                      <a:pt x="196" y="96"/>
                    </a:lnTo>
                    <a:lnTo>
                      <a:pt x="196" y="88"/>
                    </a:lnTo>
                    <a:lnTo>
                      <a:pt x="206" y="88"/>
                    </a:lnTo>
                    <a:lnTo>
                      <a:pt x="216" y="88"/>
                    </a:lnTo>
                    <a:lnTo>
                      <a:pt x="216" y="80"/>
                    </a:lnTo>
                    <a:lnTo>
                      <a:pt x="225" y="80"/>
                    </a:lnTo>
                    <a:lnTo>
                      <a:pt x="225" y="72"/>
                    </a:lnTo>
                    <a:lnTo>
                      <a:pt x="225" y="64"/>
                    </a:lnTo>
                    <a:lnTo>
                      <a:pt x="235" y="64"/>
                    </a:lnTo>
                    <a:lnTo>
                      <a:pt x="235" y="56"/>
                    </a:lnTo>
                    <a:lnTo>
                      <a:pt x="235" y="48"/>
                    </a:lnTo>
                    <a:lnTo>
                      <a:pt x="245" y="48"/>
                    </a:lnTo>
                    <a:lnTo>
                      <a:pt x="245" y="40"/>
                    </a:lnTo>
                    <a:lnTo>
                      <a:pt x="245" y="32"/>
                    </a:lnTo>
                    <a:lnTo>
                      <a:pt x="255" y="16"/>
                    </a:lnTo>
                    <a:lnTo>
                      <a:pt x="265" y="16"/>
                    </a:lnTo>
                    <a:lnTo>
                      <a:pt x="265" y="8"/>
                    </a:lnTo>
                    <a:lnTo>
                      <a:pt x="265" y="0"/>
                    </a:lnTo>
                  </a:path>
                </a:pathLst>
              </a:custGeom>
              <a:noFill/>
              <a:ln w="15875">
                <a:solidFill>
                  <a:srgbClr val="000000"/>
                </a:solidFill>
                <a:prstDash val="solid"/>
                <a:round/>
                <a:headEnd/>
                <a:tailEnd/>
              </a:ln>
            </p:spPr>
            <p:txBody>
              <a:bodyPr/>
              <a:lstStyle/>
              <a:p>
                <a:endParaRPr lang="fr-FR" sz="1200"/>
              </a:p>
            </p:txBody>
          </p:sp>
          <p:sp>
            <p:nvSpPr>
              <p:cNvPr id="99" name="Oval 75"/>
              <p:cNvSpPr>
                <a:spLocks noChangeArrowheads="1"/>
              </p:cNvSpPr>
              <p:nvPr/>
            </p:nvSpPr>
            <p:spPr bwMode="auto">
              <a:xfrm>
                <a:off x="3326" y="2488"/>
                <a:ext cx="55"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sp>
            <p:nvSpPr>
              <p:cNvPr id="100" name="Freeform 76"/>
              <p:cNvSpPr>
                <a:spLocks/>
              </p:cNvSpPr>
              <p:nvPr/>
            </p:nvSpPr>
            <p:spPr bwMode="auto">
              <a:xfrm>
                <a:off x="3485" y="2419"/>
                <a:ext cx="287" cy="120"/>
              </a:xfrm>
              <a:custGeom>
                <a:avLst/>
                <a:gdLst>
                  <a:gd name="T0" fmla="*/ 0 w 255"/>
                  <a:gd name="T1" fmla="*/ 0 h 120"/>
                  <a:gd name="T2" fmla="*/ 0 w 255"/>
                  <a:gd name="T3" fmla="*/ 8 h 120"/>
                  <a:gd name="T4" fmla="*/ 18 w 255"/>
                  <a:gd name="T5" fmla="*/ 8 h 120"/>
                  <a:gd name="T6" fmla="*/ 18 w 255"/>
                  <a:gd name="T7" fmla="*/ 16 h 120"/>
                  <a:gd name="T8" fmla="*/ 18 w 255"/>
                  <a:gd name="T9" fmla="*/ 24 h 120"/>
                  <a:gd name="T10" fmla="*/ 18 w 255"/>
                  <a:gd name="T11" fmla="*/ 32 h 120"/>
                  <a:gd name="T12" fmla="*/ 18 w 255"/>
                  <a:gd name="T13" fmla="*/ 40 h 120"/>
                  <a:gd name="T14" fmla="*/ 34 w 255"/>
                  <a:gd name="T15" fmla="*/ 40 h 120"/>
                  <a:gd name="T16" fmla="*/ 34 w 255"/>
                  <a:gd name="T17" fmla="*/ 48 h 120"/>
                  <a:gd name="T18" fmla="*/ 34 w 255"/>
                  <a:gd name="T19" fmla="*/ 56 h 120"/>
                  <a:gd name="T20" fmla="*/ 53 w 255"/>
                  <a:gd name="T21" fmla="*/ 64 h 120"/>
                  <a:gd name="T22" fmla="*/ 53 w 255"/>
                  <a:gd name="T23" fmla="*/ 72 h 120"/>
                  <a:gd name="T24" fmla="*/ 71 w 255"/>
                  <a:gd name="T25" fmla="*/ 72 h 120"/>
                  <a:gd name="T26" fmla="*/ 71 w 255"/>
                  <a:gd name="T27" fmla="*/ 80 h 120"/>
                  <a:gd name="T28" fmla="*/ 71 w 255"/>
                  <a:gd name="T29" fmla="*/ 88 h 120"/>
                  <a:gd name="T30" fmla="*/ 89 w 255"/>
                  <a:gd name="T31" fmla="*/ 88 h 120"/>
                  <a:gd name="T32" fmla="*/ 89 w 255"/>
                  <a:gd name="T33" fmla="*/ 96 h 120"/>
                  <a:gd name="T34" fmla="*/ 105 w 255"/>
                  <a:gd name="T35" fmla="*/ 96 h 120"/>
                  <a:gd name="T36" fmla="*/ 105 w 255"/>
                  <a:gd name="T37" fmla="*/ 104 h 120"/>
                  <a:gd name="T38" fmla="*/ 125 w 255"/>
                  <a:gd name="T39" fmla="*/ 104 h 120"/>
                  <a:gd name="T40" fmla="*/ 141 w 255"/>
                  <a:gd name="T41" fmla="*/ 112 h 120"/>
                  <a:gd name="T42" fmla="*/ 159 w 255"/>
                  <a:gd name="T43" fmla="*/ 112 h 120"/>
                  <a:gd name="T44" fmla="*/ 178 w 255"/>
                  <a:gd name="T45" fmla="*/ 112 h 120"/>
                  <a:gd name="T46" fmla="*/ 178 w 255"/>
                  <a:gd name="T47" fmla="*/ 120 h 120"/>
                  <a:gd name="T48" fmla="*/ 195 w 255"/>
                  <a:gd name="T49" fmla="*/ 120 h 120"/>
                  <a:gd name="T50" fmla="*/ 214 w 255"/>
                  <a:gd name="T51" fmla="*/ 120 h 120"/>
                  <a:gd name="T52" fmla="*/ 230 w 255"/>
                  <a:gd name="T53" fmla="*/ 120 h 120"/>
                  <a:gd name="T54" fmla="*/ 246 w 255"/>
                  <a:gd name="T55" fmla="*/ 120 h 120"/>
                  <a:gd name="T56" fmla="*/ 264 w 255"/>
                  <a:gd name="T57" fmla="*/ 120 h 120"/>
                  <a:gd name="T58" fmla="*/ 284 w 255"/>
                  <a:gd name="T59" fmla="*/ 120 h 120"/>
                  <a:gd name="T60" fmla="*/ 303 w 255"/>
                  <a:gd name="T61" fmla="*/ 112 h 120"/>
                  <a:gd name="T62" fmla="*/ 317 w 255"/>
                  <a:gd name="T63" fmla="*/ 112 h 120"/>
                  <a:gd name="T64" fmla="*/ 317 w 255"/>
                  <a:gd name="T65" fmla="*/ 104 h 120"/>
                  <a:gd name="T66" fmla="*/ 334 w 255"/>
                  <a:gd name="T67" fmla="*/ 104 h 120"/>
                  <a:gd name="T68" fmla="*/ 334 w 255"/>
                  <a:gd name="T69" fmla="*/ 96 h 120"/>
                  <a:gd name="T70" fmla="*/ 355 w 255"/>
                  <a:gd name="T71" fmla="*/ 96 h 120"/>
                  <a:gd name="T72" fmla="*/ 355 w 255"/>
                  <a:gd name="T73" fmla="*/ 88 h 120"/>
                  <a:gd name="T74" fmla="*/ 373 w 255"/>
                  <a:gd name="T75" fmla="*/ 88 h 120"/>
                  <a:gd name="T76" fmla="*/ 373 w 255"/>
                  <a:gd name="T77" fmla="*/ 80 h 120"/>
                  <a:gd name="T78" fmla="*/ 389 w 255"/>
                  <a:gd name="T79" fmla="*/ 80 h 120"/>
                  <a:gd name="T80" fmla="*/ 389 w 255"/>
                  <a:gd name="T81" fmla="*/ 72 h 120"/>
                  <a:gd name="T82" fmla="*/ 407 w 255"/>
                  <a:gd name="T83" fmla="*/ 72 h 120"/>
                  <a:gd name="T84" fmla="*/ 407 w 255"/>
                  <a:gd name="T85" fmla="*/ 64 h 120"/>
                  <a:gd name="T86" fmla="*/ 407 w 255"/>
                  <a:gd name="T87" fmla="*/ 56 h 120"/>
                  <a:gd name="T88" fmla="*/ 423 w 255"/>
                  <a:gd name="T89" fmla="*/ 56 h 120"/>
                  <a:gd name="T90" fmla="*/ 423 w 255"/>
                  <a:gd name="T91" fmla="*/ 48 h 120"/>
                  <a:gd name="T92" fmla="*/ 423 w 255"/>
                  <a:gd name="T93" fmla="*/ 40 h 120"/>
                  <a:gd name="T94" fmla="*/ 423 w 255"/>
                  <a:gd name="T95" fmla="*/ 32 h 120"/>
                  <a:gd name="T96" fmla="*/ 443 w 255"/>
                  <a:gd name="T97" fmla="*/ 16 h 120"/>
                  <a:gd name="T98" fmla="*/ 461 w 255"/>
                  <a:gd name="T99" fmla="*/ 16 h 120"/>
                  <a:gd name="T100" fmla="*/ 461 w 255"/>
                  <a:gd name="T101" fmla="*/ 8 h 120"/>
                  <a:gd name="T102" fmla="*/ 461 w 255"/>
                  <a:gd name="T103" fmla="*/ 0 h 120"/>
                  <a:gd name="T104" fmla="*/ 0 w 255"/>
                  <a:gd name="T105" fmla="*/ 0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5"/>
                  <a:gd name="T160" fmla="*/ 0 h 120"/>
                  <a:gd name="T161" fmla="*/ 255 w 255"/>
                  <a:gd name="T162" fmla="*/ 120 h 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5" h="120">
                    <a:moveTo>
                      <a:pt x="0" y="0"/>
                    </a:moveTo>
                    <a:lnTo>
                      <a:pt x="0" y="8"/>
                    </a:lnTo>
                    <a:lnTo>
                      <a:pt x="10" y="8"/>
                    </a:lnTo>
                    <a:lnTo>
                      <a:pt x="10" y="16"/>
                    </a:lnTo>
                    <a:lnTo>
                      <a:pt x="10" y="24"/>
                    </a:lnTo>
                    <a:lnTo>
                      <a:pt x="10" y="32"/>
                    </a:lnTo>
                    <a:lnTo>
                      <a:pt x="10" y="40"/>
                    </a:lnTo>
                    <a:lnTo>
                      <a:pt x="19" y="40"/>
                    </a:lnTo>
                    <a:lnTo>
                      <a:pt x="19" y="48"/>
                    </a:lnTo>
                    <a:lnTo>
                      <a:pt x="19" y="56"/>
                    </a:lnTo>
                    <a:lnTo>
                      <a:pt x="29" y="64"/>
                    </a:lnTo>
                    <a:lnTo>
                      <a:pt x="29" y="72"/>
                    </a:lnTo>
                    <a:lnTo>
                      <a:pt x="39" y="72"/>
                    </a:lnTo>
                    <a:lnTo>
                      <a:pt x="39" y="80"/>
                    </a:lnTo>
                    <a:lnTo>
                      <a:pt x="39" y="88"/>
                    </a:lnTo>
                    <a:lnTo>
                      <a:pt x="49" y="88"/>
                    </a:lnTo>
                    <a:lnTo>
                      <a:pt x="49" y="96"/>
                    </a:lnTo>
                    <a:lnTo>
                      <a:pt x="59" y="96"/>
                    </a:lnTo>
                    <a:lnTo>
                      <a:pt x="59" y="104"/>
                    </a:lnTo>
                    <a:lnTo>
                      <a:pt x="69" y="104"/>
                    </a:lnTo>
                    <a:lnTo>
                      <a:pt x="78" y="112"/>
                    </a:lnTo>
                    <a:lnTo>
                      <a:pt x="88" y="112"/>
                    </a:lnTo>
                    <a:lnTo>
                      <a:pt x="98" y="112"/>
                    </a:lnTo>
                    <a:lnTo>
                      <a:pt x="98" y="120"/>
                    </a:lnTo>
                    <a:lnTo>
                      <a:pt x="108" y="120"/>
                    </a:lnTo>
                    <a:lnTo>
                      <a:pt x="118" y="120"/>
                    </a:lnTo>
                    <a:lnTo>
                      <a:pt x="127" y="120"/>
                    </a:lnTo>
                    <a:lnTo>
                      <a:pt x="137" y="120"/>
                    </a:lnTo>
                    <a:lnTo>
                      <a:pt x="147" y="120"/>
                    </a:lnTo>
                    <a:lnTo>
                      <a:pt x="157" y="120"/>
                    </a:lnTo>
                    <a:lnTo>
                      <a:pt x="167" y="112"/>
                    </a:lnTo>
                    <a:lnTo>
                      <a:pt x="176" y="112"/>
                    </a:lnTo>
                    <a:lnTo>
                      <a:pt x="176" y="104"/>
                    </a:lnTo>
                    <a:lnTo>
                      <a:pt x="186" y="104"/>
                    </a:lnTo>
                    <a:lnTo>
                      <a:pt x="186" y="96"/>
                    </a:lnTo>
                    <a:lnTo>
                      <a:pt x="196" y="96"/>
                    </a:lnTo>
                    <a:lnTo>
                      <a:pt x="196" y="88"/>
                    </a:lnTo>
                    <a:lnTo>
                      <a:pt x="206" y="88"/>
                    </a:lnTo>
                    <a:lnTo>
                      <a:pt x="206" y="80"/>
                    </a:lnTo>
                    <a:lnTo>
                      <a:pt x="216" y="80"/>
                    </a:lnTo>
                    <a:lnTo>
                      <a:pt x="216" y="72"/>
                    </a:lnTo>
                    <a:lnTo>
                      <a:pt x="226" y="72"/>
                    </a:lnTo>
                    <a:lnTo>
                      <a:pt x="226" y="64"/>
                    </a:lnTo>
                    <a:lnTo>
                      <a:pt x="226" y="56"/>
                    </a:lnTo>
                    <a:lnTo>
                      <a:pt x="235" y="56"/>
                    </a:lnTo>
                    <a:lnTo>
                      <a:pt x="235" y="48"/>
                    </a:lnTo>
                    <a:lnTo>
                      <a:pt x="235" y="40"/>
                    </a:lnTo>
                    <a:lnTo>
                      <a:pt x="235" y="32"/>
                    </a:lnTo>
                    <a:lnTo>
                      <a:pt x="245" y="16"/>
                    </a:lnTo>
                    <a:lnTo>
                      <a:pt x="255" y="16"/>
                    </a:lnTo>
                    <a:lnTo>
                      <a:pt x="255" y="8"/>
                    </a:lnTo>
                    <a:lnTo>
                      <a:pt x="255" y="0"/>
                    </a:lnTo>
                    <a:lnTo>
                      <a:pt x="0" y="0"/>
                    </a:lnTo>
                    <a:close/>
                  </a:path>
                </a:pathLst>
              </a:custGeom>
              <a:blipFill dpi="0" rotWithShape="0">
                <a:blip r:embed="rId6" cstate="print"/>
                <a:srcRect/>
                <a:tile tx="0" ty="0" sx="100000" sy="100000" flip="none" algn="tl"/>
              </a:blipFill>
              <a:ln w="9525">
                <a:noFill/>
                <a:round/>
                <a:headEnd/>
                <a:tailEnd/>
              </a:ln>
            </p:spPr>
            <p:txBody>
              <a:bodyPr/>
              <a:lstStyle/>
              <a:p>
                <a:endParaRPr lang="fr-FR" sz="1200"/>
              </a:p>
            </p:txBody>
          </p:sp>
          <p:sp>
            <p:nvSpPr>
              <p:cNvPr id="101" name="Freeform 77"/>
              <p:cNvSpPr>
                <a:spLocks/>
              </p:cNvSpPr>
              <p:nvPr/>
            </p:nvSpPr>
            <p:spPr bwMode="auto">
              <a:xfrm>
                <a:off x="3485" y="2419"/>
                <a:ext cx="287" cy="120"/>
              </a:xfrm>
              <a:custGeom>
                <a:avLst/>
                <a:gdLst>
                  <a:gd name="T0" fmla="*/ 0 w 255"/>
                  <a:gd name="T1" fmla="*/ 0 h 120"/>
                  <a:gd name="T2" fmla="*/ 0 w 255"/>
                  <a:gd name="T3" fmla="*/ 8 h 120"/>
                  <a:gd name="T4" fmla="*/ 18 w 255"/>
                  <a:gd name="T5" fmla="*/ 8 h 120"/>
                  <a:gd name="T6" fmla="*/ 18 w 255"/>
                  <a:gd name="T7" fmla="*/ 16 h 120"/>
                  <a:gd name="T8" fmla="*/ 18 w 255"/>
                  <a:gd name="T9" fmla="*/ 24 h 120"/>
                  <a:gd name="T10" fmla="*/ 18 w 255"/>
                  <a:gd name="T11" fmla="*/ 32 h 120"/>
                  <a:gd name="T12" fmla="*/ 18 w 255"/>
                  <a:gd name="T13" fmla="*/ 40 h 120"/>
                  <a:gd name="T14" fmla="*/ 34 w 255"/>
                  <a:gd name="T15" fmla="*/ 40 h 120"/>
                  <a:gd name="T16" fmla="*/ 34 w 255"/>
                  <a:gd name="T17" fmla="*/ 48 h 120"/>
                  <a:gd name="T18" fmla="*/ 34 w 255"/>
                  <a:gd name="T19" fmla="*/ 56 h 120"/>
                  <a:gd name="T20" fmla="*/ 53 w 255"/>
                  <a:gd name="T21" fmla="*/ 64 h 120"/>
                  <a:gd name="T22" fmla="*/ 53 w 255"/>
                  <a:gd name="T23" fmla="*/ 72 h 120"/>
                  <a:gd name="T24" fmla="*/ 71 w 255"/>
                  <a:gd name="T25" fmla="*/ 72 h 120"/>
                  <a:gd name="T26" fmla="*/ 71 w 255"/>
                  <a:gd name="T27" fmla="*/ 80 h 120"/>
                  <a:gd name="T28" fmla="*/ 71 w 255"/>
                  <a:gd name="T29" fmla="*/ 88 h 120"/>
                  <a:gd name="T30" fmla="*/ 89 w 255"/>
                  <a:gd name="T31" fmla="*/ 88 h 120"/>
                  <a:gd name="T32" fmla="*/ 89 w 255"/>
                  <a:gd name="T33" fmla="*/ 96 h 120"/>
                  <a:gd name="T34" fmla="*/ 105 w 255"/>
                  <a:gd name="T35" fmla="*/ 96 h 120"/>
                  <a:gd name="T36" fmla="*/ 105 w 255"/>
                  <a:gd name="T37" fmla="*/ 104 h 120"/>
                  <a:gd name="T38" fmla="*/ 125 w 255"/>
                  <a:gd name="T39" fmla="*/ 104 h 120"/>
                  <a:gd name="T40" fmla="*/ 141 w 255"/>
                  <a:gd name="T41" fmla="*/ 112 h 120"/>
                  <a:gd name="T42" fmla="*/ 159 w 255"/>
                  <a:gd name="T43" fmla="*/ 112 h 120"/>
                  <a:gd name="T44" fmla="*/ 178 w 255"/>
                  <a:gd name="T45" fmla="*/ 112 h 120"/>
                  <a:gd name="T46" fmla="*/ 178 w 255"/>
                  <a:gd name="T47" fmla="*/ 120 h 120"/>
                  <a:gd name="T48" fmla="*/ 195 w 255"/>
                  <a:gd name="T49" fmla="*/ 120 h 120"/>
                  <a:gd name="T50" fmla="*/ 214 w 255"/>
                  <a:gd name="T51" fmla="*/ 120 h 120"/>
                  <a:gd name="T52" fmla="*/ 230 w 255"/>
                  <a:gd name="T53" fmla="*/ 120 h 120"/>
                  <a:gd name="T54" fmla="*/ 246 w 255"/>
                  <a:gd name="T55" fmla="*/ 120 h 120"/>
                  <a:gd name="T56" fmla="*/ 264 w 255"/>
                  <a:gd name="T57" fmla="*/ 120 h 120"/>
                  <a:gd name="T58" fmla="*/ 284 w 255"/>
                  <a:gd name="T59" fmla="*/ 120 h 120"/>
                  <a:gd name="T60" fmla="*/ 303 w 255"/>
                  <a:gd name="T61" fmla="*/ 112 h 120"/>
                  <a:gd name="T62" fmla="*/ 317 w 255"/>
                  <a:gd name="T63" fmla="*/ 112 h 120"/>
                  <a:gd name="T64" fmla="*/ 317 w 255"/>
                  <a:gd name="T65" fmla="*/ 104 h 120"/>
                  <a:gd name="T66" fmla="*/ 334 w 255"/>
                  <a:gd name="T67" fmla="*/ 104 h 120"/>
                  <a:gd name="T68" fmla="*/ 334 w 255"/>
                  <a:gd name="T69" fmla="*/ 96 h 120"/>
                  <a:gd name="T70" fmla="*/ 355 w 255"/>
                  <a:gd name="T71" fmla="*/ 96 h 120"/>
                  <a:gd name="T72" fmla="*/ 355 w 255"/>
                  <a:gd name="T73" fmla="*/ 88 h 120"/>
                  <a:gd name="T74" fmla="*/ 373 w 255"/>
                  <a:gd name="T75" fmla="*/ 88 h 120"/>
                  <a:gd name="T76" fmla="*/ 373 w 255"/>
                  <a:gd name="T77" fmla="*/ 80 h 120"/>
                  <a:gd name="T78" fmla="*/ 389 w 255"/>
                  <a:gd name="T79" fmla="*/ 80 h 120"/>
                  <a:gd name="T80" fmla="*/ 389 w 255"/>
                  <a:gd name="T81" fmla="*/ 72 h 120"/>
                  <a:gd name="T82" fmla="*/ 407 w 255"/>
                  <a:gd name="T83" fmla="*/ 72 h 120"/>
                  <a:gd name="T84" fmla="*/ 407 w 255"/>
                  <a:gd name="T85" fmla="*/ 64 h 120"/>
                  <a:gd name="T86" fmla="*/ 407 w 255"/>
                  <a:gd name="T87" fmla="*/ 56 h 120"/>
                  <a:gd name="T88" fmla="*/ 423 w 255"/>
                  <a:gd name="T89" fmla="*/ 56 h 120"/>
                  <a:gd name="T90" fmla="*/ 423 w 255"/>
                  <a:gd name="T91" fmla="*/ 48 h 120"/>
                  <a:gd name="T92" fmla="*/ 423 w 255"/>
                  <a:gd name="T93" fmla="*/ 40 h 120"/>
                  <a:gd name="T94" fmla="*/ 423 w 255"/>
                  <a:gd name="T95" fmla="*/ 32 h 120"/>
                  <a:gd name="T96" fmla="*/ 443 w 255"/>
                  <a:gd name="T97" fmla="*/ 16 h 120"/>
                  <a:gd name="T98" fmla="*/ 461 w 255"/>
                  <a:gd name="T99" fmla="*/ 16 h 120"/>
                  <a:gd name="T100" fmla="*/ 461 w 255"/>
                  <a:gd name="T101" fmla="*/ 8 h 120"/>
                  <a:gd name="T102" fmla="*/ 461 w 255"/>
                  <a:gd name="T103" fmla="*/ 0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5"/>
                  <a:gd name="T157" fmla="*/ 0 h 120"/>
                  <a:gd name="T158" fmla="*/ 255 w 25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5" h="120">
                    <a:moveTo>
                      <a:pt x="0" y="0"/>
                    </a:moveTo>
                    <a:lnTo>
                      <a:pt x="0" y="8"/>
                    </a:lnTo>
                    <a:lnTo>
                      <a:pt x="10" y="8"/>
                    </a:lnTo>
                    <a:lnTo>
                      <a:pt x="10" y="16"/>
                    </a:lnTo>
                    <a:lnTo>
                      <a:pt x="10" y="24"/>
                    </a:lnTo>
                    <a:lnTo>
                      <a:pt x="10" y="32"/>
                    </a:lnTo>
                    <a:lnTo>
                      <a:pt x="10" y="40"/>
                    </a:lnTo>
                    <a:lnTo>
                      <a:pt x="19" y="40"/>
                    </a:lnTo>
                    <a:lnTo>
                      <a:pt x="19" y="48"/>
                    </a:lnTo>
                    <a:lnTo>
                      <a:pt x="19" y="56"/>
                    </a:lnTo>
                    <a:lnTo>
                      <a:pt x="29" y="64"/>
                    </a:lnTo>
                    <a:lnTo>
                      <a:pt x="29" y="72"/>
                    </a:lnTo>
                    <a:lnTo>
                      <a:pt x="39" y="72"/>
                    </a:lnTo>
                    <a:lnTo>
                      <a:pt x="39" y="80"/>
                    </a:lnTo>
                    <a:lnTo>
                      <a:pt x="39" y="88"/>
                    </a:lnTo>
                    <a:lnTo>
                      <a:pt x="49" y="88"/>
                    </a:lnTo>
                    <a:lnTo>
                      <a:pt x="49" y="96"/>
                    </a:lnTo>
                    <a:lnTo>
                      <a:pt x="59" y="96"/>
                    </a:lnTo>
                    <a:lnTo>
                      <a:pt x="59" y="104"/>
                    </a:lnTo>
                    <a:lnTo>
                      <a:pt x="69" y="104"/>
                    </a:lnTo>
                    <a:lnTo>
                      <a:pt x="78" y="112"/>
                    </a:lnTo>
                    <a:lnTo>
                      <a:pt x="88" y="112"/>
                    </a:lnTo>
                    <a:lnTo>
                      <a:pt x="98" y="112"/>
                    </a:lnTo>
                    <a:lnTo>
                      <a:pt x="98" y="120"/>
                    </a:lnTo>
                    <a:lnTo>
                      <a:pt x="108" y="120"/>
                    </a:lnTo>
                    <a:lnTo>
                      <a:pt x="118" y="120"/>
                    </a:lnTo>
                    <a:lnTo>
                      <a:pt x="127" y="120"/>
                    </a:lnTo>
                    <a:lnTo>
                      <a:pt x="137" y="120"/>
                    </a:lnTo>
                    <a:lnTo>
                      <a:pt x="147" y="120"/>
                    </a:lnTo>
                    <a:lnTo>
                      <a:pt x="157" y="120"/>
                    </a:lnTo>
                    <a:lnTo>
                      <a:pt x="167" y="112"/>
                    </a:lnTo>
                    <a:lnTo>
                      <a:pt x="176" y="112"/>
                    </a:lnTo>
                    <a:lnTo>
                      <a:pt x="176" y="104"/>
                    </a:lnTo>
                    <a:lnTo>
                      <a:pt x="186" y="104"/>
                    </a:lnTo>
                    <a:lnTo>
                      <a:pt x="186" y="96"/>
                    </a:lnTo>
                    <a:lnTo>
                      <a:pt x="196" y="96"/>
                    </a:lnTo>
                    <a:lnTo>
                      <a:pt x="196" y="88"/>
                    </a:lnTo>
                    <a:lnTo>
                      <a:pt x="206" y="88"/>
                    </a:lnTo>
                    <a:lnTo>
                      <a:pt x="206" y="80"/>
                    </a:lnTo>
                    <a:lnTo>
                      <a:pt x="216" y="80"/>
                    </a:lnTo>
                    <a:lnTo>
                      <a:pt x="216" y="72"/>
                    </a:lnTo>
                    <a:lnTo>
                      <a:pt x="226" y="72"/>
                    </a:lnTo>
                    <a:lnTo>
                      <a:pt x="226" y="64"/>
                    </a:lnTo>
                    <a:lnTo>
                      <a:pt x="226" y="56"/>
                    </a:lnTo>
                    <a:lnTo>
                      <a:pt x="235" y="56"/>
                    </a:lnTo>
                    <a:lnTo>
                      <a:pt x="235" y="48"/>
                    </a:lnTo>
                    <a:lnTo>
                      <a:pt x="235" y="40"/>
                    </a:lnTo>
                    <a:lnTo>
                      <a:pt x="235" y="32"/>
                    </a:lnTo>
                    <a:lnTo>
                      <a:pt x="245" y="16"/>
                    </a:lnTo>
                    <a:lnTo>
                      <a:pt x="255" y="16"/>
                    </a:lnTo>
                    <a:lnTo>
                      <a:pt x="255" y="8"/>
                    </a:lnTo>
                    <a:lnTo>
                      <a:pt x="255" y="0"/>
                    </a:lnTo>
                  </a:path>
                </a:pathLst>
              </a:custGeom>
              <a:noFill/>
              <a:ln w="15875">
                <a:solidFill>
                  <a:srgbClr val="000000"/>
                </a:solidFill>
                <a:prstDash val="solid"/>
                <a:round/>
                <a:headEnd/>
                <a:tailEnd/>
              </a:ln>
            </p:spPr>
            <p:txBody>
              <a:bodyPr/>
              <a:lstStyle/>
              <a:p>
                <a:endParaRPr lang="fr-FR" sz="1200"/>
              </a:p>
            </p:txBody>
          </p:sp>
          <p:sp>
            <p:nvSpPr>
              <p:cNvPr id="102" name="Oval 78"/>
              <p:cNvSpPr>
                <a:spLocks noChangeArrowheads="1"/>
              </p:cNvSpPr>
              <p:nvPr/>
            </p:nvSpPr>
            <p:spPr bwMode="auto">
              <a:xfrm>
                <a:off x="3601" y="2488"/>
                <a:ext cx="55" cy="38"/>
              </a:xfrm>
              <a:prstGeom prst="ellipse">
                <a:avLst/>
              </a:prstGeom>
              <a:solidFill>
                <a:srgbClr val="000000"/>
              </a:solidFill>
              <a:ln w="15875">
                <a:solidFill>
                  <a:srgbClr val="000000"/>
                </a:solidFill>
                <a:round/>
                <a:headEnd/>
                <a:tailEnd/>
              </a:ln>
            </p:spPr>
            <p:txBody>
              <a:bodyPr/>
              <a:lstStyle/>
              <a:p>
                <a:endParaRPr lang="fr-FR" sz="1200" b="1">
                  <a:latin typeface="Calibri" pitchFamily="34" charset="0"/>
                </a:endParaRPr>
              </a:p>
            </p:txBody>
          </p:sp>
          <p:sp>
            <p:nvSpPr>
              <p:cNvPr id="103" name="Rectangle 79"/>
              <p:cNvSpPr>
                <a:spLocks noChangeArrowheads="1"/>
              </p:cNvSpPr>
              <p:nvPr/>
            </p:nvSpPr>
            <p:spPr bwMode="auto">
              <a:xfrm>
                <a:off x="3210" y="2196"/>
                <a:ext cx="308" cy="239"/>
              </a:xfrm>
              <a:prstGeom prst="rect">
                <a:avLst/>
              </a:prstGeom>
              <a:blipFill dpi="0" rotWithShape="0">
                <a:blip r:embed="rId6"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104" name="Rectangle 80"/>
              <p:cNvSpPr>
                <a:spLocks noChangeArrowheads="1"/>
              </p:cNvSpPr>
              <p:nvPr/>
            </p:nvSpPr>
            <p:spPr bwMode="auto">
              <a:xfrm>
                <a:off x="3497" y="2196"/>
                <a:ext cx="287" cy="231"/>
              </a:xfrm>
              <a:prstGeom prst="rect">
                <a:avLst/>
              </a:prstGeom>
              <a:blipFill dpi="0" rotWithShape="0">
                <a:blip r:embed="rId6" cstate="print"/>
                <a:srcRect/>
                <a:tile tx="0" ty="0" sx="100000" sy="100000" flip="none" algn="tl"/>
              </a:blipFill>
              <a:ln w="9525">
                <a:noFill/>
                <a:miter lim="800000"/>
                <a:headEnd/>
                <a:tailEnd/>
              </a:ln>
            </p:spPr>
            <p:txBody>
              <a:bodyPr/>
              <a:lstStyle/>
              <a:p>
                <a:endParaRPr lang="fr-FR" sz="1200" b="1">
                  <a:latin typeface="Calibri" pitchFamily="34" charset="0"/>
                </a:endParaRPr>
              </a:p>
            </p:txBody>
          </p:sp>
          <p:sp>
            <p:nvSpPr>
              <p:cNvPr id="105" name="Line 81"/>
              <p:cNvSpPr>
                <a:spLocks noChangeShapeType="1"/>
              </p:cNvSpPr>
              <p:nvPr/>
            </p:nvSpPr>
            <p:spPr bwMode="auto">
              <a:xfrm flipV="1">
                <a:off x="3199" y="2188"/>
                <a:ext cx="1" cy="231"/>
              </a:xfrm>
              <a:prstGeom prst="line">
                <a:avLst/>
              </a:prstGeom>
              <a:noFill/>
              <a:ln w="15875">
                <a:solidFill>
                  <a:srgbClr val="000000"/>
                </a:solidFill>
                <a:round/>
                <a:headEnd/>
                <a:tailEnd/>
              </a:ln>
            </p:spPr>
            <p:txBody>
              <a:bodyPr/>
              <a:lstStyle/>
              <a:p>
                <a:endParaRPr lang="fr-FR" sz="1200"/>
              </a:p>
            </p:txBody>
          </p:sp>
          <p:sp>
            <p:nvSpPr>
              <p:cNvPr id="106" name="Line 82"/>
              <p:cNvSpPr>
                <a:spLocks noChangeShapeType="1"/>
              </p:cNvSpPr>
              <p:nvPr/>
            </p:nvSpPr>
            <p:spPr bwMode="auto">
              <a:xfrm flipV="1">
                <a:off x="3497" y="2188"/>
                <a:ext cx="1" cy="231"/>
              </a:xfrm>
              <a:prstGeom prst="line">
                <a:avLst/>
              </a:prstGeom>
              <a:noFill/>
              <a:ln w="15875">
                <a:solidFill>
                  <a:srgbClr val="000000"/>
                </a:solidFill>
                <a:round/>
                <a:headEnd/>
                <a:tailEnd/>
              </a:ln>
            </p:spPr>
            <p:txBody>
              <a:bodyPr/>
              <a:lstStyle/>
              <a:p>
                <a:endParaRPr lang="fr-FR" sz="1200"/>
              </a:p>
            </p:txBody>
          </p:sp>
          <p:sp>
            <p:nvSpPr>
              <p:cNvPr id="107" name="Line 83"/>
              <p:cNvSpPr>
                <a:spLocks noChangeShapeType="1"/>
              </p:cNvSpPr>
              <p:nvPr/>
            </p:nvSpPr>
            <p:spPr bwMode="auto">
              <a:xfrm flipV="1">
                <a:off x="3772" y="2188"/>
                <a:ext cx="1" cy="231"/>
              </a:xfrm>
              <a:prstGeom prst="line">
                <a:avLst/>
              </a:prstGeom>
              <a:noFill/>
              <a:ln w="15875">
                <a:solidFill>
                  <a:srgbClr val="000000"/>
                </a:solidFill>
                <a:round/>
                <a:headEnd/>
                <a:tailEnd/>
              </a:ln>
            </p:spPr>
            <p:txBody>
              <a:bodyPr/>
              <a:lstStyle/>
              <a:p>
                <a:endParaRPr lang="fr-FR" sz="1200"/>
              </a:p>
            </p:txBody>
          </p:sp>
        </p:grpSp>
        <p:pic>
          <p:nvPicPr>
            <p:cNvPr id="93" name="Picture 84" descr="pintade3"/>
            <p:cNvPicPr>
              <a:picLocks noChangeAspect="1" noChangeArrowheads="1"/>
            </p:cNvPicPr>
            <p:nvPr/>
          </p:nvPicPr>
          <p:blipFill>
            <a:blip r:embed="rId9" cstate="print"/>
            <a:srcRect/>
            <a:stretch>
              <a:fillRect/>
            </a:stretch>
          </p:blipFill>
          <p:spPr bwMode="auto">
            <a:xfrm>
              <a:off x="3526" y="978"/>
              <a:ext cx="671" cy="494"/>
            </a:xfrm>
            <a:prstGeom prst="rect">
              <a:avLst/>
            </a:prstGeom>
            <a:noFill/>
            <a:ln w="9525">
              <a:noFill/>
              <a:miter lim="800000"/>
              <a:headEnd/>
              <a:tailEnd/>
            </a:ln>
          </p:spPr>
        </p:pic>
      </p:grpSp>
      <p:grpSp>
        <p:nvGrpSpPr>
          <p:cNvPr id="4" name="Groupe 3"/>
          <p:cNvGrpSpPr/>
          <p:nvPr/>
        </p:nvGrpSpPr>
        <p:grpSpPr>
          <a:xfrm>
            <a:off x="1449336" y="3259626"/>
            <a:ext cx="8150460" cy="2860187"/>
            <a:chOff x="1449336" y="3259626"/>
            <a:chExt cx="8150460" cy="2860187"/>
          </a:xfrm>
        </p:grpSpPr>
        <p:grpSp>
          <p:nvGrpSpPr>
            <p:cNvPr id="112" name="Group 235"/>
            <p:cNvGrpSpPr>
              <a:grpSpLocks/>
            </p:cNvGrpSpPr>
            <p:nvPr/>
          </p:nvGrpSpPr>
          <p:grpSpPr bwMode="auto">
            <a:xfrm>
              <a:off x="4095885" y="3709250"/>
              <a:ext cx="3805674" cy="2248911"/>
              <a:chOff x="2442" y="713"/>
              <a:chExt cx="2655" cy="1769"/>
            </a:xfrm>
          </p:grpSpPr>
          <p:grpSp>
            <p:nvGrpSpPr>
              <p:cNvPr id="113" name="Group 87"/>
              <p:cNvGrpSpPr>
                <a:grpSpLocks/>
              </p:cNvGrpSpPr>
              <p:nvPr/>
            </p:nvGrpSpPr>
            <p:grpSpPr bwMode="auto">
              <a:xfrm>
                <a:off x="2664" y="2197"/>
                <a:ext cx="2174" cy="140"/>
                <a:chOff x="815" y="3440"/>
                <a:chExt cx="4181" cy="243"/>
              </a:xfrm>
            </p:grpSpPr>
            <p:sp>
              <p:nvSpPr>
                <p:cNvPr id="166" name="Rectangle 88"/>
                <p:cNvSpPr>
                  <a:spLocks noChangeArrowheads="1"/>
                </p:cNvSpPr>
                <p:nvPr/>
              </p:nvSpPr>
              <p:spPr bwMode="auto">
                <a:xfrm>
                  <a:off x="4792" y="3440"/>
                  <a:ext cx="204" cy="243"/>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24</a:t>
                  </a:r>
                </a:p>
              </p:txBody>
            </p:sp>
            <p:sp>
              <p:nvSpPr>
                <p:cNvPr id="167" name="Rectangle 89"/>
                <p:cNvSpPr>
                  <a:spLocks noChangeArrowheads="1"/>
                </p:cNvSpPr>
                <p:nvPr/>
              </p:nvSpPr>
              <p:spPr bwMode="auto">
                <a:xfrm>
                  <a:off x="4336"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22</a:t>
                  </a:r>
                </a:p>
              </p:txBody>
            </p:sp>
            <p:sp>
              <p:nvSpPr>
                <p:cNvPr id="168" name="Rectangle 90"/>
                <p:cNvSpPr>
                  <a:spLocks noChangeArrowheads="1"/>
                </p:cNvSpPr>
                <p:nvPr/>
              </p:nvSpPr>
              <p:spPr bwMode="auto">
                <a:xfrm>
                  <a:off x="3894"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20</a:t>
                  </a:r>
                </a:p>
              </p:txBody>
            </p:sp>
            <p:sp>
              <p:nvSpPr>
                <p:cNvPr id="169" name="Rectangle 91"/>
                <p:cNvSpPr>
                  <a:spLocks noChangeArrowheads="1"/>
                </p:cNvSpPr>
                <p:nvPr/>
              </p:nvSpPr>
              <p:spPr bwMode="auto">
                <a:xfrm>
                  <a:off x="3445"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18</a:t>
                  </a:r>
                </a:p>
              </p:txBody>
            </p:sp>
            <p:sp>
              <p:nvSpPr>
                <p:cNvPr id="170" name="Rectangle 92"/>
                <p:cNvSpPr>
                  <a:spLocks noChangeArrowheads="1"/>
                </p:cNvSpPr>
                <p:nvPr/>
              </p:nvSpPr>
              <p:spPr bwMode="auto">
                <a:xfrm>
                  <a:off x="2991"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16</a:t>
                  </a:r>
                </a:p>
              </p:txBody>
            </p:sp>
            <p:sp>
              <p:nvSpPr>
                <p:cNvPr id="171" name="Rectangle 93"/>
                <p:cNvSpPr>
                  <a:spLocks noChangeArrowheads="1"/>
                </p:cNvSpPr>
                <p:nvPr/>
              </p:nvSpPr>
              <p:spPr bwMode="auto">
                <a:xfrm>
                  <a:off x="2553"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14</a:t>
                  </a:r>
                </a:p>
              </p:txBody>
            </p:sp>
            <p:sp>
              <p:nvSpPr>
                <p:cNvPr id="172" name="Rectangle 94"/>
                <p:cNvSpPr>
                  <a:spLocks noChangeArrowheads="1"/>
                </p:cNvSpPr>
                <p:nvPr/>
              </p:nvSpPr>
              <p:spPr bwMode="auto">
                <a:xfrm>
                  <a:off x="2099"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12</a:t>
                  </a:r>
                </a:p>
              </p:txBody>
            </p:sp>
            <p:sp>
              <p:nvSpPr>
                <p:cNvPr id="173" name="Rectangle 95"/>
                <p:cNvSpPr>
                  <a:spLocks noChangeArrowheads="1"/>
                </p:cNvSpPr>
                <p:nvPr/>
              </p:nvSpPr>
              <p:spPr bwMode="auto">
                <a:xfrm>
                  <a:off x="1661" y="3440"/>
                  <a:ext cx="204"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10</a:t>
                  </a:r>
                </a:p>
              </p:txBody>
            </p:sp>
            <p:sp>
              <p:nvSpPr>
                <p:cNvPr id="174" name="Rectangle 96"/>
                <p:cNvSpPr>
                  <a:spLocks noChangeArrowheads="1"/>
                </p:cNvSpPr>
                <p:nvPr/>
              </p:nvSpPr>
              <p:spPr bwMode="auto">
                <a:xfrm>
                  <a:off x="1255" y="3440"/>
                  <a:ext cx="102"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8</a:t>
                  </a:r>
                </a:p>
              </p:txBody>
            </p:sp>
            <p:sp>
              <p:nvSpPr>
                <p:cNvPr id="175" name="Rectangle 97"/>
                <p:cNvSpPr>
                  <a:spLocks noChangeArrowheads="1"/>
                </p:cNvSpPr>
                <p:nvPr/>
              </p:nvSpPr>
              <p:spPr bwMode="auto">
                <a:xfrm>
                  <a:off x="815" y="3440"/>
                  <a:ext cx="102" cy="242"/>
                </a:xfrm>
                <a:prstGeom prst="rect">
                  <a:avLst/>
                </a:prstGeom>
                <a:noFill/>
                <a:ln w="9525">
                  <a:noFill/>
                  <a:miter lim="800000"/>
                  <a:headEnd/>
                  <a:tailEnd/>
                </a:ln>
              </p:spPr>
              <p:txBody>
                <a:bodyPr wrap="none" lIns="0" tIns="0" rIns="0" bIns="0">
                  <a:spAutoFit/>
                </a:bodyPr>
                <a:lstStyle/>
                <a:p>
                  <a:pPr eaLnBrk="0" hangingPunct="0"/>
                  <a:r>
                    <a:rPr lang="en-GB" sz="1200">
                      <a:solidFill>
                        <a:srgbClr val="333399"/>
                      </a:solidFill>
                      <a:latin typeface="Calibri" pitchFamily="34" charset="0"/>
                    </a:rPr>
                    <a:t>6</a:t>
                  </a:r>
                </a:p>
              </p:txBody>
            </p:sp>
            <p:sp>
              <p:nvSpPr>
                <p:cNvPr id="176" name="Rectangle 98"/>
                <p:cNvSpPr>
                  <a:spLocks noChangeArrowheads="1"/>
                </p:cNvSpPr>
                <p:nvPr/>
              </p:nvSpPr>
              <p:spPr bwMode="auto">
                <a:xfrm>
                  <a:off x="815" y="3440"/>
                  <a:ext cx="102" cy="242"/>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6</a:t>
                  </a:r>
                </a:p>
              </p:txBody>
            </p:sp>
          </p:grpSp>
          <p:grpSp>
            <p:nvGrpSpPr>
              <p:cNvPr id="114" name="Group 99"/>
              <p:cNvGrpSpPr>
                <a:grpSpLocks/>
              </p:cNvGrpSpPr>
              <p:nvPr/>
            </p:nvGrpSpPr>
            <p:grpSpPr bwMode="auto">
              <a:xfrm>
                <a:off x="2684" y="2174"/>
                <a:ext cx="2209" cy="18"/>
                <a:chOff x="864" y="3272"/>
                <a:chExt cx="4250" cy="32"/>
              </a:xfrm>
            </p:grpSpPr>
            <p:sp>
              <p:nvSpPr>
                <p:cNvPr id="145" name="Line 100"/>
                <p:cNvSpPr>
                  <a:spLocks noChangeShapeType="1"/>
                </p:cNvSpPr>
                <p:nvPr/>
              </p:nvSpPr>
              <p:spPr bwMode="auto">
                <a:xfrm flipV="1">
                  <a:off x="864" y="3272"/>
                  <a:ext cx="1" cy="32"/>
                </a:xfrm>
                <a:prstGeom prst="line">
                  <a:avLst/>
                </a:prstGeom>
                <a:noFill/>
                <a:ln w="31750">
                  <a:solidFill>
                    <a:schemeClr val="tx1"/>
                  </a:solidFill>
                  <a:round/>
                  <a:headEnd/>
                  <a:tailEnd/>
                </a:ln>
              </p:spPr>
              <p:txBody>
                <a:bodyPr/>
                <a:lstStyle/>
                <a:p>
                  <a:endParaRPr lang="fr-FR" sz="1200"/>
                </a:p>
              </p:txBody>
            </p:sp>
            <p:sp>
              <p:nvSpPr>
                <p:cNvPr id="146" name="Line 101"/>
                <p:cNvSpPr>
                  <a:spLocks noChangeShapeType="1"/>
                </p:cNvSpPr>
                <p:nvPr/>
              </p:nvSpPr>
              <p:spPr bwMode="auto">
                <a:xfrm flipV="1">
                  <a:off x="1080" y="3272"/>
                  <a:ext cx="1" cy="16"/>
                </a:xfrm>
                <a:prstGeom prst="line">
                  <a:avLst/>
                </a:prstGeom>
                <a:noFill/>
                <a:ln w="31750">
                  <a:solidFill>
                    <a:schemeClr val="tx1"/>
                  </a:solidFill>
                  <a:round/>
                  <a:headEnd/>
                  <a:tailEnd/>
                </a:ln>
              </p:spPr>
              <p:txBody>
                <a:bodyPr/>
                <a:lstStyle/>
                <a:p>
                  <a:endParaRPr lang="fr-FR" sz="1200"/>
                </a:p>
              </p:txBody>
            </p:sp>
            <p:sp>
              <p:nvSpPr>
                <p:cNvPr id="147" name="Line 102"/>
                <p:cNvSpPr>
                  <a:spLocks noChangeShapeType="1"/>
                </p:cNvSpPr>
                <p:nvPr/>
              </p:nvSpPr>
              <p:spPr bwMode="auto">
                <a:xfrm flipV="1">
                  <a:off x="1305" y="3272"/>
                  <a:ext cx="1" cy="32"/>
                </a:xfrm>
                <a:prstGeom prst="line">
                  <a:avLst/>
                </a:prstGeom>
                <a:noFill/>
                <a:ln w="31750">
                  <a:solidFill>
                    <a:schemeClr val="tx1"/>
                  </a:solidFill>
                  <a:round/>
                  <a:headEnd/>
                  <a:tailEnd/>
                </a:ln>
              </p:spPr>
              <p:txBody>
                <a:bodyPr/>
                <a:lstStyle/>
                <a:p>
                  <a:endParaRPr lang="fr-FR" sz="1200"/>
                </a:p>
              </p:txBody>
            </p:sp>
            <p:sp>
              <p:nvSpPr>
                <p:cNvPr id="148" name="Line 103"/>
                <p:cNvSpPr>
                  <a:spLocks noChangeShapeType="1"/>
                </p:cNvSpPr>
                <p:nvPr/>
              </p:nvSpPr>
              <p:spPr bwMode="auto">
                <a:xfrm flipV="1">
                  <a:off x="1541" y="3272"/>
                  <a:ext cx="1" cy="16"/>
                </a:xfrm>
                <a:prstGeom prst="line">
                  <a:avLst/>
                </a:prstGeom>
                <a:noFill/>
                <a:ln w="31750">
                  <a:solidFill>
                    <a:schemeClr val="tx1"/>
                  </a:solidFill>
                  <a:round/>
                  <a:headEnd/>
                  <a:tailEnd/>
                </a:ln>
              </p:spPr>
              <p:txBody>
                <a:bodyPr/>
                <a:lstStyle/>
                <a:p>
                  <a:endParaRPr lang="fr-FR" sz="1200"/>
                </a:p>
              </p:txBody>
            </p:sp>
            <p:sp>
              <p:nvSpPr>
                <p:cNvPr id="149" name="Line 104"/>
                <p:cNvSpPr>
                  <a:spLocks noChangeShapeType="1"/>
                </p:cNvSpPr>
                <p:nvPr/>
              </p:nvSpPr>
              <p:spPr bwMode="auto">
                <a:xfrm flipV="1">
                  <a:off x="1757" y="3272"/>
                  <a:ext cx="1" cy="32"/>
                </a:xfrm>
                <a:prstGeom prst="line">
                  <a:avLst/>
                </a:prstGeom>
                <a:noFill/>
                <a:ln w="31750">
                  <a:solidFill>
                    <a:schemeClr val="tx1"/>
                  </a:solidFill>
                  <a:round/>
                  <a:headEnd/>
                  <a:tailEnd/>
                </a:ln>
              </p:spPr>
              <p:txBody>
                <a:bodyPr/>
                <a:lstStyle/>
                <a:p>
                  <a:endParaRPr lang="fr-FR" sz="1200"/>
                </a:p>
              </p:txBody>
            </p:sp>
            <p:sp>
              <p:nvSpPr>
                <p:cNvPr id="150" name="Line 105"/>
                <p:cNvSpPr>
                  <a:spLocks noChangeShapeType="1"/>
                </p:cNvSpPr>
                <p:nvPr/>
              </p:nvSpPr>
              <p:spPr bwMode="auto">
                <a:xfrm flipV="1">
                  <a:off x="1983" y="3272"/>
                  <a:ext cx="1" cy="16"/>
                </a:xfrm>
                <a:prstGeom prst="line">
                  <a:avLst/>
                </a:prstGeom>
                <a:noFill/>
                <a:ln w="31750">
                  <a:solidFill>
                    <a:schemeClr val="tx1"/>
                  </a:solidFill>
                  <a:round/>
                  <a:headEnd/>
                  <a:tailEnd/>
                </a:ln>
              </p:spPr>
              <p:txBody>
                <a:bodyPr/>
                <a:lstStyle/>
                <a:p>
                  <a:endParaRPr lang="fr-FR" sz="1200"/>
                </a:p>
              </p:txBody>
            </p:sp>
            <p:sp>
              <p:nvSpPr>
                <p:cNvPr id="151" name="Line 106"/>
                <p:cNvSpPr>
                  <a:spLocks noChangeShapeType="1"/>
                </p:cNvSpPr>
                <p:nvPr/>
              </p:nvSpPr>
              <p:spPr bwMode="auto">
                <a:xfrm flipV="1">
                  <a:off x="2208" y="3272"/>
                  <a:ext cx="1" cy="32"/>
                </a:xfrm>
                <a:prstGeom prst="line">
                  <a:avLst/>
                </a:prstGeom>
                <a:noFill/>
                <a:ln w="31750">
                  <a:solidFill>
                    <a:schemeClr val="tx1"/>
                  </a:solidFill>
                  <a:round/>
                  <a:headEnd/>
                  <a:tailEnd/>
                </a:ln>
              </p:spPr>
              <p:txBody>
                <a:bodyPr/>
                <a:lstStyle/>
                <a:p>
                  <a:endParaRPr lang="fr-FR" sz="1200"/>
                </a:p>
              </p:txBody>
            </p:sp>
            <p:sp>
              <p:nvSpPr>
                <p:cNvPr id="152" name="Line 107"/>
                <p:cNvSpPr>
                  <a:spLocks noChangeShapeType="1"/>
                </p:cNvSpPr>
                <p:nvPr/>
              </p:nvSpPr>
              <p:spPr bwMode="auto">
                <a:xfrm flipV="1">
                  <a:off x="2424" y="3272"/>
                  <a:ext cx="1" cy="16"/>
                </a:xfrm>
                <a:prstGeom prst="line">
                  <a:avLst/>
                </a:prstGeom>
                <a:noFill/>
                <a:ln w="31750">
                  <a:solidFill>
                    <a:schemeClr val="tx1"/>
                  </a:solidFill>
                  <a:round/>
                  <a:headEnd/>
                  <a:tailEnd/>
                </a:ln>
              </p:spPr>
              <p:txBody>
                <a:bodyPr/>
                <a:lstStyle/>
                <a:p>
                  <a:endParaRPr lang="fr-FR" sz="1200"/>
                </a:p>
              </p:txBody>
            </p:sp>
            <p:sp>
              <p:nvSpPr>
                <p:cNvPr id="153" name="Line 108"/>
                <p:cNvSpPr>
                  <a:spLocks noChangeShapeType="1"/>
                </p:cNvSpPr>
                <p:nvPr/>
              </p:nvSpPr>
              <p:spPr bwMode="auto">
                <a:xfrm flipV="1">
                  <a:off x="2660" y="3272"/>
                  <a:ext cx="1" cy="32"/>
                </a:xfrm>
                <a:prstGeom prst="line">
                  <a:avLst/>
                </a:prstGeom>
                <a:noFill/>
                <a:ln w="31750">
                  <a:solidFill>
                    <a:schemeClr val="tx1"/>
                  </a:solidFill>
                  <a:round/>
                  <a:headEnd/>
                  <a:tailEnd/>
                </a:ln>
              </p:spPr>
              <p:txBody>
                <a:bodyPr/>
                <a:lstStyle/>
                <a:p>
                  <a:endParaRPr lang="fr-FR" sz="1200"/>
                </a:p>
              </p:txBody>
            </p:sp>
            <p:sp>
              <p:nvSpPr>
                <p:cNvPr id="154" name="Line 109"/>
                <p:cNvSpPr>
                  <a:spLocks noChangeShapeType="1"/>
                </p:cNvSpPr>
                <p:nvPr/>
              </p:nvSpPr>
              <p:spPr bwMode="auto">
                <a:xfrm flipV="1">
                  <a:off x="2875" y="3272"/>
                  <a:ext cx="1" cy="16"/>
                </a:xfrm>
                <a:prstGeom prst="line">
                  <a:avLst/>
                </a:prstGeom>
                <a:noFill/>
                <a:ln w="31750">
                  <a:solidFill>
                    <a:schemeClr val="tx1"/>
                  </a:solidFill>
                  <a:round/>
                  <a:headEnd/>
                  <a:tailEnd/>
                </a:ln>
              </p:spPr>
              <p:txBody>
                <a:bodyPr/>
                <a:lstStyle/>
                <a:p>
                  <a:endParaRPr lang="fr-FR" sz="1200"/>
                </a:p>
              </p:txBody>
            </p:sp>
            <p:sp>
              <p:nvSpPr>
                <p:cNvPr id="155" name="Line 110"/>
                <p:cNvSpPr>
                  <a:spLocks noChangeShapeType="1"/>
                </p:cNvSpPr>
                <p:nvPr/>
              </p:nvSpPr>
              <p:spPr bwMode="auto">
                <a:xfrm flipV="1">
                  <a:off x="3101" y="3272"/>
                  <a:ext cx="1" cy="32"/>
                </a:xfrm>
                <a:prstGeom prst="line">
                  <a:avLst/>
                </a:prstGeom>
                <a:noFill/>
                <a:ln w="31750">
                  <a:solidFill>
                    <a:schemeClr val="tx1"/>
                  </a:solidFill>
                  <a:round/>
                  <a:headEnd/>
                  <a:tailEnd/>
                </a:ln>
              </p:spPr>
              <p:txBody>
                <a:bodyPr/>
                <a:lstStyle/>
                <a:p>
                  <a:endParaRPr lang="fr-FR" sz="1200"/>
                </a:p>
              </p:txBody>
            </p:sp>
            <p:sp>
              <p:nvSpPr>
                <p:cNvPr id="156" name="Line 111"/>
                <p:cNvSpPr>
                  <a:spLocks noChangeShapeType="1"/>
                </p:cNvSpPr>
                <p:nvPr/>
              </p:nvSpPr>
              <p:spPr bwMode="auto">
                <a:xfrm flipV="1">
                  <a:off x="3327" y="3272"/>
                  <a:ext cx="1" cy="16"/>
                </a:xfrm>
                <a:prstGeom prst="line">
                  <a:avLst/>
                </a:prstGeom>
                <a:noFill/>
                <a:ln w="31750">
                  <a:solidFill>
                    <a:schemeClr val="tx1"/>
                  </a:solidFill>
                  <a:round/>
                  <a:headEnd/>
                  <a:tailEnd/>
                </a:ln>
              </p:spPr>
              <p:txBody>
                <a:bodyPr/>
                <a:lstStyle/>
                <a:p>
                  <a:endParaRPr lang="fr-FR" sz="1200"/>
                </a:p>
              </p:txBody>
            </p:sp>
            <p:sp>
              <p:nvSpPr>
                <p:cNvPr id="157" name="Line 112"/>
                <p:cNvSpPr>
                  <a:spLocks noChangeShapeType="1"/>
                </p:cNvSpPr>
                <p:nvPr/>
              </p:nvSpPr>
              <p:spPr bwMode="auto">
                <a:xfrm flipV="1">
                  <a:off x="3553" y="3272"/>
                  <a:ext cx="1" cy="32"/>
                </a:xfrm>
                <a:prstGeom prst="line">
                  <a:avLst/>
                </a:prstGeom>
                <a:noFill/>
                <a:ln w="31750">
                  <a:solidFill>
                    <a:schemeClr val="tx1"/>
                  </a:solidFill>
                  <a:round/>
                  <a:headEnd/>
                  <a:tailEnd/>
                </a:ln>
              </p:spPr>
              <p:txBody>
                <a:bodyPr/>
                <a:lstStyle/>
                <a:p>
                  <a:endParaRPr lang="fr-FR" sz="1200"/>
                </a:p>
              </p:txBody>
            </p:sp>
            <p:sp>
              <p:nvSpPr>
                <p:cNvPr id="158" name="Line 113"/>
                <p:cNvSpPr>
                  <a:spLocks noChangeShapeType="1"/>
                </p:cNvSpPr>
                <p:nvPr/>
              </p:nvSpPr>
              <p:spPr bwMode="auto">
                <a:xfrm flipV="1">
                  <a:off x="3778" y="3272"/>
                  <a:ext cx="1" cy="16"/>
                </a:xfrm>
                <a:prstGeom prst="line">
                  <a:avLst/>
                </a:prstGeom>
                <a:noFill/>
                <a:ln w="31750">
                  <a:solidFill>
                    <a:schemeClr val="tx1"/>
                  </a:solidFill>
                  <a:round/>
                  <a:headEnd/>
                  <a:tailEnd/>
                </a:ln>
              </p:spPr>
              <p:txBody>
                <a:bodyPr/>
                <a:lstStyle/>
                <a:p>
                  <a:endParaRPr lang="fr-FR" sz="1200"/>
                </a:p>
              </p:txBody>
            </p:sp>
            <p:sp>
              <p:nvSpPr>
                <p:cNvPr id="159" name="Line 114"/>
                <p:cNvSpPr>
                  <a:spLocks noChangeShapeType="1"/>
                </p:cNvSpPr>
                <p:nvPr/>
              </p:nvSpPr>
              <p:spPr bwMode="auto">
                <a:xfrm flipV="1">
                  <a:off x="3994" y="3272"/>
                  <a:ext cx="1" cy="32"/>
                </a:xfrm>
                <a:prstGeom prst="line">
                  <a:avLst/>
                </a:prstGeom>
                <a:noFill/>
                <a:ln w="31750">
                  <a:solidFill>
                    <a:schemeClr val="tx1"/>
                  </a:solidFill>
                  <a:round/>
                  <a:headEnd/>
                  <a:tailEnd/>
                </a:ln>
              </p:spPr>
              <p:txBody>
                <a:bodyPr/>
                <a:lstStyle/>
                <a:p>
                  <a:endParaRPr lang="fr-FR" sz="1200"/>
                </a:p>
              </p:txBody>
            </p:sp>
            <p:sp>
              <p:nvSpPr>
                <p:cNvPr id="160" name="Line 115"/>
                <p:cNvSpPr>
                  <a:spLocks noChangeShapeType="1"/>
                </p:cNvSpPr>
                <p:nvPr/>
              </p:nvSpPr>
              <p:spPr bwMode="auto">
                <a:xfrm flipV="1">
                  <a:off x="4220" y="3272"/>
                  <a:ext cx="1" cy="16"/>
                </a:xfrm>
                <a:prstGeom prst="line">
                  <a:avLst/>
                </a:prstGeom>
                <a:noFill/>
                <a:ln w="31750">
                  <a:solidFill>
                    <a:schemeClr val="tx1"/>
                  </a:solidFill>
                  <a:round/>
                  <a:headEnd/>
                  <a:tailEnd/>
                </a:ln>
              </p:spPr>
              <p:txBody>
                <a:bodyPr/>
                <a:lstStyle/>
                <a:p>
                  <a:endParaRPr lang="fr-FR" sz="1200"/>
                </a:p>
              </p:txBody>
            </p:sp>
            <p:sp>
              <p:nvSpPr>
                <p:cNvPr id="161" name="Line 116"/>
                <p:cNvSpPr>
                  <a:spLocks noChangeShapeType="1"/>
                </p:cNvSpPr>
                <p:nvPr/>
              </p:nvSpPr>
              <p:spPr bwMode="auto">
                <a:xfrm flipV="1">
                  <a:off x="4445" y="3272"/>
                  <a:ext cx="1" cy="32"/>
                </a:xfrm>
                <a:prstGeom prst="line">
                  <a:avLst/>
                </a:prstGeom>
                <a:noFill/>
                <a:ln w="31750">
                  <a:solidFill>
                    <a:schemeClr val="tx1"/>
                  </a:solidFill>
                  <a:round/>
                  <a:headEnd/>
                  <a:tailEnd/>
                </a:ln>
              </p:spPr>
              <p:txBody>
                <a:bodyPr/>
                <a:lstStyle/>
                <a:p>
                  <a:endParaRPr lang="fr-FR" sz="1200"/>
                </a:p>
              </p:txBody>
            </p:sp>
            <p:sp>
              <p:nvSpPr>
                <p:cNvPr id="162" name="Line 117"/>
                <p:cNvSpPr>
                  <a:spLocks noChangeShapeType="1"/>
                </p:cNvSpPr>
                <p:nvPr/>
              </p:nvSpPr>
              <p:spPr bwMode="auto">
                <a:xfrm flipV="1">
                  <a:off x="4671" y="3272"/>
                  <a:ext cx="1" cy="16"/>
                </a:xfrm>
                <a:prstGeom prst="line">
                  <a:avLst/>
                </a:prstGeom>
                <a:noFill/>
                <a:ln w="31750">
                  <a:solidFill>
                    <a:schemeClr val="tx1"/>
                  </a:solidFill>
                  <a:round/>
                  <a:headEnd/>
                  <a:tailEnd/>
                </a:ln>
              </p:spPr>
              <p:txBody>
                <a:bodyPr/>
                <a:lstStyle/>
                <a:p>
                  <a:endParaRPr lang="fr-FR" sz="1200"/>
                </a:p>
              </p:txBody>
            </p:sp>
            <p:sp>
              <p:nvSpPr>
                <p:cNvPr id="163" name="Line 118"/>
                <p:cNvSpPr>
                  <a:spLocks noChangeShapeType="1"/>
                </p:cNvSpPr>
                <p:nvPr/>
              </p:nvSpPr>
              <p:spPr bwMode="auto">
                <a:xfrm flipV="1">
                  <a:off x="4897" y="3272"/>
                  <a:ext cx="1" cy="32"/>
                </a:xfrm>
                <a:prstGeom prst="line">
                  <a:avLst/>
                </a:prstGeom>
                <a:noFill/>
                <a:ln w="31750">
                  <a:solidFill>
                    <a:schemeClr val="tx1"/>
                  </a:solidFill>
                  <a:round/>
                  <a:headEnd/>
                  <a:tailEnd/>
                </a:ln>
              </p:spPr>
              <p:txBody>
                <a:bodyPr/>
                <a:lstStyle/>
                <a:p>
                  <a:endParaRPr lang="fr-FR" sz="1200"/>
                </a:p>
              </p:txBody>
            </p:sp>
            <p:sp>
              <p:nvSpPr>
                <p:cNvPr id="164" name="Line 119"/>
                <p:cNvSpPr>
                  <a:spLocks noChangeShapeType="1"/>
                </p:cNvSpPr>
                <p:nvPr/>
              </p:nvSpPr>
              <p:spPr bwMode="auto">
                <a:xfrm flipV="1">
                  <a:off x="5113" y="3272"/>
                  <a:ext cx="1" cy="16"/>
                </a:xfrm>
                <a:prstGeom prst="line">
                  <a:avLst/>
                </a:prstGeom>
                <a:noFill/>
                <a:ln w="31750">
                  <a:solidFill>
                    <a:schemeClr val="tx1"/>
                  </a:solidFill>
                  <a:round/>
                  <a:headEnd/>
                  <a:tailEnd/>
                </a:ln>
              </p:spPr>
              <p:txBody>
                <a:bodyPr/>
                <a:lstStyle/>
                <a:p>
                  <a:endParaRPr lang="fr-FR" sz="1200"/>
                </a:p>
              </p:txBody>
            </p:sp>
            <p:sp>
              <p:nvSpPr>
                <p:cNvPr id="165" name="Line 120"/>
                <p:cNvSpPr>
                  <a:spLocks noChangeShapeType="1"/>
                </p:cNvSpPr>
                <p:nvPr/>
              </p:nvSpPr>
              <p:spPr bwMode="auto">
                <a:xfrm>
                  <a:off x="864" y="3272"/>
                  <a:ext cx="4249" cy="1"/>
                </a:xfrm>
                <a:prstGeom prst="line">
                  <a:avLst/>
                </a:prstGeom>
                <a:noFill/>
                <a:ln w="31750">
                  <a:solidFill>
                    <a:schemeClr val="tx1"/>
                  </a:solidFill>
                  <a:round/>
                  <a:headEnd/>
                  <a:tailEnd/>
                </a:ln>
              </p:spPr>
              <p:txBody>
                <a:bodyPr/>
                <a:lstStyle/>
                <a:p>
                  <a:endParaRPr lang="fr-FR" sz="1200"/>
                </a:p>
              </p:txBody>
            </p:sp>
          </p:grpSp>
          <p:grpSp>
            <p:nvGrpSpPr>
              <p:cNvPr id="115" name="Group 121"/>
              <p:cNvGrpSpPr>
                <a:grpSpLocks/>
              </p:cNvGrpSpPr>
              <p:nvPr/>
            </p:nvGrpSpPr>
            <p:grpSpPr bwMode="auto">
              <a:xfrm>
                <a:off x="2605" y="713"/>
                <a:ext cx="53" cy="1554"/>
                <a:chOff x="697" y="823"/>
                <a:chExt cx="103" cy="2721"/>
              </a:xfrm>
            </p:grpSpPr>
            <p:sp>
              <p:nvSpPr>
                <p:cNvPr id="138" name="Rectangle 122"/>
                <p:cNvSpPr>
                  <a:spLocks noChangeArrowheads="1"/>
                </p:cNvSpPr>
                <p:nvPr/>
              </p:nvSpPr>
              <p:spPr bwMode="auto">
                <a:xfrm>
                  <a:off x="697" y="3300"/>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0</a:t>
                  </a:r>
                </a:p>
              </p:txBody>
            </p:sp>
            <p:sp>
              <p:nvSpPr>
                <p:cNvPr id="139" name="Rectangle 123"/>
                <p:cNvSpPr>
                  <a:spLocks noChangeArrowheads="1"/>
                </p:cNvSpPr>
                <p:nvPr/>
              </p:nvSpPr>
              <p:spPr bwMode="auto">
                <a:xfrm>
                  <a:off x="697" y="2891"/>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1</a:t>
                  </a:r>
                </a:p>
              </p:txBody>
            </p:sp>
            <p:sp>
              <p:nvSpPr>
                <p:cNvPr id="140" name="Rectangle 124"/>
                <p:cNvSpPr>
                  <a:spLocks noChangeArrowheads="1"/>
                </p:cNvSpPr>
                <p:nvPr/>
              </p:nvSpPr>
              <p:spPr bwMode="auto">
                <a:xfrm>
                  <a:off x="697" y="2481"/>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2</a:t>
                  </a:r>
                </a:p>
              </p:txBody>
            </p:sp>
            <p:sp>
              <p:nvSpPr>
                <p:cNvPr id="141" name="Rectangle 125"/>
                <p:cNvSpPr>
                  <a:spLocks noChangeArrowheads="1"/>
                </p:cNvSpPr>
                <p:nvPr/>
              </p:nvSpPr>
              <p:spPr bwMode="auto">
                <a:xfrm>
                  <a:off x="697" y="2068"/>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3</a:t>
                  </a:r>
                </a:p>
              </p:txBody>
            </p:sp>
            <p:sp>
              <p:nvSpPr>
                <p:cNvPr id="142" name="Rectangle 126"/>
                <p:cNvSpPr>
                  <a:spLocks noChangeArrowheads="1"/>
                </p:cNvSpPr>
                <p:nvPr/>
              </p:nvSpPr>
              <p:spPr bwMode="auto">
                <a:xfrm>
                  <a:off x="697" y="1648"/>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4</a:t>
                  </a:r>
                </a:p>
              </p:txBody>
            </p:sp>
            <p:sp>
              <p:nvSpPr>
                <p:cNvPr id="143" name="Rectangle 127"/>
                <p:cNvSpPr>
                  <a:spLocks noChangeArrowheads="1"/>
                </p:cNvSpPr>
                <p:nvPr/>
              </p:nvSpPr>
              <p:spPr bwMode="auto">
                <a:xfrm>
                  <a:off x="697" y="1238"/>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5</a:t>
                  </a:r>
                </a:p>
              </p:txBody>
            </p:sp>
            <p:sp>
              <p:nvSpPr>
                <p:cNvPr id="144" name="Rectangle 128"/>
                <p:cNvSpPr>
                  <a:spLocks noChangeArrowheads="1"/>
                </p:cNvSpPr>
                <p:nvPr/>
              </p:nvSpPr>
              <p:spPr bwMode="auto">
                <a:xfrm>
                  <a:off x="697" y="823"/>
                  <a:ext cx="103" cy="24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6</a:t>
                  </a:r>
                </a:p>
              </p:txBody>
            </p:sp>
          </p:grpSp>
          <p:grpSp>
            <p:nvGrpSpPr>
              <p:cNvPr id="116" name="Group 129"/>
              <p:cNvGrpSpPr>
                <a:grpSpLocks/>
              </p:cNvGrpSpPr>
              <p:nvPr/>
            </p:nvGrpSpPr>
            <p:grpSpPr bwMode="auto">
              <a:xfrm>
                <a:off x="2661" y="753"/>
                <a:ext cx="20" cy="1417"/>
                <a:chOff x="825" y="791"/>
                <a:chExt cx="40" cy="2482"/>
              </a:xfrm>
            </p:grpSpPr>
            <p:sp>
              <p:nvSpPr>
                <p:cNvPr id="124" name="Line 130"/>
                <p:cNvSpPr>
                  <a:spLocks noChangeShapeType="1"/>
                </p:cNvSpPr>
                <p:nvPr/>
              </p:nvSpPr>
              <p:spPr bwMode="auto">
                <a:xfrm flipH="1">
                  <a:off x="825" y="3272"/>
                  <a:ext cx="39" cy="1"/>
                </a:xfrm>
                <a:prstGeom prst="line">
                  <a:avLst/>
                </a:prstGeom>
                <a:noFill/>
                <a:ln w="31750">
                  <a:solidFill>
                    <a:schemeClr val="tx1"/>
                  </a:solidFill>
                  <a:round/>
                  <a:headEnd/>
                  <a:tailEnd/>
                </a:ln>
              </p:spPr>
              <p:txBody>
                <a:bodyPr/>
                <a:lstStyle/>
                <a:p>
                  <a:endParaRPr lang="fr-FR" sz="1200"/>
                </a:p>
              </p:txBody>
            </p:sp>
            <p:sp>
              <p:nvSpPr>
                <p:cNvPr id="125" name="Line 131"/>
                <p:cNvSpPr>
                  <a:spLocks noChangeShapeType="1"/>
                </p:cNvSpPr>
                <p:nvPr/>
              </p:nvSpPr>
              <p:spPr bwMode="auto">
                <a:xfrm flipH="1">
                  <a:off x="844" y="3073"/>
                  <a:ext cx="20" cy="1"/>
                </a:xfrm>
                <a:prstGeom prst="line">
                  <a:avLst/>
                </a:prstGeom>
                <a:noFill/>
                <a:ln w="31750">
                  <a:solidFill>
                    <a:schemeClr val="tx1"/>
                  </a:solidFill>
                  <a:round/>
                  <a:headEnd/>
                  <a:tailEnd/>
                </a:ln>
              </p:spPr>
              <p:txBody>
                <a:bodyPr/>
                <a:lstStyle/>
                <a:p>
                  <a:endParaRPr lang="fr-FR" sz="1200"/>
                </a:p>
              </p:txBody>
            </p:sp>
            <p:sp>
              <p:nvSpPr>
                <p:cNvPr id="126" name="Line 132"/>
                <p:cNvSpPr>
                  <a:spLocks noChangeShapeType="1"/>
                </p:cNvSpPr>
                <p:nvPr/>
              </p:nvSpPr>
              <p:spPr bwMode="auto">
                <a:xfrm flipH="1">
                  <a:off x="825" y="2857"/>
                  <a:ext cx="39" cy="1"/>
                </a:xfrm>
                <a:prstGeom prst="line">
                  <a:avLst/>
                </a:prstGeom>
                <a:noFill/>
                <a:ln w="31750">
                  <a:solidFill>
                    <a:schemeClr val="tx1"/>
                  </a:solidFill>
                  <a:round/>
                  <a:headEnd/>
                  <a:tailEnd/>
                </a:ln>
              </p:spPr>
              <p:txBody>
                <a:bodyPr/>
                <a:lstStyle/>
                <a:p>
                  <a:endParaRPr lang="fr-FR" sz="1200"/>
                </a:p>
              </p:txBody>
            </p:sp>
            <p:sp>
              <p:nvSpPr>
                <p:cNvPr id="127" name="Line 133"/>
                <p:cNvSpPr>
                  <a:spLocks noChangeShapeType="1"/>
                </p:cNvSpPr>
                <p:nvPr/>
              </p:nvSpPr>
              <p:spPr bwMode="auto">
                <a:xfrm flipH="1">
                  <a:off x="844" y="2650"/>
                  <a:ext cx="20" cy="1"/>
                </a:xfrm>
                <a:prstGeom prst="line">
                  <a:avLst/>
                </a:prstGeom>
                <a:noFill/>
                <a:ln w="31750">
                  <a:solidFill>
                    <a:schemeClr val="tx1"/>
                  </a:solidFill>
                  <a:round/>
                  <a:headEnd/>
                  <a:tailEnd/>
                </a:ln>
              </p:spPr>
              <p:txBody>
                <a:bodyPr/>
                <a:lstStyle/>
                <a:p>
                  <a:endParaRPr lang="fr-FR" sz="1200"/>
                </a:p>
              </p:txBody>
            </p:sp>
            <p:sp>
              <p:nvSpPr>
                <p:cNvPr id="128" name="Line 134"/>
                <p:cNvSpPr>
                  <a:spLocks noChangeShapeType="1"/>
                </p:cNvSpPr>
                <p:nvPr/>
              </p:nvSpPr>
              <p:spPr bwMode="auto">
                <a:xfrm flipH="1">
                  <a:off x="825" y="2451"/>
                  <a:ext cx="39" cy="1"/>
                </a:xfrm>
                <a:prstGeom prst="line">
                  <a:avLst/>
                </a:prstGeom>
                <a:noFill/>
                <a:ln w="31750">
                  <a:solidFill>
                    <a:schemeClr val="tx1"/>
                  </a:solidFill>
                  <a:round/>
                  <a:headEnd/>
                  <a:tailEnd/>
                </a:ln>
              </p:spPr>
              <p:txBody>
                <a:bodyPr/>
                <a:lstStyle/>
                <a:p>
                  <a:endParaRPr lang="fr-FR" sz="1200"/>
                </a:p>
              </p:txBody>
            </p:sp>
            <p:sp>
              <p:nvSpPr>
                <p:cNvPr id="129" name="Line 135"/>
                <p:cNvSpPr>
                  <a:spLocks noChangeShapeType="1"/>
                </p:cNvSpPr>
                <p:nvPr/>
              </p:nvSpPr>
              <p:spPr bwMode="auto">
                <a:xfrm flipH="1">
                  <a:off x="844" y="2235"/>
                  <a:ext cx="20" cy="1"/>
                </a:xfrm>
                <a:prstGeom prst="line">
                  <a:avLst/>
                </a:prstGeom>
                <a:noFill/>
                <a:ln w="31750">
                  <a:solidFill>
                    <a:schemeClr val="tx1"/>
                  </a:solidFill>
                  <a:round/>
                  <a:headEnd/>
                  <a:tailEnd/>
                </a:ln>
              </p:spPr>
              <p:txBody>
                <a:bodyPr/>
                <a:lstStyle/>
                <a:p>
                  <a:endParaRPr lang="fr-FR" sz="1200"/>
                </a:p>
              </p:txBody>
            </p:sp>
            <p:sp>
              <p:nvSpPr>
                <p:cNvPr id="130" name="Line 136"/>
                <p:cNvSpPr>
                  <a:spLocks noChangeShapeType="1"/>
                </p:cNvSpPr>
                <p:nvPr/>
              </p:nvSpPr>
              <p:spPr bwMode="auto">
                <a:xfrm flipH="1">
                  <a:off x="825" y="2036"/>
                  <a:ext cx="39" cy="1"/>
                </a:xfrm>
                <a:prstGeom prst="line">
                  <a:avLst/>
                </a:prstGeom>
                <a:noFill/>
                <a:ln w="31750">
                  <a:solidFill>
                    <a:schemeClr val="tx1"/>
                  </a:solidFill>
                  <a:round/>
                  <a:headEnd/>
                  <a:tailEnd/>
                </a:ln>
              </p:spPr>
              <p:txBody>
                <a:bodyPr/>
                <a:lstStyle/>
                <a:p>
                  <a:endParaRPr lang="fr-FR" sz="1200"/>
                </a:p>
              </p:txBody>
            </p:sp>
            <p:sp>
              <p:nvSpPr>
                <p:cNvPr id="131" name="Line 137"/>
                <p:cNvSpPr>
                  <a:spLocks noChangeShapeType="1"/>
                </p:cNvSpPr>
                <p:nvPr/>
              </p:nvSpPr>
              <p:spPr bwMode="auto">
                <a:xfrm flipH="1">
                  <a:off x="844" y="1828"/>
                  <a:ext cx="20" cy="1"/>
                </a:xfrm>
                <a:prstGeom prst="line">
                  <a:avLst/>
                </a:prstGeom>
                <a:noFill/>
                <a:ln w="31750">
                  <a:solidFill>
                    <a:schemeClr val="tx1"/>
                  </a:solidFill>
                  <a:round/>
                  <a:headEnd/>
                  <a:tailEnd/>
                </a:ln>
              </p:spPr>
              <p:txBody>
                <a:bodyPr/>
                <a:lstStyle/>
                <a:p>
                  <a:endParaRPr lang="fr-FR" sz="1200"/>
                </a:p>
              </p:txBody>
            </p:sp>
            <p:sp>
              <p:nvSpPr>
                <p:cNvPr id="132" name="Line 138"/>
                <p:cNvSpPr>
                  <a:spLocks noChangeShapeType="1"/>
                </p:cNvSpPr>
                <p:nvPr/>
              </p:nvSpPr>
              <p:spPr bwMode="auto">
                <a:xfrm flipH="1">
                  <a:off x="825" y="1613"/>
                  <a:ext cx="39" cy="1"/>
                </a:xfrm>
                <a:prstGeom prst="line">
                  <a:avLst/>
                </a:prstGeom>
                <a:noFill/>
                <a:ln w="31750">
                  <a:solidFill>
                    <a:schemeClr val="tx1"/>
                  </a:solidFill>
                  <a:round/>
                  <a:headEnd/>
                  <a:tailEnd/>
                </a:ln>
              </p:spPr>
              <p:txBody>
                <a:bodyPr/>
                <a:lstStyle/>
                <a:p>
                  <a:endParaRPr lang="fr-FR" sz="1200"/>
                </a:p>
              </p:txBody>
            </p:sp>
            <p:sp>
              <p:nvSpPr>
                <p:cNvPr id="133" name="Line 139"/>
                <p:cNvSpPr>
                  <a:spLocks noChangeShapeType="1"/>
                </p:cNvSpPr>
                <p:nvPr/>
              </p:nvSpPr>
              <p:spPr bwMode="auto">
                <a:xfrm flipH="1">
                  <a:off x="844" y="1413"/>
                  <a:ext cx="20" cy="1"/>
                </a:xfrm>
                <a:prstGeom prst="line">
                  <a:avLst/>
                </a:prstGeom>
                <a:noFill/>
                <a:ln w="31750">
                  <a:solidFill>
                    <a:schemeClr val="tx1"/>
                  </a:solidFill>
                  <a:round/>
                  <a:headEnd/>
                  <a:tailEnd/>
                </a:ln>
              </p:spPr>
              <p:txBody>
                <a:bodyPr/>
                <a:lstStyle/>
                <a:p>
                  <a:endParaRPr lang="fr-FR" sz="1200"/>
                </a:p>
              </p:txBody>
            </p:sp>
            <p:sp>
              <p:nvSpPr>
                <p:cNvPr id="134" name="Line 140"/>
                <p:cNvSpPr>
                  <a:spLocks noChangeShapeType="1"/>
                </p:cNvSpPr>
                <p:nvPr/>
              </p:nvSpPr>
              <p:spPr bwMode="auto">
                <a:xfrm flipH="1">
                  <a:off x="825" y="1206"/>
                  <a:ext cx="39" cy="1"/>
                </a:xfrm>
                <a:prstGeom prst="line">
                  <a:avLst/>
                </a:prstGeom>
                <a:noFill/>
                <a:ln w="31750">
                  <a:solidFill>
                    <a:schemeClr val="tx1"/>
                  </a:solidFill>
                  <a:round/>
                  <a:headEnd/>
                  <a:tailEnd/>
                </a:ln>
              </p:spPr>
              <p:txBody>
                <a:bodyPr/>
                <a:lstStyle/>
                <a:p>
                  <a:endParaRPr lang="fr-FR" sz="1200"/>
                </a:p>
              </p:txBody>
            </p:sp>
            <p:sp>
              <p:nvSpPr>
                <p:cNvPr id="135" name="Line 141"/>
                <p:cNvSpPr>
                  <a:spLocks noChangeShapeType="1"/>
                </p:cNvSpPr>
                <p:nvPr/>
              </p:nvSpPr>
              <p:spPr bwMode="auto">
                <a:xfrm flipH="1">
                  <a:off x="844" y="998"/>
                  <a:ext cx="20" cy="1"/>
                </a:xfrm>
                <a:prstGeom prst="line">
                  <a:avLst/>
                </a:prstGeom>
                <a:noFill/>
                <a:ln w="31750">
                  <a:solidFill>
                    <a:schemeClr val="tx1"/>
                  </a:solidFill>
                  <a:round/>
                  <a:headEnd/>
                  <a:tailEnd/>
                </a:ln>
              </p:spPr>
              <p:txBody>
                <a:bodyPr/>
                <a:lstStyle/>
                <a:p>
                  <a:endParaRPr lang="fr-FR" sz="1200"/>
                </a:p>
              </p:txBody>
            </p:sp>
            <p:sp>
              <p:nvSpPr>
                <p:cNvPr id="136" name="Line 142"/>
                <p:cNvSpPr>
                  <a:spLocks noChangeShapeType="1"/>
                </p:cNvSpPr>
                <p:nvPr/>
              </p:nvSpPr>
              <p:spPr bwMode="auto">
                <a:xfrm flipH="1">
                  <a:off x="825" y="791"/>
                  <a:ext cx="39" cy="1"/>
                </a:xfrm>
                <a:prstGeom prst="line">
                  <a:avLst/>
                </a:prstGeom>
                <a:noFill/>
                <a:ln w="31750">
                  <a:solidFill>
                    <a:schemeClr val="tx1"/>
                  </a:solidFill>
                  <a:round/>
                  <a:headEnd/>
                  <a:tailEnd/>
                </a:ln>
              </p:spPr>
              <p:txBody>
                <a:bodyPr/>
                <a:lstStyle/>
                <a:p>
                  <a:endParaRPr lang="fr-FR" sz="1200"/>
                </a:p>
              </p:txBody>
            </p:sp>
            <p:sp>
              <p:nvSpPr>
                <p:cNvPr id="137" name="Line 143"/>
                <p:cNvSpPr>
                  <a:spLocks noChangeShapeType="1"/>
                </p:cNvSpPr>
                <p:nvPr/>
              </p:nvSpPr>
              <p:spPr bwMode="auto">
                <a:xfrm flipV="1">
                  <a:off x="864" y="791"/>
                  <a:ext cx="1" cy="2481"/>
                </a:xfrm>
                <a:prstGeom prst="line">
                  <a:avLst/>
                </a:prstGeom>
                <a:noFill/>
                <a:ln w="31750">
                  <a:solidFill>
                    <a:schemeClr val="tx1"/>
                  </a:solidFill>
                  <a:round/>
                  <a:headEnd/>
                  <a:tailEnd/>
                </a:ln>
              </p:spPr>
              <p:txBody>
                <a:bodyPr/>
                <a:lstStyle/>
                <a:p>
                  <a:endParaRPr lang="fr-FR" sz="1200"/>
                </a:p>
              </p:txBody>
            </p:sp>
          </p:grpSp>
          <p:sp>
            <p:nvSpPr>
              <p:cNvPr id="117" name="Rectangle 144"/>
              <p:cNvSpPr>
                <a:spLocks noChangeArrowheads="1"/>
              </p:cNvSpPr>
              <p:nvPr/>
            </p:nvSpPr>
            <p:spPr bwMode="auto">
              <a:xfrm>
                <a:off x="3283" y="2342"/>
                <a:ext cx="893" cy="140"/>
              </a:xfrm>
              <a:prstGeom prst="rect">
                <a:avLst/>
              </a:prstGeom>
              <a:noFill/>
              <a:ln w="9525">
                <a:noFill/>
                <a:miter lim="800000"/>
                <a:headEnd/>
                <a:tailEnd/>
              </a:ln>
            </p:spPr>
            <p:txBody>
              <a:bodyPr wrap="none" lIns="0" tIns="0" rIns="0" bIns="0">
                <a:spAutoFit/>
              </a:bodyPr>
              <a:lstStyle/>
              <a:p>
                <a:pPr eaLnBrk="0" hangingPunct="0"/>
                <a:r>
                  <a:rPr lang="fr-FR" sz="1200" dirty="0" err="1">
                    <a:latin typeface="Calibri" pitchFamily="34" charset="0"/>
                  </a:rPr>
                  <a:t>Hours</a:t>
                </a:r>
                <a:r>
                  <a:rPr lang="fr-FR" sz="1200" dirty="0">
                    <a:latin typeface="Calibri" pitchFamily="34" charset="0"/>
                  </a:rPr>
                  <a:t> </a:t>
                </a:r>
                <a:r>
                  <a:rPr lang="fr-FR" sz="1200" dirty="0" err="1">
                    <a:latin typeface="Calibri" pitchFamily="34" charset="0"/>
                  </a:rPr>
                  <a:t>after</a:t>
                </a:r>
                <a:r>
                  <a:rPr lang="fr-FR" sz="1200" dirty="0">
                    <a:latin typeface="Calibri" pitchFamily="34" charset="0"/>
                  </a:rPr>
                  <a:t> ovulation</a:t>
                </a:r>
              </a:p>
            </p:txBody>
          </p:sp>
          <p:sp>
            <p:nvSpPr>
              <p:cNvPr id="118" name="Rectangle 145"/>
              <p:cNvSpPr>
                <a:spLocks noChangeArrowheads="1"/>
              </p:cNvSpPr>
              <p:nvPr/>
            </p:nvSpPr>
            <p:spPr bwMode="auto">
              <a:xfrm rot="16200000">
                <a:off x="2083" y="1582"/>
                <a:ext cx="842" cy="124"/>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Eggshell weight, g</a:t>
                </a:r>
              </a:p>
            </p:txBody>
          </p:sp>
          <p:sp>
            <p:nvSpPr>
              <p:cNvPr id="119" name="Line 146"/>
              <p:cNvSpPr>
                <a:spLocks noChangeShapeType="1"/>
              </p:cNvSpPr>
              <p:nvPr/>
            </p:nvSpPr>
            <p:spPr bwMode="auto">
              <a:xfrm>
                <a:off x="4893" y="2174"/>
                <a:ext cx="204" cy="1"/>
              </a:xfrm>
              <a:prstGeom prst="line">
                <a:avLst/>
              </a:prstGeom>
              <a:noFill/>
              <a:ln w="31750">
                <a:solidFill>
                  <a:schemeClr val="tx1"/>
                </a:solidFill>
                <a:round/>
                <a:headEnd/>
                <a:tailEnd/>
              </a:ln>
            </p:spPr>
            <p:txBody>
              <a:bodyPr/>
              <a:lstStyle/>
              <a:p>
                <a:endParaRPr lang="fr-FR" sz="1200"/>
              </a:p>
            </p:txBody>
          </p:sp>
          <p:grpSp>
            <p:nvGrpSpPr>
              <p:cNvPr id="120" name="Group 147"/>
              <p:cNvGrpSpPr>
                <a:grpSpLocks/>
              </p:cNvGrpSpPr>
              <p:nvPr/>
            </p:nvGrpSpPr>
            <p:grpSpPr bwMode="auto">
              <a:xfrm>
                <a:off x="2687" y="807"/>
                <a:ext cx="2144" cy="1177"/>
                <a:chOff x="538" y="1021"/>
                <a:chExt cx="4641" cy="2060"/>
              </a:xfrm>
            </p:grpSpPr>
            <p:sp>
              <p:nvSpPr>
                <p:cNvPr id="121" name="Freeform 148"/>
                <p:cNvSpPr>
                  <a:spLocks/>
                </p:cNvSpPr>
                <p:nvPr/>
              </p:nvSpPr>
              <p:spPr bwMode="auto">
                <a:xfrm>
                  <a:off x="4615" y="1021"/>
                  <a:ext cx="564" cy="119"/>
                </a:xfrm>
                <a:custGeom>
                  <a:avLst/>
                  <a:gdLst>
                    <a:gd name="T0" fmla="*/ 18 w 501"/>
                    <a:gd name="T1" fmla="*/ 119 h 119"/>
                    <a:gd name="T2" fmla="*/ 37 w 501"/>
                    <a:gd name="T3" fmla="*/ 111 h 119"/>
                    <a:gd name="T4" fmla="*/ 54 w 501"/>
                    <a:gd name="T5" fmla="*/ 103 h 119"/>
                    <a:gd name="T6" fmla="*/ 89 w 501"/>
                    <a:gd name="T7" fmla="*/ 103 h 119"/>
                    <a:gd name="T8" fmla="*/ 105 w 501"/>
                    <a:gd name="T9" fmla="*/ 95 h 119"/>
                    <a:gd name="T10" fmla="*/ 125 w 501"/>
                    <a:gd name="T11" fmla="*/ 87 h 119"/>
                    <a:gd name="T12" fmla="*/ 143 w 501"/>
                    <a:gd name="T13" fmla="*/ 79 h 119"/>
                    <a:gd name="T14" fmla="*/ 178 w 501"/>
                    <a:gd name="T15" fmla="*/ 79 h 119"/>
                    <a:gd name="T16" fmla="*/ 195 w 501"/>
                    <a:gd name="T17" fmla="*/ 71 h 119"/>
                    <a:gd name="T18" fmla="*/ 214 w 501"/>
                    <a:gd name="T19" fmla="*/ 64 h 119"/>
                    <a:gd name="T20" fmla="*/ 249 w 501"/>
                    <a:gd name="T21" fmla="*/ 64 h 119"/>
                    <a:gd name="T22" fmla="*/ 269 w 501"/>
                    <a:gd name="T23" fmla="*/ 56 h 119"/>
                    <a:gd name="T24" fmla="*/ 284 w 501"/>
                    <a:gd name="T25" fmla="*/ 48 h 119"/>
                    <a:gd name="T26" fmla="*/ 320 w 501"/>
                    <a:gd name="T27" fmla="*/ 48 h 119"/>
                    <a:gd name="T28" fmla="*/ 340 w 501"/>
                    <a:gd name="T29" fmla="*/ 40 h 119"/>
                    <a:gd name="T30" fmla="*/ 356 w 501"/>
                    <a:gd name="T31" fmla="*/ 32 h 119"/>
                    <a:gd name="T32" fmla="*/ 391 w 501"/>
                    <a:gd name="T33" fmla="*/ 32 h 119"/>
                    <a:gd name="T34" fmla="*/ 427 w 501"/>
                    <a:gd name="T35" fmla="*/ 32 h 119"/>
                    <a:gd name="T36" fmla="*/ 445 w 501"/>
                    <a:gd name="T37" fmla="*/ 24 h 119"/>
                    <a:gd name="T38" fmla="*/ 477 w 501"/>
                    <a:gd name="T39" fmla="*/ 24 h 119"/>
                    <a:gd name="T40" fmla="*/ 514 w 501"/>
                    <a:gd name="T41" fmla="*/ 24 h 119"/>
                    <a:gd name="T42" fmla="*/ 552 w 501"/>
                    <a:gd name="T43" fmla="*/ 24 h 119"/>
                    <a:gd name="T44" fmla="*/ 566 w 501"/>
                    <a:gd name="T45" fmla="*/ 16 h 119"/>
                    <a:gd name="T46" fmla="*/ 603 w 501"/>
                    <a:gd name="T47" fmla="*/ 16 h 119"/>
                    <a:gd name="T48" fmla="*/ 623 w 501"/>
                    <a:gd name="T49" fmla="*/ 8 h 119"/>
                    <a:gd name="T50" fmla="*/ 656 w 501"/>
                    <a:gd name="T51" fmla="*/ 8 h 119"/>
                    <a:gd name="T52" fmla="*/ 692 w 501"/>
                    <a:gd name="T53" fmla="*/ 8 h 119"/>
                    <a:gd name="T54" fmla="*/ 728 w 501"/>
                    <a:gd name="T55" fmla="*/ 0 h 119"/>
                    <a:gd name="T56" fmla="*/ 763 w 501"/>
                    <a:gd name="T57" fmla="*/ 0 h 119"/>
                    <a:gd name="T58" fmla="*/ 800 w 501"/>
                    <a:gd name="T59" fmla="*/ 0 h 119"/>
                    <a:gd name="T60" fmla="*/ 835 w 501"/>
                    <a:gd name="T61" fmla="*/ 0 h 119"/>
                    <a:gd name="T62" fmla="*/ 869 w 501"/>
                    <a:gd name="T63" fmla="*/ 0 h 119"/>
                    <a:gd name="T64" fmla="*/ 906 w 501"/>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1"/>
                    <a:gd name="T100" fmla="*/ 0 h 119"/>
                    <a:gd name="T101" fmla="*/ 501 w 501"/>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1" h="119">
                      <a:moveTo>
                        <a:pt x="0" y="119"/>
                      </a:moveTo>
                      <a:lnTo>
                        <a:pt x="10" y="119"/>
                      </a:lnTo>
                      <a:lnTo>
                        <a:pt x="20" y="119"/>
                      </a:lnTo>
                      <a:lnTo>
                        <a:pt x="20" y="111"/>
                      </a:lnTo>
                      <a:lnTo>
                        <a:pt x="30" y="111"/>
                      </a:lnTo>
                      <a:lnTo>
                        <a:pt x="30" y="103"/>
                      </a:lnTo>
                      <a:lnTo>
                        <a:pt x="40" y="103"/>
                      </a:lnTo>
                      <a:lnTo>
                        <a:pt x="49" y="103"/>
                      </a:lnTo>
                      <a:lnTo>
                        <a:pt x="49" y="95"/>
                      </a:lnTo>
                      <a:lnTo>
                        <a:pt x="59" y="95"/>
                      </a:lnTo>
                      <a:lnTo>
                        <a:pt x="59" y="87"/>
                      </a:lnTo>
                      <a:lnTo>
                        <a:pt x="69" y="87"/>
                      </a:lnTo>
                      <a:lnTo>
                        <a:pt x="79" y="87"/>
                      </a:lnTo>
                      <a:lnTo>
                        <a:pt x="79" y="79"/>
                      </a:lnTo>
                      <a:lnTo>
                        <a:pt x="89" y="79"/>
                      </a:lnTo>
                      <a:lnTo>
                        <a:pt x="98" y="79"/>
                      </a:lnTo>
                      <a:lnTo>
                        <a:pt x="108" y="79"/>
                      </a:lnTo>
                      <a:lnTo>
                        <a:pt x="108" y="71"/>
                      </a:lnTo>
                      <a:lnTo>
                        <a:pt x="118" y="71"/>
                      </a:lnTo>
                      <a:lnTo>
                        <a:pt x="118" y="64"/>
                      </a:lnTo>
                      <a:lnTo>
                        <a:pt x="128" y="64"/>
                      </a:lnTo>
                      <a:lnTo>
                        <a:pt x="138" y="64"/>
                      </a:lnTo>
                      <a:lnTo>
                        <a:pt x="148" y="64"/>
                      </a:lnTo>
                      <a:lnTo>
                        <a:pt x="148" y="56"/>
                      </a:lnTo>
                      <a:lnTo>
                        <a:pt x="157" y="56"/>
                      </a:lnTo>
                      <a:lnTo>
                        <a:pt x="157" y="48"/>
                      </a:lnTo>
                      <a:lnTo>
                        <a:pt x="167" y="48"/>
                      </a:lnTo>
                      <a:lnTo>
                        <a:pt x="177" y="48"/>
                      </a:lnTo>
                      <a:lnTo>
                        <a:pt x="187" y="48"/>
                      </a:lnTo>
                      <a:lnTo>
                        <a:pt x="187" y="40"/>
                      </a:lnTo>
                      <a:lnTo>
                        <a:pt x="197" y="40"/>
                      </a:lnTo>
                      <a:lnTo>
                        <a:pt x="197" y="32"/>
                      </a:lnTo>
                      <a:lnTo>
                        <a:pt x="206" y="32"/>
                      </a:lnTo>
                      <a:lnTo>
                        <a:pt x="216" y="32"/>
                      </a:lnTo>
                      <a:lnTo>
                        <a:pt x="226" y="32"/>
                      </a:lnTo>
                      <a:lnTo>
                        <a:pt x="236" y="32"/>
                      </a:lnTo>
                      <a:lnTo>
                        <a:pt x="236" y="24"/>
                      </a:lnTo>
                      <a:lnTo>
                        <a:pt x="246" y="24"/>
                      </a:lnTo>
                      <a:lnTo>
                        <a:pt x="255" y="24"/>
                      </a:lnTo>
                      <a:lnTo>
                        <a:pt x="265" y="24"/>
                      </a:lnTo>
                      <a:lnTo>
                        <a:pt x="275" y="24"/>
                      </a:lnTo>
                      <a:lnTo>
                        <a:pt x="285" y="24"/>
                      </a:lnTo>
                      <a:lnTo>
                        <a:pt x="295" y="24"/>
                      </a:lnTo>
                      <a:lnTo>
                        <a:pt x="305" y="24"/>
                      </a:lnTo>
                      <a:lnTo>
                        <a:pt x="305" y="16"/>
                      </a:lnTo>
                      <a:lnTo>
                        <a:pt x="314" y="16"/>
                      </a:lnTo>
                      <a:lnTo>
                        <a:pt x="324" y="16"/>
                      </a:lnTo>
                      <a:lnTo>
                        <a:pt x="334" y="16"/>
                      </a:lnTo>
                      <a:lnTo>
                        <a:pt x="344" y="16"/>
                      </a:lnTo>
                      <a:lnTo>
                        <a:pt x="344" y="8"/>
                      </a:lnTo>
                      <a:lnTo>
                        <a:pt x="354" y="8"/>
                      </a:lnTo>
                      <a:lnTo>
                        <a:pt x="363" y="8"/>
                      </a:lnTo>
                      <a:lnTo>
                        <a:pt x="373" y="8"/>
                      </a:lnTo>
                      <a:lnTo>
                        <a:pt x="383" y="8"/>
                      </a:lnTo>
                      <a:lnTo>
                        <a:pt x="393" y="0"/>
                      </a:lnTo>
                      <a:lnTo>
                        <a:pt x="403" y="0"/>
                      </a:lnTo>
                      <a:lnTo>
                        <a:pt x="412" y="0"/>
                      </a:lnTo>
                      <a:lnTo>
                        <a:pt x="422" y="0"/>
                      </a:lnTo>
                      <a:lnTo>
                        <a:pt x="432" y="0"/>
                      </a:lnTo>
                      <a:lnTo>
                        <a:pt x="442" y="0"/>
                      </a:lnTo>
                      <a:lnTo>
                        <a:pt x="452" y="0"/>
                      </a:lnTo>
                      <a:lnTo>
                        <a:pt x="462" y="0"/>
                      </a:lnTo>
                      <a:lnTo>
                        <a:pt x="471" y="0"/>
                      </a:lnTo>
                      <a:lnTo>
                        <a:pt x="481" y="0"/>
                      </a:lnTo>
                      <a:lnTo>
                        <a:pt x="491" y="0"/>
                      </a:lnTo>
                      <a:lnTo>
                        <a:pt x="501" y="0"/>
                      </a:lnTo>
                    </a:path>
                  </a:pathLst>
                </a:custGeom>
                <a:noFill/>
                <a:ln w="31750">
                  <a:solidFill>
                    <a:srgbClr val="CC3300"/>
                  </a:solidFill>
                  <a:prstDash val="solid"/>
                  <a:round/>
                  <a:headEnd/>
                  <a:tailEnd/>
                </a:ln>
              </p:spPr>
              <p:txBody>
                <a:bodyPr/>
                <a:lstStyle/>
                <a:p>
                  <a:endParaRPr lang="fr-FR" sz="1200"/>
                </a:p>
              </p:txBody>
            </p:sp>
            <p:sp>
              <p:nvSpPr>
                <p:cNvPr id="122" name="Freeform 149"/>
                <p:cNvSpPr>
                  <a:spLocks/>
                </p:cNvSpPr>
                <p:nvPr/>
              </p:nvSpPr>
              <p:spPr bwMode="auto">
                <a:xfrm>
                  <a:off x="538" y="2922"/>
                  <a:ext cx="1225" cy="159"/>
                </a:xfrm>
                <a:custGeom>
                  <a:avLst/>
                  <a:gdLst>
                    <a:gd name="T0" fmla="*/ 35 w 1089"/>
                    <a:gd name="T1" fmla="*/ 151 h 159"/>
                    <a:gd name="T2" fmla="*/ 89 w 1089"/>
                    <a:gd name="T3" fmla="*/ 151 h 159"/>
                    <a:gd name="T4" fmla="*/ 141 w 1089"/>
                    <a:gd name="T5" fmla="*/ 151 h 159"/>
                    <a:gd name="T6" fmla="*/ 193 w 1089"/>
                    <a:gd name="T7" fmla="*/ 151 h 159"/>
                    <a:gd name="T8" fmla="*/ 264 w 1089"/>
                    <a:gd name="T9" fmla="*/ 151 h 159"/>
                    <a:gd name="T10" fmla="*/ 300 w 1089"/>
                    <a:gd name="T11" fmla="*/ 159 h 159"/>
                    <a:gd name="T12" fmla="*/ 352 w 1089"/>
                    <a:gd name="T13" fmla="*/ 159 h 159"/>
                    <a:gd name="T14" fmla="*/ 407 w 1089"/>
                    <a:gd name="T15" fmla="*/ 159 h 159"/>
                    <a:gd name="T16" fmla="*/ 442 w 1089"/>
                    <a:gd name="T17" fmla="*/ 151 h 159"/>
                    <a:gd name="T18" fmla="*/ 495 w 1089"/>
                    <a:gd name="T19" fmla="*/ 151 h 159"/>
                    <a:gd name="T20" fmla="*/ 548 w 1089"/>
                    <a:gd name="T21" fmla="*/ 151 h 159"/>
                    <a:gd name="T22" fmla="*/ 602 w 1089"/>
                    <a:gd name="T23" fmla="*/ 151 h 159"/>
                    <a:gd name="T24" fmla="*/ 652 w 1089"/>
                    <a:gd name="T25" fmla="*/ 151 h 159"/>
                    <a:gd name="T26" fmla="*/ 706 w 1089"/>
                    <a:gd name="T27" fmla="*/ 151 h 159"/>
                    <a:gd name="T28" fmla="*/ 760 w 1089"/>
                    <a:gd name="T29" fmla="*/ 143 h 159"/>
                    <a:gd name="T30" fmla="*/ 811 w 1089"/>
                    <a:gd name="T31" fmla="*/ 143 h 159"/>
                    <a:gd name="T32" fmla="*/ 867 w 1089"/>
                    <a:gd name="T33" fmla="*/ 143 h 159"/>
                    <a:gd name="T34" fmla="*/ 920 w 1089"/>
                    <a:gd name="T35" fmla="*/ 135 h 159"/>
                    <a:gd name="T36" fmla="*/ 972 w 1089"/>
                    <a:gd name="T37" fmla="*/ 135 h 159"/>
                    <a:gd name="T38" fmla="*/ 1025 w 1089"/>
                    <a:gd name="T39" fmla="*/ 127 h 159"/>
                    <a:gd name="T40" fmla="*/ 1078 w 1089"/>
                    <a:gd name="T41" fmla="*/ 127 h 159"/>
                    <a:gd name="T42" fmla="*/ 1131 w 1089"/>
                    <a:gd name="T43" fmla="*/ 127 h 159"/>
                    <a:gd name="T44" fmla="*/ 1183 w 1089"/>
                    <a:gd name="T45" fmla="*/ 127 h 159"/>
                    <a:gd name="T46" fmla="*/ 1238 w 1089"/>
                    <a:gd name="T47" fmla="*/ 127 h 159"/>
                    <a:gd name="T48" fmla="*/ 1289 w 1089"/>
                    <a:gd name="T49" fmla="*/ 119 h 159"/>
                    <a:gd name="T50" fmla="*/ 1344 w 1089"/>
                    <a:gd name="T51" fmla="*/ 119 h 159"/>
                    <a:gd name="T52" fmla="*/ 1379 w 1089"/>
                    <a:gd name="T53" fmla="*/ 111 h 159"/>
                    <a:gd name="T54" fmla="*/ 1432 w 1089"/>
                    <a:gd name="T55" fmla="*/ 111 h 159"/>
                    <a:gd name="T56" fmla="*/ 1467 w 1089"/>
                    <a:gd name="T57" fmla="*/ 103 h 159"/>
                    <a:gd name="T58" fmla="*/ 1502 w 1089"/>
                    <a:gd name="T59" fmla="*/ 95 h 159"/>
                    <a:gd name="T60" fmla="*/ 1539 w 1089"/>
                    <a:gd name="T61" fmla="*/ 87 h 159"/>
                    <a:gd name="T62" fmla="*/ 1589 w 1089"/>
                    <a:gd name="T63" fmla="*/ 87 h 159"/>
                    <a:gd name="T64" fmla="*/ 1628 w 1089"/>
                    <a:gd name="T65" fmla="*/ 79 h 159"/>
                    <a:gd name="T66" fmla="*/ 1661 w 1089"/>
                    <a:gd name="T67" fmla="*/ 71 h 159"/>
                    <a:gd name="T68" fmla="*/ 1696 w 1089"/>
                    <a:gd name="T69" fmla="*/ 63 h 159"/>
                    <a:gd name="T70" fmla="*/ 1732 w 1089"/>
                    <a:gd name="T71" fmla="*/ 56 h 159"/>
                    <a:gd name="T72" fmla="*/ 1767 w 1089"/>
                    <a:gd name="T73" fmla="*/ 48 h 159"/>
                    <a:gd name="T74" fmla="*/ 1803 w 1089"/>
                    <a:gd name="T75" fmla="*/ 40 h 159"/>
                    <a:gd name="T76" fmla="*/ 1836 w 1089"/>
                    <a:gd name="T77" fmla="*/ 32 h 159"/>
                    <a:gd name="T78" fmla="*/ 1873 w 1089"/>
                    <a:gd name="T79" fmla="*/ 24 h 159"/>
                    <a:gd name="T80" fmla="*/ 1908 w 1089"/>
                    <a:gd name="T81" fmla="*/ 16 h 159"/>
                    <a:gd name="T82" fmla="*/ 1945 w 1089"/>
                    <a:gd name="T83" fmla="*/ 8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9"/>
                    <a:gd name="T127" fmla="*/ 0 h 159"/>
                    <a:gd name="T128" fmla="*/ 1089 w 1089"/>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9" h="159">
                      <a:moveTo>
                        <a:pt x="0" y="151"/>
                      </a:moveTo>
                      <a:lnTo>
                        <a:pt x="10" y="151"/>
                      </a:lnTo>
                      <a:lnTo>
                        <a:pt x="20" y="151"/>
                      </a:lnTo>
                      <a:lnTo>
                        <a:pt x="29" y="151"/>
                      </a:lnTo>
                      <a:lnTo>
                        <a:pt x="39" y="151"/>
                      </a:lnTo>
                      <a:lnTo>
                        <a:pt x="49" y="151"/>
                      </a:lnTo>
                      <a:lnTo>
                        <a:pt x="59" y="151"/>
                      </a:lnTo>
                      <a:lnTo>
                        <a:pt x="69" y="151"/>
                      </a:lnTo>
                      <a:lnTo>
                        <a:pt x="78" y="151"/>
                      </a:lnTo>
                      <a:lnTo>
                        <a:pt x="88" y="151"/>
                      </a:lnTo>
                      <a:lnTo>
                        <a:pt x="98" y="151"/>
                      </a:lnTo>
                      <a:lnTo>
                        <a:pt x="108" y="151"/>
                      </a:lnTo>
                      <a:lnTo>
                        <a:pt x="118" y="151"/>
                      </a:lnTo>
                      <a:lnTo>
                        <a:pt x="127" y="151"/>
                      </a:lnTo>
                      <a:lnTo>
                        <a:pt x="147" y="151"/>
                      </a:lnTo>
                      <a:lnTo>
                        <a:pt x="157" y="151"/>
                      </a:lnTo>
                      <a:lnTo>
                        <a:pt x="167" y="151"/>
                      </a:lnTo>
                      <a:lnTo>
                        <a:pt x="167" y="159"/>
                      </a:lnTo>
                      <a:lnTo>
                        <a:pt x="177" y="159"/>
                      </a:lnTo>
                      <a:lnTo>
                        <a:pt x="186" y="159"/>
                      </a:lnTo>
                      <a:lnTo>
                        <a:pt x="196" y="159"/>
                      </a:lnTo>
                      <a:lnTo>
                        <a:pt x="206" y="159"/>
                      </a:lnTo>
                      <a:lnTo>
                        <a:pt x="216" y="159"/>
                      </a:lnTo>
                      <a:lnTo>
                        <a:pt x="226" y="159"/>
                      </a:lnTo>
                      <a:lnTo>
                        <a:pt x="226" y="151"/>
                      </a:lnTo>
                      <a:lnTo>
                        <a:pt x="235" y="151"/>
                      </a:lnTo>
                      <a:lnTo>
                        <a:pt x="245" y="151"/>
                      </a:lnTo>
                      <a:lnTo>
                        <a:pt x="255" y="151"/>
                      </a:lnTo>
                      <a:lnTo>
                        <a:pt x="265" y="151"/>
                      </a:lnTo>
                      <a:lnTo>
                        <a:pt x="275" y="151"/>
                      </a:lnTo>
                      <a:lnTo>
                        <a:pt x="284" y="151"/>
                      </a:lnTo>
                      <a:lnTo>
                        <a:pt x="294" y="151"/>
                      </a:lnTo>
                      <a:lnTo>
                        <a:pt x="304" y="151"/>
                      </a:lnTo>
                      <a:lnTo>
                        <a:pt x="314" y="151"/>
                      </a:lnTo>
                      <a:lnTo>
                        <a:pt x="324" y="151"/>
                      </a:lnTo>
                      <a:lnTo>
                        <a:pt x="334" y="151"/>
                      </a:lnTo>
                      <a:lnTo>
                        <a:pt x="343" y="151"/>
                      </a:lnTo>
                      <a:lnTo>
                        <a:pt x="353" y="151"/>
                      </a:lnTo>
                      <a:lnTo>
                        <a:pt x="363" y="151"/>
                      </a:lnTo>
                      <a:lnTo>
                        <a:pt x="373" y="151"/>
                      </a:lnTo>
                      <a:lnTo>
                        <a:pt x="383" y="151"/>
                      </a:lnTo>
                      <a:lnTo>
                        <a:pt x="392" y="151"/>
                      </a:lnTo>
                      <a:lnTo>
                        <a:pt x="402" y="143"/>
                      </a:lnTo>
                      <a:lnTo>
                        <a:pt x="412" y="143"/>
                      </a:lnTo>
                      <a:lnTo>
                        <a:pt x="422" y="143"/>
                      </a:lnTo>
                      <a:lnTo>
                        <a:pt x="432" y="143"/>
                      </a:lnTo>
                      <a:lnTo>
                        <a:pt x="441" y="143"/>
                      </a:lnTo>
                      <a:lnTo>
                        <a:pt x="451" y="143"/>
                      </a:lnTo>
                      <a:lnTo>
                        <a:pt x="461" y="143"/>
                      </a:lnTo>
                      <a:lnTo>
                        <a:pt x="471" y="143"/>
                      </a:lnTo>
                      <a:lnTo>
                        <a:pt x="481" y="143"/>
                      </a:lnTo>
                      <a:lnTo>
                        <a:pt x="491" y="135"/>
                      </a:lnTo>
                      <a:lnTo>
                        <a:pt x="500" y="135"/>
                      </a:lnTo>
                      <a:lnTo>
                        <a:pt x="510" y="135"/>
                      </a:lnTo>
                      <a:lnTo>
                        <a:pt x="520" y="135"/>
                      </a:lnTo>
                      <a:lnTo>
                        <a:pt x="530" y="135"/>
                      </a:lnTo>
                      <a:lnTo>
                        <a:pt x="540" y="135"/>
                      </a:lnTo>
                      <a:lnTo>
                        <a:pt x="549" y="127"/>
                      </a:lnTo>
                      <a:lnTo>
                        <a:pt x="559" y="127"/>
                      </a:lnTo>
                      <a:lnTo>
                        <a:pt x="569" y="127"/>
                      </a:lnTo>
                      <a:lnTo>
                        <a:pt x="579" y="127"/>
                      </a:lnTo>
                      <a:lnTo>
                        <a:pt x="589" y="127"/>
                      </a:lnTo>
                      <a:lnTo>
                        <a:pt x="598" y="127"/>
                      </a:lnTo>
                      <a:lnTo>
                        <a:pt x="608" y="127"/>
                      </a:lnTo>
                      <a:lnTo>
                        <a:pt x="618" y="127"/>
                      </a:lnTo>
                      <a:lnTo>
                        <a:pt x="628" y="127"/>
                      </a:lnTo>
                      <a:lnTo>
                        <a:pt x="638" y="127"/>
                      </a:lnTo>
                      <a:lnTo>
                        <a:pt x="648" y="127"/>
                      </a:lnTo>
                      <a:lnTo>
                        <a:pt x="657" y="127"/>
                      </a:lnTo>
                      <a:lnTo>
                        <a:pt x="667" y="127"/>
                      </a:lnTo>
                      <a:lnTo>
                        <a:pt x="677" y="127"/>
                      </a:lnTo>
                      <a:lnTo>
                        <a:pt x="687" y="127"/>
                      </a:lnTo>
                      <a:lnTo>
                        <a:pt x="697" y="119"/>
                      </a:lnTo>
                      <a:lnTo>
                        <a:pt x="706" y="119"/>
                      </a:lnTo>
                      <a:lnTo>
                        <a:pt x="716" y="119"/>
                      </a:lnTo>
                      <a:lnTo>
                        <a:pt x="726" y="119"/>
                      </a:lnTo>
                      <a:lnTo>
                        <a:pt x="736" y="119"/>
                      </a:lnTo>
                      <a:lnTo>
                        <a:pt x="746" y="119"/>
                      </a:lnTo>
                      <a:lnTo>
                        <a:pt x="746" y="111"/>
                      </a:lnTo>
                      <a:lnTo>
                        <a:pt x="755" y="111"/>
                      </a:lnTo>
                      <a:lnTo>
                        <a:pt x="765" y="111"/>
                      </a:lnTo>
                      <a:lnTo>
                        <a:pt x="775" y="111"/>
                      </a:lnTo>
                      <a:lnTo>
                        <a:pt x="785" y="111"/>
                      </a:lnTo>
                      <a:lnTo>
                        <a:pt x="795" y="111"/>
                      </a:lnTo>
                      <a:lnTo>
                        <a:pt x="805" y="111"/>
                      </a:lnTo>
                      <a:lnTo>
                        <a:pt x="805" y="103"/>
                      </a:lnTo>
                      <a:lnTo>
                        <a:pt x="814" y="103"/>
                      </a:lnTo>
                      <a:lnTo>
                        <a:pt x="824" y="103"/>
                      </a:lnTo>
                      <a:lnTo>
                        <a:pt x="824" y="95"/>
                      </a:lnTo>
                      <a:lnTo>
                        <a:pt x="834" y="95"/>
                      </a:lnTo>
                      <a:lnTo>
                        <a:pt x="844" y="95"/>
                      </a:lnTo>
                      <a:lnTo>
                        <a:pt x="854" y="95"/>
                      </a:lnTo>
                      <a:lnTo>
                        <a:pt x="854" y="87"/>
                      </a:lnTo>
                      <a:lnTo>
                        <a:pt x="863" y="87"/>
                      </a:lnTo>
                      <a:lnTo>
                        <a:pt x="873" y="87"/>
                      </a:lnTo>
                      <a:lnTo>
                        <a:pt x="883" y="87"/>
                      </a:lnTo>
                      <a:lnTo>
                        <a:pt x="883" y="79"/>
                      </a:lnTo>
                      <a:lnTo>
                        <a:pt x="893" y="79"/>
                      </a:lnTo>
                      <a:lnTo>
                        <a:pt x="903" y="79"/>
                      </a:lnTo>
                      <a:lnTo>
                        <a:pt x="912" y="79"/>
                      </a:lnTo>
                      <a:lnTo>
                        <a:pt x="912" y="71"/>
                      </a:lnTo>
                      <a:lnTo>
                        <a:pt x="922" y="71"/>
                      </a:lnTo>
                      <a:lnTo>
                        <a:pt x="932" y="71"/>
                      </a:lnTo>
                      <a:lnTo>
                        <a:pt x="932" y="63"/>
                      </a:lnTo>
                      <a:lnTo>
                        <a:pt x="942" y="63"/>
                      </a:lnTo>
                      <a:lnTo>
                        <a:pt x="952" y="63"/>
                      </a:lnTo>
                      <a:lnTo>
                        <a:pt x="962" y="63"/>
                      </a:lnTo>
                      <a:lnTo>
                        <a:pt x="962" y="56"/>
                      </a:lnTo>
                      <a:lnTo>
                        <a:pt x="971" y="56"/>
                      </a:lnTo>
                      <a:lnTo>
                        <a:pt x="981" y="56"/>
                      </a:lnTo>
                      <a:lnTo>
                        <a:pt x="981" y="48"/>
                      </a:lnTo>
                      <a:lnTo>
                        <a:pt x="991" y="48"/>
                      </a:lnTo>
                      <a:lnTo>
                        <a:pt x="1001" y="48"/>
                      </a:lnTo>
                      <a:lnTo>
                        <a:pt x="1001" y="40"/>
                      </a:lnTo>
                      <a:lnTo>
                        <a:pt x="1011" y="40"/>
                      </a:lnTo>
                      <a:lnTo>
                        <a:pt x="1020" y="40"/>
                      </a:lnTo>
                      <a:lnTo>
                        <a:pt x="1020" y="32"/>
                      </a:lnTo>
                      <a:lnTo>
                        <a:pt x="1030" y="32"/>
                      </a:lnTo>
                      <a:lnTo>
                        <a:pt x="1030" y="24"/>
                      </a:lnTo>
                      <a:lnTo>
                        <a:pt x="1040" y="24"/>
                      </a:lnTo>
                      <a:lnTo>
                        <a:pt x="1040" y="16"/>
                      </a:lnTo>
                      <a:lnTo>
                        <a:pt x="1050" y="16"/>
                      </a:lnTo>
                      <a:lnTo>
                        <a:pt x="1060" y="16"/>
                      </a:lnTo>
                      <a:lnTo>
                        <a:pt x="1060" y="8"/>
                      </a:lnTo>
                      <a:lnTo>
                        <a:pt x="1069" y="8"/>
                      </a:lnTo>
                      <a:lnTo>
                        <a:pt x="1079" y="8"/>
                      </a:lnTo>
                      <a:lnTo>
                        <a:pt x="1079" y="0"/>
                      </a:lnTo>
                      <a:lnTo>
                        <a:pt x="1089" y="0"/>
                      </a:lnTo>
                    </a:path>
                  </a:pathLst>
                </a:custGeom>
                <a:noFill/>
                <a:ln w="31750">
                  <a:solidFill>
                    <a:srgbClr val="CC3300"/>
                  </a:solidFill>
                  <a:prstDash val="solid"/>
                  <a:round/>
                  <a:headEnd/>
                  <a:tailEnd/>
                </a:ln>
              </p:spPr>
              <p:txBody>
                <a:bodyPr/>
                <a:lstStyle/>
                <a:p>
                  <a:endParaRPr lang="fr-FR" sz="1200"/>
                </a:p>
              </p:txBody>
            </p:sp>
            <p:sp>
              <p:nvSpPr>
                <p:cNvPr id="123" name="Line 150"/>
                <p:cNvSpPr>
                  <a:spLocks noChangeShapeType="1"/>
                </p:cNvSpPr>
                <p:nvPr/>
              </p:nvSpPr>
              <p:spPr bwMode="auto">
                <a:xfrm flipV="1">
                  <a:off x="1731" y="1142"/>
                  <a:ext cx="2892" cy="1788"/>
                </a:xfrm>
                <a:prstGeom prst="line">
                  <a:avLst/>
                </a:prstGeom>
                <a:noFill/>
                <a:ln w="31750">
                  <a:solidFill>
                    <a:srgbClr val="CC3300"/>
                  </a:solidFill>
                  <a:round/>
                  <a:headEnd/>
                  <a:tailEnd/>
                </a:ln>
              </p:spPr>
              <p:txBody>
                <a:bodyPr/>
                <a:lstStyle/>
                <a:p>
                  <a:endParaRPr lang="fr-FR" sz="1200"/>
                </a:p>
              </p:txBody>
            </p:sp>
          </p:grpSp>
        </p:grpSp>
        <p:sp>
          <p:nvSpPr>
            <p:cNvPr id="6" name="Rectangle 5"/>
            <p:cNvSpPr/>
            <p:nvPr/>
          </p:nvSpPr>
          <p:spPr>
            <a:xfrm>
              <a:off x="3818121" y="3339918"/>
              <a:ext cx="5781675" cy="369332"/>
            </a:xfrm>
            <a:prstGeom prst="rect">
              <a:avLst/>
            </a:prstGeom>
          </p:spPr>
          <p:txBody>
            <a:bodyPr wrap="square">
              <a:spAutoFit/>
            </a:bodyPr>
            <a:lstStyle/>
            <a:p>
              <a:r>
                <a:rPr lang="en-US" dirty="0"/>
                <a:t>3 main phases in the uterine fluid (</a:t>
              </a:r>
              <a:r>
                <a:rPr lang="en-US" dirty="0" err="1"/>
                <a:t>acellular</a:t>
              </a:r>
              <a:r>
                <a:rPr lang="en-US" dirty="0"/>
                <a:t> milieu)</a:t>
              </a:r>
            </a:p>
          </p:txBody>
        </p:sp>
        <p:grpSp>
          <p:nvGrpSpPr>
            <p:cNvPr id="8" name="Groupe 7"/>
            <p:cNvGrpSpPr/>
            <p:nvPr/>
          </p:nvGrpSpPr>
          <p:grpSpPr>
            <a:xfrm>
              <a:off x="1449336" y="3259626"/>
              <a:ext cx="7396405" cy="2860187"/>
              <a:chOff x="1449336" y="3259626"/>
              <a:chExt cx="7396405" cy="2860187"/>
            </a:xfrm>
          </p:grpSpPr>
          <p:cxnSp>
            <p:nvCxnSpPr>
              <p:cNvPr id="194" name="Connecteur droit avec flèche 108"/>
              <p:cNvCxnSpPr>
                <a:cxnSpLocks noChangeShapeType="1"/>
              </p:cNvCxnSpPr>
              <p:nvPr/>
            </p:nvCxnSpPr>
            <p:spPr bwMode="auto">
              <a:xfrm>
                <a:off x="1449336" y="3910341"/>
                <a:ext cx="1898929" cy="791420"/>
              </a:xfrm>
              <a:prstGeom prst="straightConnector1">
                <a:avLst/>
              </a:prstGeom>
              <a:noFill/>
              <a:ln w="28575" algn="ctr">
                <a:solidFill>
                  <a:schemeClr val="accent2"/>
                </a:solidFill>
                <a:round/>
                <a:headEnd/>
                <a:tailEnd type="arrow" w="med" len="med"/>
              </a:ln>
            </p:spPr>
          </p:cxnSp>
          <p:sp>
            <p:nvSpPr>
              <p:cNvPr id="7" name="Rectangle 6"/>
              <p:cNvSpPr/>
              <p:nvPr/>
            </p:nvSpPr>
            <p:spPr>
              <a:xfrm>
                <a:off x="3681574" y="3259626"/>
                <a:ext cx="5164167" cy="28601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e 4"/>
          <p:cNvGrpSpPr/>
          <p:nvPr/>
        </p:nvGrpSpPr>
        <p:grpSpPr>
          <a:xfrm>
            <a:off x="1449336" y="669576"/>
            <a:ext cx="7570839" cy="2529850"/>
            <a:chOff x="1449336" y="669576"/>
            <a:chExt cx="7570839" cy="2529850"/>
          </a:xfrm>
        </p:grpSpPr>
        <p:cxnSp>
          <p:nvCxnSpPr>
            <p:cNvPr id="111" name="Connecteur droit avec flèche 108"/>
            <p:cNvCxnSpPr>
              <a:cxnSpLocks noChangeShapeType="1"/>
            </p:cNvCxnSpPr>
            <p:nvPr/>
          </p:nvCxnSpPr>
          <p:spPr bwMode="auto">
            <a:xfrm flipV="1">
              <a:off x="1449336" y="3057323"/>
              <a:ext cx="629630" cy="142103"/>
            </a:xfrm>
            <a:prstGeom prst="straightConnector1">
              <a:avLst/>
            </a:prstGeom>
            <a:noFill/>
            <a:ln w="28575" algn="ctr">
              <a:solidFill>
                <a:schemeClr val="accent2"/>
              </a:solidFill>
              <a:round/>
              <a:headEnd/>
              <a:tailEnd type="arrow" w="med" len="med"/>
            </a:ln>
          </p:spPr>
        </p:cxnSp>
        <p:grpSp>
          <p:nvGrpSpPr>
            <p:cNvPr id="12" name="Groupe 11"/>
            <p:cNvGrpSpPr/>
            <p:nvPr/>
          </p:nvGrpSpPr>
          <p:grpSpPr>
            <a:xfrm>
              <a:off x="2145770" y="669576"/>
              <a:ext cx="6874405" cy="2486874"/>
              <a:chOff x="2208362" y="3678976"/>
              <a:chExt cx="6874405" cy="2486874"/>
            </a:xfrm>
          </p:grpSpPr>
          <p:sp>
            <p:nvSpPr>
              <p:cNvPr id="2" name="Rectangle 1"/>
              <p:cNvSpPr/>
              <p:nvPr/>
            </p:nvSpPr>
            <p:spPr>
              <a:xfrm>
                <a:off x="2294905" y="4417676"/>
                <a:ext cx="2434533" cy="646331"/>
              </a:xfrm>
              <a:prstGeom prst="rect">
                <a:avLst/>
              </a:prstGeom>
            </p:spPr>
            <p:txBody>
              <a:bodyPr wrap="square">
                <a:spAutoFit/>
              </a:bodyPr>
              <a:lstStyle/>
              <a:p>
                <a:r>
                  <a:rPr lang="en-US" dirty="0"/>
                  <a:t>Supply of minerals for shell mineralization</a:t>
                </a:r>
              </a:p>
            </p:txBody>
          </p:sp>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4019" y="3678976"/>
                <a:ext cx="4398748" cy="248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208362" y="3678976"/>
                <a:ext cx="6874405" cy="24868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5870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05092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chemeClr val="accent2"/>
                </a:solidFill>
              </a:rPr>
              <a:t>* Dépôts de minéraux sous conditions physiologiques dans un organisme vivant qui aboutit à la formation de structures très diversifiées avec des formes, des tailles et des couleurs différentes</a:t>
            </a:r>
          </a:p>
        </p:txBody>
      </p:sp>
      <p:grpSp>
        <p:nvGrpSpPr>
          <p:cNvPr id="120835" name="Group 3"/>
          <p:cNvGrpSpPr>
            <a:grpSpLocks/>
          </p:cNvGrpSpPr>
          <p:nvPr/>
        </p:nvGrpSpPr>
        <p:grpSpPr bwMode="auto">
          <a:xfrm>
            <a:off x="319088" y="1893888"/>
            <a:ext cx="8393112" cy="4135437"/>
            <a:chOff x="201" y="1193"/>
            <a:chExt cx="5287" cy="2605"/>
          </a:xfrm>
        </p:grpSpPr>
        <p:sp>
          <p:nvSpPr>
            <p:cNvPr id="14343" name="Text Box 4"/>
            <p:cNvSpPr txBox="1">
              <a:spLocks noChangeArrowheads="1"/>
            </p:cNvSpPr>
            <p:nvPr/>
          </p:nvSpPr>
          <p:spPr bwMode="auto">
            <a:xfrm>
              <a:off x="370" y="1193"/>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b="1"/>
            </a:p>
          </p:txBody>
        </p:sp>
        <p:grpSp>
          <p:nvGrpSpPr>
            <p:cNvPr id="14344" name="Group 5"/>
            <p:cNvGrpSpPr>
              <a:grpSpLocks/>
            </p:cNvGrpSpPr>
            <p:nvPr/>
          </p:nvGrpSpPr>
          <p:grpSpPr bwMode="auto">
            <a:xfrm>
              <a:off x="201" y="1422"/>
              <a:ext cx="825" cy="1032"/>
              <a:chOff x="201" y="1560"/>
              <a:chExt cx="941" cy="1234"/>
            </a:xfrm>
          </p:grpSpPr>
          <p:pic>
            <p:nvPicPr>
              <p:cNvPr id="14363" name="Picture 6" descr="huitre perli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 y="1560"/>
                <a:ext cx="941" cy="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7"/>
              <p:cNvSpPr txBox="1">
                <a:spLocks noChangeArrowheads="1"/>
              </p:cNvSpPr>
              <p:nvPr/>
            </p:nvSpPr>
            <p:spPr bwMode="auto">
              <a:xfrm>
                <a:off x="422" y="2541"/>
                <a:ext cx="438"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Perle</a:t>
                </a:r>
              </a:p>
            </p:txBody>
          </p:sp>
        </p:grpSp>
        <p:grpSp>
          <p:nvGrpSpPr>
            <p:cNvPr id="14345" name="Group 8"/>
            <p:cNvGrpSpPr>
              <a:grpSpLocks/>
            </p:cNvGrpSpPr>
            <p:nvPr/>
          </p:nvGrpSpPr>
          <p:grpSpPr bwMode="auto">
            <a:xfrm>
              <a:off x="4166" y="1374"/>
              <a:ext cx="1322" cy="991"/>
              <a:chOff x="4166" y="1512"/>
              <a:chExt cx="1322" cy="991"/>
            </a:xfrm>
          </p:grpSpPr>
          <p:pic>
            <p:nvPicPr>
              <p:cNvPr id="14361" name="Picture 9" descr="j01779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2" y="1512"/>
                <a:ext cx="1176"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10"/>
              <p:cNvSpPr txBox="1">
                <a:spLocks noChangeArrowheads="1"/>
              </p:cNvSpPr>
              <p:nvPr/>
            </p:nvSpPr>
            <p:spPr bwMode="auto">
              <a:xfrm>
                <a:off x="4166" y="2291"/>
                <a:ext cx="11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Coquilles d’oiseaux</a:t>
                </a:r>
              </a:p>
            </p:txBody>
          </p:sp>
        </p:grpSp>
        <p:grpSp>
          <p:nvGrpSpPr>
            <p:cNvPr id="14346" name="Group 11"/>
            <p:cNvGrpSpPr>
              <a:grpSpLocks/>
            </p:cNvGrpSpPr>
            <p:nvPr/>
          </p:nvGrpSpPr>
          <p:grpSpPr bwMode="auto">
            <a:xfrm>
              <a:off x="3249" y="1342"/>
              <a:ext cx="681" cy="1271"/>
              <a:chOff x="3249" y="1480"/>
              <a:chExt cx="775" cy="1378"/>
            </a:xfrm>
          </p:grpSpPr>
          <p:pic>
            <p:nvPicPr>
              <p:cNvPr id="14359" name="Picture 12" descr="MPj026253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 y="1480"/>
                <a:ext cx="775"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13"/>
              <p:cNvSpPr txBox="1">
                <a:spLocks noChangeArrowheads="1"/>
              </p:cNvSpPr>
              <p:nvPr/>
            </p:nvSpPr>
            <p:spPr bwMode="auto">
              <a:xfrm>
                <a:off x="3370" y="2628"/>
                <a:ext cx="47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Corail</a:t>
                </a:r>
              </a:p>
            </p:txBody>
          </p:sp>
        </p:grpSp>
        <p:grpSp>
          <p:nvGrpSpPr>
            <p:cNvPr id="14347" name="Group 14"/>
            <p:cNvGrpSpPr>
              <a:grpSpLocks/>
            </p:cNvGrpSpPr>
            <p:nvPr/>
          </p:nvGrpSpPr>
          <p:grpSpPr bwMode="auto">
            <a:xfrm>
              <a:off x="1352" y="1446"/>
              <a:ext cx="1395" cy="968"/>
              <a:chOff x="1352" y="1584"/>
              <a:chExt cx="1505" cy="1092"/>
            </a:xfrm>
          </p:grpSpPr>
          <p:pic>
            <p:nvPicPr>
              <p:cNvPr id="14356" name="Picture 15" descr="cocoliths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 y="1584"/>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Text Box 16"/>
              <p:cNvSpPr txBox="1">
                <a:spLocks noChangeArrowheads="1"/>
              </p:cNvSpPr>
              <p:nvPr/>
            </p:nvSpPr>
            <p:spPr bwMode="auto">
              <a:xfrm>
                <a:off x="1694" y="2437"/>
                <a:ext cx="860"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Coccolithes</a:t>
                </a:r>
              </a:p>
            </p:txBody>
          </p:sp>
          <p:pic>
            <p:nvPicPr>
              <p:cNvPr id="14358" name="Picture 17" descr="cocolith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3" y="1669"/>
                <a:ext cx="56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8" name="Group 18"/>
            <p:cNvGrpSpPr>
              <a:grpSpLocks/>
            </p:cNvGrpSpPr>
            <p:nvPr/>
          </p:nvGrpSpPr>
          <p:grpSpPr bwMode="auto">
            <a:xfrm>
              <a:off x="558" y="2620"/>
              <a:ext cx="1865" cy="1178"/>
              <a:chOff x="558" y="2842"/>
              <a:chExt cx="2042" cy="1378"/>
            </a:xfrm>
          </p:grpSpPr>
          <p:pic>
            <p:nvPicPr>
              <p:cNvPr id="14353" name="Picture 19" descr="coquillageu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 y="2934"/>
                <a:ext cx="1068" cy="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20" descr="coq St Jacqu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6" y="2842"/>
                <a:ext cx="864" cy="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5" name="Text Box 21"/>
              <p:cNvSpPr txBox="1">
                <a:spLocks noChangeArrowheads="1"/>
              </p:cNvSpPr>
              <p:nvPr/>
            </p:nvSpPr>
            <p:spPr bwMode="auto">
              <a:xfrm>
                <a:off x="662" y="3972"/>
                <a:ext cx="149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Coquilles de mollusques</a:t>
                </a:r>
              </a:p>
            </p:txBody>
          </p:sp>
        </p:grpSp>
        <p:grpSp>
          <p:nvGrpSpPr>
            <p:cNvPr id="14349" name="Group 22"/>
            <p:cNvGrpSpPr>
              <a:grpSpLocks/>
            </p:cNvGrpSpPr>
            <p:nvPr/>
          </p:nvGrpSpPr>
          <p:grpSpPr bwMode="auto">
            <a:xfrm>
              <a:off x="3131" y="2486"/>
              <a:ext cx="2131" cy="1293"/>
              <a:chOff x="3131" y="2708"/>
              <a:chExt cx="2333" cy="1512"/>
            </a:xfrm>
          </p:grpSpPr>
          <p:pic>
            <p:nvPicPr>
              <p:cNvPr id="14350" name="Picture 23" descr="gasteropod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8" y="2708"/>
                <a:ext cx="856"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4" descr="escarg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 y="2811"/>
                <a:ext cx="1272"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25"/>
              <p:cNvSpPr txBox="1">
                <a:spLocks noChangeArrowheads="1"/>
              </p:cNvSpPr>
              <p:nvPr/>
            </p:nvSpPr>
            <p:spPr bwMode="auto">
              <a:xfrm>
                <a:off x="3870" y="3972"/>
                <a:ext cx="90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t>gastéropodes</a:t>
                </a:r>
              </a:p>
            </p:txBody>
          </p:sp>
        </p:grpSp>
      </p:grpSp>
      <p:sp>
        <p:nvSpPr>
          <p:cNvPr id="14340" name="Rectangle 27"/>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Biominéralisation</a:t>
            </a:r>
          </a:p>
        </p:txBody>
      </p:sp>
      <p:sp>
        <p:nvSpPr>
          <p:cNvPr id="14341" name="Text Box 28"/>
          <p:cNvSpPr txBox="1">
            <a:spLocks noChangeArrowheads="1"/>
          </p:cNvSpPr>
          <p:nvPr/>
        </p:nvSpPr>
        <p:spPr bwMode="auto">
          <a:xfrm>
            <a:off x="495300" y="679450"/>
            <a:ext cx="5103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990000"/>
                </a:solidFill>
                <a:sym typeface="Wingdings" pitchFamily="2" charset="2"/>
              </a:rPr>
              <a:t> </a:t>
            </a:r>
            <a:r>
              <a:rPr lang="fr-FR" altLang="fr-FR" b="1">
                <a:solidFill>
                  <a:srgbClr val="990000"/>
                </a:solidFill>
              </a:rPr>
              <a:t>PROCESSUS UNIVERSEL ET CONSERVE SUR TERRE</a:t>
            </a:r>
          </a:p>
        </p:txBody>
      </p:sp>
      <p:sp>
        <p:nvSpPr>
          <p:cNvPr id="120861" name="Text Box 29"/>
          <p:cNvSpPr txBox="1">
            <a:spLocks noChangeArrowheads="1"/>
          </p:cNvSpPr>
          <p:nvPr/>
        </p:nvSpPr>
        <p:spPr bwMode="auto">
          <a:xfrm>
            <a:off x="225425" y="1727200"/>
            <a:ext cx="4287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dirty="0" err="1" smtClean="0"/>
              <a:t>Biominéralisation</a:t>
            </a:r>
            <a:r>
              <a:rPr lang="fr-FR" altLang="fr-FR" b="1" dirty="0" smtClean="0"/>
              <a:t> </a:t>
            </a:r>
            <a:r>
              <a:rPr lang="fr-FR" altLang="fr-FR" b="1" dirty="0"/>
              <a:t>acellulaire dite contrôlée</a:t>
            </a:r>
          </a:p>
        </p:txBody>
      </p:sp>
    </p:spTree>
    <p:extLst>
      <p:ext uri="{BB962C8B-B14F-4D97-AF65-F5344CB8AC3E}">
        <p14:creationId xmlns:p14="http://schemas.microsoft.com/office/powerpoint/2010/main" val="290944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0861"/>
                                        </p:tgtEl>
                                        <p:attrNameLst>
                                          <p:attrName>style.visibility</p:attrName>
                                        </p:attrNameLst>
                                      </p:cBhvr>
                                      <p:to>
                                        <p:strVal val="visible"/>
                                      </p:to>
                                    </p:set>
                                    <p:anim calcmode="lin" valueType="num">
                                      <p:cBhvr>
                                        <p:cTn id="7" dur="500" decel="50000" fill="hold">
                                          <p:stCondLst>
                                            <p:cond delay="0"/>
                                          </p:stCondLst>
                                        </p:cTn>
                                        <p:tgtEl>
                                          <p:spTgt spid="1208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08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0861"/>
                                        </p:tgtEl>
                                        <p:attrNameLst>
                                          <p:attrName>ppt_w</p:attrName>
                                        </p:attrNameLst>
                                      </p:cBhvr>
                                      <p:tavLst>
                                        <p:tav tm="0">
                                          <p:val>
                                            <p:strVal val="#ppt_w*.05"/>
                                          </p:val>
                                        </p:tav>
                                        <p:tav tm="100000">
                                          <p:val>
                                            <p:strVal val="#ppt_w"/>
                                          </p:val>
                                        </p:tav>
                                      </p:tavLst>
                                    </p:anim>
                                    <p:anim calcmode="lin" valueType="num">
                                      <p:cBhvr>
                                        <p:cTn id="10" dur="1000" fill="hold"/>
                                        <p:tgtEl>
                                          <p:spTgt spid="1208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08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08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08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0861"/>
                                        </p:tgtEl>
                                      </p:cBhvr>
                                    </p:animEffect>
                                  </p:childTnLst>
                                </p:cTn>
                              </p:par>
                              <p:par>
                                <p:cTn id="15" presetID="22" presetClass="entr" presetSubtype="8" fill="hold" nodeType="withEffect">
                                  <p:stCondLst>
                                    <p:cond delay="0"/>
                                  </p:stCondLst>
                                  <p:childTnLst>
                                    <p:set>
                                      <p:cBhvr>
                                        <p:cTn id="16" dur="1" fill="hold">
                                          <p:stCondLst>
                                            <p:cond delay="0"/>
                                          </p:stCondLst>
                                        </p:cTn>
                                        <p:tgtEl>
                                          <p:spTgt spid="120835"/>
                                        </p:tgtEl>
                                        <p:attrNameLst>
                                          <p:attrName>style.visibility</p:attrName>
                                        </p:attrNameLst>
                                      </p:cBhvr>
                                      <p:to>
                                        <p:strVal val="visible"/>
                                      </p:to>
                                    </p:set>
                                    <p:animEffect transition="in" filter="wipe(left)">
                                      <p:cBhvr>
                                        <p:cTn id="17" dur="5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0" y="10318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t>Malgré la diversité de formes et de fonctions, les structures biominérales se forment toujours selon les mêmes principes</a:t>
            </a:r>
          </a:p>
        </p:txBody>
      </p:sp>
      <p:sp>
        <p:nvSpPr>
          <p:cNvPr id="15363"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Biominéralisation</a:t>
            </a:r>
          </a:p>
        </p:txBody>
      </p:sp>
      <p:sp>
        <p:nvSpPr>
          <p:cNvPr id="15364" name="Text Box 4"/>
          <p:cNvSpPr txBox="1">
            <a:spLocks noChangeArrowheads="1"/>
          </p:cNvSpPr>
          <p:nvPr/>
        </p:nvSpPr>
        <p:spPr bwMode="auto">
          <a:xfrm>
            <a:off x="495300" y="679450"/>
            <a:ext cx="5103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990000"/>
                </a:solidFill>
                <a:sym typeface="Wingdings" pitchFamily="2" charset="2"/>
              </a:rPr>
              <a:t> </a:t>
            </a:r>
            <a:r>
              <a:rPr lang="fr-FR" altLang="fr-FR" b="1">
                <a:solidFill>
                  <a:srgbClr val="990000"/>
                </a:solidFill>
              </a:rPr>
              <a:t>PROCESSUS UNIVERSEL ET CONSERVE SUR TERRE</a:t>
            </a:r>
          </a:p>
        </p:txBody>
      </p:sp>
      <p:grpSp>
        <p:nvGrpSpPr>
          <p:cNvPr id="121861" name="Group 5"/>
          <p:cNvGrpSpPr>
            <a:grpSpLocks/>
          </p:cNvGrpSpPr>
          <p:nvPr/>
        </p:nvGrpSpPr>
        <p:grpSpPr bwMode="auto">
          <a:xfrm>
            <a:off x="849313" y="2206625"/>
            <a:ext cx="5781675" cy="2160588"/>
            <a:chOff x="535" y="1390"/>
            <a:chExt cx="3642" cy="1361"/>
          </a:xfrm>
        </p:grpSpPr>
        <p:sp>
          <p:nvSpPr>
            <p:cNvPr id="121862" name="Text Box 6"/>
            <p:cNvSpPr txBox="1">
              <a:spLocks noChangeArrowheads="1"/>
            </p:cNvSpPr>
            <p:nvPr/>
          </p:nvSpPr>
          <p:spPr bwMode="auto">
            <a:xfrm>
              <a:off x="1303" y="1390"/>
              <a:ext cx="2874" cy="212"/>
            </a:xfrm>
            <a:prstGeom prst="rect">
              <a:avLst/>
            </a:prstGeom>
            <a:noFill/>
            <a:ln>
              <a:noFill/>
            </a:ln>
            <a:effectLst/>
            <a:extLst>
              <a:ext uri="{909E8E84-426E-40DD-AFC4-6F175D3DCCD1}">
                <a14:hiddenFill xmlns:a14="http://schemas.microsoft.com/office/drawing/2010/main">
                  <a:gradFill rotWithShape="1">
                    <a:gsLst>
                      <a:gs pos="0">
                        <a:srgbClr val="CCFF99"/>
                      </a:gs>
                      <a:gs pos="50000">
                        <a:schemeClr val="bg1"/>
                      </a:gs>
                      <a:gs pos="100000">
                        <a:srgbClr val="CC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fr-FR" altLang="fr-FR" sz="1600" b="1">
                  <a:solidFill>
                    <a:schemeClr val="accent2"/>
                  </a:solidFill>
                </a:rPr>
                <a:t>Formation d’une structure solide</a:t>
              </a:r>
            </a:p>
          </p:txBody>
        </p:sp>
        <p:sp>
          <p:nvSpPr>
            <p:cNvPr id="121863" name="Text Box 7"/>
            <p:cNvSpPr txBox="1">
              <a:spLocks noChangeArrowheads="1"/>
            </p:cNvSpPr>
            <p:nvPr/>
          </p:nvSpPr>
          <p:spPr bwMode="auto">
            <a:xfrm>
              <a:off x="535" y="2539"/>
              <a:ext cx="629" cy="212"/>
            </a:xfrm>
            <a:prstGeom prst="rect">
              <a:avLst/>
            </a:prstGeom>
            <a:noFill/>
            <a:ln>
              <a:noFill/>
            </a:ln>
            <a:effectLst/>
            <a:extLst>
              <a:ext uri="{909E8E84-426E-40DD-AFC4-6F175D3DCCD1}">
                <a14:hiddenFill xmlns:a14="http://schemas.microsoft.com/office/drawing/2010/main">
                  <a:gradFill rotWithShape="1">
                    <a:gsLst>
                      <a:gs pos="0">
                        <a:srgbClr val="CCFF99"/>
                      </a:gs>
                      <a:gs pos="50000">
                        <a:schemeClr val="bg1"/>
                      </a:gs>
                      <a:gs pos="100000">
                        <a:srgbClr val="CC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1600" b="1">
                  <a:solidFill>
                    <a:schemeClr val="accent2"/>
                  </a:solidFill>
                </a:rPr>
                <a:t>Minéraux</a:t>
              </a:r>
            </a:p>
          </p:txBody>
        </p:sp>
        <p:sp>
          <p:nvSpPr>
            <p:cNvPr id="15374" name="Line 8"/>
            <p:cNvSpPr>
              <a:spLocks noChangeShapeType="1"/>
            </p:cNvSpPr>
            <p:nvPr/>
          </p:nvSpPr>
          <p:spPr bwMode="auto">
            <a:xfrm flipH="1">
              <a:off x="991" y="1716"/>
              <a:ext cx="687" cy="69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21865" name="Group 9"/>
          <p:cNvGrpSpPr>
            <a:grpSpLocks/>
          </p:cNvGrpSpPr>
          <p:nvPr/>
        </p:nvGrpSpPr>
        <p:grpSpPr bwMode="auto">
          <a:xfrm>
            <a:off x="2330450" y="2743200"/>
            <a:ext cx="6813550" cy="1858963"/>
            <a:chOff x="1468" y="1728"/>
            <a:chExt cx="4292" cy="1171"/>
          </a:xfrm>
        </p:grpSpPr>
        <p:sp>
          <p:nvSpPr>
            <p:cNvPr id="121866" name="Text Box 10"/>
            <p:cNvSpPr txBox="1">
              <a:spLocks noChangeArrowheads="1"/>
            </p:cNvSpPr>
            <p:nvPr/>
          </p:nvSpPr>
          <p:spPr bwMode="auto">
            <a:xfrm>
              <a:off x="3207" y="2379"/>
              <a:ext cx="2553" cy="520"/>
            </a:xfrm>
            <a:prstGeom prst="rect">
              <a:avLst/>
            </a:prstGeom>
            <a:noFill/>
            <a:ln>
              <a:noFill/>
            </a:ln>
            <a:effectLst/>
            <a:extLst>
              <a:ext uri="{909E8E84-426E-40DD-AFC4-6F175D3DCCD1}">
                <a14:hiddenFill xmlns:a14="http://schemas.microsoft.com/office/drawing/2010/main">
                  <a:gradFill rotWithShape="1">
                    <a:gsLst>
                      <a:gs pos="0">
                        <a:srgbClr val="CCFF99"/>
                      </a:gs>
                      <a:gs pos="50000">
                        <a:schemeClr val="bg1"/>
                      </a:gs>
                      <a:gs pos="100000">
                        <a:srgbClr val="CCFF99"/>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fr-FR" altLang="fr-FR" sz="1600" b="1">
                  <a:solidFill>
                    <a:schemeClr val="accent2"/>
                  </a:solidFill>
                </a:rPr>
                <a:t>Matière organique (Matrice)</a:t>
              </a:r>
            </a:p>
            <a:p>
              <a:pPr algn="ctr">
                <a:defRPr/>
              </a:pPr>
              <a:r>
                <a:rPr lang="fr-FR" altLang="fr-FR" sz="1600" b="1">
                  <a:solidFill>
                    <a:schemeClr val="accent2"/>
                  </a:solidFill>
                </a:rPr>
                <a:t>(protéines, protéoglycans) </a:t>
              </a:r>
            </a:p>
            <a:p>
              <a:pPr algn="ctr">
                <a:defRPr/>
              </a:pPr>
              <a:r>
                <a:rPr lang="fr-FR" altLang="fr-FR" sz="1600" b="1">
                  <a:solidFill>
                    <a:schemeClr val="accent2"/>
                  </a:solidFill>
                </a:rPr>
                <a:t>en faible quantité</a:t>
              </a:r>
            </a:p>
          </p:txBody>
        </p:sp>
        <p:sp>
          <p:nvSpPr>
            <p:cNvPr id="15368" name="Text Box 11"/>
            <p:cNvSpPr txBox="1">
              <a:spLocks noChangeArrowheads="1"/>
            </p:cNvSpPr>
            <p:nvPr/>
          </p:nvSpPr>
          <p:spPr bwMode="auto">
            <a:xfrm>
              <a:off x="2105" y="2539"/>
              <a:ext cx="84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olidFill>
                    <a:srgbClr val="990000"/>
                  </a:solidFill>
                </a:rPr>
                <a:t>INTERACTION</a:t>
              </a:r>
            </a:p>
          </p:txBody>
        </p:sp>
        <p:sp>
          <p:nvSpPr>
            <p:cNvPr id="15369" name="Line 12"/>
            <p:cNvSpPr>
              <a:spLocks noChangeShapeType="1"/>
            </p:cNvSpPr>
            <p:nvPr/>
          </p:nvSpPr>
          <p:spPr bwMode="auto">
            <a:xfrm>
              <a:off x="3046" y="2642"/>
              <a:ext cx="471" cy="0"/>
            </a:xfrm>
            <a:prstGeom prst="line">
              <a:avLst/>
            </a:prstGeom>
            <a:noFill/>
            <a:ln w="28575">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70" name="Line 13"/>
            <p:cNvSpPr>
              <a:spLocks noChangeShapeType="1"/>
            </p:cNvSpPr>
            <p:nvPr/>
          </p:nvSpPr>
          <p:spPr bwMode="auto">
            <a:xfrm flipH="1">
              <a:off x="1468" y="2642"/>
              <a:ext cx="548" cy="0"/>
            </a:xfrm>
            <a:prstGeom prst="line">
              <a:avLst/>
            </a:prstGeom>
            <a:noFill/>
            <a:ln w="28575">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71" name="Line 14"/>
            <p:cNvSpPr>
              <a:spLocks noChangeShapeType="1"/>
            </p:cNvSpPr>
            <p:nvPr/>
          </p:nvSpPr>
          <p:spPr bwMode="auto">
            <a:xfrm>
              <a:off x="3822" y="1728"/>
              <a:ext cx="625" cy="62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580768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wipe(left)">
                                      <p:cBhvr>
                                        <p:cTn id="7" dur="500"/>
                                        <p:tgtEl>
                                          <p:spTgt spid="121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21861"/>
                                        </p:tgtEl>
                                        <p:attrNameLst>
                                          <p:attrName>style.visibility</p:attrName>
                                        </p:attrNameLst>
                                      </p:cBhvr>
                                      <p:to>
                                        <p:strVal val="visible"/>
                                      </p:to>
                                    </p:set>
                                    <p:animEffect transition="in" filter="wipe(up)">
                                      <p:cBhvr>
                                        <p:cTn id="12" dur="500"/>
                                        <p:tgtEl>
                                          <p:spTgt spid="1218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21865"/>
                                        </p:tgtEl>
                                        <p:attrNameLst>
                                          <p:attrName>style.visibility</p:attrName>
                                        </p:attrNameLst>
                                      </p:cBhvr>
                                      <p:to>
                                        <p:strVal val="visible"/>
                                      </p:to>
                                    </p:set>
                                    <p:animEffect transition="in" filter="wipe(up)">
                                      <p:cBhvr>
                                        <p:cTn id="17" dur="500"/>
                                        <p:tgtEl>
                                          <p:spTgt spid="121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0" y="10318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dirty="0"/>
              <a:t>Malgré la diversité de formes et de fonctions, les structures </a:t>
            </a:r>
            <a:r>
              <a:rPr lang="fr-FR" altLang="fr-FR" b="1" dirty="0" err="1"/>
              <a:t>biominérales</a:t>
            </a:r>
            <a:r>
              <a:rPr lang="fr-FR" altLang="fr-FR" b="1" dirty="0"/>
              <a:t> se forment toujours selon les mêmes </a:t>
            </a:r>
            <a:r>
              <a:rPr lang="fr-FR" altLang="fr-FR" b="1" dirty="0" smtClean="0"/>
              <a:t>principe</a:t>
            </a:r>
            <a:endParaRPr lang="fr-FR" altLang="fr-FR" b="1" dirty="0"/>
          </a:p>
        </p:txBody>
      </p:sp>
      <p:sp>
        <p:nvSpPr>
          <p:cNvPr id="16387"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Biominéralisation</a:t>
            </a:r>
          </a:p>
        </p:txBody>
      </p:sp>
      <p:sp>
        <p:nvSpPr>
          <p:cNvPr id="16388" name="Text Box 4"/>
          <p:cNvSpPr txBox="1">
            <a:spLocks noChangeArrowheads="1"/>
          </p:cNvSpPr>
          <p:nvPr/>
        </p:nvSpPr>
        <p:spPr bwMode="auto">
          <a:xfrm>
            <a:off x="495300" y="679450"/>
            <a:ext cx="5103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990000"/>
                </a:solidFill>
                <a:sym typeface="Wingdings" pitchFamily="2" charset="2"/>
              </a:rPr>
              <a:t> </a:t>
            </a:r>
            <a:r>
              <a:rPr lang="fr-FR" altLang="fr-FR" b="1">
                <a:solidFill>
                  <a:srgbClr val="990000"/>
                </a:solidFill>
              </a:rPr>
              <a:t>PROCESSUS UNIVERSEL ET CONSERVE SUR TERRE</a:t>
            </a:r>
          </a:p>
        </p:txBody>
      </p:sp>
      <p:sp>
        <p:nvSpPr>
          <p:cNvPr id="132111" name="Text Box 15"/>
          <p:cNvSpPr txBox="1">
            <a:spLocks noChangeArrowheads="1"/>
          </p:cNvSpPr>
          <p:nvPr/>
        </p:nvSpPr>
        <p:spPr bwMode="auto">
          <a:xfrm>
            <a:off x="238125" y="1785938"/>
            <a:ext cx="472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ym typeface="Wingdings" pitchFamily="2" charset="2"/>
              </a:rPr>
              <a:t> 95% de carbonate de calcium sous forme de calcite</a:t>
            </a:r>
            <a:endParaRPr lang="fr-FR" altLang="fr-FR" sz="1600" b="1"/>
          </a:p>
        </p:txBody>
      </p:sp>
      <p:grpSp>
        <p:nvGrpSpPr>
          <p:cNvPr id="132112" name="Group 16"/>
          <p:cNvGrpSpPr>
            <a:grpSpLocks/>
          </p:cNvGrpSpPr>
          <p:nvPr/>
        </p:nvGrpSpPr>
        <p:grpSpPr bwMode="auto">
          <a:xfrm>
            <a:off x="452438" y="2263775"/>
            <a:ext cx="3568700" cy="1450975"/>
            <a:chOff x="791" y="2482"/>
            <a:chExt cx="1845" cy="717"/>
          </a:xfrm>
        </p:grpSpPr>
        <p:sp>
          <p:nvSpPr>
            <p:cNvPr id="16402" name="Text Box 17"/>
            <p:cNvSpPr txBox="1">
              <a:spLocks noChangeArrowheads="1"/>
            </p:cNvSpPr>
            <p:nvPr/>
          </p:nvSpPr>
          <p:spPr bwMode="auto">
            <a:xfrm>
              <a:off x="791" y="2482"/>
              <a:ext cx="1549"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Calcite	     Aragonite          Vatérite</a:t>
              </a:r>
            </a:p>
          </p:txBody>
        </p:sp>
        <p:pic>
          <p:nvPicPr>
            <p:cNvPr id="1640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 y="2678"/>
              <a:ext cx="51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404" name="Object 19"/>
            <p:cNvGraphicFramePr>
              <a:graphicFrameLocks noChangeAspect="1"/>
            </p:cNvGraphicFramePr>
            <p:nvPr/>
          </p:nvGraphicFramePr>
          <p:xfrm>
            <a:off x="1415" y="2675"/>
            <a:ext cx="566" cy="519"/>
          </p:xfrm>
          <a:graphic>
            <a:graphicData uri="http://schemas.openxmlformats.org/presentationml/2006/ole">
              <mc:AlternateContent xmlns:mc="http://schemas.openxmlformats.org/markup-compatibility/2006">
                <mc:Choice xmlns:v="urn:schemas-microsoft-com:vml" Requires="v">
                  <p:oleObj spid="_x0000_s18512" r:id="rId4" imgW="4434849" imgH="4087376" progId="CorelPhotoPaint.Image.8">
                    <p:embed/>
                  </p:oleObj>
                </mc:Choice>
                <mc:Fallback>
                  <p:oleObj r:id="rId4" imgW="4434849" imgH="4087376" progId="CorelPhotoPaint.Imag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 y="2675"/>
                          <a:ext cx="56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5" name="Object 20"/>
            <p:cNvGraphicFramePr>
              <a:graphicFrameLocks noChangeAspect="1"/>
            </p:cNvGraphicFramePr>
            <p:nvPr/>
          </p:nvGraphicFramePr>
          <p:xfrm>
            <a:off x="2059" y="2673"/>
            <a:ext cx="577" cy="526"/>
          </p:xfrm>
          <a:graphic>
            <a:graphicData uri="http://schemas.openxmlformats.org/presentationml/2006/ole">
              <mc:AlternateContent xmlns:mc="http://schemas.openxmlformats.org/markup-compatibility/2006">
                <mc:Choice xmlns:v="urn:schemas-microsoft-com:vml" Requires="v">
                  <p:oleObj spid="_x0000_s18513" r:id="rId6" imgW="4489713" imgH="3867920" progId="CorelPhotoPaint.Image.8">
                    <p:embed/>
                  </p:oleObj>
                </mc:Choice>
                <mc:Fallback>
                  <p:oleObj r:id="rId6" imgW="4489713" imgH="3867920" progId="CorelPhotoPaint.Imag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9" y="2673"/>
                          <a:ext cx="57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2117" name="Group 21"/>
          <p:cNvGrpSpPr>
            <a:grpSpLocks/>
          </p:cNvGrpSpPr>
          <p:nvPr/>
        </p:nvGrpSpPr>
        <p:grpSpPr bwMode="auto">
          <a:xfrm>
            <a:off x="5559425" y="2127250"/>
            <a:ext cx="3457575" cy="2063750"/>
            <a:chOff x="3486" y="891"/>
            <a:chExt cx="2178" cy="1300"/>
          </a:xfrm>
        </p:grpSpPr>
        <p:sp>
          <p:nvSpPr>
            <p:cNvPr id="16399" name="Text Box 22"/>
            <p:cNvSpPr txBox="1">
              <a:spLocks noChangeArrowheads="1"/>
            </p:cNvSpPr>
            <p:nvPr/>
          </p:nvSpPr>
          <p:spPr bwMode="auto">
            <a:xfrm>
              <a:off x="3854" y="1711"/>
              <a:ext cx="181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b="1">
                  <a:solidFill>
                    <a:srgbClr val="CC0000"/>
                  </a:solidFill>
                </a:rPr>
                <a:t>Propriétés mécaniques</a:t>
              </a:r>
            </a:p>
            <a:p>
              <a:pPr algn="ctr" eaLnBrk="1" hangingPunct="1"/>
              <a:r>
                <a:rPr lang="fr-FR" altLang="fr-FR" sz="1400">
                  <a:solidFill>
                    <a:srgbClr val="CC0000"/>
                  </a:solidFill>
                </a:rPr>
                <a:t>- Environ 300 µm d’épaisseur</a:t>
              </a:r>
            </a:p>
            <a:p>
              <a:pPr algn="ctr" eaLnBrk="1" hangingPunct="1"/>
              <a:r>
                <a:rPr lang="fr-FR" altLang="fr-FR" sz="1400">
                  <a:solidFill>
                    <a:srgbClr val="CC0000"/>
                  </a:solidFill>
                </a:rPr>
                <a:t>- Résiste à 4 kg de pression</a:t>
              </a:r>
            </a:p>
          </p:txBody>
        </p:sp>
        <p:sp>
          <p:nvSpPr>
            <p:cNvPr id="16400" name="Line 23"/>
            <p:cNvSpPr>
              <a:spLocks noChangeShapeType="1"/>
            </p:cNvSpPr>
            <p:nvPr/>
          </p:nvSpPr>
          <p:spPr bwMode="auto">
            <a:xfrm>
              <a:off x="3486" y="891"/>
              <a:ext cx="679" cy="759"/>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401" name="Text Box 24"/>
            <p:cNvSpPr txBox="1">
              <a:spLocks noChangeArrowheads="1"/>
            </p:cNvSpPr>
            <p:nvPr/>
          </p:nvSpPr>
          <p:spPr bwMode="auto">
            <a:xfrm>
              <a:off x="3560" y="1171"/>
              <a:ext cx="588"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olidFill>
                    <a:schemeClr val="accent2"/>
                  </a:solidFill>
                </a:rPr>
                <a:t>Quantité</a:t>
              </a:r>
            </a:p>
          </p:txBody>
        </p:sp>
      </p:grpSp>
      <p:sp>
        <p:nvSpPr>
          <p:cNvPr id="132121" name="Text Box 25"/>
          <p:cNvSpPr txBox="1">
            <a:spLocks noChangeArrowheads="1"/>
          </p:cNvSpPr>
          <p:nvPr/>
        </p:nvSpPr>
        <p:spPr bwMode="auto">
          <a:xfrm>
            <a:off x="234950" y="5354638"/>
            <a:ext cx="4425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ym typeface="Wingdings" pitchFamily="2" charset="2"/>
              </a:rPr>
              <a:t> 3,5% de matière organique (matrice organique)</a:t>
            </a:r>
          </a:p>
          <a:p>
            <a:pPr eaLnBrk="1" hangingPunct="1"/>
            <a:r>
              <a:rPr lang="fr-FR" altLang="fr-FR" sz="1600" b="1">
                <a:sym typeface="Wingdings" pitchFamily="2" charset="2"/>
              </a:rPr>
              <a:t>	</a:t>
            </a:r>
            <a:r>
              <a:rPr lang="fr-FR" altLang="fr-FR" sz="1600" i="1">
                <a:sym typeface="Wingdings" pitchFamily="2" charset="2"/>
              </a:rPr>
              <a:t>Protéines et protéoglycanes</a:t>
            </a:r>
            <a:endParaRPr lang="fr-FR" altLang="fr-FR" sz="1600" i="1"/>
          </a:p>
        </p:txBody>
      </p:sp>
      <p:grpSp>
        <p:nvGrpSpPr>
          <p:cNvPr id="132122" name="Group 26"/>
          <p:cNvGrpSpPr>
            <a:grpSpLocks/>
          </p:cNvGrpSpPr>
          <p:nvPr/>
        </p:nvGrpSpPr>
        <p:grpSpPr bwMode="auto">
          <a:xfrm>
            <a:off x="4311650" y="2074863"/>
            <a:ext cx="3063875" cy="3343275"/>
            <a:chOff x="2700" y="858"/>
            <a:chExt cx="1930" cy="2106"/>
          </a:xfrm>
        </p:grpSpPr>
        <p:sp>
          <p:nvSpPr>
            <p:cNvPr id="16394" name="Line 27"/>
            <p:cNvSpPr>
              <a:spLocks noChangeShapeType="1"/>
            </p:cNvSpPr>
            <p:nvPr/>
          </p:nvSpPr>
          <p:spPr bwMode="auto">
            <a:xfrm flipV="1">
              <a:off x="2922" y="2250"/>
              <a:ext cx="1338" cy="714"/>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395" name="Text Box 28"/>
            <p:cNvSpPr txBox="1">
              <a:spLocks noChangeArrowheads="1"/>
            </p:cNvSpPr>
            <p:nvPr/>
          </p:nvSpPr>
          <p:spPr bwMode="auto">
            <a:xfrm>
              <a:off x="3092" y="2437"/>
              <a:ext cx="1538" cy="3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600" b="1">
                  <a:solidFill>
                    <a:schemeClr val="accent2"/>
                  </a:solidFill>
                </a:rPr>
                <a:t>Contrôle du processus de calcification</a:t>
              </a:r>
            </a:p>
          </p:txBody>
        </p:sp>
        <p:sp>
          <p:nvSpPr>
            <p:cNvPr id="16396" name="Line 29"/>
            <p:cNvSpPr>
              <a:spLocks noChangeShapeType="1"/>
            </p:cNvSpPr>
            <p:nvPr/>
          </p:nvSpPr>
          <p:spPr bwMode="auto">
            <a:xfrm flipV="1">
              <a:off x="2700" y="858"/>
              <a:ext cx="654" cy="2022"/>
            </a:xfrm>
            <a:prstGeom prst="line">
              <a:avLst/>
            </a:prstGeom>
            <a:noFill/>
            <a:ln w="190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397" name="Text Box 30"/>
            <p:cNvSpPr txBox="1">
              <a:spLocks noChangeArrowheads="1"/>
            </p:cNvSpPr>
            <p:nvPr/>
          </p:nvSpPr>
          <p:spPr bwMode="auto">
            <a:xfrm>
              <a:off x="2768" y="1795"/>
              <a:ext cx="703"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olidFill>
                    <a:schemeClr val="accent2"/>
                  </a:solidFill>
                </a:rPr>
                <a:t>Interaction</a:t>
              </a:r>
            </a:p>
          </p:txBody>
        </p:sp>
        <p:sp>
          <p:nvSpPr>
            <p:cNvPr id="16398" name="Line 31"/>
            <p:cNvSpPr>
              <a:spLocks noChangeShapeType="1"/>
            </p:cNvSpPr>
            <p:nvPr/>
          </p:nvSpPr>
          <p:spPr bwMode="auto">
            <a:xfrm>
              <a:off x="3546" y="1932"/>
              <a:ext cx="438"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43406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2112"/>
                                        </p:tgtEl>
                                        <p:attrNameLst>
                                          <p:attrName>style.visibility</p:attrName>
                                        </p:attrNameLst>
                                      </p:cBhvr>
                                      <p:to>
                                        <p:strVal val="visible"/>
                                      </p:to>
                                    </p:set>
                                    <p:animEffect transition="in" filter="wipe(left)">
                                      <p:cBhvr>
                                        <p:cTn id="7" dur="500"/>
                                        <p:tgtEl>
                                          <p:spTgt spid="1321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111"/>
                                        </p:tgtEl>
                                        <p:attrNameLst>
                                          <p:attrName>style.visibility</p:attrName>
                                        </p:attrNameLst>
                                      </p:cBhvr>
                                      <p:to>
                                        <p:strVal val="visible"/>
                                      </p:to>
                                    </p:set>
                                    <p:animEffect transition="in" filter="wipe(left)">
                                      <p:cBhvr>
                                        <p:cTn id="10" dur="500"/>
                                        <p:tgtEl>
                                          <p:spTgt spid="1321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2121"/>
                                        </p:tgtEl>
                                        <p:attrNameLst>
                                          <p:attrName>style.visibility</p:attrName>
                                        </p:attrNameLst>
                                      </p:cBhvr>
                                      <p:to>
                                        <p:strVal val="visible"/>
                                      </p:to>
                                    </p:set>
                                    <p:animEffect transition="in" filter="wipe(left)">
                                      <p:cBhvr>
                                        <p:cTn id="15" dur="500"/>
                                        <p:tgtEl>
                                          <p:spTgt spid="1321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32117"/>
                                        </p:tgtEl>
                                        <p:attrNameLst>
                                          <p:attrName>style.visibility</p:attrName>
                                        </p:attrNameLst>
                                      </p:cBhvr>
                                      <p:to>
                                        <p:strVal val="visible"/>
                                      </p:to>
                                    </p:set>
                                    <p:animEffect transition="in" filter="wipe(left)">
                                      <p:cBhvr>
                                        <p:cTn id="20" dur="500"/>
                                        <p:tgtEl>
                                          <p:spTgt spid="1321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32122"/>
                                        </p:tgtEl>
                                        <p:attrNameLst>
                                          <p:attrName>style.visibility</p:attrName>
                                        </p:attrNameLst>
                                      </p:cBhvr>
                                      <p:to>
                                        <p:strVal val="visible"/>
                                      </p:to>
                                    </p:set>
                                    <p:animEffect transition="in" filter="wipe(left)">
                                      <p:cBhvr>
                                        <p:cTn id="25" dur="500"/>
                                        <p:tgtEl>
                                          <p:spTgt spid="132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1" grpId="0"/>
      <p:bldP spid="1321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0318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t>Malgré la diversité de formes et de fonctions, les structures biominérales se forment toujours selon les mêmes principes</a:t>
            </a:r>
          </a:p>
        </p:txBody>
      </p:sp>
      <p:sp>
        <p:nvSpPr>
          <p:cNvPr id="19459"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Biominéralisation</a:t>
            </a:r>
          </a:p>
        </p:txBody>
      </p:sp>
      <p:sp>
        <p:nvSpPr>
          <p:cNvPr id="19460" name="Text Box 4"/>
          <p:cNvSpPr txBox="1">
            <a:spLocks noChangeArrowheads="1"/>
          </p:cNvSpPr>
          <p:nvPr/>
        </p:nvSpPr>
        <p:spPr bwMode="auto">
          <a:xfrm>
            <a:off x="495300" y="679450"/>
            <a:ext cx="5103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990000"/>
                </a:solidFill>
                <a:sym typeface="Wingdings" pitchFamily="2" charset="2"/>
              </a:rPr>
              <a:t> </a:t>
            </a:r>
            <a:r>
              <a:rPr lang="fr-FR" altLang="fr-FR" b="1">
                <a:solidFill>
                  <a:srgbClr val="990000"/>
                </a:solidFill>
              </a:rPr>
              <a:t>PROCESSUS UNIVERSEL ET CONSERVE SUR TERRE</a:t>
            </a:r>
          </a:p>
        </p:txBody>
      </p:sp>
      <p:sp>
        <p:nvSpPr>
          <p:cNvPr id="19461" name="Text Box 5"/>
          <p:cNvSpPr txBox="1">
            <a:spLocks noChangeArrowheads="1"/>
          </p:cNvSpPr>
          <p:nvPr/>
        </p:nvSpPr>
        <p:spPr bwMode="auto">
          <a:xfrm>
            <a:off x="77421" y="3071813"/>
            <a:ext cx="3603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La nucléation et la croissance du minéral</a:t>
            </a:r>
          </a:p>
        </p:txBody>
      </p:sp>
      <p:sp>
        <p:nvSpPr>
          <p:cNvPr id="124935" name="Text Box 7"/>
          <p:cNvSpPr txBox="1">
            <a:spLocks noChangeArrowheads="1"/>
          </p:cNvSpPr>
          <p:nvPr/>
        </p:nvSpPr>
        <p:spPr bwMode="auto">
          <a:xfrm>
            <a:off x="451277" y="3402744"/>
            <a:ext cx="83804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ym typeface="Wingdings" pitchFamily="2" charset="2"/>
              </a:rPr>
              <a:t> </a:t>
            </a:r>
            <a:r>
              <a:rPr lang="fr-FR" altLang="fr-FR" sz="1600"/>
              <a:t>L’initiation de la cristallisation se fait à partir de sites se trouvant dans le milieu (nucléation)</a:t>
            </a:r>
          </a:p>
        </p:txBody>
      </p:sp>
      <p:sp>
        <p:nvSpPr>
          <p:cNvPr id="124936" name="Text Box 8"/>
          <p:cNvSpPr txBox="1">
            <a:spLocks noChangeArrowheads="1"/>
          </p:cNvSpPr>
          <p:nvPr/>
        </p:nvSpPr>
        <p:spPr bwMode="auto">
          <a:xfrm>
            <a:off x="1452989" y="3775806"/>
            <a:ext cx="5561013" cy="336550"/>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1600" b="1">
                <a:solidFill>
                  <a:srgbClr val="990000"/>
                </a:solidFill>
              </a:rPr>
              <a:t>La matrice organique joue souvent ce rôle dans les biominéraux</a:t>
            </a:r>
          </a:p>
        </p:txBody>
      </p:sp>
      <p:sp>
        <p:nvSpPr>
          <p:cNvPr id="124938" name="Text Box 10"/>
          <p:cNvSpPr txBox="1">
            <a:spLocks noChangeArrowheads="1"/>
          </p:cNvSpPr>
          <p:nvPr/>
        </p:nvSpPr>
        <p:spPr bwMode="auto">
          <a:xfrm>
            <a:off x="1551414" y="4069127"/>
            <a:ext cx="5381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dirty="0"/>
              <a:t>- Elle inhibe la croissance du minéral selon un ou plusieurs axes</a:t>
            </a:r>
          </a:p>
        </p:txBody>
      </p:sp>
      <p:grpSp>
        <p:nvGrpSpPr>
          <p:cNvPr id="124939" name="Group 11"/>
          <p:cNvGrpSpPr>
            <a:grpSpLocks/>
          </p:cNvGrpSpPr>
          <p:nvPr/>
        </p:nvGrpSpPr>
        <p:grpSpPr bwMode="auto">
          <a:xfrm>
            <a:off x="202669" y="4617547"/>
            <a:ext cx="1084263" cy="1066800"/>
            <a:chOff x="262" y="2746"/>
            <a:chExt cx="683" cy="672"/>
          </a:xfrm>
        </p:grpSpPr>
        <p:sp>
          <p:nvSpPr>
            <p:cNvPr id="19475" name="Rectangle 12"/>
            <p:cNvSpPr>
              <a:spLocks noChangeArrowheads="1"/>
            </p:cNvSpPr>
            <p:nvPr/>
          </p:nvSpPr>
          <p:spPr bwMode="auto">
            <a:xfrm>
              <a:off x="600" y="2928"/>
              <a:ext cx="288" cy="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fr-FR" altLang="fr-FR" sz="1400"/>
            </a:p>
          </p:txBody>
        </p:sp>
        <p:sp>
          <p:nvSpPr>
            <p:cNvPr id="19476" name="Text Box 13"/>
            <p:cNvSpPr txBox="1">
              <a:spLocks noChangeArrowheads="1"/>
            </p:cNvSpPr>
            <p:nvPr/>
          </p:nvSpPr>
          <p:spPr bwMode="auto">
            <a:xfrm>
              <a:off x="262" y="3226"/>
              <a:ext cx="6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Cristal initial</a:t>
              </a:r>
            </a:p>
          </p:txBody>
        </p:sp>
        <p:sp>
          <p:nvSpPr>
            <p:cNvPr id="19477" name="Line 14"/>
            <p:cNvSpPr>
              <a:spLocks noChangeShapeType="1"/>
            </p:cNvSpPr>
            <p:nvPr/>
          </p:nvSpPr>
          <p:spPr bwMode="auto">
            <a:xfrm>
              <a:off x="624" y="2848"/>
              <a:ext cx="16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8" name="Line 15"/>
            <p:cNvSpPr>
              <a:spLocks noChangeShapeType="1"/>
            </p:cNvSpPr>
            <p:nvPr/>
          </p:nvSpPr>
          <p:spPr bwMode="auto">
            <a:xfrm flipV="1">
              <a:off x="552" y="3088"/>
              <a:ext cx="0" cy="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9" name="Text Box 16"/>
            <p:cNvSpPr txBox="1">
              <a:spLocks noChangeArrowheads="1"/>
            </p:cNvSpPr>
            <p:nvPr/>
          </p:nvSpPr>
          <p:spPr bwMode="auto">
            <a:xfrm>
              <a:off x="750" y="2746"/>
              <a:ext cx="1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a</a:t>
              </a:r>
            </a:p>
          </p:txBody>
        </p:sp>
        <p:sp>
          <p:nvSpPr>
            <p:cNvPr id="19480" name="Text Box 17"/>
            <p:cNvSpPr txBox="1">
              <a:spLocks noChangeArrowheads="1"/>
            </p:cNvSpPr>
            <p:nvPr/>
          </p:nvSpPr>
          <p:spPr bwMode="auto">
            <a:xfrm>
              <a:off x="454" y="2938"/>
              <a:ext cx="1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b</a:t>
              </a:r>
            </a:p>
          </p:txBody>
        </p:sp>
      </p:grpSp>
      <p:grpSp>
        <p:nvGrpSpPr>
          <p:cNvPr id="124946" name="Group 18"/>
          <p:cNvGrpSpPr>
            <a:grpSpLocks/>
          </p:cNvGrpSpPr>
          <p:nvPr/>
        </p:nvGrpSpPr>
        <p:grpSpPr bwMode="auto">
          <a:xfrm>
            <a:off x="1572559" y="4869165"/>
            <a:ext cx="3146425" cy="989013"/>
            <a:chOff x="1032" y="2928"/>
            <a:chExt cx="1982" cy="623"/>
          </a:xfrm>
        </p:grpSpPr>
        <p:sp>
          <p:nvSpPr>
            <p:cNvPr id="19472" name="Text Box 19"/>
            <p:cNvSpPr txBox="1">
              <a:spLocks noChangeArrowheads="1"/>
            </p:cNvSpPr>
            <p:nvPr/>
          </p:nvSpPr>
          <p:spPr bwMode="auto">
            <a:xfrm>
              <a:off x="1286" y="3225"/>
              <a:ext cx="172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1400"/>
                <a:t>Inhibition de la croissance le long de l’axe b</a:t>
              </a:r>
            </a:p>
          </p:txBody>
        </p:sp>
        <p:sp>
          <p:nvSpPr>
            <p:cNvPr id="19473" name="Rectangle 20"/>
            <p:cNvSpPr>
              <a:spLocks noChangeArrowheads="1"/>
            </p:cNvSpPr>
            <p:nvPr/>
          </p:nvSpPr>
          <p:spPr bwMode="auto">
            <a:xfrm>
              <a:off x="1832" y="2928"/>
              <a:ext cx="608" cy="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9474" name="AutoShape 21"/>
            <p:cNvSpPr>
              <a:spLocks noChangeArrowheads="1"/>
            </p:cNvSpPr>
            <p:nvPr/>
          </p:nvSpPr>
          <p:spPr bwMode="auto">
            <a:xfrm>
              <a:off x="1032" y="3040"/>
              <a:ext cx="696" cy="64"/>
            </a:xfrm>
            <a:prstGeom prst="rightArrow">
              <a:avLst>
                <a:gd name="adj1" fmla="val 50000"/>
                <a:gd name="adj2" fmla="val 2718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grpSp>
        <p:nvGrpSpPr>
          <p:cNvPr id="124950" name="Group 22"/>
          <p:cNvGrpSpPr>
            <a:grpSpLocks/>
          </p:cNvGrpSpPr>
          <p:nvPr/>
        </p:nvGrpSpPr>
        <p:grpSpPr bwMode="auto">
          <a:xfrm>
            <a:off x="3939644" y="4906472"/>
            <a:ext cx="4521200" cy="790575"/>
            <a:chOff x="2616" y="2928"/>
            <a:chExt cx="2848" cy="498"/>
          </a:xfrm>
        </p:grpSpPr>
        <p:sp>
          <p:nvSpPr>
            <p:cNvPr id="19469" name="Rectangle 23"/>
            <p:cNvSpPr>
              <a:spLocks noChangeArrowheads="1"/>
            </p:cNvSpPr>
            <p:nvPr/>
          </p:nvSpPr>
          <p:spPr bwMode="auto">
            <a:xfrm>
              <a:off x="3432" y="2928"/>
              <a:ext cx="2032" cy="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19470" name="Text Box 24"/>
            <p:cNvSpPr txBox="1">
              <a:spLocks noChangeArrowheads="1"/>
            </p:cNvSpPr>
            <p:nvPr/>
          </p:nvSpPr>
          <p:spPr bwMode="auto">
            <a:xfrm>
              <a:off x="3790" y="3234"/>
              <a:ext cx="11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Forme finale du cristal</a:t>
              </a:r>
            </a:p>
          </p:txBody>
        </p:sp>
        <p:sp>
          <p:nvSpPr>
            <p:cNvPr id="19471" name="AutoShape 25"/>
            <p:cNvSpPr>
              <a:spLocks noChangeArrowheads="1"/>
            </p:cNvSpPr>
            <p:nvPr/>
          </p:nvSpPr>
          <p:spPr bwMode="auto">
            <a:xfrm>
              <a:off x="2616" y="3048"/>
              <a:ext cx="696" cy="64"/>
            </a:xfrm>
            <a:prstGeom prst="rightArrow">
              <a:avLst>
                <a:gd name="adj1" fmla="val 50000"/>
                <a:gd name="adj2" fmla="val 2718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25" name="Text Box 5"/>
          <p:cNvSpPr txBox="1">
            <a:spLocks noChangeArrowheads="1"/>
          </p:cNvSpPr>
          <p:nvPr/>
        </p:nvSpPr>
        <p:spPr bwMode="auto">
          <a:xfrm>
            <a:off x="73025" y="1668463"/>
            <a:ext cx="63272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Définir un espace biologiquement </a:t>
            </a:r>
            <a:r>
              <a:rPr lang="fr-FR" altLang="fr-FR" sz="1600" b="1" dirty="0" smtClean="0">
                <a:solidFill>
                  <a:schemeClr val="accent2"/>
                </a:solidFill>
              </a:rPr>
              <a:t>compartimenté (utérus pour la poule)</a:t>
            </a:r>
            <a:endParaRPr lang="fr-FR" altLang="fr-FR" sz="1600" b="1" dirty="0">
              <a:solidFill>
                <a:schemeClr val="accent2"/>
              </a:solidFill>
            </a:endParaRPr>
          </a:p>
        </p:txBody>
      </p:sp>
      <p:sp>
        <p:nvSpPr>
          <p:cNvPr id="26" name="Text Box 8"/>
          <p:cNvSpPr txBox="1">
            <a:spLocks noChangeArrowheads="1"/>
          </p:cNvSpPr>
          <p:nvPr/>
        </p:nvSpPr>
        <p:spPr bwMode="auto">
          <a:xfrm>
            <a:off x="202669" y="1866682"/>
            <a:ext cx="8181975" cy="581025"/>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fr-FR" altLang="fr-FR" sz="1600" b="1" dirty="0">
                <a:solidFill>
                  <a:srgbClr val="990000"/>
                </a:solidFill>
              </a:rPr>
              <a:t>C’est dans cet espace que les entrées ioniques et organiques sont contrôlées pour atteindre les conditions physico-chimiques précises</a:t>
            </a:r>
          </a:p>
        </p:txBody>
      </p:sp>
      <p:sp>
        <p:nvSpPr>
          <p:cNvPr id="27" name="Text Box 5"/>
          <p:cNvSpPr txBox="1">
            <a:spLocks noChangeArrowheads="1"/>
          </p:cNvSpPr>
          <p:nvPr/>
        </p:nvSpPr>
        <p:spPr bwMode="auto">
          <a:xfrm>
            <a:off x="77425" y="2423503"/>
            <a:ext cx="277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Une </a:t>
            </a:r>
            <a:r>
              <a:rPr lang="fr-FR" altLang="fr-FR" sz="1600" b="1" dirty="0" err="1">
                <a:solidFill>
                  <a:schemeClr val="accent2"/>
                </a:solidFill>
              </a:rPr>
              <a:t>hypersaturation</a:t>
            </a:r>
            <a:r>
              <a:rPr lang="fr-FR" altLang="fr-FR" sz="1600" b="1" dirty="0">
                <a:solidFill>
                  <a:schemeClr val="accent2"/>
                </a:solidFill>
              </a:rPr>
              <a:t> du milieu</a:t>
            </a:r>
          </a:p>
        </p:txBody>
      </p:sp>
      <p:sp>
        <p:nvSpPr>
          <p:cNvPr id="28" name="Text Box 6"/>
          <p:cNvSpPr txBox="1">
            <a:spLocks noChangeArrowheads="1"/>
          </p:cNvSpPr>
          <p:nvPr/>
        </p:nvSpPr>
        <p:spPr bwMode="auto">
          <a:xfrm>
            <a:off x="642571" y="2720853"/>
            <a:ext cx="8334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dirty="0">
                <a:sym typeface="Wingdings" pitchFamily="2" charset="2"/>
              </a:rPr>
              <a:t> </a:t>
            </a:r>
            <a:r>
              <a:rPr lang="fr-FR" altLang="fr-FR" sz="1600" dirty="0"/>
              <a:t>Les ions constitutifs du minéral doivent se trouver en conditions saturantes</a:t>
            </a:r>
          </a:p>
        </p:txBody>
      </p:sp>
    </p:spTree>
    <p:extLst>
      <p:ext uri="{BB962C8B-B14F-4D97-AF65-F5344CB8AC3E}">
        <p14:creationId xmlns:p14="http://schemas.microsoft.com/office/powerpoint/2010/main" val="29422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wipe(down)">
                                      <p:cBhvr>
                                        <p:cTn id="15" dur="500"/>
                                        <p:tgtEl>
                                          <p:spTgt spid="1946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4935"/>
                                        </p:tgtEl>
                                        <p:attrNameLst>
                                          <p:attrName>style.visibility</p:attrName>
                                        </p:attrNameLst>
                                      </p:cBhvr>
                                      <p:to>
                                        <p:strVal val="visible"/>
                                      </p:to>
                                    </p:set>
                                    <p:animEffect transition="in" filter="wipe(left)">
                                      <p:cBhvr>
                                        <p:cTn id="18" dur="500"/>
                                        <p:tgtEl>
                                          <p:spTgt spid="12493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24936"/>
                                        </p:tgtEl>
                                        <p:attrNameLst>
                                          <p:attrName>style.visibility</p:attrName>
                                        </p:attrNameLst>
                                      </p:cBhvr>
                                      <p:to>
                                        <p:strVal val="visible"/>
                                      </p:to>
                                    </p:set>
                                    <p:anim calcmode="lin" valueType="num">
                                      <p:cBhvr>
                                        <p:cTn id="23" dur="1000" fill="hold"/>
                                        <p:tgtEl>
                                          <p:spTgt spid="124936"/>
                                        </p:tgtEl>
                                        <p:attrNameLst>
                                          <p:attrName>ppt_w</p:attrName>
                                        </p:attrNameLst>
                                      </p:cBhvr>
                                      <p:tavLst>
                                        <p:tav tm="0">
                                          <p:val>
                                            <p:strVal val="#ppt_w*0.70"/>
                                          </p:val>
                                        </p:tav>
                                        <p:tav tm="100000">
                                          <p:val>
                                            <p:strVal val="#ppt_w"/>
                                          </p:val>
                                        </p:tav>
                                      </p:tavLst>
                                    </p:anim>
                                    <p:anim calcmode="lin" valueType="num">
                                      <p:cBhvr>
                                        <p:cTn id="24" dur="1000" fill="hold"/>
                                        <p:tgtEl>
                                          <p:spTgt spid="124936"/>
                                        </p:tgtEl>
                                        <p:attrNameLst>
                                          <p:attrName>ppt_h</p:attrName>
                                        </p:attrNameLst>
                                      </p:cBhvr>
                                      <p:tavLst>
                                        <p:tav tm="0">
                                          <p:val>
                                            <p:strVal val="#ppt_h"/>
                                          </p:val>
                                        </p:tav>
                                        <p:tav tm="100000">
                                          <p:val>
                                            <p:strVal val="#ppt_h"/>
                                          </p:val>
                                        </p:tav>
                                      </p:tavLst>
                                    </p:anim>
                                    <p:animEffect transition="in" filter="fade">
                                      <p:cBhvr>
                                        <p:cTn id="25" dur="1000"/>
                                        <p:tgtEl>
                                          <p:spTgt spid="12493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4938"/>
                                        </p:tgtEl>
                                        <p:attrNameLst>
                                          <p:attrName>style.visibility</p:attrName>
                                        </p:attrNameLst>
                                      </p:cBhvr>
                                      <p:to>
                                        <p:strVal val="visible"/>
                                      </p:to>
                                    </p:set>
                                    <p:animEffect transition="in" filter="wipe(left)">
                                      <p:cBhvr>
                                        <p:cTn id="28" dur="500"/>
                                        <p:tgtEl>
                                          <p:spTgt spid="12493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24939"/>
                                        </p:tgtEl>
                                        <p:attrNameLst>
                                          <p:attrName>style.visibility</p:attrName>
                                        </p:attrNameLst>
                                      </p:cBhvr>
                                      <p:to>
                                        <p:strVal val="visible"/>
                                      </p:to>
                                    </p:set>
                                    <p:anim calcmode="lin" valueType="num">
                                      <p:cBhvr>
                                        <p:cTn id="33" dur="1000" fill="hold"/>
                                        <p:tgtEl>
                                          <p:spTgt spid="124939"/>
                                        </p:tgtEl>
                                        <p:attrNameLst>
                                          <p:attrName>ppt_w</p:attrName>
                                        </p:attrNameLst>
                                      </p:cBhvr>
                                      <p:tavLst>
                                        <p:tav tm="0">
                                          <p:val>
                                            <p:strVal val="#ppt_w*0.70"/>
                                          </p:val>
                                        </p:tav>
                                        <p:tav tm="100000">
                                          <p:val>
                                            <p:strVal val="#ppt_w"/>
                                          </p:val>
                                        </p:tav>
                                      </p:tavLst>
                                    </p:anim>
                                    <p:anim calcmode="lin" valueType="num">
                                      <p:cBhvr>
                                        <p:cTn id="34" dur="1000" fill="hold"/>
                                        <p:tgtEl>
                                          <p:spTgt spid="124939"/>
                                        </p:tgtEl>
                                        <p:attrNameLst>
                                          <p:attrName>ppt_h</p:attrName>
                                        </p:attrNameLst>
                                      </p:cBhvr>
                                      <p:tavLst>
                                        <p:tav tm="0">
                                          <p:val>
                                            <p:strVal val="#ppt_h"/>
                                          </p:val>
                                        </p:tav>
                                        <p:tav tm="100000">
                                          <p:val>
                                            <p:strVal val="#ppt_h"/>
                                          </p:val>
                                        </p:tav>
                                      </p:tavLst>
                                    </p:anim>
                                    <p:animEffect transition="in" filter="fade">
                                      <p:cBhvr>
                                        <p:cTn id="35" dur="1000"/>
                                        <p:tgtEl>
                                          <p:spTgt spid="12493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4946"/>
                                        </p:tgtEl>
                                        <p:attrNameLst>
                                          <p:attrName>style.visibility</p:attrName>
                                        </p:attrNameLst>
                                      </p:cBhvr>
                                      <p:to>
                                        <p:strVal val="visible"/>
                                      </p:to>
                                    </p:set>
                                    <p:animEffect transition="in" filter="wipe(left)">
                                      <p:cBhvr>
                                        <p:cTn id="40" dur="500"/>
                                        <p:tgtEl>
                                          <p:spTgt spid="1249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4950"/>
                                        </p:tgtEl>
                                        <p:attrNameLst>
                                          <p:attrName>style.visibility</p:attrName>
                                        </p:attrNameLst>
                                      </p:cBhvr>
                                      <p:to>
                                        <p:strVal val="visible"/>
                                      </p:to>
                                    </p:set>
                                    <p:animEffect transition="in" filter="wipe(left)">
                                      <p:cBhvr>
                                        <p:cTn id="45" dur="500"/>
                                        <p:tgtEl>
                                          <p:spTgt spid="124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24935" grpId="0"/>
      <p:bldP spid="124936" grpId="0"/>
      <p:bldP spid="124938" grpId="0"/>
      <p:bldP spid="27" grpId="0"/>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0318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t>Malgré la diversité de formes et de fonctions, les structures biominérales se forment toujours selon les mêmes principes</a:t>
            </a:r>
          </a:p>
        </p:txBody>
      </p:sp>
      <p:sp>
        <p:nvSpPr>
          <p:cNvPr id="19459"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Biominéralisation</a:t>
            </a:r>
          </a:p>
        </p:txBody>
      </p:sp>
      <p:sp>
        <p:nvSpPr>
          <p:cNvPr id="19460" name="Text Box 4"/>
          <p:cNvSpPr txBox="1">
            <a:spLocks noChangeArrowheads="1"/>
          </p:cNvSpPr>
          <p:nvPr/>
        </p:nvSpPr>
        <p:spPr bwMode="auto">
          <a:xfrm>
            <a:off x="495300" y="679450"/>
            <a:ext cx="5103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b="1">
                <a:solidFill>
                  <a:srgbClr val="990000"/>
                </a:solidFill>
                <a:sym typeface="Wingdings" pitchFamily="2" charset="2"/>
              </a:rPr>
              <a:t> </a:t>
            </a:r>
            <a:r>
              <a:rPr lang="fr-FR" altLang="fr-FR" b="1">
                <a:solidFill>
                  <a:srgbClr val="990000"/>
                </a:solidFill>
              </a:rPr>
              <a:t>PROCESSUS UNIVERSEL ET CONSERVE SUR TERRE</a:t>
            </a:r>
          </a:p>
        </p:txBody>
      </p:sp>
      <p:sp>
        <p:nvSpPr>
          <p:cNvPr id="19461" name="Text Box 5"/>
          <p:cNvSpPr txBox="1">
            <a:spLocks noChangeArrowheads="1"/>
          </p:cNvSpPr>
          <p:nvPr/>
        </p:nvSpPr>
        <p:spPr bwMode="auto">
          <a:xfrm>
            <a:off x="77421" y="3071813"/>
            <a:ext cx="3603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La nucléation et la croissance du minéral</a:t>
            </a:r>
          </a:p>
        </p:txBody>
      </p:sp>
      <p:sp>
        <p:nvSpPr>
          <p:cNvPr id="124935" name="Text Box 7"/>
          <p:cNvSpPr txBox="1">
            <a:spLocks noChangeArrowheads="1"/>
          </p:cNvSpPr>
          <p:nvPr/>
        </p:nvSpPr>
        <p:spPr bwMode="auto">
          <a:xfrm>
            <a:off x="451277" y="3402744"/>
            <a:ext cx="83804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ym typeface="Wingdings" pitchFamily="2" charset="2"/>
              </a:rPr>
              <a:t> </a:t>
            </a:r>
            <a:r>
              <a:rPr lang="fr-FR" altLang="fr-FR" sz="1600"/>
              <a:t>L’initiation de la cristallisation se fait à partir de sites se trouvant dans le milieu (nucléation)</a:t>
            </a:r>
          </a:p>
        </p:txBody>
      </p:sp>
      <p:sp>
        <p:nvSpPr>
          <p:cNvPr id="124936" name="Text Box 8"/>
          <p:cNvSpPr txBox="1">
            <a:spLocks noChangeArrowheads="1"/>
          </p:cNvSpPr>
          <p:nvPr/>
        </p:nvSpPr>
        <p:spPr bwMode="auto">
          <a:xfrm>
            <a:off x="1452989" y="3775806"/>
            <a:ext cx="5561013" cy="336550"/>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fr-FR" altLang="fr-FR" sz="1600" b="1">
                <a:solidFill>
                  <a:srgbClr val="990000"/>
                </a:solidFill>
              </a:rPr>
              <a:t>La matrice organique joue souvent ce rôle dans les biominéraux</a:t>
            </a:r>
          </a:p>
        </p:txBody>
      </p:sp>
      <p:sp>
        <p:nvSpPr>
          <p:cNvPr id="124938" name="Text Box 10"/>
          <p:cNvSpPr txBox="1">
            <a:spLocks noChangeArrowheads="1"/>
          </p:cNvSpPr>
          <p:nvPr/>
        </p:nvSpPr>
        <p:spPr bwMode="auto">
          <a:xfrm>
            <a:off x="1551414" y="4069127"/>
            <a:ext cx="5381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dirty="0"/>
              <a:t>- Elle inhibe la croissance du minéral selon un ou plusieurs axes</a:t>
            </a:r>
          </a:p>
        </p:txBody>
      </p:sp>
      <p:sp>
        <p:nvSpPr>
          <p:cNvPr id="25" name="Text Box 5"/>
          <p:cNvSpPr txBox="1">
            <a:spLocks noChangeArrowheads="1"/>
          </p:cNvSpPr>
          <p:nvPr/>
        </p:nvSpPr>
        <p:spPr bwMode="auto">
          <a:xfrm>
            <a:off x="73025" y="1668463"/>
            <a:ext cx="63272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Définir un espace biologiquement </a:t>
            </a:r>
            <a:r>
              <a:rPr lang="fr-FR" altLang="fr-FR" sz="1600" b="1" dirty="0" smtClean="0">
                <a:solidFill>
                  <a:schemeClr val="accent2"/>
                </a:solidFill>
              </a:rPr>
              <a:t>compartimenté (utérus pour la poule)</a:t>
            </a:r>
            <a:endParaRPr lang="fr-FR" altLang="fr-FR" sz="1600" b="1" dirty="0">
              <a:solidFill>
                <a:schemeClr val="accent2"/>
              </a:solidFill>
            </a:endParaRPr>
          </a:p>
        </p:txBody>
      </p:sp>
      <p:sp>
        <p:nvSpPr>
          <p:cNvPr id="26" name="Text Box 8"/>
          <p:cNvSpPr txBox="1">
            <a:spLocks noChangeArrowheads="1"/>
          </p:cNvSpPr>
          <p:nvPr/>
        </p:nvSpPr>
        <p:spPr bwMode="auto">
          <a:xfrm>
            <a:off x="202669" y="1866682"/>
            <a:ext cx="8181975" cy="581025"/>
          </a:xfrm>
          <a:prstGeom prst="rect">
            <a:avLst/>
          </a:prstGeom>
          <a:noFill/>
          <a:ln>
            <a:noFill/>
          </a:ln>
          <a:effectLst/>
          <a:extLst>
            <a:ext uri="{909E8E84-426E-40DD-AFC4-6F175D3DCCD1}">
              <a14:hiddenFill xmlns:a14="http://schemas.microsoft.com/office/drawing/2010/main">
                <a:gradFill rotWithShape="1">
                  <a:gsLst>
                    <a:gs pos="0">
                      <a:srgbClr val="FFCCCC"/>
                    </a:gs>
                    <a:gs pos="50000">
                      <a:schemeClr val="bg1"/>
                    </a:gs>
                    <a:gs pos="100000">
                      <a:srgbClr val="FFCCC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fr-FR" altLang="fr-FR" sz="1600" b="1" dirty="0">
                <a:solidFill>
                  <a:srgbClr val="990000"/>
                </a:solidFill>
              </a:rPr>
              <a:t>C’est dans cet espace que les entrées ioniques et organiques sont contrôlées pour atteindre les conditions physico-chimiques précises</a:t>
            </a:r>
          </a:p>
        </p:txBody>
      </p:sp>
      <p:sp>
        <p:nvSpPr>
          <p:cNvPr id="27" name="Text Box 5"/>
          <p:cNvSpPr txBox="1">
            <a:spLocks noChangeArrowheads="1"/>
          </p:cNvSpPr>
          <p:nvPr/>
        </p:nvSpPr>
        <p:spPr bwMode="auto">
          <a:xfrm>
            <a:off x="77425" y="2423503"/>
            <a:ext cx="277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solidFill>
                  <a:schemeClr val="accent2"/>
                </a:solidFill>
              </a:rPr>
              <a:t>Une </a:t>
            </a:r>
            <a:r>
              <a:rPr lang="fr-FR" altLang="fr-FR" sz="1600" b="1" dirty="0" err="1">
                <a:solidFill>
                  <a:schemeClr val="accent2"/>
                </a:solidFill>
              </a:rPr>
              <a:t>hypersaturation</a:t>
            </a:r>
            <a:r>
              <a:rPr lang="fr-FR" altLang="fr-FR" sz="1600" b="1" dirty="0">
                <a:solidFill>
                  <a:schemeClr val="accent2"/>
                </a:solidFill>
              </a:rPr>
              <a:t> du milieu</a:t>
            </a:r>
          </a:p>
        </p:txBody>
      </p:sp>
      <p:sp>
        <p:nvSpPr>
          <p:cNvPr id="28" name="Text Box 6"/>
          <p:cNvSpPr txBox="1">
            <a:spLocks noChangeArrowheads="1"/>
          </p:cNvSpPr>
          <p:nvPr/>
        </p:nvSpPr>
        <p:spPr bwMode="auto">
          <a:xfrm>
            <a:off x="642571" y="2720853"/>
            <a:ext cx="8334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dirty="0">
                <a:sym typeface="Wingdings" pitchFamily="2" charset="2"/>
              </a:rPr>
              <a:t> </a:t>
            </a:r>
            <a:r>
              <a:rPr lang="fr-FR" altLang="fr-FR" sz="1600" dirty="0"/>
              <a:t>Les ions constitutifs du minéral doivent se trouver en conditions saturantes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385" y="4480560"/>
            <a:ext cx="4279900" cy="170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98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062038"/>
            <a:ext cx="91440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buFont typeface="Wingdings" pitchFamily="2" charset="2"/>
              <a:buChar char="à"/>
            </a:pPr>
            <a:r>
              <a:rPr lang="fr-FR" altLang="fr-FR" sz="1600" b="1">
                <a:solidFill>
                  <a:schemeClr val="tx2"/>
                </a:solidFill>
              </a:rPr>
              <a:t>Séquence temporale de la nucléation, de la croissance </a:t>
            </a:r>
          </a:p>
          <a:p>
            <a:pPr>
              <a:spcBef>
                <a:spcPct val="50000"/>
              </a:spcBef>
              <a:buFont typeface="Wingdings" pitchFamily="2" charset="2"/>
              <a:buChar char="à"/>
            </a:pPr>
            <a:r>
              <a:rPr lang="fr-FR" altLang="fr-FR" sz="1600" b="1">
                <a:solidFill>
                  <a:schemeClr val="tx2"/>
                </a:solidFill>
              </a:rPr>
              <a:t> </a:t>
            </a:r>
            <a:r>
              <a:rPr lang="fr-FR" altLang="fr-FR" sz="1600" b="1"/>
              <a:t>Modulée par la matrice organique</a:t>
            </a:r>
          </a:p>
        </p:txBody>
      </p:sp>
      <p:sp>
        <p:nvSpPr>
          <p:cNvPr id="21507" name="Text Box 3"/>
          <p:cNvSpPr txBox="1">
            <a:spLocks noChangeArrowheads="1"/>
          </p:cNvSpPr>
          <p:nvPr/>
        </p:nvSpPr>
        <p:spPr bwMode="auto">
          <a:xfrm>
            <a:off x="3397250" y="5346700"/>
            <a:ext cx="2112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i="1"/>
              <a:t>C. R. Palevol (2004), 3, 549-562</a:t>
            </a:r>
          </a:p>
        </p:txBody>
      </p:sp>
      <p:grpSp>
        <p:nvGrpSpPr>
          <p:cNvPr id="131076" name="Group 4"/>
          <p:cNvGrpSpPr>
            <a:grpSpLocks/>
          </p:cNvGrpSpPr>
          <p:nvPr/>
        </p:nvGrpSpPr>
        <p:grpSpPr bwMode="auto">
          <a:xfrm>
            <a:off x="965200" y="4027488"/>
            <a:ext cx="7215188" cy="1657350"/>
            <a:chOff x="374" y="2518"/>
            <a:chExt cx="4943" cy="1171"/>
          </a:xfrm>
        </p:grpSpPr>
        <p:grpSp>
          <p:nvGrpSpPr>
            <p:cNvPr id="21832" name="Group 5"/>
            <p:cNvGrpSpPr>
              <a:grpSpLocks/>
            </p:cNvGrpSpPr>
            <p:nvPr/>
          </p:nvGrpSpPr>
          <p:grpSpPr bwMode="auto">
            <a:xfrm>
              <a:off x="374" y="2581"/>
              <a:ext cx="2629" cy="297"/>
              <a:chOff x="368" y="2330"/>
              <a:chExt cx="2629" cy="297"/>
            </a:xfrm>
          </p:grpSpPr>
          <p:sp>
            <p:nvSpPr>
              <p:cNvPr id="21920" name="Freeform 6"/>
              <p:cNvSpPr>
                <a:spLocks/>
              </p:cNvSpPr>
              <p:nvPr/>
            </p:nvSpPr>
            <p:spPr bwMode="auto">
              <a:xfrm>
                <a:off x="970" y="2477"/>
                <a:ext cx="159" cy="102"/>
              </a:xfrm>
              <a:custGeom>
                <a:avLst/>
                <a:gdLst>
                  <a:gd name="T0" fmla="*/ 0 w 175"/>
                  <a:gd name="T1" fmla="*/ 4 h 76"/>
                  <a:gd name="T2" fmla="*/ 75 w 175"/>
                  <a:gd name="T3" fmla="*/ 102 h 76"/>
                  <a:gd name="T4" fmla="*/ 59 w 175"/>
                  <a:gd name="T5" fmla="*/ 28 h 76"/>
                  <a:gd name="T6" fmla="*/ 82 w 175"/>
                  <a:gd name="T7" fmla="*/ 0 h 76"/>
                  <a:gd name="T8" fmla="*/ 116 w 175"/>
                  <a:gd name="T9" fmla="*/ 20 h 76"/>
                  <a:gd name="T10" fmla="*/ 125 w 175"/>
                  <a:gd name="T11" fmla="*/ 89 h 76"/>
                  <a:gd name="T12" fmla="*/ 159 w 175"/>
                  <a:gd name="T13" fmla="*/ 9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76">
                    <a:moveTo>
                      <a:pt x="0" y="3"/>
                    </a:moveTo>
                    <a:lnTo>
                      <a:pt x="83" y="76"/>
                    </a:lnTo>
                    <a:lnTo>
                      <a:pt x="65" y="21"/>
                    </a:lnTo>
                    <a:lnTo>
                      <a:pt x="90" y="0"/>
                    </a:lnTo>
                    <a:lnTo>
                      <a:pt x="128" y="15"/>
                    </a:lnTo>
                    <a:lnTo>
                      <a:pt x="138" y="66"/>
                    </a:lnTo>
                    <a:lnTo>
                      <a:pt x="175" y="7"/>
                    </a:lnTo>
                  </a:path>
                </a:pathLst>
              </a:custGeom>
              <a:solidFill>
                <a:schemeClr val="tx2"/>
              </a:solidFill>
              <a:ln w="0">
                <a:solidFill>
                  <a:schemeClr val="tx2"/>
                </a:solidFill>
                <a:prstDash val="solid"/>
                <a:round/>
                <a:headEnd/>
                <a:tailEnd/>
              </a:ln>
            </p:spPr>
            <p:txBody>
              <a:bodyPr/>
              <a:lstStyle/>
              <a:p>
                <a:endParaRPr lang="fr-FR"/>
              </a:p>
            </p:txBody>
          </p:sp>
          <p:sp>
            <p:nvSpPr>
              <p:cNvPr id="21921" name="Line 7"/>
              <p:cNvSpPr>
                <a:spLocks noChangeShapeType="1"/>
              </p:cNvSpPr>
              <p:nvPr/>
            </p:nvSpPr>
            <p:spPr bwMode="auto">
              <a:xfrm flipH="1">
                <a:off x="1380" y="2486"/>
                <a:ext cx="50" cy="9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22" name="Freeform 8"/>
              <p:cNvSpPr>
                <a:spLocks/>
              </p:cNvSpPr>
              <p:nvPr/>
            </p:nvSpPr>
            <p:spPr bwMode="auto">
              <a:xfrm>
                <a:off x="2886" y="2483"/>
                <a:ext cx="83" cy="90"/>
              </a:xfrm>
              <a:custGeom>
                <a:avLst/>
                <a:gdLst>
                  <a:gd name="T0" fmla="*/ 83 w 92"/>
                  <a:gd name="T1" fmla="*/ 87 h 66"/>
                  <a:gd name="T2" fmla="*/ 55 w 92"/>
                  <a:gd name="T3" fmla="*/ 14 h 66"/>
                  <a:gd name="T4" fmla="*/ 21 w 92"/>
                  <a:gd name="T5" fmla="*/ 0 h 66"/>
                  <a:gd name="T6" fmla="*/ 0 w 92"/>
                  <a:gd name="T7" fmla="*/ 48 h 66"/>
                  <a:gd name="T8" fmla="*/ 24 w 92"/>
                  <a:gd name="T9" fmla="*/ 90 h 66"/>
                  <a:gd name="T10" fmla="*/ 83 w 92"/>
                  <a:gd name="T11" fmla="*/ 8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66">
                    <a:moveTo>
                      <a:pt x="92" y="64"/>
                    </a:moveTo>
                    <a:lnTo>
                      <a:pt x="61" y="10"/>
                    </a:lnTo>
                    <a:lnTo>
                      <a:pt x="23" y="0"/>
                    </a:lnTo>
                    <a:lnTo>
                      <a:pt x="0" y="35"/>
                    </a:lnTo>
                    <a:lnTo>
                      <a:pt x="27" y="66"/>
                    </a:lnTo>
                    <a:lnTo>
                      <a:pt x="92" y="64"/>
                    </a:lnTo>
                    <a:close/>
                  </a:path>
                </a:pathLst>
              </a:custGeom>
              <a:solidFill>
                <a:schemeClr val="tx2"/>
              </a:solidFill>
              <a:ln w="9525">
                <a:solidFill>
                  <a:schemeClr val="tx2"/>
                </a:solidFill>
                <a:round/>
                <a:headEnd/>
                <a:tailEnd/>
              </a:ln>
            </p:spPr>
            <p:txBody>
              <a:bodyPr/>
              <a:lstStyle/>
              <a:p>
                <a:endParaRPr lang="fr-FR"/>
              </a:p>
            </p:txBody>
          </p:sp>
          <p:sp>
            <p:nvSpPr>
              <p:cNvPr id="21923" name="Freeform 9"/>
              <p:cNvSpPr>
                <a:spLocks/>
              </p:cNvSpPr>
              <p:nvPr/>
            </p:nvSpPr>
            <p:spPr bwMode="auto">
              <a:xfrm>
                <a:off x="2886" y="2483"/>
                <a:ext cx="83" cy="90"/>
              </a:xfrm>
              <a:custGeom>
                <a:avLst/>
                <a:gdLst>
                  <a:gd name="T0" fmla="*/ 83 w 92"/>
                  <a:gd name="T1" fmla="*/ 87 h 66"/>
                  <a:gd name="T2" fmla="*/ 55 w 92"/>
                  <a:gd name="T3" fmla="*/ 14 h 66"/>
                  <a:gd name="T4" fmla="*/ 21 w 92"/>
                  <a:gd name="T5" fmla="*/ 0 h 66"/>
                  <a:gd name="T6" fmla="*/ 0 w 92"/>
                  <a:gd name="T7" fmla="*/ 48 h 66"/>
                  <a:gd name="T8" fmla="*/ 24 w 92"/>
                  <a:gd name="T9" fmla="*/ 90 h 66"/>
                  <a:gd name="T10" fmla="*/ 83 w 92"/>
                  <a:gd name="T11" fmla="*/ 8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66">
                    <a:moveTo>
                      <a:pt x="92" y="64"/>
                    </a:moveTo>
                    <a:lnTo>
                      <a:pt x="61" y="10"/>
                    </a:lnTo>
                    <a:lnTo>
                      <a:pt x="23" y="0"/>
                    </a:lnTo>
                    <a:lnTo>
                      <a:pt x="0" y="35"/>
                    </a:lnTo>
                    <a:lnTo>
                      <a:pt x="27" y="66"/>
                    </a:lnTo>
                    <a:lnTo>
                      <a:pt x="92" y="64"/>
                    </a:lnTo>
                  </a:path>
                </a:pathLst>
              </a:custGeom>
              <a:solidFill>
                <a:schemeClr val="tx2"/>
              </a:solidFill>
              <a:ln w="0">
                <a:solidFill>
                  <a:schemeClr val="tx2"/>
                </a:solidFill>
                <a:prstDash val="solid"/>
                <a:round/>
                <a:headEnd/>
                <a:tailEnd/>
              </a:ln>
            </p:spPr>
            <p:txBody>
              <a:bodyPr/>
              <a:lstStyle/>
              <a:p>
                <a:endParaRPr lang="fr-FR"/>
              </a:p>
            </p:txBody>
          </p:sp>
          <p:sp>
            <p:nvSpPr>
              <p:cNvPr id="21924" name="Freeform 10"/>
              <p:cNvSpPr>
                <a:spLocks/>
              </p:cNvSpPr>
              <p:nvPr/>
            </p:nvSpPr>
            <p:spPr bwMode="auto">
              <a:xfrm>
                <a:off x="2712" y="2474"/>
                <a:ext cx="54" cy="109"/>
              </a:xfrm>
              <a:custGeom>
                <a:avLst/>
                <a:gdLst>
                  <a:gd name="T0" fmla="*/ 54 w 59"/>
                  <a:gd name="T1" fmla="*/ 104 h 80"/>
                  <a:gd name="T2" fmla="*/ 54 w 59"/>
                  <a:gd name="T3" fmla="*/ 45 h 80"/>
                  <a:gd name="T4" fmla="*/ 15 w 59"/>
                  <a:gd name="T5" fmla="*/ 0 h 80"/>
                  <a:gd name="T6" fmla="*/ 0 w 59"/>
                  <a:gd name="T7" fmla="*/ 61 h 80"/>
                  <a:gd name="T8" fmla="*/ 15 w 59"/>
                  <a:gd name="T9" fmla="*/ 109 h 80"/>
                  <a:gd name="T10" fmla="*/ 54 w 59"/>
                  <a:gd name="T11" fmla="*/ 104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0">
                    <a:moveTo>
                      <a:pt x="59" y="76"/>
                    </a:moveTo>
                    <a:lnTo>
                      <a:pt x="59" y="33"/>
                    </a:lnTo>
                    <a:lnTo>
                      <a:pt x="16" y="0"/>
                    </a:lnTo>
                    <a:lnTo>
                      <a:pt x="0" y="45"/>
                    </a:lnTo>
                    <a:lnTo>
                      <a:pt x="16" y="80"/>
                    </a:lnTo>
                    <a:lnTo>
                      <a:pt x="59" y="76"/>
                    </a:lnTo>
                    <a:close/>
                  </a:path>
                </a:pathLst>
              </a:custGeom>
              <a:solidFill>
                <a:schemeClr val="tx2"/>
              </a:solidFill>
              <a:ln w="9525">
                <a:solidFill>
                  <a:schemeClr val="tx2"/>
                </a:solidFill>
                <a:round/>
                <a:headEnd/>
                <a:tailEnd/>
              </a:ln>
            </p:spPr>
            <p:txBody>
              <a:bodyPr/>
              <a:lstStyle/>
              <a:p>
                <a:endParaRPr lang="fr-FR"/>
              </a:p>
            </p:txBody>
          </p:sp>
          <p:sp>
            <p:nvSpPr>
              <p:cNvPr id="21925" name="Freeform 11"/>
              <p:cNvSpPr>
                <a:spLocks/>
              </p:cNvSpPr>
              <p:nvPr/>
            </p:nvSpPr>
            <p:spPr bwMode="auto">
              <a:xfrm>
                <a:off x="2712" y="2474"/>
                <a:ext cx="54" cy="109"/>
              </a:xfrm>
              <a:custGeom>
                <a:avLst/>
                <a:gdLst>
                  <a:gd name="T0" fmla="*/ 54 w 59"/>
                  <a:gd name="T1" fmla="*/ 104 h 80"/>
                  <a:gd name="T2" fmla="*/ 54 w 59"/>
                  <a:gd name="T3" fmla="*/ 45 h 80"/>
                  <a:gd name="T4" fmla="*/ 15 w 59"/>
                  <a:gd name="T5" fmla="*/ 0 h 80"/>
                  <a:gd name="T6" fmla="*/ 0 w 59"/>
                  <a:gd name="T7" fmla="*/ 61 h 80"/>
                  <a:gd name="T8" fmla="*/ 15 w 59"/>
                  <a:gd name="T9" fmla="*/ 109 h 80"/>
                  <a:gd name="T10" fmla="*/ 54 w 59"/>
                  <a:gd name="T11" fmla="*/ 104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0">
                    <a:moveTo>
                      <a:pt x="59" y="76"/>
                    </a:moveTo>
                    <a:lnTo>
                      <a:pt x="59" y="33"/>
                    </a:lnTo>
                    <a:lnTo>
                      <a:pt x="16" y="0"/>
                    </a:lnTo>
                    <a:lnTo>
                      <a:pt x="0" y="45"/>
                    </a:lnTo>
                    <a:lnTo>
                      <a:pt x="16" y="80"/>
                    </a:lnTo>
                    <a:lnTo>
                      <a:pt x="59" y="76"/>
                    </a:lnTo>
                  </a:path>
                </a:pathLst>
              </a:custGeom>
              <a:solidFill>
                <a:schemeClr val="tx2"/>
              </a:solidFill>
              <a:ln w="0">
                <a:solidFill>
                  <a:schemeClr val="tx2"/>
                </a:solidFill>
                <a:prstDash val="solid"/>
                <a:round/>
                <a:headEnd/>
                <a:tailEnd/>
              </a:ln>
            </p:spPr>
            <p:txBody>
              <a:bodyPr/>
              <a:lstStyle/>
              <a:p>
                <a:endParaRPr lang="fr-FR"/>
              </a:p>
            </p:txBody>
          </p:sp>
          <p:sp>
            <p:nvSpPr>
              <p:cNvPr id="21926" name="Freeform 12"/>
              <p:cNvSpPr>
                <a:spLocks/>
              </p:cNvSpPr>
              <p:nvPr/>
            </p:nvSpPr>
            <p:spPr bwMode="auto">
              <a:xfrm>
                <a:off x="2415" y="2473"/>
                <a:ext cx="62" cy="116"/>
              </a:xfrm>
              <a:custGeom>
                <a:avLst/>
                <a:gdLst>
                  <a:gd name="T0" fmla="*/ 62 w 69"/>
                  <a:gd name="T1" fmla="*/ 116 h 86"/>
                  <a:gd name="T2" fmla="*/ 55 w 69"/>
                  <a:gd name="T3" fmla="*/ 28 h 86"/>
                  <a:gd name="T4" fmla="*/ 25 w 69"/>
                  <a:gd name="T5" fmla="*/ 0 h 86"/>
                  <a:gd name="T6" fmla="*/ 0 w 69"/>
                  <a:gd name="T7" fmla="*/ 39 h 86"/>
                  <a:gd name="T8" fmla="*/ 4 w 69"/>
                  <a:gd name="T9" fmla="*/ 109 h 86"/>
                  <a:gd name="T10" fmla="*/ 62 w 69"/>
                  <a:gd name="T11" fmla="*/ 116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6">
                    <a:moveTo>
                      <a:pt x="69" y="86"/>
                    </a:moveTo>
                    <a:lnTo>
                      <a:pt x="61" y="21"/>
                    </a:lnTo>
                    <a:lnTo>
                      <a:pt x="28" y="0"/>
                    </a:lnTo>
                    <a:lnTo>
                      <a:pt x="0" y="29"/>
                    </a:lnTo>
                    <a:lnTo>
                      <a:pt x="4" y="81"/>
                    </a:lnTo>
                    <a:lnTo>
                      <a:pt x="69" y="86"/>
                    </a:lnTo>
                    <a:close/>
                  </a:path>
                </a:pathLst>
              </a:custGeom>
              <a:solidFill>
                <a:schemeClr val="tx2"/>
              </a:solidFill>
              <a:ln w="9525">
                <a:solidFill>
                  <a:schemeClr val="tx2"/>
                </a:solidFill>
                <a:round/>
                <a:headEnd/>
                <a:tailEnd/>
              </a:ln>
            </p:spPr>
            <p:txBody>
              <a:bodyPr/>
              <a:lstStyle/>
              <a:p>
                <a:endParaRPr lang="fr-FR"/>
              </a:p>
            </p:txBody>
          </p:sp>
          <p:sp>
            <p:nvSpPr>
              <p:cNvPr id="21927" name="Freeform 13"/>
              <p:cNvSpPr>
                <a:spLocks/>
              </p:cNvSpPr>
              <p:nvPr/>
            </p:nvSpPr>
            <p:spPr bwMode="auto">
              <a:xfrm>
                <a:off x="2415" y="2473"/>
                <a:ext cx="62" cy="116"/>
              </a:xfrm>
              <a:custGeom>
                <a:avLst/>
                <a:gdLst>
                  <a:gd name="T0" fmla="*/ 62 w 69"/>
                  <a:gd name="T1" fmla="*/ 116 h 86"/>
                  <a:gd name="T2" fmla="*/ 55 w 69"/>
                  <a:gd name="T3" fmla="*/ 28 h 86"/>
                  <a:gd name="T4" fmla="*/ 25 w 69"/>
                  <a:gd name="T5" fmla="*/ 0 h 86"/>
                  <a:gd name="T6" fmla="*/ 0 w 69"/>
                  <a:gd name="T7" fmla="*/ 39 h 86"/>
                  <a:gd name="T8" fmla="*/ 4 w 69"/>
                  <a:gd name="T9" fmla="*/ 109 h 86"/>
                  <a:gd name="T10" fmla="*/ 62 w 69"/>
                  <a:gd name="T11" fmla="*/ 116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6">
                    <a:moveTo>
                      <a:pt x="69" y="86"/>
                    </a:moveTo>
                    <a:lnTo>
                      <a:pt x="61" y="21"/>
                    </a:lnTo>
                    <a:lnTo>
                      <a:pt x="28" y="0"/>
                    </a:lnTo>
                    <a:lnTo>
                      <a:pt x="0" y="29"/>
                    </a:lnTo>
                    <a:lnTo>
                      <a:pt x="4" y="81"/>
                    </a:lnTo>
                    <a:lnTo>
                      <a:pt x="69" y="86"/>
                    </a:lnTo>
                  </a:path>
                </a:pathLst>
              </a:custGeom>
              <a:solidFill>
                <a:schemeClr val="tx2"/>
              </a:solidFill>
              <a:ln w="0">
                <a:solidFill>
                  <a:schemeClr val="tx2"/>
                </a:solidFill>
                <a:prstDash val="solid"/>
                <a:round/>
                <a:headEnd/>
                <a:tailEnd/>
              </a:ln>
            </p:spPr>
            <p:txBody>
              <a:bodyPr/>
              <a:lstStyle/>
              <a:p>
                <a:endParaRPr lang="fr-FR"/>
              </a:p>
            </p:txBody>
          </p:sp>
          <p:sp>
            <p:nvSpPr>
              <p:cNvPr id="21928" name="Freeform 14"/>
              <p:cNvSpPr>
                <a:spLocks/>
              </p:cNvSpPr>
              <p:nvPr/>
            </p:nvSpPr>
            <p:spPr bwMode="auto">
              <a:xfrm>
                <a:off x="2312" y="2474"/>
                <a:ext cx="83" cy="109"/>
              </a:xfrm>
              <a:custGeom>
                <a:avLst/>
                <a:gdLst>
                  <a:gd name="T0" fmla="*/ 67 w 91"/>
                  <a:gd name="T1" fmla="*/ 106 h 80"/>
                  <a:gd name="T2" fmla="*/ 83 w 91"/>
                  <a:gd name="T3" fmla="*/ 45 h 80"/>
                  <a:gd name="T4" fmla="*/ 67 w 91"/>
                  <a:gd name="T5" fmla="*/ 0 h 80"/>
                  <a:gd name="T6" fmla="*/ 27 w 91"/>
                  <a:gd name="T7" fmla="*/ 19 h 80"/>
                  <a:gd name="T8" fmla="*/ 0 w 91"/>
                  <a:gd name="T9" fmla="*/ 109 h 80"/>
                  <a:gd name="T10" fmla="*/ 67 w 91"/>
                  <a:gd name="T11" fmla="*/ 10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0">
                    <a:moveTo>
                      <a:pt x="73" y="78"/>
                    </a:moveTo>
                    <a:lnTo>
                      <a:pt x="91" y="33"/>
                    </a:lnTo>
                    <a:lnTo>
                      <a:pt x="73" y="0"/>
                    </a:lnTo>
                    <a:lnTo>
                      <a:pt x="30" y="14"/>
                    </a:lnTo>
                    <a:lnTo>
                      <a:pt x="0" y="80"/>
                    </a:lnTo>
                    <a:lnTo>
                      <a:pt x="73" y="78"/>
                    </a:lnTo>
                    <a:close/>
                  </a:path>
                </a:pathLst>
              </a:custGeom>
              <a:solidFill>
                <a:schemeClr val="tx2"/>
              </a:solidFill>
              <a:ln w="9525">
                <a:solidFill>
                  <a:schemeClr val="tx2"/>
                </a:solidFill>
                <a:round/>
                <a:headEnd/>
                <a:tailEnd/>
              </a:ln>
            </p:spPr>
            <p:txBody>
              <a:bodyPr/>
              <a:lstStyle/>
              <a:p>
                <a:endParaRPr lang="fr-FR"/>
              </a:p>
            </p:txBody>
          </p:sp>
          <p:sp>
            <p:nvSpPr>
              <p:cNvPr id="21929" name="Freeform 15"/>
              <p:cNvSpPr>
                <a:spLocks/>
              </p:cNvSpPr>
              <p:nvPr/>
            </p:nvSpPr>
            <p:spPr bwMode="auto">
              <a:xfrm>
                <a:off x="2312" y="2474"/>
                <a:ext cx="83" cy="109"/>
              </a:xfrm>
              <a:custGeom>
                <a:avLst/>
                <a:gdLst>
                  <a:gd name="T0" fmla="*/ 67 w 91"/>
                  <a:gd name="T1" fmla="*/ 106 h 80"/>
                  <a:gd name="T2" fmla="*/ 83 w 91"/>
                  <a:gd name="T3" fmla="*/ 45 h 80"/>
                  <a:gd name="T4" fmla="*/ 67 w 91"/>
                  <a:gd name="T5" fmla="*/ 0 h 80"/>
                  <a:gd name="T6" fmla="*/ 27 w 91"/>
                  <a:gd name="T7" fmla="*/ 19 h 80"/>
                  <a:gd name="T8" fmla="*/ 0 w 91"/>
                  <a:gd name="T9" fmla="*/ 109 h 80"/>
                  <a:gd name="T10" fmla="*/ 67 w 91"/>
                  <a:gd name="T11" fmla="*/ 10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0">
                    <a:moveTo>
                      <a:pt x="73" y="78"/>
                    </a:moveTo>
                    <a:lnTo>
                      <a:pt x="91" y="33"/>
                    </a:lnTo>
                    <a:lnTo>
                      <a:pt x="73" y="0"/>
                    </a:lnTo>
                    <a:lnTo>
                      <a:pt x="30" y="14"/>
                    </a:lnTo>
                    <a:lnTo>
                      <a:pt x="0" y="80"/>
                    </a:lnTo>
                    <a:lnTo>
                      <a:pt x="73" y="78"/>
                    </a:lnTo>
                  </a:path>
                </a:pathLst>
              </a:custGeom>
              <a:solidFill>
                <a:schemeClr val="tx2"/>
              </a:solidFill>
              <a:ln w="0">
                <a:solidFill>
                  <a:schemeClr val="tx2"/>
                </a:solidFill>
                <a:prstDash val="solid"/>
                <a:round/>
                <a:headEnd/>
                <a:tailEnd/>
              </a:ln>
            </p:spPr>
            <p:txBody>
              <a:bodyPr/>
              <a:lstStyle/>
              <a:p>
                <a:endParaRPr lang="fr-FR"/>
              </a:p>
            </p:txBody>
          </p:sp>
          <p:sp>
            <p:nvSpPr>
              <p:cNvPr id="21930" name="Freeform 16"/>
              <p:cNvSpPr>
                <a:spLocks/>
              </p:cNvSpPr>
              <p:nvPr/>
            </p:nvSpPr>
            <p:spPr bwMode="auto">
              <a:xfrm>
                <a:off x="2224" y="2481"/>
                <a:ext cx="83" cy="102"/>
              </a:xfrm>
              <a:custGeom>
                <a:avLst/>
                <a:gdLst>
                  <a:gd name="T0" fmla="*/ 60 w 92"/>
                  <a:gd name="T1" fmla="*/ 102 h 75"/>
                  <a:gd name="T2" fmla="*/ 83 w 92"/>
                  <a:gd name="T3" fmla="*/ 50 h 75"/>
                  <a:gd name="T4" fmla="*/ 62 w 92"/>
                  <a:gd name="T5" fmla="*/ 0 h 75"/>
                  <a:gd name="T6" fmla="*/ 30 w 92"/>
                  <a:gd name="T7" fmla="*/ 16 h 75"/>
                  <a:gd name="T8" fmla="*/ 0 w 92"/>
                  <a:gd name="T9" fmla="*/ 92 h 75"/>
                  <a:gd name="T10" fmla="*/ 60 w 92"/>
                  <a:gd name="T11" fmla="*/ 102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5">
                    <a:moveTo>
                      <a:pt x="67" y="75"/>
                    </a:moveTo>
                    <a:lnTo>
                      <a:pt x="92" y="37"/>
                    </a:lnTo>
                    <a:lnTo>
                      <a:pt x="69" y="0"/>
                    </a:lnTo>
                    <a:lnTo>
                      <a:pt x="33" y="12"/>
                    </a:lnTo>
                    <a:lnTo>
                      <a:pt x="0" y="68"/>
                    </a:lnTo>
                    <a:lnTo>
                      <a:pt x="67" y="75"/>
                    </a:lnTo>
                    <a:close/>
                  </a:path>
                </a:pathLst>
              </a:custGeom>
              <a:solidFill>
                <a:schemeClr val="tx2"/>
              </a:solidFill>
              <a:ln w="9525">
                <a:solidFill>
                  <a:schemeClr val="tx2"/>
                </a:solidFill>
                <a:round/>
                <a:headEnd/>
                <a:tailEnd/>
              </a:ln>
            </p:spPr>
            <p:txBody>
              <a:bodyPr/>
              <a:lstStyle/>
              <a:p>
                <a:endParaRPr lang="fr-FR"/>
              </a:p>
            </p:txBody>
          </p:sp>
          <p:sp>
            <p:nvSpPr>
              <p:cNvPr id="21931" name="Freeform 17"/>
              <p:cNvSpPr>
                <a:spLocks/>
              </p:cNvSpPr>
              <p:nvPr/>
            </p:nvSpPr>
            <p:spPr bwMode="auto">
              <a:xfrm>
                <a:off x="2224" y="2481"/>
                <a:ext cx="83" cy="102"/>
              </a:xfrm>
              <a:custGeom>
                <a:avLst/>
                <a:gdLst>
                  <a:gd name="T0" fmla="*/ 60 w 92"/>
                  <a:gd name="T1" fmla="*/ 102 h 75"/>
                  <a:gd name="T2" fmla="*/ 83 w 92"/>
                  <a:gd name="T3" fmla="*/ 50 h 75"/>
                  <a:gd name="T4" fmla="*/ 62 w 92"/>
                  <a:gd name="T5" fmla="*/ 0 h 75"/>
                  <a:gd name="T6" fmla="*/ 30 w 92"/>
                  <a:gd name="T7" fmla="*/ 16 h 75"/>
                  <a:gd name="T8" fmla="*/ 0 w 92"/>
                  <a:gd name="T9" fmla="*/ 92 h 75"/>
                  <a:gd name="T10" fmla="*/ 60 w 92"/>
                  <a:gd name="T11" fmla="*/ 102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5">
                    <a:moveTo>
                      <a:pt x="67" y="75"/>
                    </a:moveTo>
                    <a:lnTo>
                      <a:pt x="92" y="37"/>
                    </a:lnTo>
                    <a:lnTo>
                      <a:pt x="69" y="0"/>
                    </a:lnTo>
                    <a:lnTo>
                      <a:pt x="33" y="12"/>
                    </a:lnTo>
                    <a:lnTo>
                      <a:pt x="0" y="68"/>
                    </a:lnTo>
                    <a:lnTo>
                      <a:pt x="67" y="75"/>
                    </a:lnTo>
                  </a:path>
                </a:pathLst>
              </a:custGeom>
              <a:solidFill>
                <a:schemeClr val="tx2"/>
              </a:solidFill>
              <a:ln w="0">
                <a:solidFill>
                  <a:schemeClr val="tx2"/>
                </a:solidFill>
                <a:prstDash val="solid"/>
                <a:round/>
                <a:headEnd/>
                <a:tailEnd/>
              </a:ln>
            </p:spPr>
            <p:txBody>
              <a:bodyPr/>
              <a:lstStyle/>
              <a:p>
                <a:endParaRPr lang="fr-FR"/>
              </a:p>
            </p:txBody>
          </p:sp>
          <p:sp>
            <p:nvSpPr>
              <p:cNvPr id="21932" name="Freeform 18"/>
              <p:cNvSpPr>
                <a:spLocks/>
              </p:cNvSpPr>
              <p:nvPr/>
            </p:nvSpPr>
            <p:spPr bwMode="auto">
              <a:xfrm>
                <a:off x="2017" y="2490"/>
                <a:ext cx="80" cy="83"/>
              </a:xfrm>
              <a:custGeom>
                <a:avLst/>
                <a:gdLst>
                  <a:gd name="T0" fmla="*/ 63 w 89"/>
                  <a:gd name="T1" fmla="*/ 83 h 61"/>
                  <a:gd name="T2" fmla="*/ 80 w 89"/>
                  <a:gd name="T3" fmla="*/ 49 h 61"/>
                  <a:gd name="T4" fmla="*/ 80 w 89"/>
                  <a:gd name="T5" fmla="*/ 0 h 61"/>
                  <a:gd name="T6" fmla="*/ 45 w 89"/>
                  <a:gd name="T7" fmla="*/ 11 h 61"/>
                  <a:gd name="T8" fmla="*/ 0 w 89"/>
                  <a:gd name="T9" fmla="*/ 83 h 61"/>
                  <a:gd name="T10" fmla="*/ 63 w 89"/>
                  <a:gd name="T11" fmla="*/ 83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1">
                    <a:moveTo>
                      <a:pt x="70" y="61"/>
                    </a:moveTo>
                    <a:lnTo>
                      <a:pt x="89" y="36"/>
                    </a:lnTo>
                    <a:lnTo>
                      <a:pt x="89" y="0"/>
                    </a:lnTo>
                    <a:lnTo>
                      <a:pt x="50" y="8"/>
                    </a:lnTo>
                    <a:lnTo>
                      <a:pt x="0" y="61"/>
                    </a:lnTo>
                    <a:lnTo>
                      <a:pt x="70" y="61"/>
                    </a:lnTo>
                    <a:close/>
                  </a:path>
                </a:pathLst>
              </a:custGeom>
              <a:solidFill>
                <a:schemeClr val="tx2"/>
              </a:solidFill>
              <a:ln w="9525">
                <a:solidFill>
                  <a:schemeClr val="tx2"/>
                </a:solidFill>
                <a:round/>
                <a:headEnd/>
                <a:tailEnd/>
              </a:ln>
            </p:spPr>
            <p:txBody>
              <a:bodyPr/>
              <a:lstStyle/>
              <a:p>
                <a:endParaRPr lang="fr-FR"/>
              </a:p>
            </p:txBody>
          </p:sp>
          <p:sp>
            <p:nvSpPr>
              <p:cNvPr id="21933" name="Freeform 19"/>
              <p:cNvSpPr>
                <a:spLocks/>
              </p:cNvSpPr>
              <p:nvPr/>
            </p:nvSpPr>
            <p:spPr bwMode="auto">
              <a:xfrm>
                <a:off x="2017" y="2490"/>
                <a:ext cx="80" cy="83"/>
              </a:xfrm>
              <a:custGeom>
                <a:avLst/>
                <a:gdLst>
                  <a:gd name="T0" fmla="*/ 63 w 89"/>
                  <a:gd name="T1" fmla="*/ 83 h 61"/>
                  <a:gd name="T2" fmla="*/ 80 w 89"/>
                  <a:gd name="T3" fmla="*/ 49 h 61"/>
                  <a:gd name="T4" fmla="*/ 80 w 89"/>
                  <a:gd name="T5" fmla="*/ 0 h 61"/>
                  <a:gd name="T6" fmla="*/ 45 w 89"/>
                  <a:gd name="T7" fmla="*/ 11 h 61"/>
                  <a:gd name="T8" fmla="*/ 0 w 89"/>
                  <a:gd name="T9" fmla="*/ 83 h 61"/>
                  <a:gd name="T10" fmla="*/ 63 w 89"/>
                  <a:gd name="T11" fmla="*/ 83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1">
                    <a:moveTo>
                      <a:pt x="70" y="61"/>
                    </a:moveTo>
                    <a:lnTo>
                      <a:pt x="89" y="36"/>
                    </a:lnTo>
                    <a:lnTo>
                      <a:pt x="89" y="0"/>
                    </a:lnTo>
                    <a:lnTo>
                      <a:pt x="50" y="8"/>
                    </a:lnTo>
                    <a:lnTo>
                      <a:pt x="0" y="61"/>
                    </a:lnTo>
                    <a:lnTo>
                      <a:pt x="70" y="61"/>
                    </a:lnTo>
                  </a:path>
                </a:pathLst>
              </a:custGeom>
              <a:solidFill>
                <a:schemeClr val="tx2"/>
              </a:solidFill>
              <a:ln w="0">
                <a:solidFill>
                  <a:schemeClr val="tx2"/>
                </a:solidFill>
                <a:prstDash val="solid"/>
                <a:round/>
                <a:headEnd/>
                <a:tailEnd/>
              </a:ln>
            </p:spPr>
            <p:txBody>
              <a:bodyPr/>
              <a:lstStyle/>
              <a:p>
                <a:endParaRPr lang="fr-FR"/>
              </a:p>
            </p:txBody>
          </p:sp>
          <p:sp>
            <p:nvSpPr>
              <p:cNvPr id="21934" name="Freeform 20"/>
              <p:cNvSpPr>
                <a:spLocks/>
              </p:cNvSpPr>
              <p:nvPr/>
            </p:nvSpPr>
            <p:spPr bwMode="auto">
              <a:xfrm>
                <a:off x="1919" y="2470"/>
                <a:ext cx="72" cy="107"/>
              </a:xfrm>
              <a:custGeom>
                <a:avLst/>
                <a:gdLst>
                  <a:gd name="T0" fmla="*/ 72 w 79"/>
                  <a:gd name="T1" fmla="*/ 107 h 79"/>
                  <a:gd name="T2" fmla="*/ 56 w 79"/>
                  <a:gd name="T3" fmla="*/ 31 h 79"/>
                  <a:gd name="T4" fmla="*/ 23 w 79"/>
                  <a:gd name="T5" fmla="*/ 0 h 79"/>
                  <a:gd name="T6" fmla="*/ 0 w 79"/>
                  <a:gd name="T7" fmla="*/ 42 h 79"/>
                  <a:gd name="T8" fmla="*/ 19 w 79"/>
                  <a:gd name="T9" fmla="*/ 100 h 79"/>
                  <a:gd name="T10" fmla="*/ 72 w 79"/>
                  <a:gd name="T11" fmla="*/ 107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79">
                    <a:moveTo>
                      <a:pt x="79" y="79"/>
                    </a:moveTo>
                    <a:lnTo>
                      <a:pt x="61" y="23"/>
                    </a:lnTo>
                    <a:lnTo>
                      <a:pt x="25" y="0"/>
                    </a:lnTo>
                    <a:lnTo>
                      <a:pt x="0" y="31"/>
                    </a:lnTo>
                    <a:lnTo>
                      <a:pt x="21" y="74"/>
                    </a:lnTo>
                    <a:lnTo>
                      <a:pt x="79" y="79"/>
                    </a:lnTo>
                    <a:close/>
                  </a:path>
                </a:pathLst>
              </a:custGeom>
              <a:solidFill>
                <a:schemeClr val="tx2"/>
              </a:solidFill>
              <a:ln w="9525">
                <a:solidFill>
                  <a:schemeClr val="tx2"/>
                </a:solidFill>
                <a:round/>
                <a:headEnd/>
                <a:tailEnd/>
              </a:ln>
            </p:spPr>
            <p:txBody>
              <a:bodyPr/>
              <a:lstStyle/>
              <a:p>
                <a:endParaRPr lang="fr-FR"/>
              </a:p>
            </p:txBody>
          </p:sp>
          <p:sp>
            <p:nvSpPr>
              <p:cNvPr id="21935" name="Freeform 21"/>
              <p:cNvSpPr>
                <a:spLocks/>
              </p:cNvSpPr>
              <p:nvPr/>
            </p:nvSpPr>
            <p:spPr bwMode="auto">
              <a:xfrm>
                <a:off x="1919" y="2470"/>
                <a:ext cx="72" cy="107"/>
              </a:xfrm>
              <a:custGeom>
                <a:avLst/>
                <a:gdLst>
                  <a:gd name="T0" fmla="*/ 72 w 79"/>
                  <a:gd name="T1" fmla="*/ 107 h 79"/>
                  <a:gd name="T2" fmla="*/ 56 w 79"/>
                  <a:gd name="T3" fmla="*/ 31 h 79"/>
                  <a:gd name="T4" fmla="*/ 23 w 79"/>
                  <a:gd name="T5" fmla="*/ 0 h 79"/>
                  <a:gd name="T6" fmla="*/ 0 w 79"/>
                  <a:gd name="T7" fmla="*/ 42 h 79"/>
                  <a:gd name="T8" fmla="*/ 19 w 79"/>
                  <a:gd name="T9" fmla="*/ 100 h 79"/>
                  <a:gd name="T10" fmla="*/ 72 w 79"/>
                  <a:gd name="T11" fmla="*/ 107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79">
                    <a:moveTo>
                      <a:pt x="79" y="79"/>
                    </a:moveTo>
                    <a:lnTo>
                      <a:pt x="61" y="23"/>
                    </a:lnTo>
                    <a:lnTo>
                      <a:pt x="25" y="0"/>
                    </a:lnTo>
                    <a:lnTo>
                      <a:pt x="0" y="31"/>
                    </a:lnTo>
                    <a:lnTo>
                      <a:pt x="21" y="74"/>
                    </a:lnTo>
                    <a:lnTo>
                      <a:pt x="79" y="79"/>
                    </a:lnTo>
                  </a:path>
                </a:pathLst>
              </a:custGeom>
              <a:solidFill>
                <a:schemeClr val="tx2"/>
              </a:solidFill>
              <a:ln w="0">
                <a:solidFill>
                  <a:schemeClr val="tx2"/>
                </a:solidFill>
                <a:prstDash val="solid"/>
                <a:round/>
                <a:headEnd/>
                <a:tailEnd/>
              </a:ln>
            </p:spPr>
            <p:txBody>
              <a:bodyPr/>
              <a:lstStyle/>
              <a:p>
                <a:endParaRPr lang="fr-FR"/>
              </a:p>
            </p:txBody>
          </p:sp>
          <p:sp>
            <p:nvSpPr>
              <p:cNvPr id="21936" name="Freeform 22"/>
              <p:cNvSpPr>
                <a:spLocks/>
              </p:cNvSpPr>
              <p:nvPr/>
            </p:nvSpPr>
            <p:spPr bwMode="auto">
              <a:xfrm>
                <a:off x="1704" y="2473"/>
                <a:ext cx="87" cy="106"/>
              </a:xfrm>
              <a:custGeom>
                <a:avLst/>
                <a:gdLst>
                  <a:gd name="T0" fmla="*/ 83 w 96"/>
                  <a:gd name="T1" fmla="*/ 103 h 79"/>
                  <a:gd name="T2" fmla="*/ 87 w 96"/>
                  <a:gd name="T3" fmla="*/ 35 h 79"/>
                  <a:gd name="T4" fmla="*/ 48 w 96"/>
                  <a:gd name="T5" fmla="*/ 0 h 79"/>
                  <a:gd name="T6" fmla="*/ 19 w 96"/>
                  <a:gd name="T7" fmla="*/ 31 h 79"/>
                  <a:gd name="T8" fmla="*/ 26 w 96"/>
                  <a:gd name="T9" fmla="*/ 106 h 79"/>
                  <a:gd name="T10" fmla="*/ 0 w 96"/>
                  <a:gd name="T11" fmla="*/ 106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92" y="77"/>
                    </a:moveTo>
                    <a:lnTo>
                      <a:pt x="96" y="26"/>
                    </a:lnTo>
                    <a:lnTo>
                      <a:pt x="53" y="0"/>
                    </a:lnTo>
                    <a:lnTo>
                      <a:pt x="21" y="23"/>
                    </a:lnTo>
                    <a:lnTo>
                      <a:pt x="29" y="79"/>
                    </a:lnTo>
                    <a:lnTo>
                      <a:pt x="0" y="79"/>
                    </a:lnTo>
                  </a:path>
                </a:pathLst>
              </a:custGeom>
              <a:solidFill>
                <a:schemeClr val="tx2"/>
              </a:solidFill>
              <a:ln w="0">
                <a:solidFill>
                  <a:schemeClr val="tx2"/>
                </a:solidFill>
                <a:prstDash val="solid"/>
                <a:round/>
                <a:headEnd/>
                <a:tailEnd/>
              </a:ln>
            </p:spPr>
            <p:txBody>
              <a:bodyPr/>
              <a:lstStyle/>
              <a:p>
                <a:endParaRPr lang="fr-FR"/>
              </a:p>
            </p:txBody>
          </p:sp>
          <p:sp>
            <p:nvSpPr>
              <p:cNvPr id="21937" name="Freeform 23"/>
              <p:cNvSpPr>
                <a:spLocks/>
              </p:cNvSpPr>
              <p:nvPr/>
            </p:nvSpPr>
            <p:spPr bwMode="auto">
              <a:xfrm>
                <a:off x="1731" y="2474"/>
                <a:ext cx="60" cy="115"/>
              </a:xfrm>
              <a:custGeom>
                <a:avLst/>
                <a:gdLst>
                  <a:gd name="T0" fmla="*/ 56 w 67"/>
                  <a:gd name="T1" fmla="*/ 108 h 85"/>
                  <a:gd name="T2" fmla="*/ 60 w 67"/>
                  <a:gd name="T3" fmla="*/ 30 h 85"/>
                  <a:gd name="T4" fmla="*/ 29 w 67"/>
                  <a:gd name="T5" fmla="*/ 0 h 85"/>
                  <a:gd name="T6" fmla="*/ 0 w 67"/>
                  <a:gd name="T7" fmla="*/ 30 h 85"/>
                  <a:gd name="T8" fmla="*/ 2 w 67"/>
                  <a:gd name="T9" fmla="*/ 115 h 85"/>
                  <a:gd name="T10" fmla="*/ 56 w 67"/>
                  <a:gd name="T11" fmla="*/ 108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5">
                    <a:moveTo>
                      <a:pt x="63" y="80"/>
                    </a:moveTo>
                    <a:lnTo>
                      <a:pt x="67" y="22"/>
                    </a:lnTo>
                    <a:lnTo>
                      <a:pt x="32" y="0"/>
                    </a:lnTo>
                    <a:lnTo>
                      <a:pt x="0" y="22"/>
                    </a:lnTo>
                    <a:lnTo>
                      <a:pt x="2" y="85"/>
                    </a:lnTo>
                    <a:lnTo>
                      <a:pt x="63" y="80"/>
                    </a:lnTo>
                    <a:close/>
                  </a:path>
                </a:pathLst>
              </a:custGeom>
              <a:solidFill>
                <a:schemeClr val="tx2"/>
              </a:solidFill>
              <a:ln w="9525">
                <a:solidFill>
                  <a:schemeClr val="tx2"/>
                </a:solidFill>
                <a:round/>
                <a:headEnd/>
                <a:tailEnd/>
              </a:ln>
            </p:spPr>
            <p:txBody>
              <a:bodyPr/>
              <a:lstStyle/>
              <a:p>
                <a:endParaRPr lang="fr-FR"/>
              </a:p>
            </p:txBody>
          </p:sp>
          <p:sp>
            <p:nvSpPr>
              <p:cNvPr id="21938" name="Freeform 24"/>
              <p:cNvSpPr>
                <a:spLocks/>
              </p:cNvSpPr>
              <p:nvPr/>
            </p:nvSpPr>
            <p:spPr bwMode="auto">
              <a:xfrm>
                <a:off x="1731" y="2474"/>
                <a:ext cx="60" cy="115"/>
              </a:xfrm>
              <a:custGeom>
                <a:avLst/>
                <a:gdLst>
                  <a:gd name="T0" fmla="*/ 56 w 67"/>
                  <a:gd name="T1" fmla="*/ 108 h 85"/>
                  <a:gd name="T2" fmla="*/ 60 w 67"/>
                  <a:gd name="T3" fmla="*/ 30 h 85"/>
                  <a:gd name="T4" fmla="*/ 29 w 67"/>
                  <a:gd name="T5" fmla="*/ 0 h 85"/>
                  <a:gd name="T6" fmla="*/ 0 w 67"/>
                  <a:gd name="T7" fmla="*/ 30 h 85"/>
                  <a:gd name="T8" fmla="*/ 2 w 67"/>
                  <a:gd name="T9" fmla="*/ 115 h 85"/>
                  <a:gd name="T10" fmla="*/ 56 w 67"/>
                  <a:gd name="T11" fmla="*/ 108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5">
                    <a:moveTo>
                      <a:pt x="63" y="80"/>
                    </a:moveTo>
                    <a:lnTo>
                      <a:pt x="67" y="22"/>
                    </a:lnTo>
                    <a:lnTo>
                      <a:pt x="32" y="0"/>
                    </a:lnTo>
                    <a:lnTo>
                      <a:pt x="0" y="22"/>
                    </a:lnTo>
                    <a:lnTo>
                      <a:pt x="2" y="85"/>
                    </a:lnTo>
                    <a:lnTo>
                      <a:pt x="63" y="80"/>
                    </a:lnTo>
                  </a:path>
                </a:pathLst>
              </a:custGeom>
              <a:solidFill>
                <a:schemeClr val="tx2"/>
              </a:solidFill>
              <a:ln w="0">
                <a:solidFill>
                  <a:schemeClr val="tx2"/>
                </a:solidFill>
                <a:prstDash val="solid"/>
                <a:round/>
                <a:headEnd/>
                <a:tailEnd/>
              </a:ln>
            </p:spPr>
            <p:txBody>
              <a:bodyPr/>
              <a:lstStyle/>
              <a:p>
                <a:endParaRPr lang="fr-FR"/>
              </a:p>
            </p:txBody>
          </p:sp>
          <p:sp>
            <p:nvSpPr>
              <p:cNvPr id="21939" name="Freeform 25"/>
              <p:cNvSpPr>
                <a:spLocks/>
              </p:cNvSpPr>
              <p:nvPr/>
            </p:nvSpPr>
            <p:spPr bwMode="auto">
              <a:xfrm>
                <a:off x="1636" y="2486"/>
                <a:ext cx="84" cy="97"/>
              </a:xfrm>
              <a:custGeom>
                <a:avLst/>
                <a:gdLst>
                  <a:gd name="T0" fmla="*/ 61 w 92"/>
                  <a:gd name="T1" fmla="*/ 97 h 71"/>
                  <a:gd name="T2" fmla="*/ 84 w 92"/>
                  <a:gd name="T3" fmla="*/ 52 h 71"/>
                  <a:gd name="T4" fmla="*/ 77 w 92"/>
                  <a:gd name="T5" fmla="*/ 0 h 71"/>
                  <a:gd name="T6" fmla="*/ 41 w 92"/>
                  <a:gd name="T7" fmla="*/ 8 h 71"/>
                  <a:gd name="T8" fmla="*/ 0 w 92"/>
                  <a:gd name="T9" fmla="*/ 64 h 71"/>
                  <a:gd name="T10" fmla="*/ 0 w 92"/>
                  <a:gd name="T11" fmla="*/ 87 h 71"/>
                  <a:gd name="T12" fmla="*/ 61 w 92"/>
                  <a:gd name="T13" fmla="*/ 97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1">
                    <a:moveTo>
                      <a:pt x="67" y="71"/>
                    </a:moveTo>
                    <a:lnTo>
                      <a:pt x="92" y="38"/>
                    </a:lnTo>
                    <a:lnTo>
                      <a:pt x="84" y="0"/>
                    </a:lnTo>
                    <a:lnTo>
                      <a:pt x="45" y="6"/>
                    </a:lnTo>
                    <a:lnTo>
                      <a:pt x="0" y="47"/>
                    </a:lnTo>
                    <a:lnTo>
                      <a:pt x="0" y="64"/>
                    </a:lnTo>
                    <a:lnTo>
                      <a:pt x="67" y="71"/>
                    </a:lnTo>
                    <a:close/>
                  </a:path>
                </a:pathLst>
              </a:custGeom>
              <a:solidFill>
                <a:schemeClr val="tx2"/>
              </a:solidFill>
              <a:ln w="9525">
                <a:solidFill>
                  <a:schemeClr val="tx2"/>
                </a:solidFill>
                <a:round/>
                <a:headEnd/>
                <a:tailEnd/>
              </a:ln>
            </p:spPr>
            <p:txBody>
              <a:bodyPr/>
              <a:lstStyle/>
              <a:p>
                <a:endParaRPr lang="fr-FR"/>
              </a:p>
            </p:txBody>
          </p:sp>
          <p:sp>
            <p:nvSpPr>
              <p:cNvPr id="21940" name="Freeform 26"/>
              <p:cNvSpPr>
                <a:spLocks/>
              </p:cNvSpPr>
              <p:nvPr/>
            </p:nvSpPr>
            <p:spPr bwMode="auto">
              <a:xfrm>
                <a:off x="1636" y="2486"/>
                <a:ext cx="84" cy="97"/>
              </a:xfrm>
              <a:custGeom>
                <a:avLst/>
                <a:gdLst>
                  <a:gd name="T0" fmla="*/ 61 w 92"/>
                  <a:gd name="T1" fmla="*/ 97 h 71"/>
                  <a:gd name="T2" fmla="*/ 84 w 92"/>
                  <a:gd name="T3" fmla="*/ 52 h 71"/>
                  <a:gd name="T4" fmla="*/ 77 w 92"/>
                  <a:gd name="T5" fmla="*/ 0 h 71"/>
                  <a:gd name="T6" fmla="*/ 41 w 92"/>
                  <a:gd name="T7" fmla="*/ 8 h 71"/>
                  <a:gd name="T8" fmla="*/ 0 w 92"/>
                  <a:gd name="T9" fmla="*/ 64 h 71"/>
                  <a:gd name="T10" fmla="*/ 0 w 92"/>
                  <a:gd name="T11" fmla="*/ 87 h 71"/>
                  <a:gd name="T12" fmla="*/ 61 w 92"/>
                  <a:gd name="T13" fmla="*/ 97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1">
                    <a:moveTo>
                      <a:pt x="67" y="71"/>
                    </a:moveTo>
                    <a:lnTo>
                      <a:pt x="92" y="38"/>
                    </a:lnTo>
                    <a:lnTo>
                      <a:pt x="84" y="0"/>
                    </a:lnTo>
                    <a:lnTo>
                      <a:pt x="45" y="6"/>
                    </a:lnTo>
                    <a:lnTo>
                      <a:pt x="0" y="47"/>
                    </a:lnTo>
                    <a:lnTo>
                      <a:pt x="0" y="64"/>
                    </a:lnTo>
                    <a:lnTo>
                      <a:pt x="67" y="71"/>
                    </a:lnTo>
                  </a:path>
                </a:pathLst>
              </a:custGeom>
              <a:solidFill>
                <a:schemeClr val="tx2"/>
              </a:solidFill>
              <a:ln w="0">
                <a:solidFill>
                  <a:schemeClr val="tx2"/>
                </a:solidFill>
                <a:prstDash val="solid"/>
                <a:round/>
                <a:headEnd/>
                <a:tailEnd/>
              </a:ln>
            </p:spPr>
            <p:txBody>
              <a:bodyPr/>
              <a:lstStyle/>
              <a:p>
                <a:endParaRPr lang="fr-FR"/>
              </a:p>
            </p:txBody>
          </p:sp>
          <p:sp>
            <p:nvSpPr>
              <p:cNvPr id="21941" name="Freeform 27"/>
              <p:cNvSpPr>
                <a:spLocks/>
              </p:cNvSpPr>
              <p:nvPr/>
            </p:nvSpPr>
            <p:spPr bwMode="auto">
              <a:xfrm>
                <a:off x="1324" y="2473"/>
                <a:ext cx="69" cy="104"/>
              </a:xfrm>
              <a:custGeom>
                <a:avLst/>
                <a:gdLst>
                  <a:gd name="T0" fmla="*/ 69 w 75"/>
                  <a:gd name="T1" fmla="*/ 104 h 77"/>
                  <a:gd name="T2" fmla="*/ 65 w 75"/>
                  <a:gd name="T3" fmla="*/ 24 h 77"/>
                  <a:gd name="T4" fmla="*/ 29 w 75"/>
                  <a:gd name="T5" fmla="*/ 0 h 77"/>
                  <a:gd name="T6" fmla="*/ 6 w 75"/>
                  <a:gd name="T7" fmla="*/ 31 h 77"/>
                  <a:gd name="T8" fmla="*/ 0 w 75"/>
                  <a:gd name="T9" fmla="*/ 97 h 77"/>
                  <a:gd name="T10" fmla="*/ 69 w 75"/>
                  <a:gd name="T11" fmla="*/ 104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77">
                    <a:moveTo>
                      <a:pt x="75" y="77"/>
                    </a:moveTo>
                    <a:lnTo>
                      <a:pt x="71" y="18"/>
                    </a:lnTo>
                    <a:lnTo>
                      <a:pt x="31" y="0"/>
                    </a:lnTo>
                    <a:lnTo>
                      <a:pt x="6" y="23"/>
                    </a:lnTo>
                    <a:lnTo>
                      <a:pt x="0" y="72"/>
                    </a:lnTo>
                    <a:lnTo>
                      <a:pt x="75" y="77"/>
                    </a:lnTo>
                    <a:close/>
                  </a:path>
                </a:pathLst>
              </a:custGeom>
              <a:solidFill>
                <a:schemeClr val="tx2"/>
              </a:solidFill>
              <a:ln w="9525">
                <a:solidFill>
                  <a:schemeClr val="tx2"/>
                </a:solidFill>
                <a:round/>
                <a:headEnd/>
                <a:tailEnd/>
              </a:ln>
            </p:spPr>
            <p:txBody>
              <a:bodyPr/>
              <a:lstStyle/>
              <a:p>
                <a:endParaRPr lang="fr-FR"/>
              </a:p>
            </p:txBody>
          </p:sp>
          <p:sp>
            <p:nvSpPr>
              <p:cNvPr id="21942" name="Freeform 28"/>
              <p:cNvSpPr>
                <a:spLocks/>
              </p:cNvSpPr>
              <p:nvPr/>
            </p:nvSpPr>
            <p:spPr bwMode="auto">
              <a:xfrm>
                <a:off x="1324" y="2473"/>
                <a:ext cx="69" cy="104"/>
              </a:xfrm>
              <a:custGeom>
                <a:avLst/>
                <a:gdLst>
                  <a:gd name="T0" fmla="*/ 69 w 75"/>
                  <a:gd name="T1" fmla="*/ 104 h 77"/>
                  <a:gd name="T2" fmla="*/ 65 w 75"/>
                  <a:gd name="T3" fmla="*/ 24 h 77"/>
                  <a:gd name="T4" fmla="*/ 29 w 75"/>
                  <a:gd name="T5" fmla="*/ 0 h 77"/>
                  <a:gd name="T6" fmla="*/ 6 w 75"/>
                  <a:gd name="T7" fmla="*/ 31 h 77"/>
                  <a:gd name="T8" fmla="*/ 0 w 75"/>
                  <a:gd name="T9" fmla="*/ 97 h 77"/>
                  <a:gd name="T10" fmla="*/ 69 w 75"/>
                  <a:gd name="T11" fmla="*/ 104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77">
                    <a:moveTo>
                      <a:pt x="75" y="77"/>
                    </a:moveTo>
                    <a:lnTo>
                      <a:pt x="71" y="18"/>
                    </a:lnTo>
                    <a:lnTo>
                      <a:pt x="31" y="0"/>
                    </a:lnTo>
                    <a:lnTo>
                      <a:pt x="6" y="23"/>
                    </a:lnTo>
                    <a:lnTo>
                      <a:pt x="0" y="72"/>
                    </a:lnTo>
                    <a:lnTo>
                      <a:pt x="75" y="77"/>
                    </a:lnTo>
                  </a:path>
                </a:pathLst>
              </a:custGeom>
              <a:solidFill>
                <a:schemeClr val="tx2"/>
              </a:solidFill>
              <a:ln w="0">
                <a:solidFill>
                  <a:schemeClr val="tx2"/>
                </a:solidFill>
                <a:prstDash val="solid"/>
                <a:round/>
                <a:headEnd/>
                <a:tailEnd/>
              </a:ln>
            </p:spPr>
            <p:txBody>
              <a:bodyPr/>
              <a:lstStyle/>
              <a:p>
                <a:endParaRPr lang="fr-FR"/>
              </a:p>
            </p:txBody>
          </p:sp>
          <p:sp>
            <p:nvSpPr>
              <p:cNvPr id="21943" name="Freeform 29"/>
              <p:cNvSpPr>
                <a:spLocks/>
              </p:cNvSpPr>
              <p:nvPr/>
            </p:nvSpPr>
            <p:spPr bwMode="auto">
              <a:xfrm>
                <a:off x="1240" y="2481"/>
                <a:ext cx="80" cy="98"/>
              </a:xfrm>
              <a:custGeom>
                <a:avLst/>
                <a:gdLst>
                  <a:gd name="T0" fmla="*/ 62 w 89"/>
                  <a:gd name="T1" fmla="*/ 98 h 73"/>
                  <a:gd name="T2" fmla="*/ 80 w 89"/>
                  <a:gd name="T3" fmla="*/ 50 h 73"/>
                  <a:gd name="T4" fmla="*/ 67 w 89"/>
                  <a:gd name="T5" fmla="*/ 0 h 73"/>
                  <a:gd name="T6" fmla="*/ 30 w 89"/>
                  <a:gd name="T7" fmla="*/ 13 h 73"/>
                  <a:gd name="T8" fmla="*/ 4 w 89"/>
                  <a:gd name="T9" fmla="*/ 64 h 73"/>
                  <a:gd name="T10" fmla="*/ 0 w 89"/>
                  <a:gd name="T11" fmla="*/ 95 h 73"/>
                  <a:gd name="T12" fmla="*/ 62 w 89"/>
                  <a:gd name="T13" fmla="*/ 98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3">
                    <a:moveTo>
                      <a:pt x="69" y="73"/>
                    </a:moveTo>
                    <a:lnTo>
                      <a:pt x="89" y="37"/>
                    </a:lnTo>
                    <a:lnTo>
                      <a:pt x="75" y="0"/>
                    </a:lnTo>
                    <a:lnTo>
                      <a:pt x="33" y="10"/>
                    </a:lnTo>
                    <a:lnTo>
                      <a:pt x="4" y="48"/>
                    </a:lnTo>
                    <a:lnTo>
                      <a:pt x="0" y="71"/>
                    </a:lnTo>
                    <a:lnTo>
                      <a:pt x="69" y="73"/>
                    </a:lnTo>
                    <a:close/>
                  </a:path>
                </a:pathLst>
              </a:custGeom>
              <a:solidFill>
                <a:schemeClr val="tx2"/>
              </a:solidFill>
              <a:ln w="9525">
                <a:solidFill>
                  <a:schemeClr val="tx2"/>
                </a:solidFill>
                <a:round/>
                <a:headEnd/>
                <a:tailEnd/>
              </a:ln>
            </p:spPr>
            <p:txBody>
              <a:bodyPr/>
              <a:lstStyle/>
              <a:p>
                <a:endParaRPr lang="fr-FR"/>
              </a:p>
            </p:txBody>
          </p:sp>
          <p:sp>
            <p:nvSpPr>
              <p:cNvPr id="21944" name="Freeform 30"/>
              <p:cNvSpPr>
                <a:spLocks/>
              </p:cNvSpPr>
              <p:nvPr/>
            </p:nvSpPr>
            <p:spPr bwMode="auto">
              <a:xfrm>
                <a:off x="1240" y="2481"/>
                <a:ext cx="80" cy="98"/>
              </a:xfrm>
              <a:custGeom>
                <a:avLst/>
                <a:gdLst>
                  <a:gd name="T0" fmla="*/ 62 w 89"/>
                  <a:gd name="T1" fmla="*/ 98 h 73"/>
                  <a:gd name="T2" fmla="*/ 80 w 89"/>
                  <a:gd name="T3" fmla="*/ 50 h 73"/>
                  <a:gd name="T4" fmla="*/ 67 w 89"/>
                  <a:gd name="T5" fmla="*/ 0 h 73"/>
                  <a:gd name="T6" fmla="*/ 30 w 89"/>
                  <a:gd name="T7" fmla="*/ 13 h 73"/>
                  <a:gd name="T8" fmla="*/ 4 w 89"/>
                  <a:gd name="T9" fmla="*/ 64 h 73"/>
                  <a:gd name="T10" fmla="*/ 0 w 89"/>
                  <a:gd name="T11" fmla="*/ 95 h 73"/>
                  <a:gd name="T12" fmla="*/ 62 w 89"/>
                  <a:gd name="T13" fmla="*/ 98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3">
                    <a:moveTo>
                      <a:pt x="69" y="73"/>
                    </a:moveTo>
                    <a:lnTo>
                      <a:pt x="89" y="37"/>
                    </a:lnTo>
                    <a:lnTo>
                      <a:pt x="75" y="0"/>
                    </a:lnTo>
                    <a:lnTo>
                      <a:pt x="33" y="10"/>
                    </a:lnTo>
                    <a:lnTo>
                      <a:pt x="4" y="48"/>
                    </a:lnTo>
                    <a:lnTo>
                      <a:pt x="0" y="71"/>
                    </a:lnTo>
                    <a:lnTo>
                      <a:pt x="69" y="73"/>
                    </a:lnTo>
                  </a:path>
                </a:pathLst>
              </a:custGeom>
              <a:solidFill>
                <a:schemeClr val="tx2"/>
              </a:solidFill>
              <a:ln w="0">
                <a:solidFill>
                  <a:schemeClr val="tx2"/>
                </a:solidFill>
                <a:prstDash val="solid"/>
                <a:round/>
                <a:headEnd/>
                <a:tailEnd/>
              </a:ln>
            </p:spPr>
            <p:txBody>
              <a:bodyPr/>
              <a:lstStyle/>
              <a:p>
                <a:endParaRPr lang="fr-FR"/>
              </a:p>
            </p:txBody>
          </p:sp>
          <p:sp>
            <p:nvSpPr>
              <p:cNvPr id="21945" name="Freeform 31"/>
              <p:cNvSpPr>
                <a:spLocks/>
              </p:cNvSpPr>
              <p:nvPr/>
            </p:nvSpPr>
            <p:spPr bwMode="auto">
              <a:xfrm>
                <a:off x="1033" y="2474"/>
                <a:ext cx="62" cy="109"/>
              </a:xfrm>
              <a:custGeom>
                <a:avLst/>
                <a:gdLst>
                  <a:gd name="T0" fmla="*/ 62 w 69"/>
                  <a:gd name="T1" fmla="*/ 104 h 80"/>
                  <a:gd name="T2" fmla="*/ 57 w 69"/>
                  <a:gd name="T3" fmla="*/ 31 h 80"/>
                  <a:gd name="T4" fmla="*/ 22 w 69"/>
                  <a:gd name="T5" fmla="*/ 0 h 80"/>
                  <a:gd name="T6" fmla="*/ 0 w 69"/>
                  <a:gd name="T7" fmla="*/ 41 h 80"/>
                  <a:gd name="T8" fmla="*/ 14 w 69"/>
                  <a:gd name="T9" fmla="*/ 109 h 80"/>
                  <a:gd name="T10" fmla="*/ 62 w 69"/>
                  <a:gd name="T11" fmla="*/ 104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0">
                    <a:moveTo>
                      <a:pt x="69" y="76"/>
                    </a:moveTo>
                    <a:lnTo>
                      <a:pt x="63" y="23"/>
                    </a:lnTo>
                    <a:lnTo>
                      <a:pt x="25" y="0"/>
                    </a:lnTo>
                    <a:lnTo>
                      <a:pt x="0" y="30"/>
                    </a:lnTo>
                    <a:lnTo>
                      <a:pt x="16" y="80"/>
                    </a:lnTo>
                    <a:lnTo>
                      <a:pt x="69" y="76"/>
                    </a:lnTo>
                    <a:close/>
                  </a:path>
                </a:pathLst>
              </a:custGeom>
              <a:solidFill>
                <a:schemeClr val="tx2"/>
              </a:solidFill>
              <a:ln w="9525">
                <a:solidFill>
                  <a:schemeClr val="tx2"/>
                </a:solidFill>
                <a:round/>
                <a:headEnd/>
                <a:tailEnd/>
              </a:ln>
            </p:spPr>
            <p:txBody>
              <a:bodyPr/>
              <a:lstStyle/>
              <a:p>
                <a:endParaRPr lang="fr-FR"/>
              </a:p>
            </p:txBody>
          </p:sp>
          <p:sp>
            <p:nvSpPr>
              <p:cNvPr id="21946" name="Freeform 32"/>
              <p:cNvSpPr>
                <a:spLocks/>
              </p:cNvSpPr>
              <p:nvPr/>
            </p:nvSpPr>
            <p:spPr bwMode="auto">
              <a:xfrm>
                <a:off x="1033" y="2474"/>
                <a:ext cx="62" cy="109"/>
              </a:xfrm>
              <a:custGeom>
                <a:avLst/>
                <a:gdLst>
                  <a:gd name="T0" fmla="*/ 62 w 69"/>
                  <a:gd name="T1" fmla="*/ 104 h 80"/>
                  <a:gd name="T2" fmla="*/ 57 w 69"/>
                  <a:gd name="T3" fmla="*/ 31 h 80"/>
                  <a:gd name="T4" fmla="*/ 22 w 69"/>
                  <a:gd name="T5" fmla="*/ 0 h 80"/>
                  <a:gd name="T6" fmla="*/ 0 w 69"/>
                  <a:gd name="T7" fmla="*/ 41 h 80"/>
                  <a:gd name="T8" fmla="*/ 14 w 69"/>
                  <a:gd name="T9" fmla="*/ 109 h 80"/>
                  <a:gd name="T10" fmla="*/ 62 w 69"/>
                  <a:gd name="T11" fmla="*/ 104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0">
                    <a:moveTo>
                      <a:pt x="69" y="76"/>
                    </a:moveTo>
                    <a:lnTo>
                      <a:pt x="63" y="23"/>
                    </a:lnTo>
                    <a:lnTo>
                      <a:pt x="25" y="0"/>
                    </a:lnTo>
                    <a:lnTo>
                      <a:pt x="0" y="30"/>
                    </a:lnTo>
                    <a:lnTo>
                      <a:pt x="16" y="80"/>
                    </a:lnTo>
                    <a:lnTo>
                      <a:pt x="69" y="76"/>
                    </a:lnTo>
                  </a:path>
                </a:pathLst>
              </a:custGeom>
              <a:solidFill>
                <a:schemeClr val="tx2"/>
              </a:solidFill>
              <a:ln w="0">
                <a:solidFill>
                  <a:schemeClr val="tx2"/>
                </a:solidFill>
                <a:prstDash val="solid"/>
                <a:round/>
                <a:headEnd/>
                <a:tailEnd/>
              </a:ln>
            </p:spPr>
            <p:txBody>
              <a:bodyPr/>
              <a:lstStyle/>
              <a:p>
                <a:endParaRPr lang="fr-FR"/>
              </a:p>
            </p:txBody>
          </p:sp>
          <p:sp>
            <p:nvSpPr>
              <p:cNvPr id="21947" name="Freeform 33"/>
              <p:cNvSpPr>
                <a:spLocks/>
              </p:cNvSpPr>
              <p:nvPr/>
            </p:nvSpPr>
            <p:spPr bwMode="auto">
              <a:xfrm>
                <a:off x="888" y="2518"/>
                <a:ext cx="145" cy="61"/>
              </a:xfrm>
              <a:custGeom>
                <a:avLst/>
                <a:gdLst>
                  <a:gd name="T0" fmla="*/ 145 w 160"/>
                  <a:gd name="T1" fmla="*/ 61 h 45"/>
                  <a:gd name="T2" fmla="*/ 37 w 160"/>
                  <a:gd name="T3" fmla="*/ 0 h 45"/>
                  <a:gd name="T4" fmla="*/ 0 w 160"/>
                  <a:gd name="T5" fmla="*/ 19 h 45"/>
                  <a:gd name="T6" fmla="*/ 15 w 160"/>
                  <a:gd name="T7" fmla="*/ 58 h 45"/>
                  <a:gd name="T8" fmla="*/ 145 w 160"/>
                  <a:gd name="T9" fmla="*/ 61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45">
                    <a:moveTo>
                      <a:pt x="160" y="45"/>
                    </a:moveTo>
                    <a:lnTo>
                      <a:pt x="41" y="0"/>
                    </a:lnTo>
                    <a:lnTo>
                      <a:pt x="0" y="14"/>
                    </a:lnTo>
                    <a:lnTo>
                      <a:pt x="17" y="43"/>
                    </a:lnTo>
                    <a:lnTo>
                      <a:pt x="160" y="45"/>
                    </a:lnTo>
                    <a:close/>
                  </a:path>
                </a:pathLst>
              </a:custGeom>
              <a:solidFill>
                <a:schemeClr val="tx2"/>
              </a:solidFill>
              <a:ln w="9525">
                <a:solidFill>
                  <a:schemeClr val="tx2"/>
                </a:solidFill>
                <a:round/>
                <a:headEnd/>
                <a:tailEnd/>
              </a:ln>
            </p:spPr>
            <p:txBody>
              <a:bodyPr/>
              <a:lstStyle/>
              <a:p>
                <a:endParaRPr lang="fr-FR"/>
              </a:p>
            </p:txBody>
          </p:sp>
          <p:sp>
            <p:nvSpPr>
              <p:cNvPr id="21948" name="Freeform 34"/>
              <p:cNvSpPr>
                <a:spLocks/>
              </p:cNvSpPr>
              <p:nvPr/>
            </p:nvSpPr>
            <p:spPr bwMode="auto">
              <a:xfrm>
                <a:off x="888" y="2518"/>
                <a:ext cx="145" cy="61"/>
              </a:xfrm>
              <a:custGeom>
                <a:avLst/>
                <a:gdLst>
                  <a:gd name="T0" fmla="*/ 145 w 160"/>
                  <a:gd name="T1" fmla="*/ 61 h 45"/>
                  <a:gd name="T2" fmla="*/ 37 w 160"/>
                  <a:gd name="T3" fmla="*/ 0 h 45"/>
                  <a:gd name="T4" fmla="*/ 0 w 160"/>
                  <a:gd name="T5" fmla="*/ 19 h 45"/>
                  <a:gd name="T6" fmla="*/ 15 w 160"/>
                  <a:gd name="T7" fmla="*/ 58 h 45"/>
                  <a:gd name="T8" fmla="*/ 145 w 160"/>
                  <a:gd name="T9" fmla="*/ 61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45">
                    <a:moveTo>
                      <a:pt x="160" y="45"/>
                    </a:moveTo>
                    <a:lnTo>
                      <a:pt x="41" y="0"/>
                    </a:lnTo>
                    <a:lnTo>
                      <a:pt x="0" y="14"/>
                    </a:lnTo>
                    <a:lnTo>
                      <a:pt x="17" y="43"/>
                    </a:lnTo>
                    <a:lnTo>
                      <a:pt x="160" y="45"/>
                    </a:lnTo>
                  </a:path>
                </a:pathLst>
              </a:custGeom>
              <a:solidFill>
                <a:schemeClr val="tx2"/>
              </a:solidFill>
              <a:ln w="0">
                <a:solidFill>
                  <a:schemeClr val="tx2"/>
                </a:solidFill>
                <a:prstDash val="solid"/>
                <a:round/>
                <a:headEnd/>
                <a:tailEnd/>
              </a:ln>
            </p:spPr>
            <p:txBody>
              <a:bodyPr/>
              <a:lstStyle/>
              <a:p>
                <a:endParaRPr lang="fr-FR"/>
              </a:p>
            </p:txBody>
          </p:sp>
          <p:sp>
            <p:nvSpPr>
              <p:cNvPr id="21949" name="Freeform 35"/>
              <p:cNvSpPr>
                <a:spLocks/>
              </p:cNvSpPr>
              <p:nvPr/>
            </p:nvSpPr>
            <p:spPr bwMode="auto">
              <a:xfrm>
                <a:off x="803" y="2356"/>
                <a:ext cx="2187" cy="223"/>
              </a:xfrm>
              <a:custGeom>
                <a:avLst/>
                <a:gdLst>
                  <a:gd name="T0" fmla="*/ 26 w 2412"/>
                  <a:gd name="T1" fmla="*/ 223 h 165"/>
                  <a:gd name="T2" fmla="*/ 0 w 2412"/>
                  <a:gd name="T3" fmla="*/ 120 h 165"/>
                  <a:gd name="T4" fmla="*/ 86 w 2412"/>
                  <a:gd name="T5" fmla="*/ 86 h 165"/>
                  <a:gd name="T6" fmla="*/ 184 w 2412"/>
                  <a:gd name="T7" fmla="*/ 149 h 165"/>
                  <a:gd name="T8" fmla="*/ 177 w 2412"/>
                  <a:gd name="T9" fmla="*/ 86 h 165"/>
                  <a:gd name="T10" fmla="*/ 233 w 2412"/>
                  <a:gd name="T11" fmla="*/ 0 h 165"/>
                  <a:gd name="T12" fmla="*/ 303 w 2412"/>
                  <a:gd name="T13" fmla="*/ 59 h 165"/>
                  <a:gd name="T14" fmla="*/ 318 w 2412"/>
                  <a:gd name="T15" fmla="*/ 149 h 165"/>
                  <a:gd name="T16" fmla="*/ 448 w 2412"/>
                  <a:gd name="T17" fmla="*/ 80 h 165"/>
                  <a:gd name="T18" fmla="*/ 459 w 2412"/>
                  <a:gd name="T19" fmla="*/ 34 h 165"/>
                  <a:gd name="T20" fmla="*/ 525 w 2412"/>
                  <a:gd name="T21" fmla="*/ 34 h 165"/>
                  <a:gd name="T22" fmla="*/ 540 w 2412"/>
                  <a:gd name="T23" fmla="*/ 0 h 165"/>
                  <a:gd name="T24" fmla="*/ 606 w 2412"/>
                  <a:gd name="T25" fmla="*/ 59 h 165"/>
                  <a:gd name="T26" fmla="*/ 616 w 2412"/>
                  <a:gd name="T27" fmla="*/ 149 h 165"/>
                  <a:gd name="T28" fmla="*/ 729 w 2412"/>
                  <a:gd name="T29" fmla="*/ 66 h 165"/>
                  <a:gd name="T30" fmla="*/ 822 w 2412"/>
                  <a:gd name="T31" fmla="*/ 127 h 165"/>
                  <a:gd name="T32" fmla="*/ 909 w 2412"/>
                  <a:gd name="T33" fmla="*/ 53 h 165"/>
                  <a:gd name="T34" fmla="*/ 946 w 2412"/>
                  <a:gd name="T35" fmla="*/ 7 h 165"/>
                  <a:gd name="T36" fmla="*/ 1026 w 2412"/>
                  <a:gd name="T37" fmla="*/ 73 h 165"/>
                  <a:gd name="T38" fmla="*/ 1019 w 2412"/>
                  <a:gd name="T39" fmla="*/ 220 h 165"/>
                  <a:gd name="T40" fmla="*/ 1093 w 2412"/>
                  <a:gd name="T41" fmla="*/ 223 h 165"/>
                  <a:gd name="T42" fmla="*/ 1069 w 2412"/>
                  <a:gd name="T43" fmla="*/ 86 h 165"/>
                  <a:gd name="T44" fmla="*/ 1118 w 2412"/>
                  <a:gd name="T45" fmla="*/ 14 h 165"/>
                  <a:gd name="T46" fmla="*/ 1190 w 2412"/>
                  <a:gd name="T47" fmla="*/ 59 h 165"/>
                  <a:gd name="T48" fmla="*/ 1200 w 2412"/>
                  <a:gd name="T49" fmla="*/ 169 h 165"/>
                  <a:gd name="T50" fmla="*/ 1265 w 2412"/>
                  <a:gd name="T51" fmla="*/ 46 h 165"/>
                  <a:gd name="T52" fmla="*/ 1346 w 2412"/>
                  <a:gd name="T53" fmla="*/ 39 h 165"/>
                  <a:gd name="T54" fmla="*/ 1361 w 2412"/>
                  <a:gd name="T55" fmla="*/ 104 h 165"/>
                  <a:gd name="T56" fmla="*/ 1372 w 2412"/>
                  <a:gd name="T57" fmla="*/ 154 h 165"/>
                  <a:gd name="T58" fmla="*/ 1379 w 2412"/>
                  <a:gd name="T59" fmla="*/ 185 h 165"/>
                  <a:gd name="T60" fmla="*/ 1386 w 2412"/>
                  <a:gd name="T61" fmla="*/ 199 h 165"/>
                  <a:gd name="T62" fmla="*/ 1394 w 2412"/>
                  <a:gd name="T63" fmla="*/ 192 h 165"/>
                  <a:gd name="T64" fmla="*/ 1405 w 2412"/>
                  <a:gd name="T65" fmla="*/ 162 h 165"/>
                  <a:gd name="T66" fmla="*/ 1421 w 2412"/>
                  <a:gd name="T67" fmla="*/ 114 h 165"/>
                  <a:gd name="T68" fmla="*/ 1443 w 2412"/>
                  <a:gd name="T69" fmla="*/ 39 h 165"/>
                  <a:gd name="T70" fmla="*/ 1513 w 2412"/>
                  <a:gd name="T71" fmla="*/ 14 h 165"/>
                  <a:gd name="T72" fmla="*/ 1535 w 2412"/>
                  <a:gd name="T73" fmla="*/ 53 h 165"/>
                  <a:gd name="T74" fmla="*/ 1594 w 2412"/>
                  <a:gd name="T75" fmla="*/ 14 h 165"/>
                  <a:gd name="T76" fmla="*/ 1627 w 2412"/>
                  <a:gd name="T77" fmla="*/ 14 h 165"/>
                  <a:gd name="T78" fmla="*/ 1686 w 2412"/>
                  <a:gd name="T79" fmla="*/ 59 h 165"/>
                  <a:gd name="T80" fmla="*/ 1713 w 2412"/>
                  <a:gd name="T81" fmla="*/ 149 h 165"/>
                  <a:gd name="T82" fmla="*/ 1860 w 2412"/>
                  <a:gd name="T83" fmla="*/ 120 h 165"/>
                  <a:gd name="T84" fmla="*/ 1897 w 2412"/>
                  <a:gd name="T85" fmla="*/ 7 h 165"/>
                  <a:gd name="T86" fmla="*/ 1972 w 2412"/>
                  <a:gd name="T87" fmla="*/ 53 h 165"/>
                  <a:gd name="T88" fmla="*/ 1988 w 2412"/>
                  <a:gd name="T89" fmla="*/ 127 h 165"/>
                  <a:gd name="T90" fmla="*/ 2020 w 2412"/>
                  <a:gd name="T91" fmla="*/ 141 h 165"/>
                  <a:gd name="T92" fmla="*/ 2047 w 2412"/>
                  <a:gd name="T93" fmla="*/ 27 h 165"/>
                  <a:gd name="T94" fmla="*/ 2135 w 2412"/>
                  <a:gd name="T95" fmla="*/ 39 h 165"/>
                  <a:gd name="T96" fmla="*/ 2187 w 2412"/>
                  <a:gd name="T97" fmla="*/ 196 h 1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12" h="165">
                    <a:moveTo>
                      <a:pt x="29" y="165"/>
                    </a:moveTo>
                    <a:lnTo>
                      <a:pt x="0" y="89"/>
                    </a:lnTo>
                    <a:lnTo>
                      <a:pt x="95" y="64"/>
                    </a:lnTo>
                    <a:lnTo>
                      <a:pt x="203" y="110"/>
                    </a:lnTo>
                    <a:lnTo>
                      <a:pt x="195" y="64"/>
                    </a:lnTo>
                    <a:lnTo>
                      <a:pt x="257" y="0"/>
                    </a:lnTo>
                    <a:lnTo>
                      <a:pt x="334" y="44"/>
                    </a:lnTo>
                    <a:lnTo>
                      <a:pt x="351" y="110"/>
                    </a:lnTo>
                    <a:lnTo>
                      <a:pt x="494" y="59"/>
                    </a:lnTo>
                    <a:lnTo>
                      <a:pt x="506" y="25"/>
                    </a:lnTo>
                    <a:lnTo>
                      <a:pt x="579" y="25"/>
                    </a:lnTo>
                    <a:lnTo>
                      <a:pt x="596" y="0"/>
                    </a:lnTo>
                    <a:lnTo>
                      <a:pt x="668" y="44"/>
                    </a:lnTo>
                    <a:lnTo>
                      <a:pt x="679" y="110"/>
                    </a:lnTo>
                    <a:lnTo>
                      <a:pt x="804" y="49"/>
                    </a:lnTo>
                    <a:lnTo>
                      <a:pt x="907" y="94"/>
                    </a:lnTo>
                    <a:lnTo>
                      <a:pt x="1002" y="39"/>
                    </a:lnTo>
                    <a:lnTo>
                      <a:pt x="1043" y="5"/>
                    </a:lnTo>
                    <a:lnTo>
                      <a:pt x="1132" y="54"/>
                    </a:lnTo>
                    <a:lnTo>
                      <a:pt x="1124" y="163"/>
                    </a:lnTo>
                    <a:lnTo>
                      <a:pt x="1205" y="165"/>
                    </a:lnTo>
                    <a:lnTo>
                      <a:pt x="1179" y="64"/>
                    </a:lnTo>
                    <a:lnTo>
                      <a:pt x="1233" y="10"/>
                    </a:lnTo>
                    <a:lnTo>
                      <a:pt x="1312" y="44"/>
                    </a:lnTo>
                    <a:lnTo>
                      <a:pt x="1324" y="125"/>
                    </a:lnTo>
                    <a:lnTo>
                      <a:pt x="1395" y="34"/>
                    </a:lnTo>
                    <a:lnTo>
                      <a:pt x="1484" y="29"/>
                    </a:lnTo>
                    <a:lnTo>
                      <a:pt x="1501" y="77"/>
                    </a:lnTo>
                    <a:lnTo>
                      <a:pt x="1513" y="114"/>
                    </a:lnTo>
                    <a:lnTo>
                      <a:pt x="1521" y="137"/>
                    </a:lnTo>
                    <a:lnTo>
                      <a:pt x="1529" y="147"/>
                    </a:lnTo>
                    <a:lnTo>
                      <a:pt x="1537" y="142"/>
                    </a:lnTo>
                    <a:lnTo>
                      <a:pt x="1549" y="120"/>
                    </a:lnTo>
                    <a:lnTo>
                      <a:pt x="1567" y="84"/>
                    </a:lnTo>
                    <a:lnTo>
                      <a:pt x="1592" y="29"/>
                    </a:lnTo>
                    <a:lnTo>
                      <a:pt x="1669" y="10"/>
                    </a:lnTo>
                    <a:lnTo>
                      <a:pt x="1693" y="39"/>
                    </a:lnTo>
                    <a:lnTo>
                      <a:pt x="1758" y="10"/>
                    </a:lnTo>
                    <a:lnTo>
                      <a:pt x="1794" y="10"/>
                    </a:lnTo>
                    <a:lnTo>
                      <a:pt x="1859" y="44"/>
                    </a:lnTo>
                    <a:lnTo>
                      <a:pt x="1889" y="110"/>
                    </a:lnTo>
                    <a:lnTo>
                      <a:pt x="2051" y="89"/>
                    </a:lnTo>
                    <a:lnTo>
                      <a:pt x="2092" y="5"/>
                    </a:lnTo>
                    <a:lnTo>
                      <a:pt x="2175" y="39"/>
                    </a:lnTo>
                    <a:lnTo>
                      <a:pt x="2193" y="94"/>
                    </a:lnTo>
                    <a:lnTo>
                      <a:pt x="2228" y="104"/>
                    </a:lnTo>
                    <a:lnTo>
                      <a:pt x="2258" y="20"/>
                    </a:lnTo>
                    <a:lnTo>
                      <a:pt x="2355" y="29"/>
                    </a:lnTo>
                    <a:lnTo>
                      <a:pt x="2412" y="145"/>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950" name="Freeform 36"/>
              <p:cNvSpPr>
                <a:spLocks/>
              </p:cNvSpPr>
              <p:nvPr/>
            </p:nvSpPr>
            <p:spPr bwMode="auto">
              <a:xfrm>
                <a:off x="1419" y="2518"/>
                <a:ext cx="135" cy="55"/>
              </a:xfrm>
              <a:custGeom>
                <a:avLst/>
                <a:gdLst>
                  <a:gd name="T0" fmla="*/ 0 w 149"/>
                  <a:gd name="T1" fmla="*/ 55 h 40"/>
                  <a:gd name="T2" fmla="*/ 81 w 149"/>
                  <a:gd name="T3" fmla="*/ 0 h 40"/>
                  <a:gd name="T4" fmla="*/ 135 w 149"/>
                  <a:gd name="T5" fmla="*/ 14 h 40"/>
                  <a:gd name="T6" fmla="*/ 113 w 149"/>
                  <a:gd name="T7" fmla="*/ 48 h 40"/>
                  <a:gd name="T8" fmla="*/ 0 w 149"/>
                  <a:gd name="T9" fmla="*/ 55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0">
                    <a:moveTo>
                      <a:pt x="0" y="40"/>
                    </a:moveTo>
                    <a:lnTo>
                      <a:pt x="89" y="0"/>
                    </a:lnTo>
                    <a:lnTo>
                      <a:pt x="149" y="10"/>
                    </a:lnTo>
                    <a:lnTo>
                      <a:pt x="125" y="35"/>
                    </a:lnTo>
                    <a:lnTo>
                      <a:pt x="0" y="40"/>
                    </a:lnTo>
                    <a:close/>
                  </a:path>
                </a:pathLst>
              </a:custGeom>
              <a:solidFill>
                <a:schemeClr val="tx2"/>
              </a:solidFill>
              <a:ln w="9525">
                <a:solidFill>
                  <a:schemeClr val="tx2"/>
                </a:solidFill>
                <a:round/>
                <a:headEnd/>
                <a:tailEnd/>
              </a:ln>
            </p:spPr>
            <p:txBody>
              <a:bodyPr/>
              <a:lstStyle/>
              <a:p>
                <a:endParaRPr lang="fr-FR"/>
              </a:p>
            </p:txBody>
          </p:sp>
          <p:sp>
            <p:nvSpPr>
              <p:cNvPr id="21951" name="Freeform 37"/>
              <p:cNvSpPr>
                <a:spLocks/>
              </p:cNvSpPr>
              <p:nvPr/>
            </p:nvSpPr>
            <p:spPr bwMode="auto">
              <a:xfrm>
                <a:off x="1419" y="2518"/>
                <a:ext cx="135" cy="55"/>
              </a:xfrm>
              <a:custGeom>
                <a:avLst/>
                <a:gdLst>
                  <a:gd name="T0" fmla="*/ 0 w 149"/>
                  <a:gd name="T1" fmla="*/ 55 h 40"/>
                  <a:gd name="T2" fmla="*/ 81 w 149"/>
                  <a:gd name="T3" fmla="*/ 0 h 40"/>
                  <a:gd name="T4" fmla="*/ 135 w 149"/>
                  <a:gd name="T5" fmla="*/ 14 h 40"/>
                  <a:gd name="T6" fmla="*/ 113 w 149"/>
                  <a:gd name="T7" fmla="*/ 48 h 40"/>
                  <a:gd name="T8" fmla="*/ 0 w 149"/>
                  <a:gd name="T9" fmla="*/ 55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0">
                    <a:moveTo>
                      <a:pt x="0" y="40"/>
                    </a:moveTo>
                    <a:lnTo>
                      <a:pt x="89" y="0"/>
                    </a:lnTo>
                    <a:lnTo>
                      <a:pt x="149" y="10"/>
                    </a:lnTo>
                    <a:lnTo>
                      <a:pt x="125" y="35"/>
                    </a:lnTo>
                    <a:lnTo>
                      <a:pt x="0" y="40"/>
                    </a:lnTo>
                  </a:path>
                </a:pathLst>
              </a:custGeom>
              <a:solidFill>
                <a:schemeClr val="tx2"/>
              </a:solidFill>
              <a:ln w="0">
                <a:solidFill>
                  <a:schemeClr val="tx2"/>
                </a:solidFill>
                <a:prstDash val="solid"/>
                <a:round/>
                <a:headEnd/>
                <a:tailEnd/>
              </a:ln>
            </p:spPr>
            <p:txBody>
              <a:bodyPr/>
              <a:lstStyle/>
              <a:p>
                <a:endParaRPr lang="fr-FR"/>
              </a:p>
            </p:txBody>
          </p:sp>
          <p:sp>
            <p:nvSpPr>
              <p:cNvPr id="21952" name="Freeform 38"/>
              <p:cNvSpPr>
                <a:spLocks/>
              </p:cNvSpPr>
              <p:nvPr/>
            </p:nvSpPr>
            <p:spPr bwMode="auto">
              <a:xfrm>
                <a:off x="1117" y="2511"/>
                <a:ext cx="119" cy="66"/>
              </a:xfrm>
              <a:custGeom>
                <a:avLst/>
                <a:gdLst>
                  <a:gd name="T0" fmla="*/ 0 w 132"/>
                  <a:gd name="T1" fmla="*/ 66 h 49"/>
                  <a:gd name="T2" fmla="*/ 92 w 132"/>
                  <a:gd name="T3" fmla="*/ 0 h 49"/>
                  <a:gd name="T4" fmla="*/ 119 w 132"/>
                  <a:gd name="T5" fmla="*/ 15 h 49"/>
                  <a:gd name="T6" fmla="*/ 110 w 132"/>
                  <a:gd name="T7" fmla="*/ 51 h 49"/>
                  <a:gd name="T8" fmla="*/ 0 w 132"/>
                  <a:gd name="T9" fmla="*/ 6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49">
                    <a:moveTo>
                      <a:pt x="0" y="49"/>
                    </a:moveTo>
                    <a:lnTo>
                      <a:pt x="102" y="0"/>
                    </a:lnTo>
                    <a:lnTo>
                      <a:pt x="132" y="11"/>
                    </a:lnTo>
                    <a:lnTo>
                      <a:pt x="122" y="38"/>
                    </a:lnTo>
                    <a:lnTo>
                      <a:pt x="0" y="49"/>
                    </a:lnTo>
                    <a:close/>
                  </a:path>
                </a:pathLst>
              </a:custGeom>
              <a:solidFill>
                <a:schemeClr val="tx2"/>
              </a:solidFill>
              <a:ln w="9525">
                <a:solidFill>
                  <a:schemeClr val="tx2"/>
                </a:solidFill>
                <a:round/>
                <a:headEnd/>
                <a:tailEnd/>
              </a:ln>
            </p:spPr>
            <p:txBody>
              <a:bodyPr/>
              <a:lstStyle/>
              <a:p>
                <a:endParaRPr lang="fr-FR"/>
              </a:p>
            </p:txBody>
          </p:sp>
          <p:sp>
            <p:nvSpPr>
              <p:cNvPr id="21953" name="Freeform 39"/>
              <p:cNvSpPr>
                <a:spLocks/>
              </p:cNvSpPr>
              <p:nvPr/>
            </p:nvSpPr>
            <p:spPr bwMode="auto">
              <a:xfrm>
                <a:off x="1117" y="2511"/>
                <a:ext cx="119" cy="66"/>
              </a:xfrm>
              <a:custGeom>
                <a:avLst/>
                <a:gdLst>
                  <a:gd name="T0" fmla="*/ 0 w 132"/>
                  <a:gd name="T1" fmla="*/ 66 h 49"/>
                  <a:gd name="T2" fmla="*/ 92 w 132"/>
                  <a:gd name="T3" fmla="*/ 0 h 49"/>
                  <a:gd name="T4" fmla="*/ 119 w 132"/>
                  <a:gd name="T5" fmla="*/ 15 h 49"/>
                  <a:gd name="T6" fmla="*/ 110 w 132"/>
                  <a:gd name="T7" fmla="*/ 51 h 49"/>
                  <a:gd name="T8" fmla="*/ 0 w 132"/>
                  <a:gd name="T9" fmla="*/ 6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49">
                    <a:moveTo>
                      <a:pt x="0" y="49"/>
                    </a:moveTo>
                    <a:lnTo>
                      <a:pt x="102" y="0"/>
                    </a:lnTo>
                    <a:lnTo>
                      <a:pt x="132" y="11"/>
                    </a:lnTo>
                    <a:lnTo>
                      <a:pt x="122" y="38"/>
                    </a:lnTo>
                    <a:lnTo>
                      <a:pt x="0" y="49"/>
                    </a:lnTo>
                  </a:path>
                </a:pathLst>
              </a:custGeom>
              <a:solidFill>
                <a:schemeClr val="tx2"/>
              </a:solidFill>
              <a:ln w="0">
                <a:solidFill>
                  <a:schemeClr val="tx2"/>
                </a:solidFill>
                <a:prstDash val="solid"/>
                <a:round/>
                <a:headEnd/>
                <a:tailEnd/>
              </a:ln>
            </p:spPr>
            <p:txBody>
              <a:bodyPr/>
              <a:lstStyle/>
              <a:p>
                <a:endParaRPr lang="fr-FR"/>
              </a:p>
            </p:txBody>
          </p:sp>
          <p:sp>
            <p:nvSpPr>
              <p:cNvPr id="21954" name="Freeform 40"/>
              <p:cNvSpPr>
                <a:spLocks/>
              </p:cNvSpPr>
              <p:nvPr/>
            </p:nvSpPr>
            <p:spPr bwMode="auto">
              <a:xfrm>
                <a:off x="1314" y="2391"/>
                <a:ext cx="21" cy="99"/>
              </a:xfrm>
              <a:custGeom>
                <a:avLst/>
                <a:gdLst>
                  <a:gd name="T0" fmla="*/ 5 w 24"/>
                  <a:gd name="T1" fmla="*/ 0 h 73"/>
                  <a:gd name="T2" fmla="*/ 21 w 24"/>
                  <a:gd name="T3" fmla="*/ 18 h 73"/>
                  <a:gd name="T4" fmla="*/ 0 w 24"/>
                  <a:gd name="T5" fmla="*/ 99 h 73"/>
                  <a:gd name="T6" fmla="*/ 0 60000 65536"/>
                  <a:gd name="T7" fmla="*/ 0 60000 65536"/>
                  <a:gd name="T8" fmla="*/ 0 60000 65536"/>
                </a:gdLst>
                <a:ahLst/>
                <a:cxnLst>
                  <a:cxn ang="T6">
                    <a:pos x="T0" y="T1"/>
                  </a:cxn>
                  <a:cxn ang="T7">
                    <a:pos x="T2" y="T3"/>
                  </a:cxn>
                  <a:cxn ang="T8">
                    <a:pos x="T4" y="T5"/>
                  </a:cxn>
                </a:cxnLst>
                <a:rect l="0" t="0" r="r" b="b"/>
                <a:pathLst>
                  <a:path w="24" h="73">
                    <a:moveTo>
                      <a:pt x="6" y="0"/>
                    </a:moveTo>
                    <a:lnTo>
                      <a:pt x="24" y="13"/>
                    </a:lnTo>
                    <a:lnTo>
                      <a:pt x="0" y="73"/>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955" name="Line 41"/>
              <p:cNvSpPr>
                <a:spLocks noChangeShapeType="1"/>
              </p:cNvSpPr>
              <p:nvPr/>
            </p:nvSpPr>
            <p:spPr bwMode="auto">
              <a:xfrm flipH="1" flipV="1">
                <a:off x="1248" y="2436"/>
                <a:ext cx="16" cy="5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56" name="Freeform 42"/>
              <p:cNvSpPr>
                <a:spLocks/>
              </p:cNvSpPr>
              <p:nvPr/>
            </p:nvSpPr>
            <p:spPr bwMode="auto">
              <a:xfrm>
                <a:off x="1616" y="2480"/>
                <a:ext cx="18" cy="96"/>
              </a:xfrm>
              <a:custGeom>
                <a:avLst/>
                <a:gdLst>
                  <a:gd name="T0" fmla="*/ 16 w 20"/>
                  <a:gd name="T1" fmla="*/ 0 h 71"/>
                  <a:gd name="T2" fmla="*/ 0 w 20"/>
                  <a:gd name="T3" fmla="*/ 32 h 71"/>
                  <a:gd name="T4" fmla="*/ 18 w 20"/>
                  <a:gd name="T5" fmla="*/ 96 h 71"/>
                  <a:gd name="T6" fmla="*/ 0 60000 65536"/>
                  <a:gd name="T7" fmla="*/ 0 60000 65536"/>
                  <a:gd name="T8" fmla="*/ 0 60000 65536"/>
                </a:gdLst>
                <a:ahLst/>
                <a:cxnLst>
                  <a:cxn ang="T6">
                    <a:pos x="T0" y="T1"/>
                  </a:cxn>
                  <a:cxn ang="T7">
                    <a:pos x="T2" y="T3"/>
                  </a:cxn>
                  <a:cxn ang="T8">
                    <a:pos x="T4" y="T5"/>
                  </a:cxn>
                </a:cxnLst>
                <a:rect l="0" t="0" r="r" b="b"/>
                <a:pathLst>
                  <a:path w="20" h="71">
                    <a:moveTo>
                      <a:pt x="18" y="0"/>
                    </a:moveTo>
                    <a:lnTo>
                      <a:pt x="0" y="24"/>
                    </a:lnTo>
                    <a:lnTo>
                      <a:pt x="20" y="71"/>
                    </a:lnTo>
                  </a:path>
                </a:pathLst>
              </a:custGeom>
              <a:solidFill>
                <a:schemeClr val="tx2"/>
              </a:solidFill>
              <a:ln w="0">
                <a:solidFill>
                  <a:schemeClr val="tx2"/>
                </a:solidFill>
                <a:prstDash val="solid"/>
                <a:round/>
                <a:headEnd/>
                <a:tailEnd/>
              </a:ln>
            </p:spPr>
            <p:txBody>
              <a:bodyPr/>
              <a:lstStyle/>
              <a:p>
                <a:endParaRPr lang="fr-FR"/>
              </a:p>
            </p:txBody>
          </p:sp>
          <p:sp>
            <p:nvSpPr>
              <p:cNvPr id="21957" name="Freeform 43"/>
              <p:cNvSpPr>
                <a:spLocks/>
              </p:cNvSpPr>
              <p:nvPr/>
            </p:nvSpPr>
            <p:spPr bwMode="auto">
              <a:xfrm>
                <a:off x="1718" y="2408"/>
                <a:ext cx="13" cy="169"/>
              </a:xfrm>
              <a:custGeom>
                <a:avLst/>
                <a:gdLst>
                  <a:gd name="T0" fmla="*/ 0 w 14"/>
                  <a:gd name="T1" fmla="*/ 0 h 125"/>
                  <a:gd name="T2" fmla="*/ 13 w 14"/>
                  <a:gd name="T3" fmla="*/ 46 h 125"/>
                  <a:gd name="T4" fmla="*/ 7 w 14"/>
                  <a:gd name="T5" fmla="*/ 169 h 125"/>
                  <a:gd name="T6" fmla="*/ 0 60000 65536"/>
                  <a:gd name="T7" fmla="*/ 0 60000 65536"/>
                  <a:gd name="T8" fmla="*/ 0 60000 65536"/>
                </a:gdLst>
                <a:ahLst/>
                <a:cxnLst>
                  <a:cxn ang="T6">
                    <a:pos x="T0" y="T1"/>
                  </a:cxn>
                  <a:cxn ang="T7">
                    <a:pos x="T2" y="T3"/>
                  </a:cxn>
                  <a:cxn ang="T8">
                    <a:pos x="T4" y="T5"/>
                  </a:cxn>
                </a:cxnLst>
                <a:rect l="0" t="0" r="r" b="b"/>
                <a:pathLst>
                  <a:path w="14" h="125">
                    <a:moveTo>
                      <a:pt x="0" y="0"/>
                    </a:moveTo>
                    <a:lnTo>
                      <a:pt x="14" y="34"/>
                    </a:lnTo>
                    <a:lnTo>
                      <a:pt x="8" y="125"/>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958" name="Line 44"/>
              <p:cNvSpPr>
                <a:spLocks noChangeShapeType="1"/>
              </p:cNvSpPr>
              <p:nvPr/>
            </p:nvSpPr>
            <p:spPr bwMode="auto">
              <a:xfrm flipH="1">
                <a:off x="1561" y="2528"/>
                <a:ext cx="61" cy="6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59" name="Freeform 45"/>
              <p:cNvSpPr>
                <a:spLocks/>
              </p:cNvSpPr>
              <p:nvPr/>
            </p:nvSpPr>
            <p:spPr bwMode="auto">
              <a:xfrm>
                <a:off x="2312" y="2405"/>
                <a:ext cx="23" cy="168"/>
              </a:xfrm>
              <a:custGeom>
                <a:avLst/>
                <a:gdLst>
                  <a:gd name="T0" fmla="*/ 23 w 24"/>
                  <a:gd name="T1" fmla="*/ 0 h 124"/>
                  <a:gd name="T2" fmla="*/ 6 w 24"/>
                  <a:gd name="T3" fmla="*/ 58 h 124"/>
                  <a:gd name="T4" fmla="*/ 0 w 24"/>
                  <a:gd name="T5" fmla="*/ 168 h 124"/>
                  <a:gd name="T6" fmla="*/ 0 60000 65536"/>
                  <a:gd name="T7" fmla="*/ 0 60000 65536"/>
                  <a:gd name="T8" fmla="*/ 0 60000 65536"/>
                </a:gdLst>
                <a:ahLst/>
                <a:cxnLst>
                  <a:cxn ang="T6">
                    <a:pos x="T0" y="T1"/>
                  </a:cxn>
                  <a:cxn ang="T7">
                    <a:pos x="T2" y="T3"/>
                  </a:cxn>
                  <a:cxn ang="T8">
                    <a:pos x="T4" y="T5"/>
                  </a:cxn>
                </a:cxnLst>
                <a:rect l="0" t="0" r="r" b="b"/>
                <a:pathLst>
                  <a:path w="24" h="124">
                    <a:moveTo>
                      <a:pt x="24" y="0"/>
                    </a:moveTo>
                    <a:lnTo>
                      <a:pt x="6" y="43"/>
                    </a:lnTo>
                    <a:lnTo>
                      <a:pt x="0" y="124"/>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960" name="Line 46"/>
              <p:cNvSpPr>
                <a:spLocks noChangeShapeType="1"/>
              </p:cNvSpPr>
              <p:nvPr/>
            </p:nvSpPr>
            <p:spPr bwMode="auto">
              <a:xfrm flipH="1">
                <a:off x="2398" y="2372"/>
                <a:ext cx="6" cy="14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1" name="Line 47"/>
              <p:cNvSpPr>
                <a:spLocks noChangeShapeType="1"/>
              </p:cNvSpPr>
              <p:nvPr/>
            </p:nvSpPr>
            <p:spPr bwMode="auto">
              <a:xfrm flipV="1">
                <a:off x="2488" y="2490"/>
                <a:ext cx="35" cy="5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2" name="Line 48"/>
              <p:cNvSpPr>
                <a:spLocks noChangeShapeType="1"/>
              </p:cNvSpPr>
              <p:nvPr/>
            </p:nvSpPr>
            <p:spPr bwMode="auto">
              <a:xfrm>
                <a:off x="2665" y="2481"/>
                <a:ext cx="37" cy="5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3" name="Freeform 49"/>
              <p:cNvSpPr>
                <a:spLocks/>
              </p:cNvSpPr>
              <p:nvPr/>
            </p:nvSpPr>
            <p:spPr bwMode="auto">
              <a:xfrm>
                <a:off x="2523" y="2535"/>
                <a:ext cx="122" cy="42"/>
              </a:xfrm>
              <a:custGeom>
                <a:avLst/>
                <a:gdLst>
                  <a:gd name="T0" fmla="*/ 0 w 134"/>
                  <a:gd name="T1" fmla="*/ 41 h 31"/>
                  <a:gd name="T2" fmla="*/ 10 w 134"/>
                  <a:gd name="T3" fmla="*/ 9 h 31"/>
                  <a:gd name="T4" fmla="*/ 89 w 134"/>
                  <a:gd name="T5" fmla="*/ 0 h 31"/>
                  <a:gd name="T6" fmla="*/ 122 w 134"/>
                  <a:gd name="T7" fmla="*/ 20 h 31"/>
                  <a:gd name="T8" fmla="*/ 107 w 134"/>
                  <a:gd name="T9" fmla="*/ 42 h 31"/>
                  <a:gd name="T10" fmla="*/ 21 w 134"/>
                  <a:gd name="T11" fmla="*/ 42 h 31"/>
                  <a:gd name="T12" fmla="*/ 0 w 134"/>
                  <a:gd name="T13" fmla="*/ 4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31">
                    <a:moveTo>
                      <a:pt x="0" y="30"/>
                    </a:moveTo>
                    <a:lnTo>
                      <a:pt x="11" y="7"/>
                    </a:lnTo>
                    <a:lnTo>
                      <a:pt x="98" y="0"/>
                    </a:lnTo>
                    <a:lnTo>
                      <a:pt x="134" y="15"/>
                    </a:lnTo>
                    <a:lnTo>
                      <a:pt x="118" y="31"/>
                    </a:lnTo>
                    <a:lnTo>
                      <a:pt x="23" y="31"/>
                    </a:lnTo>
                    <a:lnTo>
                      <a:pt x="0" y="30"/>
                    </a:lnTo>
                    <a:close/>
                  </a:path>
                </a:pathLst>
              </a:custGeom>
              <a:solidFill>
                <a:schemeClr val="tx2"/>
              </a:solidFill>
              <a:ln w="9525">
                <a:solidFill>
                  <a:schemeClr val="tx2"/>
                </a:solidFill>
                <a:round/>
                <a:headEnd/>
                <a:tailEnd/>
              </a:ln>
            </p:spPr>
            <p:txBody>
              <a:bodyPr/>
              <a:lstStyle/>
              <a:p>
                <a:endParaRPr lang="fr-FR"/>
              </a:p>
            </p:txBody>
          </p:sp>
          <p:sp>
            <p:nvSpPr>
              <p:cNvPr id="21964" name="Freeform 50"/>
              <p:cNvSpPr>
                <a:spLocks/>
              </p:cNvSpPr>
              <p:nvPr/>
            </p:nvSpPr>
            <p:spPr bwMode="auto">
              <a:xfrm>
                <a:off x="2523" y="2535"/>
                <a:ext cx="122" cy="42"/>
              </a:xfrm>
              <a:custGeom>
                <a:avLst/>
                <a:gdLst>
                  <a:gd name="T0" fmla="*/ 0 w 134"/>
                  <a:gd name="T1" fmla="*/ 41 h 31"/>
                  <a:gd name="T2" fmla="*/ 10 w 134"/>
                  <a:gd name="T3" fmla="*/ 9 h 31"/>
                  <a:gd name="T4" fmla="*/ 89 w 134"/>
                  <a:gd name="T5" fmla="*/ 0 h 31"/>
                  <a:gd name="T6" fmla="*/ 122 w 134"/>
                  <a:gd name="T7" fmla="*/ 20 h 31"/>
                  <a:gd name="T8" fmla="*/ 107 w 134"/>
                  <a:gd name="T9" fmla="*/ 42 h 31"/>
                  <a:gd name="T10" fmla="*/ 21 w 134"/>
                  <a:gd name="T11" fmla="*/ 42 h 31"/>
                  <a:gd name="T12" fmla="*/ 0 w 134"/>
                  <a:gd name="T13" fmla="*/ 4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31">
                    <a:moveTo>
                      <a:pt x="0" y="30"/>
                    </a:moveTo>
                    <a:lnTo>
                      <a:pt x="11" y="7"/>
                    </a:lnTo>
                    <a:lnTo>
                      <a:pt x="98" y="0"/>
                    </a:lnTo>
                    <a:lnTo>
                      <a:pt x="134" y="15"/>
                    </a:lnTo>
                    <a:lnTo>
                      <a:pt x="118" y="31"/>
                    </a:lnTo>
                    <a:lnTo>
                      <a:pt x="23" y="31"/>
                    </a:lnTo>
                    <a:lnTo>
                      <a:pt x="0" y="30"/>
                    </a:lnTo>
                  </a:path>
                </a:pathLst>
              </a:custGeom>
              <a:solidFill>
                <a:schemeClr val="tx2"/>
              </a:solidFill>
              <a:ln w="0">
                <a:solidFill>
                  <a:schemeClr val="tx2"/>
                </a:solidFill>
                <a:prstDash val="solid"/>
                <a:round/>
                <a:headEnd/>
                <a:tailEnd/>
              </a:ln>
            </p:spPr>
            <p:txBody>
              <a:bodyPr/>
              <a:lstStyle/>
              <a:p>
                <a:endParaRPr lang="fr-FR"/>
              </a:p>
            </p:txBody>
          </p:sp>
          <p:sp>
            <p:nvSpPr>
              <p:cNvPr id="21965" name="Freeform 51"/>
              <p:cNvSpPr>
                <a:spLocks/>
              </p:cNvSpPr>
              <p:nvPr/>
            </p:nvSpPr>
            <p:spPr bwMode="auto">
              <a:xfrm>
                <a:off x="2778" y="2418"/>
                <a:ext cx="70" cy="165"/>
              </a:xfrm>
              <a:custGeom>
                <a:avLst/>
                <a:gdLst>
                  <a:gd name="T0" fmla="*/ 31 w 77"/>
                  <a:gd name="T1" fmla="*/ 42 h 121"/>
                  <a:gd name="T2" fmla="*/ 70 w 77"/>
                  <a:gd name="T3" fmla="*/ 165 h 121"/>
                  <a:gd name="T4" fmla="*/ 36 w 77"/>
                  <a:gd name="T5" fmla="*/ 165 h 121"/>
                  <a:gd name="T6" fmla="*/ 0 w 77"/>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121">
                    <a:moveTo>
                      <a:pt x="34" y="31"/>
                    </a:moveTo>
                    <a:lnTo>
                      <a:pt x="77" y="121"/>
                    </a:lnTo>
                    <a:lnTo>
                      <a:pt x="40" y="121"/>
                    </a:lnTo>
                    <a:lnTo>
                      <a:pt x="0" y="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966" name="Line 52"/>
              <p:cNvSpPr>
                <a:spLocks noChangeShapeType="1"/>
              </p:cNvSpPr>
              <p:nvPr/>
            </p:nvSpPr>
            <p:spPr bwMode="auto">
              <a:xfrm flipH="1" flipV="1">
                <a:off x="878" y="2537"/>
                <a:ext cx="15"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7" name="Line 53"/>
              <p:cNvSpPr>
                <a:spLocks noChangeShapeType="1"/>
              </p:cNvSpPr>
              <p:nvPr/>
            </p:nvSpPr>
            <p:spPr bwMode="auto">
              <a:xfrm flipH="1" flipV="1">
                <a:off x="860" y="2522"/>
                <a:ext cx="15"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8" name="Line 54"/>
              <p:cNvSpPr>
                <a:spLocks noChangeShapeType="1"/>
              </p:cNvSpPr>
              <p:nvPr/>
            </p:nvSpPr>
            <p:spPr bwMode="auto">
              <a:xfrm flipH="1" flipV="1">
                <a:off x="842" y="2507"/>
                <a:ext cx="14"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69" name="Line 55"/>
              <p:cNvSpPr>
                <a:spLocks noChangeShapeType="1"/>
              </p:cNvSpPr>
              <p:nvPr/>
            </p:nvSpPr>
            <p:spPr bwMode="auto">
              <a:xfrm flipH="1" flipV="1">
                <a:off x="825" y="2494"/>
                <a:ext cx="14"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0" name="Line 56"/>
              <p:cNvSpPr>
                <a:spLocks noChangeShapeType="1"/>
              </p:cNvSpPr>
              <p:nvPr/>
            </p:nvSpPr>
            <p:spPr bwMode="auto">
              <a:xfrm flipH="1" flipV="1">
                <a:off x="807" y="2481"/>
                <a:ext cx="15"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1" name="Line 57"/>
              <p:cNvSpPr>
                <a:spLocks noChangeShapeType="1"/>
              </p:cNvSpPr>
              <p:nvPr/>
            </p:nvSpPr>
            <p:spPr bwMode="auto">
              <a:xfrm>
                <a:off x="803" y="2477"/>
                <a:ext cx="1"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2" name="Line 58"/>
              <p:cNvSpPr>
                <a:spLocks noChangeShapeType="1"/>
              </p:cNvSpPr>
              <p:nvPr/>
            </p:nvSpPr>
            <p:spPr bwMode="auto">
              <a:xfrm flipH="1" flipV="1">
                <a:off x="1055" y="2465"/>
                <a:ext cx="2"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3" name="Line 59"/>
              <p:cNvSpPr>
                <a:spLocks noChangeShapeType="1"/>
              </p:cNvSpPr>
              <p:nvPr/>
            </p:nvSpPr>
            <p:spPr bwMode="auto">
              <a:xfrm flipH="1" flipV="1">
                <a:off x="1051" y="2441"/>
                <a:ext cx="3"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4" name="Line 60"/>
              <p:cNvSpPr>
                <a:spLocks noChangeShapeType="1"/>
              </p:cNvSpPr>
              <p:nvPr/>
            </p:nvSpPr>
            <p:spPr bwMode="auto">
              <a:xfrm flipH="1" flipV="1">
                <a:off x="1048" y="2415"/>
                <a:ext cx="3"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5" name="Line 61"/>
              <p:cNvSpPr>
                <a:spLocks noChangeShapeType="1"/>
              </p:cNvSpPr>
              <p:nvPr/>
            </p:nvSpPr>
            <p:spPr bwMode="auto">
              <a:xfrm flipH="1" flipV="1">
                <a:off x="1047" y="2387"/>
                <a:ext cx="1"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6" name="Line 62"/>
              <p:cNvSpPr>
                <a:spLocks noChangeShapeType="1"/>
              </p:cNvSpPr>
              <p:nvPr/>
            </p:nvSpPr>
            <p:spPr bwMode="auto">
              <a:xfrm flipH="1" flipV="1">
                <a:off x="1043" y="2363"/>
                <a:ext cx="2"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7" name="Line 63"/>
              <p:cNvSpPr>
                <a:spLocks noChangeShapeType="1"/>
              </p:cNvSpPr>
              <p:nvPr/>
            </p:nvSpPr>
            <p:spPr bwMode="auto">
              <a:xfrm flipH="1" flipV="1">
                <a:off x="1040" y="2336"/>
                <a:ext cx="3"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8" name="Line 64"/>
              <p:cNvSpPr>
                <a:spLocks noChangeShapeType="1"/>
              </p:cNvSpPr>
              <p:nvPr/>
            </p:nvSpPr>
            <p:spPr bwMode="auto">
              <a:xfrm flipV="1">
                <a:off x="1040" y="2330"/>
                <a:ext cx="1" cy="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79" name="Line 65"/>
              <p:cNvSpPr>
                <a:spLocks noChangeShapeType="1"/>
              </p:cNvSpPr>
              <p:nvPr/>
            </p:nvSpPr>
            <p:spPr bwMode="auto">
              <a:xfrm flipH="1" flipV="1">
                <a:off x="1364" y="2459"/>
                <a:ext cx="1"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0" name="Line 66"/>
              <p:cNvSpPr>
                <a:spLocks noChangeShapeType="1"/>
              </p:cNvSpPr>
              <p:nvPr/>
            </p:nvSpPr>
            <p:spPr bwMode="auto">
              <a:xfrm flipH="1" flipV="1">
                <a:off x="1358" y="2432"/>
                <a:ext cx="3"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1" name="Line 67"/>
              <p:cNvSpPr>
                <a:spLocks noChangeShapeType="1"/>
              </p:cNvSpPr>
              <p:nvPr/>
            </p:nvSpPr>
            <p:spPr bwMode="auto">
              <a:xfrm flipH="1" flipV="1">
                <a:off x="1355" y="2408"/>
                <a:ext cx="3"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2" name="Line 68"/>
              <p:cNvSpPr>
                <a:spLocks noChangeShapeType="1"/>
              </p:cNvSpPr>
              <p:nvPr/>
            </p:nvSpPr>
            <p:spPr bwMode="auto">
              <a:xfrm flipH="1" flipV="1">
                <a:off x="1351" y="2380"/>
                <a:ext cx="4"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3" name="Line 69"/>
              <p:cNvSpPr>
                <a:spLocks noChangeShapeType="1"/>
              </p:cNvSpPr>
              <p:nvPr/>
            </p:nvSpPr>
            <p:spPr bwMode="auto">
              <a:xfrm flipH="1" flipV="1">
                <a:off x="1349" y="2369"/>
                <a:ext cx="2"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4" name="Line 70"/>
              <p:cNvSpPr>
                <a:spLocks noChangeShapeType="1"/>
              </p:cNvSpPr>
              <p:nvPr/>
            </p:nvSpPr>
            <p:spPr bwMode="auto">
              <a:xfrm flipV="1">
                <a:off x="1549" y="2532"/>
                <a:ext cx="14"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5" name="Line 71"/>
              <p:cNvSpPr>
                <a:spLocks noChangeShapeType="1"/>
              </p:cNvSpPr>
              <p:nvPr/>
            </p:nvSpPr>
            <p:spPr bwMode="auto">
              <a:xfrm flipV="1">
                <a:off x="1567" y="2522"/>
                <a:ext cx="15"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6" name="Line 72"/>
              <p:cNvSpPr>
                <a:spLocks noChangeShapeType="1"/>
              </p:cNvSpPr>
              <p:nvPr/>
            </p:nvSpPr>
            <p:spPr bwMode="auto">
              <a:xfrm flipV="1">
                <a:off x="1586" y="2507"/>
                <a:ext cx="14"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7" name="Line 73"/>
              <p:cNvSpPr>
                <a:spLocks noChangeShapeType="1"/>
              </p:cNvSpPr>
              <p:nvPr/>
            </p:nvSpPr>
            <p:spPr bwMode="auto">
              <a:xfrm flipV="1">
                <a:off x="1605" y="2497"/>
                <a:ext cx="15"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8" name="Line 74"/>
              <p:cNvSpPr>
                <a:spLocks noChangeShapeType="1"/>
              </p:cNvSpPr>
              <p:nvPr/>
            </p:nvSpPr>
            <p:spPr bwMode="auto">
              <a:xfrm>
                <a:off x="1624" y="2494"/>
                <a:ext cx="1"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89" name="Line 75"/>
              <p:cNvSpPr>
                <a:spLocks noChangeShapeType="1"/>
              </p:cNvSpPr>
              <p:nvPr/>
            </p:nvSpPr>
            <p:spPr bwMode="auto">
              <a:xfrm flipH="1" flipV="1">
                <a:off x="1936" y="2450"/>
                <a:ext cx="2"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0" name="Line 76"/>
              <p:cNvSpPr>
                <a:spLocks noChangeShapeType="1"/>
              </p:cNvSpPr>
              <p:nvPr/>
            </p:nvSpPr>
            <p:spPr bwMode="auto">
              <a:xfrm flipH="1" flipV="1">
                <a:off x="1932" y="2426"/>
                <a:ext cx="3"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1" name="Line 77"/>
              <p:cNvSpPr>
                <a:spLocks noChangeShapeType="1"/>
              </p:cNvSpPr>
              <p:nvPr/>
            </p:nvSpPr>
            <p:spPr bwMode="auto">
              <a:xfrm flipH="1" flipV="1">
                <a:off x="1928" y="2398"/>
                <a:ext cx="4"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2" name="Line 78"/>
              <p:cNvSpPr>
                <a:spLocks noChangeShapeType="1"/>
              </p:cNvSpPr>
              <p:nvPr/>
            </p:nvSpPr>
            <p:spPr bwMode="auto">
              <a:xfrm flipH="1" flipV="1">
                <a:off x="1925" y="2376"/>
                <a:ext cx="3"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3" name="Line 79"/>
              <p:cNvSpPr>
                <a:spLocks noChangeShapeType="1"/>
              </p:cNvSpPr>
              <p:nvPr/>
            </p:nvSpPr>
            <p:spPr bwMode="auto">
              <a:xfrm flipV="1">
                <a:off x="2103" y="2470"/>
                <a:ext cx="8" cy="1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4" name="Line 80"/>
              <p:cNvSpPr>
                <a:spLocks noChangeShapeType="1"/>
              </p:cNvSpPr>
              <p:nvPr/>
            </p:nvSpPr>
            <p:spPr bwMode="auto">
              <a:xfrm flipV="1">
                <a:off x="2114" y="2447"/>
                <a:ext cx="9" cy="1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5" name="Line 81"/>
              <p:cNvSpPr>
                <a:spLocks noChangeShapeType="1"/>
              </p:cNvSpPr>
              <p:nvPr/>
            </p:nvSpPr>
            <p:spPr bwMode="auto">
              <a:xfrm flipV="1">
                <a:off x="2125" y="2426"/>
                <a:ext cx="9"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6" name="Line 82"/>
              <p:cNvSpPr>
                <a:spLocks noChangeShapeType="1"/>
              </p:cNvSpPr>
              <p:nvPr/>
            </p:nvSpPr>
            <p:spPr bwMode="auto">
              <a:xfrm flipV="1">
                <a:off x="2138" y="2411"/>
                <a:ext cx="3"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7" name="Line 83"/>
              <p:cNvSpPr>
                <a:spLocks noChangeShapeType="1"/>
              </p:cNvSpPr>
              <p:nvPr/>
            </p:nvSpPr>
            <p:spPr bwMode="auto">
              <a:xfrm flipH="1" flipV="1">
                <a:off x="2446" y="2474"/>
                <a:ext cx="4"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8" name="Line 84"/>
              <p:cNvSpPr>
                <a:spLocks noChangeShapeType="1"/>
              </p:cNvSpPr>
              <p:nvPr/>
            </p:nvSpPr>
            <p:spPr bwMode="auto">
              <a:xfrm flipH="1" flipV="1">
                <a:off x="2442" y="2447"/>
                <a:ext cx="4"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99" name="Line 85"/>
              <p:cNvSpPr>
                <a:spLocks noChangeShapeType="1"/>
              </p:cNvSpPr>
              <p:nvPr/>
            </p:nvSpPr>
            <p:spPr bwMode="auto">
              <a:xfrm flipH="1" flipV="1">
                <a:off x="2439" y="2422"/>
                <a:ext cx="3"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0" name="Line 86"/>
              <p:cNvSpPr>
                <a:spLocks noChangeShapeType="1"/>
              </p:cNvSpPr>
              <p:nvPr/>
            </p:nvSpPr>
            <p:spPr bwMode="auto">
              <a:xfrm flipH="1" flipV="1">
                <a:off x="2435" y="2396"/>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1" name="Line 87"/>
              <p:cNvSpPr>
                <a:spLocks noChangeShapeType="1"/>
              </p:cNvSpPr>
              <p:nvPr/>
            </p:nvSpPr>
            <p:spPr bwMode="auto">
              <a:xfrm flipH="1" flipV="1">
                <a:off x="2430" y="2372"/>
                <a:ext cx="3"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2" name="Line 88"/>
              <p:cNvSpPr>
                <a:spLocks noChangeShapeType="1"/>
              </p:cNvSpPr>
              <p:nvPr/>
            </p:nvSpPr>
            <p:spPr bwMode="auto">
              <a:xfrm flipH="1" flipV="1">
                <a:off x="2727" y="2450"/>
                <a:ext cx="5"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3" name="Line 89"/>
              <p:cNvSpPr>
                <a:spLocks noChangeShapeType="1"/>
              </p:cNvSpPr>
              <p:nvPr/>
            </p:nvSpPr>
            <p:spPr bwMode="auto">
              <a:xfrm flipH="1" flipV="1">
                <a:off x="2721" y="2426"/>
                <a:ext cx="4"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4" name="Line 90"/>
              <p:cNvSpPr>
                <a:spLocks noChangeShapeType="1"/>
              </p:cNvSpPr>
              <p:nvPr/>
            </p:nvSpPr>
            <p:spPr bwMode="auto">
              <a:xfrm flipH="1" flipV="1">
                <a:off x="2714" y="2401"/>
                <a:ext cx="6"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5" name="Line 91"/>
              <p:cNvSpPr>
                <a:spLocks noChangeShapeType="1"/>
              </p:cNvSpPr>
              <p:nvPr/>
            </p:nvSpPr>
            <p:spPr bwMode="auto">
              <a:xfrm flipH="1" flipV="1">
                <a:off x="2707" y="2376"/>
                <a:ext cx="5"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6" name="Line 92"/>
              <p:cNvSpPr>
                <a:spLocks noChangeShapeType="1"/>
              </p:cNvSpPr>
              <p:nvPr/>
            </p:nvSpPr>
            <p:spPr bwMode="auto">
              <a:xfrm flipH="1" flipV="1">
                <a:off x="2703" y="235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7" name="Line 93"/>
              <p:cNvSpPr>
                <a:spLocks noChangeShapeType="1"/>
              </p:cNvSpPr>
              <p:nvPr/>
            </p:nvSpPr>
            <p:spPr bwMode="auto">
              <a:xfrm flipH="1" flipV="1">
                <a:off x="2890" y="2474"/>
                <a:ext cx="5"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8" name="Line 94"/>
              <p:cNvSpPr>
                <a:spLocks noChangeShapeType="1"/>
              </p:cNvSpPr>
              <p:nvPr/>
            </p:nvSpPr>
            <p:spPr bwMode="auto">
              <a:xfrm flipH="1" flipV="1">
                <a:off x="2881" y="2452"/>
                <a:ext cx="7"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09" name="Line 95"/>
              <p:cNvSpPr>
                <a:spLocks noChangeShapeType="1"/>
              </p:cNvSpPr>
              <p:nvPr/>
            </p:nvSpPr>
            <p:spPr bwMode="auto">
              <a:xfrm flipH="1" flipV="1">
                <a:off x="2874" y="2428"/>
                <a:ext cx="5"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10" name="Line 96"/>
              <p:cNvSpPr>
                <a:spLocks noChangeShapeType="1"/>
              </p:cNvSpPr>
              <p:nvPr/>
            </p:nvSpPr>
            <p:spPr bwMode="auto">
              <a:xfrm flipH="1" flipV="1">
                <a:off x="2865" y="2402"/>
                <a:ext cx="7"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11" name="Line 97"/>
              <p:cNvSpPr>
                <a:spLocks noChangeShapeType="1"/>
              </p:cNvSpPr>
              <p:nvPr/>
            </p:nvSpPr>
            <p:spPr bwMode="auto">
              <a:xfrm flipH="1" flipV="1">
                <a:off x="2861" y="2391"/>
                <a:ext cx="2" cy="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12" name="Freeform 98"/>
              <p:cNvSpPr>
                <a:spLocks/>
              </p:cNvSpPr>
              <p:nvPr/>
            </p:nvSpPr>
            <p:spPr bwMode="auto">
              <a:xfrm>
                <a:off x="1121" y="2569"/>
                <a:ext cx="106" cy="42"/>
              </a:xfrm>
              <a:custGeom>
                <a:avLst/>
                <a:gdLst>
                  <a:gd name="T0" fmla="*/ 106 w 117"/>
                  <a:gd name="T1" fmla="*/ 0 h 31"/>
                  <a:gd name="T2" fmla="*/ 33 w 117"/>
                  <a:gd name="T3" fmla="*/ 42 h 31"/>
                  <a:gd name="T4" fmla="*/ 0 w 117"/>
                  <a:gd name="T5" fmla="*/ 35 h 31"/>
                  <a:gd name="T6" fmla="*/ 0 w 117"/>
                  <a:gd name="T7" fmla="*/ 0 h 31"/>
                  <a:gd name="T8" fmla="*/ 106 w 1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1">
                    <a:moveTo>
                      <a:pt x="117" y="0"/>
                    </a:moveTo>
                    <a:lnTo>
                      <a:pt x="36" y="31"/>
                    </a:lnTo>
                    <a:lnTo>
                      <a:pt x="0" y="26"/>
                    </a:lnTo>
                    <a:lnTo>
                      <a:pt x="0" y="0"/>
                    </a:lnTo>
                    <a:lnTo>
                      <a:pt x="117" y="0"/>
                    </a:lnTo>
                    <a:close/>
                  </a:path>
                </a:pathLst>
              </a:custGeom>
              <a:solidFill>
                <a:schemeClr val="tx2"/>
              </a:solidFill>
              <a:ln w="9525">
                <a:solidFill>
                  <a:schemeClr val="tx2"/>
                </a:solidFill>
                <a:round/>
                <a:headEnd/>
                <a:tailEnd/>
              </a:ln>
            </p:spPr>
            <p:txBody>
              <a:bodyPr/>
              <a:lstStyle/>
              <a:p>
                <a:endParaRPr lang="fr-FR"/>
              </a:p>
            </p:txBody>
          </p:sp>
          <p:sp>
            <p:nvSpPr>
              <p:cNvPr id="22013" name="Freeform 99"/>
              <p:cNvSpPr>
                <a:spLocks/>
              </p:cNvSpPr>
              <p:nvPr/>
            </p:nvSpPr>
            <p:spPr bwMode="auto">
              <a:xfrm>
                <a:off x="1121" y="2569"/>
                <a:ext cx="106" cy="42"/>
              </a:xfrm>
              <a:custGeom>
                <a:avLst/>
                <a:gdLst>
                  <a:gd name="T0" fmla="*/ 106 w 117"/>
                  <a:gd name="T1" fmla="*/ 0 h 31"/>
                  <a:gd name="T2" fmla="*/ 33 w 117"/>
                  <a:gd name="T3" fmla="*/ 42 h 31"/>
                  <a:gd name="T4" fmla="*/ 0 w 117"/>
                  <a:gd name="T5" fmla="*/ 35 h 31"/>
                  <a:gd name="T6" fmla="*/ 0 w 117"/>
                  <a:gd name="T7" fmla="*/ 0 h 31"/>
                  <a:gd name="T8" fmla="*/ 106 w 1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1">
                    <a:moveTo>
                      <a:pt x="117" y="0"/>
                    </a:moveTo>
                    <a:lnTo>
                      <a:pt x="36" y="31"/>
                    </a:lnTo>
                    <a:lnTo>
                      <a:pt x="0" y="26"/>
                    </a:lnTo>
                    <a:lnTo>
                      <a:pt x="0" y="0"/>
                    </a:lnTo>
                    <a:lnTo>
                      <a:pt x="117" y="0"/>
                    </a:lnTo>
                  </a:path>
                </a:pathLst>
              </a:custGeom>
              <a:solidFill>
                <a:schemeClr val="tx2"/>
              </a:solidFill>
              <a:ln w="0">
                <a:solidFill>
                  <a:schemeClr val="tx2"/>
                </a:solidFill>
                <a:prstDash val="solid"/>
                <a:round/>
                <a:headEnd/>
                <a:tailEnd/>
              </a:ln>
            </p:spPr>
            <p:txBody>
              <a:bodyPr/>
              <a:lstStyle/>
              <a:p>
                <a:endParaRPr lang="fr-FR"/>
              </a:p>
            </p:txBody>
          </p:sp>
          <p:sp>
            <p:nvSpPr>
              <p:cNvPr id="22014" name="Freeform 100"/>
              <p:cNvSpPr>
                <a:spLocks/>
              </p:cNvSpPr>
              <p:nvPr/>
            </p:nvSpPr>
            <p:spPr bwMode="auto">
              <a:xfrm>
                <a:off x="1239" y="2577"/>
                <a:ext cx="60" cy="38"/>
              </a:xfrm>
              <a:custGeom>
                <a:avLst/>
                <a:gdLst>
                  <a:gd name="T0" fmla="*/ 2 w 67"/>
                  <a:gd name="T1" fmla="*/ 38 h 28"/>
                  <a:gd name="T2" fmla="*/ 42 w 67"/>
                  <a:gd name="T3" fmla="*/ 31 h 28"/>
                  <a:gd name="T4" fmla="*/ 60 w 67"/>
                  <a:gd name="T5" fmla="*/ 0 h 28"/>
                  <a:gd name="T6" fmla="*/ 0 w 67"/>
                  <a:gd name="T7" fmla="*/ 5 h 28"/>
                  <a:gd name="T8" fmla="*/ 2 w 67"/>
                  <a:gd name="T9" fmla="*/ 3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8">
                    <a:moveTo>
                      <a:pt x="2" y="28"/>
                    </a:moveTo>
                    <a:lnTo>
                      <a:pt x="47" y="23"/>
                    </a:lnTo>
                    <a:lnTo>
                      <a:pt x="67" y="0"/>
                    </a:lnTo>
                    <a:lnTo>
                      <a:pt x="0" y="4"/>
                    </a:lnTo>
                    <a:lnTo>
                      <a:pt x="2" y="28"/>
                    </a:lnTo>
                    <a:close/>
                  </a:path>
                </a:pathLst>
              </a:custGeom>
              <a:solidFill>
                <a:schemeClr val="tx2"/>
              </a:solidFill>
              <a:ln w="9525">
                <a:solidFill>
                  <a:schemeClr val="tx2"/>
                </a:solidFill>
                <a:round/>
                <a:headEnd/>
                <a:tailEnd/>
              </a:ln>
            </p:spPr>
            <p:txBody>
              <a:bodyPr/>
              <a:lstStyle/>
              <a:p>
                <a:endParaRPr lang="fr-FR"/>
              </a:p>
            </p:txBody>
          </p:sp>
          <p:sp>
            <p:nvSpPr>
              <p:cNvPr id="22015" name="Freeform 101"/>
              <p:cNvSpPr>
                <a:spLocks/>
              </p:cNvSpPr>
              <p:nvPr/>
            </p:nvSpPr>
            <p:spPr bwMode="auto">
              <a:xfrm>
                <a:off x="1239" y="2577"/>
                <a:ext cx="60" cy="38"/>
              </a:xfrm>
              <a:custGeom>
                <a:avLst/>
                <a:gdLst>
                  <a:gd name="T0" fmla="*/ 2 w 67"/>
                  <a:gd name="T1" fmla="*/ 38 h 28"/>
                  <a:gd name="T2" fmla="*/ 42 w 67"/>
                  <a:gd name="T3" fmla="*/ 31 h 28"/>
                  <a:gd name="T4" fmla="*/ 60 w 67"/>
                  <a:gd name="T5" fmla="*/ 0 h 28"/>
                  <a:gd name="T6" fmla="*/ 0 w 67"/>
                  <a:gd name="T7" fmla="*/ 5 h 28"/>
                  <a:gd name="T8" fmla="*/ 2 w 67"/>
                  <a:gd name="T9" fmla="*/ 3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8">
                    <a:moveTo>
                      <a:pt x="2" y="28"/>
                    </a:moveTo>
                    <a:lnTo>
                      <a:pt x="47" y="23"/>
                    </a:lnTo>
                    <a:lnTo>
                      <a:pt x="67" y="0"/>
                    </a:lnTo>
                    <a:lnTo>
                      <a:pt x="0" y="4"/>
                    </a:lnTo>
                    <a:lnTo>
                      <a:pt x="2" y="28"/>
                    </a:lnTo>
                  </a:path>
                </a:pathLst>
              </a:custGeom>
              <a:solidFill>
                <a:schemeClr val="tx2"/>
              </a:solidFill>
              <a:ln w="0">
                <a:solidFill>
                  <a:schemeClr val="tx2"/>
                </a:solidFill>
                <a:prstDash val="solid"/>
                <a:round/>
                <a:headEnd/>
                <a:tailEnd/>
              </a:ln>
            </p:spPr>
            <p:txBody>
              <a:bodyPr/>
              <a:lstStyle/>
              <a:p>
                <a:endParaRPr lang="fr-FR"/>
              </a:p>
            </p:txBody>
          </p:sp>
          <p:sp>
            <p:nvSpPr>
              <p:cNvPr id="22016" name="Freeform 102"/>
              <p:cNvSpPr>
                <a:spLocks/>
              </p:cNvSpPr>
              <p:nvPr/>
            </p:nvSpPr>
            <p:spPr bwMode="auto">
              <a:xfrm>
                <a:off x="1731" y="2583"/>
                <a:ext cx="54" cy="37"/>
              </a:xfrm>
              <a:custGeom>
                <a:avLst/>
                <a:gdLst>
                  <a:gd name="T0" fmla="*/ 0 w 60"/>
                  <a:gd name="T1" fmla="*/ 0 h 28"/>
                  <a:gd name="T2" fmla="*/ 22 w 60"/>
                  <a:gd name="T3" fmla="*/ 37 h 28"/>
                  <a:gd name="T4" fmla="*/ 54 w 60"/>
                  <a:gd name="T5" fmla="*/ 1 h 28"/>
                  <a:gd name="T6" fmla="*/ 0 60000 65536"/>
                  <a:gd name="T7" fmla="*/ 0 60000 65536"/>
                  <a:gd name="T8" fmla="*/ 0 60000 65536"/>
                </a:gdLst>
                <a:ahLst/>
                <a:cxnLst>
                  <a:cxn ang="T6">
                    <a:pos x="T0" y="T1"/>
                  </a:cxn>
                  <a:cxn ang="T7">
                    <a:pos x="T2" y="T3"/>
                  </a:cxn>
                  <a:cxn ang="T8">
                    <a:pos x="T4" y="T5"/>
                  </a:cxn>
                </a:cxnLst>
                <a:rect l="0" t="0" r="r" b="b"/>
                <a:pathLst>
                  <a:path w="60" h="28">
                    <a:moveTo>
                      <a:pt x="0" y="0"/>
                    </a:moveTo>
                    <a:lnTo>
                      <a:pt x="24" y="28"/>
                    </a:lnTo>
                    <a:lnTo>
                      <a:pt x="60" y="1"/>
                    </a:lnTo>
                  </a:path>
                </a:pathLst>
              </a:custGeom>
              <a:solidFill>
                <a:schemeClr val="tx2"/>
              </a:solidFill>
              <a:ln w="0">
                <a:solidFill>
                  <a:schemeClr val="tx2"/>
                </a:solidFill>
                <a:prstDash val="solid"/>
                <a:round/>
                <a:headEnd/>
                <a:tailEnd/>
              </a:ln>
            </p:spPr>
            <p:txBody>
              <a:bodyPr/>
              <a:lstStyle/>
              <a:p>
                <a:endParaRPr lang="fr-FR"/>
              </a:p>
            </p:txBody>
          </p:sp>
          <p:sp>
            <p:nvSpPr>
              <p:cNvPr id="22017" name="Freeform 103"/>
              <p:cNvSpPr>
                <a:spLocks/>
              </p:cNvSpPr>
              <p:nvPr/>
            </p:nvSpPr>
            <p:spPr bwMode="auto">
              <a:xfrm>
                <a:off x="1942" y="2566"/>
                <a:ext cx="42" cy="45"/>
              </a:xfrm>
              <a:custGeom>
                <a:avLst/>
                <a:gdLst>
                  <a:gd name="T0" fmla="*/ 0 w 46"/>
                  <a:gd name="T1" fmla="*/ 0 h 33"/>
                  <a:gd name="T2" fmla="*/ 29 w 46"/>
                  <a:gd name="T3" fmla="*/ 45 h 33"/>
                  <a:gd name="T4" fmla="*/ 42 w 46"/>
                  <a:gd name="T5" fmla="*/ 7 h 33"/>
                  <a:gd name="T6" fmla="*/ 0 60000 65536"/>
                  <a:gd name="T7" fmla="*/ 0 60000 65536"/>
                  <a:gd name="T8" fmla="*/ 0 60000 65536"/>
                </a:gdLst>
                <a:ahLst/>
                <a:cxnLst>
                  <a:cxn ang="T6">
                    <a:pos x="T0" y="T1"/>
                  </a:cxn>
                  <a:cxn ang="T7">
                    <a:pos x="T2" y="T3"/>
                  </a:cxn>
                  <a:cxn ang="T8">
                    <a:pos x="T4" y="T5"/>
                  </a:cxn>
                </a:cxnLst>
                <a:rect l="0" t="0" r="r" b="b"/>
                <a:pathLst>
                  <a:path w="46" h="33">
                    <a:moveTo>
                      <a:pt x="0" y="0"/>
                    </a:moveTo>
                    <a:lnTo>
                      <a:pt x="32" y="33"/>
                    </a:lnTo>
                    <a:lnTo>
                      <a:pt x="46" y="5"/>
                    </a:lnTo>
                  </a:path>
                </a:pathLst>
              </a:custGeom>
              <a:solidFill>
                <a:schemeClr val="tx2"/>
              </a:solidFill>
              <a:ln w="0">
                <a:solidFill>
                  <a:schemeClr val="tx2"/>
                </a:solidFill>
                <a:prstDash val="solid"/>
                <a:round/>
                <a:headEnd/>
                <a:tailEnd/>
              </a:ln>
            </p:spPr>
            <p:txBody>
              <a:bodyPr/>
              <a:lstStyle/>
              <a:p>
                <a:endParaRPr lang="fr-FR"/>
              </a:p>
            </p:txBody>
          </p:sp>
          <p:sp>
            <p:nvSpPr>
              <p:cNvPr id="22018" name="Freeform 104"/>
              <p:cNvSpPr>
                <a:spLocks/>
              </p:cNvSpPr>
              <p:nvPr/>
            </p:nvSpPr>
            <p:spPr bwMode="auto">
              <a:xfrm>
                <a:off x="2022" y="2573"/>
                <a:ext cx="55" cy="54"/>
              </a:xfrm>
              <a:custGeom>
                <a:avLst/>
                <a:gdLst>
                  <a:gd name="T0" fmla="*/ 0 w 60"/>
                  <a:gd name="T1" fmla="*/ 0 h 40"/>
                  <a:gd name="T2" fmla="*/ 4 w 60"/>
                  <a:gd name="T3" fmla="*/ 54 h 40"/>
                  <a:gd name="T4" fmla="*/ 35 w 60"/>
                  <a:gd name="T5" fmla="*/ 51 h 40"/>
                  <a:gd name="T6" fmla="*/ 55 w 60"/>
                  <a:gd name="T7" fmla="*/ 4 h 40"/>
                  <a:gd name="T8" fmla="*/ 0 w 6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0">
                    <a:moveTo>
                      <a:pt x="0" y="0"/>
                    </a:moveTo>
                    <a:lnTo>
                      <a:pt x="4" y="40"/>
                    </a:lnTo>
                    <a:lnTo>
                      <a:pt x="38" y="38"/>
                    </a:lnTo>
                    <a:lnTo>
                      <a:pt x="60" y="3"/>
                    </a:lnTo>
                    <a:lnTo>
                      <a:pt x="0" y="0"/>
                    </a:lnTo>
                    <a:close/>
                  </a:path>
                </a:pathLst>
              </a:custGeom>
              <a:solidFill>
                <a:schemeClr val="tx2"/>
              </a:solidFill>
              <a:ln w="9525">
                <a:solidFill>
                  <a:schemeClr val="tx2"/>
                </a:solidFill>
                <a:round/>
                <a:headEnd/>
                <a:tailEnd/>
              </a:ln>
            </p:spPr>
            <p:txBody>
              <a:bodyPr/>
              <a:lstStyle/>
              <a:p>
                <a:endParaRPr lang="fr-FR"/>
              </a:p>
            </p:txBody>
          </p:sp>
          <p:sp>
            <p:nvSpPr>
              <p:cNvPr id="22019" name="Freeform 105"/>
              <p:cNvSpPr>
                <a:spLocks/>
              </p:cNvSpPr>
              <p:nvPr/>
            </p:nvSpPr>
            <p:spPr bwMode="auto">
              <a:xfrm>
                <a:off x="2022" y="2573"/>
                <a:ext cx="55" cy="54"/>
              </a:xfrm>
              <a:custGeom>
                <a:avLst/>
                <a:gdLst>
                  <a:gd name="T0" fmla="*/ 0 w 60"/>
                  <a:gd name="T1" fmla="*/ 0 h 40"/>
                  <a:gd name="T2" fmla="*/ 4 w 60"/>
                  <a:gd name="T3" fmla="*/ 54 h 40"/>
                  <a:gd name="T4" fmla="*/ 35 w 60"/>
                  <a:gd name="T5" fmla="*/ 51 h 40"/>
                  <a:gd name="T6" fmla="*/ 55 w 60"/>
                  <a:gd name="T7" fmla="*/ 4 h 40"/>
                  <a:gd name="T8" fmla="*/ 0 w 6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0">
                    <a:moveTo>
                      <a:pt x="0" y="0"/>
                    </a:moveTo>
                    <a:lnTo>
                      <a:pt x="4" y="40"/>
                    </a:lnTo>
                    <a:lnTo>
                      <a:pt x="38" y="38"/>
                    </a:lnTo>
                    <a:lnTo>
                      <a:pt x="60" y="3"/>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20" name="Freeform 106"/>
              <p:cNvSpPr>
                <a:spLocks/>
              </p:cNvSpPr>
              <p:nvPr/>
            </p:nvSpPr>
            <p:spPr bwMode="auto">
              <a:xfrm>
                <a:off x="2233" y="2562"/>
                <a:ext cx="48" cy="53"/>
              </a:xfrm>
              <a:custGeom>
                <a:avLst/>
                <a:gdLst>
                  <a:gd name="T0" fmla="*/ 4 w 52"/>
                  <a:gd name="T1" fmla="*/ 53 h 39"/>
                  <a:gd name="T2" fmla="*/ 35 w 52"/>
                  <a:gd name="T3" fmla="*/ 49 h 39"/>
                  <a:gd name="T4" fmla="*/ 48 w 52"/>
                  <a:gd name="T5" fmla="*/ 15 h 39"/>
                  <a:gd name="T6" fmla="*/ 41 w 52"/>
                  <a:gd name="T7" fmla="*/ 8 h 39"/>
                  <a:gd name="T8" fmla="*/ 22 w 52"/>
                  <a:gd name="T9" fmla="*/ 0 h 39"/>
                  <a:gd name="T10" fmla="*/ 6 w 52"/>
                  <a:gd name="T11" fmla="*/ 0 h 39"/>
                  <a:gd name="T12" fmla="*/ 0 w 52"/>
                  <a:gd name="T13" fmla="*/ 15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9">
                    <a:moveTo>
                      <a:pt x="4" y="39"/>
                    </a:moveTo>
                    <a:lnTo>
                      <a:pt x="38" y="36"/>
                    </a:lnTo>
                    <a:lnTo>
                      <a:pt x="52" y="11"/>
                    </a:lnTo>
                    <a:lnTo>
                      <a:pt x="44" y="6"/>
                    </a:lnTo>
                    <a:lnTo>
                      <a:pt x="24" y="0"/>
                    </a:lnTo>
                    <a:lnTo>
                      <a:pt x="6" y="0"/>
                    </a:lnTo>
                    <a:lnTo>
                      <a:pt x="0" y="11"/>
                    </a:lnTo>
                  </a:path>
                </a:pathLst>
              </a:custGeom>
              <a:solidFill>
                <a:schemeClr val="tx2"/>
              </a:solidFill>
              <a:ln w="0">
                <a:solidFill>
                  <a:schemeClr val="tx2"/>
                </a:solidFill>
                <a:prstDash val="solid"/>
                <a:round/>
                <a:headEnd/>
                <a:tailEnd/>
              </a:ln>
            </p:spPr>
            <p:txBody>
              <a:bodyPr/>
              <a:lstStyle/>
              <a:p>
                <a:endParaRPr lang="fr-FR"/>
              </a:p>
            </p:txBody>
          </p:sp>
          <p:sp>
            <p:nvSpPr>
              <p:cNvPr id="22021" name="Line 107"/>
              <p:cNvSpPr>
                <a:spLocks noChangeShapeType="1"/>
              </p:cNvSpPr>
              <p:nvPr/>
            </p:nvSpPr>
            <p:spPr bwMode="auto">
              <a:xfrm flipH="1" flipV="1">
                <a:off x="901" y="2577"/>
                <a:ext cx="132" cy="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22" name="Freeform 108"/>
              <p:cNvSpPr>
                <a:spLocks/>
              </p:cNvSpPr>
              <p:nvPr/>
            </p:nvSpPr>
            <p:spPr bwMode="auto">
              <a:xfrm>
                <a:off x="901" y="2577"/>
                <a:ext cx="119" cy="34"/>
              </a:xfrm>
              <a:custGeom>
                <a:avLst/>
                <a:gdLst>
                  <a:gd name="T0" fmla="*/ 0 w 131"/>
                  <a:gd name="T1" fmla="*/ 0 h 25"/>
                  <a:gd name="T2" fmla="*/ 88 w 131"/>
                  <a:gd name="T3" fmla="*/ 34 h 25"/>
                  <a:gd name="T4" fmla="*/ 119 w 131"/>
                  <a:gd name="T5" fmla="*/ 27 h 25"/>
                  <a:gd name="T6" fmla="*/ 119 w 131"/>
                  <a:gd name="T7" fmla="*/ 5 h 25"/>
                  <a:gd name="T8" fmla="*/ 0 w 131"/>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0" y="0"/>
                    </a:moveTo>
                    <a:lnTo>
                      <a:pt x="97" y="25"/>
                    </a:lnTo>
                    <a:lnTo>
                      <a:pt x="131" y="20"/>
                    </a:lnTo>
                    <a:lnTo>
                      <a:pt x="131" y="4"/>
                    </a:lnTo>
                    <a:lnTo>
                      <a:pt x="0" y="0"/>
                    </a:lnTo>
                    <a:close/>
                  </a:path>
                </a:pathLst>
              </a:custGeom>
              <a:solidFill>
                <a:schemeClr val="tx2"/>
              </a:solidFill>
              <a:ln w="9525">
                <a:solidFill>
                  <a:schemeClr val="tx2"/>
                </a:solidFill>
                <a:round/>
                <a:headEnd/>
                <a:tailEnd/>
              </a:ln>
            </p:spPr>
            <p:txBody>
              <a:bodyPr/>
              <a:lstStyle/>
              <a:p>
                <a:endParaRPr lang="fr-FR"/>
              </a:p>
            </p:txBody>
          </p:sp>
          <p:sp>
            <p:nvSpPr>
              <p:cNvPr id="22023" name="Freeform 109"/>
              <p:cNvSpPr>
                <a:spLocks/>
              </p:cNvSpPr>
              <p:nvPr/>
            </p:nvSpPr>
            <p:spPr bwMode="auto">
              <a:xfrm>
                <a:off x="901" y="2577"/>
                <a:ext cx="119" cy="34"/>
              </a:xfrm>
              <a:custGeom>
                <a:avLst/>
                <a:gdLst>
                  <a:gd name="T0" fmla="*/ 0 w 131"/>
                  <a:gd name="T1" fmla="*/ 0 h 25"/>
                  <a:gd name="T2" fmla="*/ 88 w 131"/>
                  <a:gd name="T3" fmla="*/ 34 h 25"/>
                  <a:gd name="T4" fmla="*/ 119 w 131"/>
                  <a:gd name="T5" fmla="*/ 27 h 25"/>
                  <a:gd name="T6" fmla="*/ 119 w 131"/>
                  <a:gd name="T7" fmla="*/ 5 h 25"/>
                  <a:gd name="T8" fmla="*/ 0 w 131"/>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0" y="0"/>
                    </a:moveTo>
                    <a:lnTo>
                      <a:pt x="97" y="25"/>
                    </a:lnTo>
                    <a:lnTo>
                      <a:pt x="131" y="20"/>
                    </a:lnTo>
                    <a:lnTo>
                      <a:pt x="131" y="4"/>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24" name="Freeform 110"/>
              <p:cNvSpPr>
                <a:spLocks/>
              </p:cNvSpPr>
              <p:nvPr/>
            </p:nvSpPr>
            <p:spPr bwMode="auto">
              <a:xfrm>
                <a:off x="1048" y="2573"/>
                <a:ext cx="43" cy="38"/>
              </a:xfrm>
              <a:custGeom>
                <a:avLst/>
                <a:gdLst>
                  <a:gd name="T0" fmla="*/ 0 w 48"/>
                  <a:gd name="T1" fmla="*/ 10 h 28"/>
                  <a:gd name="T2" fmla="*/ 25 w 48"/>
                  <a:gd name="T3" fmla="*/ 38 h 28"/>
                  <a:gd name="T4" fmla="*/ 43 w 48"/>
                  <a:gd name="T5" fmla="*/ 0 h 28"/>
                  <a:gd name="T6" fmla="*/ 0 w 48"/>
                  <a:gd name="T7" fmla="*/ 1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7"/>
                    </a:moveTo>
                    <a:lnTo>
                      <a:pt x="28" y="28"/>
                    </a:lnTo>
                    <a:lnTo>
                      <a:pt x="48" y="0"/>
                    </a:lnTo>
                    <a:lnTo>
                      <a:pt x="0" y="7"/>
                    </a:lnTo>
                    <a:close/>
                  </a:path>
                </a:pathLst>
              </a:custGeom>
              <a:solidFill>
                <a:schemeClr val="tx2"/>
              </a:solidFill>
              <a:ln w="9525">
                <a:solidFill>
                  <a:schemeClr val="tx2"/>
                </a:solidFill>
                <a:round/>
                <a:headEnd/>
                <a:tailEnd/>
              </a:ln>
            </p:spPr>
            <p:txBody>
              <a:bodyPr/>
              <a:lstStyle/>
              <a:p>
                <a:endParaRPr lang="fr-FR"/>
              </a:p>
            </p:txBody>
          </p:sp>
          <p:sp>
            <p:nvSpPr>
              <p:cNvPr id="22025" name="Freeform 111"/>
              <p:cNvSpPr>
                <a:spLocks/>
              </p:cNvSpPr>
              <p:nvPr/>
            </p:nvSpPr>
            <p:spPr bwMode="auto">
              <a:xfrm>
                <a:off x="1048" y="2573"/>
                <a:ext cx="43" cy="38"/>
              </a:xfrm>
              <a:custGeom>
                <a:avLst/>
                <a:gdLst>
                  <a:gd name="T0" fmla="*/ 0 w 48"/>
                  <a:gd name="T1" fmla="*/ 10 h 28"/>
                  <a:gd name="T2" fmla="*/ 25 w 48"/>
                  <a:gd name="T3" fmla="*/ 38 h 28"/>
                  <a:gd name="T4" fmla="*/ 43 w 48"/>
                  <a:gd name="T5" fmla="*/ 0 h 28"/>
                  <a:gd name="T6" fmla="*/ 0 w 48"/>
                  <a:gd name="T7" fmla="*/ 1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7"/>
                    </a:moveTo>
                    <a:lnTo>
                      <a:pt x="28" y="28"/>
                    </a:lnTo>
                    <a:lnTo>
                      <a:pt x="48" y="0"/>
                    </a:lnTo>
                    <a:lnTo>
                      <a:pt x="0" y="7"/>
                    </a:lnTo>
                  </a:path>
                </a:pathLst>
              </a:custGeom>
              <a:solidFill>
                <a:schemeClr val="tx2"/>
              </a:solidFill>
              <a:ln w="0">
                <a:solidFill>
                  <a:schemeClr val="tx2"/>
                </a:solidFill>
                <a:prstDash val="solid"/>
                <a:round/>
                <a:headEnd/>
                <a:tailEnd/>
              </a:ln>
            </p:spPr>
            <p:txBody>
              <a:bodyPr/>
              <a:lstStyle/>
              <a:p>
                <a:endParaRPr lang="fr-FR"/>
              </a:p>
            </p:txBody>
          </p:sp>
          <p:sp>
            <p:nvSpPr>
              <p:cNvPr id="22026" name="Freeform 112"/>
              <p:cNvSpPr>
                <a:spLocks/>
              </p:cNvSpPr>
              <p:nvPr/>
            </p:nvSpPr>
            <p:spPr bwMode="auto">
              <a:xfrm>
                <a:off x="1641" y="2573"/>
                <a:ext cx="56" cy="38"/>
              </a:xfrm>
              <a:custGeom>
                <a:avLst/>
                <a:gdLst>
                  <a:gd name="T0" fmla="*/ 0 w 62"/>
                  <a:gd name="T1" fmla="*/ 0 h 28"/>
                  <a:gd name="T2" fmla="*/ 0 w 62"/>
                  <a:gd name="T3" fmla="*/ 38 h 28"/>
                  <a:gd name="T4" fmla="*/ 40 w 62"/>
                  <a:gd name="T5" fmla="*/ 35 h 28"/>
                  <a:gd name="T6" fmla="*/ 56 w 62"/>
                  <a:gd name="T7" fmla="*/ 10 h 28"/>
                  <a:gd name="T8" fmla="*/ 0 w 6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8">
                    <a:moveTo>
                      <a:pt x="0" y="0"/>
                    </a:moveTo>
                    <a:lnTo>
                      <a:pt x="0" y="28"/>
                    </a:lnTo>
                    <a:lnTo>
                      <a:pt x="44" y="26"/>
                    </a:lnTo>
                    <a:lnTo>
                      <a:pt x="62" y="7"/>
                    </a:lnTo>
                    <a:lnTo>
                      <a:pt x="0" y="0"/>
                    </a:lnTo>
                    <a:close/>
                  </a:path>
                </a:pathLst>
              </a:custGeom>
              <a:solidFill>
                <a:schemeClr val="tx2"/>
              </a:solidFill>
              <a:ln w="9525">
                <a:solidFill>
                  <a:schemeClr val="tx2"/>
                </a:solidFill>
                <a:round/>
                <a:headEnd/>
                <a:tailEnd/>
              </a:ln>
            </p:spPr>
            <p:txBody>
              <a:bodyPr/>
              <a:lstStyle/>
              <a:p>
                <a:endParaRPr lang="fr-FR"/>
              </a:p>
            </p:txBody>
          </p:sp>
          <p:sp>
            <p:nvSpPr>
              <p:cNvPr id="22027" name="Freeform 113"/>
              <p:cNvSpPr>
                <a:spLocks/>
              </p:cNvSpPr>
              <p:nvPr/>
            </p:nvSpPr>
            <p:spPr bwMode="auto">
              <a:xfrm>
                <a:off x="1641" y="2573"/>
                <a:ext cx="56" cy="38"/>
              </a:xfrm>
              <a:custGeom>
                <a:avLst/>
                <a:gdLst>
                  <a:gd name="T0" fmla="*/ 0 w 62"/>
                  <a:gd name="T1" fmla="*/ 0 h 28"/>
                  <a:gd name="T2" fmla="*/ 0 w 62"/>
                  <a:gd name="T3" fmla="*/ 38 h 28"/>
                  <a:gd name="T4" fmla="*/ 40 w 62"/>
                  <a:gd name="T5" fmla="*/ 35 h 28"/>
                  <a:gd name="T6" fmla="*/ 56 w 62"/>
                  <a:gd name="T7" fmla="*/ 10 h 28"/>
                  <a:gd name="T8" fmla="*/ 0 w 6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8">
                    <a:moveTo>
                      <a:pt x="0" y="0"/>
                    </a:moveTo>
                    <a:lnTo>
                      <a:pt x="0" y="28"/>
                    </a:lnTo>
                    <a:lnTo>
                      <a:pt x="44" y="26"/>
                    </a:lnTo>
                    <a:lnTo>
                      <a:pt x="62" y="7"/>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28" name="Freeform 114"/>
              <p:cNvSpPr>
                <a:spLocks/>
              </p:cNvSpPr>
              <p:nvPr/>
            </p:nvSpPr>
            <p:spPr bwMode="auto">
              <a:xfrm>
                <a:off x="1946" y="2566"/>
                <a:ext cx="39" cy="42"/>
              </a:xfrm>
              <a:custGeom>
                <a:avLst/>
                <a:gdLst>
                  <a:gd name="T0" fmla="*/ 0 w 44"/>
                  <a:gd name="T1" fmla="*/ 0 h 31"/>
                  <a:gd name="T2" fmla="*/ 25 w 44"/>
                  <a:gd name="T3" fmla="*/ 42 h 31"/>
                  <a:gd name="T4" fmla="*/ 39 w 44"/>
                  <a:gd name="T5" fmla="*/ 0 h 31"/>
                  <a:gd name="T6" fmla="*/ 0 w 44"/>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1">
                    <a:moveTo>
                      <a:pt x="0" y="0"/>
                    </a:moveTo>
                    <a:lnTo>
                      <a:pt x="28" y="31"/>
                    </a:lnTo>
                    <a:lnTo>
                      <a:pt x="44" y="0"/>
                    </a:lnTo>
                    <a:lnTo>
                      <a:pt x="0" y="0"/>
                    </a:lnTo>
                    <a:close/>
                  </a:path>
                </a:pathLst>
              </a:custGeom>
              <a:solidFill>
                <a:schemeClr val="tx2"/>
              </a:solidFill>
              <a:ln w="9525">
                <a:solidFill>
                  <a:schemeClr val="tx2"/>
                </a:solidFill>
                <a:round/>
                <a:headEnd/>
                <a:tailEnd/>
              </a:ln>
            </p:spPr>
            <p:txBody>
              <a:bodyPr/>
              <a:lstStyle/>
              <a:p>
                <a:endParaRPr lang="fr-FR"/>
              </a:p>
            </p:txBody>
          </p:sp>
          <p:sp>
            <p:nvSpPr>
              <p:cNvPr id="22029" name="Freeform 115"/>
              <p:cNvSpPr>
                <a:spLocks/>
              </p:cNvSpPr>
              <p:nvPr/>
            </p:nvSpPr>
            <p:spPr bwMode="auto">
              <a:xfrm>
                <a:off x="1946" y="2566"/>
                <a:ext cx="39" cy="42"/>
              </a:xfrm>
              <a:custGeom>
                <a:avLst/>
                <a:gdLst>
                  <a:gd name="T0" fmla="*/ 0 w 44"/>
                  <a:gd name="T1" fmla="*/ 0 h 31"/>
                  <a:gd name="T2" fmla="*/ 25 w 44"/>
                  <a:gd name="T3" fmla="*/ 42 h 31"/>
                  <a:gd name="T4" fmla="*/ 39 w 44"/>
                  <a:gd name="T5" fmla="*/ 0 h 31"/>
                  <a:gd name="T6" fmla="*/ 0 w 44"/>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1">
                    <a:moveTo>
                      <a:pt x="0" y="0"/>
                    </a:moveTo>
                    <a:lnTo>
                      <a:pt x="28" y="31"/>
                    </a:lnTo>
                    <a:lnTo>
                      <a:pt x="44" y="0"/>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30" name="Freeform 116"/>
              <p:cNvSpPr>
                <a:spLocks/>
              </p:cNvSpPr>
              <p:nvPr/>
            </p:nvSpPr>
            <p:spPr bwMode="auto">
              <a:xfrm>
                <a:off x="1735" y="2583"/>
                <a:ext cx="55" cy="32"/>
              </a:xfrm>
              <a:custGeom>
                <a:avLst/>
                <a:gdLst>
                  <a:gd name="T0" fmla="*/ 55 w 61"/>
                  <a:gd name="T1" fmla="*/ 0 h 24"/>
                  <a:gd name="T2" fmla="*/ 0 w 61"/>
                  <a:gd name="T3" fmla="*/ 0 h 24"/>
                  <a:gd name="T4" fmla="*/ 16 w 61"/>
                  <a:gd name="T5" fmla="*/ 32 h 24"/>
                  <a:gd name="T6" fmla="*/ 55 w 61"/>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4">
                    <a:moveTo>
                      <a:pt x="61" y="0"/>
                    </a:moveTo>
                    <a:lnTo>
                      <a:pt x="0" y="0"/>
                    </a:lnTo>
                    <a:lnTo>
                      <a:pt x="18" y="24"/>
                    </a:lnTo>
                    <a:lnTo>
                      <a:pt x="61" y="0"/>
                    </a:lnTo>
                    <a:close/>
                  </a:path>
                </a:pathLst>
              </a:custGeom>
              <a:solidFill>
                <a:schemeClr val="tx2"/>
              </a:solidFill>
              <a:ln w="9525">
                <a:solidFill>
                  <a:schemeClr val="tx2"/>
                </a:solidFill>
                <a:round/>
                <a:headEnd/>
                <a:tailEnd/>
              </a:ln>
            </p:spPr>
            <p:txBody>
              <a:bodyPr/>
              <a:lstStyle/>
              <a:p>
                <a:endParaRPr lang="fr-FR"/>
              </a:p>
            </p:txBody>
          </p:sp>
          <p:sp>
            <p:nvSpPr>
              <p:cNvPr id="22031" name="Freeform 117"/>
              <p:cNvSpPr>
                <a:spLocks/>
              </p:cNvSpPr>
              <p:nvPr/>
            </p:nvSpPr>
            <p:spPr bwMode="auto">
              <a:xfrm>
                <a:off x="1735" y="2583"/>
                <a:ext cx="55" cy="32"/>
              </a:xfrm>
              <a:custGeom>
                <a:avLst/>
                <a:gdLst>
                  <a:gd name="T0" fmla="*/ 55 w 61"/>
                  <a:gd name="T1" fmla="*/ 0 h 24"/>
                  <a:gd name="T2" fmla="*/ 0 w 61"/>
                  <a:gd name="T3" fmla="*/ 0 h 24"/>
                  <a:gd name="T4" fmla="*/ 16 w 61"/>
                  <a:gd name="T5" fmla="*/ 32 h 24"/>
                  <a:gd name="T6" fmla="*/ 55 w 61"/>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4">
                    <a:moveTo>
                      <a:pt x="61" y="0"/>
                    </a:moveTo>
                    <a:lnTo>
                      <a:pt x="0" y="0"/>
                    </a:lnTo>
                    <a:lnTo>
                      <a:pt x="18" y="24"/>
                    </a:lnTo>
                    <a:lnTo>
                      <a:pt x="61" y="0"/>
                    </a:lnTo>
                  </a:path>
                </a:pathLst>
              </a:custGeom>
              <a:solidFill>
                <a:schemeClr val="tx2"/>
              </a:solidFill>
              <a:ln w="0">
                <a:solidFill>
                  <a:schemeClr val="tx2"/>
                </a:solidFill>
                <a:prstDash val="solid"/>
                <a:round/>
                <a:headEnd/>
                <a:tailEnd/>
              </a:ln>
            </p:spPr>
            <p:txBody>
              <a:bodyPr/>
              <a:lstStyle/>
              <a:p>
                <a:endParaRPr lang="fr-FR"/>
              </a:p>
            </p:txBody>
          </p:sp>
          <p:sp>
            <p:nvSpPr>
              <p:cNvPr id="22032" name="Freeform 118"/>
              <p:cNvSpPr>
                <a:spLocks/>
              </p:cNvSpPr>
              <p:nvPr/>
            </p:nvSpPr>
            <p:spPr bwMode="auto">
              <a:xfrm>
                <a:off x="1334" y="2569"/>
                <a:ext cx="55" cy="39"/>
              </a:xfrm>
              <a:custGeom>
                <a:avLst/>
                <a:gdLst>
                  <a:gd name="T0" fmla="*/ 0 w 61"/>
                  <a:gd name="T1" fmla="*/ 0 h 29"/>
                  <a:gd name="T2" fmla="*/ 21 w 61"/>
                  <a:gd name="T3" fmla="*/ 39 h 29"/>
                  <a:gd name="T4" fmla="*/ 55 w 61"/>
                  <a:gd name="T5" fmla="*/ 4 h 29"/>
                  <a:gd name="T6" fmla="*/ 0 w 61"/>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9">
                    <a:moveTo>
                      <a:pt x="0" y="0"/>
                    </a:moveTo>
                    <a:lnTo>
                      <a:pt x="23" y="29"/>
                    </a:lnTo>
                    <a:lnTo>
                      <a:pt x="61" y="3"/>
                    </a:lnTo>
                    <a:lnTo>
                      <a:pt x="0" y="0"/>
                    </a:lnTo>
                    <a:close/>
                  </a:path>
                </a:pathLst>
              </a:custGeom>
              <a:solidFill>
                <a:schemeClr val="tx2"/>
              </a:solidFill>
              <a:ln w="9525">
                <a:solidFill>
                  <a:schemeClr val="tx2"/>
                </a:solidFill>
                <a:round/>
                <a:headEnd/>
                <a:tailEnd/>
              </a:ln>
            </p:spPr>
            <p:txBody>
              <a:bodyPr/>
              <a:lstStyle/>
              <a:p>
                <a:endParaRPr lang="fr-FR"/>
              </a:p>
            </p:txBody>
          </p:sp>
          <p:sp>
            <p:nvSpPr>
              <p:cNvPr id="22033" name="Freeform 119"/>
              <p:cNvSpPr>
                <a:spLocks/>
              </p:cNvSpPr>
              <p:nvPr/>
            </p:nvSpPr>
            <p:spPr bwMode="auto">
              <a:xfrm>
                <a:off x="1334" y="2569"/>
                <a:ext cx="55" cy="39"/>
              </a:xfrm>
              <a:custGeom>
                <a:avLst/>
                <a:gdLst>
                  <a:gd name="T0" fmla="*/ 0 w 61"/>
                  <a:gd name="T1" fmla="*/ 0 h 29"/>
                  <a:gd name="T2" fmla="*/ 21 w 61"/>
                  <a:gd name="T3" fmla="*/ 39 h 29"/>
                  <a:gd name="T4" fmla="*/ 55 w 61"/>
                  <a:gd name="T5" fmla="*/ 4 h 29"/>
                  <a:gd name="T6" fmla="*/ 0 w 61"/>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9">
                    <a:moveTo>
                      <a:pt x="0" y="0"/>
                    </a:moveTo>
                    <a:lnTo>
                      <a:pt x="23" y="29"/>
                    </a:lnTo>
                    <a:lnTo>
                      <a:pt x="61" y="3"/>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34" name="Freeform 120"/>
              <p:cNvSpPr>
                <a:spLocks/>
              </p:cNvSpPr>
              <p:nvPr/>
            </p:nvSpPr>
            <p:spPr bwMode="auto">
              <a:xfrm>
                <a:off x="1421" y="2566"/>
                <a:ext cx="111" cy="42"/>
              </a:xfrm>
              <a:custGeom>
                <a:avLst/>
                <a:gdLst>
                  <a:gd name="T0" fmla="*/ 111 w 123"/>
                  <a:gd name="T1" fmla="*/ 7 h 31"/>
                  <a:gd name="T2" fmla="*/ 31 w 123"/>
                  <a:gd name="T3" fmla="*/ 42 h 31"/>
                  <a:gd name="T4" fmla="*/ 0 w 123"/>
                  <a:gd name="T5" fmla="*/ 38 h 31"/>
                  <a:gd name="T6" fmla="*/ 0 w 123"/>
                  <a:gd name="T7" fmla="*/ 0 h 31"/>
                  <a:gd name="T8" fmla="*/ 111 w 123"/>
                  <a:gd name="T9" fmla="*/ 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1">
                    <a:moveTo>
                      <a:pt x="123" y="5"/>
                    </a:moveTo>
                    <a:lnTo>
                      <a:pt x="34" y="31"/>
                    </a:lnTo>
                    <a:lnTo>
                      <a:pt x="0" y="28"/>
                    </a:lnTo>
                    <a:lnTo>
                      <a:pt x="0" y="0"/>
                    </a:lnTo>
                    <a:lnTo>
                      <a:pt x="123" y="5"/>
                    </a:lnTo>
                    <a:close/>
                  </a:path>
                </a:pathLst>
              </a:custGeom>
              <a:solidFill>
                <a:schemeClr val="tx2"/>
              </a:solidFill>
              <a:ln w="9525">
                <a:solidFill>
                  <a:schemeClr val="tx2"/>
                </a:solidFill>
                <a:round/>
                <a:headEnd/>
                <a:tailEnd/>
              </a:ln>
            </p:spPr>
            <p:txBody>
              <a:bodyPr/>
              <a:lstStyle/>
              <a:p>
                <a:endParaRPr lang="fr-FR"/>
              </a:p>
            </p:txBody>
          </p:sp>
          <p:sp>
            <p:nvSpPr>
              <p:cNvPr id="22035" name="Freeform 121"/>
              <p:cNvSpPr>
                <a:spLocks/>
              </p:cNvSpPr>
              <p:nvPr/>
            </p:nvSpPr>
            <p:spPr bwMode="auto">
              <a:xfrm>
                <a:off x="1421" y="2566"/>
                <a:ext cx="111" cy="42"/>
              </a:xfrm>
              <a:custGeom>
                <a:avLst/>
                <a:gdLst>
                  <a:gd name="T0" fmla="*/ 111 w 123"/>
                  <a:gd name="T1" fmla="*/ 7 h 31"/>
                  <a:gd name="T2" fmla="*/ 31 w 123"/>
                  <a:gd name="T3" fmla="*/ 42 h 31"/>
                  <a:gd name="T4" fmla="*/ 0 w 123"/>
                  <a:gd name="T5" fmla="*/ 38 h 31"/>
                  <a:gd name="T6" fmla="*/ 0 w 123"/>
                  <a:gd name="T7" fmla="*/ 0 h 31"/>
                  <a:gd name="T8" fmla="*/ 111 w 123"/>
                  <a:gd name="T9" fmla="*/ 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1">
                    <a:moveTo>
                      <a:pt x="123" y="5"/>
                    </a:moveTo>
                    <a:lnTo>
                      <a:pt x="34" y="31"/>
                    </a:lnTo>
                    <a:lnTo>
                      <a:pt x="0" y="28"/>
                    </a:lnTo>
                    <a:lnTo>
                      <a:pt x="0" y="0"/>
                    </a:lnTo>
                    <a:lnTo>
                      <a:pt x="123" y="5"/>
                    </a:lnTo>
                  </a:path>
                </a:pathLst>
              </a:custGeom>
              <a:solidFill>
                <a:schemeClr val="tx2"/>
              </a:solidFill>
              <a:ln w="0">
                <a:solidFill>
                  <a:schemeClr val="tx2"/>
                </a:solidFill>
                <a:prstDash val="solid"/>
                <a:round/>
                <a:headEnd/>
                <a:tailEnd/>
              </a:ln>
            </p:spPr>
            <p:txBody>
              <a:bodyPr/>
              <a:lstStyle/>
              <a:p>
                <a:endParaRPr lang="fr-FR"/>
              </a:p>
            </p:txBody>
          </p:sp>
          <p:sp>
            <p:nvSpPr>
              <p:cNvPr id="22036" name="Freeform 122"/>
              <p:cNvSpPr>
                <a:spLocks/>
              </p:cNvSpPr>
              <p:nvPr/>
            </p:nvSpPr>
            <p:spPr bwMode="auto">
              <a:xfrm>
                <a:off x="2225" y="2569"/>
                <a:ext cx="60" cy="42"/>
              </a:xfrm>
              <a:custGeom>
                <a:avLst/>
                <a:gdLst>
                  <a:gd name="T0" fmla="*/ 60 w 65"/>
                  <a:gd name="T1" fmla="*/ 4 h 31"/>
                  <a:gd name="T2" fmla="*/ 40 w 65"/>
                  <a:gd name="T3" fmla="*/ 39 h 31"/>
                  <a:gd name="T4" fmla="*/ 8 w 65"/>
                  <a:gd name="T5" fmla="*/ 42 h 31"/>
                  <a:gd name="T6" fmla="*/ 0 w 65"/>
                  <a:gd name="T7" fmla="*/ 0 h 31"/>
                  <a:gd name="T8" fmla="*/ 60 w 65"/>
                  <a:gd name="T9" fmla="*/ 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65" y="3"/>
                    </a:moveTo>
                    <a:lnTo>
                      <a:pt x="43" y="29"/>
                    </a:lnTo>
                    <a:lnTo>
                      <a:pt x="9" y="31"/>
                    </a:lnTo>
                    <a:lnTo>
                      <a:pt x="0" y="0"/>
                    </a:lnTo>
                    <a:lnTo>
                      <a:pt x="65" y="3"/>
                    </a:lnTo>
                    <a:close/>
                  </a:path>
                </a:pathLst>
              </a:custGeom>
              <a:solidFill>
                <a:schemeClr val="tx2"/>
              </a:solidFill>
              <a:ln w="9525">
                <a:solidFill>
                  <a:schemeClr val="tx2"/>
                </a:solidFill>
                <a:round/>
                <a:headEnd/>
                <a:tailEnd/>
              </a:ln>
            </p:spPr>
            <p:txBody>
              <a:bodyPr/>
              <a:lstStyle/>
              <a:p>
                <a:endParaRPr lang="fr-FR"/>
              </a:p>
            </p:txBody>
          </p:sp>
          <p:sp>
            <p:nvSpPr>
              <p:cNvPr id="22037" name="Freeform 123"/>
              <p:cNvSpPr>
                <a:spLocks/>
              </p:cNvSpPr>
              <p:nvPr/>
            </p:nvSpPr>
            <p:spPr bwMode="auto">
              <a:xfrm>
                <a:off x="2225" y="2569"/>
                <a:ext cx="60" cy="42"/>
              </a:xfrm>
              <a:custGeom>
                <a:avLst/>
                <a:gdLst>
                  <a:gd name="T0" fmla="*/ 60 w 65"/>
                  <a:gd name="T1" fmla="*/ 4 h 31"/>
                  <a:gd name="T2" fmla="*/ 40 w 65"/>
                  <a:gd name="T3" fmla="*/ 39 h 31"/>
                  <a:gd name="T4" fmla="*/ 8 w 65"/>
                  <a:gd name="T5" fmla="*/ 42 h 31"/>
                  <a:gd name="T6" fmla="*/ 0 w 65"/>
                  <a:gd name="T7" fmla="*/ 0 h 31"/>
                  <a:gd name="T8" fmla="*/ 60 w 65"/>
                  <a:gd name="T9" fmla="*/ 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65" y="3"/>
                    </a:moveTo>
                    <a:lnTo>
                      <a:pt x="43" y="29"/>
                    </a:lnTo>
                    <a:lnTo>
                      <a:pt x="9" y="31"/>
                    </a:lnTo>
                    <a:lnTo>
                      <a:pt x="0" y="0"/>
                    </a:lnTo>
                    <a:lnTo>
                      <a:pt x="65" y="3"/>
                    </a:lnTo>
                  </a:path>
                </a:pathLst>
              </a:custGeom>
              <a:solidFill>
                <a:schemeClr val="tx2"/>
              </a:solidFill>
              <a:ln w="0">
                <a:solidFill>
                  <a:schemeClr val="tx2"/>
                </a:solidFill>
                <a:prstDash val="solid"/>
                <a:round/>
                <a:headEnd/>
                <a:tailEnd/>
              </a:ln>
            </p:spPr>
            <p:txBody>
              <a:bodyPr/>
              <a:lstStyle/>
              <a:p>
                <a:endParaRPr lang="fr-FR"/>
              </a:p>
            </p:txBody>
          </p:sp>
          <p:sp>
            <p:nvSpPr>
              <p:cNvPr id="22038" name="Freeform 124"/>
              <p:cNvSpPr>
                <a:spLocks/>
              </p:cNvSpPr>
              <p:nvPr/>
            </p:nvSpPr>
            <p:spPr bwMode="auto">
              <a:xfrm>
                <a:off x="2320" y="2583"/>
                <a:ext cx="58" cy="32"/>
              </a:xfrm>
              <a:custGeom>
                <a:avLst/>
                <a:gdLst>
                  <a:gd name="T0" fmla="*/ 58 w 64"/>
                  <a:gd name="T1" fmla="*/ 0 h 24"/>
                  <a:gd name="T2" fmla="*/ 16 w 64"/>
                  <a:gd name="T3" fmla="*/ 32 h 24"/>
                  <a:gd name="T4" fmla="*/ 0 w 64"/>
                  <a:gd name="T5" fmla="*/ 1 h 24"/>
                  <a:gd name="T6" fmla="*/ 58 w 6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24">
                    <a:moveTo>
                      <a:pt x="64" y="0"/>
                    </a:moveTo>
                    <a:lnTo>
                      <a:pt x="18" y="24"/>
                    </a:lnTo>
                    <a:lnTo>
                      <a:pt x="0" y="1"/>
                    </a:lnTo>
                    <a:lnTo>
                      <a:pt x="64" y="0"/>
                    </a:lnTo>
                    <a:close/>
                  </a:path>
                </a:pathLst>
              </a:custGeom>
              <a:solidFill>
                <a:schemeClr val="tx2"/>
              </a:solidFill>
              <a:ln w="9525">
                <a:solidFill>
                  <a:schemeClr val="tx2"/>
                </a:solidFill>
                <a:round/>
                <a:headEnd/>
                <a:tailEnd/>
              </a:ln>
            </p:spPr>
            <p:txBody>
              <a:bodyPr/>
              <a:lstStyle/>
              <a:p>
                <a:endParaRPr lang="fr-FR"/>
              </a:p>
            </p:txBody>
          </p:sp>
          <p:sp>
            <p:nvSpPr>
              <p:cNvPr id="22039" name="Freeform 125"/>
              <p:cNvSpPr>
                <a:spLocks/>
              </p:cNvSpPr>
              <p:nvPr/>
            </p:nvSpPr>
            <p:spPr bwMode="auto">
              <a:xfrm>
                <a:off x="2320" y="2583"/>
                <a:ext cx="58" cy="32"/>
              </a:xfrm>
              <a:custGeom>
                <a:avLst/>
                <a:gdLst>
                  <a:gd name="T0" fmla="*/ 58 w 64"/>
                  <a:gd name="T1" fmla="*/ 0 h 24"/>
                  <a:gd name="T2" fmla="*/ 16 w 64"/>
                  <a:gd name="T3" fmla="*/ 32 h 24"/>
                  <a:gd name="T4" fmla="*/ 0 w 64"/>
                  <a:gd name="T5" fmla="*/ 1 h 24"/>
                  <a:gd name="T6" fmla="*/ 58 w 6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24">
                    <a:moveTo>
                      <a:pt x="64" y="0"/>
                    </a:moveTo>
                    <a:lnTo>
                      <a:pt x="18" y="24"/>
                    </a:lnTo>
                    <a:lnTo>
                      <a:pt x="0" y="1"/>
                    </a:lnTo>
                    <a:lnTo>
                      <a:pt x="64" y="0"/>
                    </a:lnTo>
                  </a:path>
                </a:pathLst>
              </a:custGeom>
              <a:solidFill>
                <a:schemeClr val="tx2"/>
              </a:solidFill>
              <a:ln w="0">
                <a:solidFill>
                  <a:schemeClr val="tx2"/>
                </a:solidFill>
                <a:prstDash val="solid"/>
                <a:round/>
                <a:headEnd/>
                <a:tailEnd/>
              </a:ln>
            </p:spPr>
            <p:txBody>
              <a:bodyPr/>
              <a:lstStyle/>
              <a:p>
                <a:endParaRPr lang="fr-FR"/>
              </a:p>
            </p:txBody>
          </p:sp>
          <p:sp>
            <p:nvSpPr>
              <p:cNvPr id="22040" name="Freeform 126"/>
              <p:cNvSpPr>
                <a:spLocks/>
              </p:cNvSpPr>
              <p:nvPr/>
            </p:nvSpPr>
            <p:spPr bwMode="auto">
              <a:xfrm>
                <a:off x="2424" y="2577"/>
                <a:ext cx="48" cy="34"/>
              </a:xfrm>
              <a:custGeom>
                <a:avLst/>
                <a:gdLst>
                  <a:gd name="T0" fmla="*/ 0 w 53"/>
                  <a:gd name="T1" fmla="*/ 0 h 25"/>
                  <a:gd name="T2" fmla="*/ 22 w 53"/>
                  <a:gd name="T3" fmla="*/ 34 h 25"/>
                  <a:gd name="T4" fmla="*/ 48 w 53"/>
                  <a:gd name="T5" fmla="*/ 12 h 25"/>
                  <a:gd name="T6" fmla="*/ 0 w 53"/>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5">
                    <a:moveTo>
                      <a:pt x="0" y="0"/>
                    </a:moveTo>
                    <a:lnTo>
                      <a:pt x="24" y="25"/>
                    </a:lnTo>
                    <a:lnTo>
                      <a:pt x="53" y="9"/>
                    </a:lnTo>
                    <a:lnTo>
                      <a:pt x="0" y="0"/>
                    </a:lnTo>
                    <a:close/>
                  </a:path>
                </a:pathLst>
              </a:custGeom>
              <a:solidFill>
                <a:schemeClr val="tx2"/>
              </a:solidFill>
              <a:ln w="9525">
                <a:solidFill>
                  <a:schemeClr val="tx2"/>
                </a:solidFill>
                <a:round/>
                <a:headEnd/>
                <a:tailEnd/>
              </a:ln>
            </p:spPr>
            <p:txBody>
              <a:bodyPr/>
              <a:lstStyle/>
              <a:p>
                <a:endParaRPr lang="fr-FR"/>
              </a:p>
            </p:txBody>
          </p:sp>
          <p:sp>
            <p:nvSpPr>
              <p:cNvPr id="22041" name="Freeform 127"/>
              <p:cNvSpPr>
                <a:spLocks/>
              </p:cNvSpPr>
              <p:nvPr/>
            </p:nvSpPr>
            <p:spPr bwMode="auto">
              <a:xfrm>
                <a:off x="2424" y="2577"/>
                <a:ext cx="48" cy="34"/>
              </a:xfrm>
              <a:custGeom>
                <a:avLst/>
                <a:gdLst>
                  <a:gd name="T0" fmla="*/ 0 w 53"/>
                  <a:gd name="T1" fmla="*/ 0 h 25"/>
                  <a:gd name="T2" fmla="*/ 22 w 53"/>
                  <a:gd name="T3" fmla="*/ 34 h 25"/>
                  <a:gd name="T4" fmla="*/ 48 w 53"/>
                  <a:gd name="T5" fmla="*/ 12 h 25"/>
                  <a:gd name="T6" fmla="*/ 0 w 53"/>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5">
                    <a:moveTo>
                      <a:pt x="0" y="0"/>
                    </a:moveTo>
                    <a:lnTo>
                      <a:pt x="24" y="25"/>
                    </a:lnTo>
                    <a:lnTo>
                      <a:pt x="53" y="9"/>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2042" name="Freeform 128"/>
              <p:cNvSpPr>
                <a:spLocks/>
              </p:cNvSpPr>
              <p:nvPr/>
            </p:nvSpPr>
            <p:spPr bwMode="auto">
              <a:xfrm>
                <a:off x="2529" y="2577"/>
                <a:ext cx="93" cy="20"/>
              </a:xfrm>
              <a:custGeom>
                <a:avLst/>
                <a:gdLst>
                  <a:gd name="T0" fmla="*/ 0 w 103"/>
                  <a:gd name="T1" fmla="*/ 5 h 15"/>
                  <a:gd name="T2" fmla="*/ 23 w 103"/>
                  <a:gd name="T3" fmla="*/ 20 h 15"/>
                  <a:gd name="T4" fmla="*/ 93 w 103"/>
                  <a:gd name="T5" fmla="*/ 0 h 15"/>
                  <a:gd name="T6" fmla="*/ 0 w 103"/>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4"/>
                    </a:moveTo>
                    <a:lnTo>
                      <a:pt x="26" y="15"/>
                    </a:lnTo>
                    <a:lnTo>
                      <a:pt x="103" y="0"/>
                    </a:lnTo>
                    <a:lnTo>
                      <a:pt x="0" y="4"/>
                    </a:lnTo>
                    <a:close/>
                  </a:path>
                </a:pathLst>
              </a:custGeom>
              <a:solidFill>
                <a:schemeClr val="tx2"/>
              </a:solidFill>
              <a:ln w="9525">
                <a:solidFill>
                  <a:schemeClr val="tx2"/>
                </a:solidFill>
                <a:round/>
                <a:headEnd/>
                <a:tailEnd/>
              </a:ln>
            </p:spPr>
            <p:txBody>
              <a:bodyPr/>
              <a:lstStyle/>
              <a:p>
                <a:endParaRPr lang="fr-FR"/>
              </a:p>
            </p:txBody>
          </p:sp>
          <p:sp>
            <p:nvSpPr>
              <p:cNvPr id="22043" name="Freeform 129"/>
              <p:cNvSpPr>
                <a:spLocks/>
              </p:cNvSpPr>
              <p:nvPr/>
            </p:nvSpPr>
            <p:spPr bwMode="auto">
              <a:xfrm>
                <a:off x="2529" y="2577"/>
                <a:ext cx="93" cy="20"/>
              </a:xfrm>
              <a:custGeom>
                <a:avLst/>
                <a:gdLst>
                  <a:gd name="T0" fmla="*/ 0 w 103"/>
                  <a:gd name="T1" fmla="*/ 5 h 15"/>
                  <a:gd name="T2" fmla="*/ 23 w 103"/>
                  <a:gd name="T3" fmla="*/ 20 h 15"/>
                  <a:gd name="T4" fmla="*/ 93 w 103"/>
                  <a:gd name="T5" fmla="*/ 0 h 15"/>
                  <a:gd name="T6" fmla="*/ 0 w 103"/>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4"/>
                    </a:moveTo>
                    <a:lnTo>
                      <a:pt x="26" y="15"/>
                    </a:lnTo>
                    <a:lnTo>
                      <a:pt x="103" y="0"/>
                    </a:lnTo>
                    <a:lnTo>
                      <a:pt x="0" y="4"/>
                    </a:lnTo>
                  </a:path>
                </a:pathLst>
              </a:custGeom>
              <a:solidFill>
                <a:schemeClr val="tx2"/>
              </a:solidFill>
              <a:ln w="0">
                <a:solidFill>
                  <a:schemeClr val="tx2"/>
                </a:solidFill>
                <a:prstDash val="solid"/>
                <a:round/>
                <a:headEnd/>
                <a:tailEnd/>
              </a:ln>
            </p:spPr>
            <p:txBody>
              <a:bodyPr/>
              <a:lstStyle/>
              <a:p>
                <a:endParaRPr lang="fr-FR"/>
              </a:p>
            </p:txBody>
          </p:sp>
          <p:sp>
            <p:nvSpPr>
              <p:cNvPr id="22044" name="Freeform 130"/>
              <p:cNvSpPr>
                <a:spLocks/>
              </p:cNvSpPr>
              <p:nvPr/>
            </p:nvSpPr>
            <p:spPr bwMode="auto">
              <a:xfrm>
                <a:off x="2729" y="2573"/>
                <a:ext cx="42" cy="35"/>
              </a:xfrm>
              <a:custGeom>
                <a:avLst/>
                <a:gdLst>
                  <a:gd name="T0" fmla="*/ 0 w 47"/>
                  <a:gd name="T1" fmla="*/ 16 h 26"/>
                  <a:gd name="T2" fmla="*/ 22 w 47"/>
                  <a:gd name="T3" fmla="*/ 35 h 26"/>
                  <a:gd name="T4" fmla="*/ 42 w 47"/>
                  <a:gd name="T5" fmla="*/ 0 h 26"/>
                  <a:gd name="T6" fmla="*/ 0 w 47"/>
                  <a:gd name="T7" fmla="*/ 1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6">
                    <a:moveTo>
                      <a:pt x="0" y="12"/>
                    </a:moveTo>
                    <a:lnTo>
                      <a:pt x="25" y="26"/>
                    </a:lnTo>
                    <a:lnTo>
                      <a:pt x="47" y="0"/>
                    </a:lnTo>
                    <a:lnTo>
                      <a:pt x="0" y="12"/>
                    </a:lnTo>
                    <a:close/>
                  </a:path>
                </a:pathLst>
              </a:custGeom>
              <a:solidFill>
                <a:schemeClr val="tx2"/>
              </a:solidFill>
              <a:ln w="9525">
                <a:solidFill>
                  <a:schemeClr val="tx2"/>
                </a:solidFill>
                <a:round/>
                <a:headEnd/>
                <a:tailEnd/>
              </a:ln>
            </p:spPr>
            <p:txBody>
              <a:bodyPr/>
              <a:lstStyle/>
              <a:p>
                <a:endParaRPr lang="fr-FR"/>
              </a:p>
            </p:txBody>
          </p:sp>
          <p:sp>
            <p:nvSpPr>
              <p:cNvPr id="22045" name="Freeform 131"/>
              <p:cNvSpPr>
                <a:spLocks/>
              </p:cNvSpPr>
              <p:nvPr/>
            </p:nvSpPr>
            <p:spPr bwMode="auto">
              <a:xfrm>
                <a:off x="2729" y="2573"/>
                <a:ext cx="42" cy="35"/>
              </a:xfrm>
              <a:custGeom>
                <a:avLst/>
                <a:gdLst>
                  <a:gd name="T0" fmla="*/ 0 w 47"/>
                  <a:gd name="T1" fmla="*/ 16 h 26"/>
                  <a:gd name="T2" fmla="*/ 22 w 47"/>
                  <a:gd name="T3" fmla="*/ 35 h 26"/>
                  <a:gd name="T4" fmla="*/ 42 w 47"/>
                  <a:gd name="T5" fmla="*/ 0 h 26"/>
                  <a:gd name="T6" fmla="*/ 0 w 47"/>
                  <a:gd name="T7" fmla="*/ 1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6">
                    <a:moveTo>
                      <a:pt x="0" y="12"/>
                    </a:moveTo>
                    <a:lnTo>
                      <a:pt x="25" y="26"/>
                    </a:lnTo>
                    <a:lnTo>
                      <a:pt x="47" y="0"/>
                    </a:lnTo>
                    <a:lnTo>
                      <a:pt x="0" y="12"/>
                    </a:lnTo>
                  </a:path>
                </a:pathLst>
              </a:custGeom>
              <a:solidFill>
                <a:schemeClr val="tx2"/>
              </a:solidFill>
              <a:ln w="0">
                <a:solidFill>
                  <a:schemeClr val="tx2"/>
                </a:solidFill>
                <a:prstDash val="solid"/>
                <a:round/>
                <a:headEnd/>
                <a:tailEnd/>
              </a:ln>
            </p:spPr>
            <p:txBody>
              <a:bodyPr/>
              <a:lstStyle/>
              <a:p>
                <a:endParaRPr lang="fr-FR"/>
              </a:p>
            </p:txBody>
          </p:sp>
          <p:sp>
            <p:nvSpPr>
              <p:cNvPr id="22046" name="Freeform 132"/>
              <p:cNvSpPr>
                <a:spLocks/>
              </p:cNvSpPr>
              <p:nvPr/>
            </p:nvSpPr>
            <p:spPr bwMode="auto">
              <a:xfrm>
                <a:off x="2916" y="2569"/>
                <a:ext cx="45" cy="31"/>
              </a:xfrm>
              <a:custGeom>
                <a:avLst/>
                <a:gdLst>
                  <a:gd name="T0" fmla="*/ 0 w 50"/>
                  <a:gd name="T1" fmla="*/ 13 h 23"/>
                  <a:gd name="T2" fmla="*/ 38 w 50"/>
                  <a:gd name="T3" fmla="*/ 31 h 23"/>
                  <a:gd name="T4" fmla="*/ 45 w 50"/>
                  <a:gd name="T5" fmla="*/ 0 h 23"/>
                  <a:gd name="T6" fmla="*/ 0 w 50"/>
                  <a:gd name="T7" fmla="*/ 1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3">
                    <a:moveTo>
                      <a:pt x="0" y="10"/>
                    </a:moveTo>
                    <a:lnTo>
                      <a:pt x="42" y="23"/>
                    </a:lnTo>
                    <a:lnTo>
                      <a:pt x="50" y="0"/>
                    </a:lnTo>
                    <a:lnTo>
                      <a:pt x="0" y="10"/>
                    </a:lnTo>
                    <a:close/>
                  </a:path>
                </a:pathLst>
              </a:custGeom>
              <a:solidFill>
                <a:schemeClr val="tx2"/>
              </a:solidFill>
              <a:ln w="9525">
                <a:solidFill>
                  <a:schemeClr val="tx2"/>
                </a:solidFill>
                <a:round/>
                <a:headEnd/>
                <a:tailEnd/>
              </a:ln>
            </p:spPr>
            <p:txBody>
              <a:bodyPr/>
              <a:lstStyle/>
              <a:p>
                <a:endParaRPr lang="fr-FR"/>
              </a:p>
            </p:txBody>
          </p:sp>
          <p:sp>
            <p:nvSpPr>
              <p:cNvPr id="22047" name="Freeform 133"/>
              <p:cNvSpPr>
                <a:spLocks/>
              </p:cNvSpPr>
              <p:nvPr/>
            </p:nvSpPr>
            <p:spPr bwMode="auto">
              <a:xfrm>
                <a:off x="2916" y="2569"/>
                <a:ext cx="45" cy="31"/>
              </a:xfrm>
              <a:custGeom>
                <a:avLst/>
                <a:gdLst>
                  <a:gd name="T0" fmla="*/ 0 w 50"/>
                  <a:gd name="T1" fmla="*/ 13 h 23"/>
                  <a:gd name="T2" fmla="*/ 38 w 50"/>
                  <a:gd name="T3" fmla="*/ 31 h 23"/>
                  <a:gd name="T4" fmla="*/ 45 w 50"/>
                  <a:gd name="T5" fmla="*/ 0 h 23"/>
                  <a:gd name="T6" fmla="*/ 0 w 50"/>
                  <a:gd name="T7" fmla="*/ 13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3">
                    <a:moveTo>
                      <a:pt x="0" y="10"/>
                    </a:moveTo>
                    <a:lnTo>
                      <a:pt x="42" y="23"/>
                    </a:lnTo>
                    <a:lnTo>
                      <a:pt x="50" y="0"/>
                    </a:lnTo>
                    <a:lnTo>
                      <a:pt x="0" y="10"/>
                    </a:lnTo>
                  </a:path>
                </a:pathLst>
              </a:custGeom>
              <a:solidFill>
                <a:schemeClr val="tx2"/>
              </a:solidFill>
              <a:ln w="0">
                <a:solidFill>
                  <a:schemeClr val="tx2"/>
                </a:solidFill>
                <a:prstDash val="solid"/>
                <a:round/>
                <a:headEnd/>
                <a:tailEnd/>
              </a:ln>
            </p:spPr>
            <p:txBody>
              <a:bodyPr/>
              <a:lstStyle/>
              <a:p>
                <a:endParaRPr lang="fr-FR"/>
              </a:p>
            </p:txBody>
          </p:sp>
          <p:sp>
            <p:nvSpPr>
              <p:cNvPr id="22048" name="Line 134"/>
              <p:cNvSpPr>
                <a:spLocks noChangeShapeType="1"/>
              </p:cNvSpPr>
              <p:nvPr/>
            </p:nvSpPr>
            <p:spPr bwMode="auto">
              <a:xfrm>
                <a:off x="1754" y="2363"/>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49" name="Line 135"/>
              <p:cNvSpPr>
                <a:spLocks noChangeShapeType="1"/>
              </p:cNvSpPr>
              <p:nvPr/>
            </p:nvSpPr>
            <p:spPr bwMode="auto">
              <a:xfrm>
                <a:off x="1756" y="2384"/>
                <a:ext cx="1"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0" name="Line 136"/>
              <p:cNvSpPr>
                <a:spLocks noChangeShapeType="1"/>
              </p:cNvSpPr>
              <p:nvPr/>
            </p:nvSpPr>
            <p:spPr bwMode="auto">
              <a:xfrm>
                <a:off x="1756" y="2402"/>
                <a:ext cx="2"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1" name="Line 137"/>
              <p:cNvSpPr>
                <a:spLocks noChangeShapeType="1"/>
              </p:cNvSpPr>
              <p:nvPr/>
            </p:nvSpPr>
            <p:spPr bwMode="auto">
              <a:xfrm>
                <a:off x="1758" y="2422"/>
                <a:ext cx="0"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2" name="Line 138"/>
              <p:cNvSpPr>
                <a:spLocks noChangeShapeType="1"/>
              </p:cNvSpPr>
              <p:nvPr/>
            </p:nvSpPr>
            <p:spPr bwMode="auto">
              <a:xfrm>
                <a:off x="1760" y="2443"/>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3" name="Line 139"/>
              <p:cNvSpPr>
                <a:spLocks noChangeShapeType="1"/>
              </p:cNvSpPr>
              <p:nvPr/>
            </p:nvSpPr>
            <p:spPr bwMode="auto">
              <a:xfrm>
                <a:off x="1760" y="2463"/>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4" name="Line 140"/>
              <p:cNvSpPr>
                <a:spLocks noChangeShapeType="1"/>
              </p:cNvSpPr>
              <p:nvPr/>
            </p:nvSpPr>
            <p:spPr bwMode="auto">
              <a:xfrm flipH="1">
                <a:off x="2167" y="2542"/>
                <a:ext cx="15" cy="4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5" name="Line 141"/>
              <p:cNvSpPr>
                <a:spLocks noChangeShapeType="1"/>
              </p:cNvSpPr>
              <p:nvPr/>
            </p:nvSpPr>
            <p:spPr bwMode="auto">
              <a:xfrm>
                <a:off x="831" y="2577"/>
                <a:ext cx="2166" cy="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056" name="Freeform 142"/>
              <p:cNvSpPr>
                <a:spLocks/>
              </p:cNvSpPr>
              <p:nvPr/>
            </p:nvSpPr>
            <p:spPr bwMode="auto">
              <a:xfrm>
                <a:off x="368" y="2460"/>
                <a:ext cx="41" cy="136"/>
              </a:xfrm>
              <a:custGeom>
                <a:avLst/>
                <a:gdLst>
                  <a:gd name="T0" fmla="*/ 15 w 45"/>
                  <a:gd name="T1" fmla="*/ 136 h 100"/>
                  <a:gd name="T2" fmla="*/ 15 w 45"/>
                  <a:gd name="T3" fmla="*/ 45 h 100"/>
                  <a:gd name="T4" fmla="*/ 0 w 45"/>
                  <a:gd name="T5" fmla="*/ 45 h 100"/>
                  <a:gd name="T6" fmla="*/ 0 w 45"/>
                  <a:gd name="T7" fmla="*/ 34 h 100"/>
                  <a:gd name="T8" fmla="*/ 15 w 45"/>
                  <a:gd name="T9" fmla="*/ 34 h 100"/>
                  <a:gd name="T10" fmla="*/ 15 w 45"/>
                  <a:gd name="T11" fmla="*/ 0 h 100"/>
                  <a:gd name="T12" fmla="*/ 25 w 45"/>
                  <a:gd name="T13" fmla="*/ 0 h 100"/>
                  <a:gd name="T14" fmla="*/ 25 w 45"/>
                  <a:gd name="T15" fmla="*/ 34 h 100"/>
                  <a:gd name="T16" fmla="*/ 41 w 45"/>
                  <a:gd name="T17" fmla="*/ 34 h 100"/>
                  <a:gd name="T18" fmla="*/ 41 w 45"/>
                  <a:gd name="T19" fmla="*/ 45 h 100"/>
                  <a:gd name="T20" fmla="*/ 25 w 45"/>
                  <a:gd name="T21" fmla="*/ 45 h 100"/>
                  <a:gd name="T22" fmla="*/ 25 w 45"/>
                  <a:gd name="T23" fmla="*/ 136 h 100"/>
                  <a:gd name="T24" fmla="*/ 15 w 45"/>
                  <a:gd name="T25" fmla="*/ 136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100">
                    <a:moveTo>
                      <a:pt x="17" y="100"/>
                    </a:moveTo>
                    <a:lnTo>
                      <a:pt x="17" y="33"/>
                    </a:lnTo>
                    <a:lnTo>
                      <a:pt x="0" y="33"/>
                    </a:lnTo>
                    <a:lnTo>
                      <a:pt x="0" y="25"/>
                    </a:lnTo>
                    <a:lnTo>
                      <a:pt x="17" y="25"/>
                    </a:lnTo>
                    <a:lnTo>
                      <a:pt x="17" y="0"/>
                    </a:lnTo>
                    <a:lnTo>
                      <a:pt x="27" y="0"/>
                    </a:lnTo>
                    <a:lnTo>
                      <a:pt x="27" y="25"/>
                    </a:lnTo>
                    <a:lnTo>
                      <a:pt x="45" y="25"/>
                    </a:lnTo>
                    <a:lnTo>
                      <a:pt x="45" y="33"/>
                    </a:lnTo>
                    <a:lnTo>
                      <a:pt x="27" y="33"/>
                    </a:lnTo>
                    <a:lnTo>
                      <a:pt x="27" y="100"/>
                    </a:lnTo>
                    <a:lnTo>
                      <a:pt x="17" y="10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2057" name="Freeform 143"/>
              <p:cNvSpPr>
                <a:spLocks noEditPoints="1"/>
              </p:cNvSpPr>
              <p:nvPr/>
            </p:nvSpPr>
            <p:spPr bwMode="auto">
              <a:xfrm>
                <a:off x="427" y="2517"/>
                <a:ext cx="88" cy="42"/>
              </a:xfrm>
              <a:custGeom>
                <a:avLst/>
                <a:gdLst>
                  <a:gd name="T0" fmla="*/ 88 w 97"/>
                  <a:gd name="T1" fmla="*/ 33 h 31"/>
                  <a:gd name="T2" fmla="*/ 88 w 97"/>
                  <a:gd name="T3" fmla="*/ 42 h 31"/>
                  <a:gd name="T4" fmla="*/ 0 w 97"/>
                  <a:gd name="T5" fmla="*/ 42 h 31"/>
                  <a:gd name="T6" fmla="*/ 0 w 97"/>
                  <a:gd name="T7" fmla="*/ 33 h 31"/>
                  <a:gd name="T8" fmla="*/ 88 w 97"/>
                  <a:gd name="T9" fmla="*/ 33 h 31"/>
                  <a:gd name="T10" fmla="*/ 88 w 97"/>
                  <a:gd name="T11" fmla="*/ 0 h 31"/>
                  <a:gd name="T12" fmla="*/ 88 w 97"/>
                  <a:gd name="T13" fmla="*/ 8 h 31"/>
                  <a:gd name="T14" fmla="*/ 0 w 97"/>
                  <a:gd name="T15" fmla="*/ 8 h 31"/>
                  <a:gd name="T16" fmla="*/ 0 w 97"/>
                  <a:gd name="T17" fmla="*/ 0 h 31"/>
                  <a:gd name="T18" fmla="*/ 88 w 97"/>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31">
                    <a:moveTo>
                      <a:pt x="97" y="24"/>
                    </a:moveTo>
                    <a:lnTo>
                      <a:pt x="97" y="31"/>
                    </a:lnTo>
                    <a:lnTo>
                      <a:pt x="0" y="31"/>
                    </a:lnTo>
                    <a:lnTo>
                      <a:pt x="0" y="24"/>
                    </a:lnTo>
                    <a:lnTo>
                      <a:pt x="97" y="24"/>
                    </a:lnTo>
                    <a:close/>
                    <a:moveTo>
                      <a:pt x="97" y="0"/>
                    </a:moveTo>
                    <a:lnTo>
                      <a:pt x="97" y="6"/>
                    </a:lnTo>
                    <a:lnTo>
                      <a:pt x="0" y="6"/>
                    </a:lnTo>
                    <a:lnTo>
                      <a:pt x="0" y="0"/>
                    </a:lnTo>
                    <a:lnTo>
                      <a:pt x="97" y="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2058" name="Freeform 144"/>
              <p:cNvSpPr>
                <a:spLocks/>
              </p:cNvSpPr>
              <p:nvPr/>
            </p:nvSpPr>
            <p:spPr bwMode="auto">
              <a:xfrm>
                <a:off x="543" y="2459"/>
                <a:ext cx="66" cy="137"/>
              </a:xfrm>
              <a:custGeom>
                <a:avLst/>
                <a:gdLst>
                  <a:gd name="T0" fmla="*/ 0 w 73"/>
                  <a:gd name="T1" fmla="*/ 123 h 101"/>
                  <a:gd name="T2" fmla="*/ 42 w 73"/>
                  <a:gd name="T3" fmla="*/ 73 h 101"/>
                  <a:gd name="T4" fmla="*/ 47 w 73"/>
                  <a:gd name="T5" fmla="*/ 66 h 101"/>
                  <a:gd name="T6" fmla="*/ 49 w 73"/>
                  <a:gd name="T7" fmla="*/ 62 h 101"/>
                  <a:gd name="T8" fmla="*/ 52 w 73"/>
                  <a:gd name="T9" fmla="*/ 60 h 101"/>
                  <a:gd name="T10" fmla="*/ 54 w 73"/>
                  <a:gd name="T11" fmla="*/ 56 h 101"/>
                  <a:gd name="T12" fmla="*/ 56 w 73"/>
                  <a:gd name="T13" fmla="*/ 52 h 101"/>
                  <a:gd name="T14" fmla="*/ 56 w 73"/>
                  <a:gd name="T15" fmla="*/ 45 h 101"/>
                  <a:gd name="T16" fmla="*/ 56 w 73"/>
                  <a:gd name="T17" fmla="*/ 38 h 101"/>
                  <a:gd name="T18" fmla="*/ 56 w 73"/>
                  <a:gd name="T19" fmla="*/ 31 h 101"/>
                  <a:gd name="T20" fmla="*/ 54 w 73"/>
                  <a:gd name="T21" fmla="*/ 27 h 101"/>
                  <a:gd name="T22" fmla="*/ 52 w 73"/>
                  <a:gd name="T23" fmla="*/ 22 h 101"/>
                  <a:gd name="T24" fmla="*/ 49 w 73"/>
                  <a:gd name="T25" fmla="*/ 18 h 101"/>
                  <a:gd name="T26" fmla="*/ 45 w 73"/>
                  <a:gd name="T27" fmla="*/ 15 h 101"/>
                  <a:gd name="T28" fmla="*/ 42 w 73"/>
                  <a:gd name="T29" fmla="*/ 14 h 101"/>
                  <a:gd name="T30" fmla="*/ 38 w 73"/>
                  <a:gd name="T31" fmla="*/ 11 h 101"/>
                  <a:gd name="T32" fmla="*/ 33 w 73"/>
                  <a:gd name="T33" fmla="*/ 11 h 101"/>
                  <a:gd name="T34" fmla="*/ 27 w 73"/>
                  <a:gd name="T35" fmla="*/ 11 h 101"/>
                  <a:gd name="T36" fmla="*/ 24 w 73"/>
                  <a:gd name="T37" fmla="*/ 14 h 101"/>
                  <a:gd name="T38" fmla="*/ 20 w 73"/>
                  <a:gd name="T39" fmla="*/ 18 h 101"/>
                  <a:gd name="T40" fmla="*/ 16 w 73"/>
                  <a:gd name="T41" fmla="*/ 20 h 101"/>
                  <a:gd name="T42" fmla="*/ 14 w 73"/>
                  <a:gd name="T43" fmla="*/ 24 h 101"/>
                  <a:gd name="T44" fmla="*/ 13 w 73"/>
                  <a:gd name="T45" fmla="*/ 31 h 101"/>
                  <a:gd name="T46" fmla="*/ 11 w 73"/>
                  <a:gd name="T47" fmla="*/ 35 h 101"/>
                  <a:gd name="T48" fmla="*/ 11 w 73"/>
                  <a:gd name="T49" fmla="*/ 42 h 101"/>
                  <a:gd name="T50" fmla="*/ 0 w 73"/>
                  <a:gd name="T51" fmla="*/ 46 h 101"/>
                  <a:gd name="T52" fmla="*/ 0 w 73"/>
                  <a:gd name="T53" fmla="*/ 39 h 101"/>
                  <a:gd name="T54" fmla="*/ 0 w 73"/>
                  <a:gd name="T55" fmla="*/ 34 h 101"/>
                  <a:gd name="T56" fmla="*/ 2 w 73"/>
                  <a:gd name="T57" fmla="*/ 28 h 101"/>
                  <a:gd name="T58" fmla="*/ 4 w 73"/>
                  <a:gd name="T59" fmla="*/ 22 h 101"/>
                  <a:gd name="T60" fmla="*/ 7 w 73"/>
                  <a:gd name="T61" fmla="*/ 18 h 101"/>
                  <a:gd name="T62" fmla="*/ 9 w 73"/>
                  <a:gd name="T63" fmla="*/ 11 h 101"/>
                  <a:gd name="T64" fmla="*/ 13 w 73"/>
                  <a:gd name="T65" fmla="*/ 8 h 101"/>
                  <a:gd name="T66" fmla="*/ 16 w 73"/>
                  <a:gd name="T67" fmla="*/ 4 h 101"/>
                  <a:gd name="T68" fmla="*/ 20 w 73"/>
                  <a:gd name="T69" fmla="*/ 1 h 101"/>
                  <a:gd name="T70" fmla="*/ 25 w 73"/>
                  <a:gd name="T71" fmla="*/ 0 h 101"/>
                  <a:gd name="T72" fmla="*/ 31 w 73"/>
                  <a:gd name="T73" fmla="*/ 0 h 101"/>
                  <a:gd name="T74" fmla="*/ 36 w 73"/>
                  <a:gd name="T75" fmla="*/ 0 h 101"/>
                  <a:gd name="T76" fmla="*/ 42 w 73"/>
                  <a:gd name="T77" fmla="*/ 0 h 101"/>
                  <a:gd name="T78" fmla="*/ 45 w 73"/>
                  <a:gd name="T79" fmla="*/ 1 h 101"/>
                  <a:gd name="T80" fmla="*/ 51 w 73"/>
                  <a:gd name="T81" fmla="*/ 4 h 101"/>
                  <a:gd name="T82" fmla="*/ 54 w 73"/>
                  <a:gd name="T83" fmla="*/ 8 h 101"/>
                  <a:gd name="T84" fmla="*/ 58 w 73"/>
                  <a:gd name="T85" fmla="*/ 11 h 101"/>
                  <a:gd name="T86" fmla="*/ 60 w 73"/>
                  <a:gd name="T87" fmla="*/ 15 h 101"/>
                  <a:gd name="T88" fmla="*/ 61 w 73"/>
                  <a:gd name="T89" fmla="*/ 20 h 101"/>
                  <a:gd name="T90" fmla="*/ 62 w 73"/>
                  <a:gd name="T91" fmla="*/ 24 h 101"/>
                  <a:gd name="T92" fmla="*/ 64 w 73"/>
                  <a:gd name="T93" fmla="*/ 28 h 101"/>
                  <a:gd name="T94" fmla="*/ 66 w 73"/>
                  <a:gd name="T95" fmla="*/ 34 h 101"/>
                  <a:gd name="T96" fmla="*/ 66 w 73"/>
                  <a:gd name="T97" fmla="*/ 39 h 101"/>
                  <a:gd name="T98" fmla="*/ 66 w 73"/>
                  <a:gd name="T99" fmla="*/ 46 h 101"/>
                  <a:gd name="T100" fmla="*/ 64 w 73"/>
                  <a:gd name="T101" fmla="*/ 53 h 101"/>
                  <a:gd name="T102" fmla="*/ 62 w 73"/>
                  <a:gd name="T103" fmla="*/ 60 h 101"/>
                  <a:gd name="T104" fmla="*/ 61 w 73"/>
                  <a:gd name="T105" fmla="*/ 65 h 101"/>
                  <a:gd name="T106" fmla="*/ 60 w 73"/>
                  <a:gd name="T107" fmla="*/ 69 h 101"/>
                  <a:gd name="T108" fmla="*/ 56 w 73"/>
                  <a:gd name="T109" fmla="*/ 73 h 101"/>
                  <a:gd name="T110" fmla="*/ 54 w 73"/>
                  <a:gd name="T111" fmla="*/ 79 h 101"/>
                  <a:gd name="T112" fmla="*/ 14 w 73"/>
                  <a:gd name="T113" fmla="*/ 123 h 1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 h="101">
                    <a:moveTo>
                      <a:pt x="73" y="101"/>
                    </a:moveTo>
                    <a:lnTo>
                      <a:pt x="0" y="101"/>
                    </a:lnTo>
                    <a:lnTo>
                      <a:pt x="0" y="91"/>
                    </a:lnTo>
                    <a:lnTo>
                      <a:pt x="42" y="58"/>
                    </a:lnTo>
                    <a:lnTo>
                      <a:pt x="44" y="56"/>
                    </a:lnTo>
                    <a:lnTo>
                      <a:pt x="46" y="54"/>
                    </a:lnTo>
                    <a:lnTo>
                      <a:pt x="48" y="53"/>
                    </a:lnTo>
                    <a:lnTo>
                      <a:pt x="50" y="51"/>
                    </a:lnTo>
                    <a:lnTo>
                      <a:pt x="52" y="49"/>
                    </a:lnTo>
                    <a:lnTo>
                      <a:pt x="52" y="48"/>
                    </a:lnTo>
                    <a:lnTo>
                      <a:pt x="54" y="48"/>
                    </a:lnTo>
                    <a:lnTo>
                      <a:pt x="54" y="46"/>
                    </a:lnTo>
                    <a:lnTo>
                      <a:pt x="56" y="46"/>
                    </a:lnTo>
                    <a:lnTo>
                      <a:pt x="56" y="44"/>
                    </a:lnTo>
                    <a:lnTo>
                      <a:pt x="58" y="44"/>
                    </a:lnTo>
                    <a:lnTo>
                      <a:pt x="58" y="43"/>
                    </a:lnTo>
                    <a:lnTo>
                      <a:pt x="58" y="41"/>
                    </a:lnTo>
                    <a:lnTo>
                      <a:pt x="60" y="41"/>
                    </a:lnTo>
                    <a:lnTo>
                      <a:pt x="60" y="39"/>
                    </a:lnTo>
                    <a:lnTo>
                      <a:pt x="60" y="38"/>
                    </a:lnTo>
                    <a:lnTo>
                      <a:pt x="62" y="38"/>
                    </a:lnTo>
                    <a:lnTo>
                      <a:pt x="62" y="36"/>
                    </a:lnTo>
                    <a:lnTo>
                      <a:pt x="62" y="34"/>
                    </a:lnTo>
                    <a:lnTo>
                      <a:pt x="62" y="33"/>
                    </a:lnTo>
                    <a:lnTo>
                      <a:pt x="62" y="31"/>
                    </a:lnTo>
                    <a:lnTo>
                      <a:pt x="62" y="29"/>
                    </a:lnTo>
                    <a:lnTo>
                      <a:pt x="62" y="28"/>
                    </a:lnTo>
                    <a:lnTo>
                      <a:pt x="62" y="26"/>
                    </a:lnTo>
                    <a:lnTo>
                      <a:pt x="62" y="25"/>
                    </a:lnTo>
                    <a:lnTo>
                      <a:pt x="62" y="23"/>
                    </a:lnTo>
                    <a:lnTo>
                      <a:pt x="62" y="21"/>
                    </a:lnTo>
                    <a:lnTo>
                      <a:pt x="60" y="21"/>
                    </a:lnTo>
                    <a:lnTo>
                      <a:pt x="60" y="20"/>
                    </a:lnTo>
                    <a:lnTo>
                      <a:pt x="60" y="18"/>
                    </a:lnTo>
                    <a:lnTo>
                      <a:pt x="58" y="18"/>
                    </a:lnTo>
                    <a:lnTo>
                      <a:pt x="58" y="16"/>
                    </a:lnTo>
                    <a:lnTo>
                      <a:pt x="56" y="16"/>
                    </a:lnTo>
                    <a:lnTo>
                      <a:pt x="56" y="15"/>
                    </a:lnTo>
                    <a:lnTo>
                      <a:pt x="54" y="13"/>
                    </a:lnTo>
                    <a:lnTo>
                      <a:pt x="52" y="13"/>
                    </a:lnTo>
                    <a:lnTo>
                      <a:pt x="52" y="11"/>
                    </a:lnTo>
                    <a:lnTo>
                      <a:pt x="50" y="11"/>
                    </a:lnTo>
                    <a:lnTo>
                      <a:pt x="48" y="11"/>
                    </a:lnTo>
                    <a:lnTo>
                      <a:pt x="48" y="10"/>
                    </a:lnTo>
                    <a:lnTo>
                      <a:pt x="46" y="10"/>
                    </a:lnTo>
                    <a:lnTo>
                      <a:pt x="44" y="10"/>
                    </a:lnTo>
                    <a:lnTo>
                      <a:pt x="44" y="8"/>
                    </a:lnTo>
                    <a:lnTo>
                      <a:pt x="42" y="8"/>
                    </a:lnTo>
                    <a:lnTo>
                      <a:pt x="40" y="8"/>
                    </a:lnTo>
                    <a:lnTo>
                      <a:pt x="38" y="8"/>
                    </a:lnTo>
                    <a:lnTo>
                      <a:pt x="36" y="8"/>
                    </a:lnTo>
                    <a:lnTo>
                      <a:pt x="34" y="8"/>
                    </a:lnTo>
                    <a:lnTo>
                      <a:pt x="32" y="8"/>
                    </a:lnTo>
                    <a:lnTo>
                      <a:pt x="30" y="8"/>
                    </a:lnTo>
                    <a:lnTo>
                      <a:pt x="30" y="10"/>
                    </a:lnTo>
                    <a:lnTo>
                      <a:pt x="28" y="10"/>
                    </a:lnTo>
                    <a:lnTo>
                      <a:pt x="26" y="10"/>
                    </a:lnTo>
                    <a:lnTo>
                      <a:pt x="24" y="11"/>
                    </a:lnTo>
                    <a:lnTo>
                      <a:pt x="22" y="11"/>
                    </a:lnTo>
                    <a:lnTo>
                      <a:pt x="22" y="13"/>
                    </a:lnTo>
                    <a:lnTo>
                      <a:pt x="20" y="13"/>
                    </a:lnTo>
                    <a:lnTo>
                      <a:pt x="20" y="15"/>
                    </a:lnTo>
                    <a:lnTo>
                      <a:pt x="18" y="15"/>
                    </a:lnTo>
                    <a:lnTo>
                      <a:pt x="18" y="16"/>
                    </a:lnTo>
                    <a:lnTo>
                      <a:pt x="16" y="16"/>
                    </a:lnTo>
                    <a:lnTo>
                      <a:pt x="16" y="18"/>
                    </a:lnTo>
                    <a:lnTo>
                      <a:pt x="14" y="20"/>
                    </a:lnTo>
                    <a:lnTo>
                      <a:pt x="14" y="21"/>
                    </a:lnTo>
                    <a:lnTo>
                      <a:pt x="14" y="23"/>
                    </a:lnTo>
                    <a:lnTo>
                      <a:pt x="12" y="23"/>
                    </a:lnTo>
                    <a:lnTo>
                      <a:pt x="12" y="25"/>
                    </a:lnTo>
                    <a:lnTo>
                      <a:pt x="12" y="26"/>
                    </a:lnTo>
                    <a:lnTo>
                      <a:pt x="12" y="28"/>
                    </a:lnTo>
                    <a:lnTo>
                      <a:pt x="12" y="29"/>
                    </a:lnTo>
                    <a:lnTo>
                      <a:pt x="12" y="31"/>
                    </a:lnTo>
                    <a:lnTo>
                      <a:pt x="12" y="33"/>
                    </a:lnTo>
                    <a:lnTo>
                      <a:pt x="12" y="34"/>
                    </a:lnTo>
                    <a:lnTo>
                      <a:pt x="0" y="34"/>
                    </a:lnTo>
                    <a:lnTo>
                      <a:pt x="0" y="33"/>
                    </a:lnTo>
                    <a:lnTo>
                      <a:pt x="0" y="31"/>
                    </a:lnTo>
                    <a:lnTo>
                      <a:pt x="0" y="29"/>
                    </a:lnTo>
                    <a:lnTo>
                      <a:pt x="0" y="28"/>
                    </a:lnTo>
                    <a:lnTo>
                      <a:pt x="0" y="26"/>
                    </a:lnTo>
                    <a:lnTo>
                      <a:pt x="0" y="25"/>
                    </a:lnTo>
                    <a:lnTo>
                      <a:pt x="2" y="25"/>
                    </a:lnTo>
                    <a:lnTo>
                      <a:pt x="2" y="23"/>
                    </a:lnTo>
                    <a:lnTo>
                      <a:pt x="2" y="21"/>
                    </a:lnTo>
                    <a:lnTo>
                      <a:pt x="2" y="20"/>
                    </a:lnTo>
                    <a:lnTo>
                      <a:pt x="4" y="18"/>
                    </a:lnTo>
                    <a:lnTo>
                      <a:pt x="4" y="16"/>
                    </a:lnTo>
                    <a:lnTo>
                      <a:pt x="6" y="15"/>
                    </a:lnTo>
                    <a:lnTo>
                      <a:pt x="6" y="13"/>
                    </a:lnTo>
                    <a:lnTo>
                      <a:pt x="8" y="13"/>
                    </a:lnTo>
                    <a:lnTo>
                      <a:pt x="8" y="11"/>
                    </a:lnTo>
                    <a:lnTo>
                      <a:pt x="10" y="10"/>
                    </a:lnTo>
                    <a:lnTo>
                      <a:pt x="10" y="8"/>
                    </a:lnTo>
                    <a:lnTo>
                      <a:pt x="12" y="8"/>
                    </a:lnTo>
                    <a:lnTo>
                      <a:pt x="12" y="6"/>
                    </a:lnTo>
                    <a:lnTo>
                      <a:pt x="14" y="6"/>
                    </a:lnTo>
                    <a:lnTo>
                      <a:pt x="16" y="5"/>
                    </a:lnTo>
                    <a:lnTo>
                      <a:pt x="18" y="5"/>
                    </a:lnTo>
                    <a:lnTo>
                      <a:pt x="18" y="3"/>
                    </a:lnTo>
                    <a:lnTo>
                      <a:pt x="20" y="3"/>
                    </a:lnTo>
                    <a:lnTo>
                      <a:pt x="22" y="3"/>
                    </a:lnTo>
                    <a:lnTo>
                      <a:pt x="22" y="1"/>
                    </a:lnTo>
                    <a:lnTo>
                      <a:pt x="24" y="1"/>
                    </a:lnTo>
                    <a:lnTo>
                      <a:pt x="26" y="1"/>
                    </a:lnTo>
                    <a:lnTo>
                      <a:pt x="28" y="0"/>
                    </a:lnTo>
                    <a:lnTo>
                      <a:pt x="30" y="0"/>
                    </a:lnTo>
                    <a:lnTo>
                      <a:pt x="32" y="0"/>
                    </a:lnTo>
                    <a:lnTo>
                      <a:pt x="34" y="0"/>
                    </a:lnTo>
                    <a:lnTo>
                      <a:pt x="36" y="0"/>
                    </a:lnTo>
                    <a:lnTo>
                      <a:pt x="38" y="0"/>
                    </a:lnTo>
                    <a:lnTo>
                      <a:pt x="40" y="0"/>
                    </a:lnTo>
                    <a:lnTo>
                      <a:pt x="42" y="0"/>
                    </a:lnTo>
                    <a:lnTo>
                      <a:pt x="44" y="0"/>
                    </a:lnTo>
                    <a:lnTo>
                      <a:pt x="46" y="0"/>
                    </a:lnTo>
                    <a:lnTo>
                      <a:pt x="48" y="0"/>
                    </a:lnTo>
                    <a:lnTo>
                      <a:pt x="48" y="1"/>
                    </a:lnTo>
                    <a:lnTo>
                      <a:pt x="50" y="1"/>
                    </a:lnTo>
                    <a:lnTo>
                      <a:pt x="52" y="1"/>
                    </a:lnTo>
                    <a:lnTo>
                      <a:pt x="54" y="3"/>
                    </a:lnTo>
                    <a:lnTo>
                      <a:pt x="56" y="3"/>
                    </a:lnTo>
                    <a:lnTo>
                      <a:pt x="58" y="5"/>
                    </a:lnTo>
                    <a:lnTo>
                      <a:pt x="60" y="5"/>
                    </a:lnTo>
                    <a:lnTo>
                      <a:pt x="60" y="6"/>
                    </a:lnTo>
                    <a:lnTo>
                      <a:pt x="62" y="6"/>
                    </a:lnTo>
                    <a:lnTo>
                      <a:pt x="62" y="8"/>
                    </a:lnTo>
                    <a:lnTo>
                      <a:pt x="64" y="8"/>
                    </a:lnTo>
                    <a:lnTo>
                      <a:pt x="64" y="10"/>
                    </a:lnTo>
                    <a:lnTo>
                      <a:pt x="66" y="10"/>
                    </a:lnTo>
                    <a:lnTo>
                      <a:pt x="66" y="11"/>
                    </a:lnTo>
                    <a:lnTo>
                      <a:pt x="67" y="11"/>
                    </a:lnTo>
                    <a:lnTo>
                      <a:pt x="67" y="13"/>
                    </a:lnTo>
                    <a:lnTo>
                      <a:pt x="67" y="15"/>
                    </a:lnTo>
                    <a:lnTo>
                      <a:pt x="69" y="15"/>
                    </a:lnTo>
                    <a:lnTo>
                      <a:pt x="69" y="16"/>
                    </a:lnTo>
                    <a:lnTo>
                      <a:pt x="69" y="18"/>
                    </a:lnTo>
                    <a:lnTo>
                      <a:pt x="71" y="18"/>
                    </a:lnTo>
                    <a:lnTo>
                      <a:pt x="71" y="20"/>
                    </a:lnTo>
                    <a:lnTo>
                      <a:pt x="71" y="21"/>
                    </a:lnTo>
                    <a:lnTo>
                      <a:pt x="71" y="23"/>
                    </a:lnTo>
                    <a:lnTo>
                      <a:pt x="73" y="23"/>
                    </a:lnTo>
                    <a:lnTo>
                      <a:pt x="73" y="25"/>
                    </a:lnTo>
                    <a:lnTo>
                      <a:pt x="73" y="26"/>
                    </a:lnTo>
                    <a:lnTo>
                      <a:pt x="73" y="28"/>
                    </a:lnTo>
                    <a:lnTo>
                      <a:pt x="73" y="29"/>
                    </a:lnTo>
                    <a:lnTo>
                      <a:pt x="73" y="31"/>
                    </a:lnTo>
                    <a:lnTo>
                      <a:pt x="73" y="33"/>
                    </a:lnTo>
                    <a:lnTo>
                      <a:pt x="73" y="34"/>
                    </a:lnTo>
                    <a:lnTo>
                      <a:pt x="73" y="36"/>
                    </a:lnTo>
                    <a:lnTo>
                      <a:pt x="73" y="38"/>
                    </a:lnTo>
                    <a:lnTo>
                      <a:pt x="71" y="39"/>
                    </a:lnTo>
                    <a:lnTo>
                      <a:pt x="71" y="41"/>
                    </a:lnTo>
                    <a:lnTo>
                      <a:pt x="71" y="43"/>
                    </a:lnTo>
                    <a:lnTo>
                      <a:pt x="69" y="44"/>
                    </a:lnTo>
                    <a:lnTo>
                      <a:pt x="69" y="46"/>
                    </a:lnTo>
                    <a:lnTo>
                      <a:pt x="67" y="46"/>
                    </a:lnTo>
                    <a:lnTo>
                      <a:pt x="67" y="48"/>
                    </a:lnTo>
                    <a:lnTo>
                      <a:pt x="67" y="49"/>
                    </a:lnTo>
                    <a:lnTo>
                      <a:pt x="66" y="49"/>
                    </a:lnTo>
                    <a:lnTo>
                      <a:pt x="66" y="51"/>
                    </a:lnTo>
                    <a:lnTo>
                      <a:pt x="64" y="51"/>
                    </a:lnTo>
                    <a:lnTo>
                      <a:pt x="64" y="53"/>
                    </a:lnTo>
                    <a:lnTo>
                      <a:pt x="62" y="54"/>
                    </a:lnTo>
                    <a:lnTo>
                      <a:pt x="62" y="56"/>
                    </a:lnTo>
                    <a:lnTo>
                      <a:pt x="60" y="56"/>
                    </a:lnTo>
                    <a:lnTo>
                      <a:pt x="60" y="58"/>
                    </a:lnTo>
                    <a:lnTo>
                      <a:pt x="58" y="58"/>
                    </a:lnTo>
                    <a:lnTo>
                      <a:pt x="56" y="59"/>
                    </a:lnTo>
                    <a:lnTo>
                      <a:pt x="16" y="91"/>
                    </a:lnTo>
                    <a:lnTo>
                      <a:pt x="73" y="91"/>
                    </a:lnTo>
                    <a:lnTo>
                      <a:pt x="73" y="101"/>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grpSp>
        <p:grpSp>
          <p:nvGrpSpPr>
            <p:cNvPr id="21833" name="Group 145"/>
            <p:cNvGrpSpPr>
              <a:grpSpLocks/>
            </p:cNvGrpSpPr>
            <p:nvPr/>
          </p:nvGrpSpPr>
          <p:grpSpPr bwMode="auto">
            <a:xfrm>
              <a:off x="377" y="3115"/>
              <a:ext cx="2592" cy="463"/>
              <a:chOff x="377" y="3115"/>
              <a:chExt cx="2592" cy="463"/>
            </a:xfrm>
          </p:grpSpPr>
          <p:sp>
            <p:nvSpPr>
              <p:cNvPr id="21835" name="Freeform 146"/>
              <p:cNvSpPr>
                <a:spLocks/>
              </p:cNvSpPr>
              <p:nvPr/>
            </p:nvSpPr>
            <p:spPr bwMode="auto">
              <a:xfrm>
                <a:off x="2836" y="3158"/>
                <a:ext cx="86" cy="91"/>
              </a:xfrm>
              <a:custGeom>
                <a:avLst/>
                <a:gdLst>
                  <a:gd name="T0" fmla="*/ 86 w 95"/>
                  <a:gd name="T1" fmla="*/ 86 h 67"/>
                  <a:gd name="T2" fmla="*/ 58 w 95"/>
                  <a:gd name="T3" fmla="*/ 14 h 67"/>
                  <a:gd name="T4" fmla="*/ 24 w 95"/>
                  <a:gd name="T5" fmla="*/ 0 h 67"/>
                  <a:gd name="T6" fmla="*/ 0 w 95"/>
                  <a:gd name="T7" fmla="*/ 48 h 67"/>
                  <a:gd name="T8" fmla="*/ 25 w 95"/>
                  <a:gd name="T9" fmla="*/ 91 h 67"/>
                  <a:gd name="T10" fmla="*/ 86 w 95"/>
                  <a:gd name="T11" fmla="*/ 86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67">
                    <a:moveTo>
                      <a:pt x="95" y="63"/>
                    </a:moveTo>
                    <a:lnTo>
                      <a:pt x="64" y="10"/>
                    </a:lnTo>
                    <a:lnTo>
                      <a:pt x="26" y="0"/>
                    </a:lnTo>
                    <a:lnTo>
                      <a:pt x="0" y="35"/>
                    </a:lnTo>
                    <a:lnTo>
                      <a:pt x="28" y="67"/>
                    </a:lnTo>
                    <a:lnTo>
                      <a:pt x="95" y="63"/>
                    </a:lnTo>
                    <a:close/>
                  </a:path>
                </a:pathLst>
              </a:custGeom>
              <a:solidFill>
                <a:schemeClr val="tx2"/>
              </a:solidFill>
              <a:ln w="9525">
                <a:solidFill>
                  <a:schemeClr val="tx2"/>
                </a:solidFill>
                <a:round/>
                <a:headEnd/>
                <a:tailEnd/>
              </a:ln>
            </p:spPr>
            <p:txBody>
              <a:bodyPr/>
              <a:lstStyle/>
              <a:p>
                <a:endParaRPr lang="fr-FR"/>
              </a:p>
            </p:txBody>
          </p:sp>
          <p:sp>
            <p:nvSpPr>
              <p:cNvPr id="21836" name="Freeform 147"/>
              <p:cNvSpPr>
                <a:spLocks/>
              </p:cNvSpPr>
              <p:nvPr/>
            </p:nvSpPr>
            <p:spPr bwMode="auto">
              <a:xfrm>
                <a:off x="2836" y="3158"/>
                <a:ext cx="86" cy="91"/>
              </a:xfrm>
              <a:custGeom>
                <a:avLst/>
                <a:gdLst>
                  <a:gd name="T0" fmla="*/ 86 w 95"/>
                  <a:gd name="T1" fmla="*/ 86 h 67"/>
                  <a:gd name="T2" fmla="*/ 58 w 95"/>
                  <a:gd name="T3" fmla="*/ 14 h 67"/>
                  <a:gd name="T4" fmla="*/ 24 w 95"/>
                  <a:gd name="T5" fmla="*/ 0 h 67"/>
                  <a:gd name="T6" fmla="*/ 0 w 95"/>
                  <a:gd name="T7" fmla="*/ 48 h 67"/>
                  <a:gd name="T8" fmla="*/ 25 w 95"/>
                  <a:gd name="T9" fmla="*/ 91 h 67"/>
                  <a:gd name="T10" fmla="*/ 86 w 95"/>
                  <a:gd name="T11" fmla="*/ 86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67">
                    <a:moveTo>
                      <a:pt x="95" y="63"/>
                    </a:moveTo>
                    <a:lnTo>
                      <a:pt x="64" y="10"/>
                    </a:lnTo>
                    <a:lnTo>
                      <a:pt x="26" y="0"/>
                    </a:lnTo>
                    <a:lnTo>
                      <a:pt x="0" y="35"/>
                    </a:lnTo>
                    <a:lnTo>
                      <a:pt x="28" y="67"/>
                    </a:lnTo>
                    <a:lnTo>
                      <a:pt x="95" y="63"/>
                    </a:lnTo>
                  </a:path>
                </a:pathLst>
              </a:custGeom>
              <a:solidFill>
                <a:schemeClr val="tx2"/>
              </a:solidFill>
              <a:ln w="0">
                <a:solidFill>
                  <a:schemeClr val="tx2"/>
                </a:solidFill>
                <a:prstDash val="solid"/>
                <a:round/>
                <a:headEnd/>
                <a:tailEnd/>
              </a:ln>
            </p:spPr>
            <p:txBody>
              <a:bodyPr/>
              <a:lstStyle/>
              <a:p>
                <a:endParaRPr lang="fr-FR"/>
              </a:p>
            </p:txBody>
          </p:sp>
          <p:sp>
            <p:nvSpPr>
              <p:cNvPr id="21837" name="Freeform 148"/>
              <p:cNvSpPr>
                <a:spLocks/>
              </p:cNvSpPr>
              <p:nvPr/>
            </p:nvSpPr>
            <p:spPr bwMode="auto">
              <a:xfrm>
                <a:off x="2665" y="3150"/>
                <a:ext cx="52" cy="104"/>
              </a:xfrm>
              <a:custGeom>
                <a:avLst/>
                <a:gdLst>
                  <a:gd name="T0" fmla="*/ 52 w 59"/>
                  <a:gd name="T1" fmla="*/ 100 h 77"/>
                  <a:gd name="T2" fmla="*/ 52 w 59"/>
                  <a:gd name="T3" fmla="*/ 45 h 77"/>
                  <a:gd name="T4" fmla="*/ 11 w 59"/>
                  <a:gd name="T5" fmla="*/ 0 h 77"/>
                  <a:gd name="T6" fmla="*/ 0 w 59"/>
                  <a:gd name="T7" fmla="*/ 58 h 77"/>
                  <a:gd name="T8" fmla="*/ 11 w 59"/>
                  <a:gd name="T9" fmla="*/ 104 h 77"/>
                  <a:gd name="T10" fmla="*/ 52 w 59"/>
                  <a:gd name="T11" fmla="*/ 10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77">
                    <a:moveTo>
                      <a:pt x="59" y="74"/>
                    </a:moveTo>
                    <a:lnTo>
                      <a:pt x="59" y="33"/>
                    </a:lnTo>
                    <a:lnTo>
                      <a:pt x="13" y="0"/>
                    </a:lnTo>
                    <a:lnTo>
                      <a:pt x="0" y="43"/>
                    </a:lnTo>
                    <a:lnTo>
                      <a:pt x="13" y="77"/>
                    </a:lnTo>
                    <a:lnTo>
                      <a:pt x="59" y="74"/>
                    </a:lnTo>
                    <a:close/>
                  </a:path>
                </a:pathLst>
              </a:custGeom>
              <a:solidFill>
                <a:schemeClr val="tx2"/>
              </a:solidFill>
              <a:ln w="9525">
                <a:solidFill>
                  <a:schemeClr val="tx2"/>
                </a:solidFill>
                <a:round/>
                <a:headEnd/>
                <a:tailEnd/>
              </a:ln>
            </p:spPr>
            <p:txBody>
              <a:bodyPr/>
              <a:lstStyle/>
              <a:p>
                <a:endParaRPr lang="fr-FR"/>
              </a:p>
            </p:txBody>
          </p:sp>
          <p:sp>
            <p:nvSpPr>
              <p:cNvPr id="21838" name="Freeform 149"/>
              <p:cNvSpPr>
                <a:spLocks/>
              </p:cNvSpPr>
              <p:nvPr/>
            </p:nvSpPr>
            <p:spPr bwMode="auto">
              <a:xfrm>
                <a:off x="2665" y="3150"/>
                <a:ext cx="52" cy="104"/>
              </a:xfrm>
              <a:custGeom>
                <a:avLst/>
                <a:gdLst>
                  <a:gd name="T0" fmla="*/ 52 w 59"/>
                  <a:gd name="T1" fmla="*/ 100 h 77"/>
                  <a:gd name="T2" fmla="*/ 52 w 59"/>
                  <a:gd name="T3" fmla="*/ 45 h 77"/>
                  <a:gd name="T4" fmla="*/ 11 w 59"/>
                  <a:gd name="T5" fmla="*/ 0 h 77"/>
                  <a:gd name="T6" fmla="*/ 0 w 59"/>
                  <a:gd name="T7" fmla="*/ 58 h 77"/>
                  <a:gd name="T8" fmla="*/ 11 w 59"/>
                  <a:gd name="T9" fmla="*/ 104 h 77"/>
                  <a:gd name="T10" fmla="*/ 52 w 59"/>
                  <a:gd name="T11" fmla="*/ 10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77">
                    <a:moveTo>
                      <a:pt x="59" y="74"/>
                    </a:moveTo>
                    <a:lnTo>
                      <a:pt x="59" y="33"/>
                    </a:lnTo>
                    <a:lnTo>
                      <a:pt x="13" y="0"/>
                    </a:lnTo>
                    <a:lnTo>
                      <a:pt x="0" y="43"/>
                    </a:lnTo>
                    <a:lnTo>
                      <a:pt x="13" y="77"/>
                    </a:lnTo>
                    <a:lnTo>
                      <a:pt x="59" y="74"/>
                    </a:lnTo>
                  </a:path>
                </a:pathLst>
              </a:custGeom>
              <a:solidFill>
                <a:schemeClr val="tx2"/>
              </a:solidFill>
              <a:ln w="0">
                <a:solidFill>
                  <a:schemeClr val="tx2"/>
                </a:solidFill>
                <a:prstDash val="solid"/>
                <a:round/>
                <a:headEnd/>
                <a:tailEnd/>
              </a:ln>
            </p:spPr>
            <p:txBody>
              <a:bodyPr/>
              <a:lstStyle/>
              <a:p>
                <a:endParaRPr lang="fr-FR"/>
              </a:p>
            </p:txBody>
          </p:sp>
          <p:sp>
            <p:nvSpPr>
              <p:cNvPr id="21839" name="Freeform 150"/>
              <p:cNvSpPr>
                <a:spLocks/>
              </p:cNvSpPr>
              <p:nvPr/>
            </p:nvSpPr>
            <p:spPr bwMode="auto">
              <a:xfrm>
                <a:off x="2365" y="3146"/>
                <a:ext cx="62" cy="115"/>
              </a:xfrm>
              <a:custGeom>
                <a:avLst/>
                <a:gdLst>
                  <a:gd name="T0" fmla="*/ 62 w 69"/>
                  <a:gd name="T1" fmla="*/ 115 h 85"/>
                  <a:gd name="T2" fmla="*/ 57 w 69"/>
                  <a:gd name="T3" fmla="*/ 28 h 85"/>
                  <a:gd name="T4" fmla="*/ 24 w 69"/>
                  <a:gd name="T5" fmla="*/ 0 h 85"/>
                  <a:gd name="T6" fmla="*/ 0 w 69"/>
                  <a:gd name="T7" fmla="*/ 39 h 85"/>
                  <a:gd name="T8" fmla="*/ 5 w 69"/>
                  <a:gd name="T9" fmla="*/ 108 h 85"/>
                  <a:gd name="T10" fmla="*/ 62 w 69"/>
                  <a:gd name="T11" fmla="*/ 115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5">
                    <a:moveTo>
                      <a:pt x="69" y="85"/>
                    </a:moveTo>
                    <a:lnTo>
                      <a:pt x="63" y="21"/>
                    </a:lnTo>
                    <a:lnTo>
                      <a:pt x="27" y="0"/>
                    </a:lnTo>
                    <a:lnTo>
                      <a:pt x="0" y="29"/>
                    </a:lnTo>
                    <a:lnTo>
                      <a:pt x="6" y="80"/>
                    </a:lnTo>
                    <a:lnTo>
                      <a:pt x="69" y="85"/>
                    </a:lnTo>
                    <a:close/>
                  </a:path>
                </a:pathLst>
              </a:custGeom>
              <a:solidFill>
                <a:schemeClr val="tx2"/>
              </a:solidFill>
              <a:ln w="9525">
                <a:solidFill>
                  <a:schemeClr val="tx2"/>
                </a:solidFill>
                <a:round/>
                <a:headEnd/>
                <a:tailEnd/>
              </a:ln>
            </p:spPr>
            <p:txBody>
              <a:bodyPr/>
              <a:lstStyle/>
              <a:p>
                <a:endParaRPr lang="fr-FR"/>
              </a:p>
            </p:txBody>
          </p:sp>
          <p:sp>
            <p:nvSpPr>
              <p:cNvPr id="21840" name="Freeform 151"/>
              <p:cNvSpPr>
                <a:spLocks/>
              </p:cNvSpPr>
              <p:nvPr/>
            </p:nvSpPr>
            <p:spPr bwMode="auto">
              <a:xfrm>
                <a:off x="2365" y="3146"/>
                <a:ext cx="62" cy="115"/>
              </a:xfrm>
              <a:custGeom>
                <a:avLst/>
                <a:gdLst>
                  <a:gd name="T0" fmla="*/ 62 w 69"/>
                  <a:gd name="T1" fmla="*/ 115 h 85"/>
                  <a:gd name="T2" fmla="*/ 57 w 69"/>
                  <a:gd name="T3" fmla="*/ 28 h 85"/>
                  <a:gd name="T4" fmla="*/ 24 w 69"/>
                  <a:gd name="T5" fmla="*/ 0 h 85"/>
                  <a:gd name="T6" fmla="*/ 0 w 69"/>
                  <a:gd name="T7" fmla="*/ 39 h 85"/>
                  <a:gd name="T8" fmla="*/ 5 w 69"/>
                  <a:gd name="T9" fmla="*/ 108 h 85"/>
                  <a:gd name="T10" fmla="*/ 62 w 69"/>
                  <a:gd name="T11" fmla="*/ 115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5">
                    <a:moveTo>
                      <a:pt x="69" y="85"/>
                    </a:moveTo>
                    <a:lnTo>
                      <a:pt x="63" y="21"/>
                    </a:lnTo>
                    <a:lnTo>
                      <a:pt x="27" y="0"/>
                    </a:lnTo>
                    <a:lnTo>
                      <a:pt x="0" y="29"/>
                    </a:lnTo>
                    <a:lnTo>
                      <a:pt x="6" y="80"/>
                    </a:lnTo>
                    <a:lnTo>
                      <a:pt x="69" y="85"/>
                    </a:lnTo>
                  </a:path>
                </a:pathLst>
              </a:custGeom>
              <a:solidFill>
                <a:schemeClr val="tx2"/>
              </a:solidFill>
              <a:ln w="0">
                <a:solidFill>
                  <a:schemeClr val="tx2"/>
                </a:solidFill>
                <a:prstDash val="solid"/>
                <a:round/>
                <a:headEnd/>
                <a:tailEnd/>
              </a:ln>
            </p:spPr>
            <p:txBody>
              <a:bodyPr/>
              <a:lstStyle/>
              <a:p>
                <a:endParaRPr lang="fr-FR"/>
              </a:p>
            </p:txBody>
          </p:sp>
          <p:sp>
            <p:nvSpPr>
              <p:cNvPr id="21841" name="Freeform 152"/>
              <p:cNvSpPr>
                <a:spLocks/>
              </p:cNvSpPr>
              <p:nvPr/>
            </p:nvSpPr>
            <p:spPr bwMode="auto">
              <a:xfrm>
                <a:off x="2265" y="3150"/>
                <a:ext cx="80" cy="104"/>
              </a:xfrm>
              <a:custGeom>
                <a:avLst/>
                <a:gdLst>
                  <a:gd name="T0" fmla="*/ 64 w 89"/>
                  <a:gd name="T1" fmla="*/ 103 h 77"/>
                  <a:gd name="T2" fmla="*/ 80 w 89"/>
                  <a:gd name="T3" fmla="*/ 45 h 77"/>
                  <a:gd name="T4" fmla="*/ 64 w 89"/>
                  <a:gd name="T5" fmla="*/ 0 h 77"/>
                  <a:gd name="T6" fmla="*/ 27 w 89"/>
                  <a:gd name="T7" fmla="*/ 15 h 77"/>
                  <a:gd name="T8" fmla="*/ 0 w 89"/>
                  <a:gd name="T9" fmla="*/ 104 h 77"/>
                  <a:gd name="T10" fmla="*/ 64 w 89"/>
                  <a:gd name="T11" fmla="*/ 103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77">
                    <a:moveTo>
                      <a:pt x="71" y="76"/>
                    </a:moveTo>
                    <a:lnTo>
                      <a:pt x="89" y="33"/>
                    </a:lnTo>
                    <a:lnTo>
                      <a:pt x="71" y="0"/>
                    </a:lnTo>
                    <a:lnTo>
                      <a:pt x="30" y="11"/>
                    </a:lnTo>
                    <a:lnTo>
                      <a:pt x="0" y="77"/>
                    </a:lnTo>
                    <a:lnTo>
                      <a:pt x="71" y="76"/>
                    </a:lnTo>
                    <a:close/>
                  </a:path>
                </a:pathLst>
              </a:custGeom>
              <a:solidFill>
                <a:schemeClr val="tx2"/>
              </a:solidFill>
              <a:ln w="9525">
                <a:solidFill>
                  <a:schemeClr val="tx2"/>
                </a:solidFill>
                <a:round/>
                <a:headEnd/>
                <a:tailEnd/>
              </a:ln>
            </p:spPr>
            <p:txBody>
              <a:bodyPr/>
              <a:lstStyle/>
              <a:p>
                <a:endParaRPr lang="fr-FR"/>
              </a:p>
            </p:txBody>
          </p:sp>
          <p:sp>
            <p:nvSpPr>
              <p:cNvPr id="21842" name="Freeform 153"/>
              <p:cNvSpPr>
                <a:spLocks/>
              </p:cNvSpPr>
              <p:nvPr/>
            </p:nvSpPr>
            <p:spPr bwMode="auto">
              <a:xfrm>
                <a:off x="2265" y="3150"/>
                <a:ext cx="80" cy="104"/>
              </a:xfrm>
              <a:custGeom>
                <a:avLst/>
                <a:gdLst>
                  <a:gd name="T0" fmla="*/ 64 w 89"/>
                  <a:gd name="T1" fmla="*/ 103 h 77"/>
                  <a:gd name="T2" fmla="*/ 80 w 89"/>
                  <a:gd name="T3" fmla="*/ 45 h 77"/>
                  <a:gd name="T4" fmla="*/ 64 w 89"/>
                  <a:gd name="T5" fmla="*/ 0 h 77"/>
                  <a:gd name="T6" fmla="*/ 27 w 89"/>
                  <a:gd name="T7" fmla="*/ 15 h 77"/>
                  <a:gd name="T8" fmla="*/ 0 w 89"/>
                  <a:gd name="T9" fmla="*/ 104 h 77"/>
                  <a:gd name="T10" fmla="*/ 64 w 89"/>
                  <a:gd name="T11" fmla="*/ 103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77">
                    <a:moveTo>
                      <a:pt x="71" y="76"/>
                    </a:moveTo>
                    <a:lnTo>
                      <a:pt x="89" y="33"/>
                    </a:lnTo>
                    <a:lnTo>
                      <a:pt x="71" y="0"/>
                    </a:lnTo>
                    <a:lnTo>
                      <a:pt x="30" y="11"/>
                    </a:lnTo>
                    <a:lnTo>
                      <a:pt x="0" y="77"/>
                    </a:lnTo>
                    <a:lnTo>
                      <a:pt x="71" y="76"/>
                    </a:lnTo>
                  </a:path>
                </a:pathLst>
              </a:custGeom>
              <a:solidFill>
                <a:schemeClr val="tx2"/>
              </a:solidFill>
              <a:ln w="0">
                <a:solidFill>
                  <a:schemeClr val="tx2"/>
                </a:solidFill>
                <a:prstDash val="solid"/>
                <a:round/>
                <a:headEnd/>
                <a:tailEnd/>
              </a:ln>
            </p:spPr>
            <p:txBody>
              <a:bodyPr/>
              <a:lstStyle/>
              <a:p>
                <a:endParaRPr lang="fr-FR"/>
              </a:p>
            </p:txBody>
          </p:sp>
          <p:sp>
            <p:nvSpPr>
              <p:cNvPr id="21843" name="Freeform 154"/>
              <p:cNvSpPr>
                <a:spLocks/>
              </p:cNvSpPr>
              <p:nvPr/>
            </p:nvSpPr>
            <p:spPr bwMode="auto">
              <a:xfrm>
                <a:off x="2175" y="3154"/>
                <a:ext cx="82" cy="100"/>
              </a:xfrm>
              <a:custGeom>
                <a:avLst/>
                <a:gdLst>
                  <a:gd name="T0" fmla="*/ 60 w 91"/>
                  <a:gd name="T1" fmla="*/ 100 h 74"/>
                  <a:gd name="T2" fmla="*/ 82 w 91"/>
                  <a:gd name="T3" fmla="*/ 51 h 74"/>
                  <a:gd name="T4" fmla="*/ 62 w 91"/>
                  <a:gd name="T5" fmla="*/ 0 h 74"/>
                  <a:gd name="T6" fmla="*/ 29 w 91"/>
                  <a:gd name="T7" fmla="*/ 18 h 74"/>
                  <a:gd name="T8" fmla="*/ 0 w 91"/>
                  <a:gd name="T9" fmla="*/ 95 h 74"/>
                  <a:gd name="T10" fmla="*/ 60 w 91"/>
                  <a:gd name="T11" fmla="*/ 100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74">
                    <a:moveTo>
                      <a:pt x="67" y="74"/>
                    </a:moveTo>
                    <a:lnTo>
                      <a:pt x="91" y="38"/>
                    </a:lnTo>
                    <a:lnTo>
                      <a:pt x="69" y="0"/>
                    </a:lnTo>
                    <a:lnTo>
                      <a:pt x="32" y="13"/>
                    </a:lnTo>
                    <a:lnTo>
                      <a:pt x="0" y="70"/>
                    </a:lnTo>
                    <a:lnTo>
                      <a:pt x="67" y="74"/>
                    </a:lnTo>
                    <a:close/>
                  </a:path>
                </a:pathLst>
              </a:custGeom>
              <a:solidFill>
                <a:schemeClr val="tx2"/>
              </a:solidFill>
              <a:ln w="9525">
                <a:solidFill>
                  <a:schemeClr val="tx2"/>
                </a:solidFill>
                <a:round/>
                <a:headEnd/>
                <a:tailEnd/>
              </a:ln>
            </p:spPr>
            <p:txBody>
              <a:bodyPr/>
              <a:lstStyle/>
              <a:p>
                <a:endParaRPr lang="fr-FR"/>
              </a:p>
            </p:txBody>
          </p:sp>
          <p:sp>
            <p:nvSpPr>
              <p:cNvPr id="21844" name="Freeform 155"/>
              <p:cNvSpPr>
                <a:spLocks/>
              </p:cNvSpPr>
              <p:nvPr/>
            </p:nvSpPr>
            <p:spPr bwMode="auto">
              <a:xfrm>
                <a:off x="2175" y="3154"/>
                <a:ext cx="82" cy="100"/>
              </a:xfrm>
              <a:custGeom>
                <a:avLst/>
                <a:gdLst>
                  <a:gd name="T0" fmla="*/ 60 w 91"/>
                  <a:gd name="T1" fmla="*/ 100 h 74"/>
                  <a:gd name="T2" fmla="*/ 82 w 91"/>
                  <a:gd name="T3" fmla="*/ 51 h 74"/>
                  <a:gd name="T4" fmla="*/ 62 w 91"/>
                  <a:gd name="T5" fmla="*/ 0 h 74"/>
                  <a:gd name="T6" fmla="*/ 29 w 91"/>
                  <a:gd name="T7" fmla="*/ 18 h 74"/>
                  <a:gd name="T8" fmla="*/ 0 w 91"/>
                  <a:gd name="T9" fmla="*/ 95 h 74"/>
                  <a:gd name="T10" fmla="*/ 60 w 91"/>
                  <a:gd name="T11" fmla="*/ 100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74">
                    <a:moveTo>
                      <a:pt x="67" y="74"/>
                    </a:moveTo>
                    <a:lnTo>
                      <a:pt x="91" y="38"/>
                    </a:lnTo>
                    <a:lnTo>
                      <a:pt x="69" y="0"/>
                    </a:lnTo>
                    <a:lnTo>
                      <a:pt x="32" y="13"/>
                    </a:lnTo>
                    <a:lnTo>
                      <a:pt x="0" y="70"/>
                    </a:lnTo>
                    <a:lnTo>
                      <a:pt x="67" y="74"/>
                    </a:lnTo>
                  </a:path>
                </a:pathLst>
              </a:custGeom>
              <a:solidFill>
                <a:schemeClr val="tx2"/>
              </a:solidFill>
              <a:ln w="0">
                <a:solidFill>
                  <a:schemeClr val="tx2"/>
                </a:solidFill>
                <a:prstDash val="solid"/>
                <a:round/>
                <a:headEnd/>
                <a:tailEnd/>
              </a:ln>
            </p:spPr>
            <p:txBody>
              <a:bodyPr/>
              <a:lstStyle/>
              <a:p>
                <a:endParaRPr lang="fr-FR"/>
              </a:p>
            </p:txBody>
          </p:sp>
          <p:sp>
            <p:nvSpPr>
              <p:cNvPr id="21845" name="Freeform 156"/>
              <p:cNvSpPr>
                <a:spLocks/>
              </p:cNvSpPr>
              <p:nvPr/>
            </p:nvSpPr>
            <p:spPr bwMode="auto">
              <a:xfrm>
                <a:off x="1969" y="3164"/>
                <a:ext cx="81" cy="85"/>
              </a:xfrm>
              <a:custGeom>
                <a:avLst/>
                <a:gdLst>
                  <a:gd name="T0" fmla="*/ 63 w 89"/>
                  <a:gd name="T1" fmla="*/ 85 h 63"/>
                  <a:gd name="T2" fmla="*/ 81 w 89"/>
                  <a:gd name="T3" fmla="*/ 51 h 63"/>
                  <a:gd name="T4" fmla="*/ 81 w 89"/>
                  <a:gd name="T5" fmla="*/ 0 h 63"/>
                  <a:gd name="T6" fmla="*/ 45 w 89"/>
                  <a:gd name="T7" fmla="*/ 11 h 63"/>
                  <a:gd name="T8" fmla="*/ 0 w 89"/>
                  <a:gd name="T9" fmla="*/ 85 h 63"/>
                  <a:gd name="T10" fmla="*/ 63 w 89"/>
                  <a:gd name="T11" fmla="*/ 85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3">
                    <a:moveTo>
                      <a:pt x="69" y="63"/>
                    </a:moveTo>
                    <a:lnTo>
                      <a:pt x="89" y="38"/>
                    </a:lnTo>
                    <a:lnTo>
                      <a:pt x="89" y="0"/>
                    </a:lnTo>
                    <a:lnTo>
                      <a:pt x="49" y="8"/>
                    </a:lnTo>
                    <a:lnTo>
                      <a:pt x="0" y="63"/>
                    </a:lnTo>
                    <a:lnTo>
                      <a:pt x="69" y="63"/>
                    </a:lnTo>
                    <a:close/>
                  </a:path>
                </a:pathLst>
              </a:custGeom>
              <a:solidFill>
                <a:schemeClr val="tx2"/>
              </a:solidFill>
              <a:ln w="9525">
                <a:solidFill>
                  <a:schemeClr val="tx2"/>
                </a:solidFill>
                <a:round/>
                <a:headEnd/>
                <a:tailEnd/>
              </a:ln>
            </p:spPr>
            <p:txBody>
              <a:bodyPr/>
              <a:lstStyle/>
              <a:p>
                <a:endParaRPr lang="fr-FR"/>
              </a:p>
            </p:txBody>
          </p:sp>
          <p:sp>
            <p:nvSpPr>
              <p:cNvPr id="21846" name="Freeform 157"/>
              <p:cNvSpPr>
                <a:spLocks/>
              </p:cNvSpPr>
              <p:nvPr/>
            </p:nvSpPr>
            <p:spPr bwMode="auto">
              <a:xfrm>
                <a:off x="1969" y="3164"/>
                <a:ext cx="81" cy="85"/>
              </a:xfrm>
              <a:custGeom>
                <a:avLst/>
                <a:gdLst>
                  <a:gd name="T0" fmla="*/ 63 w 89"/>
                  <a:gd name="T1" fmla="*/ 85 h 63"/>
                  <a:gd name="T2" fmla="*/ 81 w 89"/>
                  <a:gd name="T3" fmla="*/ 51 h 63"/>
                  <a:gd name="T4" fmla="*/ 81 w 89"/>
                  <a:gd name="T5" fmla="*/ 0 h 63"/>
                  <a:gd name="T6" fmla="*/ 45 w 89"/>
                  <a:gd name="T7" fmla="*/ 11 h 63"/>
                  <a:gd name="T8" fmla="*/ 0 w 89"/>
                  <a:gd name="T9" fmla="*/ 85 h 63"/>
                  <a:gd name="T10" fmla="*/ 63 w 89"/>
                  <a:gd name="T11" fmla="*/ 85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3">
                    <a:moveTo>
                      <a:pt x="69" y="63"/>
                    </a:moveTo>
                    <a:lnTo>
                      <a:pt x="89" y="38"/>
                    </a:lnTo>
                    <a:lnTo>
                      <a:pt x="89" y="0"/>
                    </a:lnTo>
                    <a:lnTo>
                      <a:pt x="49" y="8"/>
                    </a:lnTo>
                    <a:lnTo>
                      <a:pt x="0" y="63"/>
                    </a:lnTo>
                    <a:lnTo>
                      <a:pt x="69" y="63"/>
                    </a:lnTo>
                  </a:path>
                </a:pathLst>
              </a:custGeom>
              <a:solidFill>
                <a:schemeClr val="tx2"/>
              </a:solidFill>
              <a:ln w="0">
                <a:solidFill>
                  <a:schemeClr val="tx2"/>
                </a:solidFill>
                <a:prstDash val="solid"/>
                <a:round/>
                <a:headEnd/>
                <a:tailEnd/>
              </a:ln>
            </p:spPr>
            <p:txBody>
              <a:bodyPr/>
              <a:lstStyle/>
              <a:p>
                <a:endParaRPr lang="fr-FR"/>
              </a:p>
            </p:txBody>
          </p:sp>
          <p:sp>
            <p:nvSpPr>
              <p:cNvPr id="21847" name="Freeform 158"/>
              <p:cNvSpPr>
                <a:spLocks/>
              </p:cNvSpPr>
              <p:nvPr/>
            </p:nvSpPr>
            <p:spPr bwMode="auto">
              <a:xfrm>
                <a:off x="1868" y="3143"/>
                <a:ext cx="74" cy="107"/>
              </a:xfrm>
              <a:custGeom>
                <a:avLst/>
                <a:gdLst>
                  <a:gd name="T0" fmla="*/ 74 w 81"/>
                  <a:gd name="T1" fmla="*/ 107 h 79"/>
                  <a:gd name="T2" fmla="*/ 58 w 81"/>
                  <a:gd name="T3" fmla="*/ 31 h 79"/>
                  <a:gd name="T4" fmla="*/ 24 w 81"/>
                  <a:gd name="T5" fmla="*/ 0 h 79"/>
                  <a:gd name="T6" fmla="*/ 0 w 81"/>
                  <a:gd name="T7" fmla="*/ 42 h 79"/>
                  <a:gd name="T8" fmla="*/ 22 w 81"/>
                  <a:gd name="T9" fmla="*/ 100 h 79"/>
                  <a:gd name="T10" fmla="*/ 74 w 81"/>
                  <a:gd name="T11" fmla="*/ 107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79">
                    <a:moveTo>
                      <a:pt x="81" y="79"/>
                    </a:moveTo>
                    <a:lnTo>
                      <a:pt x="64" y="23"/>
                    </a:lnTo>
                    <a:lnTo>
                      <a:pt x="26" y="0"/>
                    </a:lnTo>
                    <a:lnTo>
                      <a:pt x="0" y="31"/>
                    </a:lnTo>
                    <a:lnTo>
                      <a:pt x="24" y="74"/>
                    </a:lnTo>
                    <a:lnTo>
                      <a:pt x="81" y="79"/>
                    </a:lnTo>
                    <a:close/>
                  </a:path>
                </a:pathLst>
              </a:custGeom>
              <a:solidFill>
                <a:schemeClr val="tx2"/>
              </a:solidFill>
              <a:ln w="9525">
                <a:solidFill>
                  <a:schemeClr val="tx2"/>
                </a:solidFill>
                <a:round/>
                <a:headEnd/>
                <a:tailEnd/>
              </a:ln>
            </p:spPr>
            <p:txBody>
              <a:bodyPr/>
              <a:lstStyle/>
              <a:p>
                <a:endParaRPr lang="fr-FR"/>
              </a:p>
            </p:txBody>
          </p:sp>
          <p:sp>
            <p:nvSpPr>
              <p:cNvPr id="21848" name="Freeform 159"/>
              <p:cNvSpPr>
                <a:spLocks/>
              </p:cNvSpPr>
              <p:nvPr/>
            </p:nvSpPr>
            <p:spPr bwMode="auto">
              <a:xfrm>
                <a:off x="1868" y="3143"/>
                <a:ext cx="74" cy="107"/>
              </a:xfrm>
              <a:custGeom>
                <a:avLst/>
                <a:gdLst>
                  <a:gd name="T0" fmla="*/ 74 w 81"/>
                  <a:gd name="T1" fmla="*/ 107 h 79"/>
                  <a:gd name="T2" fmla="*/ 58 w 81"/>
                  <a:gd name="T3" fmla="*/ 31 h 79"/>
                  <a:gd name="T4" fmla="*/ 24 w 81"/>
                  <a:gd name="T5" fmla="*/ 0 h 79"/>
                  <a:gd name="T6" fmla="*/ 0 w 81"/>
                  <a:gd name="T7" fmla="*/ 42 h 79"/>
                  <a:gd name="T8" fmla="*/ 22 w 81"/>
                  <a:gd name="T9" fmla="*/ 100 h 79"/>
                  <a:gd name="T10" fmla="*/ 74 w 81"/>
                  <a:gd name="T11" fmla="*/ 107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79">
                    <a:moveTo>
                      <a:pt x="81" y="79"/>
                    </a:moveTo>
                    <a:lnTo>
                      <a:pt x="64" y="23"/>
                    </a:lnTo>
                    <a:lnTo>
                      <a:pt x="26" y="0"/>
                    </a:lnTo>
                    <a:lnTo>
                      <a:pt x="0" y="31"/>
                    </a:lnTo>
                    <a:lnTo>
                      <a:pt x="24" y="74"/>
                    </a:lnTo>
                    <a:lnTo>
                      <a:pt x="81" y="79"/>
                    </a:lnTo>
                  </a:path>
                </a:pathLst>
              </a:custGeom>
              <a:solidFill>
                <a:schemeClr val="tx2"/>
              </a:solidFill>
              <a:ln w="0">
                <a:solidFill>
                  <a:schemeClr val="tx2"/>
                </a:solidFill>
                <a:prstDash val="solid"/>
                <a:round/>
                <a:headEnd/>
                <a:tailEnd/>
              </a:ln>
            </p:spPr>
            <p:txBody>
              <a:bodyPr/>
              <a:lstStyle/>
              <a:p>
                <a:endParaRPr lang="fr-FR"/>
              </a:p>
            </p:txBody>
          </p:sp>
          <p:sp>
            <p:nvSpPr>
              <p:cNvPr id="21849" name="Freeform 160"/>
              <p:cNvSpPr>
                <a:spLocks/>
              </p:cNvSpPr>
              <p:nvPr/>
            </p:nvSpPr>
            <p:spPr bwMode="auto">
              <a:xfrm>
                <a:off x="1654" y="3146"/>
                <a:ext cx="87" cy="107"/>
              </a:xfrm>
              <a:custGeom>
                <a:avLst/>
                <a:gdLst>
                  <a:gd name="T0" fmla="*/ 85 w 97"/>
                  <a:gd name="T1" fmla="*/ 104 h 79"/>
                  <a:gd name="T2" fmla="*/ 87 w 97"/>
                  <a:gd name="T3" fmla="*/ 38 h 79"/>
                  <a:gd name="T4" fmla="*/ 50 w 97"/>
                  <a:gd name="T5" fmla="*/ 0 h 79"/>
                  <a:gd name="T6" fmla="*/ 20 w 97"/>
                  <a:gd name="T7" fmla="*/ 31 h 79"/>
                  <a:gd name="T8" fmla="*/ 27 w 97"/>
                  <a:gd name="T9" fmla="*/ 107 h 79"/>
                  <a:gd name="T10" fmla="*/ 0 w 97"/>
                  <a:gd name="T11" fmla="*/ 107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79">
                    <a:moveTo>
                      <a:pt x="95" y="77"/>
                    </a:moveTo>
                    <a:lnTo>
                      <a:pt x="97" y="28"/>
                    </a:lnTo>
                    <a:lnTo>
                      <a:pt x="56" y="0"/>
                    </a:lnTo>
                    <a:lnTo>
                      <a:pt x="22" y="23"/>
                    </a:lnTo>
                    <a:lnTo>
                      <a:pt x="30" y="79"/>
                    </a:lnTo>
                    <a:lnTo>
                      <a:pt x="0" y="79"/>
                    </a:lnTo>
                  </a:path>
                </a:pathLst>
              </a:custGeom>
              <a:solidFill>
                <a:schemeClr val="tx2"/>
              </a:solidFill>
              <a:ln w="0">
                <a:solidFill>
                  <a:schemeClr val="tx2"/>
                </a:solidFill>
                <a:prstDash val="solid"/>
                <a:round/>
                <a:headEnd/>
                <a:tailEnd/>
              </a:ln>
            </p:spPr>
            <p:txBody>
              <a:bodyPr/>
              <a:lstStyle/>
              <a:p>
                <a:endParaRPr lang="fr-FR"/>
              </a:p>
            </p:txBody>
          </p:sp>
          <p:sp>
            <p:nvSpPr>
              <p:cNvPr id="21850" name="Freeform 161"/>
              <p:cNvSpPr>
                <a:spLocks/>
              </p:cNvSpPr>
              <p:nvPr/>
            </p:nvSpPr>
            <p:spPr bwMode="auto">
              <a:xfrm>
                <a:off x="1681" y="3150"/>
                <a:ext cx="60" cy="111"/>
              </a:xfrm>
              <a:custGeom>
                <a:avLst/>
                <a:gdLst>
                  <a:gd name="T0" fmla="*/ 58 w 67"/>
                  <a:gd name="T1" fmla="*/ 104 h 82"/>
                  <a:gd name="T2" fmla="*/ 60 w 67"/>
                  <a:gd name="T3" fmla="*/ 27 h 82"/>
                  <a:gd name="T4" fmla="*/ 30 w 67"/>
                  <a:gd name="T5" fmla="*/ 0 h 82"/>
                  <a:gd name="T6" fmla="*/ 0 w 67"/>
                  <a:gd name="T7" fmla="*/ 27 h 82"/>
                  <a:gd name="T8" fmla="*/ 4 w 67"/>
                  <a:gd name="T9" fmla="*/ 111 h 82"/>
                  <a:gd name="T10" fmla="*/ 58 w 67"/>
                  <a:gd name="T11" fmla="*/ 104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2">
                    <a:moveTo>
                      <a:pt x="65" y="77"/>
                    </a:moveTo>
                    <a:lnTo>
                      <a:pt x="67" y="20"/>
                    </a:lnTo>
                    <a:lnTo>
                      <a:pt x="34" y="0"/>
                    </a:lnTo>
                    <a:lnTo>
                      <a:pt x="0" y="20"/>
                    </a:lnTo>
                    <a:lnTo>
                      <a:pt x="4" y="82"/>
                    </a:lnTo>
                    <a:lnTo>
                      <a:pt x="65" y="77"/>
                    </a:lnTo>
                    <a:close/>
                  </a:path>
                </a:pathLst>
              </a:custGeom>
              <a:solidFill>
                <a:schemeClr val="tx2"/>
              </a:solidFill>
              <a:ln w="9525">
                <a:solidFill>
                  <a:schemeClr val="tx2"/>
                </a:solidFill>
                <a:round/>
                <a:headEnd/>
                <a:tailEnd/>
              </a:ln>
            </p:spPr>
            <p:txBody>
              <a:bodyPr/>
              <a:lstStyle/>
              <a:p>
                <a:endParaRPr lang="fr-FR"/>
              </a:p>
            </p:txBody>
          </p:sp>
          <p:sp>
            <p:nvSpPr>
              <p:cNvPr id="21851" name="Freeform 162"/>
              <p:cNvSpPr>
                <a:spLocks/>
              </p:cNvSpPr>
              <p:nvPr/>
            </p:nvSpPr>
            <p:spPr bwMode="auto">
              <a:xfrm>
                <a:off x="1681" y="3150"/>
                <a:ext cx="60" cy="111"/>
              </a:xfrm>
              <a:custGeom>
                <a:avLst/>
                <a:gdLst>
                  <a:gd name="T0" fmla="*/ 58 w 67"/>
                  <a:gd name="T1" fmla="*/ 104 h 82"/>
                  <a:gd name="T2" fmla="*/ 60 w 67"/>
                  <a:gd name="T3" fmla="*/ 27 h 82"/>
                  <a:gd name="T4" fmla="*/ 30 w 67"/>
                  <a:gd name="T5" fmla="*/ 0 h 82"/>
                  <a:gd name="T6" fmla="*/ 0 w 67"/>
                  <a:gd name="T7" fmla="*/ 27 h 82"/>
                  <a:gd name="T8" fmla="*/ 4 w 67"/>
                  <a:gd name="T9" fmla="*/ 111 h 82"/>
                  <a:gd name="T10" fmla="*/ 58 w 67"/>
                  <a:gd name="T11" fmla="*/ 104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2">
                    <a:moveTo>
                      <a:pt x="65" y="77"/>
                    </a:moveTo>
                    <a:lnTo>
                      <a:pt x="67" y="20"/>
                    </a:lnTo>
                    <a:lnTo>
                      <a:pt x="34" y="0"/>
                    </a:lnTo>
                    <a:lnTo>
                      <a:pt x="0" y="20"/>
                    </a:lnTo>
                    <a:lnTo>
                      <a:pt x="4" y="82"/>
                    </a:lnTo>
                    <a:lnTo>
                      <a:pt x="65" y="77"/>
                    </a:lnTo>
                  </a:path>
                </a:pathLst>
              </a:custGeom>
              <a:solidFill>
                <a:schemeClr val="tx2"/>
              </a:solidFill>
              <a:ln w="0">
                <a:solidFill>
                  <a:schemeClr val="tx2"/>
                </a:solidFill>
                <a:prstDash val="solid"/>
                <a:round/>
                <a:headEnd/>
                <a:tailEnd/>
              </a:ln>
            </p:spPr>
            <p:txBody>
              <a:bodyPr/>
              <a:lstStyle/>
              <a:p>
                <a:endParaRPr lang="fr-FR"/>
              </a:p>
            </p:txBody>
          </p:sp>
          <p:sp>
            <p:nvSpPr>
              <p:cNvPr id="21852" name="Freeform 163"/>
              <p:cNvSpPr>
                <a:spLocks/>
              </p:cNvSpPr>
              <p:nvPr/>
            </p:nvSpPr>
            <p:spPr bwMode="auto">
              <a:xfrm>
                <a:off x="1587" y="3160"/>
                <a:ext cx="83" cy="94"/>
              </a:xfrm>
              <a:custGeom>
                <a:avLst/>
                <a:gdLst>
                  <a:gd name="T0" fmla="*/ 59 w 91"/>
                  <a:gd name="T1" fmla="*/ 94 h 69"/>
                  <a:gd name="T2" fmla="*/ 83 w 91"/>
                  <a:gd name="T3" fmla="*/ 49 h 69"/>
                  <a:gd name="T4" fmla="*/ 76 w 91"/>
                  <a:gd name="T5" fmla="*/ 0 h 69"/>
                  <a:gd name="T6" fmla="*/ 40 w 91"/>
                  <a:gd name="T7" fmla="*/ 10 h 69"/>
                  <a:gd name="T8" fmla="*/ 0 w 91"/>
                  <a:gd name="T9" fmla="*/ 65 h 69"/>
                  <a:gd name="T10" fmla="*/ 0 w 91"/>
                  <a:gd name="T11" fmla="*/ 89 h 69"/>
                  <a:gd name="T12" fmla="*/ 59 w 91"/>
                  <a:gd name="T13" fmla="*/ 94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69">
                    <a:moveTo>
                      <a:pt x="65" y="69"/>
                    </a:moveTo>
                    <a:lnTo>
                      <a:pt x="91" y="36"/>
                    </a:lnTo>
                    <a:lnTo>
                      <a:pt x="83" y="0"/>
                    </a:lnTo>
                    <a:lnTo>
                      <a:pt x="44" y="7"/>
                    </a:lnTo>
                    <a:lnTo>
                      <a:pt x="0" y="48"/>
                    </a:lnTo>
                    <a:lnTo>
                      <a:pt x="0" y="65"/>
                    </a:lnTo>
                    <a:lnTo>
                      <a:pt x="65" y="69"/>
                    </a:lnTo>
                    <a:close/>
                  </a:path>
                </a:pathLst>
              </a:custGeom>
              <a:solidFill>
                <a:schemeClr val="tx2"/>
              </a:solidFill>
              <a:ln w="9525">
                <a:solidFill>
                  <a:schemeClr val="tx2"/>
                </a:solidFill>
                <a:round/>
                <a:headEnd/>
                <a:tailEnd/>
              </a:ln>
            </p:spPr>
            <p:txBody>
              <a:bodyPr/>
              <a:lstStyle/>
              <a:p>
                <a:endParaRPr lang="fr-FR"/>
              </a:p>
            </p:txBody>
          </p:sp>
          <p:sp>
            <p:nvSpPr>
              <p:cNvPr id="21853" name="Freeform 164"/>
              <p:cNvSpPr>
                <a:spLocks/>
              </p:cNvSpPr>
              <p:nvPr/>
            </p:nvSpPr>
            <p:spPr bwMode="auto">
              <a:xfrm>
                <a:off x="1587" y="3160"/>
                <a:ext cx="83" cy="94"/>
              </a:xfrm>
              <a:custGeom>
                <a:avLst/>
                <a:gdLst>
                  <a:gd name="T0" fmla="*/ 59 w 91"/>
                  <a:gd name="T1" fmla="*/ 94 h 69"/>
                  <a:gd name="T2" fmla="*/ 83 w 91"/>
                  <a:gd name="T3" fmla="*/ 49 h 69"/>
                  <a:gd name="T4" fmla="*/ 76 w 91"/>
                  <a:gd name="T5" fmla="*/ 0 h 69"/>
                  <a:gd name="T6" fmla="*/ 40 w 91"/>
                  <a:gd name="T7" fmla="*/ 10 h 69"/>
                  <a:gd name="T8" fmla="*/ 0 w 91"/>
                  <a:gd name="T9" fmla="*/ 65 h 69"/>
                  <a:gd name="T10" fmla="*/ 0 w 91"/>
                  <a:gd name="T11" fmla="*/ 89 h 69"/>
                  <a:gd name="T12" fmla="*/ 59 w 91"/>
                  <a:gd name="T13" fmla="*/ 94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69">
                    <a:moveTo>
                      <a:pt x="65" y="69"/>
                    </a:moveTo>
                    <a:lnTo>
                      <a:pt x="91" y="36"/>
                    </a:lnTo>
                    <a:lnTo>
                      <a:pt x="83" y="0"/>
                    </a:lnTo>
                    <a:lnTo>
                      <a:pt x="44" y="7"/>
                    </a:lnTo>
                    <a:lnTo>
                      <a:pt x="0" y="48"/>
                    </a:lnTo>
                    <a:lnTo>
                      <a:pt x="0" y="65"/>
                    </a:lnTo>
                    <a:lnTo>
                      <a:pt x="65" y="69"/>
                    </a:lnTo>
                  </a:path>
                </a:pathLst>
              </a:custGeom>
              <a:solidFill>
                <a:schemeClr val="tx2"/>
              </a:solidFill>
              <a:ln w="0">
                <a:solidFill>
                  <a:schemeClr val="tx2"/>
                </a:solidFill>
                <a:prstDash val="solid"/>
                <a:round/>
                <a:headEnd/>
                <a:tailEnd/>
              </a:ln>
            </p:spPr>
            <p:txBody>
              <a:bodyPr/>
              <a:lstStyle/>
              <a:p>
                <a:endParaRPr lang="fr-FR"/>
              </a:p>
            </p:txBody>
          </p:sp>
          <p:sp>
            <p:nvSpPr>
              <p:cNvPr id="21854" name="Freeform 165"/>
              <p:cNvSpPr>
                <a:spLocks/>
              </p:cNvSpPr>
              <p:nvPr/>
            </p:nvSpPr>
            <p:spPr bwMode="auto">
              <a:xfrm>
                <a:off x="1276" y="3146"/>
                <a:ext cx="67" cy="104"/>
              </a:xfrm>
              <a:custGeom>
                <a:avLst/>
                <a:gdLst>
                  <a:gd name="T0" fmla="*/ 67 w 74"/>
                  <a:gd name="T1" fmla="*/ 104 h 77"/>
                  <a:gd name="T2" fmla="*/ 65 w 74"/>
                  <a:gd name="T3" fmla="*/ 26 h 77"/>
                  <a:gd name="T4" fmla="*/ 29 w 74"/>
                  <a:gd name="T5" fmla="*/ 0 h 77"/>
                  <a:gd name="T6" fmla="*/ 4 w 74"/>
                  <a:gd name="T7" fmla="*/ 31 h 77"/>
                  <a:gd name="T8" fmla="*/ 0 w 74"/>
                  <a:gd name="T9" fmla="*/ 97 h 77"/>
                  <a:gd name="T10" fmla="*/ 67 w 74"/>
                  <a:gd name="T11" fmla="*/ 104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77">
                    <a:moveTo>
                      <a:pt x="74" y="77"/>
                    </a:moveTo>
                    <a:lnTo>
                      <a:pt x="72" y="19"/>
                    </a:lnTo>
                    <a:lnTo>
                      <a:pt x="32" y="0"/>
                    </a:lnTo>
                    <a:lnTo>
                      <a:pt x="4" y="23"/>
                    </a:lnTo>
                    <a:lnTo>
                      <a:pt x="0" y="72"/>
                    </a:lnTo>
                    <a:lnTo>
                      <a:pt x="74" y="77"/>
                    </a:lnTo>
                    <a:close/>
                  </a:path>
                </a:pathLst>
              </a:custGeom>
              <a:solidFill>
                <a:schemeClr val="tx2"/>
              </a:solidFill>
              <a:ln w="9525">
                <a:solidFill>
                  <a:schemeClr val="tx2"/>
                </a:solidFill>
                <a:round/>
                <a:headEnd/>
                <a:tailEnd/>
              </a:ln>
            </p:spPr>
            <p:txBody>
              <a:bodyPr/>
              <a:lstStyle/>
              <a:p>
                <a:endParaRPr lang="fr-FR"/>
              </a:p>
            </p:txBody>
          </p:sp>
          <p:sp>
            <p:nvSpPr>
              <p:cNvPr id="21855" name="Freeform 166"/>
              <p:cNvSpPr>
                <a:spLocks/>
              </p:cNvSpPr>
              <p:nvPr/>
            </p:nvSpPr>
            <p:spPr bwMode="auto">
              <a:xfrm>
                <a:off x="1276" y="3146"/>
                <a:ext cx="67" cy="104"/>
              </a:xfrm>
              <a:custGeom>
                <a:avLst/>
                <a:gdLst>
                  <a:gd name="T0" fmla="*/ 67 w 74"/>
                  <a:gd name="T1" fmla="*/ 104 h 77"/>
                  <a:gd name="T2" fmla="*/ 65 w 74"/>
                  <a:gd name="T3" fmla="*/ 26 h 77"/>
                  <a:gd name="T4" fmla="*/ 29 w 74"/>
                  <a:gd name="T5" fmla="*/ 0 h 77"/>
                  <a:gd name="T6" fmla="*/ 4 w 74"/>
                  <a:gd name="T7" fmla="*/ 31 h 77"/>
                  <a:gd name="T8" fmla="*/ 0 w 74"/>
                  <a:gd name="T9" fmla="*/ 97 h 77"/>
                  <a:gd name="T10" fmla="*/ 67 w 74"/>
                  <a:gd name="T11" fmla="*/ 104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77">
                    <a:moveTo>
                      <a:pt x="74" y="77"/>
                    </a:moveTo>
                    <a:lnTo>
                      <a:pt x="72" y="19"/>
                    </a:lnTo>
                    <a:lnTo>
                      <a:pt x="32" y="0"/>
                    </a:lnTo>
                    <a:lnTo>
                      <a:pt x="4" y="23"/>
                    </a:lnTo>
                    <a:lnTo>
                      <a:pt x="0" y="72"/>
                    </a:lnTo>
                    <a:lnTo>
                      <a:pt x="74" y="77"/>
                    </a:lnTo>
                  </a:path>
                </a:pathLst>
              </a:custGeom>
              <a:solidFill>
                <a:schemeClr val="tx2"/>
              </a:solidFill>
              <a:ln w="0">
                <a:solidFill>
                  <a:schemeClr val="tx2"/>
                </a:solidFill>
                <a:prstDash val="solid"/>
                <a:round/>
                <a:headEnd/>
                <a:tailEnd/>
              </a:ln>
            </p:spPr>
            <p:txBody>
              <a:bodyPr/>
              <a:lstStyle/>
              <a:p>
                <a:endParaRPr lang="fr-FR"/>
              </a:p>
            </p:txBody>
          </p:sp>
          <p:sp>
            <p:nvSpPr>
              <p:cNvPr id="21856" name="Freeform 167"/>
              <p:cNvSpPr>
                <a:spLocks/>
              </p:cNvSpPr>
              <p:nvPr/>
            </p:nvSpPr>
            <p:spPr bwMode="auto">
              <a:xfrm>
                <a:off x="1190" y="3154"/>
                <a:ext cx="80" cy="99"/>
              </a:xfrm>
              <a:custGeom>
                <a:avLst/>
                <a:gdLst>
                  <a:gd name="T0" fmla="*/ 63 w 88"/>
                  <a:gd name="T1" fmla="*/ 99 h 73"/>
                  <a:gd name="T2" fmla="*/ 80 w 88"/>
                  <a:gd name="T3" fmla="*/ 52 h 73"/>
                  <a:gd name="T4" fmla="*/ 70 w 88"/>
                  <a:gd name="T5" fmla="*/ 0 h 73"/>
                  <a:gd name="T6" fmla="*/ 30 w 88"/>
                  <a:gd name="T7" fmla="*/ 16 h 73"/>
                  <a:gd name="T8" fmla="*/ 4 w 88"/>
                  <a:gd name="T9" fmla="*/ 65 h 73"/>
                  <a:gd name="T10" fmla="*/ 0 w 88"/>
                  <a:gd name="T11" fmla="*/ 96 h 73"/>
                  <a:gd name="T12" fmla="*/ 63 w 88"/>
                  <a:gd name="T13" fmla="*/ 99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3">
                    <a:moveTo>
                      <a:pt x="69" y="73"/>
                    </a:moveTo>
                    <a:lnTo>
                      <a:pt x="88" y="38"/>
                    </a:lnTo>
                    <a:lnTo>
                      <a:pt x="77" y="0"/>
                    </a:lnTo>
                    <a:lnTo>
                      <a:pt x="33" y="12"/>
                    </a:lnTo>
                    <a:lnTo>
                      <a:pt x="4" y="48"/>
                    </a:lnTo>
                    <a:lnTo>
                      <a:pt x="0" y="71"/>
                    </a:lnTo>
                    <a:lnTo>
                      <a:pt x="69" y="73"/>
                    </a:lnTo>
                    <a:close/>
                  </a:path>
                </a:pathLst>
              </a:custGeom>
              <a:solidFill>
                <a:schemeClr val="tx2"/>
              </a:solidFill>
              <a:ln w="9525">
                <a:solidFill>
                  <a:schemeClr val="tx2"/>
                </a:solidFill>
                <a:round/>
                <a:headEnd/>
                <a:tailEnd/>
              </a:ln>
            </p:spPr>
            <p:txBody>
              <a:bodyPr/>
              <a:lstStyle/>
              <a:p>
                <a:endParaRPr lang="fr-FR"/>
              </a:p>
            </p:txBody>
          </p:sp>
          <p:sp>
            <p:nvSpPr>
              <p:cNvPr id="21857" name="Freeform 168"/>
              <p:cNvSpPr>
                <a:spLocks/>
              </p:cNvSpPr>
              <p:nvPr/>
            </p:nvSpPr>
            <p:spPr bwMode="auto">
              <a:xfrm>
                <a:off x="1190" y="3154"/>
                <a:ext cx="80" cy="99"/>
              </a:xfrm>
              <a:custGeom>
                <a:avLst/>
                <a:gdLst>
                  <a:gd name="T0" fmla="*/ 63 w 88"/>
                  <a:gd name="T1" fmla="*/ 99 h 73"/>
                  <a:gd name="T2" fmla="*/ 80 w 88"/>
                  <a:gd name="T3" fmla="*/ 52 h 73"/>
                  <a:gd name="T4" fmla="*/ 70 w 88"/>
                  <a:gd name="T5" fmla="*/ 0 h 73"/>
                  <a:gd name="T6" fmla="*/ 30 w 88"/>
                  <a:gd name="T7" fmla="*/ 16 h 73"/>
                  <a:gd name="T8" fmla="*/ 4 w 88"/>
                  <a:gd name="T9" fmla="*/ 65 h 73"/>
                  <a:gd name="T10" fmla="*/ 0 w 88"/>
                  <a:gd name="T11" fmla="*/ 96 h 73"/>
                  <a:gd name="T12" fmla="*/ 63 w 88"/>
                  <a:gd name="T13" fmla="*/ 99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3">
                    <a:moveTo>
                      <a:pt x="69" y="73"/>
                    </a:moveTo>
                    <a:lnTo>
                      <a:pt x="88" y="38"/>
                    </a:lnTo>
                    <a:lnTo>
                      <a:pt x="77" y="0"/>
                    </a:lnTo>
                    <a:lnTo>
                      <a:pt x="33" y="12"/>
                    </a:lnTo>
                    <a:lnTo>
                      <a:pt x="4" y="48"/>
                    </a:lnTo>
                    <a:lnTo>
                      <a:pt x="0" y="71"/>
                    </a:lnTo>
                    <a:lnTo>
                      <a:pt x="69" y="73"/>
                    </a:lnTo>
                  </a:path>
                </a:pathLst>
              </a:custGeom>
              <a:solidFill>
                <a:schemeClr val="tx2"/>
              </a:solidFill>
              <a:ln w="0">
                <a:solidFill>
                  <a:schemeClr val="tx2"/>
                </a:solidFill>
                <a:prstDash val="solid"/>
                <a:round/>
                <a:headEnd/>
                <a:tailEnd/>
              </a:ln>
            </p:spPr>
            <p:txBody>
              <a:bodyPr/>
              <a:lstStyle/>
              <a:p>
                <a:endParaRPr lang="fr-FR"/>
              </a:p>
            </p:txBody>
          </p:sp>
          <p:sp>
            <p:nvSpPr>
              <p:cNvPr id="21858" name="Freeform 169"/>
              <p:cNvSpPr>
                <a:spLocks/>
              </p:cNvSpPr>
              <p:nvPr/>
            </p:nvSpPr>
            <p:spPr bwMode="auto">
              <a:xfrm>
                <a:off x="984" y="3150"/>
                <a:ext cx="63" cy="104"/>
              </a:xfrm>
              <a:custGeom>
                <a:avLst/>
                <a:gdLst>
                  <a:gd name="T0" fmla="*/ 63 w 70"/>
                  <a:gd name="T1" fmla="*/ 100 h 77"/>
                  <a:gd name="T2" fmla="*/ 56 w 70"/>
                  <a:gd name="T3" fmla="*/ 31 h 77"/>
                  <a:gd name="T4" fmla="*/ 22 w 70"/>
                  <a:gd name="T5" fmla="*/ 0 h 77"/>
                  <a:gd name="T6" fmla="*/ 0 w 70"/>
                  <a:gd name="T7" fmla="*/ 38 h 77"/>
                  <a:gd name="T8" fmla="*/ 13 w 70"/>
                  <a:gd name="T9" fmla="*/ 104 h 77"/>
                  <a:gd name="T10" fmla="*/ 63 w 70"/>
                  <a:gd name="T11" fmla="*/ 10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77">
                    <a:moveTo>
                      <a:pt x="70" y="74"/>
                    </a:moveTo>
                    <a:lnTo>
                      <a:pt x="62" y="23"/>
                    </a:lnTo>
                    <a:lnTo>
                      <a:pt x="24" y="0"/>
                    </a:lnTo>
                    <a:lnTo>
                      <a:pt x="0" y="28"/>
                    </a:lnTo>
                    <a:lnTo>
                      <a:pt x="14" y="77"/>
                    </a:lnTo>
                    <a:lnTo>
                      <a:pt x="70" y="74"/>
                    </a:lnTo>
                    <a:close/>
                  </a:path>
                </a:pathLst>
              </a:custGeom>
              <a:solidFill>
                <a:schemeClr val="tx2"/>
              </a:solidFill>
              <a:ln w="9525">
                <a:solidFill>
                  <a:schemeClr val="tx2"/>
                </a:solidFill>
                <a:round/>
                <a:headEnd/>
                <a:tailEnd/>
              </a:ln>
            </p:spPr>
            <p:txBody>
              <a:bodyPr/>
              <a:lstStyle/>
              <a:p>
                <a:endParaRPr lang="fr-FR"/>
              </a:p>
            </p:txBody>
          </p:sp>
          <p:sp>
            <p:nvSpPr>
              <p:cNvPr id="21859" name="Freeform 170"/>
              <p:cNvSpPr>
                <a:spLocks/>
              </p:cNvSpPr>
              <p:nvPr/>
            </p:nvSpPr>
            <p:spPr bwMode="auto">
              <a:xfrm>
                <a:off x="984" y="3150"/>
                <a:ext cx="63" cy="104"/>
              </a:xfrm>
              <a:custGeom>
                <a:avLst/>
                <a:gdLst>
                  <a:gd name="T0" fmla="*/ 63 w 70"/>
                  <a:gd name="T1" fmla="*/ 100 h 77"/>
                  <a:gd name="T2" fmla="*/ 56 w 70"/>
                  <a:gd name="T3" fmla="*/ 31 h 77"/>
                  <a:gd name="T4" fmla="*/ 22 w 70"/>
                  <a:gd name="T5" fmla="*/ 0 h 77"/>
                  <a:gd name="T6" fmla="*/ 0 w 70"/>
                  <a:gd name="T7" fmla="*/ 38 h 77"/>
                  <a:gd name="T8" fmla="*/ 13 w 70"/>
                  <a:gd name="T9" fmla="*/ 104 h 77"/>
                  <a:gd name="T10" fmla="*/ 63 w 70"/>
                  <a:gd name="T11" fmla="*/ 10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77">
                    <a:moveTo>
                      <a:pt x="70" y="74"/>
                    </a:moveTo>
                    <a:lnTo>
                      <a:pt x="62" y="23"/>
                    </a:lnTo>
                    <a:lnTo>
                      <a:pt x="24" y="0"/>
                    </a:lnTo>
                    <a:lnTo>
                      <a:pt x="0" y="28"/>
                    </a:lnTo>
                    <a:lnTo>
                      <a:pt x="14" y="77"/>
                    </a:lnTo>
                    <a:lnTo>
                      <a:pt x="70" y="74"/>
                    </a:lnTo>
                  </a:path>
                </a:pathLst>
              </a:custGeom>
              <a:solidFill>
                <a:schemeClr val="tx2"/>
              </a:solidFill>
              <a:ln w="0">
                <a:solidFill>
                  <a:schemeClr val="tx2"/>
                </a:solidFill>
                <a:prstDash val="solid"/>
                <a:round/>
                <a:headEnd/>
                <a:tailEnd/>
              </a:ln>
            </p:spPr>
            <p:txBody>
              <a:bodyPr/>
              <a:lstStyle/>
              <a:p>
                <a:endParaRPr lang="fr-FR"/>
              </a:p>
            </p:txBody>
          </p:sp>
          <p:sp>
            <p:nvSpPr>
              <p:cNvPr id="21860" name="Freeform 171"/>
              <p:cNvSpPr>
                <a:spLocks/>
              </p:cNvSpPr>
              <p:nvPr/>
            </p:nvSpPr>
            <p:spPr bwMode="auto">
              <a:xfrm>
                <a:off x="836" y="3195"/>
                <a:ext cx="148" cy="58"/>
              </a:xfrm>
              <a:custGeom>
                <a:avLst/>
                <a:gdLst>
                  <a:gd name="T0" fmla="*/ 148 w 162"/>
                  <a:gd name="T1" fmla="*/ 58 h 43"/>
                  <a:gd name="T2" fmla="*/ 40 w 162"/>
                  <a:gd name="T3" fmla="*/ 0 h 43"/>
                  <a:gd name="T4" fmla="*/ 0 w 162"/>
                  <a:gd name="T5" fmla="*/ 15 h 43"/>
                  <a:gd name="T6" fmla="*/ 16 w 162"/>
                  <a:gd name="T7" fmla="*/ 55 h 43"/>
                  <a:gd name="T8" fmla="*/ 148 w 162"/>
                  <a:gd name="T9" fmla="*/ 58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43">
                    <a:moveTo>
                      <a:pt x="162" y="43"/>
                    </a:moveTo>
                    <a:lnTo>
                      <a:pt x="44" y="0"/>
                    </a:lnTo>
                    <a:lnTo>
                      <a:pt x="0" y="11"/>
                    </a:lnTo>
                    <a:lnTo>
                      <a:pt x="18" y="41"/>
                    </a:lnTo>
                    <a:lnTo>
                      <a:pt x="162" y="43"/>
                    </a:lnTo>
                    <a:close/>
                  </a:path>
                </a:pathLst>
              </a:custGeom>
              <a:solidFill>
                <a:schemeClr val="tx2"/>
              </a:solidFill>
              <a:ln w="9525">
                <a:solidFill>
                  <a:schemeClr val="tx2"/>
                </a:solidFill>
                <a:round/>
                <a:headEnd/>
                <a:tailEnd/>
              </a:ln>
            </p:spPr>
            <p:txBody>
              <a:bodyPr/>
              <a:lstStyle/>
              <a:p>
                <a:endParaRPr lang="fr-FR"/>
              </a:p>
            </p:txBody>
          </p:sp>
          <p:sp>
            <p:nvSpPr>
              <p:cNvPr id="21861" name="Freeform 172"/>
              <p:cNvSpPr>
                <a:spLocks/>
              </p:cNvSpPr>
              <p:nvPr/>
            </p:nvSpPr>
            <p:spPr bwMode="auto">
              <a:xfrm>
                <a:off x="836" y="3195"/>
                <a:ext cx="148" cy="58"/>
              </a:xfrm>
              <a:custGeom>
                <a:avLst/>
                <a:gdLst>
                  <a:gd name="T0" fmla="*/ 148 w 162"/>
                  <a:gd name="T1" fmla="*/ 58 h 43"/>
                  <a:gd name="T2" fmla="*/ 40 w 162"/>
                  <a:gd name="T3" fmla="*/ 0 h 43"/>
                  <a:gd name="T4" fmla="*/ 0 w 162"/>
                  <a:gd name="T5" fmla="*/ 15 h 43"/>
                  <a:gd name="T6" fmla="*/ 16 w 162"/>
                  <a:gd name="T7" fmla="*/ 55 h 43"/>
                  <a:gd name="T8" fmla="*/ 148 w 162"/>
                  <a:gd name="T9" fmla="*/ 58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43">
                    <a:moveTo>
                      <a:pt x="162" y="43"/>
                    </a:moveTo>
                    <a:lnTo>
                      <a:pt x="44" y="0"/>
                    </a:lnTo>
                    <a:lnTo>
                      <a:pt x="0" y="11"/>
                    </a:lnTo>
                    <a:lnTo>
                      <a:pt x="18" y="41"/>
                    </a:lnTo>
                    <a:lnTo>
                      <a:pt x="162" y="43"/>
                    </a:lnTo>
                  </a:path>
                </a:pathLst>
              </a:custGeom>
              <a:solidFill>
                <a:schemeClr val="tx2"/>
              </a:solidFill>
              <a:ln w="0">
                <a:solidFill>
                  <a:schemeClr val="tx2"/>
                </a:solidFill>
                <a:prstDash val="solid"/>
                <a:round/>
                <a:headEnd/>
                <a:tailEnd/>
              </a:ln>
            </p:spPr>
            <p:txBody>
              <a:bodyPr/>
              <a:lstStyle/>
              <a:p>
                <a:endParaRPr lang="fr-FR"/>
              </a:p>
            </p:txBody>
          </p:sp>
          <p:sp>
            <p:nvSpPr>
              <p:cNvPr id="21862" name="Freeform 173"/>
              <p:cNvSpPr>
                <a:spLocks/>
              </p:cNvSpPr>
              <p:nvPr/>
            </p:nvSpPr>
            <p:spPr bwMode="auto">
              <a:xfrm>
                <a:off x="1369" y="3192"/>
                <a:ext cx="136" cy="55"/>
              </a:xfrm>
              <a:custGeom>
                <a:avLst/>
                <a:gdLst>
                  <a:gd name="T0" fmla="*/ 0 w 150"/>
                  <a:gd name="T1" fmla="*/ 55 h 40"/>
                  <a:gd name="T2" fmla="*/ 83 w 150"/>
                  <a:gd name="T3" fmla="*/ 0 h 40"/>
                  <a:gd name="T4" fmla="*/ 136 w 150"/>
                  <a:gd name="T5" fmla="*/ 14 h 40"/>
                  <a:gd name="T6" fmla="*/ 115 w 150"/>
                  <a:gd name="T7" fmla="*/ 48 h 40"/>
                  <a:gd name="T8" fmla="*/ 0 w 150"/>
                  <a:gd name="T9" fmla="*/ 55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40">
                    <a:moveTo>
                      <a:pt x="0" y="40"/>
                    </a:moveTo>
                    <a:lnTo>
                      <a:pt x="91" y="0"/>
                    </a:lnTo>
                    <a:lnTo>
                      <a:pt x="150" y="10"/>
                    </a:lnTo>
                    <a:lnTo>
                      <a:pt x="127" y="35"/>
                    </a:lnTo>
                    <a:lnTo>
                      <a:pt x="0" y="40"/>
                    </a:lnTo>
                    <a:close/>
                  </a:path>
                </a:pathLst>
              </a:custGeom>
              <a:solidFill>
                <a:schemeClr val="tx2"/>
              </a:solidFill>
              <a:ln w="9525">
                <a:solidFill>
                  <a:schemeClr val="tx2"/>
                </a:solidFill>
                <a:round/>
                <a:headEnd/>
                <a:tailEnd/>
              </a:ln>
            </p:spPr>
            <p:txBody>
              <a:bodyPr/>
              <a:lstStyle/>
              <a:p>
                <a:endParaRPr lang="fr-FR"/>
              </a:p>
            </p:txBody>
          </p:sp>
          <p:sp>
            <p:nvSpPr>
              <p:cNvPr id="21863" name="Freeform 174"/>
              <p:cNvSpPr>
                <a:spLocks/>
              </p:cNvSpPr>
              <p:nvPr/>
            </p:nvSpPr>
            <p:spPr bwMode="auto">
              <a:xfrm>
                <a:off x="1369" y="3192"/>
                <a:ext cx="136" cy="55"/>
              </a:xfrm>
              <a:custGeom>
                <a:avLst/>
                <a:gdLst>
                  <a:gd name="T0" fmla="*/ 0 w 150"/>
                  <a:gd name="T1" fmla="*/ 55 h 40"/>
                  <a:gd name="T2" fmla="*/ 83 w 150"/>
                  <a:gd name="T3" fmla="*/ 0 h 40"/>
                  <a:gd name="T4" fmla="*/ 136 w 150"/>
                  <a:gd name="T5" fmla="*/ 14 h 40"/>
                  <a:gd name="T6" fmla="*/ 115 w 150"/>
                  <a:gd name="T7" fmla="*/ 48 h 40"/>
                  <a:gd name="T8" fmla="*/ 0 w 150"/>
                  <a:gd name="T9" fmla="*/ 55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40">
                    <a:moveTo>
                      <a:pt x="0" y="40"/>
                    </a:moveTo>
                    <a:lnTo>
                      <a:pt x="91" y="0"/>
                    </a:lnTo>
                    <a:lnTo>
                      <a:pt x="150" y="10"/>
                    </a:lnTo>
                    <a:lnTo>
                      <a:pt x="127" y="35"/>
                    </a:lnTo>
                    <a:lnTo>
                      <a:pt x="0" y="40"/>
                    </a:lnTo>
                  </a:path>
                </a:pathLst>
              </a:custGeom>
              <a:solidFill>
                <a:schemeClr val="tx2"/>
              </a:solidFill>
              <a:ln w="0">
                <a:solidFill>
                  <a:schemeClr val="tx2"/>
                </a:solidFill>
                <a:prstDash val="solid"/>
                <a:round/>
                <a:headEnd/>
                <a:tailEnd/>
              </a:ln>
            </p:spPr>
            <p:txBody>
              <a:bodyPr/>
              <a:lstStyle/>
              <a:p>
                <a:endParaRPr lang="fr-FR"/>
              </a:p>
            </p:txBody>
          </p:sp>
          <p:sp>
            <p:nvSpPr>
              <p:cNvPr id="21864" name="Freeform 175"/>
              <p:cNvSpPr>
                <a:spLocks/>
              </p:cNvSpPr>
              <p:nvPr/>
            </p:nvSpPr>
            <p:spPr bwMode="auto">
              <a:xfrm>
                <a:off x="1066" y="3184"/>
                <a:ext cx="122" cy="69"/>
              </a:xfrm>
              <a:custGeom>
                <a:avLst/>
                <a:gdLst>
                  <a:gd name="T0" fmla="*/ 0 w 135"/>
                  <a:gd name="T1" fmla="*/ 69 h 51"/>
                  <a:gd name="T2" fmla="*/ 95 w 135"/>
                  <a:gd name="T3" fmla="*/ 0 h 51"/>
                  <a:gd name="T4" fmla="*/ 122 w 135"/>
                  <a:gd name="T5" fmla="*/ 15 h 51"/>
                  <a:gd name="T6" fmla="*/ 111 w 135"/>
                  <a:gd name="T7" fmla="*/ 53 h 51"/>
                  <a:gd name="T8" fmla="*/ 0 w 135"/>
                  <a:gd name="T9" fmla="*/ 69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51">
                    <a:moveTo>
                      <a:pt x="0" y="51"/>
                    </a:moveTo>
                    <a:lnTo>
                      <a:pt x="105" y="0"/>
                    </a:lnTo>
                    <a:lnTo>
                      <a:pt x="135" y="11"/>
                    </a:lnTo>
                    <a:lnTo>
                      <a:pt x="123" y="39"/>
                    </a:lnTo>
                    <a:lnTo>
                      <a:pt x="0" y="51"/>
                    </a:lnTo>
                    <a:close/>
                  </a:path>
                </a:pathLst>
              </a:custGeom>
              <a:solidFill>
                <a:schemeClr val="tx2"/>
              </a:solidFill>
              <a:ln w="9525">
                <a:solidFill>
                  <a:schemeClr val="tx2"/>
                </a:solidFill>
                <a:round/>
                <a:headEnd/>
                <a:tailEnd/>
              </a:ln>
            </p:spPr>
            <p:txBody>
              <a:bodyPr/>
              <a:lstStyle/>
              <a:p>
                <a:endParaRPr lang="fr-FR"/>
              </a:p>
            </p:txBody>
          </p:sp>
          <p:sp>
            <p:nvSpPr>
              <p:cNvPr id="21865" name="Freeform 176"/>
              <p:cNvSpPr>
                <a:spLocks/>
              </p:cNvSpPr>
              <p:nvPr/>
            </p:nvSpPr>
            <p:spPr bwMode="auto">
              <a:xfrm>
                <a:off x="1066" y="3184"/>
                <a:ext cx="122" cy="69"/>
              </a:xfrm>
              <a:custGeom>
                <a:avLst/>
                <a:gdLst>
                  <a:gd name="T0" fmla="*/ 0 w 135"/>
                  <a:gd name="T1" fmla="*/ 69 h 51"/>
                  <a:gd name="T2" fmla="*/ 95 w 135"/>
                  <a:gd name="T3" fmla="*/ 0 h 51"/>
                  <a:gd name="T4" fmla="*/ 122 w 135"/>
                  <a:gd name="T5" fmla="*/ 15 h 51"/>
                  <a:gd name="T6" fmla="*/ 111 w 135"/>
                  <a:gd name="T7" fmla="*/ 53 h 51"/>
                  <a:gd name="T8" fmla="*/ 0 w 135"/>
                  <a:gd name="T9" fmla="*/ 69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51">
                    <a:moveTo>
                      <a:pt x="0" y="51"/>
                    </a:moveTo>
                    <a:lnTo>
                      <a:pt x="105" y="0"/>
                    </a:lnTo>
                    <a:lnTo>
                      <a:pt x="135" y="11"/>
                    </a:lnTo>
                    <a:lnTo>
                      <a:pt x="123" y="39"/>
                    </a:lnTo>
                    <a:lnTo>
                      <a:pt x="0" y="51"/>
                    </a:lnTo>
                  </a:path>
                </a:pathLst>
              </a:custGeom>
              <a:solidFill>
                <a:schemeClr val="tx2"/>
              </a:solidFill>
              <a:ln w="0">
                <a:solidFill>
                  <a:schemeClr val="tx2"/>
                </a:solidFill>
                <a:prstDash val="solid"/>
                <a:round/>
                <a:headEnd/>
                <a:tailEnd/>
              </a:ln>
            </p:spPr>
            <p:txBody>
              <a:bodyPr/>
              <a:lstStyle/>
              <a:p>
                <a:endParaRPr lang="fr-FR"/>
              </a:p>
            </p:txBody>
          </p:sp>
          <p:sp>
            <p:nvSpPr>
              <p:cNvPr id="21866" name="Freeform 177"/>
              <p:cNvSpPr>
                <a:spLocks/>
              </p:cNvSpPr>
              <p:nvPr/>
            </p:nvSpPr>
            <p:spPr bwMode="auto">
              <a:xfrm>
                <a:off x="2474" y="3210"/>
                <a:ext cx="122" cy="43"/>
              </a:xfrm>
              <a:custGeom>
                <a:avLst/>
                <a:gdLst>
                  <a:gd name="T0" fmla="*/ 0 w 135"/>
                  <a:gd name="T1" fmla="*/ 40 h 32"/>
                  <a:gd name="T2" fmla="*/ 11 w 135"/>
                  <a:gd name="T3" fmla="*/ 9 h 32"/>
                  <a:gd name="T4" fmla="*/ 89 w 135"/>
                  <a:gd name="T5" fmla="*/ 0 h 32"/>
                  <a:gd name="T6" fmla="*/ 122 w 135"/>
                  <a:gd name="T7" fmla="*/ 20 h 32"/>
                  <a:gd name="T8" fmla="*/ 108 w 135"/>
                  <a:gd name="T9" fmla="*/ 43 h 32"/>
                  <a:gd name="T10" fmla="*/ 22 w 135"/>
                  <a:gd name="T11" fmla="*/ 43 h 32"/>
                  <a:gd name="T12" fmla="*/ 0 w 135"/>
                  <a:gd name="T13" fmla="*/ 4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32">
                    <a:moveTo>
                      <a:pt x="0" y="30"/>
                    </a:moveTo>
                    <a:lnTo>
                      <a:pt x="12" y="7"/>
                    </a:lnTo>
                    <a:lnTo>
                      <a:pt x="99" y="0"/>
                    </a:lnTo>
                    <a:lnTo>
                      <a:pt x="135" y="15"/>
                    </a:lnTo>
                    <a:lnTo>
                      <a:pt x="119" y="32"/>
                    </a:lnTo>
                    <a:lnTo>
                      <a:pt x="24" y="32"/>
                    </a:lnTo>
                    <a:lnTo>
                      <a:pt x="0" y="30"/>
                    </a:lnTo>
                    <a:close/>
                  </a:path>
                </a:pathLst>
              </a:custGeom>
              <a:solidFill>
                <a:schemeClr val="tx2"/>
              </a:solidFill>
              <a:ln w="9525">
                <a:solidFill>
                  <a:schemeClr val="tx2"/>
                </a:solidFill>
                <a:round/>
                <a:headEnd/>
                <a:tailEnd/>
              </a:ln>
            </p:spPr>
            <p:txBody>
              <a:bodyPr/>
              <a:lstStyle/>
              <a:p>
                <a:endParaRPr lang="fr-FR"/>
              </a:p>
            </p:txBody>
          </p:sp>
          <p:sp>
            <p:nvSpPr>
              <p:cNvPr id="21867" name="Freeform 178"/>
              <p:cNvSpPr>
                <a:spLocks/>
              </p:cNvSpPr>
              <p:nvPr/>
            </p:nvSpPr>
            <p:spPr bwMode="auto">
              <a:xfrm>
                <a:off x="2474" y="3210"/>
                <a:ext cx="122" cy="43"/>
              </a:xfrm>
              <a:custGeom>
                <a:avLst/>
                <a:gdLst>
                  <a:gd name="T0" fmla="*/ 0 w 135"/>
                  <a:gd name="T1" fmla="*/ 40 h 32"/>
                  <a:gd name="T2" fmla="*/ 11 w 135"/>
                  <a:gd name="T3" fmla="*/ 9 h 32"/>
                  <a:gd name="T4" fmla="*/ 89 w 135"/>
                  <a:gd name="T5" fmla="*/ 0 h 32"/>
                  <a:gd name="T6" fmla="*/ 122 w 135"/>
                  <a:gd name="T7" fmla="*/ 20 h 32"/>
                  <a:gd name="T8" fmla="*/ 108 w 135"/>
                  <a:gd name="T9" fmla="*/ 43 h 32"/>
                  <a:gd name="T10" fmla="*/ 22 w 135"/>
                  <a:gd name="T11" fmla="*/ 43 h 32"/>
                  <a:gd name="T12" fmla="*/ 0 w 135"/>
                  <a:gd name="T13" fmla="*/ 4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32">
                    <a:moveTo>
                      <a:pt x="0" y="30"/>
                    </a:moveTo>
                    <a:lnTo>
                      <a:pt x="12" y="7"/>
                    </a:lnTo>
                    <a:lnTo>
                      <a:pt x="99" y="0"/>
                    </a:lnTo>
                    <a:lnTo>
                      <a:pt x="135" y="15"/>
                    </a:lnTo>
                    <a:lnTo>
                      <a:pt x="119" y="32"/>
                    </a:lnTo>
                    <a:lnTo>
                      <a:pt x="24" y="32"/>
                    </a:lnTo>
                    <a:lnTo>
                      <a:pt x="0" y="30"/>
                    </a:lnTo>
                  </a:path>
                </a:pathLst>
              </a:custGeom>
              <a:solidFill>
                <a:schemeClr val="tx2"/>
              </a:solidFill>
              <a:ln w="0">
                <a:solidFill>
                  <a:schemeClr val="tx2"/>
                </a:solidFill>
                <a:prstDash val="solid"/>
                <a:round/>
                <a:headEnd/>
                <a:tailEnd/>
              </a:ln>
            </p:spPr>
            <p:txBody>
              <a:bodyPr/>
              <a:lstStyle/>
              <a:p>
                <a:endParaRPr lang="fr-FR"/>
              </a:p>
            </p:txBody>
          </p:sp>
          <p:sp>
            <p:nvSpPr>
              <p:cNvPr id="21868" name="Freeform 179"/>
              <p:cNvSpPr>
                <a:spLocks/>
              </p:cNvSpPr>
              <p:nvPr/>
            </p:nvSpPr>
            <p:spPr bwMode="auto">
              <a:xfrm>
                <a:off x="1074" y="3243"/>
                <a:ext cx="105" cy="43"/>
              </a:xfrm>
              <a:custGeom>
                <a:avLst/>
                <a:gdLst>
                  <a:gd name="T0" fmla="*/ 105 w 117"/>
                  <a:gd name="T1" fmla="*/ 0 h 32"/>
                  <a:gd name="T2" fmla="*/ 31 w 117"/>
                  <a:gd name="T3" fmla="*/ 43 h 32"/>
                  <a:gd name="T4" fmla="*/ 0 w 117"/>
                  <a:gd name="T5" fmla="*/ 34 h 32"/>
                  <a:gd name="T6" fmla="*/ 0 w 117"/>
                  <a:gd name="T7" fmla="*/ 0 h 32"/>
                  <a:gd name="T8" fmla="*/ 105 w 1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2">
                    <a:moveTo>
                      <a:pt x="117" y="0"/>
                    </a:moveTo>
                    <a:lnTo>
                      <a:pt x="34" y="32"/>
                    </a:lnTo>
                    <a:lnTo>
                      <a:pt x="0" y="25"/>
                    </a:lnTo>
                    <a:lnTo>
                      <a:pt x="0" y="0"/>
                    </a:lnTo>
                    <a:lnTo>
                      <a:pt x="117" y="0"/>
                    </a:lnTo>
                    <a:close/>
                  </a:path>
                </a:pathLst>
              </a:custGeom>
              <a:solidFill>
                <a:schemeClr val="tx2"/>
              </a:solidFill>
              <a:ln w="9525">
                <a:solidFill>
                  <a:schemeClr val="tx2"/>
                </a:solidFill>
                <a:round/>
                <a:headEnd/>
                <a:tailEnd/>
              </a:ln>
            </p:spPr>
            <p:txBody>
              <a:bodyPr/>
              <a:lstStyle/>
              <a:p>
                <a:endParaRPr lang="fr-FR"/>
              </a:p>
            </p:txBody>
          </p:sp>
          <p:sp>
            <p:nvSpPr>
              <p:cNvPr id="21869" name="Freeform 180"/>
              <p:cNvSpPr>
                <a:spLocks/>
              </p:cNvSpPr>
              <p:nvPr/>
            </p:nvSpPr>
            <p:spPr bwMode="auto">
              <a:xfrm>
                <a:off x="1074" y="3243"/>
                <a:ext cx="105" cy="43"/>
              </a:xfrm>
              <a:custGeom>
                <a:avLst/>
                <a:gdLst>
                  <a:gd name="T0" fmla="*/ 105 w 117"/>
                  <a:gd name="T1" fmla="*/ 0 h 32"/>
                  <a:gd name="T2" fmla="*/ 31 w 117"/>
                  <a:gd name="T3" fmla="*/ 43 h 32"/>
                  <a:gd name="T4" fmla="*/ 0 w 117"/>
                  <a:gd name="T5" fmla="*/ 34 h 32"/>
                  <a:gd name="T6" fmla="*/ 0 w 117"/>
                  <a:gd name="T7" fmla="*/ 0 h 32"/>
                  <a:gd name="T8" fmla="*/ 105 w 1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2">
                    <a:moveTo>
                      <a:pt x="117" y="0"/>
                    </a:moveTo>
                    <a:lnTo>
                      <a:pt x="34" y="32"/>
                    </a:lnTo>
                    <a:lnTo>
                      <a:pt x="0" y="25"/>
                    </a:lnTo>
                    <a:lnTo>
                      <a:pt x="0" y="0"/>
                    </a:lnTo>
                    <a:lnTo>
                      <a:pt x="117" y="0"/>
                    </a:lnTo>
                  </a:path>
                </a:pathLst>
              </a:custGeom>
              <a:solidFill>
                <a:schemeClr val="tx2"/>
              </a:solidFill>
              <a:ln w="0">
                <a:solidFill>
                  <a:schemeClr val="tx2"/>
                </a:solidFill>
                <a:prstDash val="solid"/>
                <a:round/>
                <a:headEnd/>
                <a:tailEnd/>
              </a:ln>
            </p:spPr>
            <p:txBody>
              <a:bodyPr/>
              <a:lstStyle/>
              <a:p>
                <a:endParaRPr lang="fr-FR"/>
              </a:p>
            </p:txBody>
          </p:sp>
          <p:sp>
            <p:nvSpPr>
              <p:cNvPr id="21870" name="Freeform 181"/>
              <p:cNvSpPr>
                <a:spLocks/>
              </p:cNvSpPr>
              <p:nvPr/>
            </p:nvSpPr>
            <p:spPr bwMode="auto">
              <a:xfrm>
                <a:off x="1188" y="3250"/>
                <a:ext cx="63" cy="41"/>
              </a:xfrm>
              <a:custGeom>
                <a:avLst/>
                <a:gdLst>
                  <a:gd name="T0" fmla="*/ 4 w 69"/>
                  <a:gd name="T1" fmla="*/ 41 h 30"/>
                  <a:gd name="T2" fmla="*/ 43 w 69"/>
                  <a:gd name="T3" fmla="*/ 31 h 30"/>
                  <a:gd name="T4" fmla="*/ 63 w 69"/>
                  <a:gd name="T5" fmla="*/ 0 h 30"/>
                  <a:gd name="T6" fmla="*/ 0 w 69"/>
                  <a:gd name="T7" fmla="*/ 4 h 30"/>
                  <a:gd name="T8" fmla="*/ 4 w 69"/>
                  <a:gd name="T9" fmla="*/ 41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0">
                    <a:moveTo>
                      <a:pt x="4" y="30"/>
                    </a:moveTo>
                    <a:lnTo>
                      <a:pt x="47" y="23"/>
                    </a:lnTo>
                    <a:lnTo>
                      <a:pt x="69" y="0"/>
                    </a:lnTo>
                    <a:lnTo>
                      <a:pt x="0" y="3"/>
                    </a:lnTo>
                    <a:lnTo>
                      <a:pt x="4" y="30"/>
                    </a:lnTo>
                    <a:close/>
                  </a:path>
                </a:pathLst>
              </a:custGeom>
              <a:solidFill>
                <a:schemeClr val="tx2"/>
              </a:solidFill>
              <a:ln w="9525">
                <a:solidFill>
                  <a:schemeClr val="tx2"/>
                </a:solidFill>
                <a:round/>
                <a:headEnd/>
                <a:tailEnd/>
              </a:ln>
            </p:spPr>
            <p:txBody>
              <a:bodyPr/>
              <a:lstStyle/>
              <a:p>
                <a:endParaRPr lang="fr-FR"/>
              </a:p>
            </p:txBody>
          </p:sp>
          <p:sp>
            <p:nvSpPr>
              <p:cNvPr id="21871" name="Freeform 182"/>
              <p:cNvSpPr>
                <a:spLocks/>
              </p:cNvSpPr>
              <p:nvPr/>
            </p:nvSpPr>
            <p:spPr bwMode="auto">
              <a:xfrm>
                <a:off x="1188" y="3250"/>
                <a:ext cx="63" cy="41"/>
              </a:xfrm>
              <a:custGeom>
                <a:avLst/>
                <a:gdLst>
                  <a:gd name="T0" fmla="*/ 4 w 69"/>
                  <a:gd name="T1" fmla="*/ 41 h 30"/>
                  <a:gd name="T2" fmla="*/ 43 w 69"/>
                  <a:gd name="T3" fmla="*/ 31 h 30"/>
                  <a:gd name="T4" fmla="*/ 63 w 69"/>
                  <a:gd name="T5" fmla="*/ 0 h 30"/>
                  <a:gd name="T6" fmla="*/ 0 w 69"/>
                  <a:gd name="T7" fmla="*/ 4 h 30"/>
                  <a:gd name="T8" fmla="*/ 4 w 69"/>
                  <a:gd name="T9" fmla="*/ 41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0">
                    <a:moveTo>
                      <a:pt x="4" y="30"/>
                    </a:moveTo>
                    <a:lnTo>
                      <a:pt x="47" y="23"/>
                    </a:lnTo>
                    <a:lnTo>
                      <a:pt x="69" y="0"/>
                    </a:lnTo>
                    <a:lnTo>
                      <a:pt x="0" y="3"/>
                    </a:lnTo>
                    <a:lnTo>
                      <a:pt x="4" y="30"/>
                    </a:lnTo>
                  </a:path>
                </a:pathLst>
              </a:custGeom>
              <a:solidFill>
                <a:schemeClr val="tx2"/>
              </a:solidFill>
              <a:ln w="0">
                <a:solidFill>
                  <a:schemeClr val="tx2"/>
                </a:solidFill>
                <a:prstDash val="solid"/>
                <a:round/>
                <a:headEnd/>
                <a:tailEnd/>
              </a:ln>
            </p:spPr>
            <p:txBody>
              <a:bodyPr/>
              <a:lstStyle/>
              <a:p>
                <a:endParaRPr lang="fr-FR"/>
              </a:p>
            </p:txBody>
          </p:sp>
          <p:sp>
            <p:nvSpPr>
              <p:cNvPr id="21872" name="Freeform 183"/>
              <p:cNvSpPr>
                <a:spLocks/>
              </p:cNvSpPr>
              <p:nvPr/>
            </p:nvSpPr>
            <p:spPr bwMode="auto">
              <a:xfrm>
                <a:off x="1683" y="3254"/>
                <a:ext cx="52" cy="40"/>
              </a:xfrm>
              <a:custGeom>
                <a:avLst/>
                <a:gdLst>
                  <a:gd name="T0" fmla="*/ 0 w 57"/>
                  <a:gd name="T1" fmla="*/ 0 h 29"/>
                  <a:gd name="T2" fmla="*/ 22 w 57"/>
                  <a:gd name="T3" fmla="*/ 40 h 29"/>
                  <a:gd name="T4" fmla="*/ 52 w 57"/>
                  <a:gd name="T5" fmla="*/ 6 h 29"/>
                  <a:gd name="T6" fmla="*/ 0 60000 65536"/>
                  <a:gd name="T7" fmla="*/ 0 60000 65536"/>
                  <a:gd name="T8" fmla="*/ 0 60000 65536"/>
                </a:gdLst>
                <a:ahLst/>
                <a:cxnLst>
                  <a:cxn ang="T6">
                    <a:pos x="T0" y="T1"/>
                  </a:cxn>
                  <a:cxn ang="T7">
                    <a:pos x="T2" y="T3"/>
                  </a:cxn>
                  <a:cxn ang="T8">
                    <a:pos x="T4" y="T5"/>
                  </a:cxn>
                </a:cxnLst>
                <a:rect l="0" t="0" r="r" b="b"/>
                <a:pathLst>
                  <a:path w="57" h="29">
                    <a:moveTo>
                      <a:pt x="0" y="0"/>
                    </a:moveTo>
                    <a:lnTo>
                      <a:pt x="24" y="29"/>
                    </a:lnTo>
                    <a:lnTo>
                      <a:pt x="57" y="4"/>
                    </a:lnTo>
                  </a:path>
                </a:pathLst>
              </a:custGeom>
              <a:solidFill>
                <a:schemeClr val="tx2"/>
              </a:solidFill>
              <a:ln w="0">
                <a:solidFill>
                  <a:schemeClr val="tx2"/>
                </a:solidFill>
                <a:prstDash val="solid"/>
                <a:round/>
                <a:headEnd/>
                <a:tailEnd/>
              </a:ln>
            </p:spPr>
            <p:txBody>
              <a:bodyPr/>
              <a:lstStyle/>
              <a:p>
                <a:endParaRPr lang="fr-FR"/>
              </a:p>
            </p:txBody>
          </p:sp>
          <p:sp>
            <p:nvSpPr>
              <p:cNvPr id="21873" name="Freeform 184"/>
              <p:cNvSpPr>
                <a:spLocks/>
              </p:cNvSpPr>
              <p:nvPr/>
            </p:nvSpPr>
            <p:spPr bwMode="auto">
              <a:xfrm>
                <a:off x="1892" y="3239"/>
                <a:ext cx="42" cy="47"/>
              </a:xfrm>
              <a:custGeom>
                <a:avLst/>
                <a:gdLst>
                  <a:gd name="T0" fmla="*/ 0 w 46"/>
                  <a:gd name="T1" fmla="*/ 0 h 35"/>
                  <a:gd name="T2" fmla="*/ 29 w 46"/>
                  <a:gd name="T3" fmla="*/ 47 h 35"/>
                  <a:gd name="T4" fmla="*/ 42 w 46"/>
                  <a:gd name="T5" fmla="*/ 9 h 35"/>
                  <a:gd name="T6" fmla="*/ 0 60000 65536"/>
                  <a:gd name="T7" fmla="*/ 0 60000 65536"/>
                  <a:gd name="T8" fmla="*/ 0 60000 65536"/>
                </a:gdLst>
                <a:ahLst/>
                <a:cxnLst>
                  <a:cxn ang="T6">
                    <a:pos x="T0" y="T1"/>
                  </a:cxn>
                  <a:cxn ang="T7">
                    <a:pos x="T2" y="T3"/>
                  </a:cxn>
                  <a:cxn ang="T8">
                    <a:pos x="T4" y="T5"/>
                  </a:cxn>
                </a:cxnLst>
                <a:rect l="0" t="0" r="r" b="b"/>
                <a:pathLst>
                  <a:path w="46" h="35">
                    <a:moveTo>
                      <a:pt x="0" y="0"/>
                    </a:moveTo>
                    <a:lnTo>
                      <a:pt x="32" y="35"/>
                    </a:lnTo>
                    <a:lnTo>
                      <a:pt x="46" y="7"/>
                    </a:lnTo>
                  </a:path>
                </a:pathLst>
              </a:custGeom>
              <a:solidFill>
                <a:schemeClr val="tx2"/>
              </a:solidFill>
              <a:ln w="0">
                <a:solidFill>
                  <a:schemeClr val="tx2"/>
                </a:solidFill>
                <a:prstDash val="solid"/>
                <a:round/>
                <a:headEnd/>
                <a:tailEnd/>
              </a:ln>
            </p:spPr>
            <p:txBody>
              <a:bodyPr/>
              <a:lstStyle/>
              <a:p>
                <a:endParaRPr lang="fr-FR"/>
              </a:p>
            </p:txBody>
          </p:sp>
          <p:sp>
            <p:nvSpPr>
              <p:cNvPr id="21874" name="Freeform 185"/>
              <p:cNvSpPr>
                <a:spLocks/>
              </p:cNvSpPr>
              <p:nvPr/>
            </p:nvSpPr>
            <p:spPr bwMode="auto">
              <a:xfrm>
                <a:off x="1975" y="3249"/>
                <a:ext cx="51" cy="53"/>
              </a:xfrm>
              <a:custGeom>
                <a:avLst/>
                <a:gdLst>
                  <a:gd name="T0" fmla="*/ 0 w 57"/>
                  <a:gd name="T1" fmla="*/ 0 h 39"/>
                  <a:gd name="T2" fmla="*/ 2 w 57"/>
                  <a:gd name="T3" fmla="*/ 53 h 39"/>
                  <a:gd name="T4" fmla="*/ 33 w 57"/>
                  <a:gd name="T5" fmla="*/ 49 h 39"/>
                  <a:gd name="T6" fmla="*/ 51 w 57"/>
                  <a:gd name="T7" fmla="*/ 1 h 39"/>
                  <a:gd name="T8" fmla="*/ 0 w 5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39">
                    <a:moveTo>
                      <a:pt x="0" y="0"/>
                    </a:moveTo>
                    <a:lnTo>
                      <a:pt x="2" y="39"/>
                    </a:lnTo>
                    <a:lnTo>
                      <a:pt x="37" y="36"/>
                    </a:lnTo>
                    <a:lnTo>
                      <a:pt x="57" y="1"/>
                    </a:lnTo>
                    <a:lnTo>
                      <a:pt x="0" y="0"/>
                    </a:lnTo>
                    <a:close/>
                  </a:path>
                </a:pathLst>
              </a:custGeom>
              <a:solidFill>
                <a:schemeClr val="tx2"/>
              </a:solidFill>
              <a:ln w="9525">
                <a:solidFill>
                  <a:schemeClr val="tx2"/>
                </a:solidFill>
                <a:round/>
                <a:headEnd/>
                <a:tailEnd/>
              </a:ln>
            </p:spPr>
            <p:txBody>
              <a:bodyPr/>
              <a:lstStyle/>
              <a:p>
                <a:endParaRPr lang="fr-FR"/>
              </a:p>
            </p:txBody>
          </p:sp>
          <p:sp>
            <p:nvSpPr>
              <p:cNvPr id="21875" name="Freeform 186"/>
              <p:cNvSpPr>
                <a:spLocks/>
              </p:cNvSpPr>
              <p:nvPr/>
            </p:nvSpPr>
            <p:spPr bwMode="auto">
              <a:xfrm>
                <a:off x="1975" y="3249"/>
                <a:ext cx="51" cy="53"/>
              </a:xfrm>
              <a:custGeom>
                <a:avLst/>
                <a:gdLst>
                  <a:gd name="T0" fmla="*/ 0 w 57"/>
                  <a:gd name="T1" fmla="*/ 0 h 39"/>
                  <a:gd name="T2" fmla="*/ 2 w 57"/>
                  <a:gd name="T3" fmla="*/ 53 h 39"/>
                  <a:gd name="T4" fmla="*/ 33 w 57"/>
                  <a:gd name="T5" fmla="*/ 49 h 39"/>
                  <a:gd name="T6" fmla="*/ 51 w 57"/>
                  <a:gd name="T7" fmla="*/ 1 h 39"/>
                  <a:gd name="T8" fmla="*/ 0 w 57"/>
                  <a:gd name="T9" fmla="*/ 0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39">
                    <a:moveTo>
                      <a:pt x="0" y="0"/>
                    </a:moveTo>
                    <a:lnTo>
                      <a:pt x="2" y="39"/>
                    </a:lnTo>
                    <a:lnTo>
                      <a:pt x="37" y="36"/>
                    </a:lnTo>
                    <a:lnTo>
                      <a:pt x="57" y="1"/>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76" name="Freeform 187"/>
              <p:cNvSpPr>
                <a:spLocks/>
              </p:cNvSpPr>
              <p:nvPr/>
            </p:nvSpPr>
            <p:spPr bwMode="auto">
              <a:xfrm>
                <a:off x="2184" y="3236"/>
                <a:ext cx="46" cy="55"/>
              </a:xfrm>
              <a:custGeom>
                <a:avLst/>
                <a:gdLst>
                  <a:gd name="T0" fmla="*/ 4 w 51"/>
                  <a:gd name="T1" fmla="*/ 55 h 41"/>
                  <a:gd name="T2" fmla="*/ 34 w 51"/>
                  <a:gd name="T3" fmla="*/ 51 h 41"/>
                  <a:gd name="T4" fmla="*/ 46 w 51"/>
                  <a:gd name="T5" fmla="*/ 15 h 41"/>
                  <a:gd name="T6" fmla="*/ 40 w 51"/>
                  <a:gd name="T7" fmla="*/ 11 h 41"/>
                  <a:gd name="T8" fmla="*/ 23 w 51"/>
                  <a:gd name="T9" fmla="*/ 1 h 41"/>
                  <a:gd name="T10" fmla="*/ 7 w 51"/>
                  <a:gd name="T11" fmla="*/ 0 h 41"/>
                  <a:gd name="T12" fmla="*/ 0 w 51"/>
                  <a:gd name="T13" fmla="*/ 1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41">
                    <a:moveTo>
                      <a:pt x="4" y="41"/>
                    </a:moveTo>
                    <a:lnTo>
                      <a:pt x="38" y="38"/>
                    </a:lnTo>
                    <a:lnTo>
                      <a:pt x="51" y="11"/>
                    </a:lnTo>
                    <a:lnTo>
                      <a:pt x="44" y="8"/>
                    </a:lnTo>
                    <a:lnTo>
                      <a:pt x="26" y="1"/>
                    </a:lnTo>
                    <a:lnTo>
                      <a:pt x="8" y="0"/>
                    </a:lnTo>
                    <a:lnTo>
                      <a:pt x="0" y="11"/>
                    </a:lnTo>
                  </a:path>
                </a:pathLst>
              </a:custGeom>
              <a:solidFill>
                <a:schemeClr val="tx2"/>
              </a:solidFill>
              <a:ln w="0">
                <a:solidFill>
                  <a:schemeClr val="tx2"/>
                </a:solidFill>
                <a:prstDash val="solid"/>
                <a:round/>
                <a:headEnd/>
                <a:tailEnd/>
              </a:ln>
            </p:spPr>
            <p:txBody>
              <a:bodyPr/>
              <a:lstStyle/>
              <a:p>
                <a:endParaRPr lang="fr-FR"/>
              </a:p>
            </p:txBody>
          </p:sp>
          <p:sp>
            <p:nvSpPr>
              <p:cNvPr id="21877" name="Line 188"/>
              <p:cNvSpPr>
                <a:spLocks noChangeShapeType="1"/>
              </p:cNvSpPr>
              <p:nvPr/>
            </p:nvSpPr>
            <p:spPr bwMode="auto">
              <a:xfrm flipH="1" flipV="1">
                <a:off x="853" y="3250"/>
                <a:ext cx="131" cy="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78" name="Freeform 189"/>
              <p:cNvSpPr>
                <a:spLocks/>
              </p:cNvSpPr>
              <p:nvPr/>
            </p:nvSpPr>
            <p:spPr bwMode="auto">
              <a:xfrm>
                <a:off x="853" y="3250"/>
                <a:ext cx="119" cy="36"/>
              </a:xfrm>
              <a:custGeom>
                <a:avLst/>
                <a:gdLst>
                  <a:gd name="T0" fmla="*/ 0 w 131"/>
                  <a:gd name="T1" fmla="*/ 0 h 27"/>
                  <a:gd name="T2" fmla="*/ 86 w 131"/>
                  <a:gd name="T3" fmla="*/ 36 h 27"/>
                  <a:gd name="T4" fmla="*/ 119 w 131"/>
                  <a:gd name="T5" fmla="*/ 27 h 27"/>
                  <a:gd name="T6" fmla="*/ 119 w 131"/>
                  <a:gd name="T7" fmla="*/ 4 h 27"/>
                  <a:gd name="T8" fmla="*/ 0 w 131"/>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7">
                    <a:moveTo>
                      <a:pt x="0" y="0"/>
                    </a:moveTo>
                    <a:lnTo>
                      <a:pt x="95" y="27"/>
                    </a:lnTo>
                    <a:lnTo>
                      <a:pt x="131" y="20"/>
                    </a:lnTo>
                    <a:lnTo>
                      <a:pt x="131" y="3"/>
                    </a:lnTo>
                    <a:lnTo>
                      <a:pt x="0" y="0"/>
                    </a:lnTo>
                    <a:close/>
                  </a:path>
                </a:pathLst>
              </a:custGeom>
              <a:solidFill>
                <a:schemeClr val="tx2"/>
              </a:solidFill>
              <a:ln w="9525">
                <a:solidFill>
                  <a:schemeClr val="tx2"/>
                </a:solidFill>
                <a:round/>
                <a:headEnd/>
                <a:tailEnd/>
              </a:ln>
            </p:spPr>
            <p:txBody>
              <a:bodyPr/>
              <a:lstStyle/>
              <a:p>
                <a:endParaRPr lang="fr-FR"/>
              </a:p>
            </p:txBody>
          </p:sp>
          <p:sp>
            <p:nvSpPr>
              <p:cNvPr id="21879" name="Freeform 190"/>
              <p:cNvSpPr>
                <a:spLocks/>
              </p:cNvSpPr>
              <p:nvPr/>
            </p:nvSpPr>
            <p:spPr bwMode="auto">
              <a:xfrm>
                <a:off x="853" y="3250"/>
                <a:ext cx="119" cy="36"/>
              </a:xfrm>
              <a:custGeom>
                <a:avLst/>
                <a:gdLst>
                  <a:gd name="T0" fmla="*/ 0 w 131"/>
                  <a:gd name="T1" fmla="*/ 0 h 27"/>
                  <a:gd name="T2" fmla="*/ 86 w 131"/>
                  <a:gd name="T3" fmla="*/ 36 h 27"/>
                  <a:gd name="T4" fmla="*/ 119 w 131"/>
                  <a:gd name="T5" fmla="*/ 27 h 27"/>
                  <a:gd name="T6" fmla="*/ 119 w 131"/>
                  <a:gd name="T7" fmla="*/ 4 h 27"/>
                  <a:gd name="T8" fmla="*/ 0 w 131"/>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7">
                    <a:moveTo>
                      <a:pt x="0" y="0"/>
                    </a:moveTo>
                    <a:lnTo>
                      <a:pt x="95" y="27"/>
                    </a:lnTo>
                    <a:lnTo>
                      <a:pt x="131" y="20"/>
                    </a:lnTo>
                    <a:lnTo>
                      <a:pt x="131" y="3"/>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80" name="Freeform 191"/>
              <p:cNvSpPr>
                <a:spLocks/>
              </p:cNvSpPr>
              <p:nvPr/>
            </p:nvSpPr>
            <p:spPr bwMode="auto">
              <a:xfrm>
                <a:off x="998" y="3249"/>
                <a:ext cx="44" cy="37"/>
              </a:xfrm>
              <a:custGeom>
                <a:avLst/>
                <a:gdLst>
                  <a:gd name="T0" fmla="*/ 0 w 48"/>
                  <a:gd name="T1" fmla="*/ 5 h 28"/>
                  <a:gd name="T2" fmla="*/ 26 w 48"/>
                  <a:gd name="T3" fmla="*/ 37 h 28"/>
                  <a:gd name="T4" fmla="*/ 44 w 48"/>
                  <a:gd name="T5" fmla="*/ 0 h 28"/>
                  <a:gd name="T6" fmla="*/ 0 w 48"/>
                  <a:gd name="T7" fmla="*/ 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4"/>
                    </a:moveTo>
                    <a:lnTo>
                      <a:pt x="28" y="28"/>
                    </a:lnTo>
                    <a:lnTo>
                      <a:pt x="48" y="0"/>
                    </a:lnTo>
                    <a:lnTo>
                      <a:pt x="0" y="4"/>
                    </a:lnTo>
                    <a:close/>
                  </a:path>
                </a:pathLst>
              </a:custGeom>
              <a:solidFill>
                <a:schemeClr val="tx2"/>
              </a:solidFill>
              <a:ln w="9525">
                <a:solidFill>
                  <a:schemeClr val="tx2"/>
                </a:solidFill>
                <a:round/>
                <a:headEnd/>
                <a:tailEnd/>
              </a:ln>
            </p:spPr>
            <p:txBody>
              <a:bodyPr/>
              <a:lstStyle/>
              <a:p>
                <a:endParaRPr lang="fr-FR"/>
              </a:p>
            </p:txBody>
          </p:sp>
          <p:sp>
            <p:nvSpPr>
              <p:cNvPr id="21881" name="Freeform 192"/>
              <p:cNvSpPr>
                <a:spLocks/>
              </p:cNvSpPr>
              <p:nvPr/>
            </p:nvSpPr>
            <p:spPr bwMode="auto">
              <a:xfrm>
                <a:off x="998" y="3249"/>
                <a:ext cx="44" cy="37"/>
              </a:xfrm>
              <a:custGeom>
                <a:avLst/>
                <a:gdLst>
                  <a:gd name="T0" fmla="*/ 0 w 48"/>
                  <a:gd name="T1" fmla="*/ 5 h 28"/>
                  <a:gd name="T2" fmla="*/ 26 w 48"/>
                  <a:gd name="T3" fmla="*/ 37 h 28"/>
                  <a:gd name="T4" fmla="*/ 44 w 48"/>
                  <a:gd name="T5" fmla="*/ 0 h 28"/>
                  <a:gd name="T6" fmla="*/ 0 w 48"/>
                  <a:gd name="T7" fmla="*/ 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4"/>
                    </a:moveTo>
                    <a:lnTo>
                      <a:pt x="28" y="28"/>
                    </a:lnTo>
                    <a:lnTo>
                      <a:pt x="48" y="0"/>
                    </a:lnTo>
                    <a:lnTo>
                      <a:pt x="0" y="4"/>
                    </a:lnTo>
                  </a:path>
                </a:pathLst>
              </a:custGeom>
              <a:solidFill>
                <a:schemeClr val="tx2"/>
              </a:solidFill>
              <a:ln w="0">
                <a:solidFill>
                  <a:schemeClr val="tx2"/>
                </a:solidFill>
                <a:prstDash val="solid"/>
                <a:round/>
                <a:headEnd/>
                <a:tailEnd/>
              </a:ln>
            </p:spPr>
            <p:txBody>
              <a:bodyPr/>
              <a:lstStyle/>
              <a:p>
                <a:endParaRPr lang="fr-FR"/>
              </a:p>
            </p:txBody>
          </p:sp>
          <p:sp>
            <p:nvSpPr>
              <p:cNvPr id="21882" name="Freeform 193"/>
              <p:cNvSpPr>
                <a:spLocks/>
              </p:cNvSpPr>
              <p:nvPr/>
            </p:nvSpPr>
            <p:spPr bwMode="auto">
              <a:xfrm>
                <a:off x="1591" y="3249"/>
                <a:ext cx="57" cy="37"/>
              </a:xfrm>
              <a:custGeom>
                <a:avLst/>
                <a:gdLst>
                  <a:gd name="T0" fmla="*/ 0 w 63"/>
                  <a:gd name="T1" fmla="*/ 0 h 28"/>
                  <a:gd name="T2" fmla="*/ 0 w 63"/>
                  <a:gd name="T3" fmla="*/ 37 h 28"/>
                  <a:gd name="T4" fmla="*/ 42 w 63"/>
                  <a:gd name="T5" fmla="*/ 32 h 28"/>
                  <a:gd name="T6" fmla="*/ 57 w 63"/>
                  <a:gd name="T7" fmla="*/ 5 h 28"/>
                  <a:gd name="T8" fmla="*/ 0 w 63"/>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28">
                    <a:moveTo>
                      <a:pt x="0" y="0"/>
                    </a:moveTo>
                    <a:lnTo>
                      <a:pt x="0" y="28"/>
                    </a:lnTo>
                    <a:lnTo>
                      <a:pt x="46" y="24"/>
                    </a:lnTo>
                    <a:lnTo>
                      <a:pt x="63" y="4"/>
                    </a:lnTo>
                    <a:lnTo>
                      <a:pt x="0" y="0"/>
                    </a:lnTo>
                    <a:close/>
                  </a:path>
                </a:pathLst>
              </a:custGeom>
              <a:solidFill>
                <a:schemeClr val="tx2"/>
              </a:solidFill>
              <a:ln w="9525">
                <a:solidFill>
                  <a:schemeClr val="tx2"/>
                </a:solidFill>
                <a:round/>
                <a:headEnd/>
                <a:tailEnd/>
              </a:ln>
            </p:spPr>
            <p:txBody>
              <a:bodyPr/>
              <a:lstStyle/>
              <a:p>
                <a:endParaRPr lang="fr-FR"/>
              </a:p>
            </p:txBody>
          </p:sp>
          <p:sp>
            <p:nvSpPr>
              <p:cNvPr id="21883" name="Freeform 194"/>
              <p:cNvSpPr>
                <a:spLocks/>
              </p:cNvSpPr>
              <p:nvPr/>
            </p:nvSpPr>
            <p:spPr bwMode="auto">
              <a:xfrm>
                <a:off x="1591" y="3249"/>
                <a:ext cx="57" cy="37"/>
              </a:xfrm>
              <a:custGeom>
                <a:avLst/>
                <a:gdLst>
                  <a:gd name="T0" fmla="*/ 0 w 63"/>
                  <a:gd name="T1" fmla="*/ 0 h 28"/>
                  <a:gd name="T2" fmla="*/ 0 w 63"/>
                  <a:gd name="T3" fmla="*/ 37 h 28"/>
                  <a:gd name="T4" fmla="*/ 42 w 63"/>
                  <a:gd name="T5" fmla="*/ 32 h 28"/>
                  <a:gd name="T6" fmla="*/ 57 w 63"/>
                  <a:gd name="T7" fmla="*/ 5 h 28"/>
                  <a:gd name="T8" fmla="*/ 0 w 63"/>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28">
                    <a:moveTo>
                      <a:pt x="0" y="0"/>
                    </a:moveTo>
                    <a:lnTo>
                      <a:pt x="0" y="28"/>
                    </a:lnTo>
                    <a:lnTo>
                      <a:pt x="46" y="24"/>
                    </a:lnTo>
                    <a:lnTo>
                      <a:pt x="63" y="4"/>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84" name="Freeform 195"/>
              <p:cNvSpPr>
                <a:spLocks/>
              </p:cNvSpPr>
              <p:nvPr/>
            </p:nvSpPr>
            <p:spPr bwMode="auto">
              <a:xfrm>
                <a:off x="1896" y="3239"/>
                <a:ext cx="40" cy="42"/>
              </a:xfrm>
              <a:custGeom>
                <a:avLst/>
                <a:gdLst>
                  <a:gd name="T0" fmla="*/ 0 w 45"/>
                  <a:gd name="T1" fmla="*/ 0 h 31"/>
                  <a:gd name="T2" fmla="*/ 25 w 45"/>
                  <a:gd name="T3" fmla="*/ 42 h 31"/>
                  <a:gd name="T4" fmla="*/ 40 w 45"/>
                  <a:gd name="T5" fmla="*/ 0 h 31"/>
                  <a:gd name="T6" fmla="*/ 0 w 45"/>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1">
                    <a:moveTo>
                      <a:pt x="0" y="0"/>
                    </a:moveTo>
                    <a:lnTo>
                      <a:pt x="28" y="31"/>
                    </a:lnTo>
                    <a:lnTo>
                      <a:pt x="45" y="0"/>
                    </a:lnTo>
                    <a:lnTo>
                      <a:pt x="0" y="0"/>
                    </a:lnTo>
                    <a:close/>
                  </a:path>
                </a:pathLst>
              </a:custGeom>
              <a:solidFill>
                <a:schemeClr val="tx2"/>
              </a:solidFill>
              <a:ln w="9525">
                <a:solidFill>
                  <a:schemeClr val="tx2"/>
                </a:solidFill>
                <a:round/>
                <a:headEnd/>
                <a:tailEnd/>
              </a:ln>
            </p:spPr>
            <p:txBody>
              <a:bodyPr/>
              <a:lstStyle/>
              <a:p>
                <a:endParaRPr lang="fr-FR"/>
              </a:p>
            </p:txBody>
          </p:sp>
          <p:sp>
            <p:nvSpPr>
              <p:cNvPr id="21885" name="Freeform 196"/>
              <p:cNvSpPr>
                <a:spLocks/>
              </p:cNvSpPr>
              <p:nvPr/>
            </p:nvSpPr>
            <p:spPr bwMode="auto">
              <a:xfrm>
                <a:off x="1896" y="3239"/>
                <a:ext cx="40" cy="42"/>
              </a:xfrm>
              <a:custGeom>
                <a:avLst/>
                <a:gdLst>
                  <a:gd name="T0" fmla="*/ 0 w 45"/>
                  <a:gd name="T1" fmla="*/ 0 h 31"/>
                  <a:gd name="T2" fmla="*/ 25 w 45"/>
                  <a:gd name="T3" fmla="*/ 42 h 31"/>
                  <a:gd name="T4" fmla="*/ 40 w 45"/>
                  <a:gd name="T5" fmla="*/ 0 h 31"/>
                  <a:gd name="T6" fmla="*/ 0 w 45"/>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1">
                    <a:moveTo>
                      <a:pt x="0" y="0"/>
                    </a:moveTo>
                    <a:lnTo>
                      <a:pt x="28" y="31"/>
                    </a:lnTo>
                    <a:lnTo>
                      <a:pt x="45" y="0"/>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86" name="Freeform 197"/>
              <p:cNvSpPr>
                <a:spLocks/>
              </p:cNvSpPr>
              <p:nvPr/>
            </p:nvSpPr>
            <p:spPr bwMode="auto">
              <a:xfrm>
                <a:off x="1684" y="3254"/>
                <a:ext cx="57" cy="37"/>
              </a:xfrm>
              <a:custGeom>
                <a:avLst/>
                <a:gdLst>
                  <a:gd name="T0" fmla="*/ 57 w 63"/>
                  <a:gd name="T1" fmla="*/ 0 h 27"/>
                  <a:gd name="T2" fmla="*/ 0 w 63"/>
                  <a:gd name="T3" fmla="*/ 0 h 27"/>
                  <a:gd name="T4" fmla="*/ 16 w 63"/>
                  <a:gd name="T5" fmla="*/ 37 h 27"/>
                  <a:gd name="T6" fmla="*/ 57 w 63"/>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27">
                    <a:moveTo>
                      <a:pt x="63" y="0"/>
                    </a:moveTo>
                    <a:lnTo>
                      <a:pt x="0" y="0"/>
                    </a:lnTo>
                    <a:lnTo>
                      <a:pt x="18" y="27"/>
                    </a:lnTo>
                    <a:lnTo>
                      <a:pt x="63" y="0"/>
                    </a:lnTo>
                    <a:close/>
                  </a:path>
                </a:pathLst>
              </a:custGeom>
              <a:solidFill>
                <a:schemeClr val="tx2"/>
              </a:solidFill>
              <a:ln w="9525">
                <a:solidFill>
                  <a:schemeClr val="tx2"/>
                </a:solidFill>
                <a:round/>
                <a:headEnd/>
                <a:tailEnd/>
              </a:ln>
            </p:spPr>
            <p:txBody>
              <a:bodyPr/>
              <a:lstStyle/>
              <a:p>
                <a:endParaRPr lang="fr-FR"/>
              </a:p>
            </p:txBody>
          </p:sp>
          <p:sp>
            <p:nvSpPr>
              <p:cNvPr id="21887" name="Freeform 198"/>
              <p:cNvSpPr>
                <a:spLocks/>
              </p:cNvSpPr>
              <p:nvPr/>
            </p:nvSpPr>
            <p:spPr bwMode="auto">
              <a:xfrm>
                <a:off x="1684" y="3254"/>
                <a:ext cx="57" cy="37"/>
              </a:xfrm>
              <a:custGeom>
                <a:avLst/>
                <a:gdLst>
                  <a:gd name="T0" fmla="*/ 57 w 63"/>
                  <a:gd name="T1" fmla="*/ 0 h 27"/>
                  <a:gd name="T2" fmla="*/ 0 w 63"/>
                  <a:gd name="T3" fmla="*/ 0 h 27"/>
                  <a:gd name="T4" fmla="*/ 16 w 63"/>
                  <a:gd name="T5" fmla="*/ 37 h 27"/>
                  <a:gd name="T6" fmla="*/ 57 w 63"/>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27">
                    <a:moveTo>
                      <a:pt x="63" y="0"/>
                    </a:moveTo>
                    <a:lnTo>
                      <a:pt x="0" y="0"/>
                    </a:lnTo>
                    <a:lnTo>
                      <a:pt x="18" y="27"/>
                    </a:lnTo>
                    <a:lnTo>
                      <a:pt x="63" y="0"/>
                    </a:lnTo>
                  </a:path>
                </a:pathLst>
              </a:custGeom>
              <a:solidFill>
                <a:schemeClr val="tx2"/>
              </a:solidFill>
              <a:ln w="0">
                <a:solidFill>
                  <a:schemeClr val="tx2"/>
                </a:solidFill>
                <a:prstDash val="solid"/>
                <a:round/>
                <a:headEnd/>
                <a:tailEnd/>
              </a:ln>
            </p:spPr>
            <p:txBody>
              <a:bodyPr/>
              <a:lstStyle/>
              <a:p>
                <a:endParaRPr lang="fr-FR"/>
              </a:p>
            </p:txBody>
          </p:sp>
          <p:sp>
            <p:nvSpPr>
              <p:cNvPr id="21888" name="Freeform 199"/>
              <p:cNvSpPr>
                <a:spLocks/>
              </p:cNvSpPr>
              <p:nvPr/>
            </p:nvSpPr>
            <p:spPr bwMode="auto">
              <a:xfrm>
                <a:off x="1285" y="3243"/>
                <a:ext cx="55" cy="38"/>
              </a:xfrm>
              <a:custGeom>
                <a:avLst/>
                <a:gdLst>
                  <a:gd name="T0" fmla="*/ 0 w 62"/>
                  <a:gd name="T1" fmla="*/ 0 h 28"/>
                  <a:gd name="T2" fmla="*/ 21 w 62"/>
                  <a:gd name="T3" fmla="*/ 38 h 28"/>
                  <a:gd name="T4" fmla="*/ 55 w 62"/>
                  <a:gd name="T5" fmla="*/ 5 h 28"/>
                  <a:gd name="T6" fmla="*/ 0 w 62"/>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28">
                    <a:moveTo>
                      <a:pt x="0" y="0"/>
                    </a:moveTo>
                    <a:lnTo>
                      <a:pt x="24" y="28"/>
                    </a:lnTo>
                    <a:lnTo>
                      <a:pt x="62" y="4"/>
                    </a:lnTo>
                    <a:lnTo>
                      <a:pt x="0" y="0"/>
                    </a:lnTo>
                    <a:close/>
                  </a:path>
                </a:pathLst>
              </a:custGeom>
              <a:solidFill>
                <a:schemeClr val="tx2"/>
              </a:solidFill>
              <a:ln w="9525">
                <a:solidFill>
                  <a:schemeClr val="tx2"/>
                </a:solidFill>
                <a:round/>
                <a:headEnd/>
                <a:tailEnd/>
              </a:ln>
            </p:spPr>
            <p:txBody>
              <a:bodyPr/>
              <a:lstStyle/>
              <a:p>
                <a:endParaRPr lang="fr-FR"/>
              </a:p>
            </p:txBody>
          </p:sp>
          <p:sp>
            <p:nvSpPr>
              <p:cNvPr id="21889" name="Freeform 200"/>
              <p:cNvSpPr>
                <a:spLocks/>
              </p:cNvSpPr>
              <p:nvPr/>
            </p:nvSpPr>
            <p:spPr bwMode="auto">
              <a:xfrm>
                <a:off x="1285" y="3243"/>
                <a:ext cx="55" cy="38"/>
              </a:xfrm>
              <a:custGeom>
                <a:avLst/>
                <a:gdLst>
                  <a:gd name="T0" fmla="*/ 0 w 62"/>
                  <a:gd name="T1" fmla="*/ 0 h 28"/>
                  <a:gd name="T2" fmla="*/ 21 w 62"/>
                  <a:gd name="T3" fmla="*/ 38 h 28"/>
                  <a:gd name="T4" fmla="*/ 55 w 62"/>
                  <a:gd name="T5" fmla="*/ 5 h 28"/>
                  <a:gd name="T6" fmla="*/ 0 w 62"/>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28">
                    <a:moveTo>
                      <a:pt x="0" y="0"/>
                    </a:moveTo>
                    <a:lnTo>
                      <a:pt x="24" y="28"/>
                    </a:lnTo>
                    <a:lnTo>
                      <a:pt x="62" y="4"/>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90" name="Freeform 201"/>
              <p:cNvSpPr>
                <a:spLocks/>
              </p:cNvSpPr>
              <p:nvPr/>
            </p:nvSpPr>
            <p:spPr bwMode="auto">
              <a:xfrm>
                <a:off x="1371" y="3239"/>
                <a:ext cx="113" cy="42"/>
              </a:xfrm>
              <a:custGeom>
                <a:avLst/>
                <a:gdLst>
                  <a:gd name="T0" fmla="*/ 113 w 125"/>
                  <a:gd name="T1" fmla="*/ 9 h 31"/>
                  <a:gd name="T2" fmla="*/ 33 w 125"/>
                  <a:gd name="T3" fmla="*/ 42 h 31"/>
                  <a:gd name="T4" fmla="*/ 0 w 125"/>
                  <a:gd name="T5" fmla="*/ 38 h 31"/>
                  <a:gd name="T6" fmla="*/ 0 w 125"/>
                  <a:gd name="T7" fmla="*/ 0 h 31"/>
                  <a:gd name="T8" fmla="*/ 113 w 125"/>
                  <a:gd name="T9" fmla="*/ 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31">
                    <a:moveTo>
                      <a:pt x="125" y="7"/>
                    </a:moveTo>
                    <a:lnTo>
                      <a:pt x="36" y="31"/>
                    </a:lnTo>
                    <a:lnTo>
                      <a:pt x="0" y="28"/>
                    </a:lnTo>
                    <a:lnTo>
                      <a:pt x="0" y="0"/>
                    </a:lnTo>
                    <a:lnTo>
                      <a:pt x="125" y="7"/>
                    </a:lnTo>
                    <a:close/>
                  </a:path>
                </a:pathLst>
              </a:custGeom>
              <a:solidFill>
                <a:schemeClr val="tx2"/>
              </a:solidFill>
              <a:ln w="9525">
                <a:solidFill>
                  <a:schemeClr val="tx2"/>
                </a:solidFill>
                <a:round/>
                <a:headEnd/>
                <a:tailEnd/>
              </a:ln>
            </p:spPr>
            <p:txBody>
              <a:bodyPr/>
              <a:lstStyle/>
              <a:p>
                <a:endParaRPr lang="fr-FR"/>
              </a:p>
            </p:txBody>
          </p:sp>
          <p:sp>
            <p:nvSpPr>
              <p:cNvPr id="21891" name="Freeform 202"/>
              <p:cNvSpPr>
                <a:spLocks/>
              </p:cNvSpPr>
              <p:nvPr/>
            </p:nvSpPr>
            <p:spPr bwMode="auto">
              <a:xfrm>
                <a:off x="1371" y="3239"/>
                <a:ext cx="113" cy="42"/>
              </a:xfrm>
              <a:custGeom>
                <a:avLst/>
                <a:gdLst>
                  <a:gd name="T0" fmla="*/ 113 w 125"/>
                  <a:gd name="T1" fmla="*/ 9 h 31"/>
                  <a:gd name="T2" fmla="*/ 33 w 125"/>
                  <a:gd name="T3" fmla="*/ 42 h 31"/>
                  <a:gd name="T4" fmla="*/ 0 w 125"/>
                  <a:gd name="T5" fmla="*/ 38 h 31"/>
                  <a:gd name="T6" fmla="*/ 0 w 125"/>
                  <a:gd name="T7" fmla="*/ 0 h 31"/>
                  <a:gd name="T8" fmla="*/ 113 w 125"/>
                  <a:gd name="T9" fmla="*/ 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31">
                    <a:moveTo>
                      <a:pt x="125" y="7"/>
                    </a:moveTo>
                    <a:lnTo>
                      <a:pt x="36" y="31"/>
                    </a:lnTo>
                    <a:lnTo>
                      <a:pt x="0" y="28"/>
                    </a:lnTo>
                    <a:lnTo>
                      <a:pt x="0" y="0"/>
                    </a:lnTo>
                    <a:lnTo>
                      <a:pt x="125" y="7"/>
                    </a:lnTo>
                  </a:path>
                </a:pathLst>
              </a:custGeom>
              <a:solidFill>
                <a:schemeClr val="tx2"/>
              </a:solidFill>
              <a:ln w="0">
                <a:solidFill>
                  <a:schemeClr val="tx2"/>
                </a:solidFill>
                <a:prstDash val="solid"/>
                <a:round/>
                <a:headEnd/>
                <a:tailEnd/>
              </a:ln>
            </p:spPr>
            <p:txBody>
              <a:bodyPr/>
              <a:lstStyle/>
              <a:p>
                <a:endParaRPr lang="fr-FR"/>
              </a:p>
            </p:txBody>
          </p:sp>
          <p:sp>
            <p:nvSpPr>
              <p:cNvPr id="21892" name="Freeform 203"/>
              <p:cNvSpPr>
                <a:spLocks/>
              </p:cNvSpPr>
              <p:nvPr/>
            </p:nvSpPr>
            <p:spPr bwMode="auto">
              <a:xfrm>
                <a:off x="2175" y="3243"/>
                <a:ext cx="58" cy="43"/>
              </a:xfrm>
              <a:custGeom>
                <a:avLst/>
                <a:gdLst>
                  <a:gd name="T0" fmla="*/ 58 w 65"/>
                  <a:gd name="T1" fmla="*/ 5 h 32"/>
                  <a:gd name="T2" fmla="*/ 41 w 65"/>
                  <a:gd name="T3" fmla="*/ 38 h 32"/>
                  <a:gd name="T4" fmla="*/ 9 w 65"/>
                  <a:gd name="T5" fmla="*/ 43 h 32"/>
                  <a:gd name="T6" fmla="*/ 0 w 65"/>
                  <a:gd name="T7" fmla="*/ 0 h 32"/>
                  <a:gd name="T8" fmla="*/ 58 w 65"/>
                  <a:gd name="T9" fmla="*/ 5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2">
                    <a:moveTo>
                      <a:pt x="65" y="4"/>
                    </a:moveTo>
                    <a:lnTo>
                      <a:pt x="46" y="28"/>
                    </a:lnTo>
                    <a:lnTo>
                      <a:pt x="10" y="32"/>
                    </a:lnTo>
                    <a:lnTo>
                      <a:pt x="0" y="0"/>
                    </a:lnTo>
                    <a:lnTo>
                      <a:pt x="65" y="4"/>
                    </a:lnTo>
                    <a:close/>
                  </a:path>
                </a:pathLst>
              </a:custGeom>
              <a:solidFill>
                <a:schemeClr val="tx2"/>
              </a:solidFill>
              <a:ln w="9525">
                <a:solidFill>
                  <a:schemeClr val="tx2"/>
                </a:solidFill>
                <a:round/>
                <a:headEnd/>
                <a:tailEnd/>
              </a:ln>
            </p:spPr>
            <p:txBody>
              <a:bodyPr/>
              <a:lstStyle/>
              <a:p>
                <a:endParaRPr lang="fr-FR"/>
              </a:p>
            </p:txBody>
          </p:sp>
          <p:sp>
            <p:nvSpPr>
              <p:cNvPr id="21893" name="Freeform 204"/>
              <p:cNvSpPr>
                <a:spLocks/>
              </p:cNvSpPr>
              <p:nvPr/>
            </p:nvSpPr>
            <p:spPr bwMode="auto">
              <a:xfrm>
                <a:off x="2175" y="3243"/>
                <a:ext cx="58" cy="43"/>
              </a:xfrm>
              <a:custGeom>
                <a:avLst/>
                <a:gdLst>
                  <a:gd name="T0" fmla="*/ 58 w 65"/>
                  <a:gd name="T1" fmla="*/ 5 h 32"/>
                  <a:gd name="T2" fmla="*/ 41 w 65"/>
                  <a:gd name="T3" fmla="*/ 38 h 32"/>
                  <a:gd name="T4" fmla="*/ 9 w 65"/>
                  <a:gd name="T5" fmla="*/ 43 h 32"/>
                  <a:gd name="T6" fmla="*/ 0 w 65"/>
                  <a:gd name="T7" fmla="*/ 0 h 32"/>
                  <a:gd name="T8" fmla="*/ 58 w 65"/>
                  <a:gd name="T9" fmla="*/ 5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2">
                    <a:moveTo>
                      <a:pt x="65" y="4"/>
                    </a:moveTo>
                    <a:lnTo>
                      <a:pt x="46" y="28"/>
                    </a:lnTo>
                    <a:lnTo>
                      <a:pt x="10" y="32"/>
                    </a:lnTo>
                    <a:lnTo>
                      <a:pt x="0" y="0"/>
                    </a:lnTo>
                    <a:lnTo>
                      <a:pt x="65" y="4"/>
                    </a:lnTo>
                  </a:path>
                </a:pathLst>
              </a:custGeom>
              <a:solidFill>
                <a:schemeClr val="tx2"/>
              </a:solidFill>
              <a:ln w="0">
                <a:solidFill>
                  <a:schemeClr val="tx2"/>
                </a:solidFill>
                <a:prstDash val="solid"/>
                <a:round/>
                <a:headEnd/>
                <a:tailEnd/>
              </a:ln>
            </p:spPr>
            <p:txBody>
              <a:bodyPr/>
              <a:lstStyle/>
              <a:p>
                <a:endParaRPr lang="fr-FR"/>
              </a:p>
            </p:txBody>
          </p:sp>
          <p:sp>
            <p:nvSpPr>
              <p:cNvPr id="21894" name="Freeform 205"/>
              <p:cNvSpPr>
                <a:spLocks/>
              </p:cNvSpPr>
              <p:nvPr/>
            </p:nvSpPr>
            <p:spPr bwMode="auto">
              <a:xfrm>
                <a:off x="2272" y="3254"/>
                <a:ext cx="55" cy="37"/>
              </a:xfrm>
              <a:custGeom>
                <a:avLst/>
                <a:gdLst>
                  <a:gd name="T0" fmla="*/ 55 w 61"/>
                  <a:gd name="T1" fmla="*/ 0 h 27"/>
                  <a:gd name="T2" fmla="*/ 16 w 61"/>
                  <a:gd name="T3" fmla="*/ 37 h 27"/>
                  <a:gd name="T4" fmla="*/ 0 w 61"/>
                  <a:gd name="T5" fmla="*/ 5 h 27"/>
                  <a:gd name="T6" fmla="*/ 55 w 61"/>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7">
                    <a:moveTo>
                      <a:pt x="61" y="0"/>
                    </a:moveTo>
                    <a:lnTo>
                      <a:pt x="18" y="27"/>
                    </a:lnTo>
                    <a:lnTo>
                      <a:pt x="0" y="4"/>
                    </a:lnTo>
                    <a:lnTo>
                      <a:pt x="61" y="0"/>
                    </a:lnTo>
                    <a:close/>
                  </a:path>
                </a:pathLst>
              </a:custGeom>
              <a:solidFill>
                <a:schemeClr val="tx2"/>
              </a:solidFill>
              <a:ln w="9525">
                <a:solidFill>
                  <a:schemeClr val="tx2"/>
                </a:solidFill>
                <a:round/>
                <a:headEnd/>
                <a:tailEnd/>
              </a:ln>
            </p:spPr>
            <p:txBody>
              <a:bodyPr/>
              <a:lstStyle/>
              <a:p>
                <a:endParaRPr lang="fr-FR"/>
              </a:p>
            </p:txBody>
          </p:sp>
          <p:sp>
            <p:nvSpPr>
              <p:cNvPr id="21895" name="Freeform 206"/>
              <p:cNvSpPr>
                <a:spLocks/>
              </p:cNvSpPr>
              <p:nvPr/>
            </p:nvSpPr>
            <p:spPr bwMode="auto">
              <a:xfrm>
                <a:off x="2272" y="3254"/>
                <a:ext cx="55" cy="37"/>
              </a:xfrm>
              <a:custGeom>
                <a:avLst/>
                <a:gdLst>
                  <a:gd name="T0" fmla="*/ 55 w 61"/>
                  <a:gd name="T1" fmla="*/ 0 h 27"/>
                  <a:gd name="T2" fmla="*/ 16 w 61"/>
                  <a:gd name="T3" fmla="*/ 37 h 27"/>
                  <a:gd name="T4" fmla="*/ 0 w 61"/>
                  <a:gd name="T5" fmla="*/ 5 h 27"/>
                  <a:gd name="T6" fmla="*/ 55 w 61"/>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7">
                    <a:moveTo>
                      <a:pt x="61" y="0"/>
                    </a:moveTo>
                    <a:lnTo>
                      <a:pt x="18" y="27"/>
                    </a:lnTo>
                    <a:lnTo>
                      <a:pt x="0" y="4"/>
                    </a:lnTo>
                    <a:lnTo>
                      <a:pt x="61" y="0"/>
                    </a:lnTo>
                  </a:path>
                </a:pathLst>
              </a:custGeom>
              <a:solidFill>
                <a:schemeClr val="tx2"/>
              </a:solidFill>
              <a:ln w="0">
                <a:solidFill>
                  <a:schemeClr val="tx2"/>
                </a:solidFill>
                <a:prstDash val="solid"/>
                <a:round/>
                <a:headEnd/>
                <a:tailEnd/>
              </a:ln>
            </p:spPr>
            <p:txBody>
              <a:bodyPr/>
              <a:lstStyle/>
              <a:p>
                <a:endParaRPr lang="fr-FR"/>
              </a:p>
            </p:txBody>
          </p:sp>
          <p:sp>
            <p:nvSpPr>
              <p:cNvPr id="21896" name="Freeform 207"/>
              <p:cNvSpPr>
                <a:spLocks/>
              </p:cNvSpPr>
              <p:nvPr/>
            </p:nvSpPr>
            <p:spPr bwMode="auto">
              <a:xfrm>
                <a:off x="2374" y="3250"/>
                <a:ext cx="50" cy="36"/>
              </a:xfrm>
              <a:custGeom>
                <a:avLst/>
                <a:gdLst>
                  <a:gd name="T0" fmla="*/ 0 w 55"/>
                  <a:gd name="T1" fmla="*/ 0 h 27"/>
                  <a:gd name="T2" fmla="*/ 21 w 55"/>
                  <a:gd name="T3" fmla="*/ 36 h 27"/>
                  <a:gd name="T4" fmla="*/ 50 w 55"/>
                  <a:gd name="T5" fmla="*/ 11 h 27"/>
                  <a:gd name="T6" fmla="*/ 0 w 5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0"/>
                    </a:moveTo>
                    <a:lnTo>
                      <a:pt x="23" y="27"/>
                    </a:lnTo>
                    <a:lnTo>
                      <a:pt x="55" y="8"/>
                    </a:lnTo>
                    <a:lnTo>
                      <a:pt x="0" y="0"/>
                    </a:lnTo>
                    <a:close/>
                  </a:path>
                </a:pathLst>
              </a:custGeom>
              <a:solidFill>
                <a:schemeClr val="tx2"/>
              </a:solidFill>
              <a:ln w="9525">
                <a:solidFill>
                  <a:schemeClr val="tx2"/>
                </a:solidFill>
                <a:round/>
                <a:headEnd/>
                <a:tailEnd/>
              </a:ln>
            </p:spPr>
            <p:txBody>
              <a:bodyPr/>
              <a:lstStyle/>
              <a:p>
                <a:endParaRPr lang="fr-FR"/>
              </a:p>
            </p:txBody>
          </p:sp>
          <p:sp>
            <p:nvSpPr>
              <p:cNvPr id="21897" name="Freeform 208"/>
              <p:cNvSpPr>
                <a:spLocks/>
              </p:cNvSpPr>
              <p:nvPr/>
            </p:nvSpPr>
            <p:spPr bwMode="auto">
              <a:xfrm>
                <a:off x="2374" y="3250"/>
                <a:ext cx="50" cy="36"/>
              </a:xfrm>
              <a:custGeom>
                <a:avLst/>
                <a:gdLst>
                  <a:gd name="T0" fmla="*/ 0 w 55"/>
                  <a:gd name="T1" fmla="*/ 0 h 27"/>
                  <a:gd name="T2" fmla="*/ 21 w 55"/>
                  <a:gd name="T3" fmla="*/ 36 h 27"/>
                  <a:gd name="T4" fmla="*/ 50 w 55"/>
                  <a:gd name="T5" fmla="*/ 11 h 27"/>
                  <a:gd name="T6" fmla="*/ 0 w 5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0"/>
                    </a:moveTo>
                    <a:lnTo>
                      <a:pt x="23" y="27"/>
                    </a:lnTo>
                    <a:lnTo>
                      <a:pt x="55" y="8"/>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898" name="Freeform 209"/>
              <p:cNvSpPr>
                <a:spLocks/>
              </p:cNvSpPr>
              <p:nvPr/>
            </p:nvSpPr>
            <p:spPr bwMode="auto">
              <a:xfrm>
                <a:off x="2480" y="3250"/>
                <a:ext cx="92" cy="21"/>
              </a:xfrm>
              <a:custGeom>
                <a:avLst/>
                <a:gdLst>
                  <a:gd name="T0" fmla="*/ 0 w 103"/>
                  <a:gd name="T1" fmla="*/ 4 h 15"/>
                  <a:gd name="T2" fmla="*/ 25 w 103"/>
                  <a:gd name="T3" fmla="*/ 21 h 15"/>
                  <a:gd name="T4" fmla="*/ 92 w 103"/>
                  <a:gd name="T5" fmla="*/ 0 h 15"/>
                  <a:gd name="T6" fmla="*/ 0 w 103"/>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3"/>
                    </a:moveTo>
                    <a:lnTo>
                      <a:pt x="28" y="15"/>
                    </a:lnTo>
                    <a:lnTo>
                      <a:pt x="103" y="0"/>
                    </a:lnTo>
                    <a:lnTo>
                      <a:pt x="0" y="3"/>
                    </a:lnTo>
                    <a:close/>
                  </a:path>
                </a:pathLst>
              </a:custGeom>
              <a:solidFill>
                <a:schemeClr val="tx2"/>
              </a:solidFill>
              <a:ln w="9525">
                <a:solidFill>
                  <a:schemeClr val="tx2"/>
                </a:solidFill>
                <a:round/>
                <a:headEnd/>
                <a:tailEnd/>
              </a:ln>
            </p:spPr>
            <p:txBody>
              <a:bodyPr/>
              <a:lstStyle/>
              <a:p>
                <a:endParaRPr lang="fr-FR"/>
              </a:p>
            </p:txBody>
          </p:sp>
          <p:sp>
            <p:nvSpPr>
              <p:cNvPr id="21899" name="Freeform 210"/>
              <p:cNvSpPr>
                <a:spLocks/>
              </p:cNvSpPr>
              <p:nvPr/>
            </p:nvSpPr>
            <p:spPr bwMode="auto">
              <a:xfrm>
                <a:off x="2480" y="3250"/>
                <a:ext cx="92" cy="21"/>
              </a:xfrm>
              <a:custGeom>
                <a:avLst/>
                <a:gdLst>
                  <a:gd name="T0" fmla="*/ 0 w 103"/>
                  <a:gd name="T1" fmla="*/ 4 h 15"/>
                  <a:gd name="T2" fmla="*/ 25 w 103"/>
                  <a:gd name="T3" fmla="*/ 21 h 15"/>
                  <a:gd name="T4" fmla="*/ 92 w 103"/>
                  <a:gd name="T5" fmla="*/ 0 h 15"/>
                  <a:gd name="T6" fmla="*/ 0 w 103"/>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3"/>
                    </a:moveTo>
                    <a:lnTo>
                      <a:pt x="28" y="15"/>
                    </a:lnTo>
                    <a:lnTo>
                      <a:pt x="103" y="0"/>
                    </a:lnTo>
                    <a:lnTo>
                      <a:pt x="0" y="3"/>
                    </a:lnTo>
                  </a:path>
                </a:pathLst>
              </a:custGeom>
              <a:solidFill>
                <a:schemeClr val="tx2"/>
              </a:solidFill>
              <a:ln w="0">
                <a:solidFill>
                  <a:schemeClr val="tx2"/>
                </a:solidFill>
                <a:prstDash val="solid"/>
                <a:round/>
                <a:headEnd/>
                <a:tailEnd/>
              </a:ln>
            </p:spPr>
            <p:txBody>
              <a:bodyPr/>
              <a:lstStyle/>
              <a:p>
                <a:endParaRPr lang="fr-FR"/>
              </a:p>
            </p:txBody>
          </p:sp>
          <p:sp>
            <p:nvSpPr>
              <p:cNvPr id="21900" name="Freeform 211"/>
              <p:cNvSpPr>
                <a:spLocks/>
              </p:cNvSpPr>
              <p:nvPr/>
            </p:nvSpPr>
            <p:spPr bwMode="auto">
              <a:xfrm>
                <a:off x="2678" y="3249"/>
                <a:ext cx="43" cy="32"/>
              </a:xfrm>
              <a:custGeom>
                <a:avLst/>
                <a:gdLst>
                  <a:gd name="T0" fmla="*/ 0 w 48"/>
                  <a:gd name="T1" fmla="*/ 12 h 24"/>
                  <a:gd name="T2" fmla="*/ 25 w 48"/>
                  <a:gd name="T3" fmla="*/ 32 h 24"/>
                  <a:gd name="T4" fmla="*/ 43 w 48"/>
                  <a:gd name="T5" fmla="*/ 0 h 24"/>
                  <a:gd name="T6" fmla="*/ 0 w 48"/>
                  <a:gd name="T7" fmla="*/ 1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4">
                    <a:moveTo>
                      <a:pt x="0" y="9"/>
                    </a:moveTo>
                    <a:lnTo>
                      <a:pt x="28" y="24"/>
                    </a:lnTo>
                    <a:lnTo>
                      <a:pt x="48" y="0"/>
                    </a:lnTo>
                    <a:lnTo>
                      <a:pt x="0" y="9"/>
                    </a:lnTo>
                    <a:close/>
                  </a:path>
                </a:pathLst>
              </a:custGeom>
              <a:solidFill>
                <a:schemeClr val="tx2"/>
              </a:solidFill>
              <a:ln w="9525">
                <a:solidFill>
                  <a:schemeClr val="tx2"/>
                </a:solidFill>
                <a:round/>
                <a:headEnd/>
                <a:tailEnd/>
              </a:ln>
            </p:spPr>
            <p:txBody>
              <a:bodyPr/>
              <a:lstStyle/>
              <a:p>
                <a:endParaRPr lang="fr-FR"/>
              </a:p>
            </p:txBody>
          </p:sp>
          <p:sp>
            <p:nvSpPr>
              <p:cNvPr id="21901" name="Freeform 212"/>
              <p:cNvSpPr>
                <a:spLocks/>
              </p:cNvSpPr>
              <p:nvPr/>
            </p:nvSpPr>
            <p:spPr bwMode="auto">
              <a:xfrm>
                <a:off x="2678" y="3249"/>
                <a:ext cx="43" cy="32"/>
              </a:xfrm>
              <a:custGeom>
                <a:avLst/>
                <a:gdLst>
                  <a:gd name="T0" fmla="*/ 0 w 48"/>
                  <a:gd name="T1" fmla="*/ 12 h 24"/>
                  <a:gd name="T2" fmla="*/ 25 w 48"/>
                  <a:gd name="T3" fmla="*/ 32 h 24"/>
                  <a:gd name="T4" fmla="*/ 43 w 48"/>
                  <a:gd name="T5" fmla="*/ 0 h 24"/>
                  <a:gd name="T6" fmla="*/ 0 w 48"/>
                  <a:gd name="T7" fmla="*/ 1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4">
                    <a:moveTo>
                      <a:pt x="0" y="9"/>
                    </a:moveTo>
                    <a:lnTo>
                      <a:pt x="28" y="24"/>
                    </a:lnTo>
                    <a:lnTo>
                      <a:pt x="48" y="0"/>
                    </a:lnTo>
                    <a:lnTo>
                      <a:pt x="0" y="9"/>
                    </a:lnTo>
                  </a:path>
                </a:pathLst>
              </a:custGeom>
              <a:solidFill>
                <a:schemeClr val="tx2"/>
              </a:solidFill>
              <a:ln w="0">
                <a:solidFill>
                  <a:schemeClr val="tx2"/>
                </a:solidFill>
                <a:prstDash val="solid"/>
                <a:round/>
                <a:headEnd/>
                <a:tailEnd/>
              </a:ln>
            </p:spPr>
            <p:txBody>
              <a:bodyPr/>
              <a:lstStyle/>
              <a:p>
                <a:endParaRPr lang="fr-FR"/>
              </a:p>
            </p:txBody>
          </p:sp>
          <p:sp>
            <p:nvSpPr>
              <p:cNvPr id="21902" name="Freeform 213"/>
              <p:cNvSpPr>
                <a:spLocks/>
              </p:cNvSpPr>
              <p:nvPr/>
            </p:nvSpPr>
            <p:spPr bwMode="auto">
              <a:xfrm>
                <a:off x="2868" y="3243"/>
                <a:ext cx="43" cy="31"/>
              </a:xfrm>
              <a:custGeom>
                <a:avLst/>
                <a:gdLst>
                  <a:gd name="T0" fmla="*/ 0 w 47"/>
                  <a:gd name="T1" fmla="*/ 11 h 23"/>
                  <a:gd name="T2" fmla="*/ 38 w 47"/>
                  <a:gd name="T3" fmla="*/ 31 h 23"/>
                  <a:gd name="T4" fmla="*/ 43 w 47"/>
                  <a:gd name="T5" fmla="*/ 0 h 23"/>
                  <a:gd name="T6" fmla="*/ 0 w 47"/>
                  <a:gd name="T7" fmla="*/ 1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3">
                    <a:moveTo>
                      <a:pt x="0" y="8"/>
                    </a:moveTo>
                    <a:lnTo>
                      <a:pt x="41" y="23"/>
                    </a:lnTo>
                    <a:lnTo>
                      <a:pt x="47" y="0"/>
                    </a:lnTo>
                    <a:lnTo>
                      <a:pt x="0" y="8"/>
                    </a:lnTo>
                    <a:close/>
                  </a:path>
                </a:pathLst>
              </a:custGeom>
              <a:solidFill>
                <a:schemeClr val="tx2"/>
              </a:solidFill>
              <a:ln w="9525">
                <a:solidFill>
                  <a:schemeClr val="tx2"/>
                </a:solidFill>
                <a:round/>
                <a:headEnd/>
                <a:tailEnd/>
              </a:ln>
            </p:spPr>
            <p:txBody>
              <a:bodyPr/>
              <a:lstStyle/>
              <a:p>
                <a:endParaRPr lang="fr-FR"/>
              </a:p>
            </p:txBody>
          </p:sp>
          <p:sp>
            <p:nvSpPr>
              <p:cNvPr id="21903" name="Freeform 214"/>
              <p:cNvSpPr>
                <a:spLocks/>
              </p:cNvSpPr>
              <p:nvPr/>
            </p:nvSpPr>
            <p:spPr bwMode="auto">
              <a:xfrm>
                <a:off x="2868" y="3243"/>
                <a:ext cx="43" cy="31"/>
              </a:xfrm>
              <a:custGeom>
                <a:avLst/>
                <a:gdLst>
                  <a:gd name="T0" fmla="*/ 0 w 47"/>
                  <a:gd name="T1" fmla="*/ 11 h 23"/>
                  <a:gd name="T2" fmla="*/ 38 w 47"/>
                  <a:gd name="T3" fmla="*/ 31 h 23"/>
                  <a:gd name="T4" fmla="*/ 43 w 47"/>
                  <a:gd name="T5" fmla="*/ 0 h 23"/>
                  <a:gd name="T6" fmla="*/ 0 w 47"/>
                  <a:gd name="T7" fmla="*/ 1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3">
                    <a:moveTo>
                      <a:pt x="0" y="8"/>
                    </a:moveTo>
                    <a:lnTo>
                      <a:pt x="41" y="23"/>
                    </a:lnTo>
                    <a:lnTo>
                      <a:pt x="47" y="0"/>
                    </a:lnTo>
                    <a:lnTo>
                      <a:pt x="0" y="8"/>
                    </a:lnTo>
                  </a:path>
                </a:pathLst>
              </a:custGeom>
              <a:solidFill>
                <a:schemeClr val="tx2"/>
              </a:solidFill>
              <a:ln w="0">
                <a:solidFill>
                  <a:schemeClr val="tx2"/>
                </a:solidFill>
                <a:prstDash val="solid"/>
                <a:round/>
                <a:headEnd/>
                <a:tailEnd/>
              </a:ln>
            </p:spPr>
            <p:txBody>
              <a:bodyPr/>
              <a:lstStyle/>
              <a:p>
                <a:endParaRPr lang="fr-FR"/>
              </a:p>
            </p:txBody>
          </p:sp>
          <p:sp>
            <p:nvSpPr>
              <p:cNvPr id="21904" name="Line 215"/>
              <p:cNvSpPr>
                <a:spLocks noChangeShapeType="1"/>
              </p:cNvSpPr>
              <p:nvPr/>
            </p:nvSpPr>
            <p:spPr bwMode="auto">
              <a:xfrm>
                <a:off x="801" y="3273"/>
                <a:ext cx="2168"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05" name="Freeform 216"/>
              <p:cNvSpPr>
                <a:spLocks/>
              </p:cNvSpPr>
              <p:nvPr/>
            </p:nvSpPr>
            <p:spPr bwMode="auto">
              <a:xfrm>
                <a:off x="377" y="3115"/>
                <a:ext cx="41" cy="132"/>
              </a:xfrm>
              <a:custGeom>
                <a:avLst/>
                <a:gdLst>
                  <a:gd name="T0" fmla="*/ 15 w 45"/>
                  <a:gd name="T1" fmla="*/ 132 h 97"/>
                  <a:gd name="T2" fmla="*/ 15 w 45"/>
                  <a:gd name="T3" fmla="*/ 45 h 97"/>
                  <a:gd name="T4" fmla="*/ 0 w 45"/>
                  <a:gd name="T5" fmla="*/ 45 h 97"/>
                  <a:gd name="T6" fmla="*/ 0 w 45"/>
                  <a:gd name="T7" fmla="*/ 31 h 97"/>
                  <a:gd name="T8" fmla="*/ 15 w 45"/>
                  <a:gd name="T9" fmla="*/ 31 h 97"/>
                  <a:gd name="T10" fmla="*/ 15 w 45"/>
                  <a:gd name="T11" fmla="*/ 0 h 97"/>
                  <a:gd name="T12" fmla="*/ 26 w 45"/>
                  <a:gd name="T13" fmla="*/ 0 h 97"/>
                  <a:gd name="T14" fmla="*/ 26 w 45"/>
                  <a:gd name="T15" fmla="*/ 31 h 97"/>
                  <a:gd name="T16" fmla="*/ 41 w 45"/>
                  <a:gd name="T17" fmla="*/ 31 h 97"/>
                  <a:gd name="T18" fmla="*/ 41 w 45"/>
                  <a:gd name="T19" fmla="*/ 45 h 97"/>
                  <a:gd name="T20" fmla="*/ 26 w 45"/>
                  <a:gd name="T21" fmla="*/ 45 h 97"/>
                  <a:gd name="T22" fmla="*/ 26 w 45"/>
                  <a:gd name="T23" fmla="*/ 132 h 97"/>
                  <a:gd name="T24" fmla="*/ 15 w 45"/>
                  <a:gd name="T25" fmla="*/ 132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97">
                    <a:moveTo>
                      <a:pt x="17" y="97"/>
                    </a:moveTo>
                    <a:lnTo>
                      <a:pt x="17" y="33"/>
                    </a:lnTo>
                    <a:lnTo>
                      <a:pt x="0" y="33"/>
                    </a:lnTo>
                    <a:lnTo>
                      <a:pt x="0" y="23"/>
                    </a:lnTo>
                    <a:lnTo>
                      <a:pt x="17" y="23"/>
                    </a:lnTo>
                    <a:lnTo>
                      <a:pt x="17" y="0"/>
                    </a:lnTo>
                    <a:lnTo>
                      <a:pt x="29" y="0"/>
                    </a:lnTo>
                    <a:lnTo>
                      <a:pt x="29" y="23"/>
                    </a:lnTo>
                    <a:lnTo>
                      <a:pt x="45" y="23"/>
                    </a:lnTo>
                    <a:lnTo>
                      <a:pt x="45" y="33"/>
                    </a:lnTo>
                    <a:lnTo>
                      <a:pt x="29" y="33"/>
                    </a:lnTo>
                    <a:lnTo>
                      <a:pt x="29" y="97"/>
                    </a:lnTo>
                    <a:lnTo>
                      <a:pt x="17" y="97"/>
                    </a:lnTo>
                    <a:close/>
                  </a:path>
                </a:pathLst>
              </a:custGeom>
              <a:solidFill>
                <a:schemeClr val="tx2"/>
              </a:solidFill>
              <a:ln w="9525">
                <a:solidFill>
                  <a:schemeClr val="tx2"/>
                </a:solidFill>
                <a:round/>
                <a:headEnd/>
                <a:tailEnd/>
              </a:ln>
            </p:spPr>
            <p:txBody>
              <a:bodyPr/>
              <a:lstStyle/>
              <a:p>
                <a:endParaRPr lang="fr-FR"/>
              </a:p>
            </p:txBody>
          </p:sp>
          <p:sp>
            <p:nvSpPr>
              <p:cNvPr id="21906" name="Freeform 217"/>
              <p:cNvSpPr>
                <a:spLocks noEditPoints="1"/>
              </p:cNvSpPr>
              <p:nvPr/>
            </p:nvSpPr>
            <p:spPr bwMode="auto">
              <a:xfrm>
                <a:off x="438" y="3170"/>
                <a:ext cx="88" cy="43"/>
              </a:xfrm>
              <a:custGeom>
                <a:avLst/>
                <a:gdLst>
                  <a:gd name="T0" fmla="*/ 88 w 97"/>
                  <a:gd name="T1" fmla="*/ 34 h 32"/>
                  <a:gd name="T2" fmla="*/ 88 w 97"/>
                  <a:gd name="T3" fmla="*/ 43 h 32"/>
                  <a:gd name="T4" fmla="*/ 0 w 97"/>
                  <a:gd name="T5" fmla="*/ 43 h 32"/>
                  <a:gd name="T6" fmla="*/ 0 w 97"/>
                  <a:gd name="T7" fmla="*/ 34 h 32"/>
                  <a:gd name="T8" fmla="*/ 88 w 97"/>
                  <a:gd name="T9" fmla="*/ 34 h 32"/>
                  <a:gd name="T10" fmla="*/ 88 w 97"/>
                  <a:gd name="T11" fmla="*/ 0 h 32"/>
                  <a:gd name="T12" fmla="*/ 88 w 97"/>
                  <a:gd name="T13" fmla="*/ 9 h 32"/>
                  <a:gd name="T14" fmla="*/ 0 w 97"/>
                  <a:gd name="T15" fmla="*/ 9 h 32"/>
                  <a:gd name="T16" fmla="*/ 0 w 97"/>
                  <a:gd name="T17" fmla="*/ 0 h 32"/>
                  <a:gd name="T18" fmla="*/ 88 w 97"/>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32">
                    <a:moveTo>
                      <a:pt x="97" y="25"/>
                    </a:moveTo>
                    <a:lnTo>
                      <a:pt x="97" y="32"/>
                    </a:lnTo>
                    <a:lnTo>
                      <a:pt x="0" y="32"/>
                    </a:lnTo>
                    <a:lnTo>
                      <a:pt x="0" y="25"/>
                    </a:lnTo>
                    <a:lnTo>
                      <a:pt x="97" y="25"/>
                    </a:lnTo>
                    <a:close/>
                    <a:moveTo>
                      <a:pt x="97" y="0"/>
                    </a:moveTo>
                    <a:lnTo>
                      <a:pt x="97" y="7"/>
                    </a:lnTo>
                    <a:lnTo>
                      <a:pt x="0" y="7"/>
                    </a:lnTo>
                    <a:lnTo>
                      <a:pt x="0" y="0"/>
                    </a:lnTo>
                    <a:lnTo>
                      <a:pt x="97" y="0"/>
                    </a:lnTo>
                    <a:close/>
                  </a:path>
                </a:pathLst>
              </a:custGeom>
              <a:solidFill>
                <a:schemeClr val="tx2"/>
              </a:solidFill>
              <a:ln w="9525">
                <a:solidFill>
                  <a:schemeClr val="tx2"/>
                </a:solidFill>
                <a:round/>
                <a:headEnd/>
                <a:tailEnd/>
              </a:ln>
            </p:spPr>
            <p:txBody>
              <a:bodyPr/>
              <a:lstStyle/>
              <a:p>
                <a:endParaRPr lang="fr-FR"/>
              </a:p>
            </p:txBody>
          </p:sp>
          <p:sp>
            <p:nvSpPr>
              <p:cNvPr id="21907" name="Freeform 218"/>
              <p:cNvSpPr>
                <a:spLocks/>
              </p:cNvSpPr>
              <p:nvPr/>
            </p:nvSpPr>
            <p:spPr bwMode="auto">
              <a:xfrm>
                <a:off x="563" y="3115"/>
                <a:ext cx="31" cy="132"/>
              </a:xfrm>
              <a:custGeom>
                <a:avLst/>
                <a:gdLst>
                  <a:gd name="T0" fmla="*/ 31 w 34"/>
                  <a:gd name="T1" fmla="*/ 132 h 97"/>
                  <a:gd name="T2" fmla="*/ 18 w 34"/>
                  <a:gd name="T3" fmla="*/ 132 h 97"/>
                  <a:gd name="T4" fmla="*/ 18 w 34"/>
                  <a:gd name="T5" fmla="*/ 11 h 97"/>
                  <a:gd name="T6" fmla="*/ 0 w 34"/>
                  <a:gd name="T7" fmla="*/ 11 h 97"/>
                  <a:gd name="T8" fmla="*/ 0 w 34"/>
                  <a:gd name="T9" fmla="*/ 0 h 97"/>
                  <a:gd name="T10" fmla="*/ 31 w 34"/>
                  <a:gd name="T11" fmla="*/ 0 h 97"/>
                  <a:gd name="T12" fmla="*/ 31 w 34"/>
                  <a:gd name="T13" fmla="*/ 132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97">
                    <a:moveTo>
                      <a:pt x="34" y="97"/>
                    </a:moveTo>
                    <a:lnTo>
                      <a:pt x="20" y="97"/>
                    </a:lnTo>
                    <a:lnTo>
                      <a:pt x="20" y="8"/>
                    </a:lnTo>
                    <a:lnTo>
                      <a:pt x="0" y="8"/>
                    </a:lnTo>
                    <a:lnTo>
                      <a:pt x="0" y="0"/>
                    </a:lnTo>
                    <a:lnTo>
                      <a:pt x="34" y="0"/>
                    </a:lnTo>
                    <a:lnTo>
                      <a:pt x="34" y="97"/>
                    </a:lnTo>
                    <a:close/>
                  </a:path>
                </a:pathLst>
              </a:custGeom>
              <a:solidFill>
                <a:schemeClr val="tx2"/>
              </a:solidFill>
              <a:ln w="9525">
                <a:solidFill>
                  <a:schemeClr val="tx2"/>
                </a:solidFill>
                <a:round/>
                <a:headEnd/>
                <a:tailEnd/>
              </a:ln>
            </p:spPr>
            <p:txBody>
              <a:bodyPr/>
              <a:lstStyle/>
              <a:p>
                <a:endParaRPr lang="fr-FR"/>
              </a:p>
            </p:txBody>
          </p:sp>
          <p:sp>
            <p:nvSpPr>
              <p:cNvPr id="21908" name="Line 219"/>
              <p:cNvSpPr>
                <a:spLocks noChangeShapeType="1"/>
              </p:cNvSpPr>
              <p:nvPr/>
            </p:nvSpPr>
            <p:spPr bwMode="auto">
              <a:xfrm>
                <a:off x="1034" y="3379"/>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09" name="Line 220"/>
              <p:cNvSpPr>
                <a:spLocks noChangeShapeType="1"/>
              </p:cNvSpPr>
              <p:nvPr/>
            </p:nvSpPr>
            <p:spPr bwMode="auto">
              <a:xfrm>
                <a:off x="1034" y="3406"/>
                <a:ext cx="1"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0" name="Line 221"/>
              <p:cNvSpPr>
                <a:spLocks noChangeShapeType="1"/>
              </p:cNvSpPr>
              <p:nvPr/>
            </p:nvSpPr>
            <p:spPr bwMode="auto">
              <a:xfrm>
                <a:off x="1034" y="3432"/>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1" name="Line 222"/>
              <p:cNvSpPr>
                <a:spLocks noChangeShapeType="1"/>
              </p:cNvSpPr>
              <p:nvPr/>
            </p:nvSpPr>
            <p:spPr bwMode="auto">
              <a:xfrm>
                <a:off x="1034" y="3459"/>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2" name="Line 223"/>
              <p:cNvSpPr>
                <a:spLocks noChangeShapeType="1"/>
              </p:cNvSpPr>
              <p:nvPr/>
            </p:nvSpPr>
            <p:spPr bwMode="auto">
              <a:xfrm>
                <a:off x="900" y="3373"/>
                <a:ext cx="0"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3" name="Line 224"/>
              <p:cNvSpPr>
                <a:spLocks noChangeShapeType="1"/>
              </p:cNvSpPr>
              <p:nvPr/>
            </p:nvSpPr>
            <p:spPr bwMode="auto">
              <a:xfrm>
                <a:off x="900" y="3399"/>
                <a:ext cx="0"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4" name="Line 225"/>
              <p:cNvSpPr>
                <a:spLocks noChangeShapeType="1"/>
              </p:cNvSpPr>
              <p:nvPr/>
            </p:nvSpPr>
            <p:spPr bwMode="auto">
              <a:xfrm>
                <a:off x="900" y="3424"/>
                <a:ext cx="0"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5" name="Line 226"/>
              <p:cNvSpPr>
                <a:spLocks noChangeShapeType="1"/>
              </p:cNvSpPr>
              <p:nvPr/>
            </p:nvSpPr>
            <p:spPr bwMode="auto">
              <a:xfrm>
                <a:off x="900" y="3451"/>
                <a:ext cx="0"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6" name="Freeform 227"/>
              <p:cNvSpPr>
                <a:spLocks/>
              </p:cNvSpPr>
              <p:nvPr/>
            </p:nvSpPr>
            <p:spPr bwMode="auto">
              <a:xfrm>
                <a:off x="905" y="3387"/>
                <a:ext cx="30" cy="50"/>
              </a:xfrm>
              <a:custGeom>
                <a:avLst/>
                <a:gdLst>
                  <a:gd name="T0" fmla="*/ 30 w 34"/>
                  <a:gd name="T1" fmla="*/ 0 h 37"/>
                  <a:gd name="T2" fmla="*/ 0 w 34"/>
                  <a:gd name="T3" fmla="*/ 26 h 37"/>
                  <a:gd name="T4" fmla="*/ 30 w 34"/>
                  <a:gd name="T5" fmla="*/ 50 h 37"/>
                  <a:gd name="T6" fmla="*/ 0 60000 65536"/>
                  <a:gd name="T7" fmla="*/ 0 60000 65536"/>
                  <a:gd name="T8" fmla="*/ 0 60000 65536"/>
                </a:gdLst>
                <a:ahLst/>
                <a:cxnLst>
                  <a:cxn ang="T6">
                    <a:pos x="T0" y="T1"/>
                  </a:cxn>
                  <a:cxn ang="T7">
                    <a:pos x="T2" y="T3"/>
                  </a:cxn>
                  <a:cxn ang="T8">
                    <a:pos x="T4" y="T5"/>
                  </a:cxn>
                </a:cxnLst>
                <a:rect l="0" t="0" r="r" b="b"/>
                <a:pathLst>
                  <a:path w="34" h="37">
                    <a:moveTo>
                      <a:pt x="34" y="0"/>
                    </a:moveTo>
                    <a:lnTo>
                      <a:pt x="0" y="19"/>
                    </a:lnTo>
                    <a:lnTo>
                      <a:pt x="34" y="37"/>
                    </a:lnTo>
                  </a:path>
                </a:pathLst>
              </a:custGeom>
              <a:solidFill>
                <a:schemeClr val="tx2"/>
              </a:solidFill>
              <a:ln w="0">
                <a:solidFill>
                  <a:schemeClr val="tx2"/>
                </a:solidFill>
                <a:prstDash val="solid"/>
                <a:round/>
                <a:headEnd/>
                <a:tailEnd/>
              </a:ln>
            </p:spPr>
            <p:txBody>
              <a:bodyPr/>
              <a:lstStyle/>
              <a:p>
                <a:endParaRPr lang="fr-FR"/>
              </a:p>
            </p:txBody>
          </p:sp>
          <p:sp>
            <p:nvSpPr>
              <p:cNvPr id="21917" name="Line 228"/>
              <p:cNvSpPr>
                <a:spLocks noChangeShapeType="1"/>
              </p:cNvSpPr>
              <p:nvPr/>
            </p:nvSpPr>
            <p:spPr bwMode="auto">
              <a:xfrm>
                <a:off x="910" y="3412"/>
                <a:ext cx="99" cy="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918" name="Freeform 229"/>
              <p:cNvSpPr>
                <a:spLocks/>
              </p:cNvSpPr>
              <p:nvPr/>
            </p:nvSpPr>
            <p:spPr bwMode="auto">
              <a:xfrm>
                <a:off x="985" y="3387"/>
                <a:ext cx="31" cy="50"/>
              </a:xfrm>
              <a:custGeom>
                <a:avLst/>
                <a:gdLst>
                  <a:gd name="T0" fmla="*/ 0 w 34"/>
                  <a:gd name="T1" fmla="*/ 0 h 37"/>
                  <a:gd name="T2" fmla="*/ 31 w 34"/>
                  <a:gd name="T3" fmla="*/ 26 h 37"/>
                  <a:gd name="T4" fmla="*/ 0 w 34"/>
                  <a:gd name="T5" fmla="*/ 50 h 37"/>
                  <a:gd name="T6" fmla="*/ 0 60000 65536"/>
                  <a:gd name="T7" fmla="*/ 0 60000 65536"/>
                  <a:gd name="T8" fmla="*/ 0 60000 65536"/>
                </a:gdLst>
                <a:ahLst/>
                <a:cxnLst>
                  <a:cxn ang="T6">
                    <a:pos x="T0" y="T1"/>
                  </a:cxn>
                  <a:cxn ang="T7">
                    <a:pos x="T2" y="T3"/>
                  </a:cxn>
                  <a:cxn ang="T8">
                    <a:pos x="T4" y="T5"/>
                  </a:cxn>
                </a:cxnLst>
                <a:rect l="0" t="0" r="r" b="b"/>
                <a:pathLst>
                  <a:path w="34" h="37">
                    <a:moveTo>
                      <a:pt x="0" y="0"/>
                    </a:moveTo>
                    <a:lnTo>
                      <a:pt x="34" y="19"/>
                    </a:lnTo>
                    <a:lnTo>
                      <a:pt x="0" y="37"/>
                    </a:lnTo>
                  </a:path>
                </a:pathLst>
              </a:custGeom>
              <a:solidFill>
                <a:schemeClr val="tx2"/>
              </a:solidFill>
              <a:ln w="0">
                <a:solidFill>
                  <a:schemeClr val="tx2"/>
                </a:solidFill>
                <a:prstDash val="solid"/>
                <a:round/>
                <a:headEnd/>
                <a:tailEnd/>
              </a:ln>
            </p:spPr>
            <p:txBody>
              <a:bodyPr/>
              <a:lstStyle/>
              <a:p>
                <a:endParaRPr lang="fr-FR"/>
              </a:p>
            </p:txBody>
          </p:sp>
          <p:sp>
            <p:nvSpPr>
              <p:cNvPr id="21919" name="Freeform 230"/>
              <p:cNvSpPr>
                <a:spLocks noEditPoints="1"/>
              </p:cNvSpPr>
              <p:nvPr/>
            </p:nvSpPr>
            <p:spPr bwMode="auto">
              <a:xfrm>
                <a:off x="930" y="3454"/>
                <a:ext cx="86" cy="124"/>
              </a:xfrm>
              <a:custGeom>
                <a:avLst/>
                <a:gdLst>
                  <a:gd name="T0" fmla="*/ 86 w 95"/>
                  <a:gd name="T1" fmla="*/ 124 h 91"/>
                  <a:gd name="T2" fmla="*/ 0 w 95"/>
                  <a:gd name="T3" fmla="*/ 124 h 91"/>
                  <a:gd name="T4" fmla="*/ 44 w 95"/>
                  <a:gd name="T5" fmla="*/ 0 h 91"/>
                  <a:gd name="T6" fmla="*/ 86 w 95"/>
                  <a:gd name="T7" fmla="*/ 124 h 91"/>
                  <a:gd name="T8" fmla="*/ 70 w 95"/>
                  <a:gd name="T9" fmla="*/ 117 h 91"/>
                  <a:gd name="T10" fmla="*/ 42 w 95"/>
                  <a:gd name="T11" fmla="*/ 31 h 91"/>
                  <a:gd name="T12" fmla="*/ 9 w 95"/>
                  <a:gd name="T13" fmla="*/ 117 h 91"/>
                  <a:gd name="T14" fmla="*/ 70 w 95"/>
                  <a:gd name="T15" fmla="*/ 117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91">
                    <a:moveTo>
                      <a:pt x="95" y="91"/>
                    </a:moveTo>
                    <a:lnTo>
                      <a:pt x="0" y="91"/>
                    </a:lnTo>
                    <a:lnTo>
                      <a:pt x="49" y="0"/>
                    </a:lnTo>
                    <a:lnTo>
                      <a:pt x="95" y="91"/>
                    </a:lnTo>
                    <a:close/>
                    <a:moveTo>
                      <a:pt x="77" y="86"/>
                    </a:moveTo>
                    <a:lnTo>
                      <a:pt x="46" y="23"/>
                    </a:lnTo>
                    <a:lnTo>
                      <a:pt x="10" y="86"/>
                    </a:lnTo>
                    <a:lnTo>
                      <a:pt x="77" y="86"/>
                    </a:lnTo>
                    <a:close/>
                  </a:path>
                </a:pathLst>
              </a:custGeom>
              <a:solidFill>
                <a:schemeClr val="tx2"/>
              </a:solidFill>
              <a:ln w="9525">
                <a:solidFill>
                  <a:schemeClr val="tx2"/>
                </a:solidFill>
                <a:round/>
                <a:headEnd/>
                <a:tailEnd/>
              </a:ln>
            </p:spPr>
            <p:txBody>
              <a:bodyPr/>
              <a:lstStyle/>
              <a:p>
                <a:endParaRPr lang="fr-FR"/>
              </a:p>
            </p:txBody>
          </p:sp>
        </p:grpSp>
        <p:pic>
          <p:nvPicPr>
            <p:cNvPr id="21834" name="Picture 2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4" y="2518"/>
              <a:ext cx="1493" cy="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1304" name="Group 232"/>
          <p:cNvGrpSpPr>
            <a:grpSpLocks/>
          </p:cNvGrpSpPr>
          <p:nvPr/>
        </p:nvGrpSpPr>
        <p:grpSpPr bwMode="auto">
          <a:xfrm>
            <a:off x="947738" y="1905000"/>
            <a:ext cx="7419975" cy="2060575"/>
            <a:chOff x="363" y="877"/>
            <a:chExt cx="5206" cy="1591"/>
          </a:xfrm>
        </p:grpSpPr>
        <p:grpSp>
          <p:nvGrpSpPr>
            <p:cNvPr id="21512" name="Group 233"/>
            <p:cNvGrpSpPr>
              <a:grpSpLocks/>
            </p:cNvGrpSpPr>
            <p:nvPr/>
          </p:nvGrpSpPr>
          <p:grpSpPr bwMode="auto">
            <a:xfrm>
              <a:off x="363" y="1002"/>
              <a:ext cx="2612" cy="1235"/>
              <a:chOff x="385" y="774"/>
              <a:chExt cx="2612" cy="1235"/>
            </a:xfrm>
          </p:grpSpPr>
          <p:sp>
            <p:nvSpPr>
              <p:cNvPr id="21515" name="Freeform 234"/>
              <p:cNvSpPr>
                <a:spLocks/>
              </p:cNvSpPr>
              <p:nvPr/>
            </p:nvSpPr>
            <p:spPr bwMode="auto">
              <a:xfrm>
                <a:off x="1743" y="774"/>
                <a:ext cx="79" cy="86"/>
              </a:xfrm>
              <a:custGeom>
                <a:avLst/>
                <a:gdLst>
                  <a:gd name="T0" fmla="*/ 40 w 87"/>
                  <a:gd name="T1" fmla="*/ 0 h 64"/>
                  <a:gd name="T2" fmla="*/ 79 w 87"/>
                  <a:gd name="T3" fmla="*/ 86 h 64"/>
                  <a:gd name="T4" fmla="*/ 40 w 87"/>
                  <a:gd name="T5" fmla="*/ 0 h 64"/>
                  <a:gd name="T6" fmla="*/ 0 w 87"/>
                  <a:gd name="T7" fmla="*/ 86 h 64"/>
                  <a:gd name="T8" fmla="*/ 79 w 87"/>
                  <a:gd name="T9" fmla="*/ 86 h 64"/>
                  <a:gd name="T10" fmla="*/ 40 w 87"/>
                  <a:gd name="T11" fmla="*/ 0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4">
                    <a:moveTo>
                      <a:pt x="44" y="0"/>
                    </a:moveTo>
                    <a:lnTo>
                      <a:pt x="87" y="64"/>
                    </a:lnTo>
                    <a:lnTo>
                      <a:pt x="44" y="0"/>
                    </a:lnTo>
                    <a:lnTo>
                      <a:pt x="0" y="64"/>
                    </a:lnTo>
                    <a:lnTo>
                      <a:pt x="87" y="64"/>
                    </a:lnTo>
                    <a:lnTo>
                      <a:pt x="44" y="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16" name="Freeform 235"/>
              <p:cNvSpPr>
                <a:spLocks/>
              </p:cNvSpPr>
              <p:nvPr/>
            </p:nvSpPr>
            <p:spPr bwMode="auto">
              <a:xfrm>
                <a:off x="1776" y="854"/>
                <a:ext cx="14" cy="346"/>
              </a:xfrm>
              <a:custGeom>
                <a:avLst/>
                <a:gdLst>
                  <a:gd name="T0" fmla="*/ 7 w 15"/>
                  <a:gd name="T1" fmla="*/ 346 h 256"/>
                  <a:gd name="T2" fmla="*/ 14 w 15"/>
                  <a:gd name="T3" fmla="*/ 346 h 256"/>
                  <a:gd name="T4" fmla="*/ 14 w 15"/>
                  <a:gd name="T5" fmla="*/ 0 h 256"/>
                  <a:gd name="T6" fmla="*/ 0 w 15"/>
                  <a:gd name="T7" fmla="*/ 0 h 256"/>
                  <a:gd name="T8" fmla="*/ 0 w 15"/>
                  <a:gd name="T9" fmla="*/ 346 h 256"/>
                  <a:gd name="T10" fmla="*/ 7 w 15"/>
                  <a:gd name="T11" fmla="*/ 346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56">
                    <a:moveTo>
                      <a:pt x="8" y="256"/>
                    </a:moveTo>
                    <a:lnTo>
                      <a:pt x="15" y="256"/>
                    </a:lnTo>
                    <a:lnTo>
                      <a:pt x="15" y="0"/>
                    </a:lnTo>
                    <a:lnTo>
                      <a:pt x="0" y="0"/>
                    </a:lnTo>
                    <a:lnTo>
                      <a:pt x="0" y="256"/>
                    </a:lnTo>
                    <a:lnTo>
                      <a:pt x="8" y="256"/>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17" name="Freeform 236"/>
              <p:cNvSpPr>
                <a:spLocks/>
              </p:cNvSpPr>
              <p:nvPr/>
            </p:nvSpPr>
            <p:spPr bwMode="auto">
              <a:xfrm>
                <a:off x="770" y="1462"/>
                <a:ext cx="437" cy="500"/>
              </a:xfrm>
              <a:custGeom>
                <a:avLst/>
                <a:gdLst>
                  <a:gd name="T0" fmla="*/ 0 w 482"/>
                  <a:gd name="T1" fmla="*/ 41 h 369"/>
                  <a:gd name="T2" fmla="*/ 275 w 482"/>
                  <a:gd name="T3" fmla="*/ 500 h 369"/>
                  <a:gd name="T4" fmla="*/ 258 w 482"/>
                  <a:gd name="T5" fmla="*/ 425 h 369"/>
                  <a:gd name="T6" fmla="*/ 281 w 482"/>
                  <a:gd name="T7" fmla="*/ 397 h 369"/>
                  <a:gd name="T8" fmla="*/ 316 w 482"/>
                  <a:gd name="T9" fmla="*/ 417 h 369"/>
                  <a:gd name="T10" fmla="*/ 325 w 482"/>
                  <a:gd name="T11" fmla="*/ 486 h 369"/>
                  <a:gd name="T12" fmla="*/ 418 w 482"/>
                  <a:gd name="T13" fmla="*/ 297 h 369"/>
                  <a:gd name="T14" fmla="*/ 437 w 482"/>
                  <a:gd name="T15" fmla="*/ 202 h 369"/>
                  <a:gd name="T16" fmla="*/ 424 w 482"/>
                  <a:gd name="T17" fmla="*/ 0 h 3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2" h="369">
                    <a:moveTo>
                      <a:pt x="0" y="30"/>
                    </a:moveTo>
                    <a:lnTo>
                      <a:pt x="303" y="369"/>
                    </a:lnTo>
                    <a:lnTo>
                      <a:pt x="285" y="314"/>
                    </a:lnTo>
                    <a:lnTo>
                      <a:pt x="310" y="293"/>
                    </a:lnTo>
                    <a:lnTo>
                      <a:pt x="348" y="308"/>
                    </a:lnTo>
                    <a:lnTo>
                      <a:pt x="358" y="359"/>
                    </a:lnTo>
                    <a:lnTo>
                      <a:pt x="461" y="219"/>
                    </a:lnTo>
                    <a:lnTo>
                      <a:pt x="482" y="149"/>
                    </a:lnTo>
                    <a:lnTo>
                      <a:pt x="468" y="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18" name="Line 237"/>
              <p:cNvSpPr>
                <a:spLocks noChangeShapeType="1"/>
              </p:cNvSpPr>
              <p:nvPr/>
            </p:nvSpPr>
            <p:spPr bwMode="auto">
              <a:xfrm flipH="1">
                <a:off x="1380" y="1605"/>
                <a:ext cx="169" cy="35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19" name="Freeform 238"/>
              <p:cNvSpPr>
                <a:spLocks/>
              </p:cNvSpPr>
              <p:nvPr/>
            </p:nvSpPr>
            <p:spPr bwMode="auto">
              <a:xfrm>
                <a:off x="1811" y="1354"/>
                <a:ext cx="61" cy="496"/>
              </a:xfrm>
              <a:custGeom>
                <a:avLst/>
                <a:gdLst>
                  <a:gd name="T0" fmla="*/ 0 w 67"/>
                  <a:gd name="T1" fmla="*/ 0 h 366"/>
                  <a:gd name="T2" fmla="*/ 31 w 67"/>
                  <a:gd name="T3" fmla="*/ 362 h 366"/>
                  <a:gd name="T4" fmla="*/ 61 w 67"/>
                  <a:gd name="T5" fmla="*/ 496 h 366"/>
                  <a:gd name="T6" fmla="*/ 0 60000 65536"/>
                  <a:gd name="T7" fmla="*/ 0 60000 65536"/>
                  <a:gd name="T8" fmla="*/ 0 60000 65536"/>
                </a:gdLst>
                <a:ahLst/>
                <a:cxnLst>
                  <a:cxn ang="T6">
                    <a:pos x="T0" y="T1"/>
                  </a:cxn>
                  <a:cxn ang="T7">
                    <a:pos x="T2" y="T3"/>
                  </a:cxn>
                  <a:cxn ang="T8">
                    <a:pos x="T4" y="T5"/>
                  </a:cxn>
                </a:cxnLst>
                <a:rect l="0" t="0" r="r" b="b"/>
                <a:pathLst>
                  <a:path w="67" h="366">
                    <a:moveTo>
                      <a:pt x="0" y="0"/>
                    </a:moveTo>
                    <a:lnTo>
                      <a:pt x="34" y="267"/>
                    </a:lnTo>
                    <a:lnTo>
                      <a:pt x="67" y="366"/>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20" name="Line 239"/>
              <p:cNvSpPr>
                <a:spLocks noChangeShapeType="1"/>
              </p:cNvSpPr>
              <p:nvPr/>
            </p:nvSpPr>
            <p:spPr bwMode="auto">
              <a:xfrm flipH="1">
                <a:off x="2028" y="1458"/>
                <a:ext cx="59" cy="36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1" name="Freeform 240"/>
              <p:cNvSpPr>
                <a:spLocks/>
              </p:cNvSpPr>
              <p:nvPr/>
            </p:nvSpPr>
            <p:spPr bwMode="auto">
              <a:xfrm>
                <a:off x="2196" y="1410"/>
                <a:ext cx="147" cy="538"/>
              </a:xfrm>
              <a:custGeom>
                <a:avLst/>
                <a:gdLst>
                  <a:gd name="T0" fmla="*/ 109 w 162"/>
                  <a:gd name="T1" fmla="*/ 0 h 397"/>
                  <a:gd name="T2" fmla="*/ 147 w 162"/>
                  <a:gd name="T3" fmla="*/ 58 h 397"/>
                  <a:gd name="T4" fmla="*/ 59 w 162"/>
                  <a:gd name="T5" fmla="*/ 206 h 397"/>
                  <a:gd name="T6" fmla="*/ 20 w 162"/>
                  <a:gd name="T7" fmla="*/ 390 h 397"/>
                  <a:gd name="T8" fmla="*/ 0 w 162"/>
                  <a:gd name="T9" fmla="*/ 538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97">
                    <a:moveTo>
                      <a:pt x="120" y="0"/>
                    </a:moveTo>
                    <a:lnTo>
                      <a:pt x="162" y="43"/>
                    </a:lnTo>
                    <a:lnTo>
                      <a:pt x="65" y="152"/>
                    </a:lnTo>
                    <a:lnTo>
                      <a:pt x="22" y="288"/>
                    </a:lnTo>
                    <a:lnTo>
                      <a:pt x="0" y="397"/>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22" name="Line 241"/>
              <p:cNvSpPr>
                <a:spLocks noChangeShapeType="1"/>
              </p:cNvSpPr>
              <p:nvPr/>
            </p:nvSpPr>
            <p:spPr bwMode="auto">
              <a:xfrm>
                <a:off x="2551" y="1425"/>
                <a:ext cx="29" cy="36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3" name="Line 242"/>
              <p:cNvSpPr>
                <a:spLocks noChangeShapeType="1"/>
              </p:cNvSpPr>
              <p:nvPr/>
            </p:nvSpPr>
            <p:spPr bwMode="auto">
              <a:xfrm>
                <a:off x="2687" y="1333"/>
                <a:ext cx="119" cy="38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1524" name="Group 243"/>
              <p:cNvGrpSpPr>
                <a:grpSpLocks/>
              </p:cNvGrpSpPr>
              <p:nvPr/>
            </p:nvGrpSpPr>
            <p:grpSpPr bwMode="auto">
              <a:xfrm>
                <a:off x="748" y="1293"/>
                <a:ext cx="2248" cy="683"/>
                <a:chOff x="3136" y="2085"/>
                <a:chExt cx="2479" cy="504"/>
              </a:xfrm>
            </p:grpSpPr>
            <p:sp>
              <p:nvSpPr>
                <p:cNvPr id="21632" name="Freeform 244"/>
                <p:cNvSpPr>
                  <a:spLocks/>
                </p:cNvSpPr>
                <p:nvPr/>
              </p:nvSpPr>
              <p:spPr bwMode="auto">
                <a:xfrm>
                  <a:off x="5495" y="2508"/>
                  <a:ext cx="92" cy="66"/>
                </a:xfrm>
                <a:custGeom>
                  <a:avLst/>
                  <a:gdLst>
                    <a:gd name="T0" fmla="*/ 92 w 92"/>
                    <a:gd name="T1" fmla="*/ 64 h 66"/>
                    <a:gd name="T2" fmla="*/ 61 w 92"/>
                    <a:gd name="T3" fmla="*/ 10 h 66"/>
                    <a:gd name="T4" fmla="*/ 23 w 92"/>
                    <a:gd name="T5" fmla="*/ 0 h 66"/>
                    <a:gd name="T6" fmla="*/ 0 w 92"/>
                    <a:gd name="T7" fmla="*/ 35 h 66"/>
                    <a:gd name="T8" fmla="*/ 27 w 92"/>
                    <a:gd name="T9" fmla="*/ 66 h 66"/>
                    <a:gd name="T10" fmla="*/ 92 w 9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66">
                      <a:moveTo>
                        <a:pt x="92" y="64"/>
                      </a:moveTo>
                      <a:lnTo>
                        <a:pt x="61" y="10"/>
                      </a:lnTo>
                      <a:lnTo>
                        <a:pt x="23" y="0"/>
                      </a:lnTo>
                      <a:lnTo>
                        <a:pt x="0" y="35"/>
                      </a:lnTo>
                      <a:lnTo>
                        <a:pt x="27" y="66"/>
                      </a:lnTo>
                      <a:lnTo>
                        <a:pt x="92" y="64"/>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3" name="Freeform 245"/>
                <p:cNvSpPr>
                  <a:spLocks/>
                </p:cNvSpPr>
                <p:nvPr/>
              </p:nvSpPr>
              <p:spPr bwMode="auto">
                <a:xfrm>
                  <a:off x="5495" y="2508"/>
                  <a:ext cx="92" cy="66"/>
                </a:xfrm>
                <a:custGeom>
                  <a:avLst/>
                  <a:gdLst>
                    <a:gd name="T0" fmla="*/ 92 w 92"/>
                    <a:gd name="T1" fmla="*/ 64 h 66"/>
                    <a:gd name="T2" fmla="*/ 61 w 92"/>
                    <a:gd name="T3" fmla="*/ 10 h 66"/>
                    <a:gd name="T4" fmla="*/ 23 w 92"/>
                    <a:gd name="T5" fmla="*/ 0 h 66"/>
                    <a:gd name="T6" fmla="*/ 0 w 92"/>
                    <a:gd name="T7" fmla="*/ 35 h 66"/>
                    <a:gd name="T8" fmla="*/ 27 w 92"/>
                    <a:gd name="T9" fmla="*/ 66 h 66"/>
                    <a:gd name="T10" fmla="*/ 92 w 9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66">
                      <a:moveTo>
                        <a:pt x="92" y="64"/>
                      </a:moveTo>
                      <a:lnTo>
                        <a:pt x="61" y="10"/>
                      </a:lnTo>
                      <a:lnTo>
                        <a:pt x="23" y="0"/>
                      </a:lnTo>
                      <a:lnTo>
                        <a:pt x="0" y="35"/>
                      </a:lnTo>
                      <a:lnTo>
                        <a:pt x="27" y="66"/>
                      </a:lnTo>
                      <a:lnTo>
                        <a:pt x="92" y="64"/>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4" name="Freeform 246"/>
                <p:cNvSpPr>
                  <a:spLocks/>
                </p:cNvSpPr>
                <p:nvPr/>
              </p:nvSpPr>
              <p:spPr bwMode="auto">
                <a:xfrm>
                  <a:off x="5303" y="2501"/>
                  <a:ext cx="59" cy="80"/>
                </a:xfrm>
                <a:custGeom>
                  <a:avLst/>
                  <a:gdLst>
                    <a:gd name="T0" fmla="*/ 59 w 59"/>
                    <a:gd name="T1" fmla="*/ 76 h 80"/>
                    <a:gd name="T2" fmla="*/ 59 w 59"/>
                    <a:gd name="T3" fmla="*/ 33 h 80"/>
                    <a:gd name="T4" fmla="*/ 16 w 59"/>
                    <a:gd name="T5" fmla="*/ 0 h 80"/>
                    <a:gd name="T6" fmla="*/ 0 w 59"/>
                    <a:gd name="T7" fmla="*/ 45 h 80"/>
                    <a:gd name="T8" fmla="*/ 16 w 59"/>
                    <a:gd name="T9" fmla="*/ 80 h 80"/>
                    <a:gd name="T10" fmla="*/ 59 w 59"/>
                    <a:gd name="T11" fmla="*/ 7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0">
                      <a:moveTo>
                        <a:pt x="59" y="76"/>
                      </a:moveTo>
                      <a:lnTo>
                        <a:pt x="59" y="33"/>
                      </a:lnTo>
                      <a:lnTo>
                        <a:pt x="16" y="0"/>
                      </a:lnTo>
                      <a:lnTo>
                        <a:pt x="0" y="45"/>
                      </a:lnTo>
                      <a:lnTo>
                        <a:pt x="16" y="80"/>
                      </a:lnTo>
                      <a:lnTo>
                        <a:pt x="59" y="76"/>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5" name="Freeform 247"/>
                <p:cNvSpPr>
                  <a:spLocks/>
                </p:cNvSpPr>
                <p:nvPr/>
              </p:nvSpPr>
              <p:spPr bwMode="auto">
                <a:xfrm>
                  <a:off x="5303" y="2501"/>
                  <a:ext cx="59" cy="80"/>
                </a:xfrm>
                <a:custGeom>
                  <a:avLst/>
                  <a:gdLst>
                    <a:gd name="T0" fmla="*/ 59 w 59"/>
                    <a:gd name="T1" fmla="*/ 76 h 80"/>
                    <a:gd name="T2" fmla="*/ 59 w 59"/>
                    <a:gd name="T3" fmla="*/ 33 h 80"/>
                    <a:gd name="T4" fmla="*/ 16 w 59"/>
                    <a:gd name="T5" fmla="*/ 0 h 80"/>
                    <a:gd name="T6" fmla="*/ 0 w 59"/>
                    <a:gd name="T7" fmla="*/ 45 h 80"/>
                    <a:gd name="T8" fmla="*/ 16 w 59"/>
                    <a:gd name="T9" fmla="*/ 80 h 80"/>
                    <a:gd name="T10" fmla="*/ 59 w 59"/>
                    <a:gd name="T11" fmla="*/ 7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0">
                      <a:moveTo>
                        <a:pt x="59" y="76"/>
                      </a:moveTo>
                      <a:lnTo>
                        <a:pt x="59" y="33"/>
                      </a:lnTo>
                      <a:lnTo>
                        <a:pt x="16" y="0"/>
                      </a:lnTo>
                      <a:lnTo>
                        <a:pt x="0" y="45"/>
                      </a:lnTo>
                      <a:lnTo>
                        <a:pt x="16" y="80"/>
                      </a:lnTo>
                      <a:lnTo>
                        <a:pt x="59" y="76"/>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6" name="Freeform 248"/>
                <p:cNvSpPr>
                  <a:spLocks/>
                </p:cNvSpPr>
                <p:nvPr/>
              </p:nvSpPr>
              <p:spPr bwMode="auto">
                <a:xfrm>
                  <a:off x="4975" y="2500"/>
                  <a:ext cx="69" cy="86"/>
                </a:xfrm>
                <a:custGeom>
                  <a:avLst/>
                  <a:gdLst>
                    <a:gd name="T0" fmla="*/ 69 w 69"/>
                    <a:gd name="T1" fmla="*/ 86 h 86"/>
                    <a:gd name="T2" fmla="*/ 61 w 69"/>
                    <a:gd name="T3" fmla="*/ 21 h 86"/>
                    <a:gd name="T4" fmla="*/ 28 w 69"/>
                    <a:gd name="T5" fmla="*/ 0 h 86"/>
                    <a:gd name="T6" fmla="*/ 0 w 69"/>
                    <a:gd name="T7" fmla="*/ 29 h 86"/>
                    <a:gd name="T8" fmla="*/ 4 w 69"/>
                    <a:gd name="T9" fmla="*/ 81 h 86"/>
                    <a:gd name="T10" fmla="*/ 69 w 69"/>
                    <a:gd name="T11" fmla="*/ 86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6">
                      <a:moveTo>
                        <a:pt x="69" y="86"/>
                      </a:moveTo>
                      <a:lnTo>
                        <a:pt x="61" y="21"/>
                      </a:lnTo>
                      <a:lnTo>
                        <a:pt x="28" y="0"/>
                      </a:lnTo>
                      <a:lnTo>
                        <a:pt x="0" y="29"/>
                      </a:lnTo>
                      <a:lnTo>
                        <a:pt x="4" y="81"/>
                      </a:lnTo>
                      <a:lnTo>
                        <a:pt x="69" y="86"/>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7" name="Freeform 249"/>
                <p:cNvSpPr>
                  <a:spLocks/>
                </p:cNvSpPr>
                <p:nvPr/>
              </p:nvSpPr>
              <p:spPr bwMode="auto">
                <a:xfrm>
                  <a:off x="4975" y="2500"/>
                  <a:ext cx="69" cy="86"/>
                </a:xfrm>
                <a:custGeom>
                  <a:avLst/>
                  <a:gdLst>
                    <a:gd name="T0" fmla="*/ 69 w 69"/>
                    <a:gd name="T1" fmla="*/ 86 h 86"/>
                    <a:gd name="T2" fmla="*/ 61 w 69"/>
                    <a:gd name="T3" fmla="*/ 21 h 86"/>
                    <a:gd name="T4" fmla="*/ 28 w 69"/>
                    <a:gd name="T5" fmla="*/ 0 h 86"/>
                    <a:gd name="T6" fmla="*/ 0 w 69"/>
                    <a:gd name="T7" fmla="*/ 29 h 86"/>
                    <a:gd name="T8" fmla="*/ 4 w 69"/>
                    <a:gd name="T9" fmla="*/ 81 h 86"/>
                    <a:gd name="T10" fmla="*/ 69 w 69"/>
                    <a:gd name="T11" fmla="*/ 86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6">
                      <a:moveTo>
                        <a:pt x="69" y="86"/>
                      </a:moveTo>
                      <a:lnTo>
                        <a:pt x="61" y="21"/>
                      </a:lnTo>
                      <a:lnTo>
                        <a:pt x="28" y="0"/>
                      </a:lnTo>
                      <a:lnTo>
                        <a:pt x="0" y="29"/>
                      </a:lnTo>
                      <a:lnTo>
                        <a:pt x="4" y="81"/>
                      </a:lnTo>
                      <a:lnTo>
                        <a:pt x="69" y="86"/>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8" name="Freeform 250"/>
                <p:cNvSpPr>
                  <a:spLocks/>
                </p:cNvSpPr>
                <p:nvPr/>
              </p:nvSpPr>
              <p:spPr bwMode="auto">
                <a:xfrm>
                  <a:off x="4862" y="2501"/>
                  <a:ext cx="91" cy="80"/>
                </a:xfrm>
                <a:custGeom>
                  <a:avLst/>
                  <a:gdLst>
                    <a:gd name="T0" fmla="*/ 73 w 91"/>
                    <a:gd name="T1" fmla="*/ 78 h 80"/>
                    <a:gd name="T2" fmla="*/ 91 w 91"/>
                    <a:gd name="T3" fmla="*/ 33 h 80"/>
                    <a:gd name="T4" fmla="*/ 73 w 91"/>
                    <a:gd name="T5" fmla="*/ 0 h 80"/>
                    <a:gd name="T6" fmla="*/ 30 w 91"/>
                    <a:gd name="T7" fmla="*/ 13 h 80"/>
                    <a:gd name="T8" fmla="*/ 0 w 91"/>
                    <a:gd name="T9" fmla="*/ 80 h 80"/>
                    <a:gd name="T10" fmla="*/ 73 w 91"/>
                    <a:gd name="T11" fmla="*/ 78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0">
                      <a:moveTo>
                        <a:pt x="73" y="78"/>
                      </a:moveTo>
                      <a:lnTo>
                        <a:pt x="91" y="33"/>
                      </a:lnTo>
                      <a:lnTo>
                        <a:pt x="73" y="0"/>
                      </a:lnTo>
                      <a:lnTo>
                        <a:pt x="30" y="13"/>
                      </a:lnTo>
                      <a:lnTo>
                        <a:pt x="0" y="80"/>
                      </a:lnTo>
                      <a:lnTo>
                        <a:pt x="73" y="78"/>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9" name="Freeform 251"/>
                <p:cNvSpPr>
                  <a:spLocks/>
                </p:cNvSpPr>
                <p:nvPr/>
              </p:nvSpPr>
              <p:spPr bwMode="auto">
                <a:xfrm>
                  <a:off x="4862" y="2501"/>
                  <a:ext cx="91" cy="80"/>
                </a:xfrm>
                <a:custGeom>
                  <a:avLst/>
                  <a:gdLst>
                    <a:gd name="T0" fmla="*/ 73 w 91"/>
                    <a:gd name="T1" fmla="*/ 78 h 80"/>
                    <a:gd name="T2" fmla="*/ 91 w 91"/>
                    <a:gd name="T3" fmla="*/ 33 h 80"/>
                    <a:gd name="T4" fmla="*/ 73 w 91"/>
                    <a:gd name="T5" fmla="*/ 0 h 80"/>
                    <a:gd name="T6" fmla="*/ 30 w 91"/>
                    <a:gd name="T7" fmla="*/ 13 h 80"/>
                    <a:gd name="T8" fmla="*/ 0 w 91"/>
                    <a:gd name="T9" fmla="*/ 80 h 80"/>
                    <a:gd name="T10" fmla="*/ 73 w 91"/>
                    <a:gd name="T11" fmla="*/ 78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0">
                      <a:moveTo>
                        <a:pt x="73" y="78"/>
                      </a:moveTo>
                      <a:lnTo>
                        <a:pt x="91" y="33"/>
                      </a:lnTo>
                      <a:lnTo>
                        <a:pt x="73" y="0"/>
                      </a:lnTo>
                      <a:lnTo>
                        <a:pt x="30" y="13"/>
                      </a:lnTo>
                      <a:lnTo>
                        <a:pt x="0" y="80"/>
                      </a:lnTo>
                      <a:lnTo>
                        <a:pt x="73" y="78"/>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0" name="Freeform 252"/>
                <p:cNvSpPr>
                  <a:spLocks/>
                </p:cNvSpPr>
                <p:nvPr/>
              </p:nvSpPr>
              <p:spPr bwMode="auto">
                <a:xfrm>
                  <a:off x="4764" y="2506"/>
                  <a:ext cx="92" cy="75"/>
                </a:xfrm>
                <a:custGeom>
                  <a:avLst/>
                  <a:gdLst>
                    <a:gd name="T0" fmla="*/ 67 w 92"/>
                    <a:gd name="T1" fmla="*/ 75 h 75"/>
                    <a:gd name="T2" fmla="*/ 92 w 92"/>
                    <a:gd name="T3" fmla="*/ 37 h 75"/>
                    <a:gd name="T4" fmla="*/ 69 w 92"/>
                    <a:gd name="T5" fmla="*/ 0 h 75"/>
                    <a:gd name="T6" fmla="*/ 33 w 92"/>
                    <a:gd name="T7" fmla="*/ 12 h 75"/>
                    <a:gd name="T8" fmla="*/ 0 w 92"/>
                    <a:gd name="T9" fmla="*/ 68 h 75"/>
                    <a:gd name="T10" fmla="*/ 67 w 92"/>
                    <a:gd name="T11" fmla="*/ 75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5">
                      <a:moveTo>
                        <a:pt x="67" y="75"/>
                      </a:moveTo>
                      <a:lnTo>
                        <a:pt x="92" y="37"/>
                      </a:lnTo>
                      <a:lnTo>
                        <a:pt x="69" y="0"/>
                      </a:lnTo>
                      <a:lnTo>
                        <a:pt x="33" y="12"/>
                      </a:lnTo>
                      <a:lnTo>
                        <a:pt x="0" y="68"/>
                      </a:lnTo>
                      <a:lnTo>
                        <a:pt x="67" y="75"/>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1" name="Freeform 253"/>
                <p:cNvSpPr>
                  <a:spLocks/>
                </p:cNvSpPr>
                <p:nvPr/>
              </p:nvSpPr>
              <p:spPr bwMode="auto">
                <a:xfrm>
                  <a:off x="4764" y="2506"/>
                  <a:ext cx="92" cy="75"/>
                </a:xfrm>
                <a:custGeom>
                  <a:avLst/>
                  <a:gdLst>
                    <a:gd name="T0" fmla="*/ 67 w 92"/>
                    <a:gd name="T1" fmla="*/ 75 h 75"/>
                    <a:gd name="T2" fmla="*/ 92 w 92"/>
                    <a:gd name="T3" fmla="*/ 37 h 75"/>
                    <a:gd name="T4" fmla="*/ 69 w 92"/>
                    <a:gd name="T5" fmla="*/ 0 h 75"/>
                    <a:gd name="T6" fmla="*/ 33 w 92"/>
                    <a:gd name="T7" fmla="*/ 12 h 75"/>
                    <a:gd name="T8" fmla="*/ 0 w 92"/>
                    <a:gd name="T9" fmla="*/ 68 h 75"/>
                    <a:gd name="T10" fmla="*/ 67 w 92"/>
                    <a:gd name="T11" fmla="*/ 75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75">
                      <a:moveTo>
                        <a:pt x="67" y="75"/>
                      </a:moveTo>
                      <a:lnTo>
                        <a:pt x="92" y="37"/>
                      </a:lnTo>
                      <a:lnTo>
                        <a:pt x="69" y="0"/>
                      </a:lnTo>
                      <a:lnTo>
                        <a:pt x="33" y="12"/>
                      </a:lnTo>
                      <a:lnTo>
                        <a:pt x="0" y="68"/>
                      </a:lnTo>
                      <a:lnTo>
                        <a:pt x="67" y="75"/>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2" name="Freeform 254"/>
                <p:cNvSpPr>
                  <a:spLocks/>
                </p:cNvSpPr>
                <p:nvPr/>
              </p:nvSpPr>
              <p:spPr bwMode="auto">
                <a:xfrm>
                  <a:off x="4536" y="2513"/>
                  <a:ext cx="89" cy="61"/>
                </a:xfrm>
                <a:custGeom>
                  <a:avLst/>
                  <a:gdLst>
                    <a:gd name="T0" fmla="*/ 70 w 89"/>
                    <a:gd name="T1" fmla="*/ 61 h 61"/>
                    <a:gd name="T2" fmla="*/ 89 w 89"/>
                    <a:gd name="T3" fmla="*/ 36 h 61"/>
                    <a:gd name="T4" fmla="*/ 89 w 89"/>
                    <a:gd name="T5" fmla="*/ 0 h 61"/>
                    <a:gd name="T6" fmla="*/ 50 w 89"/>
                    <a:gd name="T7" fmla="*/ 8 h 61"/>
                    <a:gd name="T8" fmla="*/ 0 w 89"/>
                    <a:gd name="T9" fmla="*/ 61 h 61"/>
                    <a:gd name="T10" fmla="*/ 70 w 89"/>
                    <a:gd name="T11" fmla="*/ 61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1">
                      <a:moveTo>
                        <a:pt x="70" y="61"/>
                      </a:moveTo>
                      <a:lnTo>
                        <a:pt x="89" y="36"/>
                      </a:lnTo>
                      <a:lnTo>
                        <a:pt x="89" y="0"/>
                      </a:lnTo>
                      <a:lnTo>
                        <a:pt x="50" y="8"/>
                      </a:lnTo>
                      <a:lnTo>
                        <a:pt x="0" y="61"/>
                      </a:lnTo>
                      <a:lnTo>
                        <a:pt x="70" y="61"/>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3" name="Freeform 255"/>
                <p:cNvSpPr>
                  <a:spLocks/>
                </p:cNvSpPr>
                <p:nvPr/>
              </p:nvSpPr>
              <p:spPr bwMode="auto">
                <a:xfrm>
                  <a:off x="4536" y="2513"/>
                  <a:ext cx="89" cy="61"/>
                </a:xfrm>
                <a:custGeom>
                  <a:avLst/>
                  <a:gdLst>
                    <a:gd name="T0" fmla="*/ 70 w 89"/>
                    <a:gd name="T1" fmla="*/ 61 h 61"/>
                    <a:gd name="T2" fmla="*/ 89 w 89"/>
                    <a:gd name="T3" fmla="*/ 36 h 61"/>
                    <a:gd name="T4" fmla="*/ 89 w 89"/>
                    <a:gd name="T5" fmla="*/ 0 h 61"/>
                    <a:gd name="T6" fmla="*/ 50 w 89"/>
                    <a:gd name="T7" fmla="*/ 8 h 61"/>
                    <a:gd name="T8" fmla="*/ 0 w 89"/>
                    <a:gd name="T9" fmla="*/ 61 h 61"/>
                    <a:gd name="T10" fmla="*/ 70 w 89"/>
                    <a:gd name="T11" fmla="*/ 61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61">
                      <a:moveTo>
                        <a:pt x="70" y="61"/>
                      </a:moveTo>
                      <a:lnTo>
                        <a:pt x="89" y="36"/>
                      </a:lnTo>
                      <a:lnTo>
                        <a:pt x="89" y="0"/>
                      </a:lnTo>
                      <a:lnTo>
                        <a:pt x="50" y="8"/>
                      </a:lnTo>
                      <a:lnTo>
                        <a:pt x="0" y="61"/>
                      </a:lnTo>
                      <a:lnTo>
                        <a:pt x="70" y="61"/>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4" name="Freeform 256"/>
                <p:cNvSpPr>
                  <a:spLocks/>
                </p:cNvSpPr>
                <p:nvPr/>
              </p:nvSpPr>
              <p:spPr bwMode="auto">
                <a:xfrm>
                  <a:off x="4428" y="2498"/>
                  <a:ext cx="79" cy="79"/>
                </a:xfrm>
                <a:custGeom>
                  <a:avLst/>
                  <a:gdLst>
                    <a:gd name="T0" fmla="*/ 79 w 79"/>
                    <a:gd name="T1" fmla="*/ 79 h 79"/>
                    <a:gd name="T2" fmla="*/ 61 w 79"/>
                    <a:gd name="T3" fmla="*/ 23 h 79"/>
                    <a:gd name="T4" fmla="*/ 25 w 79"/>
                    <a:gd name="T5" fmla="*/ 0 h 79"/>
                    <a:gd name="T6" fmla="*/ 0 w 79"/>
                    <a:gd name="T7" fmla="*/ 31 h 79"/>
                    <a:gd name="T8" fmla="*/ 21 w 79"/>
                    <a:gd name="T9" fmla="*/ 74 h 79"/>
                    <a:gd name="T10" fmla="*/ 79 w 79"/>
                    <a:gd name="T11" fmla="*/ 7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79">
                      <a:moveTo>
                        <a:pt x="79" y="79"/>
                      </a:moveTo>
                      <a:lnTo>
                        <a:pt x="61" y="23"/>
                      </a:lnTo>
                      <a:lnTo>
                        <a:pt x="25" y="0"/>
                      </a:lnTo>
                      <a:lnTo>
                        <a:pt x="0" y="31"/>
                      </a:lnTo>
                      <a:lnTo>
                        <a:pt x="21" y="74"/>
                      </a:lnTo>
                      <a:lnTo>
                        <a:pt x="79" y="79"/>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5" name="Freeform 257"/>
                <p:cNvSpPr>
                  <a:spLocks/>
                </p:cNvSpPr>
                <p:nvPr/>
              </p:nvSpPr>
              <p:spPr bwMode="auto">
                <a:xfrm>
                  <a:off x="4428" y="2498"/>
                  <a:ext cx="79" cy="79"/>
                </a:xfrm>
                <a:custGeom>
                  <a:avLst/>
                  <a:gdLst>
                    <a:gd name="T0" fmla="*/ 79 w 79"/>
                    <a:gd name="T1" fmla="*/ 79 h 79"/>
                    <a:gd name="T2" fmla="*/ 61 w 79"/>
                    <a:gd name="T3" fmla="*/ 23 h 79"/>
                    <a:gd name="T4" fmla="*/ 25 w 79"/>
                    <a:gd name="T5" fmla="*/ 0 h 79"/>
                    <a:gd name="T6" fmla="*/ 0 w 79"/>
                    <a:gd name="T7" fmla="*/ 31 h 79"/>
                    <a:gd name="T8" fmla="*/ 21 w 79"/>
                    <a:gd name="T9" fmla="*/ 74 h 79"/>
                    <a:gd name="T10" fmla="*/ 79 w 79"/>
                    <a:gd name="T11" fmla="*/ 7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79">
                      <a:moveTo>
                        <a:pt x="79" y="79"/>
                      </a:moveTo>
                      <a:lnTo>
                        <a:pt x="61" y="23"/>
                      </a:lnTo>
                      <a:lnTo>
                        <a:pt x="25" y="0"/>
                      </a:lnTo>
                      <a:lnTo>
                        <a:pt x="0" y="31"/>
                      </a:lnTo>
                      <a:lnTo>
                        <a:pt x="21" y="74"/>
                      </a:lnTo>
                      <a:lnTo>
                        <a:pt x="79" y="79"/>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6" name="Freeform 258"/>
                <p:cNvSpPr>
                  <a:spLocks/>
                </p:cNvSpPr>
                <p:nvPr/>
              </p:nvSpPr>
              <p:spPr bwMode="auto">
                <a:xfrm>
                  <a:off x="4191" y="2500"/>
                  <a:ext cx="96" cy="79"/>
                </a:xfrm>
                <a:custGeom>
                  <a:avLst/>
                  <a:gdLst>
                    <a:gd name="T0" fmla="*/ 92 w 96"/>
                    <a:gd name="T1" fmla="*/ 77 h 79"/>
                    <a:gd name="T2" fmla="*/ 96 w 96"/>
                    <a:gd name="T3" fmla="*/ 26 h 79"/>
                    <a:gd name="T4" fmla="*/ 53 w 96"/>
                    <a:gd name="T5" fmla="*/ 0 h 79"/>
                    <a:gd name="T6" fmla="*/ 21 w 96"/>
                    <a:gd name="T7" fmla="*/ 23 h 79"/>
                    <a:gd name="T8" fmla="*/ 29 w 96"/>
                    <a:gd name="T9" fmla="*/ 79 h 79"/>
                    <a:gd name="T10" fmla="*/ 0 w 96"/>
                    <a:gd name="T11" fmla="*/ 7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9">
                      <a:moveTo>
                        <a:pt x="92" y="77"/>
                      </a:moveTo>
                      <a:lnTo>
                        <a:pt x="96" y="26"/>
                      </a:lnTo>
                      <a:lnTo>
                        <a:pt x="53" y="0"/>
                      </a:lnTo>
                      <a:lnTo>
                        <a:pt x="21" y="23"/>
                      </a:lnTo>
                      <a:lnTo>
                        <a:pt x="29" y="79"/>
                      </a:lnTo>
                      <a:lnTo>
                        <a:pt x="0" y="79"/>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7" name="Freeform 259"/>
                <p:cNvSpPr>
                  <a:spLocks/>
                </p:cNvSpPr>
                <p:nvPr/>
              </p:nvSpPr>
              <p:spPr bwMode="auto">
                <a:xfrm>
                  <a:off x="4220" y="2501"/>
                  <a:ext cx="67" cy="85"/>
                </a:xfrm>
                <a:custGeom>
                  <a:avLst/>
                  <a:gdLst>
                    <a:gd name="T0" fmla="*/ 63 w 67"/>
                    <a:gd name="T1" fmla="*/ 80 h 85"/>
                    <a:gd name="T2" fmla="*/ 67 w 67"/>
                    <a:gd name="T3" fmla="*/ 22 h 85"/>
                    <a:gd name="T4" fmla="*/ 32 w 67"/>
                    <a:gd name="T5" fmla="*/ 0 h 85"/>
                    <a:gd name="T6" fmla="*/ 0 w 67"/>
                    <a:gd name="T7" fmla="*/ 22 h 85"/>
                    <a:gd name="T8" fmla="*/ 2 w 67"/>
                    <a:gd name="T9" fmla="*/ 85 h 85"/>
                    <a:gd name="T10" fmla="*/ 63 w 67"/>
                    <a:gd name="T11" fmla="*/ 8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5">
                      <a:moveTo>
                        <a:pt x="63" y="80"/>
                      </a:moveTo>
                      <a:lnTo>
                        <a:pt x="67" y="22"/>
                      </a:lnTo>
                      <a:lnTo>
                        <a:pt x="32" y="0"/>
                      </a:lnTo>
                      <a:lnTo>
                        <a:pt x="0" y="22"/>
                      </a:lnTo>
                      <a:lnTo>
                        <a:pt x="2" y="85"/>
                      </a:lnTo>
                      <a:lnTo>
                        <a:pt x="63" y="8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8" name="Freeform 260"/>
                <p:cNvSpPr>
                  <a:spLocks/>
                </p:cNvSpPr>
                <p:nvPr/>
              </p:nvSpPr>
              <p:spPr bwMode="auto">
                <a:xfrm>
                  <a:off x="4220" y="2501"/>
                  <a:ext cx="67" cy="85"/>
                </a:xfrm>
                <a:custGeom>
                  <a:avLst/>
                  <a:gdLst>
                    <a:gd name="T0" fmla="*/ 63 w 67"/>
                    <a:gd name="T1" fmla="*/ 80 h 85"/>
                    <a:gd name="T2" fmla="*/ 67 w 67"/>
                    <a:gd name="T3" fmla="*/ 22 h 85"/>
                    <a:gd name="T4" fmla="*/ 32 w 67"/>
                    <a:gd name="T5" fmla="*/ 0 h 85"/>
                    <a:gd name="T6" fmla="*/ 0 w 67"/>
                    <a:gd name="T7" fmla="*/ 22 h 85"/>
                    <a:gd name="T8" fmla="*/ 2 w 67"/>
                    <a:gd name="T9" fmla="*/ 85 h 85"/>
                    <a:gd name="T10" fmla="*/ 63 w 67"/>
                    <a:gd name="T11" fmla="*/ 8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85">
                      <a:moveTo>
                        <a:pt x="63" y="80"/>
                      </a:moveTo>
                      <a:lnTo>
                        <a:pt x="67" y="22"/>
                      </a:lnTo>
                      <a:lnTo>
                        <a:pt x="32" y="0"/>
                      </a:lnTo>
                      <a:lnTo>
                        <a:pt x="0" y="22"/>
                      </a:lnTo>
                      <a:lnTo>
                        <a:pt x="2" y="85"/>
                      </a:lnTo>
                      <a:lnTo>
                        <a:pt x="63" y="8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49" name="Freeform 261"/>
                <p:cNvSpPr>
                  <a:spLocks/>
                </p:cNvSpPr>
                <p:nvPr/>
              </p:nvSpPr>
              <p:spPr bwMode="auto">
                <a:xfrm>
                  <a:off x="4116" y="2510"/>
                  <a:ext cx="92" cy="71"/>
                </a:xfrm>
                <a:custGeom>
                  <a:avLst/>
                  <a:gdLst>
                    <a:gd name="T0" fmla="*/ 67 w 92"/>
                    <a:gd name="T1" fmla="*/ 71 h 71"/>
                    <a:gd name="T2" fmla="*/ 92 w 92"/>
                    <a:gd name="T3" fmla="*/ 38 h 71"/>
                    <a:gd name="T4" fmla="*/ 84 w 92"/>
                    <a:gd name="T5" fmla="*/ 0 h 71"/>
                    <a:gd name="T6" fmla="*/ 45 w 92"/>
                    <a:gd name="T7" fmla="*/ 6 h 71"/>
                    <a:gd name="T8" fmla="*/ 0 w 92"/>
                    <a:gd name="T9" fmla="*/ 47 h 71"/>
                    <a:gd name="T10" fmla="*/ 0 w 92"/>
                    <a:gd name="T11" fmla="*/ 64 h 71"/>
                    <a:gd name="T12" fmla="*/ 67 w 92"/>
                    <a:gd name="T13" fmla="*/ 71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1">
                      <a:moveTo>
                        <a:pt x="67" y="71"/>
                      </a:moveTo>
                      <a:lnTo>
                        <a:pt x="92" y="38"/>
                      </a:lnTo>
                      <a:lnTo>
                        <a:pt x="84" y="0"/>
                      </a:lnTo>
                      <a:lnTo>
                        <a:pt x="45" y="6"/>
                      </a:lnTo>
                      <a:lnTo>
                        <a:pt x="0" y="47"/>
                      </a:lnTo>
                      <a:lnTo>
                        <a:pt x="0" y="64"/>
                      </a:lnTo>
                      <a:lnTo>
                        <a:pt x="67" y="71"/>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0" name="Freeform 262"/>
                <p:cNvSpPr>
                  <a:spLocks/>
                </p:cNvSpPr>
                <p:nvPr/>
              </p:nvSpPr>
              <p:spPr bwMode="auto">
                <a:xfrm>
                  <a:off x="4116" y="2510"/>
                  <a:ext cx="92" cy="71"/>
                </a:xfrm>
                <a:custGeom>
                  <a:avLst/>
                  <a:gdLst>
                    <a:gd name="T0" fmla="*/ 67 w 92"/>
                    <a:gd name="T1" fmla="*/ 71 h 71"/>
                    <a:gd name="T2" fmla="*/ 92 w 92"/>
                    <a:gd name="T3" fmla="*/ 38 h 71"/>
                    <a:gd name="T4" fmla="*/ 84 w 92"/>
                    <a:gd name="T5" fmla="*/ 0 h 71"/>
                    <a:gd name="T6" fmla="*/ 45 w 92"/>
                    <a:gd name="T7" fmla="*/ 6 h 71"/>
                    <a:gd name="T8" fmla="*/ 0 w 92"/>
                    <a:gd name="T9" fmla="*/ 47 h 71"/>
                    <a:gd name="T10" fmla="*/ 0 w 92"/>
                    <a:gd name="T11" fmla="*/ 64 h 71"/>
                    <a:gd name="T12" fmla="*/ 67 w 92"/>
                    <a:gd name="T13" fmla="*/ 71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71">
                      <a:moveTo>
                        <a:pt x="67" y="71"/>
                      </a:moveTo>
                      <a:lnTo>
                        <a:pt x="92" y="38"/>
                      </a:lnTo>
                      <a:lnTo>
                        <a:pt x="84" y="0"/>
                      </a:lnTo>
                      <a:lnTo>
                        <a:pt x="45" y="6"/>
                      </a:lnTo>
                      <a:lnTo>
                        <a:pt x="0" y="47"/>
                      </a:lnTo>
                      <a:lnTo>
                        <a:pt x="0" y="64"/>
                      </a:lnTo>
                      <a:lnTo>
                        <a:pt x="67" y="71"/>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1" name="Freeform 263"/>
                <p:cNvSpPr>
                  <a:spLocks/>
                </p:cNvSpPr>
                <p:nvPr/>
              </p:nvSpPr>
              <p:spPr bwMode="auto">
                <a:xfrm>
                  <a:off x="3772" y="2500"/>
                  <a:ext cx="75" cy="77"/>
                </a:xfrm>
                <a:custGeom>
                  <a:avLst/>
                  <a:gdLst>
                    <a:gd name="T0" fmla="*/ 75 w 75"/>
                    <a:gd name="T1" fmla="*/ 77 h 77"/>
                    <a:gd name="T2" fmla="*/ 71 w 75"/>
                    <a:gd name="T3" fmla="*/ 18 h 77"/>
                    <a:gd name="T4" fmla="*/ 31 w 75"/>
                    <a:gd name="T5" fmla="*/ 0 h 77"/>
                    <a:gd name="T6" fmla="*/ 6 w 75"/>
                    <a:gd name="T7" fmla="*/ 23 h 77"/>
                    <a:gd name="T8" fmla="*/ 0 w 75"/>
                    <a:gd name="T9" fmla="*/ 72 h 77"/>
                    <a:gd name="T10" fmla="*/ 75 w 75"/>
                    <a:gd name="T11" fmla="*/ 77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77">
                      <a:moveTo>
                        <a:pt x="75" y="77"/>
                      </a:moveTo>
                      <a:lnTo>
                        <a:pt x="71" y="18"/>
                      </a:lnTo>
                      <a:lnTo>
                        <a:pt x="31" y="0"/>
                      </a:lnTo>
                      <a:lnTo>
                        <a:pt x="6" y="23"/>
                      </a:lnTo>
                      <a:lnTo>
                        <a:pt x="0" y="72"/>
                      </a:lnTo>
                      <a:lnTo>
                        <a:pt x="75" y="77"/>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2" name="Freeform 264"/>
                <p:cNvSpPr>
                  <a:spLocks/>
                </p:cNvSpPr>
                <p:nvPr/>
              </p:nvSpPr>
              <p:spPr bwMode="auto">
                <a:xfrm>
                  <a:off x="3772" y="2500"/>
                  <a:ext cx="75" cy="77"/>
                </a:xfrm>
                <a:custGeom>
                  <a:avLst/>
                  <a:gdLst>
                    <a:gd name="T0" fmla="*/ 75 w 75"/>
                    <a:gd name="T1" fmla="*/ 77 h 77"/>
                    <a:gd name="T2" fmla="*/ 71 w 75"/>
                    <a:gd name="T3" fmla="*/ 18 h 77"/>
                    <a:gd name="T4" fmla="*/ 31 w 75"/>
                    <a:gd name="T5" fmla="*/ 0 h 77"/>
                    <a:gd name="T6" fmla="*/ 6 w 75"/>
                    <a:gd name="T7" fmla="*/ 23 h 77"/>
                    <a:gd name="T8" fmla="*/ 0 w 75"/>
                    <a:gd name="T9" fmla="*/ 72 h 77"/>
                    <a:gd name="T10" fmla="*/ 75 w 75"/>
                    <a:gd name="T11" fmla="*/ 77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77">
                      <a:moveTo>
                        <a:pt x="75" y="77"/>
                      </a:moveTo>
                      <a:lnTo>
                        <a:pt x="71" y="18"/>
                      </a:lnTo>
                      <a:lnTo>
                        <a:pt x="31" y="0"/>
                      </a:lnTo>
                      <a:lnTo>
                        <a:pt x="6" y="23"/>
                      </a:lnTo>
                      <a:lnTo>
                        <a:pt x="0" y="72"/>
                      </a:lnTo>
                      <a:lnTo>
                        <a:pt x="75" y="77"/>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3" name="Freeform 265"/>
                <p:cNvSpPr>
                  <a:spLocks/>
                </p:cNvSpPr>
                <p:nvPr/>
              </p:nvSpPr>
              <p:spPr bwMode="auto">
                <a:xfrm>
                  <a:off x="3679" y="2506"/>
                  <a:ext cx="89" cy="73"/>
                </a:xfrm>
                <a:custGeom>
                  <a:avLst/>
                  <a:gdLst>
                    <a:gd name="T0" fmla="*/ 69 w 89"/>
                    <a:gd name="T1" fmla="*/ 73 h 73"/>
                    <a:gd name="T2" fmla="*/ 89 w 89"/>
                    <a:gd name="T3" fmla="*/ 37 h 73"/>
                    <a:gd name="T4" fmla="*/ 75 w 89"/>
                    <a:gd name="T5" fmla="*/ 0 h 73"/>
                    <a:gd name="T6" fmla="*/ 33 w 89"/>
                    <a:gd name="T7" fmla="*/ 10 h 73"/>
                    <a:gd name="T8" fmla="*/ 4 w 89"/>
                    <a:gd name="T9" fmla="*/ 48 h 73"/>
                    <a:gd name="T10" fmla="*/ 0 w 89"/>
                    <a:gd name="T11" fmla="*/ 71 h 73"/>
                    <a:gd name="T12" fmla="*/ 69 w 89"/>
                    <a:gd name="T13" fmla="*/ 73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3">
                      <a:moveTo>
                        <a:pt x="69" y="73"/>
                      </a:moveTo>
                      <a:lnTo>
                        <a:pt x="89" y="37"/>
                      </a:lnTo>
                      <a:lnTo>
                        <a:pt x="75" y="0"/>
                      </a:lnTo>
                      <a:lnTo>
                        <a:pt x="33" y="10"/>
                      </a:lnTo>
                      <a:lnTo>
                        <a:pt x="4" y="48"/>
                      </a:lnTo>
                      <a:lnTo>
                        <a:pt x="0" y="71"/>
                      </a:lnTo>
                      <a:lnTo>
                        <a:pt x="69" y="73"/>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4" name="Freeform 266"/>
                <p:cNvSpPr>
                  <a:spLocks/>
                </p:cNvSpPr>
                <p:nvPr/>
              </p:nvSpPr>
              <p:spPr bwMode="auto">
                <a:xfrm>
                  <a:off x="3679" y="2506"/>
                  <a:ext cx="89" cy="73"/>
                </a:xfrm>
                <a:custGeom>
                  <a:avLst/>
                  <a:gdLst>
                    <a:gd name="T0" fmla="*/ 69 w 89"/>
                    <a:gd name="T1" fmla="*/ 73 h 73"/>
                    <a:gd name="T2" fmla="*/ 89 w 89"/>
                    <a:gd name="T3" fmla="*/ 37 h 73"/>
                    <a:gd name="T4" fmla="*/ 75 w 89"/>
                    <a:gd name="T5" fmla="*/ 0 h 73"/>
                    <a:gd name="T6" fmla="*/ 33 w 89"/>
                    <a:gd name="T7" fmla="*/ 10 h 73"/>
                    <a:gd name="T8" fmla="*/ 4 w 89"/>
                    <a:gd name="T9" fmla="*/ 48 h 73"/>
                    <a:gd name="T10" fmla="*/ 0 w 89"/>
                    <a:gd name="T11" fmla="*/ 71 h 73"/>
                    <a:gd name="T12" fmla="*/ 69 w 89"/>
                    <a:gd name="T13" fmla="*/ 73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3">
                      <a:moveTo>
                        <a:pt x="69" y="73"/>
                      </a:moveTo>
                      <a:lnTo>
                        <a:pt x="89" y="37"/>
                      </a:lnTo>
                      <a:lnTo>
                        <a:pt x="75" y="0"/>
                      </a:lnTo>
                      <a:lnTo>
                        <a:pt x="33" y="10"/>
                      </a:lnTo>
                      <a:lnTo>
                        <a:pt x="4" y="48"/>
                      </a:lnTo>
                      <a:lnTo>
                        <a:pt x="0" y="71"/>
                      </a:lnTo>
                      <a:lnTo>
                        <a:pt x="69" y="73"/>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5" name="Freeform 267"/>
                <p:cNvSpPr>
                  <a:spLocks/>
                </p:cNvSpPr>
                <p:nvPr/>
              </p:nvSpPr>
              <p:spPr bwMode="auto">
                <a:xfrm>
                  <a:off x="3450" y="2501"/>
                  <a:ext cx="69" cy="80"/>
                </a:xfrm>
                <a:custGeom>
                  <a:avLst/>
                  <a:gdLst>
                    <a:gd name="T0" fmla="*/ 69 w 69"/>
                    <a:gd name="T1" fmla="*/ 76 h 80"/>
                    <a:gd name="T2" fmla="*/ 63 w 69"/>
                    <a:gd name="T3" fmla="*/ 23 h 80"/>
                    <a:gd name="T4" fmla="*/ 25 w 69"/>
                    <a:gd name="T5" fmla="*/ 0 h 80"/>
                    <a:gd name="T6" fmla="*/ 0 w 69"/>
                    <a:gd name="T7" fmla="*/ 30 h 80"/>
                    <a:gd name="T8" fmla="*/ 16 w 69"/>
                    <a:gd name="T9" fmla="*/ 80 h 80"/>
                    <a:gd name="T10" fmla="*/ 69 w 69"/>
                    <a:gd name="T11" fmla="*/ 7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0">
                      <a:moveTo>
                        <a:pt x="69" y="76"/>
                      </a:moveTo>
                      <a:lnTo>
                        <a:pt x="63" y="23"/>
                      </a:lnTo>
                      <a:lnTo>
                        <a:pt x="25" y="0"/>
                      </a:lnTo>
                      <a:lnTo>
                        <a:pt x="0" y="30"/>
                      </a:lnTo>
                      <a:lnTo>
                        <a:pt x="16" y="80"/>
                      </a:lnTo>
                      <a:lnTo>
                        <a:pt x="69" y="76"/>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6" name="Freeform 268"/>
                <p:cNvSpPr>
                  <a:spLocks/>
                </p:cNvSpPr>
                <p:nvPr/>
              </p:nvSpPr>
              <p:spPr bwMode="auto">
                <a:xfrm>
                  <a:off x="3450" y="2501"/>
                  <a:ext cx="69" cy="80"/>
                </a:xfrm>
                <a:custGeom>
                  <a:avLst/>
                  <a:gdLst>
                    <a:gd name="T0" fmla="*/ 69 w 69"/>
                    <a:gd name="T1" fmla="*/ 76 h 80"/>
                    <a:gd name="T2" fmla="*/ 63 w 69"/>
                    <a:gd name="T3" fmla="*/ 23 h 80"/>
                    <a:gd name="T4" fmla="*/ 25 w 69"/>
                    <a:gd name="T5" fmla="*/ 0 h 80"/>
                    <a:gd name="T6" fmla="*/ 0 w 69"/>
                    <a:gd name="T7" fmla="*/ 30 h 80"/>
                    <a:gd name="T8" fmla="*/ 16 w 69"/>
                    <a:gd name="T9" fmla="*/ 80 h 80"/>
                    <a:gd name="T10" fmla="*/ 69 w 69"/>
                    <a:gd name="T11" fmla="*/ 76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80">
                      <a:moveTo>
                        <a:pt x="69" y="76"/>
                      </a:moveTo>
                      <a:lnTo>
                        <a:pt x="63" y="23"/>
                      </a:lnTo>
                      <a:lnTo>
                        <a:pt x="25" y="0"/>
                      </a:lnTo>
                      <a:lnTo>
                        <a:pt x="0" y="30"/>
                      </a:lnTo>
                      <a:lnTo>
                        <a:pt x="16" y="80"/>
                      </a:lnTo>
                      <a:lnTo>
                        <a:pt x="69" y="76"/>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7" name="Freeform 269"/>
                <p:cNvSpPr>
                  <a:spLocks/>
                </p:cNvSpPr>
                <p:nvPr/>
              </p:nvSpPr>
              <p:spPr bwMode="auto">
                <a:xfrm>
                  <a:off x="3290" y="2534"/>
                  <a:ext cx="160" cy="45"/>
                </a:xfrm>
                <a:custGeom>
                  <a:avLst/>
                  <a:gdLst>
                    <a:gd name="T0" fmla="*/ 160 w 160"/>
                    <a:gd name="T1" fmla="*/ 45 h 45"/>
                    <a:gd name="T2" fmla="*/ 41 w 160"/>
                    <a:gd name="T3" fmla="*/ 0 h 45"/>
                    <a:gd name="T4" fmla="*/ 0 w 160"/>
                    <a:gd name="T5" fmla="*/ 14 h 45"/>
                    <a:gd name="T6" fmla="*/ 17 w 160"/>
                    <a:gd name="T7" fmla="*/ 43 h 45"/>
                    <a:gd name="T8" fmla="*/ 160 w 160"/>
                    <a:gd name="T9" fmla="*/ 45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45">
                      <a:moveTo>
                        <a:pt x="160" y="45"/>
                      </a:moveTo>
                      <a:lnTo>
                        <a:pt x="41" y="0"/>
                      </a:lnTo>
                      <a:lnTo>
                        <a:pt x="0" y="14"/>
                      </a:lnTo>
                      <a:lnTo>
                        <a:pt x="17" y="43"/>
                      </a:lnTo>
                      <a:lnTo>
                        <a:pt x="160" y="45"/>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8" name="Freeform 270"/>
                <p:cNvSpPr>
                  <a:spLocks/>
                </p:cNvSpPr>
                <p:nvPr/>
              </p:nvSpPr>
              <p:spPr bwMode="auto">
                <a:xfrm>
                  <a:off x="3290" y="2534"/>
                  <a:ext cx="160" cy="45"/>
                </a:xfrm>
                <a:custGeom>
                  <a:avLst/>
                  <a:gdLst>
                    <a:gd name="T0" fmla="*/ 160 w 160"/>
                    <a:gd name="T1" fmla="*/ 45 h 45"/>
                    <a:gd name="T2" fmla="*/ 41 w 160"/>
                    <a:gd name="T3" fmla="*/ 0 h 45"/>
                    <a:gd name="T4" fmla="*/ 0 w 160"/>
                    <a:gd name="T5" fmla="*/ 14 h 45"/>
                    <a:gd name="T6" fmla="*/ 17 w 160"/>
                    <a:gd name="T7" fmla="*/ 43 h 45"/>
                    <a:gd name="T8" fmla="*/ 160 w 160"/>
                    <a:gd name="T9" fmla="*/ 45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45">
                      <a:moveTo>
                        <a:pt x="160" y="45"/>
                      </a:moveTo>
                      <a:lnTo>
                        <a:pt x="41" y="0"/>
                      </a:lnTo>
                      <a:lnTo>
                        <a:pt x="0" y="14"/>
                      </a:lnTo>
                      <a:lnTo>
                        <a:pt x="17" y="43"/>
                      </a:lnTo>
                      <a:lnTo>
                        <a:pt x="160" y="45"/>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59" name="Freeform 271"/>
                <p:cNvSpPr>
                  <a:spLocks/>
                </p:cNvSpPr>
                <p:nvPr/>
              </p:nvSpPr>
              <p:spPr bwMode="auto">
                <a:xfrm>
                  <a:off x="3197" y="2414"/>
                  <a:ext cx="2412" cy="165"/>
                </a:xfrm>
                <a:custGeom>
                  <a:avLst/>
                  <a:gdLst>
                    <a:gd name="T0" fmla="*/ 29 w 2412"/>
                    <a:gd name="T1" fmla="*/ 165 h 165"/>
                    <a:gd name="T2" fmla="*/ 0 w 2412"/>
                    <a:gd name="T3" fmla="*/ 89 h 165"/>
                    <a:gd name="T4" fmla="*/ 95 w 2412"/>
                    <a:gd name="T5" fmla="*/ 64 h 165"/>
                    <a:gd name="T6" fmla="*/ 203 w 2412"/>
                    <a:gd name="T7" fmla="*/ 110 h 165"/>
                    <a:gd name="T8" fmla="*/ 195 w 2412"/>
                    <a:gd name="T9" fmla="*/ 64 h 165"/>
                    <a:gd name="T10" fmla="*/ 257 w 2412"/>
                    <a:gd name="T11" fmla="*/ 0 h 165"/>
                    <a:gd name="T12" fmla="*/ 334 w 2412"/>
                    <a:gd name="T13" fmla="*/ 44 h 165"/>
                    <a:gd name="T14" fmla="*/ 351 w 2412"/>
                    <a:gd name="T15" fmla="*/ 110 h 165"/>
                    <a:gd name="T16" fmla="*/ 494 w 2412"/>
                    <a:gd name="T17" fmla="*/ 59 h 165"/>
                    <a:gd name="T18" fmla="*/ 506 w 2412"/>
                    <a:gd name="T19" fmla="*/ 24 h 165"/>
                    <a:gd name="T20" fmla="*/ 579 w 2412"/>
                    <a:gd name="T21" fmla="*/ 24 h 165"/>
                    <a:gd name="T22" fmla="*/ 596 w 2412"/>
                    <a:gd name="T23" fmla="*/ 0 h 165"/>
                    <a:gd name="T24" fmla="*/ 668 w 2412"/>
                    <a:gd name="T25" fmla="*/ 44 h 165"/>
                    <a:gd name="T26" fmla="*/ 679 w 2412"/>
                    <a:gd name="T27" fmla="*/ 110 h 165"/>
                    <a:gd name="T28" fmla="*/ 804 w 2412"/>
                    <a:gd name="T29" fmla="*/ 49 h 165"/>
                    <a:gd name="T30" fmla="*/ 907 w 2412"/>
                    <a:gd name="T31" fmla="*/ 94 h 165"/>
                    <a:gd name="T32" fmla="*/ 1002 w 2412"/>
                    <a:gd name="T33" fmla="*/ 39 h 165"/>
                    <a:gd name="T34" fmla="*/ 1043 w 2412"/>
                    <a:gd name="T35" fmla="*/ 5 h 165"/>
                    <a:gd name="T36" fmla="*/ 1132 w 2412"/>
                    <a:gd name="T37" fmla="*/ 54 h 165"/>
                    <a:gd name="T38" fmla="*/ 1124 w 2412"/>
                    <a:gd name="T39" fmla="*/ 163 h 165"/>
                    <a:gd name="T40" fmla="*/ 1205 w 2412"/>
                    <a:gd name="T41" fmla="*/ 165 h 165"/>
                    <a:gd name="T42" fmla="*/ 1179 w 2412"/>
                    <a:gd name="T43" fmla="*/ 64 h 165"/>
                    <a:gd name="T44" fmla="*/ 1233 w 2412"/>
                    <a:gd name="T45" fmla="*/ 10 h 165"/>
                    <a:gd name="T46" fmla="*/ 1312 w 2412"/>
                    <a:gd name="T47" fmla="*/ 44 h 165"/>
                    <a:gd name="T48" fmla="*/ 1324 w 2412"/>
                    <a:gd name="T49" fmla="*/ 125 h 165"/>
                    <a:gd name="T50" fmla="*/ 1395 w 2412"/>
                    <a:gd name="T51" fmla="*/ 34 h 165"/>
                    <a:gd name="T52" fmla="*/ 1484 w 2412"/>
                    <a:gd name="T53" fmla="*/ 29 h 165"/>
                    <a:gd name="T54" fmla="*/ 1501 w 2412"/>
                    <a:gd name="T55" fmla="*/ 77 h 165"/>
                    <a:gd name="T56" fmla="*/ 1513 w 2412"/>
                    <a:gd name="T57" fmla="*/ 114 h 165"/>
                    <a:gd name="T58" fmla="*/ 1521 w 2412"/>
                    <a:gd name="T59" fmla="*/ 137 h 165"/>
                    <a:gd name="T60" fmla="*/ 1529 w 2412"/>
                    <a:gd name="T61" fmla="*/ 147 h 165"/>
                    <a:gd name="T62" fmla="*/ 1537 w 2412"/>
                    <a:gd name="T63" fmla="*/ 142 h 165"/>
                    <a:gd name="T64" fmla="*/ 1549 w 2412"/>
                    <a:gd name="T65" fmla="*/ 120 h 165"/>
                    <a:gd name="T66" fmla="*/ 1567 w 2412"/>
                    <a:gd name="T67" fmla="*/ 84 h 165"/>
                    <a:gd name="T68" fmla="*/ 1592 w 2412"/>
                    <a:gd name="T69" fmla="*/ 29 h 165"/>
                    <a:gd name="T70" fmla="*/ 1669 w 2412"/>
                    <a:gd name="T71" fmla="*/ 10 h 165"/>
                    <a:gd name="T72" fmla="*/ 1693 w 2412"/>
                    <a:gd name="T73" fmla="*/ 39 h 165"/>
                    <a:gd name="T74" fmla="*/ 1758 w 2412"/>
                    <a:gd name="T75" fmla="*/ 10 h 165"/>
                    <a:gd name="T76" fmla="*/ 1794 w 2412"/>
                    <a:gd name="T77" fmla="*/ 10 h 165"/>
                    <a:gd name="T78" fmla="*/ 1859 w 2412"/>
                    <a:gd name="T79" fmla="*/ 44 h 165"/>
                    <a:gd name="T80" fmla="*/ 1889 w 2412"/>
                    <a:gd name="T81" fmla="*/ 110 h 165"/>
                    <a:gd name="T82" fmla="*/ 2051 w 2412"/>
                    <a:gd name="T83" fmla="*/ 89 h 165"/>
                    <a:gd name="T84" fmla="*/ 2092 w 2412"/>
                    <a:gd name="T85" fmla="*/ 5 h 165"/>
                    <a:gd name="T86" fmla="*/ 2175 w 2412"/>
                    <a:gd name="T87" fmla="*/ 39 h 165"/>
                    <a:gd name="T88" fmla="*/ 2193 w 2412"/>
                    <a:gd name="T89" fmla="*/ 94 h 165"/>
                    <a:gd name="T90" fmla="*/ 2228 w 2412"/>
                    <a:gd name="T91" fmla="*/ 104 h 165"/>
                    <a:gd name="T92" fmla="*/ 2258 w 2412"/>
                    <a:gd name="T93" fmla="*/ 20 h 165"/>
                    <a:gd name="T94" fmla="*/ 2355 w 2412"/>
                    <a:gd name="T95" fmla="*/ 29 h 165"/>
                    <a:gd name="T96" fmla="*/ 2412 w 2412"/>
                    <a:gd name="T97" fmla="*/ 145 h 1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12" h="165">
                      <a:moveTo>
                        <a:pt x="29" y="165"/>
                      </a:moveTo>
                      <a:lnTo>
                        <a:pt x="0" y="89"/>
                      </a:lnTo>
                      <a:lnTo>
                        <a:pt x="95" y="64"/>
                      </a:lnTo>
                      <a:lnTo>
                        <a:pt x="203" y="110"/>
                      </a:lnTo>
                      <a:lnTo>
                        <a:pt x="195" y="64"/>
                      </a:lnTo>
                      <a:lnTo>
                        <a:pt x="257" y="0"/>
                      </a:lnTo>
                      <a:lnTo>
                        <a:pt x="334" y="44"/>
                      </a:lnTo>
                      <a:lnTo>
                        <a:pt x="351" y="110"/>
                      </a:lnTo>
                      <a:lnTo>
                        <a:pt x="494" y="59"/>
                      </a:lnTo>
                      <a:lnTo>
                        <a:pt x="506" y="24"/>
                      </a:lnTo>
                      <a:lnTo>
                        <a:pt x="579" y="24"/>
                      </a:lnTo>
                      <a:lnTo>
                        <a:pt x="596" y="0"/>
                      </a:lnTo>
                      <a:lnTo>
                        <a:pt x="668" y="44"/>
                      </a:lnTo>
                      <a:lnTo>
                        <a:pt x="679" y="110"/>
                      </a:lnTo>
                      <a:lnTo>
                        <a:pt x="804" y="49"/>
                      </a:lnTo>
                      <a:lnTo>
                        <a:pt x="907" y="94"/>
                      </a:lnTo>
                      <a:lnTo>
                        <a:pt x="1002" y="39"/>
                      </a:lnTo>
                      <a:lnTo>
                        <a:pt x="1043" y="5"/>
                      </a:lnTo>
                      <a:lnTo>
                        <a:pt x="1132" y="54"/>
                      </a:lnTo>
                      <a:lnTo>
                        <a:pt x="1124" y="163"/>
                      </a:lnTo>
                      <a:lnTo>
                        <a:pt x="1205" y="165"/>
                      </a:lnTo>
                      <a:lnTo>
                        <a:pt x="1179" y="64"/>
                      </a:lnTo>
                      <a:lnTo>
                        <a:pt x="1233" y="10"/>
                      </a:lnTo>
                      <a:lnTo>
                        <a:pt x="1312" y="44"/>
                      </a:lnTo>
                      <a:lnTo>
                        <a:pt x="1324" y="125"/>
                      </a:lnTo>
                      <a:lnTo>
                        <a:pt x="1395" y="34"/>
                      </a:lnTo>
                      <a:lnTo>
                        <a:pt x="1484" y="29"/>
                      </a:lnTo>
                      <a:lnTo>
                        <a:pt x="1501" y="77"/>
                      </a:lnTo>
                      <a:lnTo>
                        <a:pt x="1513" y="114"/>
                      </a:lnTo>
                      <a:lnTo>
                        <a:pt x="1521" y="137"/>
                      </a:lnTo>
                      <a:lnTo>
                        <a:pt x="1529" y="147"/>
                      </a:lnTo>
                      <a:lnTo>
                        <a:pt x="1537" y="142"/>
                      </a:lnTo>
                      <a:lnTo>
                        <a:pt x="1549" y="120"/>
                      </a:lnTo>
                      <a:lnTo>
                        <a:pt x="1567" y="84"/>
                      </a:lnTo>
                      <a:lnTo>
                        <a:pt x="1592" y="29"/>
                      </a:lnTo>
                      <a:lnTo>
                        <a:pt x="1669" y="10"/>
                      </a:lnTo>
                      <a:lnTo>
                        <a:pt x="1693" y="39"/>
                      </a:lnTo>
                      <a:lnTo>
                        <a:pt x="1758" y="10"/>
                      </a:lnTo>
                      <a:lnTo>
                        <a:pt x="1794" y="10"/>
                      </a:lnTo>
                      <a:lnTo>
                        <a:pt x="1859" y="44"/>
                      </a:lnTo>
                      <a:lnTo>
                        <a:pt x="1889" y="110"/>
                      </a:lnTo>
                      <a:lnTo>
                        <a:pt x="2051" y="89"/>
                      </a:lnTo>
                      <a:lnTo>
                        <a:pt x="2092" y="5"/>
                      </a:lnTo>
                      <a:lnTo>
                        <a:pt x="2175" y="39"/>
                      </a:lnTo>
                      <a:lnTo>
                        <a:pt x="2193" y="94"/>
                      </a:lnTo>
                      <a:lnTo>
                        <a:pt x="2228" y="104"/>
                      </a:lnTo>
                      <a:lnTo>
                        <a:pt x="2258" y="20"/>
                      </a:lnTo>
                      <a:lnTo>
                        <a:pt x="2355" y="29"/>
                      </a:lnTo>
                      <a:lnTo>
                        <a:pt x="2412" y="145"/>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0" name="Freeform 272"/>
                <p:cNvSpPr>
                  <a:spLocks/>
                </p:cNvSpPr>
                <p:nvPr/>
              </p:nvSpPr>
              <p:spPr bwMode="auto">
                <a:xfrm>
                  <a:off x="3876" y="2534"/>
                  <a:ext cx="149" cy="40"/>
                </a:xfrm>
                <a:custGeom>
                  <a:avLst/>
                  <a:gdLst>
                    <a:gd name="T0" fmla="*/ 0 w 149"/>
                    <a:gd name="T1" fmla="*/ 40 h 40"/>
                    <a:gd name="T2" fmla="*/ 89 w 149"/>
                    <a:gd name="T3" fmla="*/ 0 h 40"/>
                    <a:gd name="T4" fmla="*/ 149 w 149"/>
                    <a:gd name="T5" fmla="*/ 10 h 40"/>
                    <a:gd name="T6" fmla="*/ 125 w 149"/>
                    <a:gd name="T7" fmla="*/ 35 h 40"/>
                    <a:gd name="T8" fmla="*/ 0 w 149"/>
                    <a:gd name="T9" fmla="*/ 4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0">
                      <a:moveTo>
                        <a:pt x="0" y="40"/>
                      </a:moveTo>
                      <a:lnTo>
                        <a:pt x="89" y="0"/>
                      </a:lnTo>
                      <a:lnTo>
                        <a:pt x="149" y="10"/>
                      </a:lnTo>
                      <a:lnTo>
                        <a:pt x="125" y="35"/>
                      </a:lnTo>
                      <a:lnTo>
                        <a:pt x="0" y="4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1" name="Freeform 273"/>
                <p:cNvSpPr>
                  <a:spLocks/>
                </p:cNvSpPr>
                <p:nvPr/>
              </p:nvSpPr>
              <p:spPr bwMode="auto">
                <a:xfrm>
                  <a:off x="3876" y="2534"/>
                  <a:ext cx="149" cy="40"/>
                </a:xfrm>
                <a:custGeom>
                  <a:avLst/>
                  <a:gdLst>
                    <a:gd name="T0" fmla="*/ 0 w 149"/>
                    <a:gd name="T1" fmla="*/ 40 h 40"/>
                    <a:gd name="T2" fmla="*/ 89 w 149"/>
                    <a:gd name="T3" fmla="*/ 0 h 40"/>
                    <a:gd name="T4" fmla="*/ 149 w 149"/>
                    <a:gd name="T5" fmla="*/ 10 h 40"/>
                    <a:gd name="T6" fmla="*/ 125 w 149"/>
                    <a:gd name="T7" fmla="*/ 35 h 40"/>
                    <a:gd name="T8" fmla="*/ 0 w 149"/>
                    <a:gd name="T9" fmla="*/ 4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0">
                      <a:moveTo>
                        <a:pt x="0" y="40"/>
                      </a:moveTo>
                      <a:lnTo>
                        <a:pt x="89" y="0"/>
                      </a:lnTo>
                      <a:lnTo>
                        <a:pt x="149" y="10"/>
                      </a:lnTo>
                      <a:lnTo>
                        <a:pt x="125" y="35"/>
                      </a:lnTo>
                      <a:lnTo>
                        <a:pt x="0" y="4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2" name="Line 274"/>
                <p:cNvSpPr>
                  <a:spLocks noChangeShapeType="1"/>
                </p:cNvSpPr>
                <p:nvPr/>
              </p:nvSpPr>
              <p:spPr bwMode="auto">
                <a:xfrm>
                  <a:off x="3145" y="2253"/>
                  <a:ext cx="1" cy="33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63" name="Freeform 275"/>
                <p:cNvSpPr>
                  <a:spLocks/>
                </p:cNvSpPr>
                <p:nvPr/>
              </p:nvSpPr>
              <p:spPr bwMode="auto">
                <a:xfrm>
                  <a:off x="3543" y="2528"/>
                  <a:ext cx="132" cy="49"/>
                </a:xfrm>
                <a:custGeom>
                  <a:avLst/>
                  <a:gdLst>
                    <a:gd name="T0" fmla="*/ 0 w 132"/>
                    <a:gd name="T1" fmla="*/ 49 h 49"/>
                    <a:gd name="T2" fmla="*/ 102 w 132"/>
                    <a:gd name="T3" fmla="*/ 0 h 49"/>
                    <a:gd name="T4" fmla="*/ 132 w 132"/>
                    <a:gd name="T5" fmla="*/ 11 h 49"/>
                    <a:gd name="T6" fmla="*/ 122 w 132"/>
                    <a:gd name="T7" fmla="*/ 38 h 49"/>
                    <a:gd name="T8" fmla="*/ 0 w 132"/>
                    <a:gd name="T9" fmla="*/ 4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49">
                      <a:moveTo>
                        <a:pt x="0" y="49"/>
                      </a:moveTo>
                      <a:lnTo>
                        <a:pt x="102" y="0"/>
                      </a:lnTo>
                      <a:lnTo>
                        <a:pt x="132" y="11"/>
                      </a:lnTo>
                      <a:lnTo>
                        <a:pt x="122" y="38"/>
                      </a:lnTo>
                      <a:lnTo>
                        <a:pt x="0" y="49"/>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4" name="Freeform 276"/>
                <p:cNvSpPr>
                  <a:spLocks/>
                </p:cNvSpPr>
                <p:nvPr/>
              </p:nvSpPr>
              <p:spPr bwMode="auto">
                <a:xfrm>
                  <a:off x="3543" y="2528"/>
                  <a:ext cx="132" cy="49"/>
                </a:xfrm>
                <a:custGeom>
                  <a:avLst/>
                  <a:gdLst>
                    <a:gd name="T0" fmla="*/ 0 w 132"/>
                    <a:gd name="T1" fmla="*/ 49 h 49"/>
                    <a:gd name="T2" fmla="*/ 102 w 132"/>
                    <a:gd name="T3" fmla="*/ 0 h 49"/>
                    <a:gd name="T4" fmla="*/ 132 w 132"/>
                    <a:gd name="T5" fmla="*/ 11 h 49"/>
                    <a:gd name="T6" fmla="*/ 122 w 132"/>
                    <a:gd name="T7" fmla="*/ 38 h 49"/>
                    <a:gd name="T8" fmla="*/ 0 w 132"/>
                    <a:gd name="T9" fmla="*/ 4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49">
                      <a:moveTo>
                        <a:pt x="0" y="49"/>
                      </a:moveTo>
                      <a:lnTo>
                        <a:pt x="102" y="0"/>
                      </a:lnTo>
                      <a:lnTo>
                        <a:pt x="132" y="11"/>
                      </a:lnTo>
                      <a:lnTo>
                        <a:pt x="122" y="38"/>
                      </a:lnTo>
                      <a:lnTo>
                        <a:pt x="0" y="49"/>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5" name="Freeform 277"/>
                <p:cNvSpPr>
                  <a:spLocks/>
                </p:cNvSpPr>
                <p:nvPr/>
              </p:nvSpPr>
              <p:spPr bwMode="auto">
                <a:xfrm>
                  <a:off x="3643" y="2367"/>
                  <a:ext cx="141" cy="146"/>
                </a:xfrm>
                <a:custGeom>
                  <a:avLst/>
                  <a:gdLst>
                    <a:gd name="T0" fmla="*/ 62 w 141"/>
                    <a:gd name="T1" fmla="*/ 144 h 146"/>
                    <a:gd name="T2" fmla="*/ 0 w 141"/>
                    <a:gd name="T3" fmla="*/ 0 h 146"/>
                    <a:gd name="T4" fmla="*/ 87 w 141"/>
                    <a:gd name="T5" fmla="*/ 19 h 146"/>
                    <a:gd name="T6" fmla="*/ 123 w 141"/>
                    <a:gd name="T7" fmla="*/ 73 h 146"/>
                    <a:gd name="T8" fmla="*/ 141 w 141"/>
                    <a:gd name="T9" fmla="*/ 86 h 146"/>
                    <a:gd name="T10" fmla="*/ 117 w 141"/>
                    <a:gd name="T11" fmla="*/ 146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46">
                      <a:moveTo>
                        <a:pt x="62" y="144"/>
                      </a:moveTo>
                      <a:lnTo>
                        <a:pt x="0" y="0"/>
                      </a:lnTo>
                      <a:lnTo>
                        <a:pt x="87" y="19"/>
                      </a:lnTo>
                      <a:lnTo>
                        <a:pt x="123" y="73"/>
                      </a:lnTo>
                      <a:lnTo>
                        <a:pt x="141" y="86"/>
                      </a:lnTo>
                      <a:lnTo>
                        <a:pt x="117" y="146"/>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6" name="Freeform 278"/>
                <p:cNvSpPr>
                  <a:spLocks/>
                </p:cNvSpPr>
                <p:nvPr/>
              </p:nvSpPr>
              <p:spPr bwMode="auto">
                <a:xfrm>
                  <a:off x="4027" y="2315"/>
                  <a:ext cx="116" cy="261"/>
                </a:xfrm>
                <a:custGeom>
                  <a:avLst/>
                  <a:gdLst>
                    <a:gd name="T0" fmla="*/ 0 w 116"/>
                    <a:gd name="T1" fmla="*/ 0 h 261"/>
                    <a:gd name="T2" fmla="*/ 63 w 116"/>
                    <a:gd name="T3" fmla="*/ 29 h 261"/>
                    <a:gd name="T4" fmla="*/ 92 w 116"/>
                    <a:gd name="T5" fmla="*/ 72 h 261"/>
                    <a:gd name="T6" fmla="*/ 116 w 116"/>
                    <a:gd name="T7" fmla="*/ 107 h 261"/>
                    <a:gd name="T8" fmla="*/ 100 w 116"/>
                    <a:gd name="T9" fmla="*/ 123 h 261"/>
                    <a:gd name="T10" fmla="*/ 85 w 116"/>
                    <a:gd name="T11" fmla="*/ 190 h 261"/>
                    <a:gd name="T12" fmla="*/ 67 w 116"/>
                    <a:gd name="T13" fmla="*/ 214 h 261"/>
                    <a:gd name="T14" fmla="*/ 87 w 116"/>
                    <a:gd name="T15" fmla="*/ 261 h 2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261">
                      <a:moveTo>
                        <a:pt x="0" y="0"/>
                      </a:moveTo>
                      <a:lnTo>
                        <a:pt x="63" y="29"/>
                      </a:lnTo>
                      <a:lnTo>
                        <a:pt x="92" y="72"/>
                      </a:lnTo>
                      <a:lnTo>
                        <a:pt x="116" y="107"/>
                      </a:lnTo>
                      <a:lnTo>
                        <a:pt x="100" y="123"/>
                      </a:lnTo>
                      <a:lnTo>
                        <a:pt x="85" y="190"/>
                      </a:lnTo>
                      <a:lnTo>
                        <a:pt x="67" y="214"/>
                      </a:lnTo>
                      <a:lnTo>
                        <a:pt x="87" y="261"/>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7" name="Freeform 279"/>
                <p:cNvSpPr>
                  <a:spLocks/>
                </p:cNvSpPr>
                <p:nvPr/>
              </p:nvSpPr>
              <p:spPr bwMode="auto">
                <a:xfrm>
                  <a:off x="4143" y="2404"/>
                  <a:ext cx="77" cy="173"/>
                </a:xfrm>
                <a:custGeom>
                  <a:avLst/>
                  <a:gdLst>
                    <a:gd name="T0" fmla="*/ 0 w 77"/>
                    <a:gd name="T1" fmla="*/ 25 h 173"/>
                    <a:gd name="T2" fmla="*/ 12 w 77"/>
                    <a:gd name="T3" fmla="*/ 0 h 173"/>
                    <a:gd name="T4" fmla="*/ 42 w 77"/>
                    <a:gd name="T5" fmla="*/ 13 h 173"/>
                    <a:gd name="T6" fmla="*/ 63 w 77"/>
                    <a:gd name="T7" fmla="*/ 48 h 173"/>
                    <a:gd name="T8" fmla="*/ 77 w 77"/>
                    <a:gd name="T9" fmla="*/ 82 h 173"/>
                    <a:gd name="T10" fmla="*/ 71 w 77"/>
                    <a:gd name="T11" fmla="*/ 173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73">
                      <a:moveTo>
                        <a:pt x="0" y="25"/>
                      </a:moveTo>
                      <a:lnTo>
                        <a:pt x="12" y="0"/>
                      </a:lnTo>
                      <a:lnTo>
                        <a:pt x="42" y="13"/>
                      </a:lnTo>
                      <a:lnTo>
                        <a:pt x="63" y="48"/>
                      </a:lnTo>
                      <a:lnTo>
                        <a:pt x="77" y="82"/>
                      </a:lnTo>
                      <a:lnTo>
                        <a:pt x="71" y="173"/>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8" name="Freeform 280"/>
                <p:cNvSpPr>
                  <a:spLocks/>
                </p:cNvSpPr>
                <p:nvPr/>
              </p:nvSpPr>
              <p:spPr bwMode="auto">
                <a:xfrm>
                  <a:off x="4299" y="2493"/>
                  <a:ext cx="117" cy="61"/>
                </a:xfrm>
                <a:custGeom>
                  <a:avLst/>
                  <a:gdLst>
                    <a:gd name="T0" fmla="*/ 0 w 117"/>
                    <a:gd name="T1" fmla="*/ 61 h 61"/>
                    <a:gd name="T2" fmla="*/ 62 w 117"/>
                    <a:gd name="T3" fmla="*/ 0 h 61"/>
                    <a:gd name="T4" fmla="*/ 117 w 117"/>
                    <a:gd name="T5" fmla="*/ 41 h 61"/>
                    <a:gd name="T6" fmla="*/ 0 60000 65536"/>
                    <a:gd name="T7" fmla="*/ 0 60000 65536"/>
                    <a:gd name="T8" fmla="*/ 0 60000 65536"/>
                  </a:gdLst>
                  <a:ahLst/>
                  <a:cxnLst>
                    <a:cxn ang="T6">
                      <a:pos x="T0" y="T1"/>
                    </a:cxn>
                    <a:cxn ang="T7">
                      <a:pos x="T2" y="T3"/>
                    </a:cxn>
                    <a:cxn ang="T8">
                      <a:pos x="T4" y="T5"/>
                    </a:cxn>
                  </a:cxnLst>
                  <a:rect l="0" t="0" r="r" b="b"/>
                  <a:pathLst>
                    <a:path w="117" h="61">
                      <a:moveTo>
                        <a:pt x="0" y="61"/>
                      </a:moveTo>
                      <a:lnTo>
                        <a:pt x="62" y="0"/>
                      </a:lnTo>
                      <a:lnTo>
                        <a:pt x="117" y="41"/>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69" name="Line 281"/>
                <p:cNvSpPr>
                  <a:spLocks noChangeShapeType="1"/>
                </p:cNvSpPr>
                <p:nvPr/>
              </p:nvSpPr>
              <p:spPr bwMode="auto">
                <a:xfrm flipH="1">
                  <a:off x="4033" y="2541"/>
                  <a:ext cx="67" cy="4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70" name="Freeform 282"/>
                <p:cNvSpPr>
                  <a:spLocks/>
                </p:cNvSpPr>
                <p:nvPr/>
              </p:nvSpPr>
              <p:spPr bwMode="auto">
                <a:xfrm>
                  <a:off x="4862" y="2222"/>
                  <a:ext cx="83" cy="352"/>
                </a:xfrm>
                <a:custGeom>
                  <a:avLst/>
                  <a:gdLst>
                    <a:gd name="T0" fmla="*/ 32 w 83"/>
                    <a:gd name="T1" fmla="*/ 0 h 352"/>
                    <a:gd name="T2" fmla="*/ 83 w 83"/>
                    <a:gd name="T3" fmla="*/ 66 h 352"/>
                    <a:gd name="T4" fmla="*/ 58 w 83"/>
                    <a:gd name="T5" fmla="*/ 155 h 352"/>
                    <a:gd name="T6" fmla="*/ 6 w 83"/>
                    <a:gd name="T7" fmla="*/ 271 h 352"/>
                    <a:gd name="T8" fmla="*/ 0 w 83"/>
                    <a:gd name="T9" fmla="*/ 352 h 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352">
                      <a:moveTo>
                        <a:pt x="32" y="0"/>
                      </a:moveTo>
                      <a:lnTo>
                        <a:pt x="83" y="66"/>
                      </a:lnTo>
                      <a:lnTo>
                        <a:pt x="58" y="155"/>
                      </a:lnTo>
                      <a:lnTo>
                        <a:pt x="6" y="271"/>
                      </a:lnTo>
                      <a:lnTo>
                        <a:pt x="0" y="352"/>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1" name="Freeform 283"/>
                <p:cNvSpPr>
                  <a:spLocks/>
                </p:cNvSpPr>
                <p:nvPr/>
              </p:nvSpPr>
              <p:spPr bwMode="auto">
                <a:xfrm>
                  <a:off x="4935" y="2344"/>
                  <a:ext cx="36" cy="187"/>
                </a:xfrm>
                <a:custGeom>
                  <a:avLst/>
                  <a:gdLst>
                    <a:gd name="T0" fmla="*/ 0 w 36"/>
                    <a:gd name="T1" fmla="*/ 0 h 187"/>
                    <a:gd name="T2" fmla="*/ 36 w 36"/>
                    <a:gd name="T3" fmla="*/ 27 h 187"/>
                    <a:gd name="T4" fmla="*/ 22 w 36"/>
                    <a:gd name="T5" fmla="*/ 187 h 187"/>
                    <a:gd name="T6" fmla="*/ 0 60000 65536"/>
                    <a:gd name="T7" fmla="*/ 0 60000 65536"/>
                    <a:gd name="T8" fmla="*/ 0 60000 65536"/>
                  </a:gdLst>
                  <a:ahLst/>
                  <a:cxnLst>
                    <a:cxn ang="T6">
                      <a:pos x="T0" y="T1"/>
                    </a:cxn>
                    <a:cxn ang="T7">
                      <a:pos x="T2" y="T3"/>
                    </a:cxn>
                    <a:cxn ang="T8">
                      <a:pos x="T4" y="T5"/>
                    </a:cxn>
                  </a:cxnLst>
                  <a:rect l="0" t="0" r="r" b="b"/>
                  <a:pathLst>
                    <a:path w="36" h="187">
                      <a:moveTo>
                        <a:pt x="0" y="0"/>
                      </a:moveTo>
                      <a:lnTo>
                        <a:pt x="36" y="27"/>
                      </a:lnTo>
                      <a:lnTo>
                        <a:pt x="22" y="187"/>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2" name="Line 284"/>
                <p:cNvSpPr>
                  <a:spLocks noChangeShapeType="1"/>
                </p:cNvSpPr>
                <p:nvPr/>
              </p:nvSpPr>
              <p:spPr bwMode="auto">
                <a:xfrm flipV="1">
                  <a:off x="5056" y="2458"/>
                  <a:ext cx="79" cy="9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73" name="Freeform 285"/>
                <p:cNvSpPr>
                  <a:spLocks/>
                </p:cNvSpPr>
                <p:nvPr/>
              </p:nvSpPr>
              <p:spPr bwMode="auto">
                <a:xfrm>
                  <a:off x="5169" y="2458"/>
                  <a:ext cx="122" cy="90"/>
                </a:xfrm>
                <a:custGeom>
                  <a:avLst/>
                  <a:gdLst>
                    <a:gd name="T0" fmla="*/ 0 w 122"/>
                    <a:gd name="T1" fmla="*/ 0 h 90"/>
                    <a:gd name="T2" fmla="*/ 81 w 122"/>
                    <a:gd name="T3" fmla="*/ 48 h 90"/>
                    <a:gd name="T4" fmla="*/ 122 w 122"/>
                    <a:gd name="T5" fmla="*/ 90 h 90"/>
                    <a:gd name="T6" fmla="*/ 0 60000 65536"/>
                    <a:gd name="T7" fmla="*/ 0 60000 65536"/>
                    <a:gd name="T8" fmla="*/ 0 60000 65536"/>
                  </a:gdLst>
                  <a:ahLst/>
                  <a:cxnLst>
                    <a:cxn ang="T6">
                      <a:pos x="T0" y="T1"/>
                    </a:cxn>
                    <a:cxn ang="T7">
                      <a:pos x="T2" y="T3"/>
                    </a:cxn>
                    <a:cxn ang="T8">
                      <a:pos x="T4" y="T5"/>
                    </a:cxn>
                  </a:cxnLst>
                  <a:rect l="0" t="0" r="r" b="b"/>
                  <a:pathLst>
                    <a:path w="122" h="90">
                      <a:moveTo>
                        <a:pt x="0" y="0"/>
                      </a:moveTo>
                      <a:lnTo>
                        <a:pt x="81" y="48"/>
                      </a:lnTo>
                      <a:lnTo>
                        <a:pt x="122" y="9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4" name="Freeform 286"/>
                <p:cNvSpPr>
                  <a:spLocks/>
                </p:cNvSpPr>
                <p:nvPr/>
              </p:nvSpPr>
              <p:spPr bwMode="auto">
                <a:xfrm>
                  <a:off x="5094" y="2546"/>
                  <a:ext cx="134" cy="31"/>
                </a:xfrm>
                <a:custGeom>
                  <a:avLst/>
                  <a:gdLst>
                    <a:gd name="T0" fmla="*/ 0 w 134"/>
                    <a:gd name="T1" fmla="*/ 30 h 31"/>
                    <a:gd name="T2" fmla="*/ 11 w 134"/>
                    <a:gd name="T3" fmla="*/ 6 h 31"/>
                    <a:gd name="T4" fmla="*/ 98 w 134"/>
                    <a:gd name="T5" fmla="*/ 0 h 31"/>
                    <a:gd name="T6" fmla="*/ 134 w 134"/>
                    <a:gd name="T7" fmla="*/ 15 h 31"/>
                    <a:gd name="T8" fmla="*/ 118 w 134"/>
                    <a:gd name="T9" fmla="*/ 31 h 31"/>
                    <a:gd name="T10" fmla="*/ 23 w 134"/>
                    <a:gd name="T11" fmla="*/ 31 h 31"/>
                    <a:gd name="T12" fmla="*/ 0 w 134"/>
                    <a:gd name="T13" fmla="*/ 3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31">
                      <a:moveTo>
                        <a:pt x="0" y="30"/>
                      </a:moveTo>
                      <a:lnTo>
                        <a:pt x="11" y="6"/>
                      </a:lnTo>
                      <a:lnTo>
                        <a:pt x="98" y="0"/>
                      </a:lnTo>
                      <a:lnTo>
                        <a:pt x="134" y="15"/>
                      </a:lnTo>
                      <a:lnTo>
                        <a:pt x="118" y="31"/>
                      </a:lnTo>
                      <a:lnTo>
                        <a:pt x="23" y="31"/>
                      </a:lnTo>
                      <a:lnTo>
                        <a:pt x="0" y="3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5" name="Freeform 287"/>
                <p:cNvSpPr>
                  <a:spLocks/>
                </p:cNvSpPr>
                <p:nvPr/>
              </p:nvSpPr>
              <p:spPr bwMode="auto">
                <a:xfrm>
                  <a:off x="5094" y="2546"/>
                  <a:ext cx="134" cy="31"/>
                </a:xfrm>
                <a:custGeom>
                  <a:avLst/>
                  <a:gdLst>
                    <a:gd name="T0" fmla="*/ 0 w 134"/>
                    <a:gd name="T1" fmla="*/ 30 h 31"/>
                    <a:gd name="T2" fmla="*/ 11 w 134"/>
                    <a:gd name="T3" fmla="*/ 6 h 31"/>
                    <a:gd name="T4" fmla="*/ 98 w 134"/>
                    <a:gd name="T5" fmla="*/ 0 h 31"/>
                    <a:gd name="T6" fmla="*/ 134 w 134"/>
                    <a:gd name="T7" fmla="*/ 15 h 31"/>
                    <a:gd name="T8" fmla="*/ 118 w 134"/>
                    <a:gd name="T9" fmla="*/ 31 h 31"/>
                    <a:gd name="T10" fmla="*/ 23 w 134"/>
                    <a:gd name="T11" fmla="*/ 31 h 31"/>
                    <a:gd name="T12" fmla="*/ 0 w 134"/>
                    <a:gd name="T13" fmla="*/ 3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31">
                      <a:moveTo>
                        <a:pt x="0" y="30"/>
                      </a:moveTo>
                      <a:lnTo>
                        <a:pt x="11" y="6"/>
                      </a:lnTo>
                      <a:lnTo>
                        <a:pt x="98" y="0"/>
                      </a:lnTo>
                      <a:lnTo>
                        <a:pt x="134" y="15"/>
                      </a:lnTo>
                      <a:lnTo>
                        <a:pt x="118" y="31"/>
                      </a:lnTo>
                      <a:lnTo>
                        <a:pt x="23" y="31"/>
                      </a:lnTo>
                      <a:lnTo>
                        <a:pt x="0" y="30"/>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6" name="Freeform 288"/>
                <p:cNvSpPr>
                  <a:spLocks/>
                </p:cNvSpPr>
                <p:nvPr/>
              </p:nvSpPr>
              <p:spPr bwMode="auto">
                <a:xfrm>
                  <a:off x="5376" y="2387"/>
                  <a:ext cx="77" cy="194"/>
                </a:xfrm>
                <a:custGeom>
                  <a:avLst/>
                  <a:gdLst>
                    <a:gd name="T0" fmla="*/ 30 w 77"/>
                    <a:gd name="T1" fmla="*/ 0 h 194"/>
                    <a:gd name="T2" fmla="*/ 34 w 77"/>
                    <a:gd name="T3" fmla="*/ 104 h 194"/>
                    <a:gd name="T4" fmla="*/ 77 w 77"/>
                    <a:gd name="T5" fmla="*/ 194 h 194"/>
                    <a:gd name="T6" fmla="*/ 40 w 77"/>
                    <a:gd name="T7" fmla="*/ 194 h 194"/>
                    <a:gd name="T8" fmla="*/ 0 w 77"/>
                    <a:gd name="T9" fmla="*/ 73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94">
                      <a:moveTo>
                        <a:pt x="30" y="0"/>
                      </a:moveTo>
                      <a:lnTo>
                        <a:pt x="34" y="104"/>
                      </a:lnTo>
                      <a:lnTo>
                        <a:pt x="77" y="194"/>
                      </a:lnTo>
                      <a:lnTo>
                        <a:pt x="40" y="194"/>
                      </a:lnTo>
                      <a:lnTo>
                        <a:pt x="0" y="73"/>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7" name="Freeform 289"/>
                <p:cNvSpPr>
                  <a:spLocks/>
                </p:cNvSpPr>
                <p:nvPr/>
              </p:nvSpPr>
              <p:spPr bwMode="auto">
                <a:xfrm>
                  <a:off x="3157" y="2247"/>
                  <a:ext cx="2458" cy="213"/>
                </a:xfrm>
                <a:custGeom>
                  <a:avLst/>
                  <a:gdLst>
                    <a:gd name="T0" fmla="*/ 0 w 2458"/>
                    <a:gd name="T1" fmla="*/ 150 h 213"/>
                    <a:gd name="T2" fmla="*/ 22 w 2458"/>
                    <a:gd name="T3" fmla="*/ 137 h 213"/>
                    <a:gd name="T4" fmla="*/ 156 w 2458"/>
                    <a:gd name="T5" fmla="*/ 185 h 213"/>
                    <a:gd name="T6" fmla="*/ 168 w 2458"/>
                    <a:gd name="T7" fmla="*/ 115 h 213"/>
                    <a:gd name="T8" fmla="*/ 281 w 2458"/>
                    <a:gd name="T9" fmla="*/ 6 h 213"/>
                    <a:gd name="T10" fmla="*/ 431 w 2458"/>
                    <a:gd name="T11" fmla="*/ 97 h 213"/>
                    <a:gd name="T12" fmla="*/ 453 w 2458"/>
                    <a:gd name="T13" fmla="*/ 200 h 213"/>
                    <a:gd name="T14" fmla="*/ 494 w 2458"/>
                    <a:gd name="T15" fmla="*/ 175 h 213"/>
                    <a:gd name="T16" fmla="*/ 524 w 2458"/>
                    <a:gd name="T17" fmla="*/ 140 h 213"/>
                    <a:gd name="T18" fmla="*/ 524 w 2458"/>
                    <a:gd name="T19" fmla="*/ 101 h 213"/>
                    <a:gd name="T20" fmla="*/ 621 w 2458"/>
                    <a:gd name="T21" fmla="*/ 6 h 213"/>
                    <a:gd name="T22" fmla="*/ 771 w 2458"/>
                    <a:gd name="T23" fmla="*/ 106 h 213"/>
                    <a:gd name="T24" fmla="*/ 783 w 2458"/>
                    <a:gd name="T25" fmla="*/ 193 h 213"/>
                    <a:gd name="T26" fmla="*/ 951 w 2458"/>
                    <a:gd name="T27" fmla="*/ 137 h 213"/>
                    <a:gd name="T28" fmla="*/ 962 w 2458"/>
                    <a:gd name="T29" fmla="*/ 97 h 213"/>
                    <a:gd name="T30" fmla="*/ 1093 w 2458"/>
                    <a:gd name="T31" fmla="*/ 6 h 213"/>
                    <a:gd name="T32" fmla="*/ 1176 w 2458"/>
                    <a:gd name="T33" fmla="*/ 69 h 213"/>
                    <a:gd name="T34" fmla="*/ 1247 w 2458"/>
                    <a:gd name="T35" fmla="*/ 3 h 213"/>
                    <a:gd name="T36" fmla="*/ 1407 w 2458"/>
                    <a:gd name="T37" fmla="*/ 97 h 213"/>
                    <a:gd name="T38" fmla="*/ 1407 w 2458"/>
                    <a:gd name="T39" fmla="*/ 119 h 213"/>
                    <a:gd name="T40" fmla="*/ 1445 w 2458"/>
                    <a:gd name="T41" fmla="*/ 73 h 213"/>
                    <a:gd name="T42" fmla="*/ 1624 w 2458"/>
                    <a:gd name="T43" fmla="*/ 56 h 213"/>
                    <a:gd name="T44" fmla="*/ 1640 w 2458"/>
                    <a:gd name="T45" fmla="*/ 73 h 213"/>
                    <a:gd name="T46" fmla="*/ 1771 w 2458"/>
                    <a:gd name="T47" fmla="*/ 25 h 213"/>
                    <a:gd name="T48" fmla="*/ 1808 w 2458"/>
                    <a:gd name="T49" fmla="*/ 0 h 213"/>
                    <a:gd name="T50" fmla="*/ 1958 w 2458"/>
                    <a:gd name="T51" fmla="*/ 97 h 213"/>
                    <a:gd name="T52" fmla="*/ 1972 w 2458"/>
                    <a:gd name="T53" fmla="*/ 213 h 213"/>
                    <a:gd name="T54" fmla="*/ 2010 w 2458"/>
                    <a:gd name="T55" fmla="*/ 213 h 213"/>
                    <a:gd name="T56" fmla="*/ 1992 w 2458"/>
                    <a:gd name="T57" fmla="*/ 134 h 213"/>
                    <a:gd name="T58" fmla="*/ 2089 w 2458"/>
                    <a:gd name="T59" fmla="*/ 13 h 213"/>
                    <a:gd name="T60" fmla="*/ 2201 w 2458"/>
                    <a:gd name="T61" fmla="*/ 59 h 213"/>
                    <a:gd name="T62" fmla="*/ 2213 w 2458"/>
                    <a:gd name="T63" fmla="*/ 35 h 213"/>
                    <a:gd name="T64" fmla="*/ 2403 w 2458"/>
                    <a:gd name="T65" fmla="*/ 84 h 213"/>
                    <a:gd name="T66" fmla="*/ 2458 w 2458"/>
                    <a:gd name="T67" fmla="*/ 144 h 2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58" h="213">
                      <a:moveTo>
                        <a:pt x="0" y="150"/>
                      </a:moveTo>
                      <a:lnTo>
                        <a:pt x="22" y="137"/>
                      </a:lnTo>
                      <a:lnTo>
                        <a:pt x="156" y="185"/>
                      </a:lnTo>
                      <a:lnTo>
                        <a:pt x="168" y="115"/>
                      </a:lnTo>
                      <a:lnTo>
                        <a:pt x="281" y="6"/>
                      </a:lnTo>
                      <a:lnTo>
                        <a:pt x="431" y="97"/>
                      </a:lnTo>
                      <a:lnTo>
                        <a:pt x="453" y="200"/>
                      </a:lnTo>
                      <a:lnTo>
                        <a:pt x="494" y="175"/>
                      </a:lnTo>
                      <a:lnTo>
                        <a:pt x="524" y="140"/>
                      </a:lnTo>
                      <a:lnTo>
                        <a:pt x="524" y="101"/>
                      </a:lnTo>
                      <a:lnTo>
                        <a:pt x="621" y="6"/>
                      </a:lnTo>
                      <a:lnTo>
                        <a:pt x="771" y="106"/>
                      </a:lnTo>
                      <a:lnTo>
                        <a:pt x="783" y="193"/>
                      </a:lnTo>
                      <a:lnTo>
                        <a:pt x="951" y="137"/>
                      </a:lnTo>
                      <a:lnTo>
                        <a:pt x="962" y="97"/>
                      </a:lnTo>
                      <a:lnTo>
                        <a:pt x="1093" y="6"/>
                      </a:lnTo>
                      <a:lnTo>
                        <a:pt x="1176" y="69"/>
                      </a:lnTo>
                      <a:lnTo>
                        <a:pt x="1247" y="3"/>
                      </a:lnTo>
                      <a:lnTo>
                        <a:pt x="1407" y="97"/>
                      </a:lnTo>
                      <a:lnTo>
                        <a:pt x="1407" y="119"/>
                      </a:lnTo>
                      <a:lnTo>
                        <a:pt x="1445" y="73"/>
                      </a:lnTo>
                      <a:lnTo>
                        <a:pt x="1624" y="56"/>
                      </a:lnTo>
                      <a:lnTo>
                        <a:pt x="1640" y="73"/>
                      </a:lnTo>
                      <a:lnTo>
                        <a:pt x="1771" y="25"/>
                      </a:lnTo>
                      <a:lnTo>
                        <a:pt x="1808" y="0"/>
                      </a:lnTo>
                      <a:lnTo>
                        <a:pt x="1958" y="97"/>
                      </a:lnTo>
                      <a:lnTo>
                        <a:pt x="1972" y="213"/>
                      </a:lnTo>
                      <a:lnTo>
                        <a:pt x="2010" y="213"/>
                      </a:lnTo>
                      <a:lnTo>
                        <a:pt x="1992" y="134"/>
                      </a:lnTo>
                      <a:lnTo>
                        <a:pt x="2089" y="13"/>
                      </a:lnTo>
                      <a:lnTo>
                        <a:pt x="2201" y="59"/>
                      </a:lnTo>
                      <a:lnTo>
                        <a:pt x="2213" y="35"/>
                      </a:lnTo>
                      <a:lnTo>
                        <a:pt x="2403" y="84"/>
                      </a:lnTo>
                      <a:lnTo>
                        <a:pt x="2458" y="144"/>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8" name="Freeform 290"/>
                <p:cNvSpPr>
                  <a:spLocks/>
                </p:cNvSpPr>
                <p:nvPr/>
              </p:nvSpPr>
              <p:spPr bwMode="auto">
                <a:xfrm>
                  <a:off x="3159" y="2323"/>
                  <a:ext cx="2444" cy="168"/>
                </a:xfrm>
                <a:custGeom>
                  <a:avLst/>
                  <a:gdLst>
                    <a:gd name="T0" fmla="*/ 0 w 2444"/>
                    <a:gd name="T1" fmla="*/ 135 h 168"/>
                    <a:gd name="T2" fmla="*/ 67 w 2444"/>
                    <a:gd name="T3" fmla="*/ 111 h 168"/>
                    <a:gd name="T4" fmla="*/ 208 w 2444"/>
                    <a:gd name="T5" fmla="*/ 152 h 168"/>
                    <a:gd name="T6" fmla="*/ 202 w 2444"/>
                    <a:gd name="T7" fmla="*/ 97 h 168"/>
                    <a:gd name="T8" fmla="*/ 299 w 2444"/>
                    <a:gd name="T9" fmla="*/ 16 h 168"/>
                    <a:gd name="T10" fmla="*/ 403 w 2444"/>
                    <a:gd name="T11" fmla="*/ 81 h 168"/>
                    <a:gd name="T12" fmla="*/ 415 w 2444"/>
                    <a:gd name="T13" fmla="*/ 165 h 168"/>
                    <a:gd name="T14" fmla="*/ 504 w 2444"/>
                    <a:gd name="T15" fmla="*/ 135 h 168"/>
                    <a:gd name="T16" fmla="*/ 585 w 2444"/>
                    <a:gd name="T17" fmla="*/ 68 h 168"/>
                    <a:gd name="T18" fmla="*/ 615 w 2444"/>
                    <a:gd name="T19" fmla="*/ 0 h 168"/>
                    <a:gd name="T20" fmla="*/ 741 w 2444"/>
                    <a:gd name="T21" fmla="*/ 84 h 168"/>
                    <a:gd name="T22" fmla="*/ 757 w 2444"/>
                    <a:gd name="T23" fmla="*/ 165 h 168"/>
                    <a:gd name="T24" fmla="*/ 897 w 2444"/>
                    <a:gd name="T25" fmla="*/ 114 h 168"/>
                    <a:gd name="T26" fmla="*/ 968 w 2444"/>
                    <a:gd name="T27" fmla="*/ 114 h 168"/>
                    <a:gd name="T28" fmla="*/ 1085 w 2444"/>
                    <a:gd name="T29" fmla="*/ 13 h 168"/>
                    <a:gd name="T30" fmla="*/ 1184 w 2444"/>
                    <a:gd name="T31" fmla="*/ 84 h 168"/>
                    <a:gd name="T32" fmla="*/ 1265 w 2444"/>
                    <a:gd name="T33" fmla="*/ 16 h 168"/>
                    <a:gd name="T34" fmla="*/ 1375 w 2444"/>
                    <a:gd name="T35" fmla="*/ 84 h 168"/>
                    <a:gd name="T36" fmla="*/ 1381 w 2444"/>
                    <a:gd name="T37" fmla="*/ 122 h 168"/>
                    <a:gd name="T38" fmla="*/ 1452 w 2444"/>
                    <a:gd name="T39" fmla="*/ 76 h 168"/>
                    <a:gd name="T40" fmla="*/ 1583 w 2444"/>
                    <a:gd name="T41" fmla="*/ 46 h 168"/>
                    <a:gd name="T42" fmla="*/ 1593 w 2444"/>
                    <a:gd name="T43" fmla="*/ 106 h 168"/>
                    <a:gd name="T44" fmla="*/ 1622 w 2444"/>
                    <a:gd name="T45" fmla="*/ 59 h 168"/>
                    <a:gd name="T46" fmla="*/ 1749 w 2444"/>
                    <a:gd name="T47" fmla="*/ 26 h 168"/>
                    <a:gd name="T48" fmla="*/ 1759 w 2444"/>
                    <a:gd name="T49" fmla="*/ 54 h 168"/>
                    <a:gd name="T50" fmla="*/ 1775 w 2444"/>
                    <a:gd name="T51" fmla="*/ 26 h 168"/>
                    <a:gd name="T52" fmla="*/ 1814 w 2444"/>
                    <a:gd name="T53" fmla="*/ 8 h 168"/>
                    <a:gd name="T54" fmla="*/ 1935 w 2444"/>
                    <a:gd name="T55" fmla="*/ 84 h 168"/>
                    <a:gd name="T56" fmla="*/ 1950 w 2444"/>
                    <a:gd name="T57" fmla="*/ 168 h 168"/>
                    <a:gd name="T58" fmla="*/ 2041 w 2444"/>
                    <a:gd name="T59" fmla="*/ 160 h 168"/>
                    <a:gd name="T60" fmla="*/ 2041 w 2444"/>
                    <a:gd name="T61" fmla="*/ 114 h 168"/>
                    <a:gd name="T62" fmla="*/ 2110 w 2444"/>
                    <a:gd name="T63" fmla="*/ 16 h 168"/>
                    <a:gd name="T64" fmla="*/ 2247 w 2444"/>
                    <a:gd name="T65" fmla="*/ 68 h 168"/>
                    <a:gd name="T66" fmla="*/ 2263 w 2444"/>
                    <a:gd name="T67" fmla="*/ 35 h 168"/>
                    <a:gd name="T68" fmla="*/ 2403 w 2444"/>
                    <a:gd name="T69" fmla="*/ 68 h 168"/>
                    <a:gd name="T70" fmla="*/ 2444 w 2444"/>
                    <a:gd name="T71" fmla="*/ 112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44" h="168">
                      <a:moveTo>
                        <a:pt x="0" y="135"/>
                      </a:moveTo>
                      <a:lnTo>
                        <a:pt x="67" y="111"/>
                      </a:lnTo>
                      <a:lnTo>
                        <a:pt x="208" y="152"/>
                      </a:lnTo>
                      <a:lnTo>
                        <a:pt x="202" y="97"/>
                      </a:lnTo>
                      <a:lnTo>
                        <a:pt x="299" y="16"/>
                      </a:lnTo>
                      <a:lnTo>
                        <a:pt x="403" y="81"/>
                      </a:lnTo>
                      <a:lnTo>
                        <a:pt x="415" y="165"/>
                      </a:lnTo>
                      <a:lnTo>
                        <a:pt x="504" y="135"/>
                      </a:lnTo>
                      <a:lnTo>
                        <a:pt x="585" y="68"/>
                      </a:lnTo>
                      <a:lnTo>
                        <a:pt x="615" y="0"/>
                      </a:lnTo>
                      <a:lnTo>
                        <a:pt x="741" y="84"/>
                      </a:lnTo>
                      <a:lnTo>
                        <a:pt x="757" y="165"/>
                      </a:lnTo>
                      <a:lnTo>
                        <a:pt x="897" y="114"/>
                      </a:lnTo>
                      <a:lnTo>
                        <a:pt x="968" y="114"/>
                      </a:lnTo>
                      <a:lnTo>
                        <a:pt x="1085" y="13"/>
                      </a:lnTo>
                      <a:lnTo>
                        <a:pt x="1184" y="84"/>
                      </a:lnTo>
                      <a:lnTo>
                        <a:pt x="1265" y="16"/>
                      </a:lnTo>
                      <a:lnTo>
                        <a:pt x="1375" y="84"/>
                      </a:lnTo>
                      <a:lnTo>
                        <a:pt x="1381" y="122"/>
                      </a:lnTo>
                      <a:lnTo>
                        <a:pt x="1452" y="76"/>
                      </a:lnTo>
                      <a:lnTo>
                        <a:pt x="1583" y="46"/>
                      </a:lnTo>
                      <a:lnTo>
                        <a:pt x="1593" y="106"/>
                      </a:lnTo>
                      <a:lnTo>
                        <a:pt x="1622" y="59"/>
                      </a:lnTo>
                      <a:lnTo>
                        <a:pt x="1749" y="26"/>
                      </a:lnTo>
                      <a:lnTo>
                        <a:pt x="1759" y="54"/>
                      </a:lnTo>
                      <a:lnTo>
                        <a:pt x="1775" y="26"/>
                      </a:lnTo>
                      <a:lnTo>
                        <a:pt x="1814" y="8"/>
                      </a:lnTo>
                      <a:lnTo>
                        <a:pt x="1935" y="84"/>
                      </a:lnTo>
                      <a:lnTo>
                        <a:pt x="1950" y="168"/>
                      </a:lnTo>
                      <a:lnTo>
                        <a:pt x="2041" y="160"/>
                      </a:lnTo>
                      <a:lnTo>
                        <a:pt x="2041" y="114"/>
                      </a:lnTo>
                      <a:lnTo>
                        <a:pt x="2110" y="16"/>
                      </a:lnTo>
                      <a:lnTo>
                        <a:pt x="2247" y="68"/>
                      </a:lnTo>
                      <a:lnTo>
                        <a:pt x="2263" y="35"/>
                      </a:lnTo>
                      <a:lnTo>
                        <a:pt x="2403" y="68"/>
                      </a:lnTo>
                      <a:lnTo>
                        <a:pt x="2444" y="112"/>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79" name="Line 291"/>
                <p:cNvSpPr>
                  <a:spLocks noChangeShapeType="1"/>
                </p:cNvSpPr>
                <p:nvPr/>
              </p:nvSpPr>
              <p:spPr bwMode="auto">
                <a:xfrm flipH="1" flipV="1">
                  <a:off x="3280" y="2546"/>
                  <a:ext cx="16"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0" name="Line 292"/>
                <p:cNvSpPr>
                  <a:spLocks noChangeShapeType="1"/>
                </p:cNvSpPr>
                <p:nvPr/>
              </p:nvSpPr>
              <p:spPr bwMode="auto">
                <a:xfrm flipH="1" flipV="1">
                  <a:off x="3262" y="2534"/>
                  <a:ext cx="14"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1" name="Line 293"/>
                <p:cNvSpPr>
                  <a:spLocks noChangeShapeType="1"/>
                </p:cNvSpPr>
                <p:nvPr/>
              </p:nvSpPr>
              <p:spPr bwMode="auto">
                <a:xfrm flipH="1" flipV="1">
                  <a:off x="3242" y="2523"/>
                  <a:ext cx="16"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2" name="Line 294"/>
                <p:cNvSpPr>
                  <a:spLocks noChangeShapeType="1"/>
                </p:cNvSpPr>
                <p:nvPr/>
              </p:nvSpPr>
              <p:spPr bwMode="auto">
                <a:xfrm flipH="1" flipV="1">
                  <a:off x="3224" y="2513"/>
                  <a:ext cx="14"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3" name="Line 295"/>
                <p:cNvSpPr>
                  <a:spLocks noChangeShapeType="1"/>
                </p:cNvSpPr>
                <p:nvPr/>
              </p:nvSpPr>
              <p:spPr bwMode="auto">
                <a:xfrm flipH="1" flipV="1">
                  <a:off x="3205" y="2501"/>
                  <a:ext cx="16"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4" name="Line 296"/>
                <p:cNvSpPr>
                  <a:spLocks noChangeShapeType="1"/>
                </p:cNvSpPr>
                <p:nvPr/>
              </p:nvSpPr>
              <p:spPr bwMode="auto">
                <a:xfrm flipH="1" flipV="1">
                  <a:off x="3187" y="2490"/>
                  <a:ext cx="14"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5" name="Line 297"/>
                <p:cNvSpPr>
                  <a:spLocks noChangeShapeType="1"/>
                </p:cNvSpPr>
                <p:nvPr/>
              </p:nvSpPr>
              <p:spPr bwMode="auto">
                <a:xfrm flipH="1" flipV="1">
                  <a:off x="3167" y="2478"/>
                  <a:ext cx="14"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6" name="Line 298"/>
                <p:cNvSpPr>
                  <a:spLocks noChangeShapeType="1"/>
                </p:cNvSpPr>
                <p:nvPr/>
              </p:nvSpPr>
              <p:spPr bwMode="auto">
                <a:xfrm flipH="1" flipV="1">
                  <a:off x="3149" y="2467"/>
                  <a:ext cx="14"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7" name="Line 299"/>
                <p:cNvSpPr>
                  <a:spLocks noChangeShapeType="1"/>
                </p:cNvSpPr>
                <p:nvPr/>
              </p:nvSpPr>
              <p:spPr bwMode="auto">
                <a:xfrm flipH="1" flipV="1">
                  <a:off x="3136" y="2458"/>
                  <a:ext cx="7"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8" name="Line 300"/>
                <p:cNvSpPr>
                  <a:spLocks noChangeShapeType="1"/>
                </p:cNvSpPr>
                <p:nvPr/>
              </p:nvSpPr>
              <p:spPr bwMode="auto">
                <a:xfrm flipH="1" flipV="1">
                  <a:off x="3475" y="249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89" name="Line 301"/>
                <p:cNvSpPr>
                  <a:spLocks noChangeShapeType="1"/>
                </p:cNvSpPr>
                <p:nvPr/>
              </p:nvSpPr>
              <p:spPr bwMode="auto">
                <a:xfrm flipH="1" flipV="1">
                  <a:off x="3471" y="2476"/>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0" name="Line 302"/>
                <p:cNvSpPr>
                  <a:spLocks noChangeShapeType="1"/>
                </p:cNvSpPr>
                <p:nvPr/>
              </p:nvSpPr>
              <p:spPr bwMode="auto">
                <a:xfrm flipH="1" flipV="1">
                  <a:off x="3467" y="245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1" name="Line 303"/>
                <p:cNvSpPr>
                  <a:spLocks noChangeShapeType="1"/>
                </p:cNvSpPr>
                <p:nvPr/>
              </p:nvSpPr>
              <p:spPr bwMode="auto">
                <a:xfrm flipH="1" flipV="1">
                  <a:off x="3466" y="2437"/>
                  <a:ext cx="1"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2" name="Line 304"/>
                <p:cNvSpPr>
                  <a:spLocks noChangeShapeType="1"/>
                </p:cNvSpPr>
                <p:nvPr/>
              </p:nvSpPr>
              <p:spPr bwMode="auto">
                <a:xfrm flipH="1" flipV="1">
                  <a:off x="3462" y="2419"/>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3" name="Line 305"/>
                <p:cNvSpPr>
                  <a:spLocks noChangeShapeType="1"/>
                </p:cNvSpPr>
                <p:nvPr/>
              </p:nvSpPr>
              <p:spPr bwMode="auto">
                <a:xfrm flipH="1" flipV="1">
                  <a:off x="3458" y="239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4" name="Line 306"/>
                <p:cNvSpPr>
                  <a:spLocks noChangeShapeType="1"/>
                </p:cNvSpPr>
                <p:nvPr/>
              </p:nvSpPr>
              <p:spPr bwMode="auto">
                <a:xfrm flipH="1" flipV="1">
                  <a:off x="3454" y="2381"/>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5" name="Line 307"/>
                <p:cNvSpPr>
                  <a:spLocks noChangeShapeType="1"/>
                </p:cNvSpPr>
                <p:nvPr/>
              </p:nvSpPr>
              <p:spPr bwMode="auto">
                <a:xfrm flipH="1" flipV="1">
                  <a:off x="3452" y="236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6" name="Line 308"/>
                <p:cNvSpPr>
                  <a:spLocks noChangeShapeType="1"/>
                </p:cNvSpPr>
                <p:nvPr/>
              </p:nvSpPr>
              <p:spPr bwMode="auto">
                <a:xfrm flipH="1" flipV="1">
                  <a:off x="3448" y="2343"/>
                  <a:ext cx="2"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7" name="Line 309"/>
                <p:cNvSpPr>
                  <a:spLocks noChangeShapeType="1"/>
                </p:cNvSpPr>
                <p:nvPr/>
              </p:nvSpPr>
              <p:spPr bwMode="auto">
                <a:xfrm flipH="1" flipV="1">
                  <a:off x="3444" y="2323"/>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8" name="Line 310"/>
                <p:cNvSpPr>
                  <a:spLocks noChangeShapeType="1"/>
                </p:cNvSpPr>
                <p:nvPr/>
              </p:nvSpPr>
              <p:spPr bwMode="auto">
                <a:xfrm flipH="1" flipV="1">
                  <a:off x="3442" y="230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99" name="Line 311"/>
                <p:cNvSpPr>
                  <a:spLocks noChangeShapeType="1"/>
                </p:cNvSpPr>
                <p:nvPr/>
              </p:nvSpPr>
              <p:spPr bwMode="auto">
                <a:xfrm flipH="1" flipV="1">
                  <a:off x="3438" y="228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0" name="Line 312"/>
                <p:cNvSpPr>
                  <a:spLocks noChangeShapeType="1"/>
                </p:cNvSpPr>
                <p:nvPr/>
              </p:nvSpPr>
              <p:spPr bwMode="auto">
                <a:xfrm flipH="1" flipV="1">
                  <a:off x="3434" y="226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1" name="Line 313"/>
                <p:cNvSpPr>
                  <a:spLocks noChangeShapeType="1"/>
                </p:cNvSpPr>
                <p:nvPr/>
              </p:nvSpPr>
              <p:spPr bwMode="auto">
                <a:xfrm flipH="1" flipV="1">
                  <a:off x="3430" y="224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2" name="Line 314"/>
                <p:cNvSpPr>
                  <a:spLocks noChangeShapeType="1"/>
                </p:cNvSpPr>
                <p:nvPr/>
              </p:nvSpPr>
              <p:spPr bwMode="auto">
                <a:xfrm flipH="1" flipV="1">
                  <a:off x="3428" y="2227"/>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3" name="Line 315"/>
                <p:cNvSpPr>
                  <a:spLocks noChangeShapeType="1"/>
                </p:cNvSpPr>
                <p:nvPr/>
              </p:nvSpPr>
              <p:spPr bwMode="auto">
                <a:xfrm flipH="1" flipV="1">
                  <a:off x="3424" y="2209"/>
                  <a:ext cx="2"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4" name="Line 316"/>
                <p:cNvSpPr>
                  <a:spLocks noChangeShapeType="1"/>
                </p:cNvSpPr>
                <p:nvPr/>
              </p:nvSpPr>
              <p:spPr bwMode="auto">
                <a:xfrm flipH="1" flipV="1">
                  <a:off x="3420" y="218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5" name="Line 317"/>
                <p:cNvSpPr>
                  <a:spLocks noChangeShapeType="1"/>
                </p:cNvSpPr>
                <p:nvPr/>
              </p:nvSpPr>
              <p:spPr bwMode="auto">
                <a:xfrm flipH="1" flipV="1">
                  <a:off x="3416" y="216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6" name="Line 318"/>
                <p:cNvSpPr>
                  <a:spLocks noChangeShapeType="1"/>
                </p:cNvSpPr>
                <p:nvPr/>
              </p:nvSpPr>
              <p:spPr bwMode="auto">
                <a:xfrm flipH="1" flipV="1">
                  <a:off x="3414" y="215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7" name="Line 319"/>
                <p:cNvSpPr>
                  <a:spLocks noChangeShapeType="1"/>
                </p:cNvSpPr>
                <p:nvPr/>
              </p:nvSpPr>
              <p:spPr bwMode="auto">
                <a:xfrm flipH="1" flipV="1">
                  <a:off x="3410" y="213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8" name="Line 320"/>
                <p:cNvSpPr>
                  <a:spLocks noChangeShapeType="1"/>
                </p:cNvSpPr>
                <p:nvPr/>
              </p:nvSpPr>
              <p:spPr bwMode="auto">
                <a:xfrm flipH="1" flipV="1">
                  <a:off x="3406" y="2113"/>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09" name="Line 321"/>
                <p:cNvSpPr>
                  <a:spLocks noChangeShapeType="1"/>
                </p:cNvSpPr>
                <p:nvPr/>
              </p:nvSpPr>
              <p:spPr bwMode="auto">
                <a:xfrm flipH="1" flipV="1">
                  <a:off x="3404" y="2100"/>
                  <a:ext cx="2"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0" name="Line 322"/>
                <p:cNvSpPr>
                  <a:spLocks noChangeShapeType="1"/>
                </p:cNvSpPr>
                <p:nvPr/>
              </p:nvSpPr>
              <p:spPr bwMode="auto">
                <a:xfrm flipH="1" flipV="1">
                  <a:off x="3815" y="2490"/>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1" name="Line 323"/>
                <p:cNvSpPr>
                  <a:spLocks noChangeShapeType="1"/>
                </p:cNvSpPr>
                <p:nvPr/>
              </p:nvSpPr>
              <p:spPr bwMode="auto">
                <a:xfrm flipH="1" flipV="1">
                  <a:off x="3813" y="2470"/>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2" name="Line 324"/>
                <p:cNvSpPr>
                  <a:spLocks noChangeShapeType="1"/>
                </p:cNvSpPr>
                <p:nvPr/>
              </p:nvSpPr>
              <p:spPr bwMode="auto">
                <a:xfrm flipH="1" flipV="1">
                  <a:off x="3811" y="2450"/>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3" name="Line 325"/>
                <p:cNvSpPr>
                  <a:spLocks noChangeShapeType="1"/>
                </p:cNvSpPr>
                <p:nvPr/>
              </p:nvSpPr>
              <p:spPr bwMode="auto">
                <a:xfrm flipH="1" flipV="1">
                  <a:off x="3809" y="2432"/>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4" name="Line 326"/>
                <p:cNvSpPr>
                  <a:spLocks noChangeShapeType="1"/>
                </p:cNvSpPr>
                <p:nvPr/>
              </p:nvSpPr>
              <p:spPr bwMode="auto">
                <a:xfrm flipH="1" flipV="1">
                  <a:off x="3807" y="2412"/>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5" name="Line 327"/>
                <p:cNvSpPr>
                  <a:spLocks noChangeShapeType="1"/>
                </p:cNvSpPr>
                <p:nvPr/>
              </p:nvSpPr>
              <p:spPr bwMode="auto">
                <a:xfrm flipH="1" flipV="1">
                  <a:off x="3805" y="2392"/>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6" name="Line 328"/>
                <p:cNvSpPr>
                  <a:spLocks noChangeShapeType="1"/>
                </p:cNvSpPr>
                <p:nvPr/>
              </p:nvSpPr>
              <p:spPr bwMode="auto">
                <a:xfrm flipH="1" flipV="1">
                  <a:off x="3801" y="2374"/>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7" name="Line 329"/>
                <p:cNvSpPr>
                  <a:spLocks noChangeShapeType="1"/>
                </p:cNvSpPr>
                <p:nvPr/>
              </p:nvSpPr>
              <p:spPr bwMode="auto">
                <a:xfrm flipH="1" flipV="1">
                  <a:off x="3799" y="2354"/>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8" name="Line 330"/>
                <p:cNvSpPr>
                  <a:spLocks noChangeShapeType="1"/>
                </p:cNvSpPr>
                <p:nvPr/>
              </p:nvSpPr>
              <p:spPr bwMode="auto">
                <a:xfrm flipH="1" flipV="1">
                  <a:off x="3797" y="2334"/>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19" name="Line 331"/>
                <p:cNvSpPr>
                  <a:spLocks noChangeShapeType="1"/>
                </p:cNvSpPr>
                <p:nvPr/>
              </p:nvSpPr>
              <p:spPr bwMode="auto">
                <a:xfrm flipH="1" flipV="1">
                  <a:off x="3795" y="2316"/>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0" name="Line 332"/>
                <p:cNvSpPr>
                  <a:spLocks noChangeShapeType="1"/>
                </p:cNvSpPr>
                <p:nvPr/>
              </p:nvSpPr>
              <p:spPr bwMode="auto">
                <a:xfrm flipH="1" flipV="1">
                  <a:off x="3793" y="2296"/>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1" name="Line 333"/>
                <p:cNvSpPr>
                  <a:spLocks noChangeShapeType="1"/>
                </p:cNvSpPr>
                <p:nvPr/>
              </p:nvSpPr>
              <p:spPr bwMode="auto">
                <a:xfrm flipV="1">
                  <a:off x="3792" y="2278"/>
                  <a:ext cx="1"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2" name="Line 334"/>
                <p:cNvSpPr>
                  <a:spLocks noChangeShapeType="1"/>
                </p:cNvSpPr>
                <p:nvPr/>
              </p:nvSpPr>
              <p:spPr bwMode="auto">
                <a:xfrm flipH="1" flipV="1">
                  <a:off x="3788" y="2258"/>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3" name="Line 335"/>
                <p:cNvSpPr>
                  <a:spLocks noChangeShapeType="1"/>
                </p:cNvSpPr>
                <p:nvPr/>
              </p:nvSpPr>
              <p:spPr bwMode="auto">
                <a:xfrm flipH="1" flipV="1">
                  <a:off x="3786" y="2239"/>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4" name="Line 336"/>
                <p:cNvSpPr>
                  <a:spLocks noChangeShapeType="1"/>
                </p:cNvSpPr>
                <p:nvPr/>
              </p:nvSpPr>
              <p:spPr bwMode="auto">
                <a:xfrm flipH="1" flipV="1">
                  <a:off x="3784" y="2220"/>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5" name="Line 337"/>
                <p:cNvSpPr>
                  <a:spLocks noChangeShapeType="1"/>
                </p:cNvSpPr>
                <p:nvPr/>
              </p:nvSpPr>
              <p:spPr bwMode="auto">
                <a:xfrm flipH="1" flipV="1">
                  <a:off x="3782" y="2201"/>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6" name="Line 338"/>
                <p:cNvSpPr>
                  <a:spLocks noChangeShapeType="1"/>
                </p:cNvSpPr>
                <p:nvPr/>
              </p:nvSpPr>
              <p:spPr bwMode="auto">
                <a:xfrm flipH="1" flipV="1">
                  <a:off x="3780" y="218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7" name="Line 339"/>
                <p:cNvSpPr>
                  <a:spLocks noChangeShapeType="1"/>
                </p:cNvSpPr>
                <p:nvPr/>
              </p:nvSpPr>
              <p:spPr bwMode="auto">
                <a:xfrm flipH="1" flipV="1">
                  <a:off x="3776" y="2163"/>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8" name="Line 340"/>
                <p:cNvSpPr>
                  <a:spLocks noChangeShapeType="1"/>
                </p:cNvSpPr>
                <p:nvPr/>
              </p:nvSpPr>
              <p:spPr bwMode="auto">
                <a:xfrm flipH="1" flipV="1">
                  <a:off x="3774" y="214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29" name="Line 341"/>
                <p:cNvSpPr>
                  <a:spLocks noChangeShapeType="1"/>
                </p:cNvSpPr>
                <p:nvPr/>
              </p:nvSpPr>
              <p:spPr bwMode="auto">
                <a:xfrm flipH="1" flipV="1">
                  <a:off x="3772" y="212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0" name="Line 342"/>
                <p:cNvSpPr>
                  <a:spLocks noChangeShapeType="1"/>
                </p:cNvSpPr>
                <p:nvPr/>
              </p:nvSpPr>
              <p:spPr bwMode="auto">
                <a:xfrm flipH="1" flipV="1">
                  <a:off x="3770" y="210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1" name="Line 343"/>
                <p:cNvSpPr>
                  <a:spLocks noChangeShapeType="1"/>
                </p:cNvSpPr>
                <p:nvPr/>
              </p:nvSpPr>
              <p:spPr bwMode="auto">
                <a:xfrm flipH="1" flipV="1">
                  <a:off x="3768" y="208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2" name="Line 344"/>
                <p:cNvSpPr>
                  <a:spLocks noChangeShapeType="1"/>
                </p:cNvSpPr>
                <p:nvPr/>
              </p:nvSpPr>
              <p:spPr bwMode="auto">
                <a:xfrm flipV="1">
                  <a:off x="4019" y="2544"/>
                  <a:ext cx="16"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3" name="Line 345"/>
                <p:cNvSpPr>
                  <a:spLocks noChangeShapeType="1"/>
                </p:cNvSpPr>
                <p:nvPr/>
              </p:nvSpPr>
              <p:spPr bwMode="auto">
                <a:xfrm flipV="1">
                  <a:off x="4040" y="2536"/>
                  <a:ext cx="16"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4" name="Line 346"/>
                <p:cNvSpPr>
                  <a:spLocks noChangeShapeType="1"/>
                </p:cNvSpPr>
                <p:nvPr/>
              </p:nvSpPr>
              <p:spPr bwMode="auto">
                <a:xfrm flipV="1">
                  <a:off x="4060" y="2526"/>
                  <a:ext cx="16"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5" name="Line 347"/>
                <p:cNvSpPr>
                  <a:spLocks noChangeShapeType="1"/>
                </p:cNvSpPr>
                <p:nvPr/>
              </p:nvSpPr>
              <p:spPr bwMode="auto">
                <a:xfrm flipV="1">
                  <a:off x="4082" y="2518"/>
                  <a:ext cx="16" cy="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6" name="Line 348"/>
                <p:cNvSpPr>
                  <a:spLocks noChangeShapeType="1"/>
                </p:cNvSpPr>
                <p:nvPr/>
              </p:nvSpPr>
              <p:spPr bwMode="auto">
                <a:xfrm>
                  <a:off x="4102" y="2516"/>
                  <a:ext cx="1"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7" name="Line 349"/>
                <p:cNvSpPr>
                  <a:spLocks noChangeShapeType="1"/>
                </p:cNvSpPr>
                <p:nvPr/>
              </p:nvSpPr>
              <p:spPr bwMode="auto">
                <a:xfrm flipH="1" flipV="1">
                  <a:off x="4447" y="248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8" name="Line 350"/>
                <p:cNvSpPr>
                  <a:spLocks noChangeShapeType="1"/>
                </p:cNvSpPr>
                <p:nvPr/>
              </p:nvSpPr>
              <p:spPr bwMode="auto">
                <a:xfrm flipH="1" flipV="1">
                  <a:off x="4444" y="2465"/>
                  <a:ext cx="1"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39" name="Line 351"/>
                <p:cNvSpPr>
                  <a:spLocks noChangeShapeType="1"/>
                </p:cNvSpPr>
                <p:nvPr/>
              </p:nvSpPr>
              <p:spPr bwMode="auto">
                <a:xfrm flipH="1" flipV="1">
                  <a:off x="4438" y="2445"/>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0" name="Line 352"/>
                <p:cNvSpPr>
                  <a:spLocks noChangeShapeType="1"/>
                </p:cNvSpPr>
                <p:nvPr/>
              </p:nvSpPr>
              <p:spPr bwMode="auto">
                <a:xfrm flipH="1" flipV="1">
                  <a:off x="4434" y="242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1" name="Line 353"/>
                <p:cNvSpPr>
                  <a:spLocks noChangeShapeType="1"/>
                </p:cNvSpPr>
                <p:nvPr/>
              </p:nvSpPr>
              <p:spPr bwMode="auto">
                <a:xfrm flipH="1" flipV="1">
                  <a:off x="4430" y="240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2" name="Line 354"/>
                <p:cNvSpPr>
                  <a:spLocks noChangeShapeType="1"/>
                </p:cNvSpPr>
                <p:nvPr/>
              </p:nvSpPr>
              <p:spPr bwMode="auto">
                <a:xfrm flipH="1" flipV="1">
                  <a:off x="4426" y="2389"/>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3" name="Line 355"/>
                <p:cNvSpPr>
                  <a:spLocks noChangeShapeType="1"/>
                </p:cNvSpPr>
                <p:nvPr/>
              </p:nvSpPr>
              <p:spPr bwMode="auto">
                <a:xfrm flipH="1" flipV="1">
                  <a:off x="4422" y="236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4" name="Line 356"/>
                <p:cNvSpPr>
                  <a:spLocks noChangeShapeType="1"/>
                </p:cNvSpPr>
                <p:nvPr/>
              </p:nvSpPr>
              <p:spPr bwMode="auto">
                <a:xfrm flipH="1" flipV="1">
                  <a:off x="4418" y="2351"/>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5" name="Line 357"/>
                <p:cNvSpPr>
                  <a:spLocks noChangeShapeType="1"/>
                </p:cNvSpPr>
                <p:nvPr/>
              </p:nvSpPr>
              <p:spPr bwMode="auto">
                <a:xfrm flipH="1" flipV="1">
                  <a:off x="4414" y="2331"/>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6" name="Line 358"/>
                <p:cNvSpPr>
                  <a:spLocks noChangeShapeType="1"/>
                </p:cNvSpPr>
                <p:nvPr/>
              </p:nvSpPr>
              <p:spPr bwMode="auto">
                <a:xfrm flipH="1" flipV="1">
                  <a:off x="4410" y="2313"/>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7" name="Line 359"/>
                <p:cNvSpPr>
                  <a:spLocks noChangeShapeType="1"/>
                </p:cNvSpPr>
                <p:nvPr/>
              </p:nvSpPr>
              <p:spPr bwMode="auto">
                <a:xfrm flipH="1" flipV="1">
                  <a:off x="4406" y="229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8" name="Line 360"/>
                <p:cNvSpPr>
                  <a:spLocks noChangeShapeType="1"/>
                </p:cNvSpPr>
                <p:nvPr/>
              </p:nvSpPr>
              <p:spPr bwMode="auto">
                <a:xfrm flipH="1" flipV="1">
                  <a:off x="4402" y="227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49" name="Line 361"/>
                <p:cNvSpPr>
                  <a:spLocks noChangeShapeType="1"/>
                </p:cNvSpPr>
                <p:nvPr/>
              </p:nvSpPr>
              <p:spPr bwMode="auto">
                <a:xfrm flipH="1" flipV="1">
                  <a:off x="4398" y="225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0" name="Line 362"/>
                <p:cNvSpPr>
                  <a:spLocks noChangeShapeType="1"/>
                </p:cNvSpPr>
                <p:nvPr/>
              </p:nvSpPr>
              <p:spPr bwMode="auto">
                <a:xfrm flipH="1" flipV="1">
                  <a:off x="4394" y="223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1" name="Line 363"/>
                <p:cNvSpPr>
                  <a:spLocks noChangeShapeType="1"/>
                </p:cNvSpPr>
                <p:nvPr/>
              </p:nvSpPr>
              <p:spPr bwMode="auto">
                <a:xfrm flipH="1" flipV="1">
                  <a:off x="4390" y="2217"/>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2" name="Line 364"/>
                <p:cNvSpPr>
                  <a:spLocks noChangeShapeType="1"/>
                </p:cNvSpPr>
                <p:nvPr/>
              </p:nvSpPr>
              <p:spPr bwMode="auto">
                <a:xfrm flipH="1" flipV="1">
                  <a:off x="4386" y="2197"/>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3" name="Line 365"/>
                <p:cNvSpPr>
                  <a:spLocks noChangeShapeType="1"/>
                </p:cNvSpPr>
                <p:nvPr/>
              </p:nvSpPr>
              <p:spPr bwMode="auto">
                <a:xfrm flipH="1" flipV="1">
                  <a:off x="4380" y="217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4" name="Line 366"/>
                <p:cNvSpPr>
                  <a:spLocks noChangeShapeType="1"/>
                </p:cNvSpPr>
                <p:nvPr/>
              </p:nvSpPr>
              <p:spPr bwMode="auto">
                <a:xfrm flipH="1" flipV="1">
                  <a:off x="4376" y="215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5" name="Line 367"/>
                <p:cNvSpPr>
                  <a:spLocks noChangeShapeType="1"/>
                </p:cNvSpPr>
                <p:nvPr/>
              </p:nvSpPr>
              <p:spPr bwMode="auto">
                <a:xfrm flipH="1" flipV="1">
                  <a:off x="4372" y="2141"/>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6" name="Line 368"/>
                <p:cNvSpPr>
                  <a:spLocks noChangeShapeType="1"/>
                </p:cNvSpPr>
                <p:nvPr/>
              </p:nvSpPr>
              <p:spPr bwMode="auto">
                <a:xfrm flipH="1" flipV="1">
                  <a:off x="4368" y="2121"/>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7" name="Line 369"/>
                <p:cNvSpPr>
                  <a:spLocks noChangeShapeType="1"/>
                </p:cNvSpPr>
                <p:nvPr/>
              </p:nvSpPr>
              <p:spPr bwMode="auto">
                <a:xfrm flipH="1" flipV="1">
                  <a:off x="4364" y="2105"/>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8" name="Line 370"/>
                <p:cNvSpPr>
                  <a:spLocks noChangeShapeType="1"/>
                </p:cNvSpPr>
                <p:nvPr/>
              </p:nvSpPr>
              <p:spPr bwMode="auto">
                <a:xfrm flipV="1">
                  <a:off x="4631" y="2498"/>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59" name="Line 371"/>
                <p:cNvSpPr>
                  <a:spLocks noChangeShapeType="1"/>
                </p:cNvSpPr>
                <p:nvPr/>
              </p:nvSpPr>
              <p:spPr bwMode="auto">
                <a:xfrm flipV="1">
                  <a:off x="4643" y="2481"/>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0" name="Line 372"/>
                <p:cNvSpPr>
                  <a:spLocks noChangeShapeType="1"/>
                </p:cNvSpPr>
                <p:nvPr/>
              </p:nvSpPr>
              <p:spPr bwMode="auto">
                <a:xfrm flipV="1">
                  <a:off x="4657" y="2465"/>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1" name="Line 373"/>
                <p:cNvSpPr>
                  <a:spLocks noChangeShapeType="1"/>
                </p:cNvSpPr>
                <p:nvPr/>
              </p:nvSpPr>
              <p:spPr bwMode="auto">
                <a:xfrm flipV="1">
                  <a:off x="4669" y="2448"/>
                  <a:ext cx="10"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2" name="Line 374"/>
                <p:cNvSpPr>
                  <a:spLocks noChangeShapeType="1"/>
                </p:cNvSpPr>
                <p:nvPr/>
              </p:nvSpPr>
              <p:spPr bwMode="auto">
                <a:xfrm flipV="1">
                  <a:off x="4681" y="2434"/>
                  <a:ext cx="9"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3" name="Line 375"/>
                <p:cNvSpPr>
                  <a:spLocks noChangeShapeType="1"/>
                </p:cNvSpPr>
                <p:nvPr/>
              </p:nvSpPr>
              <p:spPr bwMode="auto">
                <a:xfrm flipV="1">
                  <a:off x="4694" y="2417"/>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4" name="Line 376"/>
                <p:cNvSpPr>
                  <a:spLocks noChangeShapeType="1"/>
                </p:cNvSpPr>
                <p:nvPr/>
              </p:nvSpPr>
              <p:spPr bwMode="auto">
                <a:xfrm flipV="1">
                  <a:off x="4706" y="2400"/>
                  <a:ext cx="10"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5" name="Line 377"/>
                <p:cNvSpPr>
                  <a:spLocks noChangeShapeType="1"/>
                </p:cNvSpPr>
                <p:nvPr/>
              </p:nvSpPr>
              <p:spPr bwMode="auto">
                <a:xfrm flipV="1">
                  <a:off x="4720" y="2384"/>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6" name="Line 378"/>
                <p:cNvSpPr>
                  <a:spLocks noChangeShapeType="1"/>
                </p:cNvSpPr>
                <p:nvPr/>
              </p:nvSpPr>
              <p:spPr bwMode="auto">
                <a:xfrm flipV="1">
                  <a:off x="4732" y="2369"/>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7" name="Line 379"/>
                <p:cNvSpPr>
                  <a:spLocks noChangeShapeType="1"/>
                </p:cNvSpPr>
                <p:nvPr/>
              </p:nvSpPr>
              <p:spPr bwMode="auto">
                <a:xfrm flipV="1">
                  <a:off x="4746" y="2353"/>
                  <a:ext cx="10"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8" name="Line 380"/>
                <p:cNvSpPr>
                  <a:spLocks noChangeShapeType="1"/>
                </p:cNvSpPr>
                <p:nvPr/>
              </p:nvSpPr>
              <p:spPr bwMode="auto">
                <a:xfrm flipV="1">
                  <a:off x="4758" y="2336"/>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69" name="Line 381"/>
                <p:cNvSpPr>
                  <a:spLocks noChangeShapeType="1"/>
                </p:cNvSpPr>
                <p:nvPr/>
              </p:nvSpPr>
              <p:spPr bwMode="auto">
                <a:xfrm flipV="1">
                  <a:off x="4771" y="2320"/>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0" name="Line 382"/>
                <p:cNvSpPr>
                  <a:spLocks noChangeShapeType="1"/>
                </p:cNvSpPr>
                <p:nvPr/>
              </p:nvSpPr>
              <p:spPr bwMode="auto">
                <a:xfrm flipV="1">
                  <a:off x="4783" y="2305"/>
                  <a:ext cx="10"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1" name="Line 383"/>
                <p:cNvSpPr>
                  <a:spLocks noChangeShapeType="1"/>
                </p:cNvSpPr>
                <p:nvPr/>
              </p:nvSpPr>
              <p:spPr bwMode="auto">
                <a:xfrm flipV="1">
                  <a:off x="4797" y="2288"/>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2" name="Line 384"/>
                <p:cNvSpPr>
                  <a:spLocks noChangeShapeType="1"/>
                </p:cNvSpPr>
                <p:nvPr/>
              </p:nvSpPr>
              <p:spPr bwMode="auto">
                <a:xfrm flipV="1">
                  <a:off x="4809" y="2272"/>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3" name="Line 385"/>
                <p:cNvSpPr>
                  <a:spLocks noChangeShapeType="1"/>
                </p:cNvSpPr>
                <p:nvPr/>
              </p:nvSpPr>
              <p:spPr bwMode="auto">
                <a:xfrm flipV="1">
                  <a:off x="4823" y="2255"/>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4" name="Line 386"/>
                <p:cNvSpPr>
                  <a:spLocks noChangeShapeType="1"/>
                </p:cNvSpPr>
                <p:nvPr/>
              </p:nvSpPr>
              <p:spPr bwMode="auto">
                <a:xfrm flipV="1">
                  <a:off x="4835" y="2240"/>
                  <a:ext cx="10" cy="1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5" name="Line 387"/>
                <p:cNvSpPr>
                  <a:spLocks noChangeShapeType="1"/>
                </p:cNvSpPr>
                <p:nvPr/>
              </p:nvSpPr>
              <p:spPr bwMode="auto">
                <a:xfrm flipV="1">
                  <a:off x="4849" y="2224"/>
                  <a:ext cx="9" cy="1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6" name="Line 388"/>
                <p:cNvSpPr>
                  <a:spLocks noChangeShapeType="1"/>
                </p:cNvSpPr>
                <p:nvPr/>
              </p:nvSpPr>
              <p:spPr bwMode="auto">
                <a:xfrm flipV="1">
                  <a:off x="4860" y="2207"/>
                  <a:ext cx="10"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7" name="Line 389"/>
                <p:cNvSpPr>
                  <a:spLocks noChangeShapeType="1"/>
                </p:cNvSpPr>
                <p:nvPr/>
              </p:nvSpPr>
              <p:spPr bwMode="auto">
                <a:xfrm flipV="1">
                  <a:off x="4874" y="2196"/>
                  <a:ext cx="6"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8" name="Line 390"/>
                <p:cNvSpPr>
                  <a:spLocks noChangeShapeType="1"/>
                </p:cNvSpPr>
                <p:nvPr/>
              </p:nvSpPr>
              <p:spPr bwMode="auto">
                <a:xfrm flipH="1" flipV="1">
                  <a:off x="5011" y="250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79" name="Line 391"/>
                <p:cNvSpPr>
                  <a:spLocks noChangeShapeType="1"/>
                </p:cNvSpPr>
                <p:nvPr/>
              </p:nvSpPr>
              <p:spPr bwMode="auto">
                <a:xfrm flipH="1" flipV="1">
                  <a:off x="5007" y="2481"/>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0" name="Line 392"/>
                <p:cNvSpPr>
                  <a:spLocks noChangeShapeType="1"/>
                </p:cNvSpPr>
                <p:nvPr/>
              </p:nvSpPr>
              <p:spPr bwMode="auto">
                <a:xfrm flipH="1" flipV="1">
                  <a:off x="5003" y="2463"/>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1" name="Line 393"/>
                <p:cNvSpPr>
                  <a:spLocks noChangeShapeType="1"/>
                </p:cNvSpPr>
                <p:nvPr/>
              </p:nvSpPr>
              <p:spPr bwMode="auto">
                <a:xfrm flipH="1" flipV="1">
                  <a:off x="5001" y="2443"/>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2" name="Line 394"/>
                <p:cNvSpPr>
                  <a:spLocks noChangeShapeType="1"/>
                </p:cNvSpPr>
                <p:nvPr/>
              </p:nvSpPr>
              <p:spPr bwMode="auto">
                <a:xfrm flipH="1" flipV="1">
                  <a:off x="4997" y="2424"/>
                  <a:ext cx="4"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3" name="Line 395"/>
                <p:cNvSpPr>
                  <a:spLocks noChangeShapeType="1"/>
                </p:cNvSpPr>
                <p:nvPr/>
              </p:nvSpPr>
              <p:spPr bwMode="auto">
                <a:xfrm flipH="1" flipV="1">
                  <a:off x="4995" y="2405"/>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4" name="Line 396"/>
                <p:cNvSpPr>
                  <a:spLocks noChangeShapeType="1"/>
                </p:cNvSpPr>
                <p:nvPr/>
              </p:nvSpPr>
              <p:spPr bwMode="auto">
                <a:xfrm flipH="1" flipV="1">
                  <a:off x="4991" y="2386"/>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5" name="Line 397"/>
                <p:cNvSpPr>
                  <a:spLocks noChangeShapeType="1"/>
                </p:cNvSpPr>
                <p:nvPr/>
              </p:nvSpPr>
              <p:spPr bwMode="auto">
                <a:xfrm flipH="1" flipV="1">
                  <a:off x="4989" y="2367"/>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6" name="Line 398"/>
                <p:cNvSpPr>
                  <a:spLocks noChangeShapeType="1"/>
                </p:cNvSpPr>
                <p:nvPr/>
              </p:nvSpPr>
              <p:spPr bwMode="auto">
                <a:xfrm flipH="1" flipV="1">
                  <a:off x="4985" y="2348"/>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7" name="Line 399"/>
                <p:cNvSpPr>
                  <a:spLocks noChangeShapeType="1"/>
                </p:cNvSpPr>
                <p:nvPr/>
              </p:nvSpPr>
              <p:spPr bwMode="auto">
                <a:xfrm flipH="1" flipV="1">
                  <a:off x="4981" y="2328"/>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8" name="Line 400"/>
                <p:cNvSpPr>
                  <a:spLocks noChangeShapeType="1"/>
                </p:cNvSpPr>
                <p:nvPr/>
              </p:nvSpPr>
              <p:spPr bwMode="auto">
                <a:xfrm flipH="1" flipV="1">
                  <a:off x="4979" y="2310"/>
                  <a:ext cx="2"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89" name="Line 401"/>
                <p:cNvSpPr>
                  <a:spLocks noChangeShapeType="1"/>
                </p:cNvSpPr>
                <p:nvPr/>
              </p:nvSpPr>
              <p:spPr bwMode="auto">
                <a:xfrm flipH="1" flipV="1">
                  <a:off x="4975" y="2290"/>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0" name="Line 402"/>
                <p:cNvSpPr>
                  <a:spLocks noChangeShapeType="1"/>
                </p:cNvSpPr>
                <p:nvPr/>
              </p:nvSpPr>
              <p:spPr bwMode="auto">
                <a:xfrm flipH="1" flipV="1">
                  <a:off x="4973" y="2272"/>
                  <a:ext cx="2"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1" name="Line 403"/>
                <p:cNvSpPr>
                  <a:spLocks noChangeShapeType="1"/>
                </p:cNvSpPr>
                <p:nvPr/>
              </p:nvSpPr>
              <p:spPr bwMode="auto">
                <a:xfrm flipH="1" flipV="1">
                  <a:off x="4969" y="2252"/>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2" name="Line 404"/>
                <p:cNvSpPr>
                  <a:spLocks noChangeShapeType="1"/>
                </p:cNvSpPr>
                <p:nvPr/>
              </p:nvSpPr>
              <p:spPr bwMode="auto">
                <a:xfrm flipH="1" flipV="1">
                  <a:off x="4965" y="2232"/>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3" name="Line 405"/>
                <p:cNvSpPr>
                  <a:spLocks noChangeShapeType="1"/>
                </p:cNvSpPr>
                <p:nvPr/>
              </p:nvSpPr>
              <p:spPr bwMode="auto">
                <a:xfrm flipH="1" flipV="1">
                  <a:off x="4963" y="2214"/>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4" name="Line 406"/>
                <p:cNvSpPr>
                  <a:spLocks noChangeShapeType="1"/>
                </p:cNvSpPr>
                <p:nvPr/>
              </p:nvSpPr>
              <p:spPr bwMode="auto">
                <a:xfrm flipH="1" flipV="1">
                  <a:off x="4959" y="2194"/>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5" name="Line 407"/>
                <p:cNvSpPr>
                  <a:spLocks noChangeShapeType="1"/>
                </p:cNvSpPr>
                <p:nvPr/>
              </p:nvSpPr>
              <p:spPr bwMode="auto">
                <a:xfrm flipH="1" flipV="1">
                  <a:off x="4957" y="2176"/>
                  <a:ext cx="2"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6" name="Line 408"/>
                <p:cNvSpPr>
                  <a:spLocks noChangeShapeType="1"/>
                </p:cNvSpPr>
                <p:nvPr/>
              </p:nvSpPr>
              <p:spPr bwMode="auto">
                <a:xfrm flipH="1" flipV="1">
                  <a:off x="4953" y="2156"/>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7" name="Line 409"/>
                <p:cNvSpPr>
                  <a:spLocks noChangeShapeType="1"/>
                </p:cNvSpPr>
                <p:nvPr/>
              </p:nvSpPr>
              <p:spPr bwMode="auto">
                <a:xfrm flipH="1" flipV="1">
                  <a:off x="4951" y="2136"/>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8" name="Line 410"/>
                <p:cNvSpPr>
                  <a:spLocks noChangeShapeType="1"/>
                </p:cNvSpPr>
                <p:nvPr/>
              </p:nvSpPr>
              <p:spPr bwMode="auto">
                <a:xfrm flipH="1" flipV="1">
                  <a:off x="4947" y="2118"/>
                  <a:ext cx="2"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799" name="Line 411"/>
                <p:cNvSpPr>
                  <a:spLocks noChangeShapeType="1"/>
                </p:cNvSpPr>
                <p:nvPr/>
              </p:nvSpPr>
              <p:spPr bwMode="auto">
                <a:xfrm flipH="1" flipV="1">
                  <a:off x="4943" y="2098"/>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0" name="Line 412"/>
                <p:cNvSpPr>
                  <a:spLocks noChangeShapeType="1"/>
                </p:cNvSpPr>
                <p:nvPr/>
              </p:nvSpPr>
              <p:spPr bwMode="auto">
                <a:xfrm flipV="1">
                  <a:off x="4943" y="2090"/>
                  <a:ext cx="1" cy="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1" name="Line 413"/>
                <p:cNvSpPr>
                  <a:spLocks noChangeShapeType="1"/>
                </p:cNvSpPr>
                <p:nvPr/>
              </p:nvSpPr>
              <p:spPr bwMode="auto">
                <a:xfrm flipH="1" flipV="1">
                  <a:off x="5321" y="2483"/>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2" name="Line 414"/>
                <p:cNvSpPr>
                  <a:spLocks noChangeShapeType="1"/>
                </p:cNvSpPr>
                <p:nvPr/>
              </p:nvSpPr>
              <p:spPr bwMode="auto">
                <a:xfrm flipH="1" flipV="1">
                  <a:off x="5315" y="2465"/>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3" name="Line 415"/>
                <p:cNvSpPr>
                  <a:spLocks noChangeShapeType="1"/>
                </p:cNvSpPr>
                <p:nvPr/>
              </p:nvSpPr>
              <p:spPr bwMode="auto">
                <a:xfrm flipH="1" flipV="1">
                  <a:off x="5309" y="2447"/>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4" name="Line 416"/>
                <p:cNvSpPr>
                  <a:spLocks noChangeShapeType="1"/>
                </p:cNvSpPr>
                <p:nvPr/>
              </p:nvSpPr>
              <p:spPr bwMode="auto">
                <a:xfrm flipH="1" flipV="1">
                  <a:off x="5305" y="2427"/>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5" name="Line 417"/>
                <p:cNvSpPr>
                  <a:spLocks noChangeShapeType="1"/>
                </p:cNvSpPr>
                <p:nvPr/>
              </p:nvSpPr>
              <p:spPr bwMode="auto">
                <a:xfrm flipH="1" flipV="1">
                  <a:off x="5299" y="240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6" name="Line 418"/>
                <p:cNvSpPr>
                  <a:spLocks noChangeShapeType="1"/>
                </p:cNvSpPr>
                <p:nvPr/>
              </p:nvSpPr>
              <p:spPr bwMode="auto">
                <a:xfrm flipH="1" flipV="1">
                  <a:off x="5293" y="2389"/>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7" name="Line 419"/>
                <p:cNvSpPr>
                  <a:spLocks noChangeShapeType="1"/>
                </p:cNvSpPr>
                <p:nvPr/>
              </p:nvSpPr>
              <p:spPr bwMode="auto">
                <a:xfrm flipH="1" flipV="1">
                  <a:off x="5287" y="2371"/>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8" name="Line 420"/>
                <p:cNvSpPr>
                  <a:spLocks noChangeShapeType="1"/>
                </p:cNvSpPr>
                <p:nvPr/>
              </p:nvSpPr>
              <p:spPr bwMode="auto">
                <a:xfrm flipH="1" flipV="1">
                  <a:off x="5283" y="2353"/>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09" name="Line 421"/>
                <p:cNvSpPr>
                  <a:spLocks noChangeShapeType="1"/>
                </p:cNvSpPr>
                <p:nvPr/>
              </p:nvSpPr>
              <p:spPr bwMode="auto">
                <a:xfrm flipH="1" flipV="1">
                  <a:off x="5277" y="2333"/>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0" name="Line 422"/>
                <p:cNvSpPr>
                  <a:spLocks noChangeShapeType="1"/>
                </p:cNvSpPr>
                <p:nvPr/>
              </p:nvSpPr>
              <p:spPr bwMode="auto">
                <a:xfrm flipH="1" flipV="1">
                  <a:off x="5271" y="2315"/>
                  <a:ext cx="4"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1" name="Line 423"/>
                <p:cNvSpPr>
                  <a:spLocks noChangeShapeType="1"/>
                </p:cNvSpPr>
                <p:nvPr/>
              </p:nvSpPr>
              <p:spPr bwMode="auto">
                <a:xfrm flipH="1" flipV="1">
                  <a:off x="5265" y="2296"/>
                  <a:ext cx="4"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2" name="Line 424"/>
                <p:cNvSpPr>
                  <a:spLocks noChangeShapeType="1"/>
                </p:cNvSpPr>
                <p:nvPr/>
              </p:nvSpPr>
              <p:spPr bwMode="auto">
                <a:xfrm flipH="1" flipV="1">
                  <a:off x="5260" y="2277"/>
                  <a:ext cx="5"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3" name="Line 425"/>
                <p:cNvSpPr>
                  <a:spLocks noChangeShapeType="1"/>
                </p:cNvSpPr>
                <p:nvPr/>
              </p:nvSpPr>
              <p:spPr bwMode="auto">
                <a:xfrm flipH="1" flipV="1">
                  <a:off x="5256" y="2258"/>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4" name="Line 426"/>
                <p:cNvSpPr>
                  <a:spLocks noChangeShapeType="1"/>
                </p:cNvSpPr>
                <p:nvPr/>
              </p:nvSpPr>
              <p:spPr bwMode="auto">
                <a:xfrm flipH="1" flipV="1">
                  <a:off x="5250" y="2239"/>
                  <a:ext cx="4"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5" name="Line 427"/>
                <p:cNvSpPr>
                  <a:spLocks noChangeShapeType="1"/>
                </p:cNvSpPr>
                <p:nvPr/>
              </p:nvSpPr>
              <p:spPr bwMode="auto">
                <a:xfrm flipH="1" flipV="1">
                  <a:off x="5244" y="2220"/>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6" name="Line 428"/>
                <p:cNvSpPr>
                  <a:spLocks noChangeShapeType="1"/>
                </p:cNvSpPr>
                <p:nvPr/>
              </p:nvSpPr>
              <p:spPr bwMode="auto">
                <a:xfrm flipH="1" flipV="1">
                  <a:off x="5238" y="2202"/>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7" name="Line 429"/>
                <p:cNvSpPr>
                  <a:spLocks noChangeShapeType="1"/>
                </p:cNvSpPr>
                <p:nvPr/>
              </p:nvSpPr>
              <p:spPr bwMode="auto">
                <a:xfrm flipH="1" flipV="1">
                  <a:off x="5234" y="2182"/>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8" name="Line 430"/>
                <p:cNvSpPr>
                  <a:spLocks noChangeShapeType="1"/>
                </p:cNvSpPr>
                <p:nvPr/>
              </p:nvSpPr>
              <p:spPr bwMode="auto">
                <a:xfrm flipH="1" flipV="1">
                  <a:off x="5228" y="2164"/>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19" name="Line 431"/>
                <p:cNvSpPr>
                  <a:spLocks noChangeShapeType="1"/>
                </p:cNvSpPr>
                <p:nvPr/>
              </p:nvSpPr>
              <p:spPr bwMode="auto">
                <a:xfrm flipH="1" flipV="1">
                  <a:off x="5222" y="2146"/>
                  <a:ext cx="4"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0" name="Line 432"/>
                <p:cNvSpPr>
                  <a:spLocks noChangeShapeType="1"/>
                </p:cNvSpPr>
                <p:nvPr/>
              </p:nvSpPr>
              <p:spPr bwMode="auto">
                <a:xfrm flipH="1" flipV="1">
                  <a:off x="5216" y="2126"/>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1" name="Line 433"/>
                <p:cNvSpPr>
                  <a:spLocks noChangeShapeType="1"/>
                </p:cNvSpPr>
                <p:nvPr/>
              </p:nvSpPr>
              <p:spPr bwMode="auto">
                <a:xfrm flipH="1" flipV="1">
                  <a:off x="5212" y="2108"/>
                  <a:ext cx="4" cy="15"/>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2" name="Line 434"/>
                <p:cNvSpPr>
                  <a:spLocks noChangeShapeType="1"/>
                </p:cNvSpPr>
                <p:nvPr/>
              </p:nvSpPr>
              <p:spPr bwMode="auto">
                <a:xfrm flipH="1" flipV="1">
                  <a:off x="5497" y="2503"/>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3" name="Line 435"/>
                <p:cNvSpPr>
                  <a:spLocks noChangeShapeType="1"/>
                </p:cNvSpPr>
                <p:nvPr/>
              </p:nvSpPr>
              <p:spPr bwMode="auto">
                <a:xfrm flipH="1" flipV="1">
                  <a:off x="5487" y="2485"/>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4" name="Line 436"/>
                <p:cNvSpPr>
                  <a:spLocks noChangeShapeType="1"/>
                </p:cNvSpPr>
                <p:nvPr/>
              </p:nvSpPr>
              <p:spPr bwMode="auto">
                <a:xfrm flipH="1" flipV="1">
                  <a:off x="5477" y="2467"/>
                  <a:ext cx="8"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5" name="Line 437"/>
                <p:cNvSpPr>
                  <a:spLocks noChangeShapeType="1"/>
                </p:cNvSpPr>
                <p:nvPr/>
              </p:nvSpPr>
              <p:spPr bwMode="auto">
                <a:xfrm flipH="1" flipV="1">
                  <a:off x="5467" y="2450"/>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6" name="Line 438"/>
                <p:cNvSpPr>
                  <a:spLocks noChangeShapeType="1"/>
                </p:cNvSpPr>
                <p:nvPr/>
              </p:nvSpPr>
              <p:spPr bwMode="auto">
                <a:xfrm flipH="1" flipV="1">
                  <a:off x="5457" y="2432"/>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7" name="Line 439"/>
                <p:cNvSpPr>
                  <a:spLocks noChangeShapeType="1"/>
                </p:cNvSpPr>
                <p:nvPr/>
              </p:nvSpPr>
              <p:spPr bwMode="auto">
                <a:xfrm flipH="1" flipV="1">
                  <a:off x="5447" y="2415"/>
                  <a:ext cx="8"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8" name="Line 440"/>
                <p:cNvSpPr>
                  <a:spLocks noChangeShapeType="1"/>
                </p:cNvSpPr>
                <p:nvPr/>
              </p:nvSpPr>
              <p:spPr bwMode="auto">
                <a:xfrm flipH="1" flipV="1">
                  <a:off x="5437" y="2397"/>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29" name="Line 441"/>
                <p:cNvSpPr>
                  <a:spLocks noChangeShapeType="1"/>
                </p:cNvSpPr>
                <p:nvPr/>
              </p:nvSpPr>
              <p:spPr bwMode="auto">
                <a:xfrm flipH="1" flipV="1">
                  <a:off x="5427" y="2381"/>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30" name="Line 442"/>
                <p:cNvSpPr>
                  <a:spLocks noChangeShapeType="1"/>
                </p:cNvSpPr>
                <p:nvPr/>
              </p:nvSpPr>
              <p:spPr bwMode="auto">
                <a:xfrm flipH="1" flipV="1">
                  <a:off x="5418" y="2362"/>
                  <a:ext cx="7" cy="14"/>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831" name="Line 443"/>
                <p:cNvSpPr>
                  <a:spLocks noChangeShapeType="1"/>
                </p:cNvSpPr>
                <p:nvPr/>
              </p:nvSpPr>
              <p:spPr bwMode="auto">
                <a:xfrm flipH="1" flipV="1">
                  <a:off x="5408" y="2346"/>
                  <a:ext cx="8" cy="13"/>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1525" name="Line 444"/>
              <p:cNvSpPr>
                <a:spLocks noChangeShapeType="1"/>
              </p:cNvSpPr>
              <p:nvPr/>
            </p:nvSpPr>
            <p:spPr bwMode="auto">
              <a:xfrm flipH="1" flipV="1">
                <a:off x="2798" y="1622"/>
                <a:ext cx="6" cy="1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6" name="Line 445"/>
              <p:cNvSpPr>
                <a:spLocks noChangeShapeType="1"/>
              </p:cNvSpPr>
              <p:nvPr/>
            </p:nvSpPr>
            <p:spPr bwMode="auto">
              <a:xfrm flipH="1" flipV="1">
                <a:off x="2787" y="1599"/>
                <a:ext cx="8"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7" name="Line 446"/>
              <p:cNvSpPr>
                <a:spLocks noChangeShapeType="1"/>
              </p:cNvSpPr>
              <p:nvPr/>
            </p:nvSpPr>
            <p:spPr bwMode="auto">
              <a:xfrm flipH="1" flipV="1">
                <a:off x="2778" y="1575"/>
                <a:ext cx="8"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8" name="Line 447"/>
              <p:cNvSpPr>
                <a:spLocks noChangeShapeType="1"/>
              </p:cNvSpPr>
              <p:nvPr/>
            </p:nvSpPr>
            <p:spPr bwMode="auto">
              <a:xfrm flipH="1" flipV="1">
                <a:off x="2769" y="1553"/>
                <a:ext cx="8"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29" name="Line 448"/>
              <p:cNvSpPr>
                <a:spLocks noChangeShapeType="1"/>
              </p:cNvSpPr>
              <p:nvPr/>
            </p:nvSpPr>
            <p:spPr bwMode="auto">
              <a:xfrm flipH="1" flipV="1">
                <a:off x="2761" y="1527"/>
                <a:ext cx="7"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0" name="Line 449"/>
              <p:cNvSpPr>
                <a:spLocks noChangeShapeType="1"/>
              </p:cNvSpPr>
              <p:nvPr/>
            </p:nvSpPr>
            <p:spPr bwMode="auto">
              <a:xfrm flipH="1" flipV="1">
                <a:off x="2752" y="1503"/>
                <a:ext cx="6"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1" name="Line 450"/>
              <p:cNvSpPr>
                <a:spLocks noChangeShapeType="1"/>
              </p:cNvSpPr>
              <p:nvPr/>
            </p:nvSpPr>
            <p:spPr bwMode="auto">
              <a:xfrm flipH="1" flipV="1">
                <a:off x="2743" y="1481"/>
                <a:ext cx="6"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2" name="Line 451"/>
              <p:cNvSpPr>
                <a:spLocks noChangeShapeType="1"/>
              </p:cNvSpPr>
              <p:nvPr/>
            </p:nvSpPr>
            <p:spPr bwMode="auto">
              <a:xfrm flipH="1" flipV="1">
                <a:off x="2734" y="1457"/>
                <a:ext cx="7" cy="1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3" name="Line 452"/>
              <p:cNvSpPr>
                <a:spLocks noChangeShapeType="1"/>
              </p:cNvSpPr>
              <p:nvPr/>
            </p:nvSpPr>
            <p:spPr bwMode="auto">
              <a:xfrm flipH="1" flipV="1">
                <a:off x="2725" y="1434"/>
                <a:ext cx="7" cy="1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4" name="Line 453"/>
              <p:cNvSpPr>
                <a:spLocks noChangeShapeType="1"/>
              </p:cNvSpPr>
              <p:nvPr/>
            </p:nvSpPr>
            <p:spPr bwMode="auto">
              <a:xfrm flipH="1" flipV="1">
                <a:off x="2716" y="1409"/>
                <a:ext cx="7" cy="1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5" name="Line 454"/>
              <p:cNvSpPr>
                <a:spLocks noChangeShapeType="1"/>
              </p:cNvSpPr>
              <p:nvPr/>
            </p:nvSpPr>
            <p:spPr bwMode="auto">
              <a:xfrm flipH="1" flipV="1">
                <a:off x="2707" y="1386"/>
                <a:ext cx="5"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6" name="Line 455"/>
              <p:cNvSpPr>
                <a:spLocks noChangeShapeType="1"/>
              </p:cNvSpPr>
              <p:nvPr/>
            </p:nvSpPr>
            <p:spPr bwMode="auto">
              <a:xfrm flipH="1" flipV="1">
                <a:off x="2696" y="1362"/>
                <a:ext cx="7" cy="1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7" name="Line 456"/>
              <p:cNvSpPr>
                <a:spLocks noChangeShapeType="1"/>
              </p:cNvSpPr>
              <p:nvPr/>
            </p:nvSpPr>
            <p:spPr bwMode="auto">
              <a:xfrm flipH="1" flipV="1">
                <a:off x="2687" y="1341"/>
                <a:ext cx="7" cy="1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8" name="Line 457"/>
              <p:cNvSpPr>
                <a:spLocks noChangeShapeType="1"/>
              </p:cNvSpPr>
              <p:nvPr/>
            </p:nvSpPr>
            <p:spPr bwMode="auto">
              <a:xfrm>
                <a:off x="2955" y="1461"/>
                <a:ext cx="37" cy="5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39" name="Freeform 458"/>
              <p:cNvSpPr>
                <a:spLocks/>
              </p:cNvSpPr>
              <p:nvPr/>
            </p:nvSpPr>
            <p:spPr bwMode="auto">
              <a:xfrm>
                <a:off x="774" y="1289"/>
                <a:ext cx="2181" cy="373"/>
              </a:xfrm>
              <a:custGeom>
                <a:avLst/>
                <a:gdLst>
                  <a:gd name="T0" fmla="*/ 0 w 2405"/>
                  <a:gd name="T1" fmla="*/ 319 h 276"/>
                  <a:gd name="T2" fmla="*/ 77 w 2405"/>
                  <a:gd name="T3" fmla="*/ 354 h 276"/>
                  <a:gd name="T4" fmla="*/ 72 w 2405"/>
                  <a:gd name="T5" fmla="*/ 254 h 276"/>
                  <a:gd name="T6" fmla="*/ 228 w 2405"/>
                  <a:gd name="T7" fmla="*/ 18 h 276"/>
                  <a:gd name="T8" fmla="*/ 418 w 2405"/>
                  <a:gd name="T9" fmla="*/ 172 h 276"/>
                  <a:gd name="T10" fmla="*/ 545 w 2405"/>
                  <a:gd name="T11" fmla="*/ 0 h 276"/>
                  <a:gd name="T12" fmla="*/ 744 w 2405"/>
                  <a:gd name="T13" fmla="*/ 207 h 276"/>
                  <a:gd name="T14" fmla="*/ 758 w 2405"/>
                  <a:gd name="T15" fmla="*/ 337 h 276"/>
                  <a:gd name="T16" fmla="*/ 753 w 2405"/>
                  <a:gd name="T17" fmla="*/ 373 h 276"/>
                  <a:gd name="T18" fmla="*/ 810 w 2405"/>
                  <a:gd name="T19" fmla="*/ 337 h 276"/>
                  <a:gd name="T20" fmla="*/ 810 w 2405"/>
                  <a:gd name="T21" fmla="*/ 207 h 276"/>
                  <a:gd name="T22" fmla="*/ 986 w 2405"/>
                  <a:gd name="T23" fmla="*/ 18 h 276"/>
                  <a:gd name="T24" fmla="*/ 1056 w 2405"/>
                  <a:gd name="T25" fmla="*/ 70 h 276"/>
                  <a:gd name="T26" fmla="*/ 1098 w 2405"/>
                  <a:gd name="T27" fmla="*/ 11 h 276"/>
                  <a:gd name="T28" fmla="*/ 1301 w 2405"/>
                  <a:gd name="T29" fmla="*/ 182 h 276"/>
                  <a:gd name="T30" fmla="*/ 1543 w 2405"/>
                  <a:gd name="T31" fmla="*/ 128 h 276"/>
                  <a:gd name="T32" fmla="*/ 1614 w 2405"/>
                  <a:gd name="T33" fmla="*/ 11 h 276"/>
                  <a:gd name="T34" fmla="*/ 1794 w 2405"/>
                  <a:gd name="T35" fmla="*/ 147 h 276"/>
                  <a:gd name="T36" fmla="*/ 1855 w 2405"/>
                  <a:gd name="T37" fmla="*/ 18 h 276"/>
                  <a:gd name="T38" fmla="*/ 1917 w 2405"/>
                  <a:gd name="T39" fmla="*/ 53 h 276"/>
                  <a:gd name="T40" fmla="*/ 2181 w 2405"/>
                  <a:gd name="T41" fmla="*/ 172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05" h="276">
                    <a:moveTo>
                      <a:pt x="0" y="236"/>
                    </a:moveTo>
                    <a:lnTo>
                      <a:pt x="85" y="262"/>
                    </a:lnTo>
                    <a:lnTo>
                      <a:pt x="79" y="188"/>
                    </a:lnTo>
                    <a:lnTo>
                      <a:pt x="251" y="13"/>
                    </a:lnTo>
                    <a:lnTo>
                      <a:pt x="461" y="127"/>
                    </a:lnTo>
                    <a:lnTo>
                      <a:pt x="601" y="0"/>
                    </a:lnTo>
                    <a:lnTo>
                      <a:pt x="820" y="153"/>
                    </a:lnTo>
                    <a:lnTo>
                      <a:pt x="836" y="249"/>
                    </a:lnTo>
                    <a:lnTo>
                      <a:pt x="830" y="276"/>
                    </a:lnTo>
                    <a:lnTo>
                      <a:pt x="893" y="249"/>
                    </a:lnTo>
                    <a:lnTo>
                      <a:pt x="893" y="153"/>
                    </a:lnTo>
                    <a:lnTo>
                      <a:pt x="1087" y="13"/>
                    </a:lnTo>
                    <a:lnTo>
                      <a:pt x="1164" y="52"/>
                    </a:lnTo>
                    <a:lnTo>
                      <a:pt x="1211" y="8"/>
                    </a:lnTo>
                    <a:lnTo>
                      <a:pt x="1435" y="135"/>
                    </a:lnTo>
                    <a:lnTo>
                      <a:pt x="1701" y="95"/>
                    </a:lnTo>
                    <a:lnTo>
                      <a:pt x="1780" y="8"/>
                    </a:lnTo>
                    <a:lnTo>
                      <a:pt x="1978" y="109"/>
                    </a:lnTo>
                    <a:lnTo>
                      <a:pt x="2045" y="13"/>
                    </a:lnTo>
                    <a:lnTo>
                      <a:pt x="2114" y="39"/>
                    </a:lnTo>
                    <a:lnTo>
                      <a:pt x="2405" y="127"/>
                    </a:lnTo>
                  </a:path>
                </a:pathLst>
              </a:custGeom>
              <a:noFill/>
              <a:ln w="0">
                <a:solidFill>
                  <a:schemeClr val="tx2"/>
                </a:solidFill>
                <a:prstDash val="solid"/>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540" name="Line 459"/>
              <p:cNvSpPr>
                <a:spLocks noChangeShapeType="1"/>
              </p:cNvSpPr>
              <p:nvPr/>
            </p:nvSpPr>
            <p:spPr bwMode="auto">
              <a:xfrm flipV="1">
                <a:off x="2666" y="1935"/>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1" name="Line 460"/>
              <p:cNvSpPr>
                <a:spLocks noChangeShapeType="1"/>
              </p:cNvSpPr>
              <p:nvPr/>
            </p:nvSpPr>
            <p:spPr bwMode="auto">
              <a:xfrm flipV="1">
                <a:off x="2666" y="1911"/>
                <a:ext cx="2"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2" name="Line 461"/>
              <p:cNvSpPr>
                <a:spLocks noChangeShapeType="1"/>
              </p:cNvSpPr>
              <p:nvPr/>
            </p:nvSpPr>
            <p:spPr bwMode="auto">
              <a:xfrm flipV="1">
                <a:off x="2668" y="1883"/>
                <a:ext cx="1"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3" name="Line 462"/>
              <p:cNvSpPr>
                <a:spLocks noChangeShapeType="1"/>
              </p:cNvSpPr>
              <p:nvPr/>
            </p:nvSpPr>
            <p:spPr bwMode="auto">
              <a:xfrm flipV="1">
                <a:off x="2668" y="1857"/>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4" name="Line 463"/>
              <p:cNvSpPr>
                <a:spLocks noChangeShapeType="1"/>
              </p:cNvSpPr>
              <p:nvPr/>
            </p:nvSpPr>
            <p:spPr bwMode="auto">
              <a:xfrm flipV="1">
                <a:off x="2668" y="1832"/>
                <a:ext cx="2"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5" name="Line 464"/>
              <p:cNvSpPr>
                <a:spLocks noChangeShapeType="1"/>
              </p:cNvSpPr>
              <p:nvPr/>
            </p:nvSpPr>
            <p:spPr bwMode="auto">
              <a:xfrm flipV="1">
                <a:off x="2670" y="1805"/>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6" name="Line 465"/>
              <p:cNvSpPr>
                <a:spLocks noChangeShapeType="1"/>
              </p:cNvSpPr>
              <p:nvPr/>
            </p:nvSpPr>
            <p:spPr bwMode="auto">
              <a:xfrm flipV="1">
                <a:off x="2670" y="1778"/>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7" name="Line 466"/>
              <p:cNvSpPr>
                <a:spLocks noChangeShapeType="1"/>
              </p:cNvSpPr>
              <p:nvPr/>
            </p:nvSpPr>
            <p:spPr bwMode="auto">
              <a:xfrm flipV="1">
                <a:off x="2671" y="1752"/>
                <a:ext cx="1"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8" name="Line 467"/>
              <p:cNvSpPr>
                <a:spLocks noChangeShapeType="1"/>
              </p:cNvSpPr>
              <p:nvPr/>
            </p:nvSpPr>
            <p:spPr bwMode="auto">
              <a:xfrm flipV="1">
                <a:off x="2671" y="1726"/>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49" name="Line 468"/>
              <p:cNvSpPr>
                <a:spLocks noChangeShapeType="1"/>
              </p:cNvSpPr>
              <p:nvPr/>
            </p:nvSpPr>
            <p:spPr bwMode="auto">
              <a:xfrm flipV="1">
                <a:off x="2671" y="1701"/>
                <a:ext cx="3"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0" name="Line 469"/>
              <p:cNvSpPr>
                <a:spLocks noChangeShapeType="1"/>
              </p:cNvSpPr>
              <p:nvPr/>
            </p:nvSpPr>
            <p:spPr bwMode="auto">
              <a:xfrm flipV="1">
                <a:off x="2674" y="1673"/>
                <a:ext cx="0"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1" name="Line 470"/>
              <p:cNvSpPr>
                <a:spLocks noChangeShapeType="1"/>
              </p:cNvSpPr>
              <p:nvPr/>
            </p:nvSpPr>
            <p:spPr bwMode="auto">
              <a:xfrm flipV="1">
                <a:off x="2674" y="1649"/>
                <a:ext cx="0"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2" name="Line 471"/>
              <p:cNvSpPr>
                <a:spLocks noChangeShapeType="1"/>
              </p:cNvSpPr>
              <p:nvPr/>
            </p:nvSpPr>
            <p:spPr bwMode="auto">
              <a:xfrm flipV="1">
                <a:off x="2674" y="1622"/>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3" name="Line 472"/>
              <p:cNvSpPr>
                <a:spLocks noChangeShapeType="1"/>
              </p:cNvSpPr>
              <p:nvPr/>
            </p:nvSpPr>
            <p:spPr bwMode="auto">
              <a:xfrm flipV="1">
                <a:off x="2674" y="1595"/>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4" name="Line 473"/>
              <p:cNvSpPr>
                <a:spLocks noChangeShapeType="1"/>
              </p:cNvSpPr>
              <p:nvPr/>
            </p:nvSpPr>
            <p:spPr bwMode="auto">
              <a:xfrm flipV="1">
                <a:off x="2674" y="1571"/>
                <a:ext cx="2" cy="1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5" name="Line 474"/>
              <p:cNvSpPr>
                <a:spLocks noChangeShapeType="1"/>
              </p:cNvSpPr>
              <p:nvPr/>
            </p:nvSpPr>
            <p:spPr bwMode="auto">
              <a:xfrm flipV="1">
                <a:off x="2676" y="1543"/>
                <a:ext cx="1"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6" name="Line 475"/>
              <p:cNvSpPr>
                <a:spLocks noChangeShapeType="1"/>
              </p:cNvSpPr>
              <p:nvPr/>
            </p:nvSpPr>
            <p:spPr bwMode="auto">
              <a:xfrm flipV="1">
                <a:off x="2676" y="1516"/>
                <a:ext cx="2"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7" name="Line 476"/>
              <p:cNvSpPr>
                <a:spLocks noChangeShapeType="1"/>
              </p:cNvSpPr>
              <p:nvPr/>
            </p:nvSpPr>
            <p:spPr bwMode="auto">
              <a:xfrm flipV="1">
                <a:off x="2678" y="1489"/>
                <a:ext cx="1"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8" name="Line 477"/>
              <p:cNvSpPr>
                <a:spLocks noChangeShapeType="1"/>
              </p:cNvSpPr>
              <p:nvPr/>
            </p:nvSpPr>
            <p:spPr bwMode="auto">
              <a:xfrm flipV="1">
                <a:off x="2678" y="1465"/>
                <a:ext cx="1"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59" name="Line 478"/>
              <p:cNvSpPr>
                <a:spLocks noChangeShapeType="1"/>
              </p:cNvSpPr>
              <p:nvPr/>
            </p:nvSpPr>
            <p:spPr bwMode="auto">
              <a:xfrm flipV="1">
                <a:off x="2678" y="1438"/>
                <a:ext cx="2" cy="2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60" name="Line 479"/>
              <p:cNvSpPr>
                <a:spLocks noChangeShapeType="1"/>
              </p:cNvSpPr>
              <p:nvPr/>
            </p:nvSpPr>
            <p:spPr bwMode="auto">
              <a:xfrm flipV="1">
                <a:off x="2680" y="1410"/>
                <a:ext cx="0"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61" name="Line 480"/>
              <p:cNvSpPr>
                <a:spLocks noChangeShapeType="1"/>
              </p:cNvSpPr>
              <p:nvPr/>
            </p:nvSpPr>
            <p:spPr bwMode="auto">
              <a:xfrm flipV="1">
                <a:off x="2680" y="1386"/>
                <a:ext cx="2" cy="2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62" name="Freeform 481"/>
              <p:cNvSpPr>
                <a:spLocks/>
              </p:cNvSpPr>
              <p:nvPr/>
            </p:nvSpPr>
            <p:spPr bwMode="auto">
              <a:xfrm>
                <a:off x="1121" y="1951"/>
                <a:ext cx="106" cy="42"/>
              </a:xfrm>
              <a:custGeom>
                <a:avLst/>
                <a:gdLst>
                  <a:gd name="T0" fmla="*/ 106 w 117"/>
                  <a:gd name="T1" fmla="*/ 0 h 31"/>
                  <a:gd name="T2" fmla="*/ 33 w 117"/>
                  <a:gd name="T3" fmla="*/ 42 h 31"/>
                  <a:gd name="T4" fmla="*/ 0 w 117"/>
                  <a:gd name="T5" fmla="*/ 35 h 31"/>
                  <a:gd name="T6" fmla="*/ 0 w 117"/>
                  <a:gd name="T7" fmla="*/ 0 h 31"/>
                  <a:gd name="T8" fmla="*/ 106 w 1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1">
                    <a:moveTo>
                      <a:pt x="117" y="0"/>
                    </a:moveTo>
                    <a:lnTo>
                      <a:pt x="36" y="31"/>
                    </a:lnTo>
                    <a:lnTo>
                      <a:pt x="0" y="26"/>
                    </a:lnTo>
                    <a:lnTo>
                      <a:pt x="0" y="0"/>
                    </a:lnTo>
                    <a:lnTo>
                      <a:pt x="117" y="0"/>
                    </a:lnTo>
                    <a:close/>
                  </a:path>
                </a:pathLst>
              </a:custGeom>
              <a:solidFill>
                <a:schemeClr val="tx2"/>
              </a:solidFill>
              <a:ln w="9525">
                <a:solidFill>
                  <a:schemeClr val="tx2"/>
                </a:solidFill>
                <a:round/>
                <a:headEnd/>
                <a:tailEnd/>
              </a:ln>
            </p:spPr>
            <p:txBody>
              <a:bodyPr/>
              <a:lstStyle/>
              <a:p>
                <a:endParaRPr lang="fr-FR"/>
              </a:p>
            </p:txBody>
          </p:sp>
          <p:sp>
            <p:nvSpPr>
              <p:cNvPr id="21563" name="Freeform 482"/>
              <p:cNvSpPr>
                <a:spLocks/>
              </p:cNvSpPr>
              <p:nvPr/>
            </p:nvSpPr>
            <p:spPr bwMode="auto">
              <a:xfrm>
                <a:off x="1121" y="1951"/>
                <a:ext cx="106" cy="42"/>
              </a:xfrm>
              <a:custGeom>
                <a:avLst/>
                <a:gdLst>
                  <a:gd name="T0" fmla="*/ 106 w 117"/>
                  <a:gd name="T1" fmla="*/ 0 h 31"/>
                  <a:gd name="T2" fmla="*/ 33 w 117"/>
                  <a:gd name="T3" fmla="*/ 42 h 31"/>
                  <a:gd name="T4" fmla="*/ 0 w 117"/>
                  <a:gd name="T5" fmla="*/ 35 h 31"/>
                  <a:gd name="T6" fmla="*/ 0 w 117"/>
                  <a:gd name="T7" fmla="*/ 0 h 31"/>
                  <a:gd name="T8" fmla="*/ 106 w 1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31">
                    <a:moveTo>
                      <a:pt x="117" y="0"/>
                    </a:moveTo>
                    <a:lnTo>
                      <a:pt x="36" y="31"/>
                    </a:lnTo>
                    <a:lnTo>
                      <a:pt x="0" y="26"/>
                    </a:lnTo>
                    <a:lnTo>
                      <a:pt x="0" y="0"/>
                    </a:lnTo>
                    <a:lnTo>
                      <a:pt x="117" y="0"/>
                    </a:lnTo>
                  </a:path>
                </a:pathLst>
              </a:custGeom>
              <a:solidFill>
                <a:schemeClr val="tx2"/>
              </a:solidFill>
              <a:ln w="0">
                <a:solidFill>
                  <a:schemeClr val="tx2"/>
                </a:solidFill>
                <a:prstDash val="solid"/>
                <a:round/>
                <a:headEnd/>
                <a:tailEnd/>
              </a:ln>
            </p:spPr>
            <p:txBody>
              <a:bodyPr/>
              <a:lstStyle/>
              <a:p>
                <a:endParaRPr lang="fr-FR"/>
              </a:p>
            </p:txBody>
          </p:sp>
          <p:sp>
            <p:nvSpPr>
              <p:cNvPr id="21564" name="Freeform 483"/>
              <p:cNvSpPr>
                <a:spLocks/>
              </p:cNvSpPr>
              <p:nvPr/>
            </p:nvSpPr>
            <p:spPr bwMode="auto">
              <a:xfrm>
                <a:off x="1239" y="1959"/>
                <a:ext cx="60" cy="38"/>
              </a:xfrm>
              <a:custGeom>
                <a:avLst/>
                <a:gdLst>
                  <a:gd name="T0" fmla="*/ 2 w 67"/>
                  <a:gd name="T1" fmla="*/ 38 h 28"/>
                  <a:gd name="T2" fmla="*/ 42 w 67"/>
                  <a:gd name="T3" fmla="*/ 31 h 28"/>
                  <a:gd name="T4" fmla="*/ 60 w 67"/>
                  <a:gd name="T5" fmla="*/ 0 h 28"/>
                  <a:gd name="T6" fmla="*/ 0 w 67"/>
                  <a:gd name="T7" fmla="*/ 5 h 28"/>
                  <a:gd name="T8" fmla="*/ 2 w 67"/>
                  <a:gd name="T9" fmla="*/ 3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8">
                    <a:moveTo>
                      <a:pt x="2" y="28"/>
                    </a:moveTo>
                    <a:lnTo>
                      <a:pt x="47" y="23"/>
                    </a:lnTo>
                    <a:lnTo>
                      <a:pt x="67" y="0"/>
                    </a:lnTo>
                    <a:lnTo>
                      <a:pt x="0" y="4"/>
                    </a:lnTo>
                    <a:lnTo>
                      <a:pt x="2" y="28"/>
                    </a:lnTo>
                    <a:close/>
                  </a:path>
                </a:pathLst>
              </a:custGeom>
              <a:solidFill>
                <a:schemeClr val="tx2"/>
              </a:solidFill>
              <a:ln w="9525">
                <a:solidFill>
                  <a:schemeClr val="tx2"/>
                </a:solidFill>
                <a:round/>
                <a:headEnd/>
                <a:tailEnd/>
              </a:ln>
            </p:spPr>
            <p:txBody>
              <a:bodyPr/>
              <a:lstStyle/>
              <a:p>
                <a:endParaRPr lang="fr-FR"/>
              </a:p>
            </p:txBody>
          </p:sp>
          <p:sp>
            <p:nvSpPr>
              <p:cNvPr id="21565" name="Freeform 484"/>
              <p:cNvSpPr>
                <a:spLocks/>
              </p:cNvSpPr>
              <p:nvPr/>
            </p:nvSpPr>
            <p:spPr bwMode="auto">
              <a:xfrm>
                <a:off x="1239" y="1959"/>
                <a:ext cx="60" cy="38"/>
              </a:xfrm>
              <a:custGeom>
                <a:avLst/>
                <a:gdLst>
                  <a:gd name="T0" fmla="*/ 2 w 67"/>
                  <a:gd name="T1" fmla="*/ 38 h 28"/>
                  <a:gd name="T2" fmla="*/ 42 w 67"/>
                  <a:gd name="T3" fmla="*/ 31 h 28"/>
                  <a:gd name="T4" fmla="*/ 60 w 67"/>
                  <a:gd name="T5" fmla="*/ 0 h 28"/>
                  <a:gd name="T6" fmla="*/ 0 w 67"/>
                  <a:gd name="T7" fmla="*/ 5 h 28"/>
                  <a:gd name="T8" fmla="*/ 2 w 67"/>
                  <a:gd name="T9" fmla="*/ 3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8">
                    <a:moveTo>
                      <a:pt x="2" y="28"/>
                    </a:moveTo>
                    <a:lnTo>
                      <a:pt x="47" y="23"/>
                    </a:lnTo>
                    <a:lnTo>
                      <a:pt x="67" y="0"/>
                    </a:lnTo>
                    <a:lnTo>
                      <a:pt x="0" y="4"/>
                    </a:lnTo>
                    <a:lnTo>
                      <a:pt x="2" y="28"/>
                    </a:lnTo>
                  </a:path>
                </a:pathLst>
              </a:custGeom>
              <a:solidFill>
                <a:schemeClr val="tx2"/>
              </a:solidFill>
              <a:ln w="0">
                <a:solidFill>
                  <a:schemeClr val="tx2"/>
                </a:solidFill>
                <a:prstDash val="solid"/>
                <a:round/>
                <a:headEnd/>
                <a:tailEnd/>
              </a:ln>
            </p:spPr>
            <p:txBody>
              <a:bodyPr/>
              <a:lstStyle/>
              <a:p>
                <a:endParaRPr lang="fr-FR"/>
              </a:p>
            </p:txBody>
          </p:sp>
          <p:sp>
            <p:nvSpPr>
              <p:cNvPr id="21566" name="Freeform 485"/>
              <p:cNvSpPr>
                <a:spLocks/>
              </p:cNvSpPr>
              <p:nvPr/>
            </p:nvSpPr>
            <p:spPr bwMode="auto">
              <a:xfrm>
                <a:off x="1731" y="1965"/>
                <a:ext cx="54" cy="38"/>
              </a:xfrm>
              <a:custGeom>
                <a:avLst/>
                <a:gdLst>
                  <a:gd name="T0" fmla="*/ 0 w 60"/>
                  <a:gd name="T1" fmla="*/ 0 h 28"/>
                  <a:gd name="T2" fmla="*/ 22 w 60"/>
                  <a:gd name="T3" fmla="*/ 38 h 28"/>
                  <a:gd name="T4" fmla="*/ 54 w 60"/>
                  <a:gd name="T5" fmla="*/ 1 h 28"/>
                  <a:gd name="T6" fmla="*/ 0 60000 65536"/>
                  <a:gd name="T7" fmla="*/ 0 60000 65536"/>
                  <a:gd name="T8" fmla="*/ 0 60000 65536"/>
                </a:gdLst>
                <a:ahLst/>
                <a:cxnLst>
                  <a:cxn ang="T6">
                    <a:pos x="T0" y="T1"/>
                  </a:cxn>
                  <a:cxn ang="T7">
                    <a:pos x="T2" y="T3"/>
                  </a:cxn>
                  <a:cxn ang="T8">
                    <a:pos x="T4" y="T5"/>
                  </a:cxn>
                </a:cxnLst>
                <a:rect l="0" t="0" r="r" b="b"/>
                <a:pathLst>
                  <a:path w="60" h="28">
                    <a:moveTo>
                      <a:pt x="0" y="0"/>
                    </a:moveTo>
                    <a:lnTo>
                      <a:pt x="24" y="28"/>
                    </a:lnTo>
                    <a:lnTo>
                      <a:pt x="60" y="1"/>
                    </a:lnTo>
                  </a:path>
                </a:pathLst>
              </a:custGeom>
              <a:solidFill>
                <a:schemeClr val="tx2"/>
              </a:solidFill>
              <a:ln w="0">
                <a:solidFill>
                  <a:schemeClr val="tx2"/>
                </a:solidFill>
                <a:prstDash val="solid"/>
                <a:round/>
                <a:headEnd/>
                <a:tailEnd/>
              </a:ln>
            </p:spPr>
            <p:txBody>
              <a:bodyPr/>
              <a:lstStyle/>
              <a:p>
                <a:endParaRPr lang="fr-FR"/>
              </a:p>
            </p:txBody>
          </p:sp>
          <p:sp>
            <p:nvSpPr>
              <p:cNvPr id="21567" name="Freeform 486"/>
              <p:cNvSpPr>
                <a:spLocks/>
              </p:cNvSpPr>
              <p:nvPr/>
            </p:nvSpPr>
            <p:spPr bwMode="auto">
              <a:xfrm>
                <a:off x="1942" y="1948"/>
                <a:ext cx="42" cy="45"/>
              </a:xfrm>
              <a:custGeom>
                <a:avLst/>
                <a:gdLst>
                  <a:gd name="T0" fmla="*/ 0 w 46"/>
                  <a:gd name="T1" fmla="*/ 0 h 33"/>
                  <a:gd name="T2" fmla="*/ 29 w 46"/>
                  <a:gd name="T3" fmla="*/ 45 h 33"/>
                  <a:gd name="T4" fmla="*/ 42 w 46"/>
                  <a:gd name="T5" fmla="*/ 7 h 33"/>
                  <a:gd name="T6" fmla="*/ 0 60000 65536"/>
                  <a:gd name="T7" fmla="*/ 0 60000 65536"/>
                  <a:gd name="T8" fmla="*/ 0 60000 65536"/>
                </a:gdLst>
                <a:ahLst/>
                <a:cxnLst>
                  <a:cxn ang="T6">
                    <a:pos x="T0" y="T1"/>
                  </a:cxn>
                  <a:cxn ang="T7">
                    <a:pos x="T2" y="T3"/>
                  </a:cxn>
                  <a:cxn ang="T8">
                    <a:pos x="T4" y="T5"/>
                  </a:cxn>
                </a:cxnLst>
                <a:rect l="0" t="0" r="r" b="b"/>
                <a:pathLst>
                  <a:path w="46" h="33">
                    <a:moveTo>
                      <a:pt x="0" y="0"/>
                    </a:moveTo>
                    <a:lnTo>
                      <a:pt x="32" y="33"/>
                    </a:lnTo>
                    <a:lnTo>
                      <a:pt x="46" y="5"/>
                    </a:lnTo>
                  </a:path>
                </a:pathLst>
              </a:custGeom>
              <a:solidFill>
                <a:schemeClr val="tx2"/>
              </a:solidFill>
              <a:ln w="0">
                <a:solidFill>
                  <a:schemeClr val="tx2"/>
                </a:solidFill>
                <a:prstDash val="solid"/>
                <a:round/>
                <a:headEnd/>
                <a:tailEnd/>
              </a:ln>
            </p:spPr>
            <p:txBody>
              <a:bodyPr/>
              <a:lstStyle/>
              <a:p>
                <a:endParaRPr lang="fr-FR"/>
              </a:p>
            </p:txBody>
          </p:sp>
          <p:sp>
            <p:nvSpPr>
              <p:cNvPr id="21568" name="Freeform 487"/>
              <p:cNvSpPr>
                <a:spLocks/>
              </p:cNvSpPr>
              <p:nvPr/>
            </p:nvSpPr>
            <p:spPr bwMode="auto">
              <a:xfrm>
                <a:off x="2022" y="1955"/>
                <a:ext cx="55" cy="54"/>
              </a:xfrm>
              <a:custGeom>
                <a:avLst/>
                <a:gdLst>
                  <a:gd name="T0" fmla="*/ 0 w 60"/>
                  <a:gd name="T1" fmla="*/ 0 h 40"/>
                  <a:gd name="T2" fmla="*/ 4 w 60"/>
                  <a:gd name="T3" fmla="*/ 54 h 40"/>
                  <a:gd name="T4" fmla="*/ 35 w 60"/>
                  <a:gd name="T5" fmla="*/ 51 h 40"/>
                  <a:gd name="T6" fmla="*/ 55 w 60"/>
                  <a:gd name="T7" fmla="*/ 4 h 40"/>
                  <a:gd name="T8" fmla="*/ 0 w 6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0">
                    <a:moveTo>
                      <a:pt x="0" y="0"/>
                    </a:moveTo>
                    <a:lnTo>
                      <a:pt x="4" y="40"/>
                    </a:lnTo>
                    <a:lnTo>
                      <a:pt x="38" y="38"/>
                    </a:lnTo>
                    <a:lnTo>
                      <a:pt x="60" y="3"/>
                    </a:lnTo>
                    <a:lnTo>
                      <a:pt x="0" y="0"/>
                    </a:lnTo>
                    <a:close/>
                  </a:path>
                </a:pathLst>
              </a:custGeom>
              <a:solidFill>
                <a:schemeClr val="tx2"/>
              </a:solidFill>
              <a:ln w="9525">
                <a:solidFill>
                  <a:schemeClr val="tx2"/>
                </a:solidFill>
                <a:round/>
                <a:headEnd/>
                <a:tailEnd/>
              </a:ln>
            </p:spPr>
            <p:txBody>
              <a:bodyPr/>
              <a:lstStyle/>
              <a:p>
                <a:endParaRPr lang="fr-FR"/>
              </a:p>
            </p:txBody>
          </p:sp>
          <p:sp>
            <p:nvSpPr>
              <p:cNvPr id="21569" name="Freeform 488"/>
              <p:cNvSpPr>
                <a:spLocks/>
              </p:cNvSpPr>
              <p:nvPr/>
            </p:nvSpPr>
            <p:spPr bwMode="auto">
              <a:xfrm>
                <a:off x="2022" y="1955"/>
                <a:ext cx="55" cy="54"/>
              </a:xfrm>
              <a:custGeom>
                <a:avLst/>
                <a:gdLst>
                  <a:gd name="T0" fmla="*/ 0 w 60"/>
                  <a:gd name="T1" fmla="*/ 0 h 40"/>
                  <a:gd name="T2" fmla="*/ 4 w 60"/>
                  <a:gd name="T3" fmla="*/ 54 h 40"/>
                  <a:gd name="T4" fmla="*/ 35 w 60"/>
                  <a:gd name="T5" fmla="*/ 51 h 40"/>
                  <a:gd name="T6" fmla="*/ 55 w 60"/>
                  <a:gd name="T7" fmla="*/ 4 h 40"/>
                  <a:gd name="T8" fmla="*/ 0 w 60"/>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0">
                    <a:moveTo>
                      <a:pt x="0" y="0"/>
                    </a:moveTo>
                    <a:lnTo>
                      <a:pt x="4" y="40"/>
                    </a:lnTo>
                    <a:lnTo>
                      <a:pt x="38" y="38"/>
                    </a:lnTo>
                    <a:lnTo>
                      <a:pt x="60" y="3"/>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70" name="Freeform 489"/>
              <p:cNvSpPr>
                <a:spLocks/>
              </p:cNvSpPr>
              <p:nvPr/>
            </p:nvSpPr>
            <p:spPr bwMode="auto">
              <a:xfrm>
                <a:off x="2233" y="1944"/>
                <a:ext cx="48" cy="53"/>
              </a:xfrm>
              <a:custGeom>
                <a:avLst/>
                <a:gdLst>
                  <a:gd name="T0" fmla="*/ 4 w 52"/>
                  <a:gd name="T1" fmla="*/ 53 h 39"/>
                  <a:gd name="T2" fmla="*/ 35 w 52"/>
                  <a:gd name="T3" fmla="*/ 49 h 39"/>
                  <a:gd name="T4" fmla="*/ 48 w 52"/>
                  <a:gd name="T5" fmla="*/ 15 h 39"/>
                  <a:gd name="T6" fmla="*/ 41 w 52"/>
                  <a:gd name="T7" fmla="*/ 8 h 39"/>
                  <a:gd name="T8" fmla="*/ 22 w 52"/>
                  <a:gd name="T9" fmla="*/ 0 h 39"/>
                  <a:gd name="T10" fmla="*/ 6 w 52"/>
                  <a:gd name="T11" fmla="*/ 0 h 39"/>
                  <a:gd name="T12" fmla="*/ 0 w 52"/>
                  <a:gd name="T13" fmla="*/ 15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9">
                    <a:moveTo>
                      <a:pt x="4" y="39"/>
                    </a:moveTo>
                    <a:lnTo>
                      <a:pt x="38" y="36"/>
                    </a:lnTo>
                    <a:lnTo>
                      <a:pt x="52" y="11"/>
                    </a:lnTo>
                    <a:lnTo>
                      <a:pt x="44" y="6"/>
                    </a:lnTo>
                    <a:lnTo>
                      <a:pt x="24" y="0"/>
                    </a:lnTo>
                    <a:lnTo>
                      <a:pt x="6" y="0"/>
                    </a:lnTo>
                    <a:lnTo>
                      <a:pt x="0" y="11"/>
                    </a:lnTo>
                  </a:path>
                </a:pathLst>
              </a:custGeom>
              <a:solidFill>
                <a:schemeClr val="tx2"/>
              </a:solidFill>
              <a:ln w="0">
                <a:solidFill>
                  <a:schemeClr val="tx2"/>
                </a:solidFill>
                <a:prstDash val="solid"/>
                <a:round/>
                <a:headEnd/>
                <a:tailEnd/>
              </a:ln>
            </p:spPr>
            <p:txBody>
              <a:bodyPr/>
              <a:lstStyle/>
              <a:p>
                <a:endParaRPr lang="fr-FR"/>
              </a:p>
            </p:txBody>
          </p:sp>
          <p:sp>
            <p:nvSpPr>
              <p:cNvPr id="21571" name="Line 490"/>
              <p:cNvSpPr>
                <a:spLocks noChangeShapeType="1"/>
              </p:cNvSpPr>
              <p:nvPr/>
            </p:nvSpPr>
            <p:spPr bwMode="auto">
              <a:xfrm flipH="1" flipV="1">
                <a:off x="901" y="1959"/>
                <a:ext cx="132" cy="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72" name="Freeform 491"/>
              <p:cNvSpPr>
                <a:spLocks/>
              </p:cNvSpPr>
              <p:nvPr/>
            </p:nvSpPr>
            <p:spPr bwMode="auto">
              <a:xfrm>
                <a:off x="901" y="1959"/>
                <a:ext cx="119" cy="34"/>
              </a:xfrm>
              <a:custGeom>
                <a:avLst/>
                <a:gdLst>
                  <a:gd name="T0" fmla="*/ 0 w 131"/>
                  <a:gd name="T1" fmla="*/ 0 h 25"/>
                  <a:gd name="T2" fmla="*/ 88 w 131"/>
                  <a:gd name="T3" fmla="*/ 34 h 25"/>
                  <a:gd name="T4" fmla="*/ 119 w 131"/>
                  <a:gd name="T5" fmla="*/ 27 h 25"/>
                  <a:gd name="T6" fmla="*/ 119 w 131"/>
                  <a:gd name="T7" fmla="*/ 5 h 25"/>
                  <a:gd name="T8" fmla="*/ 0 w 131"/>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0" y="0"/>
                    </a:moveTo>
                    <a:lnTo>
                      <a:pt x="97" y="25"/>
                    </a:lnTo>
                    <a:lnTo>
                      <a:pt x="131" y="20"/>
                    </a:lnTo>
                    <a:lnTo>
                      <a:pt x="131" y="4"/>
                    </a:lnTo>
                    <a:lnTo>
                      <a:pt x="0" y="0"/>
                    </a:lnTo>
                    <a:close/>
                  </a:path>
                </a:pathLst>
              </a:custGeom>
              <a:solidFill>
                <a:schemeClr val="tx2"/>
              </a:solidFill>
              <a:ln w="9525">
                <a:solidFill>
                  <a:schemeClr val="tx2"/>
                </a:solidFill>
                <a:round/>
                <a:headEnd/>
                <a:tailEnd/>
              </a:ln>
            </p:spPr>
            <p:txBody>
              <a:bodyPr/>
              <a:lstStyle/>
              <a:p>
                <a:endParaRPr lang="fr-FR"/>
              </a:p>
            </p:txBody>
          </p:sp>
          <p:sp>
            <p:nvSpPr>
              <p:cNvPr id="21573" name="Freeform 492"/>
              <p:cNvSpPr>
                <a:spLocks/>
              </p:cNvSpPr>
              <p:nvPr/>
            </p:nvSpPr>
            <p:spPr bwMode="auto">
              <a:xfrm>
                <a:off x="901" y="1959"/>
                <a:ext cx="119" cy="34"/>
              </a:xfrm>
              <a:custGeom>
                <a:avLst/>
                <a:gdLst>
                  <a:gd name="T0" fmla="*/ 0 w 131"/>
                  <a:gd name="T1" fmla="*/ 0 h 25"/>
                  <a:gd name="T2" fmla="*/ 88 w 131"/>
                  <a:gd name="T3" fmla="*/ 34 h 25"/>
                  <a:gd name="T4" fmla="*/ 119 w 131"/>
                  <a:gd name="T5" fmla="*/ 27 h 25"/>
                  <a:gd name="T6" fmla="*/ 119 w 131"/>
                  <a:gd name="T7" fmla="*/ 5 h 25"/>
                  <a:gd name="T8" fmla="*/ 0 w 131"/>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0" y="0"/>
                    </a:moveTo>
                    <a:lnTo>
                      <a:pt x="97" y="25"/>
                    </a:lnTo>
                    <a:lnTo>
                      <a:pt x="131" y="20"/>
                    </a:lnTo>
                    <a:lnTo>
                      <a:pt x="131" y="4"/>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74" name="Freeform 493"/>
              <p:cNvSpPr>
                <a:spLocks/>
              </p:cNvSpPr>
              <p:nvPr/>
            </p:nvSpPr>
            <p:spPr bwMode="auto">
              <a:xfrm>
                <a:off x="1048" y="1955"/>
                <a:ext cx="43" cy="38"/>
              </a:xfrm>
              <a:custGeom>
                <a:avLst/>
                <a:gdLst>
                  <a:gd name="T0" fmla="*/ 0 w 48"/>
                  <a:gd name="T1" fmla="*/ 10 h 28"/>
                  <a:gd name="T2" fmla="*/ 25 w 48"/>
                  <a:gd name="T3" fmla="*/ 38 h 28"/>
                  <a:gd name="T4" fmla="*/ 43 w 48"/>
                  <a:gd name="T5" fmla="*/ 0 h 28"/>
                  <a:gd name="T6" fmla="*/ 0 w 48"/>
                  <a:gd name="T7" fmla="*/ 1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7"/>
                    </a:moveTo>
                    <a:lnTo>
                      <a:pt x="28" y="28"/>
                    </a:lnTo>
                    <a:lnTo>
                      <a:pt x="48" y="0"/>
                    </a:lnTo>
                    <a:lnTo>
                      <a:pt x="0" y="7"/>
                    </a:lnTo>
                    <a:close/>
                  </a:path>
                </a:pathLst>
              </a:custGeom>
              <a:solidFill>
                <a:schemeClr val="tx2"/>
              </a:solidFill>
              <a:ln w="9525">
                <a:solidFill>
                  <a:schemeClr val="tx2"/>
                </a:solidFill>
                <a:round/>
                <a:headEnd/>
                <a:tailEnd/>
              </a:ln>
            </p:spPr>
            <p:txBody>
              <a:bodyPr/>
              <a:lstStyle/>
              <a:p>
                <a:endParaRPr lang="fr-FR"/>
              </a:p>
            </p:txBody>
          </p:sp>
          <p:sp>
            <p:nvSpPr>
              <p:cNvPr id="21575" name="Freeform 494"/>
              <p:cNvSpPr>
                <a:spLocks/>
              </p:cNvSpPr>
              <p:nvPr/>
            </p:nvSpPr>
            <p:spPr bwMode="auto">
              <a:xfrm>
                <a:off x="1048" y="1955"/>
                <a:ext cx="43" cy="38"/>
              </a:xfrm>
              <a:custGeom>
                <a:avLst/>
                <a:gdLst>
                  <a:gd name="T0" fmla="*/ 0 w 48"/>
                  <a:gd name="T1" fmla="*/ 10 h 28"/>
                  <a:gd name="T2" fmla="*/ 25 w 48"/>
                  <a:gd name="T3" fmla="*/ 38 h 28"/>
                  <a:gd name="T4" fmla="*/ 43 w 48"/>
                  <a:gd name="T5" fmla="*/ 0 h 28"/>
                  <a:gd name="T6" fmla="*/ 0 w 48"/>
                  <a:gd name="T7" fmla="*/ 1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28">
                    <a:moveTo>
                      <a:pt x="0" y="7"/>
                    </a:moveTo>
                    <a:lnTo>
                      <a:pt x="28" y="28"/>
                    </a:lnTo>
                    <a:lnTo>
                      <a:pt x="48" y="0"/>
                    </a:lnTo>
                    <a:lnTo>
                      <a:pt x="0" y="7"/>
                    </a:lnTo>
                  </a:path>
                </a:pathLst>
              </a:custGeom>
              <a:solidFill>
                <a:schemeClr val="tx2"/>
              </a:solidFill>
              <a:ln w="0">
                <a:solidFill>
                  <a:schemeClr val="tx2"/>
                </a:solidFill>
                <a:prstDash val="solid"/>
                <a:round/>
                <a:headEnd/>
                <a:tailEnd/>
              </a:ln>
            </p:spPr>
            <p:txBody>
              <a:bodyPr/>
              <a:lstStyle/>
              <a:p>
                <a:endParaRPr lang="fr-FR"/>
              </a:p>
            </p:txBody>
          </p:sp>
          <p:sp>
            <p:nvSpPr>
              <p:cNvPr id="21576" name="Freeform 495"/>
              <p:cNvSpPr>
                <a:spLocks/>
              </p:cNvSpPr>
              <p:nvPr/>
            </p:nvSpPr>
            <p:spPr bwMode="auto">
              <a:xfrm>
                <a:off x="1641" y="1955"/>
                <a:ext cx="56" cy="38"/>
              </a:xfrm>
              <a:custGeom>
                <a:avLst/>
                <a:gdLst>
                  <a:gd name="T0" fmla="*/ 0 w 62"/>
                  <a:gd name="T1" fmla="*/ 0 h 28"/>
                  <a:gd name="T2" fmla="*/ 0 w 62"/>
                  <a:gd name="T3" fmla="*/ 38 h 28"/>
                  <a:gd name="T4" fmla="*/ 40 w 62"/>
                  <a:gd name="T5" fmla="*/ 35 h 28"/>
                  <a:gd name="T6" fmla="*/ 56 w 62"/>
                  <a:gd name="T7" fmla="*/ 10 h 28"/>
                  <a:gd name="T8" fmla="*/ 0 w 6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8">
                    <a:moveTo>
                      <a:pt x="0" y="0"/>
                    </a:moveTo>
                    <a:lnTo>
                      <a:pt x="0" y="28"/>
                    </a:lnTo>
                    <a:lnTo>
                      <a:pt x="44" y="26"/>
                    </a:lnTo>
                    <a:lnTo>
                      <a:pt x="62" y="7"/>
                    </a:lnTo>
                    <a:lnTo>
                      <a:pt x="0" y="0"/>
                    </a:lnTo>
                    <a:close/>
                  </a:path>
                </a:pathLst>
              </a:custGeom>
              <a:solidFill>
                <a:schemeClr val="tx2"/>
              </a:solidFill>
              <a:ln w="9525">
                <a:solidFill>
                  <a:schemeClr val="tx2"/>
                </a:solidFill>
                <a:round/>
                <a:headEnd/>
                <a:tailEnd/>
              </a:ln>
            </p:spPr>
            <p:txBody>
              <a:bodyPr/>
              <a:lstStyle/>
              <a:p>
                <a:endParaRPr lang="fr-FR"/>
              </a:p>
            </p:txBody>
          </p:sp>
          <p:sp>
            <p:nvSpPr>
              <p:cNvPr id="21577" name="Freeform 496"/>
              <p:cNvSpPr>
                <a:spLocks/>
              </p:cNvSpPr>
              <p:nvPr/>
            </p:nvSpPr>
            <p:spPr bwMode="auto">
              <a:xfrm>
                <a:off x="1641" y="1955"/>
                <a:ext cx="56" cy="38"/>
              </a:xfrm>
              <a:custGeom>
                <a:avLst/>
                <a:gdLst>
                  <a:gd name="T0" fmla="*/ 0 w 62"/>
                  <a:gd name="T1" fmla="*/ 0 h 28"/>
                  <a:gd name="T2" fmla="*/ 0 w 62"/>
                  <a:gd name="T3" fmla="*/ 38 h 28"/>
                  <a:gd name="T4" fmla="*/ 40 w 62"/>
                  <a:gd name="T5" fmla="*/ 35 h 28"/>
                  <a:gd name="T6" fmla="*/ 56 w 62"/>
                  <a:gd name="T7" fmla="*/ 10 h 28"/>
                  <a:gd name="T8" fmla="*/ 0 w 62"/>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8">
                    <a:moveTo>
                      <a:pt x="0" y="0"/>
                    </a:moveTo>
                    <a:lnTo>
                      <a:pt x="0" y="28"/>
                    </a:lnTo>
                    <a:lnTo>
                      <a:pt x="44" y="26"/>
                    </a:lnTo>
                    <a:lnTo>
                      <a:pt x="62" y="7"/>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78" name="Freeform 497"/>
              <p:cNvSpPr>
                <a:spLocks/>
              </p:cNvSpPr>
              <p:nvPr/>
            </p:nvSpPr>
            <p:spPr bwMode="auto">
              <a:xfrm>
                <a:off x="1946" y="1948"/>
                <a:ext cx="39" cy="42"/>
              </a:xfrm>
              <a:custGeom>
                <a:avLst/>
                <a:gdLst>
                  <a:gd name="T0" fmla="*/ 0 w 44"/>
                  <a:gd name="T1" fmla="*/ 0 h 31"/>
                  <a:gd name="T2" fmla="*/ 25 w 44"/>
                  <a:gd name="T3" fmla="*/ 42 h 31"/>
                  <a:gd name="T4" fmla="*/ 39 w 44"/>
                  <a:gd name="T5" fmla="*/ 0 h 31"/>
                  <a:gd name="T6" fmla="*/ 0 w 44"/>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1">
                    <a:moveTo>
                      <a:pt x="0" y="0"/>
                    </a:moveTo>
                    <a:lnTo>
                      <a:pt x="28" y="31"/>
                    </a:lnTo>
                    <a:lnTo>
                      <a:pt x="44" y="0"/>
                    </a:lnTo>
                    <a:lnTo>
                      <a:pt x="0" y="0"/>
                    </a:lnTo>
                    <a:close/>
                  </a:path>
                </a:pathLst>
              </a:custGeom>
              <a:solidFill>
                <a:schemeClr val="tx2"/>
              </a:solidFill>
              <a:ln w="9525">
                <a:solidFill>
                  <a:schemeClr val="tx2"/>
                </a:solidFill>
                <a:round/>
                <a:headEnd/>
                <a:tailEnd/>
              </a:ln>
            </p:spPr>
            <p:txBody>
              <a:bodyPr/>
              <a:lstStyle/>
              <a:p>
                <a:endParaRPr lang="fr-FR"/>
              </a:p>
            </p:txBody>
          </p:sp>
          <p:sp>
            <p:nvSpPr>
              <p:cNvPr id="21579" name="Freeform 498"/>
              <p:cNvSpPr>
                <a:spLocks/>
              </p:cNvSpPr>
              <p:nvPr/>
            </p:nvSpPr>
            <p:spPr bwMode="auto">
              <a:xfrm>
                <a:off x="1946" y="1948"/>
                <a:ext cx="39" cy="42"/>
              </a:xfrm>
              <a:custGeom>
                <a:avLst/>
                <a:gdLst>
                  <a:gd name="T0" fmla="*/ 0 w 44"/>
                  <a:gd name="T1" fmla="*/ 0 h 31"/>
                  <a:gd name="T2" fmla="*/ 25 w 44"/>
                  <a:gd name="T3" fmla="*/ 42 h 31"/>
                  <a:gd name="T4" fmla="*/ 39 w 44"/>
                  <a:gd name="T5" fmla="*/ 0 h 31"/>
                  <a:gd name="T6" fmla="*/ 0 w 44"/>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1">
                    <a:moveTo>
                      <a:pt x="0" y="0"/>
                    </a:moveTo>
                    <a:lnTo>
                      <a:pt x="28" y="31"/>
                    </a:lnTo>
                    <a:lnTo>
                      <a:pt x="44" y="0"/>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80" name="Freeform 499"/>
              <p:cNvSpPr>
                <a:spLocks/>
              </p:cNvSpPr>
              <p:nvPr/>
            </p:nvSpPr>
            <p:spPr bwMode="auto">
              <a:xfrm>
                <a:off x="1735" y="1965"/>
                <a:ext cx="55" cy="32"/>
              </a:xfrm>
              <a:custGeom>
                <a:avLst/>
                <a:gdLst>
                  <a:gd name="T0" fmla="*/ 55 w 61"/>
                  <a:gd name="T1" fmla="*/ 0 h 24"/>
                  <a:gd name="T2" fmla="*/ 0 w 61"/>
                  <a:gd name="T3" fmla="*/ 0 h 24"/>
                  <a:gd name="T4" fmla="*/ 16 w 61"/>
                  <a:gd name="T5" fmla="*/ 32 h 24"/>
                  <a:gd name="T6" fmla="*/ 55 w 61"/>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4">
                    <a:moveTo>
                      <a:pt x="61" y="0"/>
                    </a:moveTo>
                    <a:lnTo>
                      <a:pt x="0" y="0"/>
                    </a:lnTo>
                    <a:lnTo>
                      <a:pt x="18" y="24"/>
                    </a:lnTo>
                    <a:lnTo>
                      <a:pt x="61" y="0"/>
                    </a:lnTo>
                    <a:close/>
                  </a:path>
                </a:pathLst>
              </a:custGeom>
              <a:solidFill>
                <a:schemeClr val="tx2"/>
              </a:solidFill>
              <a:ln w="9525">
                <a:solidFill>
                  <a:schemeClr val="tx2"/>
                </a:solidFill>
                <a:round/>
                <a:headEnd/>
                <a:tailEnd/>
              </a:ln>
            </p:spPr>
            <p:txBody>
              <a:bodyPr/>
              <a:lstStyle/>
              <a:p>
                <a:endParaRPr lang="fr-FR"/>
              </a:p>
            </p:txBody>
          </p:sp>
          <p:sp>
            <p:nvSpPr>
              <p:cNvPr id="21581" name="Freeform 500"/>
              <p:cNvSpPr>
                <a:spLocks/>
              </p:cNvSpPr>
              <p:nvPr/>
            </p:nvSpPr>
            <p:spPr bwMode="auto">
              <a:xfrm>
                <a:off x="1735" y="1965"/>
                <a:ext cx="55" cy="32"/>
              </a:xfrm>
              <a:custGeom>
                <a:avLst/>
                <a:gdLst>
                  <a:gd name="T0" fmla="*/ 55 w 61"/>
                  <a:gd name="T1" fmla="*/ 0 h 24"/>
                  <a:gd name="T2" fmla="*/ 0 w 61"/>
                  <a:gd name="T3" fmla="*/ 0 h 24"/>
                  <a:gd name="T4" fmla="*/ 16 w 61"/>
                  <a:gd name="T5" fmla="*/ 32 h 24"/>
                  <a:gd name="T6" fmla="*/ 55 w 61"/>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4">
                    <a:moveTo>
                      <a:pt x="61" y="0"/>
                    </a:moveTo>
                    <a:lnTo>
                      <a:pt x="0" y="0"/>
                    </a:lnTo>
                    <a:lnTo>
                      <a:pt x="18" y="24"/>
                    </a:lnTo>
                    <a:lnTo>
                      <a:pt x="61" y="0"/>
                    </a:lnTo>
                  </a:path>
                </a:pathLst>
              </a:custGeom>
              <a:solidFill>
                <a:schemeClr val="tx2"/>
              </a:solidFill>
              <a:ln w="0">
                <a:solidFill>
                  <a:schemeClr val="tx2"/>
                </a:solidFill>
                <a:prstDash val="solid"/>
                <a:round/>
                <a:headEnd/>
                <a:tailEnd/>
              </a:ln>
            </p:spPr>
            <p:txBody>
              <a:bodyPr/>
              <a:lstStyle/>
              <a:p>
                <a:endParaRPr lang="fr-FR"/>
              </a:p>
            </p:txBody>
          </p:sp>
          <p:sp>
            <p:nvSpPr>
              <p:cNvPr id="21582" name="Freeform 501"/>
              <p:cNvSpPr>
                <a:spLocks/>
              </p:cNvSpPr>
              <p:nvPr/>
            </p:nvSpPr>
            <p:spPr bwMode="auto">
              <a:xfrm>
                <a:off x="1334" y="1951"/>
                <a:ext cx="55" cy="39"/>
              </a:xfrm>
              <a:custGeom>
                <a:avLst/>
                <a:gdLst>
                  <a:gd name="T0" fmla="*/ 0 w 61"/>
                  <a:gd name="T1" fmla="*/ 0 h 29"/>
                  <a:gd name="T2" fmla="*/ 21 w 61"/>
                  <a:gd name="T3" fmla="*/ 39 h 29"/>
                  <a:gd name="T4" fmla="*/ 55 w 61"/>
                  <a:gd name="T5" fmla="*/ 4 h 29"/>
                  <a:gd name="T6" fmla="*/ 0 w 61"/>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9">
                    <a:moveTo>
                      <a:pt x="0" y="0"/>
                    </a:moveTo>
                    <a:lnTo>
                      <a:pt x="23" y="29"/>
                    </a:lnTo>
                    <a:lnTo>
                      <a:pt x="61" y="3"/>
                    </a:lnTo>
                    <a:lnTo>
                      <a:pt x="0" y="0"/>
                    </a:lnTo>
                    <a:close/>
                  </a:path>
                </a:pathLst>
              </a:custGeom>
              <a:solidFill>
                <a:schemeClr val="tx2"/>
              </a:solidFill>
              <a:ln w="9525">
                <a:solidFill>
                  <a:schemeClr val="tx2"/>
                </a:solidFill>
                <a:round/>
                <a:headEnd/>
                <a:tailEnd/>
              </a:ln>
            </p:spPr>
            <p:txBody>
              <a:bodyPr/>
              <a:lstStyle/>
              <a:p>
                <a:endParaRPr lang="fr-FR"/>
              </a:p>
            </p:txBody>
          </p:sp>
          <p:sp>
            <p:nvSpPr>
              <p:cNvPr id="21583" name="Freeform 502"/>
              <p:cNvSpPr>
                <a:spLocks/>
              </p:cNvSpPr>
              <p:nvPr/>
            </p:nvSpPr>
            <p:spPr bwMode="auto">
              <a:xfrm>
                <a:off x="1334" y="1951"/>
                <a:ext cx="55" cy="39"/>
              </a:xfrm>
              <a:custGeom>
                <a:avLst/>
                <a:gdLst>
                  <a:gd name="T0" fmla="*/ 0 w 61"/>
                  <a:gd name="T1" fmla="*/ 0 h 29"/>
                  <a:gd name="T2" fmla="*/ 21 w 61"/>
                  <a:gd name="T3" fmla="*/ 39 h 29"/>
                  <a:gd name="T4" fmla="*/ 55 w 61"/>
                  <a:gd name="T5" fmla="*/ 4 h 29"/>
                  <a:gd name="T6" fmla="*/ 0 w 61"/>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29">
                    <a:moveTo>
                      <a:pt x="0" y="0"/>
                    </a:moveTo>
                    <a:lnTo>
                      <a:pt x="23" y="29"/>
                    </a:lnTo>
                    <a:lnTo>
                      <a:pt x="61" y="3"/>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84" name="Freeform 503"/>
              <p:cNvSpPr>
                <a:spLocks/>
              </p:cNvSpPr>
              <p:nvPr/>
            </p:nvSpPr>
            <p:spPr bwMode="auto">
              <a:xfrm>
                <a:off x="1421" y="1948"/>
                <a:ext cx="111" cy="42"/>
              </a:xfrm>
              <a:custGeom>
                <a:avLst/>
                <a:gdLst>
                  <a:gd name="T0" fmla="*/ 111 w 123"/>
                  <a:gd name="T1" fmla="*/ 7 h 31"/>
                  <a:gd name="T2" fmla="*/ 31 w 123"/>
                  <a:gd name="T3" fmla="*/ 42 h 31"/>
                  <a:gd name="T4" fmla="*/ 0 w 123"/>
                  <a:gd name="T5" fmla="*/ 38 h 31"/>
                  <a:gd name="T6" fmla="*/ 0 w 123"/>
                  <a:gd name="T7" fmla="*/ 0 h 31"/>
                  <a:gd name="T8" fmla="*/ 111 w 123"/>
                  <a:gd name="T9" fmla="*/ 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1">
                    <a:moveTo>
                      <a:pt x="123" y="5"/>
                    </a:moveTo>
                    <a:lnTo>
                      <a:pt x="34" y="31"/>
                    </a:lnTo>
                    <a:lnTo>
                      <a:pt x="0" y="28"/>
                    </a:lnTo>
                    <a:lnTo>
                      <a:pt x="0" y="0"/>
                    </a:lnTo>
                    <a:lnTo>
                      <a:pt x="123" y="5"/>
                    </a:lnTo>
                    <a:close/>
                  </a:path>
                </a:pathLst>
              </a:custGeom>
              <a:solidFill>
                <a:schemeClr val="tx2"/>
              </a:solidFill>
              <a:ln w="9525">
                <a:solidFill>
                  <a:schemeClr val="tx2"/>
                </a:solidFill>
                <a:round/>
                <a:headEnd/>
                <a:tailEnd/>
              </a:ln>
            </p:spPr>
            <p:txBody>
              <a:bodyPr/>
              <a:lstStyle/>
              <a:p>
                <a:endParaRPr lang="fr-FR"/>
              </a:p>
            </p:txBody>
          </p:sp>
          <p:sp>
            <p:nvSpPr>
              <p:cNvPr id="21585" name="Freeform 504"/>
              <p:cNvSpPr>
                <a:spLocks/>
              </p:cNvSpPr>
              <p:nvPr/>
            </p:nvSpPr>
            <p:spPr bwMode="auto">
              <a:xfrm>
                <a:off x="1421" y="1948"/>
                <a:ext cx="111" cy="42"/>
              </a:xfrm>
              <a:custGeom>
                <a:avLst/>
                <a:gdLst>
                  <a:gd name="T0" fmla="*/ 111 w 123"/>
                  <a:gd name="T1" fmla="*/ 7 h 31"/>
                  <a:gd name="T2" fmla="*/ 31 w 123"/>
                  <a:gd name="T3" fmla="*/ 42 h 31"/>
                  <a:gd name="T4" fmla="*/ 0 w 123"/>
                  <a:gd name="T5" fmla="*/ 38 h 31"/>
                  <a:gd name="T6" fmla="*/ 0 w 123"/>
                  <a:gd name="T7" fmla="*/ 0 h 31"/>
                  <a:gd name="T8" fmla="*/ 111 w 123"/>
                  <a:gd name="T9" fmla="*/ 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1">
                    <a:moveTo>
                      <a:pt x="123" y="5"/>
                    </a:moveTo>
                    <a:lnTo>
                      <a:pt x="34" y="31"/>
                    </a:lnTo>
                    <a:lnTo>
                      <a:pt x="0" y="28"/>
                    </a:lnTo>
                    <a:lnTo>
                      <a:pt x="0" y="0"/>
                    </a:lnTo>
                    <a:lnTo>
                      <a:pt x="123" y="5"/>
                    </a:lnTo>
                  </a:path>
                </a:pathLst>
              </a:custGeom>
              <a:solidFill>
                <a:schemeClr val="tx2"/>
              </a:solidFill>
              <a:ln w="0">
                <a:solidFill>
                  <a:schemeClr val="tx2"/>
                </a:solidFill>
                <a:prstDash val="solid"/>
                <a:round/>
                <a:headEnd/>
                <a:tailEnd/>
              </a:ln>
            </p:spPr>
            <p:txBody>
              <a:bodyPr/>
              <a:lstStyle/>
              <a:p>
                <a:endParaRPr lang="fr-FR"/>
              </a:p>
            </p:txBody>
          </p:sp>
          <p:sp>
            <p:nvSpPr>
              <p:cNvPr id="21586" name="Freeform 505"/>
              <p:cNvSpPr>
                <a:spLocks/>
              </p:cNvSpPr>
              <p:nvPr/>
            </p:nvSpPr>
            <p:spPr bwMode="auto">
              <a:xfrm>
                <a:off x="2225" y="1951"/>
                <a:ext cx="60" cy="42"/>
              </a:xfrm>
              <a:custGeom>
                <a:avLst/>
                <a:gdLst>
                  <a:gd name="T0" fmla="*/ 60 w 65"/>
                  <a:gd name="T1" fmla="*/ 4 h 31"/>
                  <a:gd name="T2" fmla="*/ 40 w 65"/>
                  <a:gd name="T3" fmla="*/ 39 h 31"/>
                  <a:gd name="T4" fmla="*/ 8 w 65"/>
                  <a:gd name="T5" fmla="*/ 42 h 31"/>
                  <a:gd name="T6" fmla="*/ 0 w 65"/>
                  <a:gd name="T7" fmla="*/ 0 h 31"/>
                  <a:gd name="T8" fmla="*/ 60 w 65"/>
                  <a:gd name="T9" fmla="*/ 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65" y="3"/>
                    </a:moveTo>
                    <a:lnTo>
                      <a:pt x="43" y="29"/>
                    </a:lnTo>
                    <a:lnTo>
                      <a:pt x="9" y="31"/>
                    </a:lnTo>
                    <a:lnTo>
                      <a:pt x="0" y="0"/>
                    </a:lnTo>
                    <a:lnTo>
                      <a:pt x="65" y="3"/>
                    </a:lnTo>
                    <a:close/>
                  </a:path>
                </a:pathLst>
              </a:custGeom>
              <a:solidFill>
                <a:schemeClr val="tx2"/>
              </a:solidFill>
              <a:ln w="9525">
                <a:solidFill>
                  <a:schemeClr val="tx2"/>
                </a:solidFill>
                <a:round/>
                <a:headEnd/>
                <a:tailEnd/>
              </a:ln>
            </p:spPr>
            <p:txBody>
              <a:bodyPr/>
              <a:lstStyle/>
              <a:p>
                <a:endParaRPr lang="fr-FR"/>
              </a:p>
            </p:txBody>
          </p:sp>
          <p:sp>
            <p:nvSpPr>
              <p:cNvPr id="21587" name="Freeform 506"/>
              <p:cNvSpPr>
                <a:spLocks/>
              </p:cNvSpPr>
              <p:nvPr/>
            </p:nvSpPr>
            <p:spPr bwMode="auto">
              <a:xfrm>
                <a:off x="2225" y="1951"/>
                <a:ext cx="60" cy="42"/>
              </a:xfrm>
              <a:custGeom>
                <a:avLst/>
                <a:gdLst>
                  <a:gd name="T0" fmla="*/ 60 w 65"/>
                  <a:gd name="T1" fmla="*/ 4 h 31"/>
                  <a:gd name="T2" fmla="*/ 40 w 65"/>
                  <a:gd name="T3" fmla="*/ 39 h 31"/>
                  <a:gd name="T4" fmla="*/ 8 w 65"/>
                  <a:gd name="T5" fmla="*/ 42 h 31"/>
                  <a:gd name="T6" fmla="*/ 0 w 65"/>
                  <a:gd name="T7" fmla="*/ 0 h 31"/>
                  <a:gd name="T8" fmla="*/ 60 w 65"/>
                  <a:gd name="T9" fmla="*/ 4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1">
                    <a:moveTo>
                      <a:pt x="65" y="3"/>
                    </a:moveTo>
                    <a:lnTo>
                      <a:pt x="43" y="29"/>
                    </a:lnTo>
                    <a:lnTo>
                      <a:pt x="9" y="31"/>
                    </a:lnTo>
                    <a:lnTo>
                      <a:pt x="0" y="0"/>
                    </a:lnTo>
                    <a:lnTo>
                      <a:pt x="65" y="3"/>
                    </a:lnTo>
                  </a:path>
                </a:pathLst>
              </a:custGeom>
              <a:solidFill>
                <a:schemeClr val="tx2"/>
              </a:solidFill>
              <a:ln w="0">
                <a:solidFill>
                  <a:schemeClr val="tx2"/>
                </a:solidFill>
                <a:prstDash val="solid"/>
                <a:round/>
                <a:headEnd/>
                <a:tailEnd/>
              </a:ln>
            </p:spPr>
            <p:txBody>
              <a:bodyPr/>
              <a:lstStyle/>
              <a:p>
                <a:endParaRPr lang="fr-FR"/>
              </a:p>
            </p:txBody>
          </p:sp>
          <p:sp>
            <p:nvSpPr>
              <p:cNvPr id="21588" name="Freeform 507"/>
              <p:cNvSpPr>
                <a:spLocks/>
              </p:cNvSpPr>
              <p:nvPr/>
            </p:nvSpPr>
            <p:spPr bwMode="auto">
              <a:xfrm>
                <a:off x="2320" y="1965"/>
                <a:ext cx="58" cy="32"/>
              </a:xfrm>
              <a:custGeom>
                <a:avLst/>
                <a:gdLst>
                  <a:gd name="T0" fmla="*/ 58 w 64"/>
                  <a:gd name="T1" fmla="*/ 0 h 24"/>
                  <a:gd name="T2" fmla="*/ 16 w 64"/>
                  <a:gd name="T3" fmla="*/ 32 h 24"/>
                  <a:gd name="T4" fmla="*/ 0 w 64"/>
                  <a:gd name="T5" fmla="*/ 1 h 24"/>
                  <a:gd name="T6" fmla="*/ 58 w 6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24">
                    <a:moveTo>
                      <a:pt x="64" y="0"/>
                    </a:moveTo>
                    <a:lnTo>
                      <a:pt x="18" y="24"/>
                    </a:lnTo>
                    <a:lnTo>
                      <a:pt x="0" y="1"/>
                    </a:lnTo>
                    <a:lnTo>
                      <a:pt x="64" y="0"/>
                    </a:lnTo>
                    <a:close/>
                  </a:path>
                </a:pathLst>
              </a:custGeom>
              <a:solidFill>
                <a:schemeClr val="tx2"/>
              </a:solidFill>
              <a:ln w="9525">
                <a:solidFill>
                  <a:schemeClr val="tx2"/>
                </a:solidFill>
                <a:round/>
                <a:headEnd/>
                <a:tailEnd/>
              </a:ln>
            </p:spPr>
            <p:txBody>
              <a:bodyPr/>
              <a:lstStyle/>
              <a:p>
                <a:endParaRPr lang="fr-FR"/>
              </a:p>
            </p:txBody>
          </p:sp>
          <p:sp>
            <p:nvSpPr>
              <p:cNvPr id="21589" name="Freeform 508"/>
              <p:cNvSpPr>
                <a:spLocks/>
              </p:cNvSpPr>
              <p:nvPr/>
            </p:nvSpPr>
            <p:spPr bwMode="auto">
              <a:xfrm>
                <a:off x="2320" y="1965"/>
                <a:ext cx="58" cy="32"/>
              </a:xfrm>
              <a:custGeom>
                <a:avLst/>
                <a:gdLst>
                  <a:gd name="T0" fmla="*/ 58 w 64"/>
                  <a:gd name="T1" fmla="*/ 0 h 24"/>
                  <a:gd name="T2" fmla="*/ 16 w 64"/>
                  <a:gd name="T3" fmla="*/ 32 h 24"/>
                  <a:gd name="T4" fmla="*/ 0 w 64"/>
                  <a:gd name="T5" fmla="*/ 1 h 24"/>
                  <a:gd name="T6" fmla="*/ 58 w 6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24">
                    <a:moveTo>
                      <a:pt x="64" y="0"/>
                    </a:moveTo>
                    <a:lnTo>
                      <a:pt x="18" y="24"/>
                    </a:lnTo>
                    <a:lnTo>
                      <a:pt x="0" y="1"/>
                    </a:lnTo>
                    <a:lnTo>
                      <a:pt x="64" y="0"/>
                    </a:lnTo>
                  </a:path>
                </a:pathLst>
              </a:custGeom>
              <a:solidFill>
                <a:schemeClr val="tx2"/>
              </a:solidFill>
              <a:ln w="0">
                <a:solidFill>
                  <a:schemeClr val="tx2"/>
                </a:solidFill>
                <a:prstDash val="solid"/>
                <a:round/>
                <a:headEnd/>
                <a:tailEnd/>
              </a:ln>
            </p:spPr>
            <p:txBody>
              <a:bodyPr/>
              <a:lstStyle/>
              <a:p>
                <a:endParaRPr lang="fr-FR"/>
              </a:p>
            </p:txBody>
          </p:sp>
          <p:sp>
            <p:nvSpPr>
              <p:cNvPr id="21590" name="Freeform 509"/>
              <p:cNvSpPr>
                <a:spLocks/>
              </p:cNvSpPr>
              <p:nvPr/>
            </p:nvSpPr>
            <p:spPr bwMode="auto">
              <a:xfrm>
                <a:off x="2424" y="1959"/>
                <a:ext cx="48" cy="34"/>
              </a:xfrm>
              <a:custGeom>
                <a:avLst/>
                <a:gdLst>
                  <a:gd name="T0" fmla="*/ 0 w 53"/>
                  <a:gd name="T1" fmla="*/ 0 h 25"/>
                  <a:gd name="T2" fmla="*/ 22 w 53"/>
                  <a:gd name="T3" fmla="*/ 34 h 25"/>
                  <a:gd name="T4" fmla="*/ 48 w 53"/>
                  <a:gd name="T5" fmla="*/ 12 h 25"/>
                  <a:gd name="T6" fmla="*/ 0 w 53"/>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5">
                    <a:moveTo>
                      <a:pt x="0" y="0"/>
                    </a:moveTo>
                    <a:lnTo>
                      <a:pt x="24" y="25"/>
                    </a:lnTo>
                    <a:lnTo>
                      <a:pt x="53" y="9"/>
                    </a:lnTo>
                    <a:lnTo>
                      <a:pt x="0" y="0"/>
                    </a:lnTo>
                    <a:close/>
                  </a:path>
                </a:pathLst>
              </a:custGeom>
              <a:solidFill>
                <a:schemeClr val="tx2"/>
              </a:solidFill>
              <a:ln w="9525">
                <a:solidFill>
                  <a:schemeClr val="tx2"/>
                </a:solidFill>
                <a:round/>
                <a:headEnd/>
                <a:tailEnd/>
              </a:ln>
            </p:spPr>
            <p:txBody>
              <a:bodyPr/>
              <a:lstStyle/>
              <a:p>
                <a:endParaRPr lang="fr-FR"/>
              </a:p>
            </p:txBody>
          </p:sp>
          <p:sp>
            <p:nvSpPr>
              <p:cNvPr id="21591" name="Freeform 510"/>
              <p:cNvSpPr>
                <a:spLocks/>
              </p:cNvSpPr>
              <p:nvPr/>
            </p:nvSpPr>
            <p:spPr bwMode="auto">
              <a:xfrm>
                <a:off x="2424" y="1959"/>
                <a:ext cx="48" cy="34"/>
              </a:xfrm>
              <a:custGeom>
                <a:avLst/>
                <a:gdLst>
                  <a:gd name="T0" fmla="*/ 0 w 53"/>
                  <a:gd name="T1" fmla="*/ 0 h 25"/>
                  <a:gd name="T2" fmla="*/ 22 w 53"/>
                  <a:gd name="T3" fmla="*/ 34 h 25"/>
                  <a:gd name="T4" fmla="*/ 48 w 53"/>
                  <a:gd name="T5" fmla="*/ 12 h 25"/>
                  <a:gd name="T6" fmla="*/ 0 w 53"/>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25">
                    <a:moveTo>
                      <a:pt x="0" y="0"/>
                    </a:moveTo>
                    <a:lnTo>
                      <a:pt x="24" y="25"/>
                    </a:lnTo>
                    <a:lnTo>
                      <a:pt x="53" y="9"/>
                    </a:lnTo>
                    <a:lnTo>
                      <a:pt x="0" y="0"/>
                    </a:lnTo>
                  </a:path>
                </a:pathLst>
              </a:custGeom>
              <a:solidFill>
                <a:schemeClr val="tx2"/>
              </a:solidFill>
              <a:ln w="0">
                <a:solidFill>
                  <a:schemeClr val="tx2"/>
                </a:solidFill>
                <a:prstDash val="solid"/>
                <a:round/>
                <a:headEnd/>
                <a:tailEnd/>
              </a:ln>
            </p:spPr>
            <p:txBody>
              <a:bodyPr/>
              <a:lstStyle/>
              <a:p>
                <a:endParaRPr lang="fr-FR"/>
              </a:p>
            </p:txBody>
          </p:sp>
          <p:sp>
            <p:nvSpPr>
              <p:cNvPr id="21592" name="Freeform 511"/>
              <p:cNvSpPr>
                <a:spLocks/>
              </p:cNvSpPr>
              <p:nvPr/>
            </p:nvSpPr>
            <p:spPr bwMode="auto">
              <a:xfrm>
                <a:off x="2529" y="1959"/>
                <a:ext cx="93" cy="20"/>
              </a:xfrm>
              <a:custGeom>
                <a:avLst/>
                <a:gdLst>
                  <a:gd name="T0" fmla="*/ 0 w 103"/>
                  <a:gd name="T1" fmla="*/ 5 h 15"/>
                  <a:gd name="T2" fmla="*/ 23 w 103"/>
                  <a:gd name="T3" fmla="*/ 20 h 15"/>
                  <a:gd name="T4" fmla="*/ 93 w 103"/>
                  <a:gd name="T5" fmla="*/ 0 h 15"/>
                  <a:gd name="T6" fmla="*/ 0 w 103"/>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4"/>
                    </a:moveTo>
                    <a:lnTo>
                      <a:pt x="26" y="15"/>
                    </a:lnTo>
                    <a:lnTo>
                      <a:pt x="103" y="0"/>
                    </a:lnTo>
                    <a:lnTo>
                      <a:pt x="0" y="4"/>
                    </a:lnTo>
                    <a:close/>
                  </a:path>
                </a:pathLst>
              </a:custGeom>
              <a:solidFill>
                <a:schemeClr val="tx2"/>
              </a:solidFill>
              <a:ln w="9525">
                <a:solidFill>
                  <a:schemeClr val="tx2"/>
                </a:solidFill>
                <a:round/>
                <a:headEnd/>
                <a:tailEnd/>
              </a:ln>
            </p:spPr>
            <p:txBody>
              <a:bodyPr/>
              <a:lstStyle/>
              <a:p>
                <a:endParaRPr lang="fr-FR"/>
              </a:p>
            </p:txBody>
          </p:sp>
          <p:sp>
            <p:nvSpPr>
              <p:cNvPr id="21593" name="Freeform 512"/>
              <p:cNvSpPr>
                <a:spLocks/>
              </p:cNvSpPr>
              <p:nvPr/>
            </p:nvSpPr>
            <p:spPr bwMode="auto">
              <a:xfrm>
                <a:off x="2529" y="1959"/>
                <a:ext cx="93" cy="20"/>
              </a:xfrm>
              <a:custGeom>
                <a:avLst/>
                <a:gdLst>
                  <a:gd name="T0" fmla="*/ 0 w 103"/>
                  <a:gd name="T1" fmla="*/ 5 h 15"/>
                  <a:gd name="T2" fmla="*/ 23 w 103"/>
                  <a:gd name="T3" fmla="*/ 20 h 15"/>
                  <a:gd name="T4" fmla="*/ 93 w 103"/>
                  <a:gd name="T5" fmla="*/ 0 h 15"/>
                  <a:gd name="T6" fmla="*/ 0 w 103"/>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5">
                    <a:moveTo>
                      <a:pt x="0" y="4"/>
                    </a:moveTo>
                    <a:lnTo>
                      <a:pt x="26" y="15"/>
                    </a:lnTo>
                    <a:lnTo>
                      <a:pt x="103" y="0"/>
                    </a:lnTo>
                    <a:lnTo>
                      <a:pt x="0" y="4"/>
                    </a:lnTo>
                  </a:path>
                </a:pathLst>
              </a:custGeom>
              <a:solidFill>
                <a:schemeClr val="tx2"/>
              </a:solidFill>
              <a:ln w="0">
                <a:solidFill>
                  <a:schemeClr val="tx2"/>
                </a:solidFill>
                <a:prstDash val="solid"/>
                <a:round/>
                <a:headEnd/>
                <a:tailEnd/>
              </a:ln>
            </p:spPr>
            <p:txBody>
              <a:bodyPr/>
              <a:lstStyle/>
              <a:p>
                <a:endParaRPr lang="fr-FR"/>
              </a:p>
            </p:txBody>
          </p:sp>
          <p:sp>
            <p:nvSpPr>
              <p:cNvPr id="21594" name="Freeform 513"/>
              <p:cNvSpPr>
                <a:spLocks/>
              </p:cNvSpPr>
              <p:nvPr/>
            </p:nvSpPr>
            <p:spPr bwMode="auto">
              <a:xfrm>
                <a:off x="2729" y="1955"/>
                <a:ext cx="42" cy="35"/>
              </a:xfrm>
              <a:custGeom>
                <a:avLst/>
                <a:gdLst>
                  <a:gd name="T0" fmla="*/ 0 w 47"/>
                  <a:gd name="T1" fmla="*/ 16 h 26"/>
                  <a:gd name="T2" fmla="*/ 22 w 47"/>
                  <a:gd name="T3" fmla="*/ 35 h 26"/>
                  <a:gd name="T4" fmla="*/ 42 w 47"/>
                  <a:gd name="T5" fmla="*/ 0 h 26"/>
                  <a:gd name="T6" fmla="*/ 0 w 47"/>
                  <a:gd name="T7" fmla="*/ 1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6">
                    <a:moveTo>
                      <a:pt x="0" y="12"/>
                    </a:moveTo>
                    <a:lnTo>
                      <a:pt x="25" y="26"/>
                    </a:lnTo>
                    <a:lnTo>
                      <a:pt x="47" y="0"/>
                    </a:lnTo>
                    <a:lnTo>
                      <a:pt x="0" y="12"/>
                    </a:lnTo>
                    <a:close/>
                  </a:path>
                </a:pathLst>
              </a:custGeom>
              <a:solidFill>
                <a:schemeClr val="tx2"/>
              </a:solidFill>
              <a:ln w="9525">
                <a:solidFill>
                  <a:schemeClr val="tx2"/>
                </a:solidFill>
                <a:round/>
                <a:headEnd/>
                <a:tailEnd/>
              </a:ln>
            </p:spPr>
            <p:txBody>
              <a:bodyPr/>
              <a:lstStyle/>
              <a:p>
                <a:endParaRPr lang="fr-FR"/>
              </a:p>
            </p:txBody>
          </p:sp>
          <p:sp>
            <p:nvSpPr>
              <p:cNvPr id="21595" name="Freeform 514"/>
              <p:cNvSpPr>
                <a:spLocks/>
              </p:cNvSpPr>
              <p:nvPr/>
            </p:nvSpPr>
            <p:spPr bwMode="auto">
              <a:xfrm>
                <a:off x="2729" y="1955"/>
                <a:ext cx="42" cy="35"/>
              </a:xfrm>
              <a:custGeom>
                <a:avLst/>
                <a:gdLst>
                  <a:gd name="T0" fmla="*/ 0 w 47"/>
                  <a:gd name="T1" fmla="*/ 16 h 26"/>
                  <a:gd name="T2" fmla="*/ 22 w 47"/>
                  <a:gd name="T3" fmla="*/ 35 h 26"/>
                  <a:gd name="T4" fmla="*/ 42 w 47"/>
                  <a:gd name="T5" fmla="*/ 0 h 26"/>
                  <a:gd name="T6" fmla="*/ 0 w 47"/>
                  <a:gd name="T7" fmla="*/ 1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26">
                    <a:moveTo>
                      <a:pt x="0" y="12"/>
                    </a:moveTo>
                    <a:lnTo>
                      <a:pt x="25" y="26"/>
                    </a:lnTo>
                    <a:lnTo>
                      <a:pt x="47" y="0"/>
                    </a:lnTo>
                    <a:lnTo>
                      <a:pt x="0" y="12"/>
                    </a:lnTo>
                  </a:path>
                </a:pathLst>
              </a:custGeom>
              <a:solidFill>
                <a:schemeClr val="tx2"/>
              </a:solidFill>
              <a:ln w="0">
                <a:solidFill>
                  <a:schemeClr val="tx2"/>
                </a:solidFill>
                <a:prstDash val="solid"/>
                <a:round/>
                <a:headEnd/>
                <a:tailEnd/>
              </a:ln>
            </p:spPr>
            <p:txBody>
              <a:bodyPr/>
              <a:lstStyle/>
              <a:p>
                <a:endParaRPr lang="fr-FR"/>
              </a:p>
            </p:txBody>
          </p:sp>
          <p:sp>
            <p:nvSpPr>
              <p:cNvPr id="21596" name="Freeform 515"/>
              <p:cNvSpPr>
                <a:spLocks/>
              </p:cNvSpPr>
              <p:nvPr/>
            </p:nvSpPr>
            <p:spPr bwMode="auto">
              <a:xfrm>
                <a:off x="2916" y="1951"/>
                <a:ext cx="45" cy="32"/>
              </a:xfrm>
              <a:custGeom>
                <a:avLst/>
                <a:gdLst>
                  <a:gd name="T0" fmla="*/ 0 w 50"/>
                  <a:gd name="T1" fmla="*/ 14 h 23"/>
                  <a:gd name="T2" fmla="*/ 38 w 50"/>
                  <a:gd name="T3" fmla="*/ 32 h 23"/>
                  <a:gd name="T4" fmla="*/ 45 w 50"/>
                  <a:gd name="T5" fmla="*/ 0 h 23"/>
                  <a:gd name="T6" fmla="*/ 0 w 50"/>
                  <a:gd name="T7" fmla="*/ 14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3">
                    <a:moveTo>
                      <a:pt x="0" y="10"/>
                    </a:moveTo>
                    <a:lnTo>
                      <a:pt x="42" y="23"/>
                    </a:lnTo>
                    <a:lnTo>
                      <a:pt x="50" y="0"/>
                    </a:lnTo>
                    <a:lnTo>
                      <a:pt x="0" y="10"/>
                    </a:lnTo>
                    <a:close/>
                  </a:path>
                </a:pathLst>
              </a:custGeom>
              <a:solidFill>
                <a:schemeClr val="tx2"/>
              </a:solidFill>
              <a:ln w="9525">
                <a:solidFill>
                  <a:schemeClr val="tx2"/>
                </a:solidFill>
                <a:round/>
                <a:headEnd/>
                <a:tailEnd/>
              </a:ln>
            </p:spPr>
            <p:txBody>
              <a:bodyPr/>
              <a:lstStyle/>
              <a:p>
                <a:endParaRPr lang="fr-FR"/>
              </a:p>
            </p:txBody>
          </p:sp>
          <p:sp>
            <p:nvSpPr>
              <p:cNvPr id="21597" name="Freeform 516"/>
              <p:cNvSpPr>
                <a:spLocks/>
              </p:cNvSpPr>
              <p:nvPr/>
            </p:nvSpPr>
            <p:spPr bwMode="auto">
              <a:xfrm>
                <a:off x="2916" y="1951"/>
                <a:ext cx="45" cy="32"/>
              </a:xfrm>
              <a:custGeom>
                <a:avLst/>
                <a:gdLst>
                  <a:gd name="T0" fmla="*/ 0 w 50"/>
                  <a:gd name="T1" fmla="*/ 14 h 23"/>
                  <a:gd name="T2" fmla="*/ 38 w 50"/>
                  <a:gd name="T3" fmla="*/ 32 h 23"/>
                  <a:gd name="T4" fmla="*/ 45 w 50"/>
                  <a:gd name="T5" fmla="*/ 0 h 23"/>
                  <a:gd name="T6" fmla="*/ 0 w 50"/>
                  <a:gd name="T7" fmla="*/ 14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23">
                    <a:moveTo>
                      <a:pt x="0" y="10"/>
                    </a:moveTo>
                    <a:lnTo>
                      <a:pt x="42" y="23"/>
                    </a:lnTo>
                    <a:lnTo>
                      <a:pt x="50" y="0"/>
                    </a:lnTo>
                    <a:lnTo>
                      <a:pt x="0" y="10"/>
                    </a:lnTo>
                  </a:path>
                </a:pathLst>
              </a:custGeom>
              <a:solidFill>
                <a:schemeClr val="tx2"/>
              </a:solidFill>
              <a:ln w="0">
                <a:solidFill>
                  <a:schemeClr val="tx2"/>
                </a:solidFill>
                <a:prstDash val="solid"/>
                <a:round/>
                <a:headEnd/>
                <a:tailEnd/>
              </a:ln>
            </p:spPr>
            <p:txBody>
              <a:bodyPr/>
              <a:lstStyle/>
              <a:p>
                <a:endParaRPr lang="fr-FR"/>
              </a:p>
            </p:txBody>
          </p:sp>
          <p:sp>
            <p:nvSpPr>
              <p:cNvPr id="21598" name="Line 517"/>
              <p:cNvSpPr>
                <a:spLocks noChangeShapeType="1"/>
              </p:cNvSpPr>
              <p:nvPr/>
            </p:nvSpPr>
            <p:spPr bwMode="auto">
              <a:xfrm>
                <a:off x="1758" y="1311"/>
                <a:ext cx="0"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99" name="Line 518"/>
              <p:cNvSpPr>
                <a:spLocks noChangeShapeType="1"/>
              </p:cNvSpPr>
              <p:nvPr/>
            </p:nvSpPr>
            <p:spPr bwMode="auto">
              <a:xfrm>
                <a:off x="1758" y="1331"/>
                <a:ext cx="0"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0" name="Line 519"/>
              <p:cNvSpPr>
                <a:spLocks noChangeShapeType="1"/>
              </p:cNvSpPr>
              <p:nvPr/>
            </p:nvSpPr>
            <p:spPr bwMode="auto">
              <a:xfrm>
                <a:off x="1758" y="1351"/>
                <a:ext cx="0"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1" name="Line 520"/>
              <p:cNvSpPr>
                <a:spLocks noChangeShapeType="1"/>
              </p:cNvSpPr>
              <p:nvPr/>
            </p:nvSpPr>
            <p:spPr bwMode="auto">
              <a:xfrm>
                <a:off x="1758" y="1372"/>
                <a:ext cx="0"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2" name="Line 521"/>
              <p:cNvSpPr>
                <a:spLocks noChangeShapeType="1"/>
              </p:cNvSpPr>
              <p:nvPr/>
            </p:nvSpPr>
            <p:spPr bwMode="auto">
              <a:xfrm>
                <a:off x="1758" y="1392"/>
                <a:ext cx="0"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3" name="Line 522"/>
              <p:cNvSpPr>
                <a:spLocks noChangeShapeType="1"/>
              </p:cNvSpPr>
              <p:nvPr/>
            </p:nvSpPr>
            <p:spPr bwMode="auto">
              <a:xfrm>
                <a:off x="1758" y="1410"/>
                <a:ext cx="0"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4" name="Line 523"/>
              <p:cNvSpPr>
                <a:spLocks noChangeShapeType="1"/>
              </p:cNvSpPr>
              <p:nvPr/>
            </p:nvSpPr>
            <p:spPr bwMode="auto">
              <a:xfrm>
                <a:off x="1758" y="1431"/>
                <a:ext cx="0"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5" name="Line 524"/>
              <p:cNvSpPr>
                <a:spLocks noChangeShapeType="1"/>
              </p:cNvSpPr>
              <p:nvPr/>
            </p:nvSpPr>
            <p:spPr bwMode="auto">
              <a:xfrm>
                <a:off x="1758" y="1451"/>
                <a:ext cx="0"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6" name="Line 525"/>
              <p:cNvSpPr>
                <a:spLocks noChangeShapeType="1"/>
              </p:cNvSpPr>
              <p:nvPr/>
            </p:nvSpPr>
            <p:spPr bwMode="auto">
              <a:xfrm>
                <a:off x="1760" y="1471"/>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7" name="Line 526"/>
              <p:cNvSpPr>
                <a:spLocks noChangeShapeType="1"/>
              </p:cNvSpPr>
              <p:nvPr/>
            </p:nvSpPr>
            <p:spPr bwMode="auto">
              <a:xfrm>
                <a:off x="1760" y="1492"/>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8" name="Line 527"/>
              <p:cNvSpPr>
                <a:spLocks noChangeShapeType="1"/>
              </p:cNvSpPr>
              <p:nvPr/>
            </p:nvSpPr>
            <p:spPr bwMode="auto">
              <a:xfrm>
                <a:off x="1760" y="1512"/>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09" name="Line 528"/>
              <p:cNvSpPr>
                <a:spLocks noChangeShapeType="1"/>
              </p:cNvSpPr>
              <p:nvPr/>
            </p:nvSpPr>
            <p:spPr bwMode="auto">
              <a:xfrm>
                <a:off x="1760" y="1533"/>
                <a:ext cx="1"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0" name="Line 529"/>
              <p:cNvSpPr>
                <a:spLocks noChangeShapeType="1"/>
              </p:cNvSpPr>
              <p:nvPr/>
            </p:nvSpPr>
            <p:spPr bwMode="auto">
              <a:xfrm>
                <a:off x="1760" y="1553"/>
                <a:ext cx="1"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1" name="Line 530"/>
              <p:cNvSpPr>
                <a:spLocks noChangeShapeType="1"/>
              </p:cNvSpPr>
              <p:nvPr/>
            </p:nvSpPr>
            <p:spPr bwMode="auto">
              <a:xfrm>
                <a:off x="1760" y="1572"/>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2" name="Line 531"/>
              <p:cNvSpPr>
                <a:spLocks noChangeShapeType="1"/>
              </p:cNvSpPr>
              <p:nvPr/>
            </p:nvSpPr>
            <p:spPr bwMode="auto">
              <a:xfrm>
                <a:off x="1760" y="1593"/>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3" name="Line 532"/>
              <p:cNvSpPr>
                <a:spLocks noChangeShapeType="1"/>
              </p:cNvSpPr>
              <p:nvPr/>
            </p:nvSpPr>
            <p:spPr bwMode="auto">
              <a:xfrm>
                <a:off x="1760" y="1613"/>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4" name="Line 533"/>
              <p:cNvSpPr>
                <a:spLocks noChangeShapeType="1"/>
              </p:cNvSpPr>
              <p:nvPr/>
            </p:nvSpPr>
            <p:spPr bwMode="auto">
              <a:xfrm>
                <a:off x="1760" y="1632"/>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5" name="Line 534"/>
              <p:cNvSpPr>
                <a:spLocks noChangeShapeType="1"/>
              </p:cNvSpPr>
              <p:nvPr/>
            </p:nvSpPr>
            <p:spPr bwMode="auto">
              <a:xfrm>
                <a:off x="1760" y="1653"/>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6" name="Line 535"/>
              <p:cNvSpPr>
                <a:spLocks noChangeShapeType="1"/>
              </p:cNvSpPr>
              <p:nvPr/>
            </p:nvSpPr>
            <p:spPr bwMode="auto">
              <a:xfrm>
                <a:off x="1760" y="1673"/>
                <a:ext cx="1"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7" name="Line 536"/>
              <p:cNvSpPr>
                <a:spLocks noChangeShapeType="1"/>
              </p:cNvSpPr>
              <p:nvPr/>
            </p:nvSpPr>
            <p:spPr bwMode="auto">
              <a:xfrm>
                <a:off x="1760" y="1694"/>
                <a:ext cx="1"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8" name="Line 537"/>
              <p:cNvSpPr>
                <a:spLocks noChangeShapeType="1"/>
              </p:cNvSpPr>
              <p:nvPr/>
            </p:nvSpPr>
            <p:spPr bwMode="auto">
              <a:xfrm>
                <a:off x="1760" y="1714"/>
                <a:ext cx="1" cy="8"/>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19" name="Line 538"/>
              <p:cNvSpPr>
                <a:spLocks noChangeShapeType="1"/>
              </p:cNvSpPr>
              <p:nvPr/>
            </p:nvSpPr>
            <p:spPr bwMode="auto">
              <a:xfrm>
                <a:off x="1760" y="1733"/>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0" name="Line 539"/>
              <p:cNvSpPr>
                <a:spLocks noChangeShapeType="1"/>
              </p:cNvSpPr>
              <p:nvPr/>
            </p:nvSpPr>
            <p:spPr bwMode="auto">
              <a:xfrm>
                <a:off x="1761" y="1753"/>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1" name="Line 540"/>
              <p:cNvSpPr>
                <a:spLocks noChangeShapeType="1"/>
              </p:cNvSpPr>
              <p:nvPr/>
            </p:nvSpPr>
            <p:spPr bwMode="auto">
              <a:xfrm>
                <a:off x="1761" y="1774"/>
                <a:ext cx="1" cy="9"/>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2" name="Line 541"/>
              <p:cNvSpPr>
                <a:spLocks noChangeShapeType="1"/>
              </p:cNvSpPr>
              <p:nvPr/>
            </p:nvSpPr>
            <p:spPr bwMode="auto">
              <a:xfrm>
                <a:off x="1761" y="1794"/>
                <a:ext cx="1" cy="10"/>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3" name="Line 542"/>
              <p:cNvSpPr>
                <a:spLocks noChangeShapeType="1"/>
              </p:cNvSpPr>
              <p:nvPr/>
            </p:nvSpPr>
            <p:spPr bwMode="auto">
              <a:xfrm>
                <a:off x="1761" y="1815"/>
                <a:ext cx="1"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4" name="Line 543"/>
              <p:cNvSpPr>
                <a:spLocks noChangeShapeType="1"/>
              </p:cNvSpPr>
              <p:nvPr/>
            </p:nvSpPr>
            <p:spPr bwMode="auto">
              <a:xfrm>
                <a:off x="1761" y="1835"/>
                <a:ext cx="1" cy="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5" name="Line 544"/>
              <p:cNvSpPr>
                <a:spLocks noChangeShapeType="1"/>
              </p:cNvSpPr>
              <p:nvPr/>
            </p:nvSpPr>
            <p:spPr bwMode="auto">
              <a:xfrm>
                <a:off x="1761" y="1855"/>
                <a:ext cx="1" cy="2"/>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6" name="Line 545"/>
              <p:cNvSpPr>
                <a:spLocks noChangeShapeType="1"/>
              </p:cNvSpPr>
              <p:nvPr/>
            </p:nvSpPr>
            <p:spPr bwMode="auto">
              <a:xfrm flipV="1">
                <a:off x="2986" y="1512"/>
                <a:ext cx="4" cy="43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7" name="Line 546"/>
              <p:cNvSpPr>
                <a:spLocks noChangeShapeType="1"/>
              </p:cNvSpPr>
              <p:nvPr/>
            </p:nvSpPr>
            <p:spPr bwMode="auto">
              <a:xfrm>
                <a:off x="744" y="1959"/>
                <a:ext cx="2253" cy="6"/>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628" name="Freeform 547"/>
              <p:cNvSpPr>
                <a:spLocks/>
              </p:cNvSpPr>
              <p:nvPr/>
            </p:nvSpPr>
            <p:spPr bwMode="auto">
              <a:xfrm>
                <a:off x="385" y="1846"/>
                <a:ext cx="42" cy="131"/>
              </a:xfrm>
              <a:custGeom>
                <a:avLst/>
                <a:gdLst>
                  <a:gd name="T0" fmla="*/ 16 w 46"/>
                  <a:gd name="T1" fmla="*/ 131 h 97"/>
                  <a:gd name="T2" fmla="*/ 16 w 46"/>
                  <a:gd name="T3" fmla="*/ 45 h 97"/>
                  <a:gd name="T4" fmla="*/ 0 w 46"/>
                  <a:gd name="T5" fmla="*/ 45 h 97"/>
                  <a:gd name="T6" fmla="*/ 0 w 46"/>
                  <a:gd name="T7" fmla="*/ 31 h 97"/>
                  <a:gd name="T8" fmla="*/ 16 w 46"/>
                  <a:gd name="T9" fmla="*/ 31 h 97"/>
                  <a:gd name="T10" fmla="*/ 16 w 46"/>
                  <a:gd name="T11" fmla="*/ 0 h 97"/>
                  <a:gd name="T12" fmla="*/ 27 w 46"/>
                  <a:gd name="T13" fmla="*/ 0 h 97"/>
                  <a:gd name="T14" fmla="*/ 27 w 46"/>
                  <a:gd name="T15" fmla="*/ 31 h 97"/>
                  <a:gd name="T16" fmla="*/ 42 w 46"/>
                  <a:gd name="T17" fmla="*/ 31 h 97"/>
                  <a:gd name="T18" fmla="*/ 42 w 46"/>
                  <a:gd name="T19" fmla="*/ 45 h 97"/>
                  <a:gd name="T20" fmla="*/ 27 w 46"/>
                  <a:gd name="T21" fmla="*/ 45 h 97"/>
                  <a:gd name="T22" fmla="*/ 27 w 46"/>
                  <a:gd name="T23" fmla="*/ 131 h 97"/>
                  <a:gd name="T24" fmla="*/ 16 w 46"/>
                  <a:gd name="T25" fmla="*/ 131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7">
                    <a:moveTo>
                      <a:pt x="18" y="97"/>
                    </a:moveTo>
                    <a:lnTo>
                      <a:pt x="18" y="33"/>
                    </a:lnTo>
                    <a:lnTo>
                      <a:pt x="0" y="33"/>
                    </a:lnTo>
                    <a:lnTo>
                      <a:pt x="0" y="23"/>
                    </a:lnTo>
                    <a:lnTo>
                      <a:pt x="18" y="23"/>
                    </a:lnTo>
                    <a:lnTo>
                      <a:pt x="18" y="0"/>
                    </a:lnTo>
                    <a:lnTo>
                      <a:pt x="30" y="0"/>
                    </a:lnTo>
                    <a:lnTo>
                      <a:pt x="30" y="23"/>
                    </a:lnTo>
                    <a:lnTo>
                      <a:pt x="46" y="23"/>
                    </a:lnTo>
                    <a:lnTo>
                      <a:pt x="46" y="33"/>
                    </a:lnTo>
                    <a:lnTo>
                      <a:pt x="30" y="33"/>
                    </a:lnTo>
                    <a:lnTo>
                      <a:pt x="30" y="97"/>
                    </a:lnTo>
                    <a:lnTo>
                      <a:pt x="18" y="97"/>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29" name="Freeform 548"/>
              <p:cNvSpPr>
                <a:spLocks noEditPoints="1"/>
              </p:cNvSpPr>
              <p:nvPr/>
            </p:nvSpPr>
            <p:spPr bwMode="auto">
              <a:xfrm>
                <a:off x="445" y="1901"/>
                <a:ext cx="87" cy="43"/>
              </a:xfrm>
              <a:custGeom>
                <a:avLst/>
                <a:gdLst>
                  <a:gd name="T0" fmla="*/ 87 w 96"/>
                  <a:gd name="T1" fmla="*/ 34 h 32"/>
                  <a:gd name="T2" fmla="*/ 87 w 96"/>
                  <a:gd name="T3" fmla="*/ 43 h 32"/>
                  <a:gd name="T4" fmla="*/ 0 w 96"/>
                  <a:gd name="T5" fmla="*/ 43 h 32"/>
                  <a:gd name="T6" fmla="*/ 0 w 96"/>
                  <a:gd name="T7" fmla="*/ 34 h 32"/>
                  <a:gd name="T8" fmla="*/ 87 w 96"/>
                  <a:gd name="T9" fmla="*/ 34 h 32"/>
                  <a:gd name="T10" fmla="*/ 87 w 96"/>
                  <a:gd name="T11" fmla="*/ 0 h 32"/>
                  <a:gd name="T12" fmla="*/ 87 w 96"/>
                  <a:gd name="T13" fmla="*/ 9 h 32"/>
                  <a:gd name="T14" fmla="*/ 0 w 96"/>
                  <a:gd name="T15" fmla="*/ 9 h 32"/>
                  <a:gd name="T16" fmla="*/ 0 w 96"/>
                  <a:gd name="T17" fmla="*/ 0 h 32"/>
                  <a:gd name="T18" fmla="*/ 87 w 9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32">
                    <a:moveTo>
                      <a:pt x="96" y="25"/>
                    </a:moveTo>
                    <a:lnTo>
                      <a:pt x="96" y="32"/>
                    </a:lnTo>
                    <a:lnTo>
                      <a:pt x="0" y="32"/>
                    </a:lnTo>
                    <a:lnTo>
                      <a:pt x="0" y="25"/>
                    </a:lnTo>
                    <a:lnTo>
                      <a:pt x="96" y="25"/>
                    </a:lnTo>
                    <a:close/>
                    <a:moveTo>
                      <a:pt x="96" y="0"/>
                    </a:moveTo>
                    <a:lnTo>
                      <a:pt x="96" y="7"/>
                    </a:lnTo>
                    <a:lnTo>
                      <a:pt x="0" y="7"/>
                    </a:lnTo>
                    <a:lnTo>
                      <a:pt x="0" y="0"/>
                    </a:lnTo>
                    <a:lnTo>
                      <a:pt x="96" y="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0" name="Freeform 549"/>
              <p:cNvSpPr>
                <a:spLocks noEditPoints="1"/>
              </p:cNvSpPr>
              <p:nvPr/>
            </p:nvSpPr>
            <p:spPr bwMode="auto">
              <a:xfrm>
                <a:off x="558" y="1846"/>
                <a:ext cx="73" cy="133"/>
              </a:xfrm>
              <a:custGeom>
                <a:avLst/>
                <a:gdLst>
                  <a:gd name="T0" fmla="*/ 34 w 81"/>
                  <a:gd name="T1" fmla="*/ 58 h 99"/>
                  <a:gd name="T2" fmla="*/ 27 w 81"/>
                  <a:gd name="T3" fmla="*/ 58 h 99"/>
                  <a:gd name="T4" fmla="*/ 23 w 81"/>
                  <a:gd name="T5" fmla="*/ 62 h 99"/>
                  <a:gd name="T6" fmla="*/ 18 w 81"/>
                  <a:gd name="T7" fmla="*/ 67 h 99"/>
                  <a:gd name="T8" fmla="*/ 14 w 81"/>
                  <a:gd name="T9" fmla="*/ 74 h 99"/>
                  <a:gd name="T10" fmla="*/ 13 w 81"/>
                  <a:gd name="T11" fmla="*/ 79 h 99"/>
                  <a:gd name="T12" fmla="*/ 11 w 81"/>
                  <a:gd name="T13" fmla="*/ 86 h 99"/>
                  <a:gd name="T14" fmla="*/ 13 w 81"/>
                  <a:gd name="T15" fmla="*/ 95 h 99"/>
                  <a:gd name="T16" fmla="*/ 14 w 81"/>
                  <a:gd name="T17" fmla="*/ 102 h 99"/>
                  <a:gd name="T18" fmla="*/ 16 w 81"/>
                  <a:gd name="T19" fmla="*/ 109 h 99"/>
                  <a:gd name="T20" fmla="*/ 22 w 81"/>
                  <a:gd name="T21" fmla="*/ 116 h 99"/>
                  <a:gd name="T22" fmla="*/ 25 w 81"/>
                  <a:gd name="T23" fmla="*/ 120 h 99"/>
                  <a:gd name="T24" fmla="*/ 31 w 81"/>
                  <a:gd name="T25" fmla="*/ 122 h 99"/>
                  <a:gd name="T26" fmla="*/ 38 w 81"/>
                  <a:gd name="T27" fmla="*/ 122 h 99"/>
                  <a:gd name="T28" fmla="*/ 45 w 81"/>
                  <a:gd name="T29" fmla="*/ 122 h 99"/>
                  <a:gd name="T30" fmla="*/ 48 w 81"/>
                  <a:gd name="T31" fmla="*/ 118 h 99"/>
                  <a:gd name="T32" fmla="*/ 53 w 81"/>
                  <a:gd name="T33" fmla="*/ 116 h 99"/>
                  <a:gd name="T34" fmla="*/ 57 w 81"/>
                  <a:gd name="T35" fmla="*/ 112 h 99"/>
                  <a:gd name="T36" fmla="*/ 59 w 81"/>
                  <a:gd name="T37" fmla="*/ 102 h 99"/>
                  <a:gd name="T38" fmla="*/ 60 w 81"/>
                  <a:gd name="T39" fmla="*/ 95 h 99"/>
                  <a:gd name="T40" fmla="*/ 62 w 81"/>
                  <a:gd name="T41" fmla="*/ 86 h 99"/>
                  <a:gd name="T42" fmla="*/ 60 w 81"/>
                  <a:gd name="T43" fmla="*/ 79 h 99"/>
                  <a:gd name="T44" fmla="*/ 59 w 81"/>
                  <a:gd name="T45" fmla="*/ 74 h 99"/>
                  <a:gd name="T46" fmla="*/ 55 w 81"/>
                  <a:gd name="T47" fmla="*/ 67 h 99"/>
                  <a:gd name="T48" fmla="*/ 50 w 81"/>
                  <a:gd name="T49" fmla="*/ 60 h 99"/>
                  <a:gd name="T50" fmla="*/ 43 w 81"/>
                  <a:gd name="T51" fmla="*/ 58 h 99"/>
                  <a:gd name="T52" fmla="*/ 40 w 81"/>
                  <a:gd name="T53" fmla="*/ 0 h 99"/>
                  <a:gd name="T54" fmla="*/ 32 w 81"/>
                  <a:gd name="T55" fmla="*/ 47 h 99"/>
                  <a:gd name="T56" fmla="*/ 38 w 81"/>
                  <a:gd name="T57" fmla="*/ 44 h 99"/>
                  <a:gd name="T58" fmla="*/ 45 w 81"/>
                  <a:gd name="T59" fmla="*/ 44 h 99"/>
                  <a:gd name="T60" fmla="*/ 50 w 81"/>
                  <a:gd name="T61" fmla="*/ 47 h 99"/>
                  <a:gd name="T62" fmla="*/ 55 w 81"/>
                  <a:gd name="T63" fmla="*/ 48 h 99"/>
                  <a:gd name="T64" fmla="*/ 59 w 81"/>
                  <a:gd name="T65" fmla="*/ 54 h 99"/>
                  <a:gd name="T66" fmla="*/ 62 w 81"/>
                  <a:gd name="T67" fmla="*/ 58 h 99"/>
                  <a:gd name="T68" fmla="*/ 66 w 81"/>
                  <a:gd name="T69" fmla="*/ 62 h 99"/>
                  <a:gd name="T70" fmla="*/ 69 w 81"/>
                  <a:gd name="T71" fmla="*/ 71 h 99"/>
                  <a:gd name="T72" fmla="*/ 71 w 81"/>
                  <a:gd name="T73" fmla="*/ 78 h 99"/>
                  <a:gd name="T74" fmla="*/ 73 w 81"/>
                  <a:gd name="T75" fmla="*/ 86 h 99"/>
                  <a:gd name="T76" fmla="*/ 71 w 81"/>
                  <a:gd name="T77" fmla="*/ 95 h 99"/>
                  <a:gd name="T78" fmla="*/ 71 w 81"/>
                  <a:gd name="T79" fmla="*/ 105 h 99"/>
                  <a:gd name="T80" fmla="*/ 68 w 81"/>
                  <a:gd name="T81" fmla="*/ 113 h 99"/>
                  <a:gd name="T82" fmla="*/ 64 w 81"/>
                  <a:gd name="T83" fmla="*/ 118 h 99"/>
                  <a:gd name="T84" fmla="*/ 60 w 81"/>
                  <a:gd name="T85" fmla="*/ 122 h 99"/>
                  <a:gd name="T86" fmla="*/ 55 w 81"/>
                  <a:gd name="T87" fmla="*/ 126 h 99"/>
                  <a:gd name="T88" fmla="*/ 51 w 81"/>
                  <a:gd name="T89" fmla="*/ 130 h 99"/>
                  <a:gd name="T90" fmla="*/ 46 w 81"/>
                  <a:gd name="T91" fmla="*/ 133 h 99"/>
                  <a:gd name="T92" fmla="*/ 40 w 81"/>
                  <a:gd name="T93" fmla="*/ 133 h 99"/>
                  <a:gd name="T94" fmla="*/ 32 w 81"/>
                  <a:gd name="T95" fmla="*/ 133 h 99"/>
                  <a:gd name="T96" fmla="*/ 25 w 81"/>
                  <a:gd name="T97" fmla="*/ 130 h 99"/>
                  <a:gd name="T98" fmla="*/ 18 w 81"/>
                  <a:gd name="T99" fmla="*/ 129 h 99"/>
                  <a:gd name="T100" fmla="*/ 13 w 81"/>
                  <a:gd name="T101" fmla="*/ 125 h 99"/>
                  <a:gd name="T102" fmla="*/ 9 w 81"/>
                  <a:gd name="T103" fmla="*/ 120 h 99"/>
                  <a:gd name="T104" fmla="*/ 5 w 81"/>
                  <a:gd name="T105" fmla="*/ 116 h 99"/>
                  <a:gd name="T106" fmla="*/ 4 w 81"/>
                  <a:gd name="T107" fmla="*/ 109 h 99"/>
                  <a:gd name="T108" fmla="*/ 2 w 81"/>
                  <a:gd name="T109" fmla="*/ 102 h 99"/>
                  <a:gd name="T110" fmla="*/ 0 w 81"/>
                  <a:gd name="T111" fmla="*/ 95 h 99"/>
                  <a:gd name="T112" fmla="*/ 0 w 81"/>
                  <a:gd name="T113" fmla="*/ 86 h 99"/>
                  <a:gd name="T114" fmla="*/ 2 w 81"/>
                  <a:gd name="T115" fmla="*/ 78 h 99"/>
                  <a:gd name="T116" fmla="*/ 4 w 81"/>
                  <a:gd name="T117" fmla="*/ 71 h 99"/>
                  <a:gd name="T118" fmla="*/ 7 w 81"/>
                  <a:gd name="T119" fmla="*/ 62 h 99"/>
                  <a:gd name="T120" fmla="*/ 11 w 81"/>
                  <a:gd name="T121" fmla="*/ 54 h 99"/>
                  <a:gd name="T122" fmla="*/ 14 w 81"/>
                  <a:gd name="T123" fmla="*/ 47 h 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 h="99">
                    <a:moveTo>
                      <a:pt x="42" y="41"/>
                    </a:moveTo>
                    <a:lnTo>
                      <a:pt x="40" y="41"/>
                    </a:lnTo>
                    <a:lnTo>
                      <a:pt x="38" y="41"/>
                    </a:lnTo>
                    <a:lnTo>
                      <a:pt x="38" y="43"/>
                    </a:lnTo>
                    <a:lnTo>
                      <a:pt x="36" y="43"/>
                    </a:lnTo>
                    <a:lnTo>
                      <a:pt x="34" y="43"/>
                    </a:lnTo>
                    <a:lnTo>
                      <a:pt x="32" y="43"/>
                    </a:lnTo>
                    <a:lnTo>
                      <a:pt x="30" y="43"/>
                    </a:lnTo>
                    <a:lnTo>
                      <a:pt x="30" y="45"/>
                    </a:lnTo>
                    <a:lnTo>
                      <a:pt x="28" y="45"/>
                    </a:lnTo>
                    <a:lnTo>
                      <a:pt x="26" y="45"/>
                    </a:lnTo>
                    <a:lnTo>
                      <a:pt x="26" y="46"/>
                    </a:lnTo>
                    <a:lnTo>
                      <a:pt x="24" y="46"/>
                    </a:lnTo>
                    <a:lnTo>
                      <a:pt x="24" y="48"/>
                    </a:lnTo>
                    <a:lnTo>
                      <a:pt x="22" y="48"/>
                    </a:lnTo>
                    <a:lnTo>
                      <a:pt x="20" y="50"/>
                    </a:lnTo>
                    <a:lnTo>
                      <a:pt x="18" y="51"/>
                    </a:lnTo>
                    <a:lnTo>
                      <a:pt x="18" y="53"/>
                    </a:lnTo>
                    <a:lnTo>
                      <a:pt x="16" y="53"/>
                    </a:lnTo>
                    <a:lnTo>
                      <a:pt x="16" y="55"/>
                    </a:lnTo>
                    <a:lnTo>
                      <a:pt x="16" y="56"/>
                    </a:lnTo>
                    <a:lnTo>
                      <a:pt x="14" y="56"/>
                    </a:lnTo>
                    <a:lnTo>
                      <a:pt x="14" y="58"/>
                    </a:lnTo>
                    <a:lnTo>
                      <a:pt x="14" y="59"/>
                    </a:lnTo>
                    <a:lnTo>
                      <a:pt x="14" y="61"/>
                    </a:lnTo>
                    <a:lnTo>
                      <a:pt x="14" y="63"/>
                    </a:lnTo>
                    <a:lnTo>
                      <a:pt x="12" y="63"/>
                    </a:lnTo>
                    <a:lnTo>
                      <a:pt x="12" y="64"/>
                    </a:lnTo>
                    <a:lnTo>
                      <a:pt x="12" y="66"/>
                    </a:lnTo>
                    <a:lnTo>
                      <a:pt x="12" y="68"/>
                    </a:lnTo>
                    <a:lnTo>
                      <a:pt x="12" y="69"/>
                    </a:lnTo>
                    <a:lnTo>
                      <a:pt x="14" y="71"/>
                    </a:lnTo>
                    <a:lnTo>
                      <a:pt x="14" y="73"/>
                    </a:lnTo>
                    <a:lnTo>
                      <a:pt x="14" y="74"/>
                    </a:lnTo>
                    <a:lnTo>
                      <a:pt x="14" y="76"/>
                    </a:lnTo>
                    <a:lnTo>
                      <a:pt x="16" y="76"/>
                    </a:lnTo>
                    <a:lnTo>
                      <a:pt x="16" y="78"/>
                    </a:lnTo>
                    <a:lnTo>
                      <a:pt x="16" y="79"/>
                    </a:lnTo>
                    <a:lnTo>
                      <a:pt x="18" y="79"/>
                    </a:lnTo>
                    <a:lnTo>
                      <a:pt x="18" y="81"/>
                    </a:lnTo>
                    <a:lnTo>
                      <a:pt x="20" y="83"/>
                    </a:lnTo>
                    <a:lnTo>
                      <a:pt x="22" y="84"/>
                    </a:lnTo>
                    <a:lnTo>
                      <a:pt x="22" y="86"/>
                    </a:lnTo>
                    <a:lnTo>
                      <a:pt x="24" y="86"/>
                    </a:lnTo>
                    <a:lnTo>
                      <a:pt x="26" y="86"/>
                    </a:lnTo>
                    <a:lnTo>
                      <a:pt x="26" y="88"/>
                    </a:lnTo>
                    <a:lnTo>
                      <a:pt x="28" y="88"/>
                    </a:lnTo>
                    <a:lnTo>
                      <a:pt x="28" y="89"/>
                    </a:lnTo>
                    <a:lnTo>
                      <a:pt x="30" y="89"/>
                    </a:lnTo>
                    <a:lnTo>
                      <a:pt x="32" y="89"/>
                    </a:lnTo>
                    <a:lnTo>
                      <a:pt x="34" y="89"/>
                    </a:lnTo>
                    <a:lnTo>
                      <a:pt x="34" y="91"/>
                    </a:lnTo>
                    <a:lnTo>
                      <a:pt x="36" y="91"/>
                    </a:lnTo>
                    <a:lnTo>
                      <a:pt x="38" y="91"/>
                    </a:lnTo>
                    <a:lnTo>
                      <a:pt x="40" y="91"/>
                    </a:lnTo>
                    <a:lnTo>
                      <a:pt x="42" y="91"/>
                    </a:lnTo>
                    <a:lnTo>
                      <a:pt x="44" y="91"/>
                    </a:lnTo>
                    <a:lnTo>
                      <a:pt x="46" y="91"/>
                    </a:lnTo>
                    <a:lnTo>
                      <a:pt x="48" y="91"/>
                    </a:lnTo>
                    <a:lnTo>
                      <a:pt x="50" y="91"/>
                    </a:lnTo>
                    <a:lnTo>
                      <a:pt x="50" y="89"/>
                    </a:lnTo>
                    <a:lnTo>
                      <a:pt x="51" y="89"/>
                    </a:lnTo>
                    <a:lnTo>
                      <a:pt x="53" y="89"/>
                    </a:lnTo>
                    <a:lnTo>
                      <a:pt x="53" y="88"/>
                    </a:lnTo>
                    <a:lnTo>
                      <a:pt x="55" y="88"/>
                    </a:lnTo>
                    <a:lnTo>
                      <a:pt x="57" y="88"/>
                    </a:lnTo>
                    <a:lnTo>
                      <a:pt x="57" y="86"/>
                    </a:lnTo>
                    <a:lnTo>
                      <a:pt x="59" y="86"/>
                    </a:lnTo>
                    <a:lnTo>
                      <a:pt x="59" y="84"/>
                    </a:lnTo>
                    <a:lnTo>
                      <a:pt x="61" y="84"/>
                    </a:lnTo>
                    <a:lnTo>
                      <a:pt x="61" y="83"/>
                    </a:lnTo>
                    <a:lnTo>
                      <a:pt x="63" y="83"/>
                    </a:lnTo>
                    <a:lnTo>
                      <a:pt x="63" y="81"/>
                    </a:lnTo>
                    <a:lnTo>
                      <a:pt x="65" y="79"/>
                    </a:lnTo>
                    <a:lnTo>
                      <a:pt x="65" y="78"/>
                    </a:lnTo>
                    <a:lnTo>
                      <a:pt x="65" y="76"/>
                    </a:lnTo>
                    <a:lnTo>
                      <a:pt x="67" y="76"/>
                    </a:lnTo>
                    <a:lnTo>
                      <a:pt x="67" y="74"/>
                    </a:lnTo>
                    <a:lnTo>
                      <a:pt x="67" y="73"/>
                    </a:lnTo>
                    <a:lnTo>
                      <a:pt x="67" y="71"/>
                    </a:lnTo>
                    <a:lnTo>
                      <a:pt x="67" y="69"/>
                    </a:lnTo>
                    <a:lnTo>
                      <a:pt x="69" y="68"/>
                    </a:lnTo>
                    <a:lnTo>
                      <a:pt x="69" y="66"/>
                    </a:lnTo>
                    <a:lnTo>
                      <a:pt x="69" y="64"/>
                    </a:lnTo>
                    <a:lnTo>
                      <a:pt x="67" y="64"/>
                    </a:lnTo>
                    <a:lnTo>
                      <a:pt x="67" y="63"/>
                    </a:lnTo>
                    <a:lnTo>
                      <a:pt x="67" y="61"/>
                    </a:lnTo>
                    <a:lnTo>
                      <a:pt x="67" y="59"/>
                    </a:lnTo>
                    <a:lnTo>
                      <a:pt x="67" y="58"/>
                    </a:lnTo>
                    <a:lnTo>
                      <a:pt x="67" y="56"/>
                    </a:lnTo>
                    <a:lnTo>
                      <a:pt x="65" y="56"/>
                    </a:lnTo>
                    <a:lnTo>
                      <a:pt x="65" y="55"/>
                    </a:lnTo>
                    <a:lnTo>
                      <a:pt x="65" y="53"/>
                    </a:lnTo>
                    <a:lnTo>
                      <a:pt x="63" y="53"/>
                    </a:lnTo>
                    <a:lnTo>
                      <a:pt x="63" y="51"/>
                    </a:lnTo>
                    <a:lnTo>
                      <a:pt x="61" y="50"/>
                    </a:lnTo>
                    <a:lnTo>
                      <a:pt x="59" y="48"/>
                    </a:lnTo>
                    <a:lnTo>
                      <a:pt x="57" y="46"/>
                    </a:lnTo>
                    <a:lnTo>
                      <a:pt x="55" y="46"/>
                    </a:lnTo>
                    <a:lnTo>
                      <a:pt x="55" y="45"/>
                    </a:lnTo>
                    <a:lnTo>
                      <a:pt x="53" y="45"/>
                    </a:lnTo>
                    <a:lnTo>
                      <a:pt x="51" y="43"/>
                    </a:lnTo>
                    <a:lnTo>
                      <a:pt x="50" y="43"/>
                    </a:lnTo>
                    <a:lnTo>
                      <a:pt x="48" y="43"/>
                    </a:lnTo>
                    <a:lnTo>
                      <a:pt x="46" y="43"/>
                    </a:lnTo>
                    <a:lnTo>
                      <a:pt x="44" y="41"/>
                    </a:lnTo>
                    <a:lnTo>
                      <a:pt x="42" y="41"/>
                    </a:lnTo>
                    <a:close/>
                    <a:moveTo>
                      <a:pt x="44" y="0"/>
                    </a:moveTo>
                    <a:lnTo>
                      <a:pt x="57" y="0"/>
                    </a:lnTo>
                    <a:lnTo>
                      <a:pt x="32" y="35"/>
                    </a:lnTo>
                    <a:lnTo>
                      <a:pt x="34" y="35"/>
                    </a:lnTo>
                    <a:lnTo>
                      <a:pt x="36" y="35"/>
                    </a:lnTo>
                    <a:lnTo>
                      <a:pt x="38" y="35"/>
                    </a:lnTo>
                    <a:lnTo>
                      <a:pt x="38" y="33"/>
                    </a:lnTo>
                    <a:lnTo>
                      <a:pt x="40" y="33"/>
                    </a:lnTo>
                    <a:lnTo>
                      <a:pt x="42" y="33"/>
                    </a:lnTo>
                    <a:lnTo>
                      <a:pt x="44" y="33"/>
                    </a:lnTo>
                    <a:lnTo>
                      <a:pt x="46" y="33"/>
                    </a:lnTo>
                    <a:lnTo>
                      <a:pt x="48" y="33"/>
                    </a:lnTo>
                    <a:lnTo>
                      <a:pt x="50" y="33"/>
                    </a:lnTo>
                    <a:lnTo>
                      <a:pt x="50" y="35"/>
                    </a:lnTo>
                    <a:lnTo>
                      <a:pt x="51" y="35"/>
                    </a:lnTo>
                    <a:lnTo>
                      <a:pt x="53" y="35"/>
                    </a:lnTo>
                    <a:lnTo>
                      <a:pt x="55" y="35"/>
                    </a:lnTo>
                    <a:lnTo>
                      <a:pt x="57" y="35"/>
                    </a:lnTo>
                    <a:lnTo>
                      <a:pt x="57" y="36"/>
                    </a:lnTo>
                    <a:lnTo>
                      <a:pt x="59" y="36"/>
                    </a:lnTo>
                    <a:lnTo>
                      <a:pt x="61" y="36"/>
                    </a:lnTo>
                    <a:lnTo>
                      <a:pt x="61" y="38"/>
                    </a:lnTo>
                    <a:lnTo>
                      <a:pt x="63" y="38"/>
                    </a:lnTo>
                    <a:lnTo>
                      <a:pt x="65" y="38"/>
                    </a:lnTo>
                    <a:lnTo>
                      <a:pt x="65" y="40"/>
                    </a:lnTo>
                    <a:lnTo>
                      <a:pt x="67" y="40"/>
                    </a:lnTo>
                    <a:lnTo>
                      <a:pt x="67" y="41"/>
                    </a:lnTo>
                    <a:lnTo>
                      <a:pt x="69" y="41"/>
                    </a:lnTo>
                    <a:lnTo>
                      <a:pt x="69" y="43"/>
                    </a:lnTo>
                    <a:lnTo>
                      <a:pt x="71" y="43"/>
                    </a:lnTo>
                    <a:lnTo>
                      <a:pt x="71" y="45"/>
                    </a:lnTo>
                    <a:lnTo>
                      <a:pt x="73" y="45"/>
                    </a:lnTo>
                    <a:lnTo>
                      <a:pt x="73" y="46"/>
                    </a:lnTo>
                    <a:lnTo>
                      <a:pt x="75" y="48"/>
                    </a:lnTo>
                    <a:lnTo>
                      <a:pt x="75" y="50"/>
                    </a:lnTo>
                    <a:lnTo>
                      <a:pt x="77" y="51"/>
                    </a:lnTo>
                    <a:lnTo>
                      <a:pt x="77" y="53"/>
                    </a:lnTo>
                    <a:lnTo>
                      <a:pt x="77" y="55"/>
                    </a:lnTo>
                    <a:lnTo>
                      <a:pt x="79" y="55"/>
                    </a:lnTo>
                    <a:lnTo>
                      <a:pt x="79" y="56"/>
                    </a:lnTo>
                    <a:lnTo>
                      <a:pt x="79" y="58"/>
                    </a:lnTo>
                    <a:lnTo>
                      <a:pt x="79" y="59"/>
                    </a:lnTo>
                    <a:lnTo>
                      <a:pt x="79" y="61"/>
                    </a:lnTo>
                    <a:lnTo>
                      <a:pt x="81" y="63"/>
                    </a:lnTo>
                    <a:lnTo>
                      <a:pt x="81" y="64"/>
                    </a:lnTo>
                    <a:lnTo>
                      <a:pt x="81" y="66"/>
                    </a:lnTo>
                    <a:lnTo>
                      <a:pt x="81" y="68"/>
                    </a:lnTo>
                    <a:lnTo>
                      <a:pt x="81" y="69"/>
                    </a:lnTo>
                    <a:lnTo>
                      <a:pt x="79" y="71"/>
                    </a:lnTo>
                    <a:lnTo>
                      <a:pt x="79" y="73"/>
                    </a:lnTo>
                    <a:lnTo>
                      <a:pt x="79" y="74"/>
                    </a:lnTo>
                    <a:lnTo>
                      <a:pt x="79" y="76"/>
                    </a:lnTo>
                    <a:lnTo>
                      <a:pt x="79" y="78"/>
                    </a:lnTo>
                    <a:lnTo>
                      <a:pt x="77" y="79"/>
                    </a:lnTo>
                    <a:lnTo>
                      <a:pt x="77" y="81"/>
                    </a:lnTo>
                    <a:lnTo>
                      <a:pt x="75" y="83"/>
                    </a:lnTo>
                    <a:lnTo>
                      <a:pt x="75" y="84"/>
                    </a:lnTo>
                    <a:lnTo>
                      <a:pt x="73" y="84"/>
                    </a:lnTo>
                    <a:lnTo>
                      <a:pt x="73" y="86"/>
                    </a:lnTo>
                    <a:lnTo>
                      <a:pt x="73" y="88"/>
                    </a:lnTo>
                    <a:lnTo>
                      <a:pt x="71" y="88"/>
                    </a:lnTo>
                    <a:lnTo>
                      <a:pt x="71" y="89"/>
                    </a:lnTo>
                    <a:lnTo>
                      <a:pt x="69" y="89"/>
                    </a:lnTo>
                    <a:lnTo>
                      <a:pt x="69" y="91"/>
                    </a:lnTo>
                    <a:lnTo>
                      <a:pt x="67" y="91"/>
                    </a:lnTo>
                    <a:lnTo>
                      <a:pt x="67" y="93"/>
                    </a:lnTo>
                    <a:lnTo>
                      <a:pt x="65" y="93"/>
                    </a:lnTo>
                    <a:lnTo>
                      <a:pt x="63" y="94"/>
                    </a:lnTo>
                    <a:lnTo>
                      <a:pt x="61" y="94"/>
                    </a:lnTo>
                    <a:lnTo>
                      <a:pt x="61" y="96"/>
                    </a:lnTo>
                    <a:lnTo>
                      <a:pt x="59" y="96"/>
                    </a:lnTo>
                    <a:lnTo>
                      <a:pt x="57" y="96"/>
                    </a:lnTo>
                    <a:lnTo>
                      <a:pt x="57" y="97"/>
                    </a:lnTo>
                    <a:lnTo>
                      <a:pt x="55" y="97"/>
                    </a:lnTo>
                    <a:lnTo>
                      <a:pt x="53" y="97"/>
                    </a:lnTo>
                    <a:lnTo>
                      <a:pt x="51" y="97"/>
                    </a:lnTo>
                    <a:lnTo>
                      <a:pt x="51" y="99"/>
                    </a:lnTo>
                    <a:lnTo>
                      <a:pt x="50" y="99"/>
                    </a:lnTo>
                    <a:lnTo>
                      <a:pt x="48" y="99"/>
                    </a:lnTo>
                    <a:lnTo>
                      <a:pt x="46" y="99"/>
                    </a:lnTo>
                    <a:lnTo>
                      <a:pt x="44" y="99"/>
                    </a:lnTo>
                    <a:lnTo>
                      <a:pt x="42" y="99"/>
                    </a:lnTo>
                    <a:lnTo>
                      <a:pt x="40" y="99"/>
                    </a:lnTo>
                    <a:lnTo>
                      <a:pt x="38" y="99"/>
                    </a:lnTo>
                    <a:lnTo>
                      <a:pt x="36" y="99"/>
                    </a:lnTo>
                    <a:lnTo>
                      <a:pt x="34" y="99"/>
                    </a:lnTo>
                    <a:lnTo>
                      <a:pt x="32" y="99"/>
                    </a:lnTo>
                    <a:lnTo>
                      <a:pt x="30" y="99"/>
                    </a:lnTo>
                    <a:lnTo>
                      <a:pt x="28" y="97"/>
                    </a:lnTo>
                    <a:lnTo>
                      <a:pt x="26" y="97"/>
                    </a:lnTo>
                    <a:lnTo>
                      <a:pt x="24" y="97"/>
                    </a:lnTo>
                    <a:lnTo>
                      <a:pt x="22" y="96"/>
                    </a:lnTo>
                    <a:lnTo>
                      <a:pt x="20" y="96"/>
                    </a:lnTo>
                    <a:lnTo>
                      <a:pt x="18" y="94"/>
                    </a:lnTo>
                    <a:lnTo>
                      <a:pt x="16" y="94"/>
                    </a:lnTo>
                    <a:lnTo>
                      <a:pt x="16" y="93"/>
                    </a:lnTo>
                    <a:lnTo>
                      <a:pt x="14" y="93"/>
                    </a:lnTo>
                    <a:lnTo>
                      <a:pt x="14" y="91"/>
                    </a:lnTo>
                    <a:lnTo>
                      <a:pt x="12" y="91"/>
                    </a:lnTo>
                    <a:lnTo>
                      <a:pt x="12" y="89"/>
                    </a:lnTo>
                    <a:lnTo>
                      <a:pt x="10" y="89"/>
                    </a:lnTo>
                    <a:lnTo>
                      <a:pt x="10" y="88"/>
                    </a:lnTo>
                    <a:lnTo>
                      <a:pt x="8" y="88"/>
                    </a:lnTo>
                    <a:lnTo>
                      <a:pt x="8" y="86"/>
                    </a:lnTo>
                    <a:lnTo>
                      <a:pt x="6" y="86"/>
                    </a:lnTo>
                    <a:lnTo>
                      <a:pt x="6" y="84"/>
                    </a:lnTo>
                    <a:lnTo>
                      <a:pt x="6" y="83"/>
                    </a:lnTo>
                    <a:lnTo>
                      <a:pt x="4" y="83"/>
                    </a:lnTo>
                    <a:lnTo>
                      <a:pt x="4" y="81"/>
                    </a:lnTo>
                    <a:lnTo>
                      <a:pt x="4" y="79"/>
                    </a:lnTo>
                    <a:lnTo>
                      <a:pt x="2" y="79"/>
                    </a:lnTo>
                    <a:lnTo>
                      <a:pt x="2" y="78"/>
                    </a:lnTo>
                    <a:lnTo>
                      <a:pt x="2" y="76"/>
                    </a:lnTo>
                    <a:lnTo>
                      <a:pt x="2" y="74"/>
                    </a:lnTo>
                    <a:lnTo>
                      <a:pt x="2" y="73"/>
                    </a:lnTo>
                    <a:lnTo>
                      <a:pt x="0" y="73"/>
                    </a:lnTo>
                    <a:lnTo>
                      <a:pt x="0" y="71"/>
                    </a:lnTo>
                    <a:lnTo>
                      <a:pt x="0" y="69"/>
                    </a:lnTo>
                    <a:lnTo>
                      <a:pt x="0" y="68"/>
                    </a:lnTo>
                    <a:lnTo>
                      <a:pt x="0" y="66"/>
                    </a:lnTo>
                    <a:lnTo>
                      <a:pt x="0" y="64"/>
                    </a:lnTo>
                    <a:lnTo>
                      <a:pt x="0" y="63"/>
                    </a:lnTo>
                    <a:lnTo>
                      <a:pt x="2" y="61"/>
                    </a:lnTo>
                    <a:lnTo>
                      <a:pt x="2" y="59"/>
                    </a:lnTo>
                    <a:lnTo>
                      <a:pt x="2" y="58"/>
                    </a:lnTo>
                    <a:lnTo>
                      <a:pt x="2" y="56"/>
                    </a:lnTo>
                    <a:lnTo>
                      <a:pt x="4" y="56"/>
                    </a:lnTo>
                    <a:lnTo>
                      <a:pt x="4" y="55"/>
                    </a:lnTo>
                    <a:lnTo>
                      <a:pt x="4" y="53"/>
                    </a:lnTo>
                    <a:lnTo>
                      <a:pt x="6" y="51"/>
                    </a:lnTo>
                    <a:lnTo>
                      <a:pt x="6" y="50"/>
                    </a:lnTo>
                    <a:lnTo>
                      <a:pt x="8" y="48"/>
                    </a:lnTo>
                    <a:lnTo>
                      <a:pt x="8" y="46"/>
                    </a:lnTo>
                    <a:lnTo>
                      <a:pt x="10" y="45"/>
                    </a:lnTo>
                    <a:lnTo>
                      <a:pt x="10" y="43"/>
                    </a:lnTo>
                    <a:lnTo>
                      <a:pt x="12" y="41"/>
                    </a:lnTo>
                    <a:lnTo>
                      <a:pt x="12" y="40"/>
                    </a:lnTo>
                    <a:lnTo>
                      <a:pt x="14" y="40"/>
                    </a:lnTo>
                    <a:lnTo>
                      <a:pt x="14" y="38"/>
                    </a:lnTo>
                    <a:lnTo>
                      <a:pt x="16" y="36"/>
                    </a:lnTo>
                    <a:lnTo>
                      <a:pt x="16" y="35"/>
                    </a:lnTo>
                    <a:lnTo>
                      <a:pt x="18" y="35"/>
                    </a:lnTo>
                    <a:lnTo>
                      <a:pt x="44" y="0"/>
                    </a:lnTo>
                    <a:close/>
                  </a:path>
                </a:pathLst>
              </a:custGeom>
              <a:noFill/>
              <a:ln w="9525">
                <a:solidFill>
                  <a:schemeClr val="tx2"/>
                </a:solidFill>
                <a:round/>
                <a:headEnd/>
                <a:tailEnd/>
              </a:ln>
              <a:extLst>
                <a:ext uri="{909E8E84-426E-40DD-AFC4-6F175D3DCCD1}">
                  <a14:hiddenFill xmlns:a14="http://schemas.microsoft.com/office/drawing/2010/main">
                    <a:solidFill>
                      <a:schemeClr val="tx2"/>
                    </a:solidFill>
                  </a14:hiddenFill>
                </a:ext>
              </a:extLst>
            </p:spPr>
            <p:txBody>
              <a:bodyPr/>
              <a:lstStyle/>
              <a:p>
                <a:endParaRPr lang="fr-FR"/>
              </a:p>
            </p:txBody>
          </p:sp>
          <p:sp>
            <p:nvSpPr>
              <p:cNvPr id="21631" name="Line 550"/>
              <p:cNvSpPr>
                <a:spLocks noChangeShapeType="1"/>
              </p:cNvSpPr>
              <p:nvPr/>
            </p:nvSpPr>
            <p:spPr bwMode="auto">
              <a:xfrm flipH="1" flipV="1">
                <a:off x="1489" y="1233"/>
                <a:ext cx="83" cy="286"/>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pic>
          <p:nvPicPr>
            <p:cNvPr id="21513" name="Picture 5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5" y="877"/>
              <a:ext cx="1040" cy="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5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 y="890"/>
              <a:ext cx="886"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Rectangle 554"/>
          <p:cNvSpPr>
            <a:spLocks noChangeArrowheads="1"/>
          </p:cNvSpPr>
          <p:nvPr/>
        </p:nvSpPr>
        <p:spPr bwMode="auto">
          <a:xfrm>
            <a:off x="-47625" y="0"/>
            <a:ext cx="91916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La formation de la coquille, </a:t>
            </a:r>
          </a:p>
          <a:p>
            <a:pPr algn="ctr" eaLnBrk="1" hangingPunct="1"/>
            <a:r>
              <a:rPr lang="fr-FR" altLang="fr-FR" sz="3200" b="1">
                <a:solidFill>
                  <a:srgbClr val="027D51"/>
                </a:solidFill>
                <a:cs typeface="Times New Roman" pitchFamily="18" charset="0"/>
              </a:rPr>
              <a:t>un processus de biominéralisation</a:t>
            </a:r>
          </a:p>
        </p:txBody>
      </p:sp>
      <p:sp>
        <p:nvSpPr>
          <p:cNvPr id="131627" name="Text Box 555"/>
          <p:cNvSpPr txBox="1">
            <a:spLocks noChangeArrowheads="1"/>
          </p:cNvSpPr>
          <p:nvPr/>
        </p:nvSpPr>
        <p:spPr bwMode="auto">
          <a:xfrm>
            <a:off x="784225" y="5770563"/>
            <a:ext cx="7858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3" tIns="45697" rIns="91393" bIns="45697">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sz="2000" b="1">
                <a:solidFill>
                  <a:srgbClr val="CC0000"/>
                </a:solidFill>
                <a:sym typeface="Wingdings" pitchFamily="2" charset="2"/>
              </a:rPr>
              <a:t> Identification et caractérisation des protéines de la matrice organique</a:t>
            </a:r>
            <a:endParaRPr lang="en-US" altLang="fr-FR" sz="2000" b="1">
              <a:solidFill>
                <a:srgbClr val="CC0000"/>
              </a:solidFill>
            </a:endParaRPr>
          </a:p>
        </p:txBody>
      </p:sp>
    </p:spTree>
    <p:extLst>
      <p:ext uri="{BB962C8B-B14F-4D97-AF65-F5344CB8AC3E}">
        <p14:creationId xmlns:p14="http://schemas.microsoft.com/office/powerpoint/2010/main" val="35068891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wipe(down)">
                                      <p:cBhvr>
                                        <p:cTn id="7" dur="5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1304"/>
                                        </p:tgtEl>
                                        <p:attrNameLst>
                                          <p:attrName>style.visibility</p:attrName>
                                        </p:attrNameLst>
                                      </p:cBhvr>
                                      <p:to>
                                        <p:strVal val="visible"/>
                                      </p:to>
                                    </p:set>
                                    <p:animEffect transition="in" filter="wipe(down)">
                                      <p:cBhvr>
                                        <p:cTn id="12" dur="500"/>
                                        <p:tgtEl>
                                          <p:spTgt spid="131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627"/>
                                        </p:tgtEl>
                                        <p:attrNameLst>
                                          <p:attrName>style.visibility</p:attrName>
                                        </p:attrNameLst>
                                      </p:cBhvr>
                                      <p:to>
                                        <p:strVal val="visible"/>
                                      </p:to>
                                    </p:set>
                                    <p:animEffect transition="in" filter="wipe(left)">
                                      <p:cBhvr>
                                        <p:cTn id="17" dur="500"/>
                                        <p:tgtEl>
                                          <p:spTgt spid="131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4" name="Image 1"/>
          <p:cNvPicPr>
            <a:picLocks noChangeAspect="1"/>
          </p:cNvPicPr>
          <p:nvPr/>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sp>
        <p:nvSpPr>
          <p:cNvPr id="13317"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600" dirty="0" smtClean="0">
                <a:solidFill>
                  <a:schemeClr val="bg1"/>
                </a:solidFill>
                <a:latin typeface="Arial" charset="0"/>
                <a:cs typeface="Arial" charset="0"/>
              </a:rPr>
              <a:t>.0</a:t>
            </a:r>
            <a:fld id="{050EC497-8A22-4334-AB4B-D956D8546499}" type="slidenum">
              <a:rPr lang="en-US" sz="1600" smtClean="0">
                <a:solidFill>
                  <a:schemeClr val="bg1"/>
                </a:solidFill>
                <a:latin typeface="Arial" charset="0"/>
                <a:cs typeface="Arial" charset="0"/>
              </a:rPr>
              <a:pPr fontAlgn="base">
                <a:spcBef>
                  <a:spcPct val="0"/>
                </a:spcBef>
                <a:spcAft>
                  <a:spcPct val="0"/>
                </a:spcAft>
              </a:pPr>
              <a:t>49</a:t>
            </a:fld>
            <a:endParaRPr lang="en-US" sz="1600" dirty="0" smtClean="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3" name="ZoneTexte 2"/>
          <p:cNvSpPr txBox="1"/>
          <p:nvPr/>
        </p:nvSpPr>
        <p:spPr>
          <a:xfrm>
            <a:off x="0" y="44449"/>
            <a:ext cx="9143999" cy="584775"/>
          </a:xfrm>
          <a:prstGeom prst="rect">
            <a:avLst/>
          </a:prstGeom>
          <a:noFill/>
        </p:spPr>
        <p:txBody>
          <a:bodyPr wrap="square" rtlCol="0">
            <a:spAutoFit/>
          </a:bodyPr>
          <a:lstStyle/>
          <a:p>
            <a:pPr algn="ctr"/>
            <a:r>
              <a:rPr lang="en-US" sz="3200" b="1" dirty="0" smtClean="0">
                <a:solidFill>
                  <a:srgbClr val="339933"/>
                </a:solidFill>
              </a:rPr>
              <a:t>Eggshell matrix proteins</a:t>
            </a:r>
            <a:endParaRPr lang="en-US" sz="3200" b="1" dirty="0">
              <a:solidFill>
                <a:srgbClr val="339933"/>
              </a:solidFill>
            </a:endParaRPr>
          </a:p>
        </p:txBody>
      </p:sp>
      <p:sp>
        <p:nvSpPr>
          <p:cNvPr id="29" name="Rectangle 2"/>
          <p:cNvSpPr>
            <a:spLocks noChangeArrowheads="1"/>
          </p:cNvSpPr>
          <p:nvPr/>
        </p:nvSpPr>
        <p:spPr bwMode="auto">
          <a:xfrm>
            <a:off x="568324" y="836712"/>
            <a:ext cx="45875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Wingdings" pitchFamily="2" charset="2"/>
              <a:buChar char="Ø"/>
            </a:pPr>
            <a:r>
              <a:rPr lang="en-US" altLang="fr-FR" b="1" dirty="0"/>
              <a:t> </a:t>
            </a:r>
            <a:r>
              <a:rPr lang="en-US" altLang="fr-FR" b="1" dirty="0" smtClean="0"/>
              <a:t>11 eggshell </a:t>
            </a:r>
            <a:r>
              <a:rPr lang="en-US" altLang="fr-FR" b="1" dirty="0"/>
              <a:t>proteins were identified in </a:t>
            </a:r>
            <a:r>
              <a:rPr lang="en-US" altLang="fr-FR" b="1" dirty="0" smtClean="0"/>
              <a:t>2006</a:t>
            </a:r>
          </a:p>
          <a:p>
            <a:pPr eaLnBrk="1" hangingPunct="1"/>
            <a:r>
              <a:rPr lang="fr-FR" altLang="fr-FR" b="1" dirty="0"/>
              <a:t>	</a:t>
            </a:r>
            <a:endParaRPr lang="en-US" altLang="fr-FR" b="1" dirty="0" smtClean="0"/>
          </a:p>
          <a:p>
            <a:pPr eaLnBrk="1" hangingPunct="1">
              <a:buFont typeface="Wingdings" pitchFamily="2" charset="2"/>
              <a:buChar char="Ø"/>
            </a:pPr>
            <a:r>
              <a:rPr lang="en-US" altLang="fr-FR" b="1" dirty="0" smtClean="0"/>
              <a:t> </a:t>
            </a:r>
            <a:r>
              <a:rPr lang="en-US" altLang="fr-FR" b="1" dirty="0" smtClean="0">
                <a:solidFill>
                  <a:srgbClr val="C00000"/>
                </a:solidFill>
              </a:rPr>
              <a:t>Major advances came recently</a:t>
            </a:r>
            <a:endParaRPr lang="fr-FR" altLang="fr-FR" b="1" dirty="0">
              <a:solidFill>
                <a:srgbClr val="C00000"/>
              </a:solidFill>
            </a:endParaRPr>
          </a:p>
        </p:txBody>
      </p:sp>
      <p:sp>
        <p:nvSpPr>
          <p:cNvPr id="20" name="Text Box 1137"/>
          <p:cNvSpPr txBox="1">
            <a:spLocks noChangeArrowheads="1"/>
          </p:cNvSpPr>
          <p:nvPr/>
        </p:nvSpPr>
        <p:spPr bwMode="auto">
          <a:xfrm>
            <a:off x="2571387" y="1846388"/>
            <a:ext cx="4001224" cy="10156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000" u="sng" dirty="0"/>
              <a:t>Eggshell matrix proteins</a:t>
            </a:r>
          </a:p>
          <a:p>
            <a:pPr eaLnBrk="1" hangingPunct="1">
              <a:buFont typeface="Wingdings" pitchFamily="2" charset="2"/>
              <a:buChar char="ü"/>
            </a:pPr>
            <a:r>
              <a:rPr lang="en-US" altLang="en-US" sz="2000" dirty="0"/>
              <a:t> More than </a:t>
            </a:r>
            <a:r>
              <a:rPr lang="en-US" altLang="en-US" sz="2000" dirty="0" smtClean="0"/>
              <a:t>670 </a:t>
            </a:r>
            <a:r>
              <a:rPr lang="en-US" altLang="en-US" sz="2000" dirty="0"/>
              <a:t>proteins</a:t>
            </a:r>
          </a:p>
          <a:p>
            <a:pPr eaLnBrk="1" hangingPunct="1">
              <a:buFont typeface="Wingdings" pitchFamily="2" charset="2"/>
              <a:buChar char="ü"/>
            </a:pPr>
            <a:r>
              <a:rPr lang="en-US" altLang="en-US" sz="2000" dirty="0"/>
              <a:t> More than </a:t>
            </a:r>
            <a:r>
              <a:rPr lang="en-US" altLang="en-US" sz="2000" dirty="0" smtClean="0"/>
              <a:t>700 </a:t>
            </a:r>
            <a:r>
              <a:rPr lang="en-US" altLang="en-US" sz="2000" dirty="0"/>
              <a:t>specific transcripts</a:t>
            </a:r>
          </a:p>
        </p:txBody>
      </p:sp>
      <p:grpSp>
        <p:nvGrpSpPr>
          <p:cNvPr id="21" name="Groupe 20"/>
          <p:cNvGrpSpPr>
            <a:grpSpLocks/>
          </p:cNvGrpSpPr>
          <p:nvPr/>
        </p:nvGrpSpPr>
        <p:grpSpPr bwMode="auto">
          <a:xfrm>
            <a:off x="1187503" y="2862634"/>
            <a:ext cx="6806659" cy="966788"/>
            <a:chOff x="974041" y="670561"/>
            <a:chExt cx="6805109" cy="966614"/>
          </a:xfrm>
        </p:grpSpPr>
        <p:pic>
          <p:nvPicPr>
            <p:cNvPr id="22" name="Picture 2" descr="C:\Users\jgautron\AppData\Local\Microsoft\Windows\Temporary Internet Files\Content.IE5\T3M01ABQ\MC900434411[1].wmf"/>
            <p:cNvPicPr>
              <a:picLocks noChangeAspect="1" noChangeArrowheads="1"/>
            </p:cNvPicPr>
            <p:nvPr/>
          </p:nvPicPr>
          <p:blipFill>
            <a:blip r:embed="rId5"/>
            <a:srcRect/>
            <a:stretch>
              <a:fillRect/>
            </a:stretch>
          </p:blipFill>
          <p:spPr bwMode="auto">
            <a:xfrm>
              <a:off x="974041" y="670561"/>
              <a:ext cx="859213" cy="966614"/>
            </a:xfrm>
            <a:prstGeom prst="rect">
              <a:avLst/>
            </a:prstGeom>
            <a:noFill/>
            <a:ln w="9525">
              <a:noFill/>
              <a:miter lim="800000"/>
              <a:headEnd/>
              <a:tailEnd/>
            </a:ln>
          </p:spPr>
        </p:pic>
        <p:sp>
          <p:nvSpPr>
            <p:cNvPr id="28" name="ZoneTexte 1"/>
            <p:cNvSpPr txBox="1">
              <a:spLocks noChangeArrowheads="1"/>
            </p:cNvSpPr>
            <p:nvPr/>
          </p:nvSpPr>
          <p:spPr bwMode="auto">
            <a:xfrm>
              <a:off x="1987152" y="969202"/>
              <a:ext cx="5791998" cy="369266"/>
            </a:xfrm>
            <a:prstGeom prst="rect">
              <a:avLst/>
            </a:prstGeom>
            <a:noFill/>
            <a:ln w="9525">
              <a:noFill/>
              <a:miter lim="800000"/>
              <a:headEnd/>
              <a:tailEnd/>
            </a:ln>
          </p:spPr>
          <p:txBody>
            <a:bodyPr wrap="none">
              <a:spAutoFit/>
            </a:bodyPr>
            <a:lstStyle/>
            <a:p>
              <a:r>
                <a:rPr lang="fr-FR" b="1" dirty="0" err="1">
                  <a:solidFill>
                    <a:schemeClr val="accent2"/>
                  </a:solidFill>
                </a:rPr>
                <a:t>Functions</a:t>
              </a:r>
              <a:r>
                <a:rPr lang="fr-FR" b="1" dirty="0">
                  <a:solidFill>
                    <a:schemeClr val="accent2"/>
                  </a:solidFill>
                </a:rPr>
                <a:t> and </a:t>
              </a:r>
              <a:r>
                <a:rPr lang="fr-FR" b="1" dirty="0" err="1">
                  <a:solidFill>
                    <a:schemeClr val="accent2"/>
                  </a:solidFill>
                </a:rPr>
                <a:t>biological</a:t>
              </a:r>
              <a:r>
                <a:rPr lang="fr-FR" b="1" dirty="0">
                  <a:solidFill>
                    <a:schemeClr val="accent2"/>
                  </a:solidFill>
                </a:rPr>
                <a:t> </a:t>
              </a:r>
              <a:r>
                <a:rPr lang="fr-FR" b="1" dirty="0" err="1">
                  <a:solidFill>
                    <a:schemeClr val="accent2"/>
                  </a:solidFill>
                </a:rPr>
                <a:t>activities</a:t>
              </a:r>
              <a:r>
                <a:rPr lang="fr-FR" b="1" dirty="0">
                  <a:solidFill>
                    <a:schemeClr val="accent2"/>
                  </a:solidFill>
                </a:rPr>
                <a:t> of the </a:t>
              </a:r>
              <a:r>
                <a:rPr lang="fr-FR" b="1" dirty="0" err="1" smtClean="0">
                  <a:solidFill>
                    <a:schemeClr val="accent2"/>
                  </a:solidFill>
                </a:rPr>
                <a:t>eggshell</a:t>
              </a:r>
              <a:r>
                <a:rPr lang="fr-FR" b="1" dirty="0" smtClean="0">
                  <a:solidFill>
                    <a:schemeClr val="accent2"/>
                  </a:solidFill>
                </a:rPr>
                <a:t> </a:t>
              </a:r>
              <a:r>
                <a:rPr lang="fr-FR" b="1" dirty="0" err="1">
                  <a:solidFill>
                    <a:schemeClr val="accent2"/>
                  </a:solidFill>
                </a:rPr>
                <a:t>proteins</a:t>
              </a:r>
              <a:r>
                <a:rPr lang="fr-FR" b="1" dirty="0">
                  <a:solidFill>
                    <a:schemeClr val="accent2"/>
                  </a:solidFill>
                </a:rPr>
                <a:t> ?</a:t>
              </a:r>
            </a:p>
          </p:txBody>
        </p:sp>
      </p:grpSp>
      <p:grpSp>
        <p:nvGrpSpPr>
          <p:cNvPr id="5" name="Groupe 4"/>
          <p:cNvGrpSpPr/>
          <p:nvPr/>
        </p:nvGrpSpPr>
        <p:grpSpPr>
          <a:xfrm>
            <a:off x="344605" y="3766530"/>
            <a:ext cx="8078426" cy="2276544"/>
            <a:chOff x="344605" y="3766530"/>
            <a:chExt cx="8078426" cy="2276544"/>
          </a:xfrm>
        </p:grpSpPr>
        <p:sp>
          <p:nvSpPr>
            <p:cNvPr id="30" name="ZoneTexte 34"/>
            <p:cNvSpPr txBox="1">
              <a:spLocks noChangeArrowheads="1"/>
            </p:cNvSpPr>
            <p:nvPr/>
          </p:nvSpPr>
          <p:spPr bwMode="auto">
            <a:xfrm>
              <a:off x="2330428" y="3766530"/>
              <a:ext cx="4642874" cy="369332"/>
            </a:xfrm>
            <a:prstGeom prst="rect">
              <a:avLst/>
            </a:prstGeom>
            <a:noFill/>
            <a:ln w="9525">
              <a:solidFill>
                <a:schemeClr val="tx1"/>
              </a:solidFill>
              <a:miter lim="800000"/>
              <a:headEnd/>
              <a:tailEnd/>
            </a:ln>
          </p:spPr>
          <p:txBody>
            <a:bodyPr wrap="none">
              <a:spAutoFit/>
            </a:bodyPr>
            <a:lstStyle/>
            <a:p>
              <a:r>
                <a:rPr lang="en-GB" dirty="0" smtClean="0"/>
                <a:t>Literature, data </a:t>
              </a:r>
              <a:r>
                <a:rPr lang="en-GB" dirty="0"/>
                <a:t>mining and bioinformatics tools</a:t>
              </a:r>
            </a:p>
          </p:txBody>
        </p:sp>
        <p:sp>
          <p:nvSpPr>
            <p:cNvPr id="31" name="ZoneTexte 34"/>
            <p:cNvSpPr txBox="1">
              <a:spLocks noChangeArrowheads="1"/>
            </p:cNvSpPr>
            <p:nvPr/>
          </p:nvSpPr>
          <p:spPr bwMode="auto">
            <a:xfrm>
              <a:off x="1202203" y="4673841"/>
              <a:ext cx="6899325" cy="369332"/>
            </a:xfrm>
            <a:prstGeom prst="rect">
              <a:avLst/>
            </a:prstGeom>
            <a:noFill/>
            <a:ln w="9525">
              <a:solidFill>
                <a:schemeClr val="tx1"/>
              </a:solidFill>
              <a:miter lim="800000"/>
              <a:headEnd/>
              <a:tailEnd/>
            </a:ln>
          </p:spPr>
          <p:txBody>
            <a:bodyPr wrap="none">
              <a:spAutoFit/>
            </a:bodyPr>
            <a:lstStyle/>
            <a:p>
              <a:r>
                <a:rPr lang="en-GB" dirty="0" smtClean="0"/>
                <a:t>Classification in 3 different groups according to their potential functions</a:t>
              </a:r>
              <a:endParaRPr lang="en-GB" dirty="0"/>
            </a:p>
          </p:txBody>
        </p:sp>
        <p:cxnSp>
          <p:nvCxnSpPr>
            <p:cNvPr id="4" name="Connecteur droit avec flèche 3"/>
            <p:cNvCxnSpPr/>
            <p:nvPr/>
          </p:nvCxnSpPr>
          <p:spPr>
            <a:xfrm>
              <a:off x="4571999" y="4229107"/>
              <a:ext cx="0" cy="3780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344605" y="5396743"/>
              <a:ext cx="2556861" cy="646331"/>
            </a:xfrm>
            <a:prstGeom prst="rect">
              <a:avLst/>
            </a:prstGeom>
            <a:noFill/>
            <a:ln w="19050">
              <a:solidFill>
                <a:srgbClr val="C00000"/>
              </a:solidFill>
            </a:ln>
          </p:spPr>
          <p:txBody>
            <a:bodyPr wrap="square" rtlCol="0">
              <a:spAutoFit/>
            </a:bodyPr>
            <a:lstStyle/>
            <a:p>
              <a:pPr algn="ctr"/>
              <a:r>
                <a:rPr lang="fr-FR" dirty="0" err="1" smtClean="0">
                  <a:solidFill>
                    <a:srgbClr val="C00000"/>
                  </a:solidFill>
                </a:rPr>
                <a:t>Associated</a:t>
              </a:r>
              <a:r>
                <a:rPr lang="fr-FR" dirty="0" smtClean="0">
                  <a:solidFill>
                    <a:srgbClr val="C00000"/>
                  </a:solidFill>
                </a:rPr>
                <a:t> to </a:t>
              </a:r>
              <a:r>
                <a:rPr lang="fr-FR" dirty="0" err="1" smtClean="0">
                  <a:solidFill>
                    <a:srgbClr val="C00000"/>
                  </a:solidFill>
                </a:rPr>
                <a:t>Mineralization</a:t>
              </a:r>
              <a:r>
                <a:rPr lang="fr-FR" dirty="0" smtClean="0">
                  <a:solidFill>
                    <a:srgbClr val="C00000"/>
                  </a:solidFill>
                </a:rPr>
                <a:t> </a:t>
              </a:r>
              <a:r>
                <a:rPr lang="fr-FR" dirty="0" err="1" smtClean="0">
                  <a:solidFill>
                    <a:srgbClr val="C00000"/>
                  </a:solidFill>
                </a:rPr>
                <a:t>process</a:t>
              </a:r>
              <a:endParaRPr lang="en-US" dirty="0">
                <a:solidFill>
                  <a:srgbClr val="C00000"/>
                </a:solidFill>
              </a:endParaRPr>
            </a:p>
          </p:txBody>
        </p:sp>
        <p:sp>
          <p:nvSpPr>
            <p:cNvPr id="23" name="ZoneTexte 22"/>
            <p:cNvSpPr txBox="1"/>
            <p:nvPr/>
          </p:nvSpPr>
          <p:spPr>
            <a:xfrm>
              <a:off x="3200398" y="5396431"/>
              <a:ext cx="2720367" cy="646331"/>
            </a:xfrm>
            <a:prstGeom prst="rect">
              <a:avLst/>
            </a:prstGeom>
            <a:noFill/>
            <a:ln w="19050">
              <a:solidFill>
                <a:srgbClr val="C00000"/>
              </a:solidFill>
            </a:ln>
          </p:spPr>
          <p:txBody>
            <a:bodyPr wrap="square" rtlCol="0">
              <a:spAutoFit/>
            </a:bodyPr>
            <a:lstStyle/>
            <a:p>
              <a:pPr algn="ctr"/>
              <a:r>
                <a:rPr lang="fr-FR" dirty="0" err="1" smtClean="0">
                  <a:solidFill>
                    <a:srgbClr val="C00000"/>
                  </a:solidFill>
                </a:rPr>
                <a:t>Involved</a:t>
              </a:r>
              <a:r>
                <a:rPr lang="fr-FR" dirty="0" smtClean="0">
                  <a:solidFill>
                    <a:srgbClr val="C00000"/>
                  </a:solidFill>
                </a:rPr>
                <a:t> in the </a:t>
              </a:r>
              <a:r>
                <a:rPr lang="fr-FR" dirty="0" err="1" smtClean="0">
                  <a:solidFill>
                    <a:srgbClr val="C00000"/>
                  </a:solidFill>
                </a:rPr>
                <a:t>regulation</a:t>
              </a:r>
              <a:r>
                <a:rPr lang="fr-FR" dirty="0" smtClean="0">
                  <a:solidFill>
                    <a:srgbClr val="C00000"/>
                  </a:solidFill>
                </a:rPr>
                <a:t> of </a:t>
              </a:r>
              <a:r>
                <a:rPr lang="fr-FR" dirty="0" err="1" smtClean="0">
                  <a:solidFill>
                    <a:srgbClr val="C00000"/>
                  </a:solidFill>
                </a:rPr>
                <a:t>activity</a:t>
              </a:r>
              <a:r>
                <a:rPr lang="fr-FR" dirty="0" smtClean="0">
                  <a:solidFill>
                    <a:srgbClr val="C00000"/>
                  </a:solidFill>
                </a:rPr>
                <a:t> of </a:t>
              </a:r>
              <a:r>
                <a:rPr lang="fr-FR" dirty="0" err="1" smtClean="0">
                  <a:solidFill>
                    <a:srgbClr val="C00000"/>
                  </a:solidFill>
                </a:rPr>
                <a:t>proteins</a:t>
              </a:r>
              <a:endParaRPr lang="en-US" dirty="0">
                <a:solidFill>
                  <a:srgbClr val="C00000"/>
                </a:solidFill>
              </a:endParaRPr>
            </a:p>
          </p:txBody>
        </p:sp>
        <p:sp>
          <p:nvSpPr>
            <p:cNvPr id="24" name="ZoneTexte 23"/>
            <p:cNvSpPr txBox="1"/>
            <p:nvPr/>
          </p:nvSpPr>
          <p:spPr>
            <a:xfrm>
              <a:off x="6400800" y="5396119"/>
              <a:ext cx="2022231" cy="646331"/>
            </a:xfrm>
            <a:prstGeom prst="rect">
              <a:avLst/>
            </a:prstGeom>
            <a:noFill/>
            <a:ln w="19050">
              <a:solidFill>
                <a:srgbClr val="C00000"/>
              </a:solidFill>
            </a:ln>
          </p:spPr>
          <p:txBody>
            <a:bodyPr wrap="square" rtlCol="0">
              <a:spAutoFit/>
            </a:bodyPr>
            <a:lstStyle/>
            <a:p>
              <a:pPr algn="ctr"/>
              <a:r>
                <a:rPr lang="fr-FR" dirty="0" err="1" smtClean="0">
                  <a:solidFill>
                    <a:srgbClr val="C00000"/>
                  </a:solidFill>
                </a:rPr>
                <a:t>Antimicrobial</a:t>
              </a:r>
              <a:endParaRPr lang="fr-FR" dirty="0" smtClean="0">
                <a:solidFill>
                  <a:srgbClr val="C00000"/>
                </a:solidFill>
              </a:endParaRPr>
            </a:p>
            <a:p>
              <a:pPr algn="ctr"/>
              <a:r>
                <a:rPr lang="fr-FR" dirty="0" err="1" smtClean="0">
                  <a:solidFill>
                    <a:srgbClr val="C00000"/>
                  </a:solidFill>
                </a:rPr>
                <a:t>proteins</a:t>
              </a:r>
              <a:endParaRPr lang="en-US" dirty="0">
                <a:solidFill>
                  <a:srgbClr val="C00000"/>
                </a:solidFill>
              </a:endParaRPr>
            </a:p>
          </p:txBody>
        </p:sp>
        <p:cxnSp>
          <p:nvCxnSpPr>
            <p:cNvPr id="7" name="Connecteur droit avec flèche 6"/>
            <p:cNvCxnSpPr/>
            <p:nvPr/>
          </p:nvCxnSpPr>
          <p:spPr>
            <a:xfrm flipH="1">
              <a:off x="2055812" y="5134710"/>
              <a:ext cx="274616" cy="19343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478681" y="5090749"/>
              <a:ext cx="0" cy="28841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6871472" y="5117125"/>
              <a:ext cx="320636" cy="21101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13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a:solidFill>
                  <a:srgbClr val="027D51"/>
                </a:solidFill>
                <a:cs typeface="Times New Roman" pitchFamily="18" charset="0"/>
              </a:rPr>
              <a:t>Microbiologie de l’œuf et des ovoproduits</a:t>
            </a:r>
          </a:p>
        </p:txBody>
      </p:sp>
      <p:sp>
        <p:nvSpPr>
          <p:cNvPr id="53252" name="Text Box 4"/>
          <p:cNvSpPr txBox="1">
            <a:spLocks noChangeArrowheads="1"/>
          </p:cNvSpPr>
          <p:nvPr/>
        </p:nvSpPr>
        <p:spPr bwMode="auto">
          <a:xfrm>
            <a:off x="260350" y="1311275"/>
            <a:ext cx="88836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ym typeface="Wingdings" pitchFamily="2" charset="2"/>
              </a:rPr>
              <a:t> </a:t>
            </a:r>
            <a:r>
              <a:rPr lang="fr-FR" altLang="fr-FR" sz="1600"/>
              <a:t>Au moment de la ponte, le contenu des œufs est généralement stérile</a:t>
            </a:r>
          </a:p>
          <a:p>
            <a:pPr eaLnBrk="1" hangingPunct="1"/>
            <a:r>
              <a:rPr lang="fr-FR" altLang="fr-FR" sz="1600">
                <a:sym typeface="Wingdings" pitchFamily="2" charset="2"/>
              </a:rPr>
              <a:t> Le pourcentage d’œufs frais contaminés reste souvent inférieur à 1 %</a:t>
            </a:r>
          </a:p>
          <a:p>
            <a:pPr eaLnBrk="1" hangingPunct="1"/>
            <a:r>
              <a:rPr lang="fr-FR" altLang="fr-FR" sz="1600">
                <a:sym typeface="Wingdings" pitchFamily="2" charset="2"/>
              </a:rPr>
              <a:t> Contamination verticale est rare </a:t>
            </a:r>
          </a:p>
          <a:p>
            <a:pPr eaLnBrk="1" hangingPunct="1"/>
            <a:endParaRPr lang="fr-FR" altLang="fr-FR" sz="1600"/>
          </a:p>
        </p:txBody>
      </p:sp>
      <p:sp>
        <p:nvSpPr>
          <p:cNvPr id="53253" name="Text Box 5"/>
          <p:cNvSpPr txBox="1">
            <a:spLocks noChangeArrowheads="1"/>
          </p:cNvSpPr>
          <p:nvPr/>
        </p:nvSpPr>
        <p:spPr bwMode="auto">
          <a:xfrm>
            <a:off x="223838" y="2379663"/>
            <a:ext cx="5656262"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ym typeface="Wingdings" pitchFamily="2" charset="2"/>
              </a:rPr>
              <a:t> La contamination horizontale est beaucoup plus fréquente</a:t>
            </a:r>
          </a:p>
          <a:p>
            <a:pPr eaLnBrk="1" hangingPunct="1"/>
            <a:r>
              <a:rPr lang="fr-FR" altLang="fr-FR" sz="1600">
                <a:sym typeface="Wingdings" pitchFamily="2" charset="2"/>
              </a:rPr>
              <a:t> Se produit après la ponte par contact avec les microorganismes</a:t>
            </a:r>
          </a:p>
          <a:p>
            <a:pPr eaLnBrk="1" hangingPunct="1"/>
            <a:r>
              <a:rPr lang="fr-FR" altLang="fr-FR" sz="1600">
                <a:sym typeface="Wingdings" pitchFamily="2" charset="2"/>
              </a:rPr>
              <a:t>	* fientes</a:t>
            </a:r>
          </a:p>
          <a:p>
            <a:pPr eaLnBrk="1" hangingPunct="1"/>
            <a:r>
              <a:rPr lang="fr-FR" altLang="fr-FR" sz="1600">
                <a:sym typeface="Wingdings" pitchFamily="2" charset="2"/>
              </a:rPr>
              <a:t>	* environnement élevage</a:t>
            </a:r>
          </a:p>
          <a:p>
            <a:pPr eaLnBrk="1" hangingPunct="1"/>
            <a:r>
              <a:rPr lang="fr-FR" altLang="fr-FR" sz="1600">
                <a:sym typeface="Wingdings" pitchFamily="2" charset="2"/>
              </a:rPr>
              <a:t>	* centre de conditionnement</a:t>
            </a:r>
          </a:p>
          <a:p>
            <a:pPr eaLnBrk="1" hangingPunct="1"/>
            <a:r>
              <a:rPr lang="fr-FR" altLang="fr-FR" sz="1600">
                <a:sym typeface="Wingdings" pitchFamily="2" charset="2"/>
              </a:rPr>
              <a:t>	* circuit de commercialisation</a:t>
            </a:r>
          </a:p>
          <a:p>
            <a:pPr eaLnBrk="1" hangingPunct="1"/>
            <a:r>
              <a:rPr lang="fr-FR" altLang="fr-FR" sz="1600">
                <a:sym typeface="Wingdings" pitchFamily="2" charset="2"/>
              </a:rPr>
              <a:t>	* consommateur…</a:t>
            </a:r>
            <a:endParaRPr lang="fr-FR" altLang="fr-FR" sz="1600"/>
          </a:p>
        </p:txBody>
      </p:sp>
      <p:sp>
        <p:nvSpPr>
          <p:cNvPr id="53255" name="Text Box 7"/>
          <p:cNvSpPr txBox="1">
            <a:spLocks noChangeArrowheads="1"/>
          </p:cNvSpPr>
          <p:nvPr/>
        </p:nvSpPr>
        <p:spPr bwMode="auto">
          <a:xfrm>
            <a:off x="258763" y="5159375"/>
            <a:ext cx="87201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a:solidFill>
                  <a:srgbClr val="CC0000"/>
                </a:solidFill>
              </a:rPr>
              <a:t>Le risque de contamination par les microorganismes et notamment </a:t>
            </a:r>
            <a:r>
              <a:rPr lang="fr-FR" altLang="fr-FR" sz="1600" b="1" i="1">
                <a:solidFill>
                  <a:srgbClr val="CC0000"/>
                </a:solidFill>
              </a:rPr>
              <a:t>Salmonella</a:t>
            </a:r>
            <a:r>
              <a:rPr lang="fr-FR" altLang="fr-FR" sz="1600" b="1">
                <a:solidFill>
                  <a:srgbClr val="CC0000"/>
                </a:solidFill>
              </a:rPr>
              <a:t> est donc une préoccupation pour la filière œufs et ovoproduits</a:t>
            </a:r>
          </a:p>
        </p:txBody>
      </p:sp>
      <p:sp>
        <p:nvSpPr>
          <p:cNvPr id="7" name="Text Box 6"/>
          <p:cNvSpPr txBox="1">
            <a:spLocks noChangeArrowheads="1"/>
          </p:cNvSpPr>
          <p:nvPr/>
        </p:nvSpPr>
        <p:spPr bwMode="auto">
          <a:xfrm>
            <a:off x="223838" y="4324096"/>
            <a:ext cx="8664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marL="285750" indent="-285750"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fontAlgn="base" hangingPunct="1">
              <a:spcBef>
                <a:spcPct val="0"/>
              </a:spcBef>
              <a:spcAft>
                <a:spcPct val="0"/>
              </a:spcAft>
              <a:buFont typeface="Wingdings" pitchFamily="2" charset="2"/>
              <a:buChar char="à"/>
            </a:pPr>
            <a:r>
              <a:rPr lang="fr-FR" altLang="fr-FR" sz="1600" i="0" dirty="0" smtClean="0">
                <a:solidFill>
                  <a:srgbClr val="000000"/>
                </a:solidFill>
                <a:sym typeface="Wingdings" pitchFamily="2" charset="2"/>
              </a:rPr>
              <a:t>Les œufs et produits d’œufs sont consommés crus (mayonnaise…)</a:t>
            </a:r>
          </a:p>
          <a:p>
            <a:pPr eaLnBrk="1" fontAlgn="base" hangingPunct="1">
              <a:spcBef>
                <a:spcPct val="0"/>
              </a:spcBef>
              <a:spcAft>
                <a:spcPct val="0"/>
              </a:spcAft>
              <a:buFont typeface="Wingdings" pitchFamily="2" charset="2"/>
              <a:buChar char="à"/>
            </a:pPr>
            <a:r>
              <a:rPr lang="fr-FR" altLang="fr-FR" sz="1600" i="0" dirty="0" smtClean="0">
                <a:solidFill>
                  <a:srgbClr val="000000"/>
                </a:solidFill>
                <a:sym typeface="Wingdings" pitchFamily="2" charset="2"/>
              </a:rPr>
              <a:t>Impliqués dans 45% des salmonelloses (62 % pour salmonella </a:t>
            </a:r>
            <a:r>
              <a:rPr lang="fr-FR" altLang="fr-FR" sz="1600" i="0" dirty="0" err="1" smtClean="0">
                <a:solidFill>
                  <a:srgbClr val="000000"/>
                </a:solidFill>
                <a:sym typeface="Wingdings" pitchFamily="2" charset="2"/>
              </a:rPr>
              <a:t>enteritidis</a:t>
            </a:r>
            <a:r>
              <a:rPr lang="fr-FR" altLang="fr-FR" sz="1600" i="0" dirty="0" smtClean="0">
                <a:solidFill>
                  <a:srgbClr val="000000"/>
                </a:solidFill>
                <a:sym typeface="Wingdings" pitchFamily="2" charset="2"/>
              </a:rPr>
              <a:t>)</a:t>
            </a:r>
            <a:endParaRPr lang="fr-FR" altLang="fr-FR" sz="1600" i="0" dirty="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ipe(left)">
                                      <p:cBhvr>
                                        <p:cTn id="7" dur="5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wipe(left)">
                                      <p:cBhvr>
                                        <p:cTn id="12" dur="500"/>
                                        <p:tgtEl>
                                          <p:spTgt spid="53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5"/>
                                        </p:tgtEl>
                                        <p:attrNameLst>
                                          <p:attrName>style.visibility</p:attrName>
                                        </p:attrNameLst>
                                      </p:cBhvr>
                                      <p:to>
                                        <p:strVal val="visible"/>
                                      </p:to>
                                    </p:set>
                                    <p:animEffect transition="in" filter="wipe(left)">
                                      <p:cBhvr>
                                        <p:cTn id="22"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5"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4" name="Image 1"/>
          <p:cNvPicPr>
            <a:picLocks noChangeAspect="1"/>
          </p:cNvPicPr>
          <p:nvPr/>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sp>
        <p:nvSpPr>
          <p:cNvPr id="13317"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600" dirty="0" smtClean="0">
                <a:solidFill>
                  <a:schemeClr val="bg1"/>
                </a:solidFill>
                <a:latin typeface="Arial" charset="0"/>
                <a:cs typeface="Arial" charset="0"/>
              </a:rPr>
              <a:t>.0</a:t>
            </a:r>
            <a:fld id="{050EC497-8A22-4334-AB4B-D956D8546499}" type="slidenum">
              <a:rPr lang="en-US" sz="1600" smtClean="0">
                <a:solidFill>
                  <a:schemeClr val="bg1"/>
                </a:solidFill>
                <a:latin typeface="Arial" charset="0"/>
                <a:cs typeface="Arial" charset="0"/>
              </a:rPr>
              <a:pPr fontAlgn="base">
                <a:spcBef>
                  <a:spcPct val="0"/>
                </a:spcBef>
                <a:spcAft>
                  <a:spcPct val="0"/>
                </a:spcAft>
              </a:pPr>
              <a:t>50</a:t>
            </a:fld>
            <a:endParaRPr lang="en-US" sz="1600" dirty="0" smtClean="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26" name="ZoneTexte 3"/>
          <p:cNvSpPr txBox="1">
            <a:spLocks noChangeArrowheads="1"/>
          </p:cNvSpPr>
          <p:nvPr/>
        </p:nvSpPr>
        <p:spPr bwMode="auto">
          <a:xfrm>
            <a:off x="88901" y="1317015"/>
            <a:ext cx="9021762" cy="615553"/>
          </a:xfrm>
          <a:prstGeom prst="rect">
            <a:avLst/>
          </a:prstGeom>
          <a:noFill/>
          <a:ln w="9525">
            <a:noFill/>
            <a:miter lim="800000"/>
            <a:headEnd/>
            <a:tailEnd/>
          </a:ln>
        </p:spPr>
        <p:txBody>
          <a:bodyPr>
            <a:spAutoFit/>
          </a:bodyPr>
          <a:lstStyle/>
          <a:p>
            <a:pPr>
              <a:buFont typeface="Wingdings" pitchFamily="2" charset="2"/>
              <a:buChar char="ü"/>
            </a:pPr>
            <a:r>
              <a:rPr lang="fr-FR" i="1" dirty="0"/>
              <a:t> </a:t>
            </a:r>
            <a:r>
              <a:rPr lang="fr-FR" dirty="0" err="1"/>
              <a:t>Proteins</a:t>
            </a:r>
            <a:r>
              <a:rPr lang="fr-FR" dirty="0"/>
              <a:t> </a:t>
            </a:r>
            <a:r>
              <a:rPr lang="fr-FR" dirty="0" err="1"/>
              <a:t>involved</a:t>
            </a:r>
            <a:r>
              <a:rPr lang="fr-FR" dirty="0"/>
              <a:t> in the </a:t>
            </a:r>
            <a:r>
              <a:rPr lang="fr-FR" b="1" dirty="0" err="1" smtClean="0"/>
              <a:t>biomineralization</a:t>
            </a:r>
            <a:r>
              <a:rPr lang="fr-FR" dirty="0" smtClean="0"/>
              <a:t> </a:t>
            </a:r>
            <a:r>
              <a:rPr lang="fr-FR" dirty="0"/>
              <a:t>of </a:t>
            </a:r>
            <a:r>
              <a:rPr lang="fr-FR" dirty="0" err="1" smtClean="0"/>
              <a:t>shell</a:t>
            </a:r>
            <a:r>
              <a:rPr lang="fr-FR" dirty="0" smtClean="0"/>
              <a:t> or </a:t>
            </a:r>
            <a:r>
              <a:rPr lang="fr-FR" dirty="0" err="1" smtClean="0"/>
              <a:t>other</a:t>
            </a:r>
            <a:r>
              <a:rPr lang="fr-FR" dirty="0" smtClean="0"/>
              <a:t> </a:t>
            </a:r>
            <a:r>
              <a:rPr lang="fr-FR" dirty="0" err="1" smtClean="0"/>
              <a:t>biominerals</a:t>
            </a:r>
            <a:r>
              <a:rPr lang="fr-FR" dirty="0" smtClean="0"/>
              <a:t> (</a:t>
            </a:r>
            <a:r>
              <a:rPr lang="fr-FR" dirty="0" err="1" smtClean="0"/>
              <a:t>bones</a:t>
            </a:r>
            <a:r>
              <a:rPr lang="fr-FR" dirty="0" smtClean="0"/>
              <a:t>, </a:t>
            </a:r>
            <a:r>
              <a:rPr lang="fr-FR" dirty="0" err="1" smtClean="0"/>
              <a:t>molluscan</a:t>
            </a:r>
            <a:r>
              <a:rPr lang="fr-FR" dirty="0" smtClean="0"/>
              <a:t>…)</a:t>
            </a:r>
            <a:endParaRPr lang="fr-FR" dirty="0"/>
          </a:p>
          <a:p>
            <a:pPr marL="742950" lvl="1" indent="-285750">
              <a:buFont typeface="Arial" charset="0"/>
              <a:buChar char="•"/>
            </a:pPr>
            <a:r>
              <a:rPr lang="fr-FR" sz="1600" i="1" dirty="0" err="1" smtClean="0">
                <a:solidFill>
                  <a:schemeClr val="tx2"/>
                </a:solidFill>
              </a:rPr>
              <a:t>Ovocleidins</a:t>
            </a:r>
            <a:r>
              <a:rPr lang="fr-FR" sz="1600" i="1" dirty="0" smtClean="0">
                <a:solidFill>
                  <a:schemeClr val="tx2"/>
                </a:solidFill>
              </a:rPr>
              <a:t>, </a:t>
            </a:r>
            <a:r>
              <a:rPr lang="fr-FR" sz="1600" i="1" dirty="0" err="1" smtClean="0">
                <a:solidFill>
                  <a:schemeClr val="tx2"/>
                </a:solidFill>
              </a:rPr>
              <a:t>ovocalyxins</a:t>
            </a:r>
            <a:r>
              <a:rPr lang="fr-FR" sz="1600" i="1" dirty="0" smtClean="0">
                <a:solidFill>
                  <a:schemeClr val="tx2"/>
                </a:solidFill>
              </a:rPr>
              <a:t>, lysozyme, </a:t>
            </a:r>
            <a:r>
              <a:rPr lang="fr-FR" sz="1600" i="1" dirty="0" err="1" smtClean="0">
                <a:solidFill>
                  <a:schemeClr val="tx2"/>
                </a:solidFill>
              </a:rPr>
              <a:t>ovotransferrin</a:t>
            </a:r>
            <a:r>
              <a:rPr lang="fr-FR" sz="1600" i="1" dirty="0" smtClean="0">
                <a:solidFill>
                  <a:schemeClr val="tx2"/>
                </a:solidFill>
              </a:rPr>
              <a:t>, DMP4 ….</a:t>
            </a:r>
            <a:endParaRPr lang="fr-FR" i="1" dirty="0">
              <a:solidFill>
                <a:schemeClr val="tx2"/>
              </a:solidFill>
            </a:endParaRPr>
          </a:p>
        </p:txBody>
      </p:sp>
      <p:grpSp>
        <p:nvGrpSpPr>
          <p:cNvPr id="33" name="Group 33"/>
          <p:cNvGrpSpPr>
            <a:grpSpLocks/>
          </p:cNvGrpSpPr>
          <p:nvPr/>
        </p:nvGrpSpPr>
        <p:grpSpPr bwMode="auto">
          <a:xfrm>
            <a:off x="23813" y="1993431"/>
            <a:ext cx="8950327" cy="1195388"/>
            <a:chOff x="147" y="2525"/>
            <a:chExt cx="5638" cy="753"/>
          </a:xfrm>
        </p:grpSpPr>
        <p:sp>
          <p:nvSpPr>
            <p:cNvPr id="34" name="ZoneTexte 4"/>
            <p:cNvSpPr txBox="1">
              <a:spLocks noChangeArrowheads="1"/>
            </p:cNvSpPr>
            <p:nvPr/>
          </p:nvSpPr>
          <p:spPr bwMode="auto">
            <a:xfrm>
              <a:off x="147" y="2910"/>
              <a:ext cx="5638" cy="368"/>
            </a:xfrm>
            <a:prstGeom prst="rect">
              <a:avLst/>
            </a:prstGeom>
            <a:noFill/>
            <a:ln w="9525">
              <a:noFill/>
              <a:miter lim="800000"/>
              <a:headEnd/>
              <a:tailEnd/>
            </a:ln>
          </p:spPr>
          <p:txBody>
            <a:bodyPr wrap="none">
              <a:spAutoFit/>
            </a:bodyPr>
            <a:lstStyle/>
            <a:p>
              <a:pPr marL="742950" lvl="1" indent="-285750">
                <a:buFontTx/>
                <a:buChar char="•"/>
              </a:pPr>
              <a:r>
                <a:rPr lang="fr-FR" sz="1600" dirty="0">
                  <a:solidFill>
                    <a:schemeClr val="tx2"/>
                  </a:solidFill>
                </a:rPr>
                <a:t>Identification of </a:t>
              </a:r>
              <a:r>
                <a:rPr lang="fr-FR" sz="1600" dirty="0" err="1">
                  <a:solidFill>
                    <a:schemeClr val="tx2"/>
                  </a:solidFill>
                </a:rPr>
                <a:t>numerous</a:t>
              </a:r>
              <a:r>
                <a:rPr lang="fr-FR" sz="1600" dirty="0">
                  <a:solidFill>
                    <a:schemeClr val="tx2"/>
                  </a:solidFill>
                </a:rPr>
                <a:t> </a:t>
              </a:r>
              <a:r>
                <a:rPr lang="fr-FR" sz="1600" dirty="0" err="1">
                  <a:solidFill>
                    <a:schemeClr val="tx2"/>
                  </a:solidFill>
                </a:rPr>
                <a:t>novel</a:t>
              </a:r>
              <a:r>
                <a:rPr lang="fr-FR" sz="1600" dirty="0">
                  <a:solidFill>
                    <a:schemeClr val="tx2"/>
                  </a:solidFill>
                </a:rPr>
                <a:t> </a:t>
              </a:r>
              <a:r>
                <a:rPr lang="fr-FR" sz="1600" dirty="0" err="1">
                  <a:solidFill>
                    <a:schemeClr val="tx2"/>
                  </a:solidFill>
                </a:rPr>
                <a:t>CaBPs</a:t>
              </a:r>
              <a:endParaRPr lang="fr-FR" sz="1600" dirty="0">
                <a:solidFill>
                  <a:schemeClr val="tx2"/>
                </a:solidFill>
              </a:endParaRPr>
            </a:p>
            <a:p>
              <a:pPr lvl="2"/>
              <a:r>
                <a:rPr lang="fr-FR" sz="1600" i="1" dirty="0" err="1" smtClean="0">
                  <a:solidFill>
                    <a:schemeClr val="tx2"/>
                  </a:solidFill>
                </a:rPr>
                <a:t>Numerous</a:t>
              </a:r>
              <a:r>
                <a:rPr lang="fr-FR" sz="1600" i="1" dirty="0" smtClean="0">
                  <a:solidFill>
                    <a:schemeClr val="tx2"/>
                  </a:solidFill>
                </a:rPr>
                <a:t> </a:t>
              </a:r>
              <a:r>
                <a:rPr lang="fr-FR" sz="1600" i="1" dirty="0" err="1" smtClean="0">
                  <a:solidFill>
                    <a:schemeClr val="tx2"/>
                  </a:solidFill>
                </a:rPr>
                <a:t>proteins</a:t>
              </a:r>
              <a:r>
                <a:rPr lang="fr-FR" sz="1600" i="1" dirty="0" smtClean="0">
                  <a:solidFill>
                    <a:schemeClr val="tx2"/>
                  </a:solidFill>
                </a:rPr>
                <a:t> </a:t>
              </a:r>
              <a:r>
                <a:rPr lang="fr-FR" sz="1600" i="1" dirty="0" err="1">
                  <a:solidFill>
                    <a:schemeClr val="tx2"/>
                  </a:solidFill>
                </a:rPr>
                <a:t>with</a:t>
              </a:r>
              <a:r>
                <a:rPr lang="fr-FR" sz="1600" i="1" dirty="0">
                  <a:solidFill>
                    <a:schemeClr val="tx2"/>
                  </a:solidFill>
                </a:rPr>
                <a:t> EF-hand and EGF-</a:t>
              </a:r>
              <a:r>
                <a:rPr lang="fr-FR" sz="1600" i="1" dirty="0" err="1">
                  <a:solidFill>
                    <a:schemeClr val="tx2"/>
                  </a:solidFill>
                </a:rPr>
                <a:t>like</a:t>
              </a:r>
              <a:r>
                <a:rPr lang="fr-FR" sz="1600" i="1" dirty="0">
                  <a:solidFill>
                    <a:schemeClr val="tx2"/>
                  </a:solidFill>
                </a:rPr>
                <a:t> calcium </a:t>
              </a:r>
              <a:r>
                <a:rPr lang="fr-FR" sz="1600" i="1" dirty="0" err="1">
                  <a:solidFill>
                    <a:schemeClr val="tx2"/>
                  </a:solidFill>
                </a:rPr>
                <a:t>binding</a:t>
              </a:r>
              <a:r>
                <a:rPr lang="fr-FR" sz="1600" i="1" dirty="0">
                  <a:solidFill>
                    <a:schemeClr val="tx2"/>
                  </a:solidFill>
                </a:rPr>
                <a:t> </a:t>
              </a:r>
              <a:r>
                <a:rPr lang="fr-FR" sz="1600" i="1" dirty="0" err="1">
                  <a:solidFill>
                    <a:schemeClr val="tx2"/>
                  </a:solidFill>
                </a:rPr>
                <a:t>domains</a:t>
              </a:r>
              <a:r>
                <a:rPr lang="fr-FR" sz="1600" i="1" dirty="0">
                  <a:solidFill>
                    <a:schemeClr val="tx2"/>
                  </a:solidFill>
                </a:rPr>
                <a:t> are </a:t>
              </a:r>
              <a:r>
                <a:rPr lang="fr-FR" sz="1600" i="1" dirty="0" err="1">
                  <a:solidFill>
                    <a:schemeClr val="tx2"/>
                  </a:solidFill>
                </a:rPr>
                <a:t>present</a:t>
              </a:r>
              <a:r>
                <a:rPr lang="fr-FR" sz="1600" i="1" dirty="0">
                  <a:solidFill>
                    <a:schemeClr val="tx2"/>
                  </a:solidFill>
                </a:rPr>
                <a:t> in the </a:t>
              </a:r>
              <a:r>
                <a:rPr lang="fr-FR" sz="1600" i="1" dirty="0" err="1">
                  <a:solidFill>
                    <a:schemeClr val="tx2"/>
                  </a:solidFill>
                </a:rPr>
                <a:t>shell</a:t>
              </a:r>
              <a:endParaRPr lang="fr-FR" sz="1600" i="1" dirty="0">
                <a:solidFill>
                  <a:schemeClr val="tx2"/>
                </a:solidFill>
              </a:endParaRPr>
            </a:p>
          </p:txBody>
        </p:sp>
        <p:sp>
          <p:nvSpPr>
            <p:cNvPr id="35" name="Rectangle 31"/>
            <p:cNvSpPr>
              <a:spLocks noChangeArrowheads="1"/>
            </p:cNvSpPr>
            <p:nvPr/>
          </p:nvSpPr>
          <p:spPr bwMode="auto">
            <a:xfrm>
              <a:off x="162" y="2525"/>
              <a:ext cx="5361" cy="404"/>
            </a:xfrm>
            <a:prstGeom prst="rect">
              <a:avLst/>
            </a:prstGeom>
            <a:noFill/>
            <a:ln w="9525">
              <a:noFill/>
              <a:miter lim="800000"/>
              <a:headEnd/>
              <a:tailEnd/>
            </a:ln>
          </p:spPr>
          <p:txBody>
            <a:bodyPr>
              <a:spAutoFit/>
            </a:bodyPr>
            <a:lstStyle/>
            <a:p>
              <a:pPr>
                <a:buFont typeface="Wingdings" pitchFamily="2" charset="2"/>
                <a:buChar char="ü"/>
              </a:pPr>
              <a:r>
                <a:rPr lang="fr-FR" b="1" dirty="0"/>
                <a:t>Calcium </a:t>
              </a:r>
              <a:r>
                <a:rPr lang="fr-FR" b="1" dirty="0" err="1"/>
                <a:t>binding</a:t>
              </a:r>
              <a:r>
                <a:rPr lang="fr-FR" b="1" dirty="0"/>
                <a:t> </a:t>
              </a:r>
              <a:r>
                <a:rPr lang="fr-FR" b="1" dirty="0" err="1"/>
                <a:t>proteins</a:t>
              </a:r>
              <a:r>
                <a:rPr lang="fr-FR" b="1" dirty="0"/>
                <a:t> (</a:t>
              </a:r>
              <a:r>
                <a:rPr lang="fr-FR" b="1" dirty="0" err="1"/>
                <a:t>CaBPs</a:t>
              </a:r>
              <a:r>
                <a:rPr lang="fr-FR" b="1" dirty="0"/>
                <a:t>)</a:t>
              </a:r>
              <a:r>
                <a:rPr lang="fr-FR" dirty="0"/>
                <a:t> </a:t>
              </a:r>
              <a:r>
                <a:rPr lang="fr-FR" dirty="0" err="1" smtClean="0"/>
                <a:t>interact</a:t>
              </a:r>
              <a:r>
                <a:rPr lang="fr-FR" dirty="0" smtClean="0"/>
                <a:t> </a:t>
              </a:r>
              <a:r>
                <a:rPr lang="fr-FR" dirty="0" err="1"/>
                <a:t>with</a:t>
              </a:r>
              <a:r>
                <a:rPr lang="fr-FR" dirty="0"/>
                <a:t> calcium to </a:t>
              </a:r>
              <a:r>
                <a:rPr lang="fr-FR" dirty="0" err="1"/>
                <a:t>favour</a:t>
              </a:r>
              <a:r>
                <a:rPr lang="fr-FR" dirty="0"/>
                <a:t> </a:t>
              </a:r>
              <a:r>
                <a:rPr lang="fr-FR" dirty="0" err="1"/>
                <a:t>crystal</a:t>
              </a:r>
              <a:r>
                <a:rPr lang="fr-FR" dirty="0"/>
                <a:t> </a:t>
              </a:r>
              <a:r>
                <a:rPr lang="fr-FR" dirty="0" err="1"/>
                <a:t>nucleation</a:t>
              </a:r>
              <a:r>
                <a:rPr lang="fr-FR" dirty="0"/>
                <a:t> or drive the </a:t>
              </a:r>
              <a:r>
                <a:rPr lang="fr-FR" dirty="0" err="1"/>
                <a:t>morphology</a:t>
              </a:r>
              <a:r>
                <a:rPr lang="fr-FR" dirty="0"/>
                <a:t> of </a:t>
              </a:r>
              <a:r>
                <a:rPr lang="fr-FR" dirty="0" err="1"/>
                <a:t>crystals</a:t>
              </a:r>
              <a:endParaRPr lang="fr-FR" dirty="0"/>
            </a:p>
          </p:txBody>
        </p:sp>
      </p:grpSp>
      <p:sp>
        <p:nvSpPr>
          <p:cNvPr id="5" name="Rectangle 4"/>
          <p:cNvSpPr/>
          <p:nvPr/>
        </p:nvSpPr>
        <p:spPr>
          <a:xfrm>
            <a:off x="47626" y="3419821"/>
            <a:ext cx="9980762" cy="1415772"/>
          </a:xfrm>
          <a:prstGeom prst="rect">
            <a:avLst/>
          </a:prstGeom>
        </p:spPr>
        <p:txBody>
          <a:bodyPr wrap="square">
            <a:spAutoFit/>
          </a:bodyPr>
          <a:lstStyle/>
          <a:p>
            <a:pPr marL="285750" indent="-285750">
              <a:buFont typeface="Wingdings" panose="05000000000000000000" pitchFamily="2" charset="2"/>
              <a:buChar char="ü"/>
            </a:pPr>
            <a:r>
              <a:rPr lang="fr-FR" dirty="0" smtClean="0"/>
              <a:t> </a:t>
            </a:r>
            <a:r>
              <a:rPr lang="fr-FR" b="1" dirty="0" err="1" smtClean="0"/>
              <a:t>Proteoglycans</a:t>
            </a:r>
            <a:r>
              <a:rPr lang="fr-FR" dirty="0" smtClean="0"/>
              <a:t> </a:t>
            </a:r>
            <a:r>
              <a:rPr lang="fr-FR" dirty="0"/>
              <a:t>et </a:t>
            </a:r>
            <a:r>
              <a:rPr lang="fr-FR" dirty="0" err="1" smtClean="0"/>
              <a:t>proteoglycan</a:t>
            </a:r>
            <a:r>
              <a:rPr lang="fr-FR" dirty="0" smtClean="0"/>
              <a:t> </a:t>
            </a:r>
            <a:r>
              <a:rPr lang="fr-FR" dirty="0" err="1" smtClean="0"/>
              <a:t>binding</a:t>
            </a:r>
            <a:r>
              <a:rPr lang="fr-FR" dirty="0" smtClean="0"/>
              <a:t> </a:t>
            </a:r>
            <a:r>
              <a:rPr lang="fr-FR" dirty="0" err="1" smtClean="0"/>
              <a:t>proteins</a:t>
            </a:r>
            <a:r>
              <a:rPr lang="fr-FR" dirty="0" smtClean="0"/>
              <a:t> </a:t>
            </a:r>
          </a:p>
          <a:p>
            <a:pPr marL="742950" lvl="1" indent="-285750">
              <a:buFont typeface="Arial" panose="020B0604020202020204" pitchFamily="34" charset="0"/>
              <a:buChar char="•"/>
            </a:pPr>
            <a:r>
              <a:rPr lang="fr-FR" sz="1600" dirty="0" err="1" smtClean="0">
                <a:solidFill>
                  <a:schemeClr val="tx2"/>
                </a:solidFill>
              </a:rPr>
              <a:t>proteoglycans</a:t>
            </a:r>
            <a:r>
              <a:rPr lang="fr-FR" sz="1600" dirty="0" smtClean="0">
                <a:solidFill>
                  <a:schemeClr val="tx2"/>
                </a:solidFill>
              </a:rPr>
              <a:t> have a </a:t>
            </a:r>
            <a:r>
              <a:rPr lang="fr-FR" sz="1600" dirty="0" err="1" smtClean="0">
                <a:solidFill>
                  <a:schemeClr val="tx2"/>
                </a:solidFill>
              </a:rPr>
              <a:t>negative</a:t>
            </a:r>
            <a:r>
              <a:rPr lang="fr-FR" sz="1600" dirty="0" smtClean="0">
                <a:solidFill>
                  <a:schemeClr val="tx2"/>
                </a:solidFill>
              </a:rPr>
              <a:t> charge to </a:t>
            </a:r>
            <a:r>
              <a:rPr lang="fr-FR" sz="1600" dirty="0" err="1" smtClean="0">
                <a:solidFill>
                  <a:schemeClr val="tx2"/>
                </a:solidFill>
              </a:rPr>
              <a:t>attract</a:t>
            </a:r>
            <a:r>
              <a:rPr lang="fr-FR" sz="1600" dirty="0" smtClean="0">
                <a:solidFill>
                  <a:schemeClr val="tx2"/>
                </a:solidFill>
              </a:rPr>
              <a:t> Ca2</a:t>
            </a:r>
            <a:r>
              <a:rPr lang="fr-FR" sz="1600" dirty="0">
                <a:solidFill>
                  <a:schemeClr val="tx2"/>
                </a:solidFill>
              </a:rPr>
              <a:t>+ </a:t>
            </a:r>
            <a:r>
              <a:rPr lang="fr-FR" sz="1600" dirty="0" smtClean="0">
                <a:solidFill>
                  <a:schemeClr val="tx2"/>
                </a:solidFill>
              </a:rPr>
              <a:t>ions</a:t>
            </a:r>
            <a:endParaRPr lang="fr-FR" sz="1600" dirty="0">
              <a:solidFill>
                <a:schemeClr val="tx2"/>
              </a:solidFill>
            </a:endParaRPr>
          </a:p>
          <a:p>
            <a:endParaRPr lang="fr-FR" dirty="0"/>
          </a:p>
          <a:p>
            <a:pPr marL="285750" indent="-285750">
              <a:buFont typeface="Wingdings" panose="05000000000000000000" pitchFamily="2" charset="2"/>
              <a:buChar char="ü"/>
            </a:pPr>
            <a:r>
              <a:rPr lang="fr-FR" dirty="0"/>
              <a:t> </a:t>
            </a:r>
            <a:r>
              <a:rPr lang="fr-FR" b="1" dirty="0" err="1" smtClean="0"/>
              <a:t>Eggshell</a:t>
            </a:r>
            <a:r>
              <a:rPr lang="fr-FR" b="1" dirty="0" smtClean="0"/>
              <a:t> membranes </a:t>
            </a:r>
            <a:r>
              <a:rPr lang="fr-FR" dirty="0" err="1" smtClean="0"/>
              <a:t>proteins</a:t>
            </a:r>
            <a:endParaRPr lang="fr-FR" dirty="0" smtClean="0"/>
          </a:p>
          <a:p>
            <a:pPr marL="742950" lvl="1" indent="-285750">
              <a:buFont typeface="Arial" panose="020B0604020202020204" pitchFamily="34" charset="0"/>
              <a:buChar char="•"/>
            </a:pPr>
            <a:r>
              <a:rPr lang="fr-FR" sz="1600" dirty="0" err="1" smtClean="0">
                <a:solidFill>
                  <a:schemeClr val="tx2"/>
                </a:solidFill>
              </a:rPr>
              <a:t>Collagens</a:t>
            </a:r>
            <a:r>
              <a:rPr lang="fr-FR" sz="1600" dirty="0" smtClean="0">
                <a:solidFill>
                  <a:schemeClr val="tx2"/>
                </a:solidFill>
              </a:rPr>
              <a:t> and </a:t>
            </a:r>
            <a:r>
              <a:rPr lang="fr-FR" sz="1600" dirty="0" err="1" smtClean="0">
                <a:solidFill>
                  <a:schemeClr val="tx2"/>
                </a:solidFill>
              </a:rPr>
              <a:t>collagens-like</a:t>
            </a:r>
            <a:r>
              <a:rPr lang="fr-FR" sz="1600" dirty="0" smtClean="0">
                <a:solidFill>
                  <a:schemeClr val="tx2"/>
                </a:solidFill>
              </a:rPr>
              <a:t> </a:t>
            </a:r>
            <a:r>
              <a:rPr lang="fr-FR" sz="1600" dirty="0" err="1" smtClean="0">
                <a:solidFill>
                  <a:schemeClr val="tx2"/>
                </a:solidFill>
              </a:rPr>
              <a:t>proteins</a:t>
            </a:r>
            <a:r>
              <a:rPr lang="fr-FR" sz="1600" dirty="0" smtClean="0">
                <a:solidFill>
                  <a:schemeClr val="tx2"/>
                </a:solidFill>
              </a:rPr>
              <a:t>, CREMP…</a:t>
            </a:r>
            <a:endParaRPr lang="fr-FR" sz="1600" dirty="0">
              <a:solidFill>
                <a:schemeClr val="tx2"/>
              </a:solidFill>
            </a:endParaRPr>
          </a:p>
        </p:txBody>
      </p:sp>
      <p:grpSp>
        <p:nvGrpSpPr>
          <p:cNvPr id="2" name="Groupe 1"/>
          <p:cNvGrpSpPr/>
          <p:nvPr/>
        </p:nvGrpSpPr>
        <p:grpSpPr>
          <a:xfrm>
            <a:off x="0" y="44449"/>
            <a:ext cx="9143999" cy="1132704"/>
            <a:chOff x="0" y="44449"/>
            <a:chExt cx="9143999" cy="1132704"/>
          </a:xfrm>
        </p:grpSpPr>
        <p:sp>
          <p:nvSpPr>
            <p:cNvPr id="3" name="ZoneTexte 2"/>
            <p:cNvSpPr txBox="1"/>
            <p:nvPr/>
          </p:nvSpPr>
          <p:spPr>
            <a:xfrm>
              <a:off x="0" y="44449"/>
              <a:ext cx="9143999" cy="584775"/>
            </a:xfrm>
            <a:prstGeom prst="rect">
              <a:avLst/>
            </a:prstGeom>
            <a:noFill/>
          </p:spPr>
          <p:txBody>
            <a:bodyPr wrap="square" rtlCol="0">
              <a:spAutoFit/>
            </a:bodyPr>
            <a:lstStyle/>
            <a:p>
              <a:pPr algn="ctr"/>
              <a:r>
                <a:rPr lang="en-US" sz="3200" b="1" dirty="0" smtClean="0">
                  <a:solidFill>
                    <a:srgbClr val="339933"/>
                  </a:solidFill>
                </a:rPr>
                <a:t>Functions of eggshell matrix proteins</a:t>
              </a:r>
              <a:endParaRPr lang="en-US" sz="3200" b="1" dirty="0">
                <a:solidFill>
                  <a:srgbClr val="339933"/>
                </a:solidFill>
              </a:endParaRPr>
            </a:p>
          </p:txBody>
        </p:sp>
        <p:sp>
          <p:nvSpPr>
            <p:cNvPr id="6" name="ZoneTexte 5"/>
            <p:cNvSpPr txBox="1"/>
            <p:nvPr/>
          </p:nvSpPr>
          <p:spPr>
            <a:xfrm>
              <a:off x="1045457" y="715488"/>
              <a:ext cx="7004546" cy="461665"/>
            </a:xfrm>
            <a:prstGeom prst="rect">
              <a:avLst/>
            </a:prstGeom>
            <a:noFill/>
          </p:spPr>
          <p:txBody>
            <a:bodyPr wrap="none" rtlCol="0">
              <a:spAutoFit/>
            </a:bodyPr>
            <a:lstStyle/>
            <a:p>
              <a:pPr marL="342900" indent="-342900">
                <a:buFont typeface="Wingdings" panose="05000000000000000000" pitchFamily="2" charset="2"/>
                <a:buChar char="q"/>
              </a:pPr>
              <a:r>
                <a:rPr lang="fr-FR" sz="2400" b="1" dirty="0" smtClean="0">
                  <a:solidFill>
                    <a:srgbClr val="C00000"/>
                  </a:solidFill>
                </a:rPr>
                <a:t> </a:t>
              </a:r>
              <a:r>
                <a:rPr lang="fr-FR" sz="2400" b="1" dirty="0" err="1" smtClean="0">
                  <a:solidFill>
                    <a:srgbClr val="C00000"/>
                  </a:solidFill>
                </a:rPr>
                <a:t>Proteins</a:t>
              </a:r>
              <a:r>
                <a:rPr lang="fr-FR" sz="2400" b="1" dirty="0" smtClean="0">
                  <a:solidFill>
                    <a:srgbClr val="C00000"/>
                  </a:solidFill>
                </a:rPr>
                <a:t> </a:t>
              </a:r>
              <a:r>
                <a:rPr lang="fr-FR" sz="2400" b="1" dirty="0" err="1" smtClean="0">
                  <a:solidFill>
                    <a:srgbClr val="C00000"/>
                  </a:solidFill>
                </a:rPr>
                <a:t>associated</a:t>
              </a:r>
              <a:r>
                <a:rPr lang="fr-FR" sz="2400" b="1" dirty="0" smtClean="0">
                  <a:solidFill>
                    <a:srgbClr val="C00000"/>
                  </a:solidFill>
                </a:rPr>
                <a:t> to </a:t>
              </a:r>
              <a:r>
                <a:rPr lang="fr-FR" sz="2400" b="1" dirty="0" err="1" smtClean="0">
                  <a:solidFill>
                    <a:srgbClr val="C00000"/>
                  </a:solidFill>
                </a:rPr>
                <a:t>shell</a:t>
              </a:r>
              <a:r>
                <a:rPr lang="fr-FR" sz="2400" b="1" dirty="0" smtClean="0">
                  <a:solidFill>
                    <a:srgbClr val="C00000"/>
                  </a:solidFill>
                </a:rPr>
                <a:t> </a:t>
              </a:r>
              <a:r>
                <a:rPr lang="fr-FR" sz="2400" b="1" dirty="0" err="1" smtClean="0">
                  <a:solidFill>
                    <a:srgbClr val="C00000"/>
                  </a:solidFill>
                </a:rPr>
                <a:t>mineralization</a:t>
              </a:r>
              <a:r>
                <a:rPr lang="fr-FR" sz="2400" b="1" dirty="0" smtClean="0">
                  <a:solidFill>
                    <a:srgbClr val="C00000"/>
                  </a:solidFill>
                </a:rPr>
                <a:t> </a:t>
              </a:r>
              <a:r>
                <a:rPr lang="fr-FR" sz="2400" b="1" dirty="0" err="1" smtClean="0">
                  <a:solidFill>
                    <a:srgbClr val="C00000"/>
                  </a:solidFill>
                </a:rPr>
                <a:t>process</a:t>
              </a:r>
              <a:endParaRPr lang="en-US" sz="2400" b="1" dirty="0">
                <a:solidFill>
                  <a:srgbClr val="C00000"/>
                </a:solidFill>
              </a:endParaRPr>
            </a:p>
          </p:txBody>
        </p:sp>
      </p:grpSp>
    </p:spTree>
    <p:extLst>
      <p:ext uri="{BB962C8B-B14F-4D97-AF65-F5344CB8AC3E}">
        <p14:creationId xmlns:p14="http://schemas.microsoft.com/office/powerpoint/2010/main" val="252439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500"/>
                                        <p:tgtEl>
                                          <p:spTgt spid="5">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left)">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4" name="Image 1"/>
          <p:cNvPicPr>
            <a:picLocks noChangeAspect="1"/>
          </p:cNvPicPr>
          <p:nvPr/>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sp>
        <p:nvSpPr>
          <p:cNvPr id="13317"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600" dirty="0" smtClean="0">
                <a:solidFill>
                  <a:schemeClr val="bg1"/>
                </a:solidFill>
                <a:latin typeface="Arial" charset="0"/>
                <a:cs typeface="Arial" charset="0"/>
              </a:rPr>
              <a:t>.0</a:t>
            </a:r>
            <a:fld id="{050EC497-8A22-4334-AB4B-D956D8546499}" type="slidenum">
              <a:rPr lang="en-US" sz="1600" smtClean="0">
                <a:solidFill>
                  <a:schemeClr val="bg1"/>
                </a:solidFill>
                <a:latin typeface="Arial" charset="0"/>
                <a:cs typeface="Arial" charset="0"/>
              </a:rPr>
              <a:pPr fontAlgn="base">
                <a:spcBef>
                  <a:spcPct val="0"/>
                </a:spcBef>
                <a:spcAft>
                  <a:spcPct val="0"/>
                </a:spcAft>
              </a:pPr>
              <a:t>51</a:t>
            </a:fld>
            <a:endParaRPr lang="en-US" sz="1600" dirty="0" smtClean="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3" name="ZoneTexte 2"/>
          <p:cNvSpPr txBox="1"/>
          <p:nvPr/>
        </p:nvSpPr>
        <p:spPr>
          <a:xfrm>
            <a:off x="0" y="44449"/>
            <a:ext cx="9143999" cy="584775"/>
          </a:xfrm>
          <a:prstGeom prst="rect">
            <a:avLst/>
          </a:prstGeom>
          <a:noFill/>
        </p:spPr>
        <p:txBody>
          <a:bodyPr wrap="square" rtlCol="0">
            <a:spAutoFit/>
          </a:bodyPr>
          <a:lstStyle/>
          <a:p>
            <a:pPr algn="ctr"/>
            <a:r>
              <a:rPr lang="en-US" sz="3200" b="1" dirty="0" smtClean="0">
                <a:solidFill>
                  <a:srgbClr val="339933"/>
                </a:solidFill>
              </a:rPr>
              <a:t>Functions of eggshell matrix proteins</a:t>
            </a:r>
            <a:endParaRPr lang="en-US" sz="3200" b="1" dirty="0">
              <a:solidFill>
                <a:srgbClr val="339933"/>
              </a:solidFill>
            </a:endParaRPr>
          </a:p>
        </p:txBody>
      </p:sp>
      <p:sp>
        <p:nvSpPr>
          <p:cNvPr id="6" name="ZoneTexte 5"/>
          <p:cNvSpPr txBox="1"/>
          <p:nvPr/>
        </p:nvSpPr>
        <p:spPr>
          <a:xfrm>
            <a:off x="142010" y="719448"/>
            <a:ext cx="9001990" cy="830997"/>
          </a:xfrm>
          <a:prstGeom prst="rect">
            <a:avLst/>
          </a:prstGeom>
          <a:noFill/>
        </p:spPr>
        <p:txBody>
          <a:bodyPr wrap="square" rtlCol="0">
            <a:spAutoFit/>
          </a:bodyPr>
          <a:lstStyle/>
          <a:p>
            <a:pPr marL="342900" indent="-342900">
              <a:buFont typeface="Wingdings" panose="05000000000000000000" pitchFamily="2" charset="2"/>
              <a:buChar char="q"/>
            </a:pPr>
            <a:r>
              <a:rPr lang="fr-FR" sz="2400" b="1" dirty="0" smtClean="0">
                <a:solidFill>
                  <a:srgbClr val="C00000"/>
                </a:solidFill>
              </a:rPr>
              <a:t> </a:t>
            </a:r>
            <a:r>
              <a:rPr lang="fr-FR" sz="2400" b="1" dirty="0" err="1" smtClean="0">
                <a:solidFill>
                  <a:srgbClr val="C00000"/>
                </a:solidFill>
              </a:rPr>
              <a:t>Proteins</a:t>
            </a:r>
            <a:r>
              <a:rPr lang="fr-FR" sz="2400" b="1" dirty="0" smtClean="0">
                <a:solidFill>
                  <a:srgbClr val="C00000"/>
                </a:solidFill>
              </a:rPr>
              <a:t> </a:t>
            </a:r>
            <a:r>
              <a:rPr lang="fr-FR" sz="2400" b="1" dirty="0" err="1" smtClean="0">
                <a:solidFill>
                  <a:srgbClr val="C00000"/>
                </a:solidFill>
              </a:rPr>
              <a:t>involved</a:t>
            </a:r>
            <a:r>
              <a:rPr lang="fr-FR" sz="2400" b="1" dirty="0" smtClean="0">
                <a:solidFill>
                  <a:srgbClr val="C00000"/>
                </a:solidFill>
              </a:rPr>
              <a:t> in the </a:t>
            </a:r>
            <a:r>
              <a:rPr lang="fr-FR" sz="2400" b="1" dirty="0" err="1" smtClean="0">
                <a:solidFill>
                  <a:srgbClr val="C00000"/>
                </a:solidFill>
              </a:rPr>
              <a:t>regulation</a:t>
            </a:r>
            <a:r>
              <a:rPr lang="fr-FR" sz="2400" b="1" dirty="0" smtClean="0">
                <a:solidFill>
                  <a:srgbClr val="C00000"/>
                </a:solidFill>
              </a:rPr>
              <a:t> of </a:t>
            </a:r>
            <a:r>
              <a:rPr lang="fr-FR" sz="2400" b="1" dirty="0" err="1" smtClean="0">
                <a:solidFill>
                  <a:srgbClr val="C00000"/>
                </a:solidFill>
              </a:rPr>
              <a:t>activity</a:t>
            </a:r>
            <a:r>
              <a:rPr lang="fr-FR" sz="2400" b="1" dirty="0" smtClean="0">
                <a:solidFill>
                  <a:srgbClr val="C00000"/>
                </a:solidFill>
              </a:rPr>
              <a:t> of </a:t>
            </a:r>
            <a:r>
              <a:rPr lang="fr-FR" sz="2400" b="1" dirty="0" err="1" smtClean="0">
                <a:solidFill>
                  <a:srgbClr val="C00000"/>
                </a:solidFill>
              </a:rPr>
              <a:t>proteins</a:t>
            </a:r>
            <a:r>
              <a:rPr lang="fr-FR" sz="2400" b="1" dirty="0" smtClean="0">
                <a:solidFill>
                  <a:srgbClr val="C00000"/>
                </a:solidFill>
              </a:rPr>
              <a:t> </a:t>
            </a:r>
            <a:r>
              <a:rPr lang="fr-FR" sz="2400" b="1" dirty="0" err="1" smtClean="0">
                <a:solidFill>
                  <a:srgbClr val="C00000"/>
                </a:solidFill>
              </a:rPr>
              <a:t>driving</a:t>
            </a:r>
            <a:r>
              <a:rPr lang="fr-FR" sz="2400" b="1" dirty="0" smtClean="0">
                <a:solidFill>
                  <a:srgbClr val="C00000"/>
                </a:solidFill>
              </a:rPr>
              <a:t> </a:t>
            </a:r>
            <a:r>
              <a:rPr lang="fr-FR" sz="2400" b="1" dirty="0" err="1" smtClean="0">
                <a:solidFill>
                  <a:srgbClr val="C00000"/>
                </a:solidFill>
              </a:rPr>
              <a:t>mineralisation</a:t>
            </a:r>
            <a:endParaRPr lang="en-US" sz="2400" b="1" dirty="0">
              <a:solidFill>
                <a:srgbClr val="C00000"/>
              </a:solidFill>
            </a:endParaRPr>
          </a:p>
        </p:txBody>
      </p:sp>
      <p:sp>
        <p:nvSpPr>
          <p:cNvPr id="18" name="ZoneTexte 17"/>
          <p:cNvSpPr txBox="1">
            <a:spLocks noChangeArrowheads="1"/>
          </p:cNvSpPr>
          <p:nvPr/>
        </p:nvSpPr>
        <p:spPr bwMode="auto">
          <a:xfrm>
            <a:off x="192809" y="1525142"/>
            <a:ext cx="9021762" cy="1649413"/>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fr-FR" dirty="0">
                <a:solidFill>
                  <a:srgbClr val="000000"/>
                </a:solidFill>
              </a:rPr>
              <a:t> </a:t>
            </a:r>
            <a:r>
              <a:rPr lang="fr-FR" dirty="0" err="1">
                <a:solidFill>
                  <a:srgbClr val="000000"/>
                </a:solidFill>
              </a:rPr>
              <a:t>Proteins</a:t>
            </a:r>
            <a:r>
              <a:rPr lang="fr-FR" dirty="0">
                <a:solidFill>
                  <a:srgbClr val="000000"/>
                </a:solidFill>
              </a:rPr>
              <a:t> </a:t>
            </a:r>
            <a:r>
              <a:rPr lang="fr-FR" dirty="0" err="1">
                <a:solidFill>
                  <a:srgbClr val="000000"/>
                </a:solidFill>
              </a:rPr>
              <a:t>involved</a:t>
            </a:r>
            <a:r>
              <a:rPr lang="fr-FR" dirty="0">
                <a:solidFill>
                  <a:srgbClr val="000000"/>
                </a:solidFill>
              </a:rPr>
              <a:t> in the</a:t>
            </a:r>
            <a:r>
              <a:rPr lang="fr-FR" b="1" dirty="0">
                <a:solidFill>
                  <a:srgbClr val="000000"/>
                </a:solidFill>
              </a:rPr>
              <a:t> </a:t>
            </a:r>
            <a:r>
              <a:rPr lang="fr-FR" b="1" dirty="0" err="1"/>
              <a:t>proper</a:t>
            </a:r>
            <a:r>
              <a:rPr lang="fr-FR" b="1" dirty="0"/>
              <a:t> </a:t>
            </a:r>
            <a:r>
              <a:rPr lang="fr-FR" b="1" dirty="0" err="1"/>
              <a:t>folding</a:t>
            </a:r>
            <a:r>
              <a:rPr lang="fr-FR" b="1" dirty="0"/>
              <a:t> of the </a:t>
            </a:r>
            <a:r>
              <a:rPr lang="fr-FR" b="1" dirty="0" err="1"/>
              <a:t>eggshell</a:t>
            </a:r>
            <a:r>
              <a:rPr lang="fr-FR" b="1" dirty="0"/>
              <a:t> matrix</a:t>
            </a:r>
            <a:endParaRPr lang="fr-FR" b="1" i="1" dirty="0"/>
          </a:p>
          <a:p>
            <a:pPr marL="285750" indent="-285750">
              <a:buFont typeface="Arial" panose="020B0604020202020204" pitchFamily="34" charset="0"/>
              <a:buChar char="•"/>
            </a:pPr>
            <a:r>
              <a:rPr lang="en-US" i="1" dirty="0">
                <a:solidFill>
                  <a:schemeClr val="tx2"/>
                </a:solidFill>
              </a:rPr>
              <a:t>An appropriate conformation of proteins is required to ensure calcium and mineral interactions and to ensure template to the mineralized structure</a:t>
            </a:r>
          </a:p>
          <a:p>
            <a:pPr marL="742950" lvl="1" indent="-285750">
              <a:buFont typeface="Wingdings" pitchFamily="2" charset="2"/>
              <a:buChar char="§"/>
            </a:pPr>
            <a:r>
              <a:rPr lang="en-US" sz="1600" i="1" dirty="0">
                <a:solidFill>
                  <a:schemeClr val="tx2"/>
                </a:solidFill>
              </a:rPr>
              <a:t>Molecular chaperone</a:t>
            </a:r>
          </a:p>
          <a:p>
            <a:pPr marL="742950" lvl="1" indent="-285750">
              <a:buFont typeface="Wingdings" pitchFamily="2" charset="2"/>
              <a:buChar char="§"/>
            </a:pPr>
            <a:r>
              <a:rPr lang="en-US" sz="1600" i="1" dirty="0">
                <a:solidFill>
                  <a:schemeClr val="tx2"/>
                </a:solidFill>
              </a:rPr>
              <a:t>Protein assisting folding</a:t>
            </a:r>
          </a:p>
          <a:p>
            <a:pPr marL="742950" lvl="1" indent="-285750">
              <a:buFont typeface="Wingdings" pitchFamily="2" charset="2"/>
              <a:buChar char="§"/>
            </a:pPr>
            <a:r>
              <a:rPr lang="en-US" sz="1600" i="1" dirty="0">
                <a:solidFill>
                  <a:schemeClr val="tx2"/>
                </a:solidFill>
              </a:rPr>
              <a:t>Proteins with interactive properties related to proteoglycans</a:t>
            </a:r>
            <a:endParaRPr lang="fr-FR" dirty="0">
              <a:solidFill>
                <a:schemeClr val="tx2"/>
              </a:solidFill>
            </a:endParaRPr>
          </a:p>
        </p:txBody>
      </p:sp>
      <p:sp>
        <p:nvSpPr>
          <p:cNvPr id="20" name="Rectangle 19"/>
          <p:cNvSpPr>
            <a:spLocks noChangeArrowheads="1"/>
          </p:cNvSpPr>
          <p:nvPr/>
        </p:nvSpPr>
        <p:spPr bwMode="auto">
          <a:xfrm>
            <a:off x="142009" y="3333305"/>
            <a:ext cx="8615362" cy="1661993"/>
          </a:xfrm>
          <a:prstGeom prst="rect">
            <a:avLst/>
          </a:prstGeom>
          <a:noFill/>
          <a:ln w="9525">
            <a:noFill/>
            <a:miter lim="800000"/>
            <a:headEnd/>
            <a:tailEnd/>
          </a:ln>
        </p:spPr>
        <p:txBody>
          <a:bodyPr>
            <a:spAutoFit/>
          </a:bodyPr>
          <a:lstStyle/>
          <a:p>
            <a:pPr marL="285750" indent="-285750">
              <a:buFont typeface="Wingdings" panose="05000000000000000000" pitchFamily="2" charset="2"/>
              <a:buChar char="ü"/>
            </a:pPr>
            <a:r>
              <a:rPr lang="en-US" b="1" dirty="0"/>
              <a:t> Regulation of the activity of proteins </a:t>
            </a:r>
            <a:r>
              <a:rPr lang="en-US" dirty="0">
                <a:solidFill>
                  <a:srgbClr val="000000"/>
                </a:solidFill>
              </a:rPr>
              <a:t>related to the shell deposit</a:t>
            </a:r>
          </a:p>
          <a:p>
            <a:pPr marL="285750" indent="-285750">
              <a:buFont typeface="Arial" panose="020B0604020202020204" pitchFamily="34" charset="0"/>
              <a:buChar char="•"/>
            </a:pPr>
            <a:r>
              <a:rPr lang="en-US" i="1" dirty="0">
                <a:solidFill>
                  <a:schemeClr val="tx2"/>
                </a:solidFill>
              </a:rPr>
              <a:t>Shell </a:t>
            </a:r>
            <a:r>
              <a:rPr lang="en-US" i="1" dirty="0" err="1">
                <a:solidFill>
                  <a:schemeClr val="tx2"/>
                </a:solidFill>
              </a:rPr>
              <a:t>mineralisation</a:t>
            </a:r>
            <a:r>
              <a:rPr lang="en-US" i="1" dirty="0">
                <a:solidFill>
                  <a:schemeClr val="tx2"/>
                </a:solidFill>
              </a:rPr>
              <a:t> occurs in a non cellular milieu</a:t>
            </a:r>
          </a:p>
          <a:p>
            <a:pPr marL="285750" indent="-285750">
              <a:buFont typeface="Arial" panose="020B0604020202020204" pitchFamily="34" charset="0"/>
              <a:buChar char="•"/>
            </a:pPr>
            <a:r>
              <a:rPr lang="en-US" i="1" dirty="0" smtClean="0">
                <a:solidFill>
                  <a:schemeClr val="tx2"/>
                </a:solidFill>
              </a:rPr>
              <a:t>Direct </a:t>
            </a:r>
            <a:r>
              <a:rPr lang="en-US" i="1" dirty="0">
                <a:solidFill>
                  <a:schemeClr val="tx2"/>
                </a:solidFill>
              </a:rPr>
              <a:t>action of proteins to inhibit or activate the molecular actors present in the milieu.</a:t>
            </a:r>
          </a:p>
          <a:p>
            <a:pPr marL="742950" lvl="1" indent="-285750">
              <a:buFont typeface="Wingdings" pitchFamily="2" charset="2"/>
              <a:buChar char="§"/>
            </a:pPr>
            <a:r>
              <a:rPr lang="en-US" sz="1600" i="1" dirty="0">
                <a:solidFill>
                  <a:schemeClr val="tx2"/>
                </a:solidFill>
              </a:rPr>
              <a:t>Molecular chaperone </a:t>
            </a:r>
            <a:r>
              <a:rPr lang="en-US" sz="1600" i="1" dirty="0" smtClean="0">
                <a:solidFill>
                  <a:schemeClr val="tx2"/>
                </a:solidFill>
              </a:rPr>
              <a:t>interact </a:t>
            </a:r>
            <a:r>
              <a:rPr lang="en-US" sz="1600" i="1" dirty="0">
                <a:solidFill>
                  <a:schemeClr val="tx2"/>
                </a:solidFill>
              </a:rPr>
              <a:t>with proteins </a:t>
            </a:r>
            <a:r>
              <a:rPr lang="en-US" sz="1600" i="1" dirty="0" smtClean="0">
                <a:solidFill>
                  <a:schemeClr val="tx2"/>
                </a:solidFill>
              </a:rPr>
              <a:t>driving </a:t>
            </a:r>
            <a:r>
              <a:rPr lang="en-US" sz="1600" i="1" dirty="0" err="1" smtClean="0">
                <a:solidFill>
                  <a:schemeClr val="tx2"/>
                </a:solidFill>
              </a:rPr>
              <a:t>mineralisation</a:t>
            </a:r>
            <a:endParaRPr lang="en-US" sz="1600" i="1" dirty="0">
              <a:solidFill>
                <a:schemeClr val="tx2"/>
              </a:solidFill>
            </a:endParaRPr>
          </a:p>
          <a:p>
            <a:pPr marL="742950" lvl="1" indent="-285750">
              <a:buFont typeface="Wingdings" pitchFamily="2" charset="2"/>
              <a:buChar char="§"/>
            </a:pPr>
            <a:r>
              <a:rPr lang="en-US" sz="1600" i="1" dirty="0">
                <a:solidFill>
                  <a:schemeClr val="tx2"/>
                </a:solidFill>
              </a:rPr>
              <a:t>Proteases and </a:t>
            </a:r>
            <a:r>
              <a:rPr lang="en-US" sz="1600" i="1" dirty="0" smtClean="0">
                <a:solidFill>
                  <a:schemeClr val="tx2"/>
                </a:solidFill>
              </a:rPr>
              <a:t>protease </a:t>
            </a:r>
            <a:r>
              <a:rPr lang="en-US" sz="1600" i="1" dirty="0">
                <a:solidFill>
                  <a:schemeClr val="tx2"/>
                </a:solidFill>
              </a:rPr>
              <a:t>inhibitors (specific and controlled role during calcification process, either by degrading proteins or regulating processing of proteins into their mature forms)</a:t>
            </a:r>
          </a:p>
        </p:txBody>
      </p:sp>
      <p:sp>
        <p:nvSpPr>
          <p:cNvPr id="2" name="Rectangle 1"/>
          <p:cNvSpPr/>
          <p:nvPr/>
        </p:nvSpPr>
        <p:spPr>
          <a:xfrm>
            <a:off x="192809" y="5070172"/>
            <a:ext cx="8878166" cy="923330"/>
          </a:xfrm>
          <a:prstGeom prst="rect">
            <a:avLst/>
          </a:prstGeom>
        </p:spPr>
        <p:txBody>
          <a:bodyPr wrap="square">
            <a:spAutoFit/>
          </a:bodyPr>
          <a:lstStyle/>
          <a:p>
            <a:pPr marL="285750" indent="-285750">
              <a:buFont typeface="Wingdings" panose="05000000000000000000" pitchFamily="2" charset="2"/>
              <a:buChar char="ü"/>
            </a:pPr>
            <a:r>
              <a:rPr lang="en-US" dirty="0" smtClean="0"/>
              <a:t> </a:t>
            </a:r>
            <a:r>
              <a:rPr lang="en-US" dirty="0" err="1" smtClean="0"/>
              <a:t>Mineralisation</a:t>
            </a:r>
            <a:r>
              <a:rPr lang="en-US" dirty="0" smtClean="0"/>
              <a:t> </a:t>
            </a:r>
            <a:r>
              <a:rPr lang="en-US" dirty="0"/>
              <a:t>depends of the </a:t>
            </a:r>
            <a:r>
              <a:rPr lang="en-US" b="1" dirty="0"/>
              <a:t>degree of protein </a:t>
            </a:r>
            <a:r>
              <a:rPr lang="en-US" b="1" dirty="0" smtClean="0"/>
              <a:t>phosphorylation </a:t>
            </a:r>
            <a:r>
              <a:rPr lang="en-US" dirty="0" smtClean="0"/>
              <a:t>(</a:t>
            </a:r>
            <a:r>
              <a:rPr lang="en-US" dirty="0" err="1" smtClean="0"/>
              <a:t>Osteopontin</a:t>
            </a:r>
            <a:r>
              <a:rPr lang="en-US" dirty="0" smtClean="0"/>
              <a:t>, </a:t>
            </a:r>
            <a:r>
              <a:rPr lang="en-US" sz="1200" dirty="0" err="1" smtClean="0"/>
              <a:t>Hincke</a:t>
            </a:r>
            <a:r>
              <a:rPr lang="en-US" sz="1200" dirty="0" smtClean="0"/>
              <a:t> et al.</a:t>
            </a:r>
            <a:r>
              <a:rPr lang="en-US" dirty="0" smtClean="0"/>
              <a:t>) </a:t>
            </a:r>
            <a:endParaRPr lang="en-US" dirty="0"/>
          </a:p>
          <a:p>
            <a:pPr marL="285750" indent="-285750">
              <a:buFont typeface="Arial" panose="020B0604020202020204" pitchFamily="34" charset="0"/>
              <a:buChar char="•"/>
            </a:pPr>
            <a:r>
              <a:rPr lang="en-US" dirty="0"/>
              <a:t> </a:t>
            </a:r>
            <a:r>
              <a:rPr lang="en-US" i="1" dirty="0" smtClean="0">
                <a:solidFill>
                  <a:schemeClr val="tx2"/>
                </a:solidFill>
              </a:rPr>
              <a:t>Kinases</a:t>
            </a:r>
            <a:endParaRPr lang="en-US" i="1" dirty="0">
              <a:solidFill>
                <a:schemeClr val="tx2"/>
              </a:solidFill>
            </a:endParaRPr>
          </a:p>
          <a:p>
            <a:pPr marL="285750" indent="-285750">
              <a:buFont typeface="Arial" panose="020B0604020202020204" pitchFamily="34" charset="0"/>
              <a:buChar char="•"/>
            </a:pPr>
            <a:r>
              <a:rPr lang="en-US" i="1" dirty="0">
                <a:solidFill>
                  <a:schemeClr val="tx2"/>
                </a:solidFill>
              </a:rPr>
              <a:t> Phosphatases</a:t>
            </a:r>
          </a:p>
        </p:txBody>
      </p:sp>
    </p:spTree>
    <p:extLst>
      <p:ext uri="{BB962C8B-B14F-4D97-AF65-F5344CB8AC3E}">
        <p14:creationId xmlns:p14="http://schemas.microsoft.com/office/powerpoint/2010/main" val="15913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0" grpId="0"/>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4" name="Image 1"/>
          <p:cNvPicPr>
            <a:picLocks noChangeAspect="1"/>
          </p:cNvPicPr>
          <p:nvPr/>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sp>
        <p:nvSpPr>
          <p:cNvPr id="13317"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1600" dirty="0" smtClean="0">
                <a:solidFill>
                  <a:schemeClr val="bg1"/>
                </a:solidFill>
                <a:latin typeface="Arial" charset="0"/>
                <a:cs typeface="Arial" charset="0"/>
              </a:rPr>
              <a:t>.0</a:t>
            </a:r>
            <a:fld id="{050EC497-8A22-4334-AB4B-D956D8546499}" type="slidenum">
              <a:rPr lang="en-US" sz="1600" smtClean="0">
                <a:solidFill>
                  <a:schemeClr val="bg1"/>
                </a:solidFill>
                <a:latin typeface="Arial" charset="0"/>
                <a:cs typeface="Arial" charset="0"/>
              </a:rPr>
              <a:pPr fontAlgn="base">
                <a:spcBef>
                  <a:spcPct val="0"/>
                </a:spcBef>
                <a:spcAft>
                  <a:spcPct val="0"/>
                </a:spcAft>
              </a:pPr>
              <a:t>52</a:t>
            </a:fld>
            <a:endParaRPr lang="en-US" sz="1600" dirty="0" smtClean="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3" name="ZoneTexte 2"/>
          <p:cNvSpPr txBox="1"/>
          <p:nvPr/>
        </p:nvSpPr>
        <p:spPr>
          <a:xfrm>
            <a:off x="0" y="44449"/>
            <a:ext cx="9143999" cy="584775"/>
          </a:xfrm>
          <a:prstGeom prst="rect">
            <a:avLst/>
          </a:prstGeom>
          <a:noFill/>
        </p:spPr>
        <p:txBody>
          <a:bodyPr wrap="square" rtlCol="0">
            <a:spAutoFit/>
          </a:bodyPr>
          <a:lstStyle/>
          <a:p>
            <a:pPr algn="ctr"/>
            <a:r>
              <a:rPr lang="en-US" sz="3200" b="1" dirty="0" smtClean="0">
                <a:solidFill>
                  <a:srgbClr val="339933"/>
                </a:solidFill>
              </a:rPr>
              <a:t>Functions of eggshell matrix proteins</a:t>
            </a:r>
            <a:endParaRPr lang="en-US" sz="3200" b="1" dirty="0">
              <a:solidFill>
                <a:srgbClr val="339933"/>
              </a:solidFill>
            </a:endParaRPr>
          </a:p>
        </p:txBody>
      </p:sp>
      <p:grpSp>
        <p:nvGrpSpPr>
          <p:cNvPr id="2" name="Groupe 1"/>
          <p:cNvGrpSpPr/>
          <p:nvPr/>
        </p:nvGrpSpPr>
        <p:grpSpPr>
          <a:xfrm>
            <a:off x="142009" y="719448"/>
            <a:ext cx="6983530" cy="892088"/>
            <a:chOff x="142009" y="719448"/>
            <a:chExt cx="6983530" cy="892088"/>
          </a:xfrm>
        </p:grpSpPr>
        <p:sp>
          <p:nvSpPr>
            <p:cNvPr id="6" name="ZoneTexte 5"/>
            <p:cNvSpPr txBox="1"/>
            <p:nvPr/>
          </p:nvSpPr>
          <p:spPr>
            <a:xfrm>
              <a:off x="142009" y="719448"/>
              <a:ext cx="3450175" cy="461665"/>
            </a:xfrm>
            <a:prstGeom prst="rect">
              <a:avLst/>
            </a:prstGeom>
            <a:noFill/>
          </p:spPr>
          <p:txBody>
            <a:bodyPr wrap="none" rtlCol="0">
              <a:spAutoFit/>
            </a:bodyPr>
            <a:lstStyle/>
            <a:p>
              <a:pPr marL="342900" indent="-342900">
                <a:buFont typeface="Wingdings" panose="05000000000000000000" pitchFamily="2" charset="2"/>
                <a:buChar char="q"/>
              </a:pPr>
              <a:r>
                <a:rPr lang="fr-FR" sz="2400" b="1" dirty="0" smtClean="0">
                  <a:solidFill>
                    <a:srgbClr val="C00000"/>
                  </a:solidFill>
                </a:rPr>
                <a:t> </a:t>
              </a:r>
              <a:r>
                <a:rPr lang="fr-FR" sz="2400" b="1" dirty="0" err="1" smtClean="0">
                  <a:solidFill>
                    <a:srgbClr val="C00000"/>
                  </a:solidFill>
                </a:rPr>
                <a:t>Antimicrobial</a:t>
              </a:r>
              <a:r>
                <a:rPr lang="fr-FR" sz="2400" b="1" dirty="0" smtClean="0">
                  <a:solidFill>
                    <a:srgbClr val="C00000"/>
                  </a:solidFill>
                </a:rPr>
                <a:t> </a:t>
              </a:r>
              <a:r>
                <a:rPr lang="fr-FR" sz="2400" b="1" dirty="0" err="1" smtClean="0">
                  <a:solidFill>
                    <a:srgbClr val="C00000"/>
                  </a:solidFill>
                </a:rPr>
                <a:t>proteins</a:t>
              </a:r>
              <a:endParaRPr lang="en-US" sz="2400" b="1" dirty="0">
                <a:solidFill>
                  <a:srgbClr val="C00000"/>
                </a:solidFill>
              </a:endParaRPr>
            </a:p>
          </p:txBody>
        </p:sp>
        <p:sp>
          <p:nvSpPr>
            <p:cNvPr id="4" name="ZoneTexte 3"/>
            <p:cNvSpPr txBox="1"/>
            <p:nvPr/>
          </p:nvSpPr>
          <p:spPr>
            <a:xfrm>
              <a:off x="483080" y="1242204"/>
              <a:ext cx="6642459" cy="369332"/>
            </a:xfrm>
            <a:prstGeom prst="rect">
              <a:avLst/>
            </a:prstGeom>
            <a:noFill/>
          </p:spPr>
          <p:txBody>
            <a:bodyPr wrap="none" rtlCol="0">
              <a:spAutoFit/>
            </a:bodyPr>
            <a:lstStyle/>
            <a:p>
              <a:r>
                <a:rPr lang="fr-FR" b="1" dirty="0" err="1" smtClean="0"/>
                <a:t>Presence</a:t>
              </a:r>
              <a:r>
                <a:rPr lang="fr-FR" b="1" dirty="0" smtClean="0"/>
                <a:t> of </a:t>
              </a:r>
              <a:r>
                <a:rPr lang="fr-FR" b="1" dirty="0" err="1" smtClean="0"/>
                <a:t>numerous</a:t>
              </a:r>
              <a:r>
                <a:rPr lang="fr-FR" b="1" dirty="0" smtClean="0"/>
                <a:t> </a:t>
              </a:r>
              <a:r>
                <a:rPr lang="fr-FR" b="1" dirty="0" err="1" smtClean="0"/>
                <a:t>antimicrobial</a:t>
              </a:r>
              <a:r>
                <a:rPr lang="fr-FR" b="1" dirty="0" smtClean="0"/>
                <a:t> </a:t>
              </a:r>
              <a:r>
                <a:rPr lang="fr-FR" b="1" dirty="0" err="1" smtClean="0"/>
                <a:t>proteins</a:t>
              </a:r>
              <a:r>
                <a:rPr lang="fr-FR" b="1" dirty="0" smtClean="0"/>
                <a:t> to </a:t>
              </a:r>
              <a:r>
                <a:rPr lang="fr-FR" b="1" dirty="0" err="1" smtClean="0"/>
                <a:t>keep</a:t>
              </a:r>
              <a:r>
                <a:rPr lang="fr-FR" b="1" dirty="0" smtClean="0"/>
                <a:t> the </a:t>
              </a:r>
              <a:r>
                <a:rPr lang="fr-FR" b="1" dirty="0" err="1" smtClean="0"/>
                <a:t>egg</a:t>
              </a:r>
              <a:r>
                <a:rPr lang="fr-FR" b="1" dirty="0" smtClean="0"/>
                <a:t> </a:t>
              </a:r>
              <a:r>
                <a:rPr lang="fr-FR" b="1" dirty="0" err="1" smtClean="0"/>
                <a:t>sterile</a:t>
              </a:r>
              <a:endParaRPr lang="en-US" b="1" dirty="0"/>
            </a:p>
          </p:txBody>
        </p:sp>
      </p:grpSp>
    </p:spTree>
    <p:extLst>
      <p:ext uri="{BB962C8B-B14F-4D97-AF65-F5344CB8AC3E}">
        <p14:creationId xmlns:p14="http://schemas.microsoft.com/office/powerpoint/2010/main" val="386541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4" name="Image 1"/>
          <p:cNvPicPr>
            <a:picLocks noChangeAspect="1"/>
          </p:cNvPicPr>
          <p:nvPr/>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28" name="Text Box 1137"/>
          <p:cNvSpPr txBox="1">
            <a:spLocks noChangeArrowheads="1"/>
          </p:cNvSpPr>
          <p:nvPr/>
        </p:nvSpPr>
        <p:spPr bwMode="auto">
          <a:xfrm>
            <a:off x="3907250" y="1120519"/>
            <a:ext cx="4303550" cy="10156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000" u="sng" dirty="0" smtClean="0"/>
              <a:t>Global and non hierarchical approaches</a:t>
            </a:r>
            <a:endParaRPr lang="en-US" altLang="en-US" sz="2000" u="sng" dirty="0"/>
          </a:p>
          <a:p>
            <a:pPr eaLnBrk="1" hangingPunct="1">
              <a:buFont typeface="Wingdings" pitchFamily="2" charset="2"/>
              <a:buChar char="ü"/>
            </a:pPr>
            <a:r>
              <a:rPr lang="en-US" altLang="en-US" sz="2000" dirty="0"/>
              <a:t> More than </a:t>
            </a:r>
            <a:r>
              <a:rPr lang="en-US" altLang="en-US" sz="2000" dirty="0" smtClean="0"/>
              <a:t>670 </a:t>
            </a:r>
            <a:r>
              <a:rPr lang="en-US" altLang="en-US" sz="2000" dirty="0"/>
              <a:t>proteins</a:t>
            </a:r>
          </a:p>
          <a:p>
            <a:pPr eaLnBrk="1" hangingPunct="1">
              <a:buFont typeface="Wingdings" pitchFamily="2" charset="2"/>
              <a:buChar char="ü"/>
            </a:pPr>
            <a:r>
              <a:rPr lang="en-US" altLang="en-US" sz="2000" dirty="0"/>
              <a:t> More than </a:t>
            </a:r>
            <a:r>
              <a:rPr lang="en-US" altLang="en-US" sz="2000" dirty="0" smtClean="0"/>
              <a:t>700 </a:t>
            </a:r>
            <a:r>
              <a:rPr lang="en-US" altLang="en-US" sz="2000" dirty="0"/>
              <a:t>specific transcripts</a:t>
            </a:r>
          </a:p>
        </p:txBody>
      </p:sp>
      <p:grpSp>
        <p:nvGrpSpPr>
          <p:cNvPr id="5" name="Groupe 4"/>
          <p:cNvGrpSpPr/>
          <p:nvPr/>
        </p:nvGrpSpPr>
        <p:grpSpPr>
          <a:xfrm>
            <a:off x="0" y="44449"/>
            <a:ext cx="9143999" cy="2415752"/>
            <a:chOff x="0" y="44449"/>
            <a:chExt cx="9143999" cy="2415752"/>
          </a:xfrm>
        </p:grpSpPr>
        <p:sp>
          <p:nvSpPr>
            <p:cNvPr id="3" name="ZoneTexte 2"/>
            <p:cNvSpPr txBox="1"/>
            <p:nvPr/>
          </p:nvSpPr>
          <p:spPr>
            <a:xfrm>
              <a:off x="0" y="44449"/>
              <a:ext cx="9143999" cy="584775"/>
            </a:xfrm>
            <a:prstGeom prst="rect">
              <a:avLst/>
            </a:prstGeom>
            <a:noFill/>
          </p:spPr>
          <p:txBody>
            <a:bodyPr wrap="square" rtlCol="0">
              <a:spAutoFit/>
            </a:bodyPr>
            <a:lstStyle/>
            <a:p>
              <a:pPr algn="ctr"/>
              <a:r>
                <a:rPr lang="en-US" sz="3200" b="1" dirty="0" smtClean="0">
                  <a:solidFill>
                    <a:srgbClr val="339933"/>
                  </a:solidFill>
                </a:rPr>
                <a:t>Eggshell </a:t>
              </a:r>
              <a:r>
                <a:rPr lang="en-US" sz="3200" b="1" dirty="0" err="1" smtClean="0">
                  <a:solidFill>
                    <a:srgbClr val="339933"/>
                  </a:solidFill>
                </a:rPr>
                <a:t>biomineralization</a:t>
              </a:r>
              <a:endParaRPr lang="en-US" sz="3200" b="1" dirty="0">
                <a:solidFill>
                  <a:srgbClr val="339933"/>
                </a:solidFill>
              </a:endParaRPr>
            </a:p>
          </p:txBody>
        </p:sp>
        <p:grpSp>
          <p:nvGrpSpPr>
            <p:cNvPr id="4" name="Groupe 3"/>
            <p:cNvGrpSpPr/>
            <p:nvPr/>
          </p:nvGrpSpPr>
          <p:grpSpPr>
            <a:xfrm>
              <a:off x="284163" y="828251"/>
              <a:ext cx="3014663" cy="1631950"/>
              <a:chOff x="284163" y="828251"/>
              <a:chExt cx="3014663" cy="1631950"/>
            </a:xfrm>
          </p:grpSpPr>
          <p:sp>
            <p:nvSpPr>
              <p:cNvPr id="44" name="Text Box 580"/>
              <p:cNvSpPr txBox="1">
                <a:spLocks noChangeArrowheads="1"/>
              </p:cNvSpPr>
              <p:nvPr/>
            </p:nvSpPr>
            <p:spPr bwMode="auto">
              <a:xfrm>
                <a:off x="781051" y="828251"/>
                <a:ext cx="176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fr-FR" sz="1400" i="0"/>
                  <a:t>95% of CaCO</a:t>
                </a:r>
                <a:r>
                  <a:rPr lang="en-GB" altLang="fr-FR" sz="800" i="0"/>
                  <a:t>3 </a:t>
                </a:r>
                <a:r>
                  <a:rPr lang="en-GB" altLang="fr-FR" sz="1400" i="0"/>
                  <a:t>(calcite)</a:t>
                </a:r>
              </a:p>
            </p:txBody>
          </p:sp>
          <p:sp>
            <p:nvSpPr>
              <p:cNvPr id="45" name="Text Box 581"/>
              <p:cNvSpPr txBox="1">
                <a:spLocks noChangeArrowheads="1"/>
              </p:cNvSpPr>
              <p:nvPr/>
            </p:nvSpPr>
            <p:spPr bwMode="auto">
              <a:xfrm>
                <a:off x="284163" y="1942676"/>
                <a:ext cx="2559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fr-FR" sz="1400" i="0"/>
                  <a:t>3,5% of organic matrix (proteins, proteoglycans)</a:t>
                </a:r>
              </a:p>
            </p:txBody>
          </p:sp>
          <p:sp>
            <p:nvSpPr>
              <p:cNvPr id="47" name="Line 1132"/>
              <p:cNvSpPr>
                <a:spLocks noChangeShapeType="1"/>
              </p:cNvSpPr>
              <p:nvPr/>
            </p:nvSpPr>
            <p:spPr bwMode="auto">
              <a:xfrm flipV="1">
                <a:off x="1320801" y="1174326"/>
                <a:ext cx="9525" cy="774700"/>
              </a:xfrm>
              <a:prstGeom prst="line">
                <a:avLst/>
              </a:prstGeom>
              <a:noFill/>
              <a:ln w="1905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Text Box 1133"/>
              <p:cNvSpPr txBox="1">
                <a:spLocks noChangeArrowheads="1"/>
              </p:cNvSpPr>
              <p:nvPr/>
            </p:nvSpPr>
            <p:spPr bwMode="auto">
              <a:xfrm>
                <a:off x="847726" y="1323551"/>
                <a:ext cx="10001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fr-FR" sz="1400" b="1" i="0">
                    <a:solidFill>
                      <a:schemeClr val="accent2"/>
                    </a:solidFill>
                  </a:rPr>
                  <a:t>Interaction</a:t>
                </a:r>
              </a:p>
            </p:txBody>
          </p:sp>
          <p:sp>
            <p:nvSpPr>
              <p:cNvPr id="49" name="Text Box 1131"/>
              <p:cNvSpPr txBox="1">
                <a:spLocks noChangeArrowheads="1"/>
              </p:cNvSpPr>
              <p:nvPr/>
            </p:nvSpPr>
            <p:spPr bwMode="auto">
              <a:xfrm>
                <a:off x="2133601" y="1128288"/>
                <a:ext cx="1165225" cy="942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fr-FR" sz="1400" b="1" i="0">
                    <a:solidFill>
                      <a:schemeClr val="accent2"/>
                    </a:solidFill>
                  </a:rPr>
                  <a:t>Control of the calcification process</a:t>
                </a:r>
              </a:p>
            </p:txBody>
          </p:sp>
        </p:grpSp>
      </p:grpSp>
      <p:grpSp>
        <p:nvGrpSpPr>
          <p:cNvPr id="6" name="Groupe 5"/>
          <p:cNvGrpSpPr/>
          <p:nvPr/>
        </p:nvGrpSpPr>
        <p:grpSpPr>
          <a:xfrm>
            <a:off x="0" y="3664982"/>
            <a:ext cx="9294019" cy="1361243"/>
            <a:chOff x="0" y="4229556"/>
            <a:chExt cx="9294019" cy="1361243"/>
          </a:xfrm>
        </p:grpSpPr>
        <p:sp>
          <p:nvSpPr>
            <p:cNvPr id="27" name="Text Box 1144"/>
            <p:cNvSpPr txBox="1">
              <a:spLocks noChangeArrowheads="1"/>
            </p:cNvSpPr>
            <p:nvPr/>
          </p:nvSpPr>
          <p:spPr bwMode="auto">
            <a:xfrm>
              <a:off x="160573" y="4229556"/>
              <a:ext cx="8859602" cy="384721"/>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fr-FR" sz="1900" b="1" i="0" dirty="0">
                  <a:solidFill>
                    <a:srgbClr val="800000"/>
                  </a:solidFill>
                </a:rPr>
                <a:t>Determine the molecular actors with a pivotal role during the mineralisation process</a:t>
              </a:r>
            </a:p>
          </p:txBody>
        </p:sp>
        <p:sp>
          <p:nvSpPr>
            <p:cNvPr id="14" name="ZoneTexte 13"/>
            <p:cNvSpPr txBox="1"/>
            <p:nvPr/>
          </p:nvSpPr>
          <p:spPr>
            <a:xfrm>
              <a:off x="0" y="5221467"/>
              <a:ext cx="9294019" cy="369332"/>
            </a:xfrm>
            <a:prstGeom prst="rect">
              <a:avLst/>
            </a:prstGeom>
            <a:noFill/>
            <a:ln w="19050">
              <a:solidFill>
                <a:srgbClr val="800000"/>
              </a:solidFill>
            </a:ln>
          </p:spPr>
          <p:txBody>
            <a:bodyPr wrap="none" rtlCol="0">
              <a:spAutoFit/>
            </a:bodyPr>
            <a:lstStyle/>
            <a:p>
              <a:r>
                <a:rPr lang="fr-FR" b="1" dirty="0" err="1" smtClean="0">
                  <a:solidFill>
                    <a:srgbClr val="800000"/>
                  </a:solidFill>
                </a:rPr>
                <a:t>Quantify</a:t>
              </a:r>
              <a:r>
                <a:rPr lang="fr-FR" b="1" dirty="0" smtClean="0">
                  <a:solidFill>
                    <a:srgbClr val="800000"/>
                  </a:solidFill>
                </a:rPr>
                <a:t> </a:t>
              </a:r>
              <a:r>
                <a:rPr lang="fr-FR" b="1" dirty="0" err="1" smtClean="0">
                  <a:solidFill>
                    <a:srgbClr val="800000"/>
                  </a:solidFill>
                </a:rPr>
                <a:t>eggshell</a:t>
              </a:r>
              <a:r>
                <a:rPr lang="fr-FR" b="1" dirty="0" smtClean="0">
                  <a:solidFill>
                    <a:srgbClr val="800000"/>
                  </a:solidFill>
                </a:rPr>
                <a:t> matrix </a:t>
              </a:r>
              <a:r>
                <a:rPr lang="fr-FR" b="1" dirty="0" err="1" smtClean="0">
                  <a:solidFill>
                    <a:srgbClr val="800000"/>
                  </a:solidFill>
                </a:rPr>
                <a:t>proteins</a:t>
              </a:r>
              <a:r>
                <a:rPr lang="fr-FR" b="1" dirty="0" smtClean="0">
                  <a:solidFill>
                    <a:srgbClr val="800000"/>
                  </a:solidFill>
                </a:rPr>
                <a:t> and </a:t>
              </a:r>
              <a:r>
                <a:rPr lang="fr-FR" b="1" dirty="0" err="1" smtClean="0">
                  <a:solidFill>
                    <a:srgbClr val="800000"/>
                  </a:solidFill>
                </a:rPr>
                <a:t>their</a:t>
              </a:r>
              <a:r>
                <a:rPr lang="fr-FR" b="1" dirty="0" smtClean="0">
                  <a:solidFill>
                    <a:srgbClr val="800000"/>
                  </a:solidFill>
                </a:rPr>
                <a:t> variation at key points of </a:t>
              </a:r>
              <a:r>
                <a:rPr lang="fr-FR" b="1" dirty="0" err="1" smtClean="0">
                  <a:solidFill>
                    <a:srgbClr val="800000"/>
                  </a:solidFill>
                </a:rPr>
                <a:t>shell</a:t>
              </a:r>
              <a:r>
                <a:rPr lang="fr-FR" b="1" dirty="0" smtClean="0">
                  <a:solidFill>
                    <a:srgbClr val="800000"/>
                  </a:solidFill>
                </a:rPr>
                <a:t> calcification </a:t>
              </a:r>
              <a:r>
                <a:rPr lang="fr-FR" b="1" dirty="0" err="1" smtClean="0">
                  <a:solidFill>
                    <a:srgbClr val="800000"/>
                  </a:solidFill>
                </a:rPr>
                <a:t>process</a:t>
              </a:r>
              <a:endParaRPr lang="en-US" b="1" dirty="0">
                <a:solidFill>
                  <a:srgbClr val="800000"/>
                </a:solidFill>
              </a:endParaRPr>
            </a:p>
          </p:txBody>
        </p:sp>
        <p:cxnSp>
          <p:nvCxnSpPr>
            <p:cNvPr id="35" name="Connecteur droit avec flèche 34"/>
            <p:cNvCxnSpPr/>
            <p:nvPr/>
          </p:nvCxnSpPr>
          <p:spPr>
            <a:xfrm>
              <a:off x="4571996" y="4667442"/>
              <a:ext cx="0" cy="499983"/>
            </a:xfrm>
            <a:prstGeom prst="straightConnector1">
              <a:avLst/>
            </a:prstGeom>
            <a:ln w="19050">
              <a:solidFill>
                <a:srgbClr val="8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ZoneTexte 1"/>
          <p:cNvSpPr txBox="1"/>
          <p:nvPr/>
        </p:nvSpPr>
        <p:spPr>
          <a:xfrm>
            <a:off x="1187504" y="2724143"/>
            <a:ext cx="6586355" cy="369332"/>
          </a:xfrm>
          <a:prstGeom prst="rect">
            <a:avLst/>
          </a:prstGeom>
          <a:noFill/>
          <a:ln>
            <a:solidFill>
              <a:schemeClr val="tx1"/>
            </a:solidFill>
          </a:ln>
        </p:spPr>
        <p:txBody>
          <a:bodyPr wrap="none" rtlCol="0">
            <a:spAutoFit/>
          </a:bodyPr>
          <a:lstStyle/>
          <a:p>
            <a:r>
              <a:rPr lang="en-US" dirty="0" smtClean="0"/>
              <a:t>Only a few numbers are abundant and active on calcification process</a:t>
            </a:r>
            <a:endParaRPr lang="en-US" dirty="0"/>
          </a:p>
        </p:txBody>
      </p:sp>
      <p:sp>
        <p:nvSpPr>
          <p:cNvPr id="7" name="ZoneTexte 6"/>
          <p:cNvSpPr txBox="1"/>
          <p:nvPr/>
        </p:nvSpPr>
        <p:spPr>
          <a:xfrm>
            <a:off x="1922573" y="5185907"/>
            <a:ext cx="1238031" cy="369332"/>
          </a:xfrm>
          <a:prstGeom prst="rect">
            <a:avLst/>
          </a:prstGeom>
          <a:noFill/>
        </p:spPr>
        <p:txBody>
          <a:bodyPr wrap="none" rtlCol="0">
            <a:spAutoFit/>
          </a:bodyPr>
          <a:lstStyle/>
          <a:p>
            <a:r>
              <a:rPr lang="fr-FR" dirty="0" err="1" smtClean="0"/>
              <a:t>Proteomics</a:t>
            </a:r>
            <a:endParaRPr lang="en-US" dirty="0"/>
          </a:p>
        </p:txBody>
      </p:sp>
      <p:sp>
        <p:nvSpPr>
          <p:cNvPr id="26" name="ZoneTexte 25"/>
          <p:cNvSpPr txBox="1"/>
          <p:nvPr/>
        </p:nvSpPr>
        <p:spPr>
          <a:xfrm>
            <a:off x="5358348" y="5185336"/>
            <a:ext cx="1005403" cy="369332"/>
          </a:xfrm>
          <a:prstGeom prst="rect">
            <a:avLst/>
          </a:prstGeom>
          <a:noFill/>
        </p:spPr>
        <p:txBody>
          <a:bodyPr wrap="none" rtlCol="0">
            <a:spAutoFit/>
          </a:bodyPr>
          <a:lstStyle/>
          <a:p>
            <a:r>
              <a:rPr lang="fr-FR" dirty="0" smtClean="0"/>
              <a:t>RNA-</a:t>
            </a:r>
            <a:r>
              <a:rPr lang="fr-FR" dirty="0" err="1" smtClean="0"/>
              <a:t>Seq</a:t>
            </a:r>
            <a:endParaRPr lang="en-US" dirty="0"/>
          </a:p>
        </p:txBody>
      </p:sp>
    </p:spTree>
    <p:extLst>
      <p:ext uri="{BB962C8B-B14F-4D97-AF65-F5344CB8AC3E}">
        <p14:creationId xmlns:p14="http://schemas.microsoft.com/office/powerpoint/2010/main" val="2183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7" grpId="0"/>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7" name="ZoneTexte 12"/>
          <p:cNvSpPr txBox="1">
            <a:spLocks noChangeArrowheads="1"/>
          </p:cNvSpPr>
          <p:nvPr/>
        </p:nvSpPr>
        <p:spPr bwMode="auto">
          <a:xfrm>
            <a:off x="0" y="0"/>
            <a:ext cx="9144000" cy="579438"/>
          </a:xfrm>
          <a:prstGeom prst="rect">
            <a:avLst/>
          </a:prstGeom>
          <a:noFill/>
          <a:ln w="9525">
            <a:noFill/>
            <a:miter lim="800000"/>
            <a:headEnd/>
            <a:tailEnd/>
          </a:ln>
        </p:spPr>
        <p:txBody>
          <a:bodyPr>
            <a:spAutoFit/>
          </a:bodyPr>
          <a:lstStyle/>
          <a:p>
            <a:pPr algn="ctr"/>
            <a:r>
              <a:rPr lang="fr-FR" sz="3200" b="1">
                <a:solidFill>
                  <a:srgbClr val="006600"/>
                </a:solidFill>
                <a:latin typeface="Calibri" pitchFamily="34" charset="0"/>
              </a:rPr>
              <a:t>Eggshell Biomineralisation in uterus</a:t>
            </a:r>
          </a:p>
        </p:txBody>
      </p:sp>
      <p:grpSp>
        <p:nvGrpSpPr>
          <p:cNvPr id="13551" name="Group 239"/>
          <p:cNvGrpSpPr>
            <a:grpSpLocks/>
          </p:cNvGrpSpPr>
          <p:nvPr/>
        </p:nvGrpSpPr>
        <p:grpSpPr bwMode="auto">
          <a:xfrm>
            <a:off x="7362825" y="1560513"/>
            <a:ext cx="650875" cy="1909762"/>
            <a:chOff x="4633" y="875"/>
            <a:chExt cx="410" cy="1203"/>
          </a:xfrm>
        </p:grpSpPr>
        <p:grpSp>
          <p:nvGrpSpPr>
            <p:cNvPr id="13436" name="Group 31"/>
            <p:cNvGrpSpPr>
              <a:grpSpLocks/>
            </p:cNvGrpSpPr>
            <p:nvPr/>
          </p:nvGrpSpPr>
          <p:grpSpPr bwMode="auto">
            <a:xfrm>
              <a:off x="4680" y="1501"/>
              <a:ext cx="327" cy="353"/>
              <a:chOff x="4701" y="1897"/>
              <a:chExt cx="628" cy="617"/>
            </a:xfrm>
          </p:grpSpPr>
          <p:sp>
            <p:nvSpPr>
              <p:cNvPr id="13439" name="Rectangle 32"/>
              <p:cNvSpPr>
                <a:spLocks noChangeArrowheads="1"/>
              </p:cNvSpPr>
              <p:nvPr/>
            </p:nvSpPr>
            <p:spPr bwMode="auto">
              <a:xfrm>
                <a:off x="4710" y="2379"/>
                <a:ext cx="619" cy="135"/>
              </a:xfrm>
              <a:prstGeom prst="rect">
                <a:avLst/>
              </a:prstGeom>
              <a:blipFill dpi="0" rotWithShape="0">
                <a:blip r:embed="rId2"/>
                <a:srcRect/>
                <a:tile tx="0" ty="0" sx="100000" sy="100000" flip="none" algn="tl"/>
              </a:blipFill>
              <a:ln w="9525">
                <a:noFill/>
                <a:miter lim="800000"/>
                <a:headEnd/>
                <a:tailEnd/>
              </a:ln>
            </p:spPr>
            <p:txBody>
              <a:bodyPr/>
              <a:lstStyle/>
              <a:p>
                <a:endParaRPr lang="fr-FR" sz="1600" b="1">
                  <a:latin typeface="Calibri" pitchFamily="34" charset="0"/>
                </a:endParaRPr>
              </a:p>
            </p:txBody>
          </p:sp>
          <p:sp>
            <p:nvSpPr>
              <p:cNvPr id="13440" name="Line 33"/>
              <p:cNvSpPr>
                <a:spLocks noChangeShapeType="1"/>
              </p:cNvSpPr>
              <p:nvPr/>
            </p:nvSpPr>
            <p:spPr bwMode="auto">
              <a:xfrm>
                <a:off x="4701" y="2371"/>
                <a:ext cx="608" cy="1"/>
              </a:xfrm>
              <a:prstGeom prst="line">
                <a:avLst/>
              </a:prstGeom>
              <a:noFill/>
              <a:ln w="15875">
                <a:solidFill>
                  <a:srgbClr val="000000"/>
                </a:solidFill>
                <a:round/>
                <a:headEnd/>
                <a:tailEnd/>
              </a:ln>
            </p:spPr>
            <p:txBody>
              <a:bodyPr/>
              <a:lstStyle/>
              <a:p>
                <a:endParaRPr lang="fr-FR"/>
              </a:p>
            </p:txBody>
          </p:sp>
          <p:sp>
            <p:nvSpPr>
              <p:cNvPr id="13441" name="Line 34"/>
              <p:cNvSpPr>
                <a:spLocks noChangeShapeType="1"/>
              </p:cNvSpPr>
              <p:nvPr/>
            </p:nvSpPr>
            <p:spPr bwMode="auto">
              <a:xfrm>
                <a:off x="4701" y="2506"/>
                <a:ext cx="608" cy="1"/>
              </a:xfrm>
              <a:prstGeom prst="line">
                <a:avLst/>
              </a:prstGeom>
              <a:noFill/>
              <a:ln w="15875">
                <a:solidFill>
                  <a:srgbClr val="000000"/>
                </a:solidFill>
                <a:round/>
                <a:headEnd/>
                <a:tailEnd/>
              </a:ln>
            </p:spPr>
            <p:txBody>
              <a:bodyPr/>
              <a:lstStyle/>
              <a:p>
                <a:endParaRPr lang="fr-FR"/>
              </a:p>
            </p:txBody>
          </p:sp>
          <p:sp>
            <p:nvSpPr>
              <p:cNvPr id="13442" name="Freeform 35"/>
              <p:cNvSpPr>
                <a:spLocks/>
              </p:cNvSpPr>
              <p:nvPr/>
            </p:nvSpPr>
            <p:spPr bwMode="auto">
              <a:xfrm>
                <a:off x="4750" y="2283"/>
                <a:ext cx="274" cy="120"/>
              </a:xfrm>
              <a:custGeom>
                <a:avLst/>
                <a:gdLst>
                  <a:gd name="T0" fmla="*/ 0 w 274"/>
                  <a:gd name="T1" fmla="*/ 0 h 120"/>
                  <a:gd name="T2" fmla="*/ 0 w 274"/>
                  <a:gd name="T3" fmla="*/ 8 h 120"/>
                  <a:gd name="T4" fmla="*/ 9 w 274"/>
                  <a:gd name="T5" fmla="*/ 8 h 120"/>
                  <a:gd name="T6" fmla="*/ 9 w 274"/>
                  <a:gd name="T7" fmla="*/ 16 h 120"/>
                  <a:gd name="T8" fmla="*/ 9 w 274"/>
                  <a:gd name="T9" fmla="*/ 24 h 120"/>
                  <a:gd name="T10" fmla="*/ 9 w 274"/>
                  <a:gd name="T11" fmla="*/ 32 h 120"/>
                  <a:gd name="T12" fmla="*/ 19 w 274"/>
                  <a:gd name="T13" fmla="*/ 32 h 120"/>
                  <a:gd name="T14" fmla="*/ 19 w 274"/>
                  <a:gd name="T15" fmla="*/ 40 h 120"/>
                  <a:gd name="T16" fmla="*/ 19 w 274"/>
                  <a:gd name="T17" fmla="*/ 48 h 120"/>
                  <a:gd name="T18" fmla="*/ 29 w 274"/>
                  <a:gd name="T19" fmla="*/ 48 h 120"/>
                  <a:gd name="T20" fmla="*/ 29 w 274"/>
                  <a:gd name="T21" fmla="*/ 56 h 120"/>
                  <a:gd name="T22" fmla="*/ 29 w 274"/>
                  <a:gd name="T23" fmla="*/ 64 h 120"/>
                  <a:gd name="T24" fmla="*/ 39 w 274"/>
                  <a:gd name="T25" fmla="*/ 64 h 120"/>
                  <a:gd name="T26" fmla="*/ 39 w 274"/>
                  <a:gd name="T27" fmla="*/ 72 h 120"/>
                  <a:gd name="T28" fmla="*/ 39 w 274"/>
                  <a:gd name="T29" fmla="*/ 80 h 120"/>
                  <a:gd name="T30" fmla="*/ 49 w 274"/>
                  <a:gd name="T31" fmla="*/ 80 h 120"/>
                  <a:gd name="T32" fmla="*/ 49 w 274"/>
                  <a:gd name="T33" fmla="*/ 88 h 120"/>
                  <a:gd name="T34" fmla="*/ 59 w 274"/>
                  <a:gd name="T35" fmla="*/ 88 h 120"/>
                  <a:gd name="T36" fmla="*/ 59 w 274"/>
                  <a:gd name="T37" fmla="*/ 96 h 120"/>
                  <a:gd name="T38" fmla="*/ 68 w 274"/>
                  <a:gd name="T39" fmla="*/ 96 h 120"/>
                  <a:gd name="T40" fmla="*/ 68 w 274"/>
                  <a:gd name="T41" fmla="*/ 104 h 120"/>
                  <a:gd name="T42" fmla="*/ 78 w 274"/>
                  <a:gd name="T43" fmla="*/ 104 h 120"/>
                  <a:gd name="T44" fmla="*/ 88 w 274"/>
                  <a:gd name="T45" fmla="*/ 104 h 120"/>
                  <a:gd name="T46" fmla="*/ 98 w 274"/>
                  <a:gd name="T47" fmla="*/ 112 h 120"/>
                  <a:gd name="T48" fmla="*/ 108 w 274"/>
                  <a:gd name="T49" fmla="*/ 112 h 120"/>
                  <a:gd name="T50" fmla="*/ 108 w 274"/>
                  <a:gd name="T51" fmla="*/ 120 h 120"/>
                  <a:gd name="T52" fmla="*/ 117 w 274"/>
                  <a:gd name="T53" fmla="*/ 120 h 120"/>
                  <a:gd name="T54" fmla="*/ 127 w 274"/>
                  <a:gd name="T55" fmla="*/ 120 h 120"/>
                  <a:gd name="T56" fmla="*/ 137 w 274"/>
                  <a:gd name="T57" fmla="*/ 120 h 120"/>
                  <a:gd name="T58" fmla="*/ 147 w 274"/>
                  <a:gd name="T59" fmla="*/ 120 h 120"/>
                  <a:gd name="T60" fmla="*/ 157 w 274"/>
                  <a:gd name="T61" fmla="*/ 120 h 120"/>
                  <a:gd name="T62" fmla="*/ 166 w 274"/>
                  <a:gd name="T63" fmla="*/ 120 h 120"/>
                  <a:gd name="T64" fmla="*/ 166 w 274"/>
                  <a:gd name="T65" fmla="*/ 112 h 120"/>
                  <a:gd name="T66" fmla="*/ 176 w 274"/>
                  <a:gd name="T67" fmla="*/ 112 h 120"/>
                  <a:gd name="T68" fmla="*/ 176 w 274"/>
                  <a:gd name="T69" fmla="*/ 104 h 120"/>
                  <a:gd name="T70" fmla="*/ 186 w 274"/>
                  <a:gd name="T71" fmla="*/ 104 h 120"/>
                  <a:gd name="T72" fmla="*/ 196 w 274"/>
                  <a:gd name="T73" fmla="*/ 104 h 120"/>
                  <a:gd name="T74" fmla="*/ 196 w 274"/>
                  <a:gd name="T75" fmla="*/ 96 h 120"/>
                  <a:gd name="T76" fmla="*/ 206 w 274"/>
                  <a:gd name="T77" fmla="*/ 96 h 120"/>
                  <a:gd name="T78" fmla="*/ 206 w 274"/>
                  <a:gd name="T79" fmla="*/ 88 h 120"/>
                  <a:gd name="T80" fmla="*/ 216 w 274"/>
                  <a:gd name="T81" fmla="*/ 88 h 120"/>
                  <a:gd name="T82" fmla="*/ 216 w 274"/>
                  <a:gd name="T83" fmla="*/ 80 h 120"/>
                  <a:gd name="T84" fmla="*/ 225 w 274"/>
                  <a:gd name="T85" fmla="*/ 80 h 120"/>
                  <a:gd name="T86" fmla="*/ 225 w 274"/>
                  <a:gd name="T87" fmla="*/ 72 h 120"/>
                  <a:gd name="T88" fmla="*/ 235 w 274"/>
                  <a:gd name="T89" fmla="*/ 72 h 120"/>
                  <a:gd name="T90" fmla="*/ 235 w 274"/>
                  <a:gd name="T91" fmla="*/ 64 h 120"/>
                  <a:gd name="T92" fmla="*/ 235 w 274"/>
                  <a:gd name="T93" fmla="*/ 56 h 120"/>
                  <a:gd name="T94" fmla="*/ 245 w 274"/>
                  <a:gd name="T95" fmla="*/ 56 h 120"/>
                  <a:gd name="T96" fmla="*/ 245 w 274"/>
                  <a:gd name="T97" fmla="*/ 48 h 120"/>
                  <a:gd name="T98" fmla="*/ 245 w 274"/>
                  <a:gd name="T99" fmla="*/ 40 h 120"/>
                  <a:gd name="T100" fmla="*/ 255 w 274"/>
                  <a:gd name="T101" fmla="*/ 40 h 120"/>
                  <a:gd name="T102" fmla="*/ 255 w 274"/>
                  <a:gd name="T103" fmla="*/ 32 h 120"/>
                  <a:gd name="T104" fmla="*/ 265 w 274"/>
                  <a:gd name="T105" fmla="*/ 16 h 120"/>
                  <a:gd name="T106" fmla="*/ 265 w 274"/>
                  <a:gd name="T107" fmla="*/ 8 h 120"/>
                  <a:gd name="T108" fmla="*/ 265 w 274"/>
                  <a:gd name="T109" fmla="*/ 0 h 120"/>
                  <a:gd name="T110" fmla="*/ 274 w 274"/>
                  <a:gd name="T111" fmla="*/ 0 h 120"/>
                  <a:gd name="T112" fmla="*/ 0 w 274"/>
                  <a:gd name="T113" fmla="*/ 0 h 1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4"/>
                  <a:gd name="T172" fmla="*/ 0 h 120"/>
                  <a:gd name="T173" fmla="*/ 274 w 274"/>
                  <a:gd name="T174" fmla="*/ 120 h 1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4" h="120">
                    <a:moveTo>
                      <a:pt x="0" y="0"/>
                    </a:moveTo>
                    <a:lnTo>
                      <a:pt x="0" y="8"/>
                    </a:lnTo>
                    <a:lnTo>
                      <a:pt x="9" y="8"/>
                    </a:lnTo>
                    <a:lnTo>
                      <a:pt x="9" y="16"/>
                    </a:lnTo>
                    <a:lnTo>
                      <a:pt x="9" y="24"/>
                    </a:lnTo>
                    <a:lnTo>
                      <a:pt x="9" y="32"/>
                    </a:lnTo>
                    <a:lnTo>
                      <a:pt x="19" y="32"/>
                    </a:lnTo>
                    <a:lnTo>
                      <a:pt x="19" y="40"/>
                    </a:lnTo>
                    <a:lnTo>
                      <a:pt x="19" y="48"/>
                    </a:lnTo>
                    <a:lnTo>
                      <a:pt x="29" y="48"/>
                    </a:lnTo>
                    <a:lnTo>
                      <a:pt x="29" y="56"/>
                    </a:lnTo>
                    <a:lnTo>
                      <a:pt x="29" y="64"/>
                    </a:lnTo>
                    <a:lnTo>
                      <a:pt x="39" y="64"/>
                    </a:lnTo>
                    <a:lnTo>
                      <a:pt x="39" y="72"/>
                    </a:lnTo>
                    <a:lnTo>
                      <a:pt x="39" y="80"/>
                    </a:lnTo>
                    <a:lnTo>
                      <a:pt x="49" y="80"/>
                    </a:lnTo>
                    <a:lnTo>
                      <a:pt x="49" y="88"/>
                    </a:lnTo>
                    <a:lnTo>
                      <a:pt x="59" y="88"/>
                    </a:lnTo>
                    <a:lnTo>
                      <a:pt x="59" y="96"/>
                    </a:lnTo>
                    <a:lnTo>
                      <a:pt x="68" y="96"/>
                    </a:lnTo>
                    <a:lnTo>
                      <a:pt x="68" y="104"/>
                    </a:lnTo>
                    <a:lnTo>
                      <a:pt x="78" y="104"/>
                    </a:lnTo>
                    <a:lnTo>
                      <a:pt x="88" y="104"/>
                    </a:lnTo>
                    <a:lnTo>
                      <a:pt x="98" y="112"/>
                    </a:lnTo>
                    <a:lnTo>
                      <a:pt x="108" y="112"/>
                    </a:lnTo>
                    <a:lnTo>
                      <a:pt x="108" y="120"/>
                    </a:lnTo>
                    <a:lnTo>
                      <a:pt x="117" y="120"/>
                    </a:lnTo>
                    <a:lnTo>
                      <a:pt x="127" y="120"/>
                    </a:lnTo>
                    <a:lnTo>
                      <a:pt x="137" y="120"/>
                    </a:lnTo>
                    <a:lnTo>
                      <a:pt x="147" y="120"/>
                    </a:lnTo>
                    <a:lnTo>
                      <a:pt x="157" y="120"/>
                    </a:lnTo>
                    <a:lnTo>
                      <a:pt x="166" y="120"/>
                    </a:lnTo>
                    <a:lnTo>
                      <a:pt x="166" y="112"/>
                    </a:lnTo>
                    <a:lnTo>
                      <a:pt x="176" y="112"/>
                    </a:lnTo>
                    <a:lnTo>
                      <a:pt x="176" y="104"/>
                    </a:lnTo>
                    <a:lnTo>
                      <a:pt x="186" y="104"/>
                    </a:lnTo>
                    <a:lnTo>
                      <a:pt x="196" y="104"/>
                    </a:lnTo>
                    <a:lnTo>
                      <a:pt x="196" y="96"/>
                    </a:lnTo>
                    <a:lnTo>
                      <a:pt x="206" y="96"/>
                    </a:lnTo>
                    <a:lnTo>
                      <a:pt x="206" y="88"/>
                    </a:lnTo>
                    <a:lnTo>
                      <a:pt x="216" y="88"/>
                    </a:lnTo>
                    <a:lnTo>
                      <a:pt x="216" y="80"/>
                    </a:lnTo>
                    <a:lnTo>
                      <a:pt x="225" y="80"/>
                    </a:lnTo>
                    <a:lnTo>
                      <a:pt x="225" y="72"/>
                    </a:lnTo>
                    <a:lnTo>
                      <a:pt x="235" y="72"/>
                    </a:lnTo>
                    <a:lnTo>
                      <a:pt x="235" y="64"/>
                    </a:lnTo>
                    <a:lnTo>
                      <a:pt x="235" y="56"/>
                    </a:lnTo>
                    <a:lnTo>
                      <a:pt x="245" y="56"/>
                    </a:lnTo>
                    <a:lnTo>
                      <a:pt x="245" y="48"/>
                    </a:lnTo>
                    <a:lnTo>
                      <a:pt x="245" y="40"/>
                    </a:lnTo>
                    <a:lnTo>
                      <a:pt x="255" y="40"/>
                    </a:lnTo>
                    <a:lnTo>
                      <a:pt x="255" y="32"/>
                    </a:lnTo>
                    <a:lnTo>
                      <a:pt x="265" y="16"/>
                    </a:lnTo>
                    <a:lnTo>
                      <a:pt x="265" y="8"/>
                    </a:lnTo>
                    <a:lnTo>
                      <a:pt x="265" y="0"/>
                    </a:lnTo>
                    <a:lnTo>
                      <a:pt x="274" y="0"/>
                    </a:lnTo>
                    <a:lnTo>
                      <a:pt x="0" y="0"/>
                    </a:lnTo>
                    <a:close/>
                  </a:path>
                </a:pathLst>
              </a:custGeom>
              <a:blipFill dpi="0" rotWithShape="0">
                <a:blip r:embed="rId3"/>
                <a:srcRect/>
                <a:tile tx="0" ty="0" sx="100000" sy="100000" flip="none" algn="tl"/>
              </a:blipFill>
              <a:ln w="9525">
                <a:noFill/>
                <a:round/>
                <a:headEnd/>
                <a:tailEnd/>
              </a:ln>
            </p:spPr>
            <p:txBody>
              <a:bodyPr/>
              <a:lstStyle/>
              <a:p>
                <a:endParaRPr lang="fr-FR"/>
              </a:p>
            </p:txBody>
          </p:sp>
          <p:sp>
            <p:nvSpPr>
              <p:cNvPr id="13443" name="Freeform 36"/>
              <p:cNvSpPr>
                <a:spLocks/>
              </p:cNvSpPr>
              <p:nvPr/>
            </p:nvSpPr>
            <p:spPr bwMode="auto">
              <a:xfrm>
                <a:off x="4750" y="2283"/>
                <a:ext cx="274" cy="120"/>
              </a:xfrm>
              <a:custGeom>
                <a:avLst/>
                <a:gdLst>
                  <a:gd name="T0" fmla="*/ 0 w 274"/>
                  <a:gd name="T1" fmla="*/ 0 h 120"/>
                  <a:gd name="T2" fmla="*/ 0 w 274"/>
                  <a:gd name="T3" fmla="*/ 8 h 120"/>
                  <a:gd name="T4" fmla="*/ 9 w 274"/>
                  <a:gd name="T5" fmla="*/ 8 h 120"/>
                  <a:gd name="T6" fmla="*/ 9 w 274"/>
                  <a:gd name="T7" fmla="*/ 16 h 120"/>
                  <a:gd name="T8" fmla="*/ 9 w 274"/>
                  <a:gd name="T9" fmla="*/ 24 h 120"/>
                  <a:gd name="T10" fmla="*/ 9 w 274"/>
                  <a:gd name="T11" fmla="*/ 32 h 120"/>
                  <a:gd name="T12" fmla="*/ 19 w 274"/>
                  <a:gd name="T13" fmla="*/ 32 h 120"/>
                  <a:gd name="T14" fmla="*/ 19 w 274"/>
                  <a:gd name="T15" fmla="*/ 40 h 120"/>
                  <a:gd name="T16" fmla="*/ 19 w 274"/>
                  <a:gd name="T17" fmla="*/ 48 h 120"/>
                  <a:gd name="T18" fmla="*/ 29 w 274"/>
                  <a:gd name="T19" fmla="*/ 48 h 120"/>
                  <a:gd name="T20" fmla="*/ 29 w 274"/>
                  <a:gd name="T21" fmla="*/ 56 h 120"/>
                  <a:gd name="T22" fmla="*/ 29 w 274"/>
                  <a:gd name="T23" fmla="*/ 64 h 120"/>
                  <a:gd name="T24" fmla="*/ 39 w 274"/>
                  <a:gd name="T25" fmla="*/ 64 h 120"/>
                  <a:gd name="T26" fmla="*/ 39 w 274"/>
                  <a:gd name="T27" fmla="*/ 72 h 120"/>
                  <a:gd name="T28" fmla="*/ 39 w 274"/>
                  <a:gd name="T29" fmla="*/ 80 h 120"/>
                  <a:gd name="T30" fmla="*/ 49 w 274"/>
                  <a:gd name="T31" fmla="*/ 80 h 120"/>
                  <a:gd name="T32" fmla="*/ 49 w 274"/>
                  <a:gd name="T33" fmla="*/ 88 h 120"/>
                  <a:gd name="T34" fmla="*/ 59 w 274"/>
                  <a:gd name="T35" fmla="*/ 88 h 120"/>
                  <a:gd name="T36" fmla="*/ 59 w 274"/>
                  <a:gd name="T37" fmla="*/ 96 h 120"/>
                  <a:gd name="T38" fmla="*/ 68 w 274"/>
                  <a:gd name="T39" fmla="*/ 96 h 120"/>
                  <a:gd name="T40" fmla="*/ 68 w 274"/>
                  <a:gd name="T41" fmla="*/ 104 h 120"/>
                  <a:gd name="T42" fmla="*/ 78 w 274"/>
                  <a:gd name="T43" fmla="*/ 104 h 120"/>
                  <a:gd name="T44" fmla="*/ 88 w 274"/>
                  <a:gd name="T45" fmla="*/ 104 h 120"/>
                  <a:gd name="T46" fmla="*/ 98 w 274"/>
                  <a:gd name="T47" fmla="*/ 112 h 120"/>
                  <a:gd name="T48" fmla="*/ 108 w 274"/>
                  <a:gd name="T49" fmla="*/ 112 h 120"/>
                  <a:gd name="T50" fmla="*/ 108 w 274"/>
                  <a:gd name="T51" fmla="*/ 120 h 120"/>
                  <a:gd name="T52" fmla="*/ 117 w 274"/>
                  <a:gd name="T53" fmla="*/ 120 h 120"/>
                  <a:gd name="T54" fmla="*/ 127 w 274"/>
                  <a:gd name="T55" fmla="*/ 120 h 120"/>
                  <a:gd name="T56" fmla="*/ 137 w 274"/>
                  <a:gd name="T57" fmla="*/ 120 h 120"/>
                  <a:gd name="T58" fmla="*/ 147 w 274"/>
                  <a:gd name="T59" fmla="*/ 120 h 120"/>
                  <a:gd name="T60" fmla="*/ 157 w 274"/>
                  <a:gd name="T61" fmla="*/ 120 h 120"/>
                  <a:gd name="T62" fmla="*/ 166 w 274"/>
                  <a:gd name="T63" fmla="*/ 120 h 120"/>
                  <a:gd name="T64" fmla="*/ 166 w 274"/>
                  <a:gd name="T65" fmla="*/ 112 h 120"/>
                  <a:gd name="T66" fmla="*/ 176 w 274"/>
                  <a:gd name="T67" fmla="*/ 112 h 120"/>
                  <a:gd name="T68" fmla="*/ 176 w 274"/>
                  <a:gd name="T69" fmla="*/ 104 h 120"/>
                  <a:gd name="T70" fmla="*/ 186 w 274"/>
                  <a:gd name="T71" fmla="*/ 104 h 120"/>
                  <a:gd name="T72" fmla="*/ 196 w 274"/>
                  <a:gd name="T73" fmla="*/ 104 h 120"/>
                  <a:gd name="T74" fmla="*/ 196 w 274"/>
                  <a:gd name="T75" fmla="*/ 96 h 120"/>
                  <a:gd name="T76" fmla="*/ 206 w 274"/>
                  <a:gd name="T77" fmla="*/ 96 h 120"/>
                  <a:gd name="T78" fmla="*/ 206 w 274"/>
                  <a:gd name="T79" fmla="*/ 88 h 120"/>
                  <a:gd name="T80" fmla="*/ 216 w 274"/>
                  <a:gd name="T81" fmla="*/ 88 h 120"/>
                  <a:gd name="T82" fmla="*/ 216 w 274"/>
                  <a:gd name="T83" fmla="*/ 80 h 120"/>
                  <a:gd name="T84" fmla="*/ 225 w 274"/>
                  <a:gd name="T85" fmla="*/ 80 h 120"/>
                  <a:gd name="T86" fmla="*/ 225 w 274"/>
                  <a:gd name="T87" fmla="*/ 72 h 120"/>
                  <a:gd name="T88" fmla="*/ 235 w 274"/>
                  <a:gd name="T89" fmla="*/ 72 h 120"/>
                  <a:gd name="T90" fmla="*/ 235 w 274"/>
                  <a:gd name="T91" fmla="*/ 64 h 120"/>
                  <a:gd name="T92" fmla="*/ 235 w 274"/>
                  <a:gd name="T93" fmla="*/ 56 h 120"/>
                  <a:gd name="T94" fmla="*/ 245 w 274"/>
                  <a:gd name="T95" fmla="*/ 56 h 120"/>
                  <a:gd name="T96" fmla="*/ 245 w 274"/>
                  <a:gd name="T97" fmla="*/ 48 h 120"/>
                  <a:gd name="T98" fmla="*/ 245 w 274"/>
                  <a:gd name="T99" fmla="*/ 40 h 120"/>
                  <a:gd name="T100" fmla="*/ 255 w 274"/>
                  <a:gd name="T101" fmla="*/ 40 h 120"/>
                  <a:gd name="T102" fmla="*/ 255 w 274"/>
                  <a:gd name="T103" fmla="*/ 32 h 120"/>
                  <a:gd name="T104" fmla="*/ 265 w 274"/>
                  <a:gd name="T105" fmla="*/ 16 h 120"/>
                  <a:gd name="T106" fmla="*/ 265 w 274"/>
                  <a:gd name="T107" fmla="*/ 8 h 120"/>
                  <a:gd name="T108" fmla="*/ 265 w 274"/>
                  <a:gd name="T109" fmla="*/ 0 h 120"/>
                  <a:gd name="T110" fmla="*/ 274 w 274"/>
                  <a:gd name="T111" fmla="*/ 0 h 1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4"/>
                  <a:gd name="T169" fmla="*/ 0 h 120"/>
                  <a:gd name="T170" fmla="*/ 274 w 274"/>
                  <a:gd name="T171" fmla="*/ 120 h 1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4" h="120">
                    <a:moveTo>
                      <a:pt x="0" y="0"/>
                    </a:moveTo>
                    <a:lnTo>
                      <a:pt x="0" y="8"/>
                    </a:lnTo>
                    <a:lnTo>
                      <a:pt x="9" y="8"/>
                    </a:lnTo>
                    <a:lnTo>
                      <a:pt x="9" y="16"/>
                    </a:lnTo>
                    <a:lnTo>
                      <a:pt x="9" y="24"/>
                    </a:lnTo>
                    <a:lnTo>
                      <a:pt x="9" y="32"/>
                    </a:lnTo>
                    <a:lnTo>
                      <a:pt x="19" y="32"/>
                    </a:lnTo>
                    <a:lnTo>
                      <a:pt x="19" y="40"/>
                    </a:lnTo>
                    <a:lnTo>
                      <a:pt x="19" y="48"/>
                    </a:lnTo>
                    <a:lnTo>
                      <a:pt x="29" y="48"/>
                    </a:lnTo>
                    <a:lnTo>
                      <a:pt x="29" y="56"/>
                    </a:lnTo>
                    <a:lnTo>
                      <a:pt x="29" y="64"/>
                    </a:lnTo>
                    <a:lnTo>
                      <a:pt x="39" y="64"/>
                    </a:lnTo>
                    <a:lnTo>
                      <a:pt x="39" y="72"/>
                    </a:lnTo>
                    <a:lnTo>
                      <a:pt x="39" y="80"/>
                    </a:lnTo>
                    <a:lnTo>
                      <a:pt x="49" y="80"/>
                    </a:lnTo>
                    <a:lnTo>
                      <a:pt x="49" y="88"/>
                    </a:lnTo>
                    <a:lnTo>
                      <a:pt x="59" y="88"/>
                    </a:lnTo>
                    <a:lnTo>
                      <a:pt x="59" y="96"/>
                    </a:lnTo>
                    <a:lnTo>
                      <a:pt x="68" y="96"/>
                    </a:lnTo>
                    <a:lnTo>
                      <a:pt x="68" y="104"/>
                    </a:lnTo>
                    <a:lnTo>
                      <a:pt x="78" y="104"/>
                    </a:lnTo>
                    <a:lnTo>
                      <a:pt x="88" y="104"/>
                    </a:lnTo>
                    <a:lnTo>
                      <a:pt x="98" y="112"/>
                    </a:lnTo>
                    <a:lnTo>
                      <a:pt x="108" y="112"/>
                    </a:lnTo>
                    <a:lnTo>
                      <a:pt x="108" y="120"/>
                    </a:lnTo>
                    <a:lnTo>
                      <a:pt x="117" y="120"/>
                    </a:lnTo>
                    <a:lnTo>
                      <a:pt x="127" y="120"/>
                    </a:lnTo>
                    <a:lnTo>
                      <a:pt x="137" y="120"/>
                    </a:lnTo>
                    <a:lnTo>
                      <a:pt x="147" y="120"/>
                    </a:lnTo>
                    <a:lnTo>
                      <a:pt x="157" y="120"/>
                    </a:lnTo>
                    <a:lnTo>
                      <a:pt x="166" y="120"/>
                    </a:lnTo>
                    <a:lnTo>
                      <a:pt x="166" y="112"/>
                    </a:lnTo>
                    <a:lnTo>
                      <a:pt x="176" y="112"/>
                    </a:lnTo>
                    <a:lnTo>
                      <a:pt x="176" y="104"/>
                    </a:lnTo>
                    <a:lnTo>
                      <a:pt x="186" y="104"/>
                    </a:lnTo>
                    <a:lnTo>
                      <a:pt x="196" y="104"/>
                    </a:lnTo>
                    <a:lnTo>
                      <a:pt x="196" y="96"/>
                    </a:lnTo>
                    <a:lnTo>
                      <a:pt x="206" y="96"/>
                    </a:lnTo>
                    <a:lnTo>
                      <a:pt x="206" y="88"/>
                    </a:lnTo>
                    <a:lnTo>
                      <a:pt x="216" y="88"/>
                    </a:lnTo>
                    <a:lnTo>
                      <a:pt x="216" y="80"/>
                    </a:lnTo>
                    <a:lnTo>
                      <a:pt x="225" y="80"/>
                    </a:lnTo>
                    <a:lnTo>
                      <a:pt x="225" y="72"/>
                    </a:lnTo>
                    <a:lnTo>
                      <a:pt x="235" y="72"/>
                    </a:lnTo>
                    <a:lnTo>
                      <a:pt x="235" y="64"/>
                    </a:lnTo>
                    <a:lnTo>
                      <a:pt x="235" y="56"/>
                    </a:lnTo>
                    <a:lnTo>
                      <a:pt x="245" y="56"/>
                    </a:lnTo>
                    <a:lnTo>
                      <a:pt x="245" y="48"/>
                    </a:lnTo>
                    <a:lnTo>
                      <a:pt x="245" y="40"/>
                    </a:lnTo>
                    <a:lnTo>
                      <a:pt x="255" y="40"/>
                    </a:lnTo>
                    <a:lnTo>
                      <a:pt x="255" y="32"/>
                    </a:lnTo>
                    <a:lnTo>
                      <a:pt x="265" y="16"/>
                    </a:lnTo>
                    <a:lnTo>
                      <a:pt x="265" y="8"/>
                    </a:lnTo>
                    <a:lnTo>
                      <a:pt x="265" y="0"/>
                    </a:lnTo>
                    <a:lnTo>
                      <a:pt x="274" y="0"/>
                    </a:lnTo>
                  </a:path>
                </a:pathLst>
              </a:custGeom>
              <a:noFill/>
              <a:ln w="15875">
                <a:solidFill>
                  <a:srgbClr val="000000"/>
                </a:solidFill>
                <a:prstDash val="solid"/>
                <a:round/>
                <a:headEnd/>
                <a:tailEnd/>
              </a:ln>
            </p:spPr>
            <p:txBody>
              <a:bodyPr/>
              <a:lstStyle/>
              <a:p>
                <a:endParaRPr lang="fr-FR"/>
              </a:p>
            </p:txBody>
          </p:sp>
          <p:sp>
            <p:nvSpPr>
              <p:cNvPr id="13444" name="Oval 37"/>
              <p:cNvSpPr>
                <a:spLocks noChangeArrowheads="1"/>
              </p:cNvSpPr>
              <p:nvPr/>
            </p:nvSpPr>
            <p:spPr bwMode="auto">
              <a:xfrm>
                <a:off x="4863" y="2344"/>
                <a:ext cx="48" cy="38"/>
              </a:xfrm>
              <a:prstGeom prst="ellipse">
                <a:avLst/>
              </a:prstGeom>
              <a:solidFill>
                <a:srgbClr val="000000"/>
              </a:solidFill>
              <a:ln w="15875">
                <a:solidFill>
                  <a:srgbClr val="000000"/>
                </a:solidFill>
                <a:round/>
                <a:headEnd/>
                <a:tailEnd/>
              </a:ln>
            </p:spPr>
            <p:txBody>
              <a:bodyPr/>
              <a:lstStyle/>
              <a:p>
                <a:endParaRPr lang="fr-FR" sz="1600" b="1">
                  <a:latin typeface="Calibri" pitchFamily="34" charset="0"/>
                </a:endParaRPr>
              </a:p>
            </p:txBody>
          </p:sp>
          <p:sp>
            <p:nvSpPr>
              <p:cNvPr id="13445" name="Freeform 38"/>
              <p:cNvSpPr>
                <a:spLocks/>
              </p:cNvSpPr>
              <p:nvPr/>
            </p:nvSpPr>
            <p:spPr bwMode="auto">
              <a:xfrm>
                <a:off x="5015" y="2283"/>
                <a:ext cx="255" cy="120"/>
              </a:xfrm>
              <a:custGeom>
                <a:avLst/>
                <a:gdLst>
                  <a:gd name="T0" fmla="*/ 0 w 255"/>
                  <a:gd name="T1" fmla="*/ 0 h 120"/>
                  <a:gd name="T2" fmla="*/ 0 w 255"/>
                  <a:gd name="T3" fmla="*/ 8 h 120"/>
                  <a:gd name="T4" fmla="*/ 9 w 255"/>
                  <a:gd name="T5" fmla="*/ 8 h 120"/>
                  <a:gd name="T6" fmla="*/ 9 w 255"/>
                  <a:gd name="T7" fmla="*/ 16 h 120"/>
                  <a:gd name="T8" fmla="*/ 9 w 255"/>
                  <a:gd name="T9" fmla="*/ 24 h 120"/>
                  <a:gd name="T10" fmla="*/ 9 w 255"/>
                  <a:gd name="T11" fmla="*/ 32 h 120"/>
                  <a:gd name="T12" fmla="*/ 19 w 255"/>
                  <a:gd name="T13" fmla="*/ 32 h 120"/>
                  <a:gd name="T14" fmla="*/ 19 w 255"/>
                  <a:gd name="T15" fmla="*/ 40 h 120"/>
                  <a:gd name="T16" fmla="*/ 19 w 255"/>
                  <a:gd name="T17" fmla="*/ 48 h 120"/>
                  <a:gd name="T18" fmla="*/ 19 w 255"/>
                  <a:gd name="T19" fmla="*/ 56 h 120"/>
                  <a:gd name="T20" fmla="*/ 29 w 255"/>
                  <a:gd name="T21" fmla="*/ 56 h 120"/>
                  <a:gd name="T22" fmla="*/ 29 w 255"/>
                  <a:gd name="T23" fmla="*/ 64 h 120"/>
                  <a:gd name="T24" fmla="*/ 39 w 255"/>
                  <a:gd name="T25" fmla="*/ 72 h 120"/>
                  <a:gd name="T26" fmla="*/ 39 w 255"/>
                  <a:gd name="T27" fmla="*/ 80 h 120"/>
                  <a:gd name="T28" fmla="*/ 49 w 255"/>
                  <a:gd name="T29" fmla="*/ 80 h 120"/>
                  <a:gd name="T30" fmla="*/ 49 w 255"/>
                  <a:gd name="T31" fmla="*/ 88 h 120"/>
                  <a:gd name="T32" fmla="*/ 58 w 255"/>
                  <a:gd name="T33" fmla="*/ 96 h 120"/>
                  <a:gd name="T34" fmla="*/ 58 w 255"/>
                  <a:gd name="T35" fmla="*/ 104 h 120"/>
                  <a:gd name="T36" fmla="*/ 68 w 255"/>
                  <a:gd name="T37" fmla="*/ 104 h 120"/>
                  <a:gd name="T38" fmla="*/ 78 w 255"/>
                  <a:gd name="T39" fmla="*/ 104 h 120"/>
                  <a:gd name="T40" fmla="*/ 88 w 255"/>
                  <a:gd name="T41" fmla="*/ 104 h 120"/>
                  <a:gd name="T42" fmla="*/ 98 w 255"/>
                  <a:gd name="T43" fmla="*/ 112 h 120"/>
                  <a:gd name="T44" fmla="*/ 108 w 255"/>
                  <a:gd name="T45" fmla="*/ 120 h 120"/>
                  <a:gd name="T46" fmla="*/ 117 w 255"/>
                  <a:gd name="T47" fmla="*/ 120 h 120"/>
                  <a:gd name="T48" fmla="*/ 127 w 255"/>
                  <a:gd name="T49" fmla="*/ 120 h 120"/>
                  <a:gd name="T50" fmla="*/ 137 w 255"/>
                  <a:gd name="T51" fmla="*/ 120 h 120"/>
                  <a:gd name="T52" fmla="*/ 147 w 255"/>
                  <a:gd name="T53" fmla="*/ 120 h 120"/>
                  <a:gd name="T54" fmla="*/ 157 w 255"/>
                  <a:gd name="T55" fmla="*/ 120 h 120"/>
                  <a:gd name="T56" fmla="*/ 157 w 255"/>
                  <a:gd name="T57" fmla="*/ 112 h 120"/>
                  <a:gd name="T58" fmla="*/ 166 w 255"/>
                  <a:gd name="T59" fmla="*/ 112 h 120"/>
                  <a:gd name="T60" fmla="*/ 166 w 255"/>
                  <a:gd name="T61" fmla="*/ 104 h 120"/>
                  <a:gd name="T62" fmla="*/ 176 w 255"/>
                  <a:gd name="T63" fmla="*/ 104 h 120"/>
                  <a:gd name="T64" fmla="*/ 186 w 255"/>
                  <a:gd name="T65" fmla="*/ 104 h 120"/>
                  <a:gd name="T66" fmla="*/ 186 w 255"/>
                  <a:gd name="T67" fmla="*/ 96 h 120"/>
                  <a:gd name="T68" fmla="*/ 186 w 255"/>
                  <a:gd name="T69" fmla="*/ 88 h 120"/>
                  <a:gd name="T70" fmla="*/ 196 w 255"/>
                  <a:gd name="T71" fmla="*/ 88 h 120"/>
                  <a:gd name="T72" fmla="*/ 206 w 255"/>
                  <a:gd name="T73" fmla="*/ 88 h 120"/>
                  <a:gd name="T74" fmla="*/ 206 w 255"/>
                  <a:gd name="T75" fmla="*/ 80 h 120"/>
                  <a:gd name="T76" fmla="*/ 215 w 255"/>
                  <a:gd name="T77" fmla="*/ 80 h 120"/>
                  <a:gd name="T78" fmla="*/ 215 w 255"/>
                  <a:gd name="T79" fmla="*/ 72 h 120"/>
                  <a:gd name="T80" fmla="*/ 225 w 255"/>
                  <a:gd name="T81" fmla="*/ 64 h 120"/>
                  <a:gd name="T82" fmla="*/ 225 w 255"/>
                  <a:gd name="T83" fmla="*/ 56 h 120"/>
                  <a:gd name="T84" fmla="*/ 235 w 255"/>
                  <a:gd name="T85" fmla="*/ 48 h 120"/>
                  <a:gd name="T86" fmla="*/ 235 w 255"/>
                  <a:gd name="T87" fmla="*/ 40 h 120"/>
                  <a:gd name="T88" fmla="*/ 235 w 255"/>
                  <a:gd name="T89" fmla="*/ 32 h 120"/>
                  <a:gd name="T90" fmla="*/ 245 w 255"/>
                  <a:gd name="T91" fmla="*/ 16 h 120"/>
                  <a:gd name="T92" fmla="*/ 255 w 255"/>
                  <a:gd name="T93" fmla="*/ 8 h 120"/>
                  <a:gd name="T94" fmla="*/ 255 w 255"/>
                  <a:gd name="T95" fmla="*/ 0 h 120"/>
                  <a:gd name="T96" fmla="*/ 0 w 255"/>
                  <a:gd name="T97" fmla="*/ 0 h 1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
                  <a:gd name="T148" fmla="*/ 0 h 120"/>
                  <a:gd name="T149" fmla="*/ 255 w 255"/>
                  <a:gd name="T150" fmla="*/ 120 h 1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 h="120">
                    <a:moveTo>
                      <a:pt x="0" y="0"/>
                    </a:moveTo>
                    <a:lnTo>
                      <a:pt x="0" y="8"/>
                    </a:lnTo>
                    <a:lnTo>
                      <a:pt x="9" y="8"/>
                    </a:lnTo>
                    <a:lnTo>
                      <a:pt x="9" y="16"/>
                    </a:lnTo>
                    <a:lnTo>
                      <a:pt x="9" y="24"/>
                    </a:lnTo>
                    <a:lnTo>
                      <a:pt x="9" y="32"/>
                    </a:lnTo>
                    <a:lnTo>
                      <a:pt x="19" y="32"/>
                    </a:lnTo>
                    <a:lnTo>
                      <a:pt x="19" y="40"/>
                    </a:lnTo>
                    <a:lnTo>
                      <a:pt x="19" y="48"/>
                    </a:lnTo>
                    <a:lnTo>
                      <a:pt x="19" y="56"/>
                    </a:lnTo>
                    <a:lnTo>
                      <a:pt x="29" y="56"/>
                    </a:lnTo>
                    <a:lnTo>
                      <a:pt x="29" y="64"/>
                    </a:lnTo>
                    <a:lnTo>
                      <a:pt x="39" y="72"/>
                    </a:lnTo>
                    <a:lnTo>
                      <a:pt x="39" y="80"/>
                    </a:lnTo>
                    <a:lnTo>
                      <a:pt x="49" y="80"/>
                    </a:lnTo>
                    <a:lnTo>
                      <a:pt x="49" y="88"/>
                    </a:lnTo>
                    <a:lnTo>
                      <a:pt x="58" y="96"/>
                    </a:lnTo>
                    <a:lnTo>
                      <a:pt x="58" y="104"/>
                    </a:lnTo>
                    <a:lnTo>
                      <a:pt x="68" y="104"/>
                    </a:lnTo>
                    <a:lnTo>
                      <a:pt x="78" y="104"/>
                    </a:lnTo>
                    <a:lnTo>
                      <a:pt x="88" y="104"/>
                    </a:lnTo>
                    <a:lnTo>
                      <a:pt x="98" y="112"/>
                    </a:lnTo>
                    <a:lnTo>
                      <a:pt x="108" y="120"/>
                    </a:lnTo>
                    <a:lnTo>
                      <a:pt x="117" y="120"/>
                    </a:lnTo>
                    <a:lnTo>
                      <a:pt x="127" y="120"/>
                    </a:lnTo>
                    <a:lnTo>
                      <a:pt x="137" y="120"/>
                    </a:lnTo>
                    <a:lnTo>
                      <a:pt x="147" y="120"/>
                    </a:lnTo>
                    <a:lnTo>
                      <a:pt x="157" y="120"/>
                    </a:lnTo>
                    <a:lnTo>
                      <a:pt x="157" y="112"/>
                    </a:lnTo>
                    <a:lnTo>
                      <a:pt x="166" y="112"/>
                    </a:lnTo>
                    <a:lnTo>
                      <a:pt x="166" y="104"/>
                    </a:lnTo>
                    <a:lnTo>
                      <a:pt x="176" y="104"/>
                    </a:lnTo>
                    <a:lnTo>
                      <a:pt x="186" y="104"/>
                    </a:lnTo>
                    <a:lnTo>
                      <a:pt x="186" y="96"/>
                    </a:lnTo>
                    <a:lnTo>
                      <a:pt x="186" y="88"/>
                    </a:lnTo>
                    <a:lnTo>
                      <a:pt x="196" y="88"/>
                    </a:lnTo>
                    <a:lnTo>
                      <a:pt x="206" y="88"/>
                    </a:lnTo>
                    <a:lnTo>
                      <a:pt x="206" y="80"/>
                    </a:lnTo>
                    <a:lnTo>
                      <a:pt x="215" y="80"/>
                    </a:lnTo>
                    <a:lnTo>
                      <a:pt x="215" y="72"/>
                    </a:lnTo>
                    <a:lnTo>
                      <a:pt x="225" y="64"/>
                    </a:lnTo>
                    <a:lnTo>
                      <a:pt x="225" y="56"/>
                    </a:lnTo>
                    <a:lnTo>
                      <a:pt x="235" y="48"/>
                    </a:lnTo>
                    <a:lnTo>
                      <a:pt x="235" y="40"/>
                    </a:lnTo>
                    <a:lnTo>
                      <a:pt x="235" y="32"/>
                    </a:lnTo>
                    <a:lnTo>
                      <a:pt x="245" y="16"/>
                    </a:lnTo>
                    <a:lnTo>
                      <a:pt x="255" y="8"/>
                    </a:lnTo>
                    <a:lnTo>
                      <a:pt x="255" y="0"/>
                    </a:lnTo>
                    <a:lnTo>
                      <a:pt x="0" y="0"/>
                    </a:lnTo>
                    <a:close/>
                  </a:path>
                </a:pathLst>
              </a:custGeom>
              <a:blipFill dpi="0" rotWithShape="0">
                <a:blip r:embed="rId3"/>
                <a:srcRect/>
                <a:tile tx="0" ty="0" sx="100000" sy="100000" flip="none" algn="tl"/>
              </a:blipFill>
              <a:ln w="9525">
                <a:noFill/>
                <a:round/>
                <a:headEnd/>
                <a:tailEnd/>
              </a:ln>
            </p:spPr>
            <p:txBody>
              <a:bodyPr/>
              <a:lstStyle/>
              <a:p>
                <a:endParaRPr lang="fr-FR"/>
              </a:p>
            </p:txBody>
          </p:sp>
          <p:sp>
            <p:nvSpPr>
              <p:cNvPr id="13446" name="Freeform 39"/>
              <p:cNvSpPr>
                <a:spLocks/>
              </p:cNvSpPr>
              <p:nvPr/>
            </p:nvSpPr>
            <p:spPr bwMode="auto">
              <a:xfrm>
                <a:off x="5015" y="2283"/>
                <a:ext cx="255" cy="120"/>
              </a:xfrm>
              <a:custGeom>
                <a:avLst/>
                <a:gdLst>
                  <a:gd name="T0" fmla="*/ 0 w 255"/>
                  <a:gd name="T1" fmla="*/ 0 h 120"/>
                  <a:gd name="T2" fmla="*/ 0 w 255"/>
                  <a:gd name="T3" fmla="*/ 8 h 120"/>
                  <a:gd name="T4" fmla="*/ 9 w 255"/>
                  <a:gd name="T5" fmla="*/ 8 h 120"/>
                  <a:gd name="T6" fmla="*/ 9 w 255"/>
                  <a:gd name="T7" fmla="*/ 16 h 120"/>
                  <a:gd name="T8" fmla="*/ 9 w 255"/>
                  <a:gd name="T9" fmla="*/ 24 h 120"/>
                  <a:gd name="T10" fmla="*/ 9 w 255"/>
                  <a:gd name="T11" fmla="*/ 32 h 120"/>
                  <a:gd name="T12" fmla="*/ 19 w 255"/>
                  <a:gd name="T13" fmla="*/ 32 h 120"/>
                  <a:gd name="T14" fmla="*/ 19 w 255"/>
                  <a:gd name="T15" fmla="*/ 40 h 120"/>
                  <a:gd name="T16" fmla="*/ 19 w 255"/>
                  <a:gd name="T17" fmla="*/ 48 h 120"/>
                  <a:gd name="T18" fmla="*/ 19 w 255"/>
                  <a:gd name="T19" fmla="*/ 56 h 120"/>
                  <a:gd name="T20" fmla="*/ 29 w 255"/>
                  <a:gd name="T21" fmla="*/ 56 h 120"/>
                  <a:gd name="T22" fmla="*/ 29 w 255"/>
                  <a:gd name="T23" fmla="*/ 64 h 120"/>
                  <a:gd name="T24" fmla="*/ 39 w 255"/>
                  <a:gd name="T25" fmla="*/ 72 h 120"/>
                  <a:gd name="T26" fmla="*/ 39 w 255"/>
                  <a:gd name="T27" fmla="*/ 80 h 120"/>
                  <a:gd name="T28" fmla="*/ 49 w 255"/>
                  <a:gd name="T29" fmla="*/ 80 h 120"/>
                  <a:gd name="T30" fmla="*/ 49 w 255"/>
                  <a:gd name="T31" fmla="*/ 88 h 120"/>
                  <a:gd name="T32" fmla="*/ 58 w 255"/>
                  <a:gd name="T33" fmla="*/ 96 h 120"/>
                  <a:gd name="T34" fmla="*/ 58 w 255"/>
                  <a:gd name="T35" fmla="*/ 104 h 120"/>
                  <a:gd name="T36" fmla="*/ 68 w 255"/>
                  <a:gd name="T37" fmla="*/ 104 h 120"/>
                  <a:gd name="T38" fmla="*/ 78 w 255"/>
                  <a:gd name="T39" fmla="*/ 104 h 120"/>
                  <a:gd name="T40" fmla="*/ 88 w 255"/>
                  <a:gd name="T41" fmla="*/ 104 h 120"/>
                  <a:gd name="T42" fmla="*/ 98 w 255"/>
                  <a:gd name="T43" fmla="*/ 112 h 120"/>
                  <a:gd name="T44" fmla="*/ 108 w 255"/>
                  <a:gd name="T45" fmla="*/ 120 h 120"/>
                  <a:gd name="T46" fmla="*/ 117 w 255"/>
                  <a:gd name="T47" fmla="*/ 120 h 120"/>
                  <a:gd name="T48" fmla="*/ 127 w 255"/>
                  <a:gd name="T49" fmla="*/ 120 h 120"/>
                  <a:gd name="T50" fmla="*/ 137 w 255"/>
                  <a:gd name="T51" fmla="*/ 120 h 120"/>
                  <a:gd name="T52" fmla="*/ 147 w 255"/>
                  <a:gd name="T53" fmla="*/ 120 h 120"/>
                  <a:gd name="T54" fmla="*/ 157 w 255"/>
                  <a:gd name="T55" fmla="*/ 120 h 120"/>
                  <a:gd name="T56" fmla="*/ 157 w 255"/>
                  <a:gd name="T57" fmla="*/ 112 h 120"/>
                  <a:gd name="T58" fmla="*/ 166 w 255"/>
                  <a:gd name="T59" fmla="*/ 112 h 120"/>
                  <a:gd name="T60" fmla="*/ 166 w 255"/>
                  <a:gd name="T61" fmla="*/ 104 h 120"/>
                  <a:gd name="T62" fmla="*/ 176 w 255"/>
                  <a:gd name="T63" fmla="*/ 104 h 120"/>
                  <a:gd name="T64" fmla="*/ 186 w 255"/>
                  <a:gd name="T65" fmla="*/ 104 h 120"/>
                  <a:gd name="T66" fmla="*/ 186 w 255"/>
                  <a:gd name="T67" fmla="*/ 96 h 120"/>
                  <a:gd name="T68" fmla="*/ 186 w 255"/>
                  <a:gd name="T69" fmla="*/ 88 h 120"/>
                  <a:gd name="T70" fmla="*/ 196 w 255"/>
                  <a:gd name="T71" fmla="*/ 88 h 120"/>
                  <a:gd name="T72" fmla="*/ 206 w 255"/>
                  <a:gd name="T73" fmla="*/ 88 h 120"/>
                  <a:gd name="T74" fmla="*/ 206 w 255"/>
                  <a:gd name="T75" fmla="*/ 80 h 120"/>
                  <a:gd name="T76" fmla="*/ 215 w 255"/>
                  <a:gd name="T77" fmla="*/ 80 h 120"/>
                  <a:gd name="T78" fmla="*/ 215 w 255"/>
                  <a:gd name="T79" fmla="*/ 72 h 120"/>
                  <a:gd name="T80" fmla="*/ 225 w 255"/>
                  <a:gd name="T81" fmla="*/ 64 h 120"/>
                  <a:gd name="T82" fmla="*/ 225 w 255"/>
                  <a:gd name="T83" fmla="*/ 56 h 120"/>
                  <a:gd name="T84" fmla="*/ 235 w 255"/>
                  <a:gd name="T85" fmla="*/ 48 h 120"/>
                  <a:gd name="T86" fmla="*/ 235 w 255"/>
                  <a:gd name="T87" fmla="*/ 40 h 120"/>
                  <a:gd name="T88" fmla="*/ 235 w 255"/>
                  <a:gd name="T89" fmla="*/ 32 h 120"/>
                  <a:gd name="T90" fmla="*/ 245 w 255"/>
                  <a:gd name="T91" fmla="*/ 16 h 120"/>
                  <a:gd name="T92" fmla="*/ 255 w 255"/>
                  <a:gd name="T93" fmla="*/ 8 h 120"/>
                  <a:gd name="T94" fmla="*/ 255 w 255"/>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5"/>
                  <a:gd name="T145" fmla="*/ 0 h 120"/>
                  <a:gd name="T146" fmla="*/ 255 w 255"/>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5" h="120">
                    <a:moveTo>
                      <a:pt x="0" y="0"/>
                    </a:moveTo>
                    <a:lnTo>
                      <a:pt x="0" y="8"/>
                    </a:lnTo>
                    <a:lnTo>
                      <a:pt x="9" y="8"/>
                    </a:lnTo>
                    <a:lnTo>
                      <a:pt x="9" y="16"/>
                    </a:lnTo>
                    <a:lnTo>
                      <a:pt x="9" y="24"/>
                    </a:lnTo>
                    <a:lnTo>
                      <a:pt x="9" y="32"/>
                    </a:lnTo>
                    <a:lnTo>
                      <a:pt x="19" y="32"/>
                    </a:lnTo>
                    <a:lnTo>
                      <a:pt x="19" y="40"/>
                    </a:lnTo>
                    <a:lnTo>
                      <a:pt x="19" y="48"/>
                    </a:lnTo>
                    <a:lnTo>
                      <a:pt x="19" y="56"/>
                    </a:lnTo>
                    <a:lnTo>
                      <a:pt x="29" y="56"/>
                    </a:lnTo>
                    <a:lnTo>
                      <a:pt x="29" y="64"/>
                    </a:lnTo>
                    <a:lnTo>
                      <a:pt x="39" y="72"/>
                    </a:lnTo>
                    <a:lnTo>
                      <a:pt x="39" y="80"/>
                    </a:lnTo>
                    <a:lnTo>
                      <a:pt x="49" y="80"/>
                    </a:lnTo>
                    <a:lnTo>
                      <a:pt x="49" y="88"/>
                    </a:lnTo>
                    <a:lnTo>
                      <a:pt x="58" y="96"/>
                    </a:lnTo>
                    <a:lnTo>
                      <a:pt x="58" y="104"/>
                    </a:lnTo>
                    <a:lnTo>
                      <a:pt x="68" y="104"/>
                    </a:lnTo>
                    <a:lnTo>
                      <a:pt x="78" y="104"/>
                    </a:lnTo>
                    <a:lnTo>
                      <a:pt x="88" y="104"/>
                    </a:lnTo>
                    <a:lnTo>
                      <a:pt x="98" y="112"/>
                    </a:lnTo>
                    <a:lnTo>
                      <a:pt x="108" y="120"/>
                    </a:lnTo>
                    <a:lnTo>
                      <a:pt x="117" y="120"/>
                    </a:lnTo>
                    <a:lnTo>
                      <a:pt x="127" y="120"/>
                    </a:lnTo>
                    <a:lnTo>
                      <a:pt x="137" y="120"/>
                    </a:lnTo>
                    <a:lnTo>
                      <a:pt x="147" y="120"/>
                    </a:lnTo>
                    <a:lnTo>
                      <a:pt x="157" y="120"/>
                    </a:lnTo>
                    <a:lnTo>
                      <a:pt x="157" y="112"/>
                    </a:lnTo>
                    <a:lnTo>
                      <a:pt x="166" y="112"/>
                    </a:lnTo>
                    <a:lnTo>
                      <a:pt x="166" y="104"/>
                    </a:lnTo>
                    <a:lnTo>
                      <a:pt x="176" y="104"/>
                    </a:lnTo>
                    <a:lnTo>
                      <a:pt x="186" y="104"/>
                    </a:lnTo>
                    <a:lnTo>
                      <a:pt x="186" y="96"/>
                    </a:lnTo>
                    <a:lnTo>
                      <a:pt x="186" y="88"/>
                    </a:lnTo>
                    <a:lnTo>
                      <a:pt x="196" y="88"/>
                    </a:lnTo>
                    <a:lnTo>
                      <a:pt x="206" y="88"/>
                    </a:lnTo>
                    <a:lnTo>
                      <a:pt x="206" y="80"/>
                    </a:lnTo>
                    <a:lnTo>
                      <a:pt x="215" y="80"/>
                    </a:lnTo>
                    <a:lnTo>
                      <a:pt x="215" y="72"/>
                    </a:lnTo>
                    <a:lnTo>
                      <a:pt x="225" y="64"/>
                    </a:lnTo>
                    <a:lnTo>
                      <a:pt x="225" y="56"/>
                    </a:lnTo>
                    <a:lnTo>
                      <a:pt x="235" y="48"/>
                    </a:lnTo>
                    <a:lnTo>
                      <a:pt x="235" y="40"/>
                    </a:lnTo>
                    <a:lnTo>
                      <a:pt x="235" y="32"/>
                    </a:lnTo>
                    <a:lnTo>
                      <a:pt x="245" y="16"/>
                    </a:lnTo>
                    <a:lnTo>
                      <a:pt x="255" y="8"/>
                    </a:lnTo>
                    <a:lnTo>
                      <a:pt x="255" y="0"/>
                    </a:lnTo>
                  </a:path>
                </a:pathLst>
              </a:custGeom>
              <a:noFill/>
              <a:ln w="15875">
                <a:solidFill>
                  <a:srgbClr val="000000"/>
                </a:solidFill>
                <a:prstDash val="solid"/>
                <a:round/>
                <a:headEnd/>
                <a:tailEnd/>
              </a:ln>
            </p:spPr>
            <p:txBody>
              <a:bodyPr/>
              <a:lstStyle/>
              <a:p>
                <a:endParaRPr lang="fr-FR"/>
              </a:p>
            </p:txBody>
          </p:sp>
          <p:sp>
            <p:nvSpPr>
              <p:cNvPr id="13447" name="Oval 40"/>
              <p:cNvSpPr>
                <a:spLocks noChangeArrowheads="1"/>
              </p:cNvSpPr>
              <p:nvPr/>
            </p:nvSpPr>
            <p:spPr bwMode="auto">
              <a:xfrm>
                <a:off x="5118" y="2344"/>
                <a:ext cx="49" cy="38"/>
              </a:xfrm>
              <a:prstGeom prst="ellipse">
                <a:avLst/>
              </a:prstGeom>
              <a:solidFill>
                <a:srgbClr val="000000"/>
              </a:solidFill>
              <a:ln w="15875">
                <a:solidFill>
                  <a:srgbClr val="000000"/>
                </a:solidFill>
                <a:round/>
                <a:headEnd/>
                <a:tailEnd/>
              </a:ln>
            </p:spPr>
            <p:txBody>
              <a:bodyPr/>
              <a:lstStyle/>
              <a:p>
                <a:endParaRPr lang="fr-FR" sz="1600" b="1">
                  <a:latin typeface="Calibri" pitchFamily="34" charset="0"/>
                </a:endParaRPr>
              </a:p>
            </p:txBody>
          </p:sp>
          <p:sp>
            <p:nvSpPr>
              <p:cNvPr id="13448" name="Rectangle 41"/>
              <p:cNvSpPr>
                <a:spLocks noChangeArrowheads="1"/>
              </p:cNvSpPr>
              <p:nvPr/>
            </p:nvSpPr>
            <p:spPr bwMode="auto">
              <a:xfrm>
                <a:off x="4769" y="1908"/>
                <a:ext cx="265" cy="391"/>
              </a:xfrm>
              <a:prstGeom prst="rect">
                <a:avLst/>
              </a:prstGeom>
              <a:blipFill dpi="0" rotWithShape="0">
                <a:blip r:embed="rId3"/>
                <a:srcRect/>
                <a:tile tx="0" ty="0" sx="100000" sy="100000" flip="none" algn="tl"/>
              </a:blipFill>
              <a:ln w="9525">
                <a:noFill/>
                <a:miter lim="800000"/>
                <a:headEnd/>
                <a:tailEnd/>
              </a:ln>
            </p:spPr>
            <p:txBody>
              <a:bodyPr/>
              <a:lstStyle/>
              <a:p>
                <a:endParaRPr lang="fr-FR" sz="1600" b="1">
                  <a:latin typeface="Calibri" pitchFamily="34" charset="0"/>
                </a:endParaRPr>
              </a:p>
            </p:txBody>
          </p:sp>
          <p:sp>
            <p:nvSpPr>
              <p:cNvPr id="13449" name="Rectangle 42"/>
              <p:cNvSpPr>
                <a:spLocks noChangeArrowheads="1"/>
              </p:cNvSpPr>
              <p:nvPr/>
            </p:nvSpPr>
            <p:spPr bwMode="auto">
              <a:xfrm>
                <a:off x="5034" y="1908"/>
                <a:ext cx="246" cy="391"/>
              </a:xfrm>
              <a:prstGeom prst="rect">
                <a:avLst/>
              </a:prstGeom>
              <a:blipFill dpi="0" rotWithShape="0">
                <a:blip r:embed="rId3"/>
                <a:srcRect/>
                <a:tile tx="0" ty="0" sx="100000" sy="100000" flip="none" algn="tl"/>
              </a:blipFill>
              <a:ln w="9525">
                <a:noFill/>
                <a:miter lim="800000"/>
                <a:headEnd/>
                <a:tailEnd/>
              </a:ln>
            </p:spPr>
            <p:txBody>
              <a:bodyPr/>
              <a:lstStyle/>
              <a:p>
                <a:endParaRPr lang="fr-FR" sz="1600" b="1">
                  <a:latin typeface="Calibri" pitchFamily="34" charset="0"/>
                </a:endParaRPr>
              </a:p>
            </p:txBody>
          </p:sp>
          <p:sp>
            <p:nvSpPr>
              <p:cNvPr id="13450" name="Line 43"/>
              <p:cNvSpPr>
                <a:spLocks noChangeShapeType="1"/>
              </p:cNvSpPr>
              <p:nvPr/>
            </p:nvSpPr>
            <p:spPr bwMode="auto">
              <a:xfrm flipV="1">
                <a:off x="4759" y="1900"/>
                <a:ext cx="1" cy="383"/>
              </a:xfrm>
              <a:prstGeom prst="line">
                <a:avLst/>
              </a:prstGeom>
              <a:noFill/>
              <a:ln w="15875">
                <a:solidFill>
                  <a:srgbClr val="000000"/>
                </a:solidFill>
                <a:round/>
                <a:headEnd/>
                <a:tailEnd/>
              </a:ln>
            </p:spPr>
            <p:txBody>
              <a:bodyPr/>
              <a:lstStyle/>
              <a:p>
                <a:endParaRPr lang="fr-FR"/>
              </a:p>
            </p:txBody>
          </p:sp>
          <p:sp>
            <p:nvSpPr>
              <p:cNvPr id="13451" name="Line 44"/>
              <p:cNvSpPr>
                <a:spLocks noChangeShapeType="1"/>
              </p:cNvSpPr>
              <p:nvPr/>
            </p:nvSpPr>
            <p:spPr bwMode="auto">
              <a:xfrm flipV="1">
                <a:off x="5015" y="1900"/>
                <a:ext cx="1" cy="383"/>
              </a:xfrm>
              <a:prstGeom prst="line">
                <a:avLst/>
              </a:prstGeom>
              <a:noFill/>
              <a:ln w="15875">
                <a:solidFill>
                  <a:srgbClr val="000000"/>
                </a:solidFill>
                <a:round/>
                <a:headEnd/>
                <a:tailEnd/>
              </a:ln>
            </p:spPr>
            <p:txBody>
              <a:bodyPr/>
              <a:lstStyle/>
              <a:p>
                <a:endParaRPr lang="fr-FR"/>
              </a:p>
            </p:txBody>
          </p:sp>
          <p:sp>
            <p:nvSpPr>
              <p:cNvPr id="13452" name="Line 45"/>
              <p:cNvSpPr>
                <a:spLocks noChangeShapeType="1"/>
              </p:cNvSpPr>
              <p:nvPr/>
            </p:nvSpPr>
            <p:spPr bwMode="auto">
              <a:xfrm flipV="1">
                <a:off x="5270" y="1900"/>
                <a:ext cx="1" cy="383"/>
              </a:xfrm>
              <a:prstGeom prst="line">
                <a:avLst/>
              </a:prstGeom>
              <a:noFill/>
              <a:ln w="15875">
                <a:solidFill>
                  <a:srgbClr val="000000"/>
                </a:solidFill>
                <a:round/>
                <a:headEnd/>
                <a:tailEnd/>
              </a:ln>
            </p:spPr>
            <p:txBody>
              <a:bodyPr/>
              <a:lstStyle/>
              <a:p>
                <a:endParaRPr lang="fr-FR"/>
              </a:p>
            </p:txBody>
          </p:sp>
          <p:sp>
            <p:nvSpPr>
              <p:cNvPr id="13453" name="Rectangle 46"/>
              <p:cNvSpPr>
                <a:spLocks noChangeArrowheads="1"/>
              </p:cNvSpPr>
              <p:nvPr/>
            </p:nvSpPr>
            <p:spPr bwMode="auto">
              <a:xfrm>
                <a:off x="4764" y="1897"/>
                <a:ext cx="511" cy="22"/>
              </a:xfrm>
              <a:prstGeom prst="rect">
                <a:avLst/>
              </a:prstGeom>
              <a:solidFill>
                <a:srgbClr val="000000"/>
              </a:solidFill>
              <a:ln w="15875">
                <a:solidFill>
                  <a:srgbClr val="000000"/>
                </a:solidFill>
                <a:miter lim="800000"/>
                <a:headEnd/>
                <a:tailEnd/>
              </a:ln>
            </p:spPr>
            <p:txBody>
              <a:bodyPr/>
              <a:lstStyle/>
              <a:p>
                <a:endParaRPr lang="fr-FR" sz="1600" b="1">
                  <a:latin typeface="Calibri" pitchFamily="34" charset="0"/>
                </a:endParaRPr>
              </a:p>
            </p:txBody>
          </p:sp>
        </p:grpSp>
        <p:sp>
          <p:nvSpPr>
            <p:cNvPr id="13437" name="Rectangle 47"/>
            <p:cNvSpPr>
              <a:spLocks noChangeArrowheads="1"/>
            </p:cNvSpPr>
            <p:nvPr/>
          </p:nvSpPr>
          <p:spPr bwMode="auto">
            <a:xfrm>
              <a:off x="4656" y="1848"/>
              <a:ext cx="345" cy="230"/>
            </a:xfrm>
            <a:prstGeom prst="rect">
              <a:avLst/>
            </a:prstGeom>
            <a:noFill/>
            <a:ln w="9525">
              <a:noFill/>
              <a:miter lim="800000"/>
              <a:headEnd/>
              <a:tailEnd/>
            </a:ln>
          </p:spPr>
          <p:txBody>
            <a:bodyPr wrap="none" lIns="0" tIns="0" rIns="0" bIns="0">
              <a:spAutoFit/>
            </a:bodyPr>
            <a:lstStyle/>
            <a:p>
              <a:pPr algn="ctr" eaLnBrk="0" hangingPunct="0"/>
              <a:r>
                <a:rPr lang="en-GB" sz="1200">
                  <a:latin typeface="Calibri" pitchFamily="34" charset="0"/>
                </a:rPr>
                <a:t>Terminal</a:t>
              </a:r>
            </a:p>
            <a:p>
              <a:pPr algn="ctr" eaLnBrk="0" hangingPunct="0"/>
              <a:r>
                <a:rPr lang="en-GB" sz="1200">
                  <a:latin typeface="Calibri" pitchFamily="34" charset="0"/>
                </a:rPr>
                <a:t>Arrest</a:t>
              </a:r>
            </a:p>
          </p:txBody>
        </p:sp>
        <p:pic>
          <p:nvPicPr>
            <p:cNvPr id="13438" name="Picture 48" descr="745EG1 ISA"/>
            <p:cNvPicPr>
              <a:picLocks noChangeAspect="1" noChangeArrowheads="1"/>
            </p:cNvPicPr>
            <p:nvPr/>
          </p:nvPicPr>
          <p:blipFill>
            <a:blip r:embed="rId4"/>
            <a:srcRect/>
            <a:stretch>
              <a:fillRect/>
            </a:stretch>
          </p:blipFill>
          <p:spPr bwMode="auto">
            <a:xfrm>
              <a:off x="4633" y="875"/>
              <a:ext cx="410" cy="612"/>
            </a:xfrm>
            <a:prstGeom prst="rect">
              <a:avLst/>
            </a:prstGeom>
            <a:noFill/>
            <a:ln w="9525">
              <a:noFill/>
              <a:miter lim="800000"/>
              <a:headEnd/>
              <a:tailEnd/>
            </a:ln>
          </p:spPr>
        </p:pic>
      </p:grpSp>
      <p:grpSp>
        <p:nvGrpSpPr>
          <p:cNvPr id="13549" name="Group 237"/>
          <p:cNvGrpSpPr>
            <a:grpSpLocks/>
          </p:cNvGrpSpPr>
          <p:nvPr/>
        </p:nvGrpSpPr>
        <p:grpSpPr bwMode="auto">
          <a:xfrm>
            <a:off x="4262438" y="1836738"/>
            <a:ext cx="876300" cy="1044575"/>
            <a:chOff x="2680" y="1049"/>
            <a:chExt cx="552" cy="658"/>
          </a:xfrm>
        </p:grpSpPr>
        <p:sp>
          <p:nvSpPr>
            <p:cNvPr id="13424" name="Rectangle 53"/>
            <p:cNvSpPr>
              <a:spLocks noChangeArrowheads="1"/>
            </p:cNvSpPr>
            <p:nvPr/>
          </p:nvSpPr>
          <p:spPr bwMode="auto">
            <a:xfrm>
              <a:off x="2808" y="1473"/>
              <a:ext cx="218" cy="115"/>
            </a:xfrm>
            <a:prstGeom prst="rect">
              <a:avLst/>
            </a:prstGeom>
            <a:noFill/>
            <a:ln w="9525">
              <a:noFill/>
              <a:miter lim="800000"/>
              <a:headEnd/>
              <a:tailEnd/>
            </a:ln>
          </p:spPr>
          <p:txBody>
            <a:bodyPr wrap="none" lIns="0" tIns="0" rIns="0" bIns="0">
              <a:spAutoFit/>
            </a:bodyPr>
            <a:lstStyle/>
            <a:p>
              <a:pPr eaLnBrk="0" hangingPunct="0"/>
              <a:r>
                <a:rPr lang="en-GB" sz="1200">
                  <a:latin typeface="Calibri" pitchFamily="34" charset="0"/>
                </a:rPr>
                <a:t>Initial</a:t>
              </a:r>
            </a:p>
          </p:txBody>
        </p:sp>
        <p:grpSp>
          <p:nvGrpSpPr>
            <p:cNvPr id="13425" name="Group 54"/>
            <p:cNvGrpSpPr>
              <a:grpSpLocks/>
            </p:cNvGrpSpPr>
            <p:nvPr/>
          </p:nvGrpSpPr>
          <p:grpSpPr bwMode="auto">
            <a:xfrm>
              <a:off x="2800" y="1587"/>
              <a:ext cx="325" cy="120"/>
              <a:chOff x="640" y="2435"/>
              <a:chExt cx="706" cy="207"/>
            </a:xfrm>
          </p:grpSpPr>
          <p:sp>
            <p:nvSpPr>
              <p:cNvPr id="13427" name="Rectangle 55"/>
              <p:cNvSpPr>
                <a:spLocks noChangeArrowheads="1"/>
              </p:cNvSpPr>
              <p:nvPr/>
            </p:nvSpPr>
            <p:spPr bwMode="auto">
              <a:xfrm>
                <a:off x="651" y="2499"/>
                <a:ext cx="695" cy="143"/>
              </a:xfrm>
              <a:prstGeom prst="rect">
                <a:avLst/>
              </a:prstGeom>
              <a:blipFill dpi="0" rotWithShape="0">
                <a:blip r:embed="rId2"/>
                <a:srcRect/>
                <a:tile tx="0" ty="0" sx="100000" sy="100000" flip="none" algn="tl"/>
              </a:blipFill>
              <a:ln w="9525">
                <a:noFill/>
                <a:miter lim="800000"/>
                <a:headEnd/>
                <a:tailEnd/>
              </a:ln>
            </p:spPr>
            <p:txBody>
              <a:bodyPr/>
              <a:lstStyle/>
              <a:p>
                <a:endParaRPr lang="fr-FR" sz="1600" b="1">
                  <a:latin typeface="Calibri" pitchFamily="34" charset="0"/>
                </a:endParaRPr>
              </a:p>
            </p:txBody>
          </p:sp>
          <p:sp>
            <p:nvSpPr>
              <p:cNvPr id="13428" name="Line 56"/>
              <p:cNvSpPr>
                <a:spLocks noChangeShapeType="1"/>
              </p:cNvSpPr>
              <p:nvPr/>
            </p:nvSpPr>
            <p:spPr bwMode="auto">
              <a:xfrm>
                <a:off x="640" y="2491"/>
                <a:ext cx="672" cy="1"/>
              </a:xfrm>
              <a:prstGeom prst="line">
                <a:avLst/>
              </a:prstGeom>
              <a:noFill/>
              <a:ln w="15875">
                <a:solidFill>
                  <a:srgbClr val="000000"/>
                </a:solidFill>
                <a:round/>
                <a:headEnd/>
                <a:tailEnd/>
              </a:ln>
            </p:spPr>
            <p:txBody>
              <a:bodyPr/>
              <a:lstStyle/>
              <a:p>
                <a:endParaRPr lang="fr-FR"/>
              </a:p>
            </p:txBody>
          </p:sp>
          <p:sp>
            <p:nvSpPr>
              <p:cNvPr id="13429" name="Line 57"/>
              <p:cNvSpPr>
                <a:spLocks noChangeShapeType="1"/>
              </p:cNvSpPr>
              <p:nvPr/>
            </p:nvSpPr>
            <p:spPr bwMode="auto">
              <a:xfrm>
                <a:off x="640" y="2634"/>
                <a:ext cx="672" cy="1"/>
              </a:xfrm>
              <a:prstGeom prst="line">
                <a:avLst/>
              </a:prstGeom>
              <a:noFill/>
              <a:ln w="15875">
                <a:solidFill>
                  <a:srgbClr val="000000"/>
                </a:solidFill>
                <a:round/>
                <a:headEnd/>
                <a:tailEnd/>
              </a:ln>
            </p:spPr>
            <p:txBody>
              <a:bodyPr/>
              <a:lstStyle/>
              <a:p>
                <a:endParaRPr lang="fr-FR"/>
              </a:p>
            </p:txBody>
          </p:sp>
          <p:sp>
            <p:nvSpPr>
              <p:cNvPr id="13430" name="Freeform 58"/>
              <p:cNvSpPr>
                <a:spLocks/>
              </p:cNvSpPr>
              <p:nvPr/>
            </p:nvSpPr>
            <p:spPr bwMode="auto">
              <a:xfrm>
                <a:off x="1037" y="2435"/>
                <a:ext cx="176" cy="104"/>
              </a:xfrm>
              <a:custGeom>
                <a:avLst/>
                <a:gdLst>
                  <a:gd name="T0" fmla="*/ 141 w 157"/>
                  <a:gd name="T1" fmla="*/ 0 h 104"/>
                  <a:gd name="T2" fmla="*/ 121 w 157"/>
                  <a:gd name="T3" fmla="*/ 0 h 104"/>
                  <a:gd name="T4" fmla="*/ 104 w 157"/>
                  <a:gd name="T5" fmla="*/ 0 h 104"/>
                  <a:gd name="T6" fmla="*/ 87 w 157"/>
                  <a:gd name="T7" fmla="*/ 0 h 104"/>
                  <a:gd name="T8" fmla="*/ 70 w 157"/>
                  <a:gd name="T9" fmla="*/ 0 h 104"/>
                  <a:gd name="T10" fmla="*/ 54 w 157"/>
                  <a:gd name="T11" fmla="*/ 0 h 104"/>
                  <a:gd name="T12" fmla="*/ 54 w 157"/>
                  <a:gd name="T13" fmla="*/ 8 h 104"/>
                  <a:gd name="T14" fmla="*/ 35 w 157"/>
                  <a:gd name="T15" fmla="*/ 8 h 104"/>
                  <a:gd name="T16" fmla="*/ 35 w 157"/>
                  <a:gd name="T17" fmla="*/ 16 h 104"/>
                  <a:gd name="T18" fmla="*/ 17 w 157"/>
                  <a:gd name="T19" fmla="*/ 16 h 104"/>
                  <a:gd name="T20" fmla="*/ 17 w 157"/>
                  <a:gd name="T21" fmla="*/ 24 h 104"/>
                  <a:gd name="T22" fmla="*/ 17 w 157"/>
                  <a:gd name="T23" fmla="*/ 32 h 104"/>
                  <a:gd name="T24" fmla="*/ 0 w 157"/>
                  <a:gd name="T25" fmla="*/ 32 h 104"/>
                  <a:gd name="T26" fmla="*/ 0 w 157"/>
                  <a:gd name="T27" fmla="*/ 40 h 104"/>
                  <a:gd name="T28" fmla="*/ 0 w 157"/>
                  <a:gd name="T29" fmla="*/ 48 h 104"/>
                  <a:gd name="T30" fmla="*/ 17 w 157"/>
                  <a:gd name="T31" fmla="*/ 48 h 104"/>
                  <a:gd name="T32" fmla="*/ 17 w 157"/>
                  <a:gd name="T33" fmla="*/ 56 h 104"/>
                  <a:gd name="T34" fmla="*/ 17 w 157"/>
                  <a:gd name="T35" fmla="*/ 64 h 104"/>
                  <a:gd name="T36" fmla="*/ 35 w 157"/>
                  <a:gd name="T37" fmla="*/ 64 h 104"/>
                  <a:gd name="T38" fmla="*/ 35 w 157"/>
                  <a:gd name="T39" fmla="*/ 72 h 104"/>
                  <a:gd name="T40" fmla="*/ 54 w 157"/>
                  <a:gd name="T41" fmla="*/ 72 h 104"/>
                  <a:gd name="T42" fmla="*/ 54 w 157"/>
                  <a:gd name="T43" fmla="*/ 80 h 104"/>
                  <a:gd name="T44" fmla="*/ 70 w 157"/>
                  <a:gd name="T45" fmla="*/ 80 h 104"/>
                  <a:gd name="T46" fmla="*/ 70 w 157"/>
                  <a:gd name="T47" fmla="*/ 88 h 104"/>
                  <a:gd name="T48" fmla="*/ 87 w 157"/>
                  <a:gd name="T49" fmla="*/ 88 h 104"/>
                  <a:gd name="T50" fmla="*/ 104 w 157"/>
                  <a:gd name="T51" fmla="*/ 96 h 104"/>
                  <a:gd name="T52" fmla="*/ 121 w 157"/>
                  <a:gd name="T53" fmla="*/ 96 h 104"/>
                  <a:gd name="T54" fmla="*/ 121 w 157"/>
                  <a:gd name="T55" fmla="*/ 104 h 104"/>
                  <a:gd name="T56" fmla="*/ 141 w 157"/>
                  <a:gd name="T57" fmla="*/ 96 h 104"/>
                  <a:gd name="T58" fmla="*/ 156 w 157"/>
                  <a:gd name="T59" fmla="*/ 96 h 104"/>
                  <a:gd name="T60" fmla="*/ 174 w 157"/>
                  <a:gd name="T61" fmla="*/ 96 h 104"/>
                  <a:gd name="T62" fmla="*/ 191 w 157"/>
                  <a:gd name="T63" fmla="*/ 96 h 104"/>
                  <a:gd name="T64" fmla="*/ 209 w 157"/>
                  <a:gd name="T65" fmla="*/ 96 h 104"/>
                  <a:gd name="T66" fmla="*/ 209 w 157"/>
                  <a:gd name="T67" fmla="*/ 88 h 104"/>
                  <a:gd name="T68" fmla="*/ 209 w 157"/>
                  <a:gd name="T69" fmla="*/ 80 h 104"/>
                  <a:gd name="T70" fmla="*/ 225 w 157"/>
                  <a:gd name="T71" fmla="*/ 80 h 104"/>
                  <a:gd name="T72" fmla="*/ 243 w 157"/>
                  <a:gd name="T73" fmla="*/ 80 h 104"/>
                  <a:gd name="T74" fmla="*/ 243 w 157"/>
                  <a:gd name="T75" fmla="*/ 72 h 104"/>
                  <a:gd name="T76" fmla="*/ 243 w 157"/>
                  <a:gd name="T77" fmla="*/ 64 h 104"/>
                  <a:gd name="T78" fmla="*/ 260 w 157"/>
                  <a:gd name="T79" fmla="*/ 64 h 104"/>
                  <a:gd name="T80" fmla="*/ 260 w 157"/>
                  <a:gd name="T81" fmla="*/ 56 h 104"/>
                  <a:gd name="T82" fmla="*/ 260 w 157"/>
                  <a:gd name="T83" fmla="*/ 48 h 104"/>
                  <a:gd name="T84" fmla="*/ 260 w 157"/>
                  <a:gd name="T85" fmla="*/ 40 h 104"/>
                  <a:gd name="T86" fmla="*/ 278 w 157"/>
                  <a:gd name="T87" fmla="*/ 32 h 104"/>
                  <a:gd name="T88" fmla="*/ 278 w 157"/>
                  <a:gd name="T89" fmla="*/ 24 h 104"/>
                  <a:gd name="T90" fmla="*/ 278 w 157"/>
                  <a:gd name="T91" fmla="*/ 16 h 104"/>
                  <a:gd name="T92" fmla="*/ 278 w 157"/>
                  <a:gd name="T93" fmla="*/ 8 h 104"/>
                  <a:gd name="T94" fmla="*/ 260 w 157"/>
                  <a:gd name="T95" fmla="*/ 8 h 104"/>
                  <a:gd name="T96" fmla="*/ 260 w 157"/>
                  <a:gd name="T97" fmla="*/ 0 h 104"/>
                  <a:gd name="T98" fmla="*/ 243 w 157"/>
                  <a:gd name="T99" fmla="*/ 0 h 104"/>
                  <a:gd name="T100" fmla="*/ 225 w 157"/>
                  <a:gd name="T101" fmla="*/ 0 h 104"/>
                  <a:gd name="T102" fmla="*/ 209 w 157"/>
                  <a:gd name="T103" fmla="*/ 0 h 104"/>
                  <a:gd name="T104" fmla="*/ 191 w 157"/>
                  <a:gd name="T105" fmla="*/ 0 h 104"/>
                  <a:gd name="T106" fmla="*/ 174 w 157"/>
                  <a:gd name="T107" fmla="*/ 0 h 104"/>
                  <a:gd name="T108" fmla="*/ 156 w 157"/>
                  <a:gd name="T109" fmla="*/ 0 h 104"/>
                  <a:gd name="T110" fmla="*/ 141 w 157"/>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
                  <a:gd name="T169" fmla="*/ 0 h 104"/>
                  <a:gd name="T170" fmla="*/ 157 w 157"/>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 h="104">
                    <a:moveTo>
                      <a:pt x="79" y="0"/>
                    </a:moveTo>
                    <a:lnTo>
                      <a:pt x="69" y="0"/>
                    </a:lnTo>
                    <a:lnTo>
                      <a:pt x="59" y="0"/>
                    </a:lnTo>
                    <a:lnTo>
                      <a:pt x="49" y="0"/>
                    </a:lnTo>
                    <a:lnTo>
                      <a:pt x="39" y="0"/>
                    </a:lnTo>
                    <a:lnTo>
                      <a:pt x="30" y="0"/>
                    </a:lnTo>
                    <a:lnTo>
                      <a:pt x="30" y="8"/>
                    </a:lnTo>
                    <a:lnTo>
                      <a:pt x="20" y="8"/>
                    </a:lnTo>
                    <a:lnTo>
                      <a:pt x="20" y="16"/>
                    </a:lnTo>
                    <a:lnTo>
                      <a:pt x="10" y="16"/>
                    </a:lnTo>
                    <a:lnTo>
                      <a:pt x="10" y="24"/>
                    </a:lnTo>
                    <a:lnTo>
                      <a:pt x="10" y="32"/>
                    </a:lnTo>
                    <a:lnTo>
                      <a:pt x="0" y="32"/>
                    </a:lnTo>
                    <a:lnTo>
                      <a:pt x="0" y="40"/>
                    </a:lnTo>
                    <a:lnTo>
                      <a:pt x="0" y="48"/>
                    </a:lnTo>
                    <a:lnTo>
                      <a:pt x="10" y="48"/>
                    </a:lnTo>
                    <a:lnTo>
                      <a:pt x="10" y="56"/>
                    </a:lnTo>
                    <a:lnTo>
                      <a:pt x="10" y="64"/>
                    </a:lnTo>
                    <a:lnTo>
                      <a:pt x="20" y="64"/>
                    </a:lnTo>
                    <a:lnTo>
                      <a:pt x="20" y="72"/>
                    </a:lnTo>
                    <a:lnTo>
                      <a:pt x="30" y="72"/>
                    </a:lnTo>
                    <a:lnTo>
                      <a:pt x="30" y="80"/>
                    </a:lnTo>
                    <a:lnTo>
                      <a:pt x="39" y="80"/>
                    </a:lnTo>
                    <a:lnTo>
                      <a:pt x="39" y="88"/>
                    </a:lnTo>
                    <a:lnTo>
                      <a:pt x="49" y="88"/>
                    </a:lnTo>
                    <a:lnTo>
                      <a:pt x="59" y="96"/>
                    </a:lnTo>
                    <a:lnTo>
                      <a:pt x="69" y="96"/>
                    </a:lnTo>
                    <a:lnTo>
                      <a:pt x="69" y="104"/>
                    </a:lnTo>
                    <a:lnTo>
                      <a:pt x="79" y="96"/>
                    </a:lnTo>
                    <a:lnTo>
                      <a:pt x="88" y="96"/>
                    </a:lnTo>
                    <a:lnTo>
                      <a:pt x="98" y="96"/>
                    </a:lnTo>
                    <a:lnTo>
                      <a:pt x="108" y="96"/>
                    </a:lnTo>
                    <a:lnTo>
                      <a:pt x="118" y="96"/>
                    </a:lnTo>
                    <a:lnTo>
                      <a:pt x="118" y="88"/>
                    </a:lnTo>
                    <a:lnTo>
                      <a:pt x="118" y="80"/>
                    </a:lnTo>
                    <a:lnTo>
                      <a:pt x="128"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8" y="0"/>
                    </a:lnTo>
                    <a:lnTo>
                      <a:pt x="118" y="0"/>
                    </a:lnTo>
                    <a:lnTo>
                      <a:pt x="108" y="0"/>
                    </a:lnTo>
                    <a:lnTo>
                      <a:pt x="98" y="0"/>
                    </a:lnTo>
                    <a:lnTo>
                      <a:pt x="88" y="0"/>
                    </a:lnTo>
                    <a:lnTo>
                      <a:pt x="79" y="0"/>
                    </a:lnTo>
                    <a:close/>
                  </a:path>
                </a:pathLst>
              </a:custGeom>
              <a:blipFill dpi="0" rotWithShape="0">
                <a:blip r:embed="rId3"/>
                <a:srcRect/>
                <a:tile tx="0" ty="0" sx="100000" sy="100000" flip="none" algn="tl"/>
              </a:blipFill>
              <a:ln w="9525">
                <a:noFill/>
                <a:round/>
                <a:headEnd/>
                <a:tailEnd/>
              </a:ln>
            </p:spPr>
            <p:txBody>
              <a:bodyPr/>
              <a:lstStyle/>
              <a:p>
                <a:endParaRPr lang="fr-FR"/>
              </a:p>
            </p:txBody>
          </p:sp>
          <p:sp>
            <p:nvSpPr>
              <p:cNvPr id="13431" name="Freeform 59"/>
              <p:cNvSpPr>
                <a:spLocks/>
              </p:cNvSpPr>
              <p:nvPr/>
            </p:nvSpPr>
            <p:spPr bwMode="auto">
              <a:xfrm>
                <a:off x="1037" y="2435"/>
                <a:ext cx="176" cy="104"/>
              </a:xfrm>
              <a:custGeom>
                <a:avLst/>
                <a:gdLst>
                  <a:gd name="T0" fmla="*/ 141 w 157"/>
                  <a:gd name="T1" fmla="*/ 0 h 104"/>
                  <a:gd name="T2" fmla="*/ 121 w 157"/>
                  <a:gd name="T3" fmla="*/ 0 h 104"/>
                  <a:gd name="T4" fmla="*/ 104 w 157"/>
                  <a:gd name="T5" fmla="*/ 0 h 104"/>
                  <a:gd name="T6" fmla="*/ 87 w 157"/>
                  <a:gd name="T7" fmla="*/ 0 h 104"/>
                  <a:gd name="T8" fmla="*/ 70 w 157"/>
                  <a:gd name="T9" fmla="*/ 0 h 104"/>
                  <a:gd name="T10" fmla="*/ 54 w 157"/>
                  <a:gd name="T11" fmla="*/ 0 h 104"/>
                  <a:gd name="T12" fmla="*/ 54 w 157"/>
                  <a:gd name="T13" fmla="*/ 8 h 104"/>
                  <a:gd name="T14" fmla="*/ 35 w 157"/>
                  <a:gd name="T15" fmla="*/ 8 h 104"/>
                  <a:gd name="T16" fmla="*/ 35 w 157"/>
                  <a:gd name="T17" fmla="*/ 16 h 104"/>
                  <a:gd name="T18" fmla="*/ 17 w 157"/>
                  <a:gd name="T19" fmla="*/ 16 h 104"/>
                  <a:gd name="T20" fmla="*/ 17 w 157"/>
                  <a:gd name="T21" fmla="*/ 24 h 104"/>
                  <a:gd name="T22" fmla="*/ 17 w 157"/>
                  <a:gd name="T23" fmla="*/ 32 h 104"/>
                  <a:gd name="T24" fmla="*/ 0 w 157"/>
                  <a:gd name="T25" fmla="*/ 32 h 104"/>
                  <a:gd name="T26" fmla="*/ 0 w 157"/>
                  <a:gd name="T27" fmla="*/ 40 h 104"/>
                  <a:gd name="T28" fmla="*/ 0 w 157"/>
                  <a:gd name="T29" fmla="*/ 48 h 104"/>
                  <a:gd name="T30" fmla="*/ 17 w 157"/>
                  <a:gd name="T31" fmla="*/ 48 h 104"/>
                  <a:gd name="T32" fmla="*/ 17 w 157"/>
                  <a:gd name="T33" fmla="*/ 56 h 104"/>
                  <a:gd name="T34" fmla="*/ 17 w 157"/>
                  <a:gd name="T35" fmla="*/ 64 h 104"/>
                  <a:gd name="T36" fmla="*/ 35 w 157"/>
                  <a:gd name="T37" fmla="*/ 64 h 104"/>
                  <a:gd name="T38" fmla="*/ 35 w 157"/>
                  <a:gd name="T39" fmla="*/ 72 h 104"/>
                  <a:gd name="T40" fmla="*/ 54 w 157"/>
                  <a:gd name="T41" fmla="*/ 72 h 104"/>
                  <a:gd name="T42" fmla="*/ 54 w 157"/>
                  <a:gd name="T43" fmla="*/ 80 h 104"/>
                  <a:gd name="T44" fmla="*/ 70 w 157"/>
                  <a:gd name="T45" fmla="*/ 80 h 104"/>
                  <a:gd name="T46" fmla="*/ 70 w 157"/>
                  <a:gd name="T47" fmla="*/ 88 h 104"/>
                  <a:gd name="T48" fmla="*/ 87 w 157"/>
                  <a:gd name="T49" fmla="*/ 88 h 104"/>
                  <a:gd name="T50" fmla="*/ 104 w 157"/>
                  <a:gd name="T51" fmla="*/ 96 h 104"/>
                  <a:gd name="T52" fmla="*/ 121 w 157"/>
                  <a:gd name="T53" fmla="*/ 96 h 104"/>
                  <a:gd name="T54" fmla="*/ 121 w 157"/>
                  <a:gd name="T55" fmla="*/ 104 h 104"/>
                  <a:gd name="T56" fmla="*/ 141 w 157"/>
                  <a:gd name="T57" fmla="*/ 96 h 104"/>
                  <a:gd name="T58" fmla="*/ 156 w 157"/>
                  <a:gd name="T59" fmla="*/ 96 h 104"/>
                  <a:gd name="T60" fmla="*/ 174 w 157"/>
                  <a:gd name="T61" fmla="*/ 96 h 104"/>
                  <a:gd name="T62" fmla="*/ 191 w 157"/>
                  <a:gd name="T63" fmla="*/ 96 h 104"/>
                  <a:gd name="T64" fmla="*/ 209 w 157"/>
                  <a:gd name="T65" fmla="*/ 96 h 104"/>
                  <a:gd name="T66" fmla="*/ 209 w 157"/>
                  <a:gd name="T67" fmla="*/ 88 h 104"/>
                  <a:gd name="T68" fmla="*/ 209 w 157"/>
                  <a:gd name="T69" fmla="*/ 80 h 104"/>
                  <a:gd name="T70" fmla="*/ 225 w 157"/>
                  <a:gd name="T71" fmla="*/ 80 h 104"/>
                  <a:gd name="T72" fmla="*/ 243 w 157"/>
                  <a:gd name="T73" fmla="*/ 80 h 104"/>
                  <a:gd name="T74" fmla="*/ 243 w 157"/>
                  <a:gd name="T75" fmla="*/ 72 h 104"/>
                  <a:gd name="T76" fmla="*/ 243 w 157"/>
                  <a:gd name="T77" fmla="*/ 64 h 104"/>
                  <a:gd name="T78" fmla="*/ 260 w 157"/>
                  <a:gd name="T79" fmla="*/ 64 h 104"/>
                  <a:gd name="T80" fmla="*/ 260 w 157"/>
                  <a:gd name="T81" fmla="*/ 56 h 104"/>
                  <a:gd name="T82" fmla="*/ 260 w 157"/>
                  <a:gd name="T83" fmla="*/ 48 h 104"/>
                  <a:gd name="T84" fmla="*/ 260 w 157"/>
                  <a:gd name="T85" fmla="*/ 40 h 104"/>
                  <a:gd name="T86" fmla="*/ 278 w 157"/>
                  <a:gd name="T87" fmla="*/ 32 h 104"/>
                  <a:gd name="T88" fmla="*/ 278 w 157"/>
                  <a:gd name="T89" fmla="*/ 24 h 104"/>
                  <a:gd name="T90" fmla="*/ 278 w 157"/>
                  <a:gd name="T91" fmla="*/ 16 h 104"/>
                  <a:gd name="T92" fmla="*/ 278 w 157"/>
                  <a:gd name="T93" fmla="*/ 8 h 104"/>
                  <a:gd name="T94" fmla="*/ 260 w 157"/>
                  <a:gd name="T95" fmla="*/ 8 h 104"/>
                  <a:gd name="T96" fmla="*/ 260 w 157"/>
                  <a:gd name="T97" fmla="*/ 0 h 104"/>
                  <a:gd name="T98" fmla="*/ 243 w 157"/>
                  <a:gd name="T99" fmla="*/ 0 h 104"/>
                  <a:gd name="T100" fmla="*/ 225 w 157"/>
                  <a:gd name="T101" fmla="*/ 0 h 104"/>
                  <a:gd name="T102" fmla="*/ 209 w 157"/>
                  <a:gd name="T103" fmla="*/ 0 h 104"/>
                  <a:gd name="T104" fmla="*/ 191 w 157"/>
                  <a:gd name="T105" fmla="*/ 0 h 104"/>
                  <a:gd name="T106" fmla="*/ 174 w 157"/>
                  <a:gd name="T107" fmla="*/ 0 h 104"/>
                  <a:gd name="T108" fmla="*/ 156 w 157"/>
                  <a:gd name="T109" fmla="*/ 0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7"/>
                  <a:gd name="T166" fmla="*/ 0 h 104"/>
                  <a:gd name="T167" fmla="*/ 157 w 15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7" h="104">
                    <a:moveTo>
                      <a:pt x="79" y="0"/>
                    </a:moveTo>
                    <a:lnTo>
                      <a:pt x="69" y="0"/>
                    </a:lnTo>
                    <a:lnTo>
                      <a:pt x="59" y="0"/>
                    </a:lnTo>
                    <a:lnTo>
                      <a:pt x="49" y="0"/>
                    </a:lnTo>
                    <a:lnTo>
                      <a:pt x="39" y="0"/>
                    </a:lnTo>
                    <a:lnTo>
                      <a:pt x="30" y="0"/>
                    </a:lnTo>
                    <a:lnTo>
                      <a:pt x="30" y="8"/>
                    </a:lnTo>
                    <a:lnTo>
                      <a:pt x="20" y="8"/>
                    </a:lnTo>
                    <a:lnTo>
                      <a:pt x="20" y="16"/>
                    </a:lnTo>
                    <a:lnTo>
                      <a:pt x="10" y="16"/>
                    </a:lnTo>
                    <a:lnTo>
                      <a:pt x="10" y="24"/>
                    </a:lnTo>
                    <a:lnTo>
                      <a:pt x="10" y="32"/>
                    </a:lnTo>
                    <a:lnTo>
                      <a:pt x="0" y="32"/>
                    </a:lnTo>
                    <a:lnTo>
                      <a:pt x="0" y="40"/>
                    </a:lnTo>
                    <a:lnTo>
                      <a:pt x="0" y="48"/>
                    </a:lnTo>
                    <a:lnTo>
                      <a:pt x="10" y="48"/>
                    </a:lnTo>
                    <a:lnTo>
                      <a:pt x="10" y="56"/>
                    </a:lnTo>
                    <a:lnTo>
                      <a:pt x="10" y="64"/>
                    </a:lnTo>
                    <a:lnTo>
                      <a:pt x="20" y="64"/>
                    </a:lnTo>
                    <a:lnTo>
                      <a:pt x="20" y="72"/>
                    </a:lnTo>
                    <a:lnTo>
                      <a:pt x="30" y="72"/>
                    </a:lnTo>
                    <a:lnTo>
                      <a:pt x="30" y="80"/>
                    </a:lnTo>
                    <a:lnTo>
                      <a:pt x="39" y="80"/>
                    </a:lnTo>
                    <a:lnTo>
                      <a:pt x="39" y="88"/>
                    </a:lnTo>
                    <a:lnTo>
                      <a:pt x="49" y="88"/>
                    </a:lnTo>
                    <a:lnTo>
                      <a:pt x="59" y="96"/>
                    </a:lnTo>
                    <a:lnTo>
                      <a:pt x="69" y="96"/>
                    </a:lnTo>
                    <a:lnTo>
                      <a:pt x="69" y="104"/>
                    </a:lnTo>
                    <a:lnTo>
                      <a:pt x="79" y="96"/>
                    </a:lnTo>
                    <a:lnTo>
                      <a:pt x="88" y="96"/>
                    </a:lnTo>
                    <a:lnTo>
                      <a:pt x="98" y="96"/>
                    </a:lnTo>
                    <a:lnTo>
                      <a:pt x="108" y="96"/>
                    </a:lnTo>
                    <a:lnTo>
                      <a:pt x="118" y="96"/>
                    </a:lnTo>
                    <a:lnTo>
                      <a:pt x="118" y="88"/>
                    </a:lnTo>
                    <a:lnTo>
                      <a:pt x="118" y="80"/>
                    </a:lnTo>
                    <a:lnTo>
                      <a:pt x="128"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8" y="0"/>
                    </a:lnTo>
                    <a:lnTo>
                      <a:pt x="118" y="0"/>
                    </a:lnTo>
                    <a:lnTo>
                      <a:pt x="108" y="0"/>
                    </a:lnTo>
                    <a:lnTo>
                      <a:pt x="98" y="0"/>
                    </a:lnTo>
                    <a:lnTo>
                      <a:pt x="88" y="0"/>
                    </a:lnTo>
                  </a:path>
                </a:pathLst>
              </a:custGeom>
              <a:noFill/>
              <a:ln w="15875">
                <a:solidFill>
                  <a:srgbClr val="000000"/>
                </a:solidFill>
                <a:prstDash val="solid"/>
                <a:round/>
                <a:headEnd/>
                <a:tailEnd/>
              </a:ln>
            </p:spPr>
            <p:txBody>
              <a:bodyPr/>
              <a:lstStyle/>
              <a:p>
                <a:endParaRPr lang="fr-FR"/>
              </a:p>
            </p:txBody>
          </p:sp>
          <p:sp>
            <p:nvSpPr>
              <p:cNvPr id="13432" name="Oval 60"/>
              <p:cNvSpPr>
                <a:spLocks noChangeArrowheads="1"/>
              </p:cNvSpPr>
              <p:nvPr/>
            </p:nvSpPr>
            <p:spPr bwMode="auto">
              <a:xfrm>
                <a:off x="1109" y="2472"/>
                <a:ext cx="55" cy="38"/>
              </a:xfrm>
              <a:prstGeom prst="ellipse">
                <a:avLst/>
              </a:prstGeom>
              <a:solidFill>
                <a:srgbClr val="000000"/>
              </a:solidFill>
              <a:ln w="15875">
                <a:solidFill>
                  <a:srgbClr val="000000"/>
                </a:solidFill>
                <a:round/>
                <a:headEnd/>
                <a:tailEnd/>
              </a:ln>
            </p:spPr>
            <p:txBody>
              <a:bodyPr/>
              <a:lstStyle/>
              <a:p>
                <a:endParaRPr lang="fr-FR" sz="1600" b="1">
                  <a:latin typeface="Calibri" pitchFamily="34" charset="0"/>
                </a:endParaRPr>
              </a:p>
            </p:txBody>
          </p:sp>
          <p:sp>
            <p:nvSpPr>
              <p:cNvPr id="13433" name="Freeform 61"/>
              <p:cNvSpPr>
                <a:spLocks/>
              </p:cNvSpPr>
              <p:nvPr/>
            </p:nvSpPr>
            <p:spPr bwMode="auto">
              <a:xfrm>
                <a:off x="761" y="2435"/>
                <a:ext cx="177" cy="104"/>
              </a:xfrm>
              <a:custGeom>
                <a:avLst/>
                <a:gdLst>
                  <a:gd name="T0" fmla="*/ 142 w 157"/>
                  <a:gd name="T1" fmla="*/ 0 h 104"/>
                  <a:gd name="T2" fmla="*/ 124 w 157"/>
                  <a:gd name="T3" fmla="*/ 0 h 104"/>
                  <a:gd name="T4" fmla="*/ 109 w 157"/>
                  <a:gd name="T5" fmla="*/ 0 h 104"/>
                  <a:gd name="T6" fmla="*/ 89 w 157"/>
                  <a:gd name="T7" fmla="*/ 0 h 104"/>
                  <a:gd name="T8" fmla="*/ 71 w 157"/>
                  <a:gd name="T9" fmla="*/ 0 h 104"/>
                  <a:gd name="T10" fmla="*/ 53 w 157"/>
                  <a:gd name="T11" fmla="*/ 0 h 104"/>
                  <a:gd name="T12" fmla="*/ 53 w 157"/>
                  <a:gd name="T13" fmla="*/ 8 h 104"/>
                  <a:gd name="T14" fmla="*/ 34 w 157"/>
                  <a:gd name="T15" fmla="*/ 8 h 104"/>
                  <a:gd name="T16" fmla="*/ 34 w 157"/>
                  <a:gd name="T17" fmla="*/ 16 h 104"/>
                  <a:gd name="T18" fmla="*/ 18 w 157"/>
                  <a:gd name="T19" fmla="*/ 16 h 104"/>
                  <a:gd name="T20" fmla="*/ 18 w 157"/>
                  <a:gd name="T21" fmla="*/ 24 h 104"/>
                  <a:gd name="T22" fmla="*/ 18 w 157"/>
                  <a:gd name="T23" fmla="*/ 32 h 104"/>
                  <a:gd name="T24" fmla="*/ 0 w 157"/>
                  <a:gd name="T25" fmla="*/ 32 h 104"/>
                  <a:gd name="T26" fmla="*/ 0 w 157"/>
                  <a:gd name="T27" fmla="*/ 40 h 104"/>
                  <a:gd name="T28" fmla="*/ 0 w 157"/>
                  <a:gd name="T29" fmla="*/ 48 h 104"/>
                  <a:gd name="T30" fmla="*/ 18 w 157"/>
                  <a:gd name="T31" fmla="*/ 48 h 104"/>
                  <a:gd name="T32" fmla="*/ 18 w 157"/>
                  <a:gd name="T33" fmla="*/ 56 h 104"/>
                  <a:gd name="T34" fmla="*/ 18 w 157"/>
                  <a:gd name="T35" fmla="*/ 64 h 104"/>
                  <a:gd name="T36" fmla="*/ 34 w 157"/>
                  <a:gd name="T37" fmla="*/ 64 h 104"/>
                  <a:gd name="T38" fmla="*/ 34 w 157"/>
                  <a:gd name="T39" fmla="*/ 72 h 104"/>
                  <a:gd name="T40" fmla="*/ 53 w 157"/>
                  <a:gd name="T41" fmla="*/ 72 h 104"/>
                  <a:gd name="T42" fmla="*/ 53 w 157"/>
                  <a:gd name="T43" fmla="*/ 80 h 104"/>
                  <a:gd name="T44" fmla="*/ 71 w 157"/>
                  <a:gd name="T45" fmla="*/ 80 h 104"/>
                  <a:gd name="T46" fmla="*/ 71 w 157"/>
                  <a:gd name="T47" fmla="*/ 88 h 104"/>
                  <a:gd name="T48" fmla="*/ 89 w 157"/>
                  <a:gd name="T49" fmla="*/ 88 h 104"/>
                  <a:gd name="T50" fmla="*/ 109 w 157"/>
                  <a:gd name="T51" fmla="*/ 96 h 104"/>
                  <a:gd name="T52" fmla="*/ 124 w 157"/>
                  <a:gd name="T53" fmla="*/ 96 h 104"/>
                  <a:gd name="T54" fmla="*/ 124 w 157"/>
                  <a:gd name="T55" fmla="*/ 104 h 104"/>
                  <a:gd name="T56" fmla="*/ 142 w 157"/>
                  <a:gd name="T57" fmla="*/ 96 h 104"/>
                  <a:gd name="T58" fmla="*/ 160 w 157"/>
                  <a:gd name="T59" fmla="*/ 96 h 104"/>
                  <a:gd name="T60" fmla="*/ 178 w 157"/>
                  <a:gd name="T61" fmla="*/ 96 h 104"/>
                  <a:gd name="T62" fmla="*/ 198 w 157"/>
                  <a:gd name="T63" fmla="*/ 96 h 104"/>
                  <a:gd name="T64" fmla="*/ 215 w 157"/>
                  <a:gd name="T65" fmla="*/ 96 h 104"/>
                  <a:gd name="T66" fmla="*/ 215 w 157"/>
                  <a:gd name="T67" fmla="*/ 88 h 104"/>
                  <a:gd name="T68" fmla="*/ 215 w 157"/>
                  <a:gd name="T69" fmla="*/ 80 h 104"/>
                  <a:gd name="T70" fmla="*/ 231 w 157"/>
                  <a:gd name="T71" fmla="*/ 80 h 104"/>
                  <a:gd name="T72" fmla="*/ 249 w 157"/>
                  <a:gd name="T73" fmla="*/ 80 h 104"/>
                  <a:gd name="T74" fmla="*/ 249 w 157"/>
                  <a:gd name="T75" fmla="*/ 72 h 104"/>
                  <a:gd name="T76" fmla="*/ 249 w 157"/>
                  <a:gd name="T77" fmla="*/ 64 h 104"/>
                  <a:gd name="T78" fmla="*/ 268 w 157"/>
                  <a:gd name="T79" fmla="*/ 64 h 104"/>
                  <a:gd name="T80" fmla="*/ 268 w 157"/>
                  <a:gd name="T81" fmla="*/ 56 h 104"/>
                  <a:gd name="T82" fmla="*/ 268 w 157"/>
                  <a:gd name="T83" fmla="*/ 48 h 104"/>
                  <a:gd name="T84" fmla="*/ 268 w 157"/>
                  <a:gd name="T85" fmla="*/ 40 h 104"/>
                  <a:gd name="T86" fmla="*/ 286 w 157"/>
                  <a:gd name="T87" fmla="*/ 32 h 104"/>
                  <a:gd name="T88" fmla="*/ 286 w 157"/>
                  <a:gd name="T89" fmla="*/ 24 h 104"/>
                  <a:gd name="T90" fmla="*/ 286 w 157"/>
                  <a:gd name="T91" fmla="*/ 16 h 104"/>
                  <a:gd name="T92" fmla="*/ 286 w 157"/>
                  <a:gd name="T93" fmla="*/ 8 h 104"/>
                  <a:gd name="T94" fmla="*/ 268 w 157"/>
                  <a:gd name="T95" fmla="*/ 8 h 104"/>
                  <a:gd name="T96" fmla="*/ 268 w 157"/>
                  <a:gd name="T97" fmla="*/ 0 h 104"/>
                  <a:gd name="T98" fmla="*/ 249 w 157"/>
                  <a:gd name="T99" fmla="*/ 0 h 104"/>
                  <a:gd name="T100" fmla="*/ 231 w 157"/>
                  <a:gd name="T101" fmla="*/ 0 h 104"/>
                  <a:gd name="T102" fmla="*/ 215 w 157"/>
                  <a:gd name="T103" fmla="*/ 0 h 104"/>
                  <a:gd name="T104" fmla="*/ 198 w 157"/>
                  <a:gd name="T105" fmla="*/ 0 h 104"/>
                  <a:gd name="T106" fmla="*/ 178 w 157"/>
                  <a:gd name="T107" fmla="*/ 0 h 104"/>
                  <a:gd name="T108" fmla="*/ 160 w 157"/>
                  <a:gd name="T109" fmla="*/ 0 h 104"/>
                  <a:gd name="T110" fmla="*/ 142 w 157"/>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
                  <a:gd name="T169" fmla="*/ 0 h 104"/>
                  <a:gd name="T170" fmla="*/ 157 w 157"/>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 h="104">
                    <a:moveTo>
                      <a:pt x="78" y="0"/>
                    </a:moveTo>
                    <a:lnTo>
                      <a:pt x="68" y="0"/>
                    </a:lnTo>
                    <a:lnTo>
                      <a:pt x="59" y="0"/>
                    </a:lnTo>
                    <a:lnTo>
                      <a:pt x="49" y="0"/>
                    </a:lnTo>
                    <a:lnTo>
                      <a:pt x="39" y="0"/>
                    </a:lnTo>
                    <a:lnTo>
                      <a:pt x="29" y="0"/>
                    </a:lnTo>
                    <a:lnTo>
                      <a:pt x="29" y="8"/>
                    </a:lnTo>
                    <a:lnTo>
                      <a:pt x="19" y="8"/>
                    </a:lnTo>
                    <a:lnTo>
                      <a:pt x="19" y="16"/>
                    </a:lnTo>
                    <a:lnTo>
                      <a:pt x="10" y="16"/>
                    </a:lnTo>
                    <a:lnTo>
                      <a:pt x="10" y="24"/>
                    </a:lnTo>
                    <a:lnTo>
                      <a:pt x="10" y="32"/>
                    </a:lnTo>
                    <a:lnTo>
                      <a:pt x="0" y="32"/>
                    </a:lnTo>
                    <a:lnTo>
                      <a:pt x="0" y="40"/>
                    </a:lnTo>
                    <a:lnTo>
                      <a:pt x="0" y="48"/>
                    </a:lnTo>
                    <a:lnTo>
                      <a:pt x="10" y="48"/>
                    </a:lnTo>
                    <a:lnTo>
                      <a:pt x="10" y="56"/>
                    </a:lnTo>
                    <a:lnTo>
                      <a:pt x="10" y="64"/>
                    </a:lnTo>
                    <a:lnTo>
                      <a:pt x="19" y="64"/>
                    </a:lnTo>
                    <a:lnTo>
                      <a:pt x="19" y="72"/>
                    </a:lnTo>
                    <a:lnTo>
                      <a:pt x="29" y="72"/>
                    </a:lnTo>
                    <a:lnTo>
                      <a:pt x="29" y="80"/>
                    </a:lnTo>
                    <a:lnTo>
                      <a:pt x="39" y="80"/>
                    </a:lnTo>
                    <a:lnTo>
                      <a:pt x="39" y="88"/>
                    </a:lnTo>
                    <a:lnTo>
                      <a:pt x="49" y="88"/>
                    </a:lnTo>
                    <a:lnTo>
                      <a:pt x="59" y="96"/>
                    </a:lnTo>
                    <a:lnTo>
                      <a:pt x="68" y="96"/>
                    </a:lnTo>
                    <a:lnTo>
                      <a:pt x="68" y="104"/>
                    </a:lnTo>
                    <a:lnTo>
                      <a:pt x="78" y="96"/>
                    </a:lnTo>
                    <a:lnTo>
                      <a:pt x="88" y="96"/>
                    </a:lnTo>
                    <a:lnTo>
                      <a:pt x="98" y="96"/>
                    </a:lnTo>
                    <a:lnTo>
                      <a:pt x="108" y="96"/>
                    </a:lnTo>
                    <a:lnTo>
                      <a:pt x="118" y="96"/>
                    </a:lnTo>
                    <a:lnTo>
                      <a:pt x="118" y="88"/>
                    </a:lnTo>
                    <a:lnTo>
                      <a:pt x="118" y="80"/>
                    </a:lnTo>
                    <a:lnTo>
                      <a:pt x="127"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7" y="0"/>
                    </a:lnTo>
                    <a:lnTo>
                      <a:pt x="118" y="0"/>
                    </a:lnTo>
                    <a:lnTo>
                      <a:pt x="108" y="0"/>
                    </a:lnTo>
                    <a:lnTo>
                      <a:pt x="98" y="0"/>
                    </a:lnTo>
                    <a:lnTo>
                      <a:pt x="88" y="0"/>
                    </a:lnTo>
                    <a:lnTo>
                      <a:pt x="78" y="0"/>
                    </a:lnTo>
                    <a:close/>
                  </a:path>
                </a:pathLst>
              </a:custGeom>
              <a:blipFill dpi="0" rotWithShape="0">
                <a:blip r:embed="rId3"/>
                <a:srcRect/>
                <a:tile tx="0" ty="0" sx="100000" sy="100000" flip="none" algn="tl"/>
              </a:blipFill>
              <a:ln w="9525">
                <a:noFill/>
                <a:round/>
                <a:headEnd/>
                <a:tailEnd/>
              </a:ln>
            </p:spPr>
            <p:txBody>
              <a:bodyPr/>
              <a:lstStyle/>
              <a:p>
                <a:endParaRPr lang="fr-FR"/>
              </a:p>
            </p:txBody>
          </p:sp>
          <p:sp>
            <p:nvSpPr>
              <p:cNvPr id="13434" name="Freeform 62"/>
              <p:cNvSpPr>
                <a:spLocks/>
              </p:cNvSpPr>
              <p:nvPr/>
            </p:nvSpPr>
            <p:spPr bwMode="auto">
              <a:xfrm>
                <a:off x="761" y="2435"/>
                <a:ext cx="177" cy="104"/>
              </a:xfrm>
              <a:custGeom>
                <a:avLst/>
                <a:gdLst>
                  <a:gd name="T0" fmla="*/ 142 w 157"/>
                  <a:gd name="T1" fmla="*/ 0 h 104"/>
                  <a:gd name="T2" fmla="*/ 124 w 157"/>
                  <a:gd name="T3" fmla="*/ 0 h 104"/>
                  <a:gd name="T4" fmla="*/ 109 w 157"/>
                  <a:gd name="T5" fmla="*/ 0 h 104"/>
                  <a:gd name="T6" fmla="*/ 89 w 157"/>
                  <a:gd name="T7" fmla="*/ 0 h 104"/>
                  <a:gd name="T8" fmla="*/ 71 w 157"/>
                  <a:gd name="T9" fmla="*/ 0 h 104"/>
                  <a:gd name="T10" fmla="*/ 53 w 157"/>
                  <a:gd name="T11" fmla="*/ 0 h 104"/>
                  <a:gd name="T12" fmla="*/ 53 w 157"/>
                  <a:gd name="T13" fmla="*/ 8 h 104"/>
                  <a:gd name="T14" fmla="*/ 34 w 157"/>
                  <a:gd name="T15" fmla="*/ 8 h 104"/>
                  <a:gd name="T16" fmla="*/ 34 w 157"/>
                  <a:gd name="T17" fmla="*/ 16 h 104"/>
                  <a:gd name="T18" fmla="*/ 18 w 157"/>
                  <a:gd name="T19" fmla="*/ 16 h 104"/>
                  <a:gd name="T20" fmla="*/ 18 w 157"/>
                  <a:gd name="T21" fmla="*/ 24 h 104"/>
                  <a:gd name="T22" fmla="*/ 18 w 157"/>
                  <a:gd name="T23" fmla="*/ 32 h 104"/>
                  <a:gd name="T24" fmla="*/ 0 w 157"/>
                  <a:gd name="T25" fmla="*/ 32 h 104"/>
                  <a:gd name="T26" fmla="*/ 0 w 157"/>
                  <a:gd name="T27" fmla="*/ 40 h 104"/>
                  <a:gd name="T28" fmla="*/ 0 w 157"/>
                  <a:gd name="T29" fmla="*/ 48 h 104"/>
                  <a:gd name="T30" fmla="*/ 18 w 157"/>
                  <a:gd name="T31" fmla="*/ 48 h 104"/>
                  <a:gd name="T32" fmla="*/ 18 w 157"/>
                  <a:gd name="T33" fmla="*/ 56 h 104"/>
                  <a:gd name="T34" fmla="*/ 18 w 157"/>
                  <a:gd name="T35" fmla="*/ 64 h 104"/>
                  <a:gd name="T36" fmla="*/ 34 w 157"/>
                  <a:gd name="T37" fmla="*/ 64 h 104"/>
                  <a:gd name="T38" fmla="*/ 34 w 157"/>
                  <a:gd name="T39" fmla="*/ 72 h 104"/>
                  <a:gd name="T40" fmla="*/ 53 w 157"/>
                  <a:gd name="T41" fmla="*/ 72 h 104"/>
                  <a:gd name="T42" fmla="*/ 53 w 157"/>
                  <a:gd name="T43" fmla="*/ 80 h 104"/>
                  <a:gd name="T44" fmla="*/ 71 w 157"/>
                  <a:gd name="T45" fmla="*/ 80 h 104"/>
                  <a:gd name="T46" fmla="*/ 71 w 157"/>
                  <a:gd name="T47" fmla="*/ 88 h 104"/>
                  <a:gd name="T48" fmla="*/ 89 w 157"/>
                  <a:gd name="T49" fmla="*/ 88 h 104"/>
                  <a:gd name="T50" fmla="*/ 109 w 157"/>
                  <a:gd name="T51" fmla="*/ 96 h 104"/>
                  <a:gd name="T52" fmla="*/ 124 w 157"/>
                  <a:gd name="T53" fmla="*/ 96 h 104"/>
                  <a:gd name="T54" fmla="*/ 124 w 157"/>
                  <a:gd name="T55" fmla="*/ 104 h 104"/>
                  <a:gd name="T56" fmla="*/ 142 w 157"/>
                  <a:gd name="T57" fmla="*/ 96 h 104"/>
                  <a:gd name="T58" fmla="*/ 160 w 157"/>
                  <a:gd name="T59" fmla="*/ 96 h 104"/>
                  <a:gd name="T60" fmla="*/ 178 w 157"/>
                  <a:gd name="T61" fmla="*/ 96 h 104"/>
                  <a:gd name="T62" fmla="*/ 198 w 157"/>
                  <a:gd name="T63" fmla="*/ 96 h 104"/>
                  <a:gd name="T64" fmla="*/ 215 w 157"/>
                  <a:gd name="T65" fmla="*/ 96 h 104"/>
                  <a:gd name="T66" fmla="*/ 215 w 157"/>
                  <a:gd name="T67" fmla="*/ 88 h 104"/>
                  <a:gd name="T68" fmla="*/ 215 w 157"/>
                  <a:gd name="T69" fmla="*/ 80 h 104"/>
                  <a:gd name="T70" fmla="*/ 231 w 157"/>
                  <a:gd name="T71" fmla="*/ 80 h 104"/>
                  <a:gd name="T72" fmla="*/ 249 w 157"/>
                  <a:gd name="T73" fmla="*/ 80 h 104"/>
                  <a:gd name="T74" fmla="*/ 249 w 157"/>
                  <a:gd name="T75" fmla="*/ 72 h 104"/>
                  <a:gd name="T76" fmla="*/ 249 w 157"/>
                  <a:gd name="T77" fmla="*/ 64 h 104"/>
                  <a:gd name="T78" fmla="*/ 268 w 157"/>
                  <a:gd name="T79" fmla="*/ 64 h 104"/>
                  <a:gd name="T80" fmla="*/ 268 w 157"/>
                  <a:gd name="T81" fmla="*/ 56 h 104"/>
                  <a:gd name="T82" fmla="*/ 268 w 157"/>
                  <a:gd name="T83" fmla="*/ 48 h 104"/>
                  <a:gd name="T84" fmla="*/ 268 w 157"/>
                  <a:gd name="T85" fmla="*/ 40 h 104"/>
                  <a:gd name="T86" fmla="*/ 286 w 157"/>
                  <a:gd name="T87" fmla="*/ 32 h 104"/>
                  <a:gd name="T88" fmla="*/ 286 w 157"/>
                  <a:gd name="T89" fmla="*/ 24 h 104"/>
                  <a:gd name="T90" fmla="*/ 286 w 157"/>
                  <a:gd name="T91" fmla="*/ 16 h 104"/>
                  <a:gd name="T92" fmla="*/ 286 w 157"/>
                  <a:gd name="T93" fmla="*/ 8 h 104"/>
                  <a:gd name="T94" fmla="*/ 268 w 157"/>
                  <a:gd name="T95" fmla="*/ 8 h 104"/>
                  <a:gd name="T96" fmla="*/ 268 w 157"/>
                  <a:gd name="T97" fmla="*/ 0 h 104"/>
                  <a:gd name="T98" fmla="*/ 249 w 157"/>
                  <a:gd name="T99" fmla="*/ 0 h 104"/>
                  <a:gd name="T100" fmla="*/ 231 w 157"/>
                  <a:gd name="T101" fmla="*/ 0 h 104"/>
                  <a:gd name="T102" fmla="*/ 215 w 157"/>
                  <a:gd name="T103" fmla="*/ 0 h 104"/>
                  <a:gd name="T104" fmla="*/ 198 w 157"/>
                  <a:gd name="T105" fmla="*/ 0 h 104"/>
                  <a:gd name="T106" fmla="*/ 178 w 157"/>
                  <a:gd name="T107" fmla="*/ 0 h 104"/>
                  <a:gd name="T108" fmla="*/ 160 w 157"/>
                  <a:gd name="T109" fmla="*/ 0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7"/>
                  <a:gd name="T166" fmla="*/ 0 h 104"/>
                  <a:gd name="T167" fmla="*/ 157 w 15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7" h="104">
                    <a:moveTo>
                      <a:pt x="78" y="0"/>
                    </a:moveTo>
                    <a:lnTo>
                      <a:pt x="68" y="0"/>
                    </a:lnTo>
                    <a:lnTo>
                      <a:pt x="59" y="0"/>
                    </a:lnTo>
                    <a:lnTo>
                      <a:pt x="49" y="0"/>
                    </a:lnTo>
                    <a:lnTo>
                      <a:pt x="39" y="0"/>
                    </a:lnTo>
                    <a:lnTo>
                      <a:pt x="29" y="0"/>
                    </a:lnTo>
                    <a:lnTo>
                      <a:pt x="29" y="8"/>
                    </a:lnTo>
                    <a:lnTo>
                      <a:pt x="19" y="8"/>
                    </a:lnTo>
                    <a:lnTo>
                      <a:pt x="19" y="16"/>
                    </a:lnTo>
                    <a:lnTo>
                      <a:pt x="10" y="16"/>
                    </a:lnTo>
                    <a:lnTo>
                      <a:pt x="10" y="24"/>
                    </a:lnTo>
                    <a:lnTo>
                      <a:pt x="10" y="32"/>
                    </a:lnTo>
                    <a:lnTo>
                      <a:pt x="0" y="32"/>
                    </a:lnTo>
                    <a:lnTo>
                      <a:pt x="0" y="40"/>
                    </a:lnTo>
                    <a:lnTo>
                      <a:pt x="0" y="48"/>
                    </a:lnTo>
                    <a:lnTo>
                      <a:pt x="10" y="48"/>
                    </a:lnTo>
                    <a:lnTo>
                      <a:pt x="10" y="56"/>
                    </a:lnTo>
                    <a:lnTo>
                      <a:pt x="10" y="64"/>
                    </a:lnTo>
                    <a:lnTo>
                      <a:pt x="19" y="64"/>
                    </a:lnTo>
                    <a:lnTo>
                      <a:pt x="19" y="72"/>
                    </a:lnTo>
                    <a:lnTo>
                      <a:pt x="29" y="72"/>
                    </a:lnTo>
                    <a:lnTo>
                      <a:pt x="29" y="80"/>
                    </a:lnTo>
                    <a:lnTo>
                      <a:pt x="39" y="80"/>
                    </a:lnTo>
                    <a:lnTo>
                      <a:pt x="39" y="88"/>
                    </a:lnTo>
                    <a:lnTo>
                      <a:pt x="49" y="88"/>
                    </a:lnTo>
                    <a:lnTo>
                      <a:pt x="59" y="96"/>
                    </a:lnTo>
                    <a:lnTo>
                      <a:pt x="68" y="96"/>
                    </a:lnTo>
                    <a:lnTo>
                      <a:pt x="68" y="104"/>
                    </a:lnTo>
                    <a:lnTo>
                      <a:pt x="78" y="96"/>
                    </a:lnTo>
                    <a:lnTo>
                      <a:pt x="88" y="96"/>
                    </a:lnTo>
                    <a:lnTo>
                      <a:pt x="98" y="96"/>
                    </a:lnTo>
                    <a:lnTo>
                      <a:pt x="108" y="96"/>
                    </a:lnTo>
                    <a:lnTo>
                      <a:pt x="118" y="96"/>
                    </a:lnTo>
                    <a:lnTo>
                      <a:pt x="118" y="88"/>
                    </a:lnTo>
                    <a:lnTo>
                      <a:pt x="118" y="80"/>
                    </a:lnTo>
                    <a:lnTo>
                      <a:pt x="127" y="80"/>
                    </a:lnTo>
                    <a:lnTo>
                      <a:pt x="137" y="80"/>
                    </a:lnTo>
                    <a:lnTo>
                      <a:pt x="137" y="72"/>
                    </a:lnTo>
                    <a:lnTo>
                      <a:pt x="137" y="64"/>
                    </a:lnTo>
                    <a:lnTo>
                      <a:pt x="147" y="64"/>
                    </a:lnTo>
                    <a:lnTo>
                      <a:pt x="147" y="56"/>
                    </a:lnTo>
                    <a:lnTo>
                      <a:pt x="147" y="48"/>
                    </a:lnTo>
                    <a:lnTo>
                      <a:pt x="147" y="40"/>
                    </a:lnTo>
                    <a:lnTo>
                      <a:pt x="157" y="32"/>
                    </a:lnTo>
                    <a:lnTo>
                      <a:pt x="157" y="24"/>
                    </a:lnTo>
                    <a:lnTo>
                      <a:pt x="157" y="16"/>
                    </a:lnTo>
                    <a:lnTo>
                      <a:pt x="157" y="8"/>
                    </a:lnTo>
                    <a:lnTo>
                      <a:pt x="147" y="8"/>
                    </a:lnTo>
                    <a:lnTo>
                      <a:pt x="147" y="0"/>
                    </a:lnTo>
                    <a:lnTo>
                      <a:pt x="137" y="0"/>
                    </a:lnTo>
                    <a:lnTo>
                      <a:pt x="127" y="0"/>
                    </a:lnTo>
                    <a:lnTo>
                      <a:pt x="118" y="0"/>
                    </a:lnTo>
                    <a:lnTo>
                      <a:pt x="108" y="0"/>
                    </a:lnTo>
                    <a:lnTo>
                      <a:pt x="98" y="0"/>
                    </a:lnTo>
                    <a:lnTo>
                      <a:pt x="88" y="0"/>
                    </a:lnTo>
                  </a:path>
                </a:pathLst>
              </a:custGeom>
              <a:noFill/>
              <a:ln w="15875">
                <a:solidFill>
                  <a:srgbClr val="000000"/>
                </a:solidFill>
                <a:prstDash val="solid"/>
                <a:round/>
                <a:headEnd/>
                <a:tailEnd/>
              </a:ln>
            </p:spPr>
            <p:txBody>
              <a:bodyPr/>
              <a:lstStyle/>
              <a:p>
                <a:endParaRPr lang="fr-FR"/>
              </a:p>
            </p:txBody>
          </p:sp>
          <p:sp>
            <p:nvSpPr>
              <p:cNvPr id="13435" name="Oval 63"/>
              <p:cNvSpPr>
                <a:spLocks noChangeArrowheads="1"/>
              </p:cNvSpPr>
              <p:nvPr/>
            </p:nvSpPr>
            <p:spPr bwMode="auto">
              <a:xfrm>
                <a:off x="822" y="2472"/>
                <a:ext cx="55" cy="38"/>
              </a:xfrm>
              <a:prstGeom prst="ellipse">
                <a:avLst/>
              </a:prstGeom>
              <a:solidFill>
                <a:srgbClr val="000000"/>
              </a:solidFill>
              <a:ln w="15875">
                <a:solidFill>
                  <a:srgbClr val="000000"/>
                </a:solidFill>
                <a:round/>
                <a:headEnd/>
                <a:tailEnd/>
              </a:ln>
            </p:spPr>
            <p:txBody>
              <a:bodyPr/>
              <a:lstStyle/>
              <a:p>
                <a:endParaRPr lang="fr-FR" sz="1600" b="1">
                  <a:latin typeface="Calibri" pitchFamily="34" charset="0"/>
                </a:endParaRPr>
              </a:p>
            </p:txBody>
          </p:sp>
        </p:grpSp>
        <p:pic>
          <p:nvPicPr>
            <p:cNvPr id="13426" name="Picture 64" descr="pintade1"/>
            <p:cNvPicPr>
              <a:picLocks noChangeAspect="1" noChangeArrowheads="1"/>
            </p:cNvPicPr>
            <p:nvPr/>
          </p:nvPicPr>
          <p:blipFill>
            <a:blip r:embed="rId5"/>
            <a:srcRect/>
            <a:stretch>
              <a:fillRect/>
            </a:stretch>
          </p:blipFill>
          <p:spPr bwMode="auto">
            <a:xfrm>
              <a:off x="2680" y="1049"/>
              <a:ext cx="552" cy="413"/>
            </a:xfrm>
            <a:prstGeom prst="rect">
              <a:avLst/>
            </a:prstGeom>
            <a:noFill/>
            <a:ln w="9525">
              <a:noFill/>
              <a:miter lim="800000"/>
              <a:headEnd/>
              <a:tailEnd/>
            </a:ln>
          </p:spPr>
        </p:pic>
      </p:grpSp>
      <p:grpSp>
        <p:nvGrpSpPr>
          <p:cNvPr id="13550" name="Group 238"/>
          <p:cNvGrpSpPr>
            <a:grpSpLocks/>
          </p:cNvGrpSpPr>
          <p:nvPr/>
        </p:nvGrpSpPr>
        <p:grpSpPr bwMode="auto">
          <a:xfrm>
            <a:off x="5588000" y="1724025"/>
            <a:ext cx="1262063" cy="1435100"/>
            <a:chOff x="3515" y="978"/>
            <a:chExt cx="795" cy="904"/>
          </a:xfrm>
        </p:grpSpPr>
        <p:sp>
          <p:nvSpPr>
            <p:cNvPr id="13407" name="Rectangle 68"/>
            <p:cNvSpPr>
              <a:spLocks noChangeArrowheads="1"/>
            </p:cNvSpPr>
            <p:nvPr/>
          </p:nvSpPr>
          <p:spPr bwMode="auto">
            <a:xfrm>
              <a:off x="3515" y="1767"/>
              <a:ext cx="795" cy="115"/>
            </a:xfrm>
            <a:prstGeom prst="rect">
              <a:avLst/>
            </a:prstGeom>
            <a:noFill/>
            <a:ln w="9525">
              <a:noFill/>
              <a:miter lim="800000"/>
              <a:headEnd/>
              <a:tailEnd/>
            </a:ln>
          </p:spPr>
          <p:txBody>
            <a:bodyPr wrap="none" lIns="0" tIns="0" rIns="0" bIns="0">
              <a:spAutoFit/>
            </a:bodyPr>
            <a:lstStyle/>
            <a:p>
              <a:pPr algn="ctr" eaLnBrk="0" hangingPunct="0"/>
              <a:r>
                <a:rPr lang="en-GB" sz="1200">
                  <a:latin typeface="Calibri" pitchFamily="34" charset="0"/>
                </a:rPr>
                <a:t>Linear growth phase</a:t>
              </a:r>
            </a:p>
          </p:txBody>
        </p:sp>
        <p:grpSp>
          <p:nvGrpSpPr>
            <p:cNvPr id="13408" name="Group 69"/>
            <p:cNvGrpSpPr>
              <a:grpSpLocks/>
            </p:cNvGrpSpPr>
            <p:nvPr/>
          </p:nvGrpSpPr>
          <p:grpSpPr bwMode="auto">
            <a:xfrm>
              <a:off x="3718" y="1497"/>
              <a:ext cx="322" cy="267"/>
              <a:chOff x="3132" y="2188"/>
              <a:chExt cx="696" cy="462"/>
            </a:xfrm>
          </p:grpSpPr>
          <p:sp>
            <p:nvSpPr>
              <p:cNvPr id="13410" name="Rectangle 70"/>
              <p:cNvSpPr>
                <a:spLocks noChangeArrowheads="1"/>
              </p:cNvSpPr>
              <p:nvPr/>
            </p:nvSpPr>
            <p:spPr bwMode="auto">
              <a:xfrm>
                <a:off x="3143" y="2515"/>
                <a:ext cx="685" cy="135"/>
              </a:xfrm>
              <a:prstGeom prst="rect">
                <a:avLst/>
              </a:prstGeom>
              <a:blipFill dpi="0" rotWithShape="0">
                <a:blip r:embed="rId2"/>
                <a:srcRect/>
                <a:tile tx="0" ty="0" sx="100000" sy="100000" flip="none" algn="tl"/>
              </a:blipFill>
              <a:ln w="9525">
                <a:noFill/>
                <a:miter lim="800000"/>
                <a:headEnd/>
                <a:tailEnd/>
              </a:ln>
            </p:spPr>
            <p:txBody>
              <a:bodyPr/>
              <a:lstStyle/>
              <a:p>
                <a:endParaRPr lang="fr-FR" sz="1600" b="1">
                  <a:latin typeface="Calibri" pitchFamily="34" charset="0"/>
                </a:endParaRPr>
              </a:p>
            </p:txBody>
          </p:sp>
          <p:sp>
            <p:nvSpPr>
              <p:cNvPr id="13411" name="Line 71"/>
              <p:cNvSpPr>
                <a:spLocks noChangeShapeType="1"/>
              </p:cNvSpPr>
              <p:nvPr/>
            </p:nvSpPr>
            <p:spPr bwMode="auto">
              <a:xfrm>
                <a:off x="3132" y="2507"/>
                <a:ext cx="684" cy="1"/>
              </a:xfrm>
              <a:prstGeom prst="line">
                <a:avLst/>
              </a:prstGeom>
              <a:noFill/>
              <a:ln w="15875">
                <a:solidFill>
                  <a:srgbClr val="000000"/>
                </a:solidFill>
                <a:round/>
                <a:headEnd/>
                <a:tailEnd/>
              </a:ln>
            </p:spPr>
            <p:txBody>
              <a:bodyPr/>
              <a:lstStyle/>
              <a:p>
                <a:endParaRPr lang="fr-FR"/>
              </a:p>
            </p:txBody>
          </p:sp>
          <p:sp>
            <p:nvSpPr>
              <p:cNvPr id="13412" name="Line 72"/>
              <p:cNvSpPr>
                <a:spLocks noChangeShapeType="1"/>
              </p:cNvSpPr>
              <p:nvPr/>
            </p:nvSpPr>
            <p:spPr bwMode="auto">
              <a:xfrm>
                <a:off x="3132" y="2642"/>
                <a:ext cx="684" cy="1"/>
              </a:xfrm>
              <a:prstGeom prst="line">
                <a:avLst/>
              </a:prstGeom>
              <a:noFill/>
              <a:ln w="15875">
                <a:solidFill>
                  <a:srgbClr val="000000"/>
                </a:solidFill>
                <a:round/>
                <a:headEnd/>
                <a:tailEnd/>
              </a:ln>
            </p:spPr>
            <p:txBody>
              <a:bodyPr/>
              <a:lstStyle/>
              <a:p>
                <a:endParaRPr lang="fr-FR"/>
              </a:p>
            </p:txBody>
          </p:sp>
          <p:sp>
            <p:nvSpPr>
              <p:cNvPr id="13413" name="Freeform 73"/>
              <p:cNvSpPr>
                <a:spLocks/>
              </p:cNvSpPr>
              <p:nvPr/>
            </p:nvSpPr>
            <p:spPr bwMode="auto">
              <a:xfrm>
                <a:off x="3199" y="2419"/>
                <a:ext cx="298" cy="120"/>
              </a:xfrm>
              <a:custGeom>
                <a:avLst/>
                <a:gdLst>
                  <a:gd name="T0" fmla="*/ 0 w 265"/>
                  <a:gd name="T1" fmla="*/ 0 h 120"/>
                  <a:gd name="T2" fmla="*/ 0 w 265"/>
                  <a:gd name="T3" fmla="*/ 8 h 120"/>
                  <a:gd name="T4" fmla="*/ 0 w 265"/>
                  <a:gd name="T5" fmla="*/ 16 h 120"/>
                  <a:gd name="T6" fmla="*/ 0 w 265"/>
                  <a:gd name="T7" fmla="*/ 24 h 120"/>
                  <a:gd name="T8" fmla="*/ 0 w 265"/>
                  <a:gd name="T9" fmla="*/ 32 h 120"/>
                  <a:gd name="T10" fmla="*/ 0 w 265"/>
                  <a:gd name="T11" fmla="*/ 40 h 120"/>
                  <a:gd name="T12" fmla="*/ 17 w 265"/>
                  <a:gd name="T13" fmla="*/ 40 h 120"/>
                  <a:gd name="T14" fmla="*/ 17 w 265"/>
                  <a:gd name="T15" fmla="*/ 48 h 120"/>
                  <a:gd name="T16" fmla="*/ 17 w 265"/>
                  <a:gd name="T17" fmla="*/ 56 h 120"/>
                  <a:gd name="T18" fmla="*/ 34 w 265"/>
                  <a:gd name="T19" fmla="*/ 56 h 120"/>
                  <a:gd name="T20" fmla="*/ 34 w 265"/>
                  <a:gd name="T21" fmla="*/ 64 h 120"/>
                  <a:gd name="T22" fmla="*/ 53 w 265"/>
                  <a:gd name="T23" fmla="*/ 72 h 120"/>
                  <a:gd name="T24" fmla="*/ 53 w 265"/>
                  <a:gd name="T25" fmla="*/ 80 h 120"/>
                  <a:gd name="T26" fmla="*/ 70 w 265"/>
                  <a:gd name="T27" fmla="*/ 88 h 120"/>
                  <a:gd name="T28" fmla="*/ 70 w 265"/>
                  <a:gd name="T29" fmla="*/ 96 h 120"/>
                  <a:gd name="T30" fmla="*/ 89 w 265"/>
                  <a:gd name="T31" fmla="*/ 96 h 120"/>
                  <a:gd name="T32" fmla="*/ 105 w 265"/>
                  <a:gd name="T33" fmla="*/ 96 h 120"/>
                  <a:gd name="T34" fmla="*/ 105 w 265"/>
                  <a:gd name="T35" fmla="*/ 104 h 120"/>
                  <a:gd name="T36" fmla="*/ 121 w 265"/>
                  <a:gd name="T37" fmla="*/ 104 h 120"/>
                  <a:gd name="T38" fmla="*/ 141 w 265"/>
                  <a:gd name="T39" fmla="*/ 112 h 120"/>
                  <a:gd name="T40" fmla="*/ 159 w 265"/>
                  <a:gd name="T41" fmla="*/ 112 h 120"/>
                  <a:gd name="T42" fmla="*/ 159 w 265"/>
                  <a:gd name="T43" fmla="*/ 120 h 120"/>
                  <a:gd name="T44" fmla="*/ 175 w 265"/>
                  <a:gd name="T45" fmla="*/ 120 h 120"/>
                  <a:gd name="T46" fmla="*/ 193 w 265"/>
                  <a:gd name="T47" fmla="*/ 120 h 120"/>
                  <a:gd name="T48" fmla="*/ 210 w 265"/>
                  <a:gd name="T49" fmla="*/ 120 h 120"/>
                  <a:gd name="T50" fmla="*/ 229 w 265"/>
                  <a:gd name="T51" fmla="*/ 120 h 120"/>
                  <a:gd name="T52" fmla="*/ 246 w 265"/>
                  <a:gd name="T53" fmla="*/ 120 h 120"/>
                  <a:gd name="T54" fmla="*/ 264 w 265"/>
                  <a:gd name="T55" fmla="*/ 120 h 120"/>
                  <a:gd name="T56" fmla="*/ 283 w 265"/>
                  <a:gd name="T57" fmla="*/ 120 h 120"/>
                  <a:gd name="T58" fmla="*/ 300 w 265"/>
                  <a:gd name="T59" fmla="*/ 120 h 120"/>
                  <a:gd name="T60" fmla="*/ 317 w 265"/>
                  <a:gd name="T61" fmla="*/ 112 h 120"/>
                  <a:gd name="T62" fmla="*/ 317 w 265"/>
                  <a:gd name="T63" fmla="*/ 104 h 120"/>
                  <a:gd name="T64" fmla="*/ 334 w 265"/>
                  <a:gd name="T65" fmla="*/ 104 h 120"/>
                  <a:gd name="T66" fmla="*/ 334 w 265"/>
                  <a:gd name="T67" fmla="*/ 96 h 120"/>
                  <a:gd name="T68" fmla="*/ 352 w 265"/>
                  <a:gd name="T69" fmla="*/ 96 h 120"/>
                  <a:gd name="T70" fmla="*/ 352 w 265"/>
                  <a:gd name="T71" fmla="*/ 88 h 120"/>
                  <a:gd name="T72" fmla="*/ 372 w 265"/>
                  <a:gd name="T73" fmla="*/ 88 h 120"/>
                  <a:gd name="T74" fmla="*/ 388 w 265"/>
                  <a:gd name="T75" fmla="*/ 88 h 120"/>
                  <a:gd name="T76" fmla="*/ 388 w 265"/>
                  <a:gd name="T77" fmla="*/ 80 h 120"/>
                  <a:gd name="T78" fmla="*/ 405 w 265"/>
                  <a:gd name="T79" fmla="*/ 80 h 120"/>
                  <a:gd name="T80" fmla="*/ 405 w 265"/>
                  <a:gd name="T81" fmla="*/ 72 h 120"/>
                  <a:gd name="T82" fmla="*/ 405 w 265"/>
                  <a:gd name="T83" fmla="*/ 64 h 120"/>
                  <a:gd name="T84" fmla="*/ 423 w 265"/>
                  <a:gd name="T85" fmla="*/ 64 h 120"/>
                  <a:gd name="T86" fmla="*/ 423 w 265"/>
                  <a:gd name="T87" fmla="*/ 56 h 120"/>
                  <a:gd name="T88" fmla="*/ 423 w 265"/>
                  <a:gd name="T89" fmla="*/ 48 h 120"/>
                  <a:gd name="T90" fmla="*/ 441 w 265"/>
                  <a:gd name="T91" fmla="*/ 48 h 120"/>
                  <a:gd name="T92" fmla="*/ 441 w 265"/>
                  <a:gd name="T93" fmla="*/ 40 h 120"/>
                  <a:gd name="T94" fmla="*/ 441 w 265"/>
                  <a:gd name="T95" fmla="*/ 32 h 120"/>
                  <a:gd name="T96" fmla="*/ 459 w 265"/>
                  <a:gd name="T97" fmla="*/ 16 h 120"/>
                  <a:gd name="T98" fmla="*/ 477 w 265"/>
                  <a:gd name="T99" fmla="*/ 16 h 120"/>
                  <a:gd name="T100" fmla="*/ 477 w 265"/>
                  <a:gd name="T101" fmla="*/ 8 h 120"/>
                  <a:gd name="T102" fmla="*/ 477 w 265"/>
                  <a:gd name="T103" fmla="*/ 0 h 120"/>
                  <a:gd name="T104" fmla="*/ 0 w 265"/>
                  <a:gd name="T105" fmla="*/ 0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5"/>
                  <a:gd name="T160" fmla="*/ 0 h 120"/>
                  <a:gd name="T161" fmla="*/ 265 w 265"/>
                  <a:gd name="T162" fmla="*/ 120 h 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5" h="120">
                    <a:moveTo>
                      <a:pt x="0" y="0"/>
                    </a:moveTo>
                    <a:lnTo>
                      <a:pt x="0" y="8"/>
                    </a:lnTo>
                    <a:lnTo>
                      <a:pt x="0" y="16"/>
                    </a:lnTo>
                    <a:lnTo>
                      <a:pt x="0" y="24"/>
                    </a:lnTo>
                    <a:lnTo>
                      <a:pt x="0" y="32"/>
                    </a:lnTo>
                    <a:lnTo>
                      <a:pt x="0" y="40"/>
                    </a:lnTo>
                    <a:lnTo>
                      <a:pt x="10" y="40"/>
                    </a:lnTo>
                    <a:lnTo>
                      <a:pt x="10" y="48"/>
                    </a:lnTo>
                    <a:lnTo>
                      <a:pt x="10" y="56"/>
                    </a:lnTo>
                    <a:lnTo>
                      <a:pt x="19" y="56"/>
                    </a:lnTo>
                    <a:lnTo>
                      <a:pt x="19" y="64"/>
                    </a:lnTo>
                    <a:lnTo>
                      <a:pt x="29" y="72"/>
                    </a:lnTo>
                    <a:lnTo>
                      <a:pt x="29" y="80"/>
                    </a:lnTo>
                    <a:lnTo>
                      <a:pt x="39" y="88"/>
                    </a:lnTo>
                    <a:lnTo>
                      <a:pt x="39" y="96"/>
                    </a:lnTo>
                    <a:lnTo>
                      <a:pt x="49" y="96"/>
                    </a:lnTo>
                    <a:lnTo>
                      <a:pt x="59" y="96"/>
                    </a:lnTo>
                    <a:lnTo>
                      <a:pt x="59" y="104"/>
                    </a:lnTo>
                    <a:lnTo>
                      <a:pt x="68" y="104"/>
                    </a:lnTo>
                    <a:lnTo>
                      <a:pt x="78" y="112"/>
                    </a:lnTo>
                    <a:lnTo>
                      <a:pt x="88" y="112"/>
                    </a:lnTo>
                    <a:lnTo>
                      <a:pt x="88" y="120"/>
                    </a:lnTo>
                    <a:lnTo>
                      <a:pt x="98" y="120"/>
                    </a:lnTo>
                    <a:lnTo>
                      <a:pt x="108" y="120"/>
                    </a:lnTo>
                    <a:lnTo>
                      <a:pt x="117" y="120"/>
                    </a:lnTo>
                    <a:lnTo>
                      <a:pt x="127" y="120"/>
                    </a:lnTo>
                    <a:lnTo>
                      <a:pt x="137" y="120"/>
                    </a:lnTo>
                    <a:lnTo>
                      <a:pt x="147" y="120"/>
                    </a:lnTo>
                    <a:lnTo>
                      <a:pt x="157" y="120"/>
                    </a:lnTo>
                    <a:lnTo>
                      <a:pt x="167" y="120"/>
                    </a:lnTo>
                    <a:lnTo>
                      <a:pt x="176" y="112"/>
                    </a:lnTo>
                    <a:lnTo>
                      <a:pt x="176" y="104"/>
                    </a:lnTo>
                    <a:lnTo>
                      <a:pt x="186" y="104"/>
                    </a:lnTo>
                    <a:lnTo>
                      <a:pt x="186" y="96"/>
                    </a:lnTo>
                    <a:lnTo>
                      <a:pt x="196" y="96"/>
                    </a:lnTo>
                    <a:lnTo>
                      <a:pt x="196" y="88"/>
                    </a:lnTo>
                    <a:lnTo>
                      <a:pt x="206" y="88"/>
                    </a:lnTo>
                    <a:lnTo>
                      <a:pt x="216" y="88"/>
                    </a:lnTo>
                    <a:lnTo>
                      <a:pt x="216" y="80"/>
                    </a:lnTo>
                    <a:lnTo>
                      <a:pt x="225" y="80"/>
                    </a:lnTo>
                    <a:lnTo>
                      <a:pt x="225" y="72"/>
                    </a:lnTo>
                    <a:lnTo>
                      <a:pt x="225" y="64"/>
                    </a:lnTo>
                    <a:lnTo>
                      <a:pt x="235" y="64"/>
                    </a:lnTo>
                    <a:lnTo>
                      <a:pt x="235" y="56"/>
                    </a:lnTo>
                    <a:lnTo>
                      <a:pt x="235" y="48"/>
                    </a:lnTo>
                    <a:lnTo>
                      <a:pt x="245" y="48"/>
                    </a:lnTo>
                    <a:lnTo>
                      <a:pt x="245" y="40"/>
                    </a:lnTo>
                    <a:lnTo>
                      <a:pt x="245" y="32"/>
                    </a:lnTo>
                    <a:lnTo>
                      <a:pt x="255" y="16"/>
                    </a:lnTo>
                    <a:lnTo>
                      <a:pt x="265" y="16"/>
                    </a:lnTo>
                    <a:lnTo>
                      <a:pt x="265" y="8"/>
                    </a:lnTo>
                    <a:lnTo>
                      <a:pt x="265" y="0"/>
                    </a:lnTo>
                    <a:lnTo>
                      <a:pt x="0" y="0"/>
                    </a:lnTo>
                    <a:close/>
                  </a:path>
                </a:pathLst>
              </a:custGeom>
              <a:blipFill dpi="0" rotWithShape="0">
                <a:blip r:embed="rId3"/>
                <a:srcRect/>
                <a:tile tx="0" ty="0" sx="100000" sy="100000" flip="none" algn="tl"/>
              </a:blipFill>
              <a:ln w="9525">
                <a:noFill/>
                <a:round/>
                <a:headEnd/>
                <a:tailEnd/>
              </a:ln>
            </p:spPr>
            <p:txBody>
              <a:bodyPr/>
              <a:lstStyle/>
              <a:p>
                <a:endParaRPr lang="fr-FR"/>
              </a:p>
            </p:txBody>
          </p:sp>
          <p:sp>
            <p:nvSpPr>
              <p:cNvPr id="13414" name="Freeform 74"/>
              <p:cNvSpPr>
                <a:spLocks/>
              </p:cNvSpPr>
              <p:nvPr/>
            </p:nvSpPr>
            <p:spPr bwMode="auto">
              <a:xfrm>
                <a:off x="3199" y="2419"/>
                <a:ext cx="298" cy="120"/>
              </a:xfrm>
              <a:custGeom>
                <a:avLst/>
                <a:gdLst>
                  <a:gd name="T0" fmla="*/ 0 w 265"/>
                  <a:gd name="T1" fmla="*/ 0 h 120"/>
                  <a:gd name="T2" fmla="*/ 0 w 265"/>
                  <a:gd name="T3" fmla="*/ 8 h 120"/>
                  <a:gd name="T4" fmla="*/ 0 w 265"/>
                  <a:gd name="T5" fmla="*/ 16 h 120"/>
                  <a:gd name="T6" fmla="*/ 0 w 265"/>
                  <a:gd name="T7" fmla="*/ 24 h 120"/>
                  <a:gd name="T8" fmla="*/ 0 w 265"/>
                  <a:gd name="T9" fmla="*/ 32 h 120"/>
                  <a:gd name="T10" fmla="*/ 0 w 265"/>
                  <a:gd name="T11" fmla="*/ 40 h 120"/>
                  <a:gd name="T12" fmla="*/ 17 w 265"/>
                  <a:gd name="T13" fmla="*/ 40 h 120"/>
                  <a:gd name="T14" fmla="*/ 17 w 265"/>
                  <a:gd name="T15" fmla="*/ 48 h 120"/>
                  <a:gd name="T16" fmla="*/ 17 w 265"/>
                  <a:gd name="T17" fmla="*/ 56 h 120"/>
                  <a:gd name="T18" fmla="*/ 34 w 265"/>
                  <a:gd name="T19" fmla="*/ 56 h 120"/>
                  <a:gd name="T20" fmla="*/ 34 w 265"/>
                  <a:gd name="T21" fmla="*/ 64 h 120"/>
                  <a:gd name="T22" fmla="*/ 53 w 265"/>
                  <a:gd name="T23" fmla="*/ 72 h 120"/>
                  <a:gd name="T24" fmla="*/ 53 w 265"/>
                  <a:gd name="T25" fmla="*/ 80 h 120"/>
                  <a:gd name="T26" fmla="*/ 70 w 265"/>
                  <a:gd name="T27" fmla="*/ 88 h 120"/>
                  <a:gd name="T28" fmla="*/ 70 w 265"/>
                  <a:gd name="T29" fmla="*/ 96 h 120"/>
                  <a:gd name="T30" fmla="*/ 89 w 265"/>
                  <a:gd name="T31" fmla="*/ 96 h 120"/>
                  <a:gd name="T32" fmla="*/ 105 w 265"/>
                  <a:gd name="T33" fmla="*/ 96 h 120"/>
                  <a:gd name="T34" fmla="*/ 105 w 265"/>
                  <a:gd name="T35" fmla="*/ 104 h 120"/>
                  <a:gd name="T36" fmla="*/ 121 w 265"/>
                  <a:gd name="T37" fmla="*/ 104 h 120"/>
                  <a:gd name="T38" fmla="*/ 141 w 265"/>
                  <a:gd name="T39" fmla="*/ 112 h 120"/>
                  <a:gd name="T40" fmla="*/ 159 w 265"/>
                  <a:gd name="T41" fmla="*/ 112 h 120"/>
                  <a:gd name="T42" fmla="*/ 159 w 265"/>
                  <a:gd name="T43" fmla="*/ 120 h 120"/>
                  <a:gd name="T44" fmla="*/ 175 w 265"/>
                  <a:gd name="T45" fmla="*/ 120 h 120"/>
                  <a:gd name="T46" fmla="*/ 193 w 265"/>
                  <a:gd name="T47" fmla="*/ 120 h 120"/>
                  <a:gd name="T48" fmla="*/ 210 w 265"/>
                  <a:gd name="T49" fmla="*/ 120 h 120"/>
                  <a:gd name="T50" fmla="*/ 229 w 265"/>
                  <a:gd name="T51" fmla="*/ 120 h 120"/>
                  <a:gd name="T52" fmla="*/ 246 w 265"/>
                  <a:gd name="T53" fmla="*/ 120 h 120"/>
                  <a:gd name="T54" fmla="*/ 264 w 265"/>
                  <a:gd name="T55" fmla="*/ 120 h 120"/>
                  <a:gd name="T56" fmla="*/ 283 w 265"/>
                  <a:gd name="T57" fmla="*/ 120 h 120"/>
                  <a:gd name="T58" fmla="*/ 300 w 265"/>
                  <a:gd name="T59" fmla="*/ 120 h 120"/>
                  <a:gd name="T60" fmla="*/ 317 w 265"/>
                  <a:gd name="T61" fmla="*/ 112 h 120"/>
                  <a:gd name="T62" fmla="*/ 317 w 265"/>
                  <a:gd name="T63" fmla="*/ 104 h 120"/>
                  <a:gd name="T64" fmla="*/ 334 w 265"/>
                  <a:gd name="T65" fmla="*/ 104 h 120"/>
                  <a:gd name="T66" fmla="*/ 334 w 265"/>
                  <a:gd name="T67" fmla="*/ 96 h 120"/>
                  <a:gd name="T68" fmla="*/ 352 w 265"/>
                  <a:gd name="T69" fmla="*/ 96 h 120"/>
                  <a:gd name="T70" fmla="*/ 352 w 265"/>
                  <a:gd name="T71" fmla="*/ 88 h 120"/>
                  <a:gd name="T72" fmla="*/ 372 w 265"/>
                  <a:gd name="T73" fmla="*/ 88 h 120"/>
                  <a:gd name="T74" fmla="*/ 388 w 265"/>
                  <a:gd name="T75" fmla="*/ 88 h 120"/>
                  <a:gd name="T76" fmla="*/ 388 w 265"/>
                  <a:gd name="T77" fmla="*/ 80 h 120"/>
                  <a:gd name="T78" fmla="*/ 405 w 265"/>
                  <a:gd name="T79" fmla="*/ 80 h 120"/>
                  <a:gd name="T80" fmla="*/ 405 w 265"/>
                  <a:gd name="T81" fmla="*/ 72 h 120"/>
                  <a:gd name="T82" fmla="*/ 405 w 265"/>
                  <a:gd name="T83" fmla="*/ 64 h 120"/>
                  <a:gd name="T84" fmla="*/ 423 w 265"/>
                  <a:gd name="T85" fmla="*/ 64 h 120"/>
                  <a:gd name="T86" fmla="*/ 423 w 265"/>
                  <a:gd name="T87" fmla="*/ 56 h 120"/>
                  <a:gd name="T88" fmla="*/ 423 w 265"/>
                  <a:gd name="T89" fmla="*/ 48 h 120"/>
                  <a:gd name="T90" fmla="*/ 441 w 265"/>
                  <a:gd name="T91" fmla="*/ 48 h 120"/>
                  <a:gd name="T92" fmla="*/ 441 w 265"/>
                  <a:gd name="T93" fmla="*/ 40 h 120"/>
                  <a:gd name="T94" fmla="*/ 441 w 265"/>
                  <a:gd name="T95" fmla="*/ 32 h 120"/>
                  <a:gd name="T96" fmla="*/ 459 w 265"/>
                  <a:gd name="T97" fmla="*/ 16 h 120"/>
                  <a:gd name="T98" fmla="*/ 477 w 265"/>
                  <a:gd name="T99" fmla="*/ 16 h 120"/>
                  <a:gd name="T100" fmla="*/ 477 w 265"/>
                  <a:gd name="T101" fmla="*/ 8 h 120"/>
                  <a:gd name="T102" fmla="*/ 477 w 265"/>
                  <a:gd name="T103" fmla="*/ 0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5"/>
                  <a:gd name="T157" fmla="*/ 0 h 120"/>
                  <a:gd name="T158" fmla="*/ 265 w 26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5" h="120">
                    <a:moveTo>
                      <a:pt x="0" y="0"/>
                    </a:moveTo>
                    <a:lnTo>
                      <a:pt x="0" y="8"/>
                    </a:lnTo>
                    <a:lnTo>
                      <a:pt x="0" y="16"/>
                    </a:lnTo>
                    <a:lnTo>
                      <a:pt x="0" y="24"/>
                    </a:lnTo>
                    <a:lnTo>
                      <a:pt x="0" y="32"/>
                    </a:lnTo>
                    <a:lnTo>
                      <a:pt x="0" y="40"/>
                    </a:lnTo>
                    <a:lnTo>
                      <a:pt x="10" y="40"/>
                    </a:lnTo>
                    <a:lnTo>
                      <a:pt x="10" y="48"/>
                    </a:lnTo>
                    <a:lnTo>
                      <a:pt x="10" y="56"/>
                    </a:lnTo>
                    <a:lnTo>
                      <a:pt x="19" y="56"/>
                    </a:lnTo>
                    <a:lnTo>
                      <a:pt x="19" y="64"/>
                    </a:lnTo>
                    <a:lnTo>
                      <a:pt x="29" y="72"/>
                    </a:lnTo>
                    <a:lnTo>
                      <a:pt x="29" y="80"/>
                    </a:lnTo>
                    <a:lnTo>
                      <a:pt x="39" y="88"/>
                    </a:lnTo>
                    <a:lnTo>
                      <a:pt x="39" y="96"/>
                    </a:lnTo>
                    <a:lnTo>
                      <a:pt x="49" y="96"/>
                    </a:lnTo>
                    <a:lnTo>
                      <a:pt x="59" y="96"/>
                    </a:lnTo>
                    <a:lnTo>
                      <a:pt x="59" y="104"/>
                    </a:lnTo>
                    <a:lnTo>
                      <a:pt x="68" y="104"/>
                    </a:lnTo>
                    <a:lnTo>
                      <a:pt x="78" y="112"/>
                    </a:lnTo>
                    <a:lnTo>
                      <a:pt x="88" y="112"/>
                    </a:lnTo>
                    <a:lnTo>
                      <a:pt x="88" y="120"/>
                    </a:lnTo>
                    <a:lnTo>
                      <a:pt x="98" y="120"/>
                    </a:lnTo>
                    <a:lnTo>
                      <a:pt x="108" y="120"/>
                    </a:lnTo>
                    <a:lnTo>
                      <a:pt x="117" y="120"/>
                    </a:lnTo>
                    <a:lnTo>
                      <a:pt x="127" y="120"/>
                    </a:lnTo>
                    <a:lnTo>
                      <a:pt x="137" y="120"/>
                    </a:lnTo>
                    <a:lnTo>
                      <a:pt x="147" y="120"/>
                    </a:lnTo>
                    <a:lnTo>
                      <a:pt x="157" y="120"/>
                    </a:lnTo>
                    <a:lnTo>
                      <a:pt x="167" y="120"/>
                    </a:lnTo>
                    <a:lnTo>
                      <a:pt x="176" y="112"/>
                    </a:lnTo>
                    <a:lnTo>
                      <a:pt x="176" y="104"/>
                    </a:lnTo>
                    <a:lnTo>
                      <a:pt x="186" y="104"/>
                    </a:lnTo>
                    <a:lnTo>
                      <a:pt x="186" y="96"/>
                    </a:lnTo>
                    <a:lnTo>
                      <a:pt x="196" y="96"/>
                    </a:lnTo>
                    <a:lnTo>
                      <a:pt x="196" y="88"/>
                    </a:lnTo>
                    <a:lnTo>
                      <a:pt x="206" y="88"/>
                    </a:lnTo>
                    <a:lnTo>
                      <a:pt x="216" y="88"/>
                    </a:lnTo>
                    <a:lnTo>
                      <a:pt x="216" y="80"/>
                    </a:lnTo>
                    <a:lnTo>
                      <a:pt x="225" y="80"/>
                    </a:lnTo>
                    <a:lnTo>
                      <a:pt x="225" y="72"/>
                    </a:lnTo>
                    <a:lnTo>
                      <a:pt x="225" y="64"/>
                    </a:lnTo>
                    <a:lnTo>
                      <a:pt x="235" y="64"/>
                    </a:lnTo>
                    <a:lnTo>
                      <a:pt x="235" y="56"/>
                    </a:lnTo>
                    <a:lnTo>
                      <a:pt x="235" y="48"/>
                    </a:lnTo>
                    <a:lnTo>
                      <a:pt x="245" y="48"/>
                    </a:lnTo>
                    <a:lnTo>
                      <a:pt x="245" y="40"/>
                    </a:lnTo>
                    <a:lnTo>
                      <a:pt x="245" y="32"/>
                    </a:lnTo>
                    <a:lnTo>
                      <a:pt x="255" y="16"/>
                    </a:lnTo>
                    <a:lnTo>
                      <a:pt x="265" y="16"/>
                    </a:lnTo>
                    <a:lnTo>
                      <a:pt x="265" y="8"/>
                    </a:lnTo>
                    <a:lnTo>
                      <a:pt x="265" y="0"/>
                    </a:lnTo>
                  </a:path>
                </a:pathLst>
              </a:custGeom>
              <a:noFill/>
              <a:ln w="15875">
                <a:solidFill>
                  <a:srgbClr val="000000"/>
                </a:solidFill>
                <a:prstDash val="solid"/>
                <a:round/>
                <a:headEnd/>
                <a:tailEnd/>
              </a:ln>
            </p:spPr>
            <p:txBody>
              <a:bodyPr/>
              <a:lstStyle/>
              <a:p>
                <a:endParaRPr lang="fr-FR"/>
              </a:p>
            </p:txBody>
          </p:sp>
          <p:sp>
            <p:nvSpPr>
              <p:cNvPr id="13415" name="Oval 75"/>
              <p:cNvSpPr>
                <a:spLocks noChangeArrowheads="1"/>
              </p:cNvSpPr>
              <p:nvPr/>
            </p:nvSpPr>
            <p:spPr bwMode="auto">
              <a:xfrm>
                <a:off x="3326" y="2488"/>
                <a:ext cx="55" cy="38"/>
              </a:xfrm>
              <a:prstGeom prst="ellipse">
                <a:avLst/>
              </a:prstGeom>
              <a:solidFill>
                <a:srgbClr val="000000"/>
              </a:solidFill>
              <a:ln w="15875">
                <a:solidFill>
                  <a:srgbClr val="000000"/>
                </a:solidFill>
                <a:round/>
                <a:headEnd/>
                <a:tailEnd/>
              </a:ln>
            </p:spPr>
            <p:txBody>
              <a:bodyPr/>
              <a:lstStyle/>
              <a:p>
                <a:endParaRPr lang="fr-FR" sz="1600" b="1">
                  <a:latin typeface="Calibri" pitchFamily="34" charset="0"/>
                </a:endParaRPr>
              </a:p>
            </p:txBody>
          </p:sp>
          <p:sp>
            <p:nvSpPr>
              <p:cNvPr id="13416" name="Freeform 76"/>
              <p:cNvSpPr>
                <a:spLocks/>
              </p:cNvSpPr>
              <p:nvPr/>
            </p:nvSpPr>
            <p:spPr bwMode="auto">
              <a:xfrm>
                <a:off x="3485" y="2419"/>
                <a:ext cx="287" cy="120"/>
              </a:xfrm>
              <a:custGeom>
                <a:avLst/>
                <a:gdLst>
                  <a:gd name="T0" fmla="*/ 0 w 255"/>
                  <a:gd name="T1" fmla="*/ 0 h 120"/>
                  <a:gd name="T2" fmla="*/ 0 w 255"/>
                  <a:gd name="T3" fmla="*/ 8 h 120"/>
                  <a:gd name="T4" fmla="*/ 18 w 255"/>
                  <a:gd name="T5" fmla="*/ 8 h 120"/>
                  <a:gd name="T6" fmla="*/ 18 w 255"/>
                  <a:gd name="T7" fmla="*/ 16 h 120"/>
                  <a:gd name="T8" fmla="*/ 18 w 255"/>
                  <a:gd name="T9" fmla="*/ 24 h 120"/>
                  <a:gd name="T10" fmla="*/ 18 w 255"/>
                  <a:gd name="T11" fmla="*/ 32 h 120"/>
                  <a:gd name="T12" fmla="*/ 18 w 255"/>
                  <a:gd name="T13" fmla="*/ 40 h 120"/>
                  <a:gd name="T14" fmla="*/ 34 w 255"/>
                  <a:gd name="T15" fmla="*/ 40 h 120"/>
                  <a:gd name="T16" fmla="*/ 34 w 255"/>
                  <a:gd name="T17" fmla="*/ 48 h 120"/>
                  <a:gd name="T18" fmla="*/ 34 w 255"/>
                  <a:gd name="T19" fmla="*/ 56 h 120"/>
                  <a:gd name="T20" fmla="*/ 53 w 255"/>
                  <a:gd name="T21" fmla="*/ 64 h 120"/>
                  <a:gd name="T22" fmla="*/ 53 w 255"/>
                  <a:gd name="T23" fmla="*/ 72 h 120"/>
                  <a:gd name="T24" fmla="*/ 71 w 255"/>
                  <a:gd name="T25" fmla="*/ 72 h 120"/>
                  <a:gd name="T26" fmla="*/ 71 w 255"/>
                  <a:gd name="T27" fmla="*/ 80 h 120"/>
                  <a:gd name="T28" fmla="*/ 71 w 255"/>
                  <a:gd name="T29" fmla="*/ 88 h 120"/>
                  <a:gd name="T30" fmla="*/ 89 w 255"/>
                  <a:gd name="T31" fmla="*/ 88 h 120"/>
                  <a:gd name="T32" fmla="*/ 89 w 255"/>
                  <a:gd name="T33" fmla="*/ 96 h 120"/>
                  <a:gd name="T34" fmla="*/ 105 w 255"/>
                  <a:gd name="T35" fmla="*/ 96 h 120"/>
                  <a:gd name="T36" fmla="*/ 105 w 255"/>
                  <a:gd name="T37" fmla="*/ 104 h 120"/>
                  <a:gd name="T38" fmla="*/ 125 w 255"/>
                  <a:gd name="T39" fmla="*/ 104 h 120"/>
                  <a:gd name="T40" fmla="*/ 141 w 255"/>
                  <a:gd name="T41" fmla="*/ 112 h 120"/>
                  <a:gd name="T42" fmla="*/ 159 w 255"/>
                  <a:gd name="T43" fmla="*/ 112 h 120"/>
                  <a:gd name="T44" fmla="*/ 178 w 255"/>
                  <a:gd name="T45" fmla="*/ 112 h 120"/>
                  <a:gd name="T46" fmla="*/ 178 w 255"/>
                  <a:gd name="T47" fmla="*/ 120 h 120"/>
                  <a:gd name="T48" fmla="*/ 195 w 255"/>
                  <a:gd name="T49" fmla="*/ 120 h 120"/>
                  <a:gd name="T50" fmla="*/ 214 w 255"/>
                  <a:gd name="T51" fmla="*/ 120 h 120"/>
                  <a:gd name="T52" fmla="*/ 230 w 255"/>
                  <a:gd name="T53" fmla="*/ 120 h 120"/>
                  <a:gd name="T54" fmla="*/ 246 w 255"/>
                  <a:gd name="T55" fmla="*/ 120 h 120"/>
                  <a:gd name="T56" fmla="*/ 264 w 255"/>
                  <a:gd name="T57" fmla="*/ 120 h 120"/>
                  <a:gd name="T58" fmla="*/ 284 w 255"/>
                  <a:gd name="T59" fmla="*/ 120 h 120"/>
                  <a:gd name="T60" fmla="*/ 303 w 255"/>
                  <a:gd name="T61" fmla="*/ 112 h 120"/>
                  <a:gd name="T62" fmla="*/ 317 w 255"/>
                  <a:gd name="T63" fmla="*/ 112 h 120"/>
                  <a:gd name="T64" fmla="*/ 317 w 255"/>
                  <a:gd name="T65" fmla="*/ 104 h 120"/>
                  <a:gd name="T66" fmla="*/ 334 w 255"/>
                  <a:gd name="T67" fmla="*/ 104 h 120"/>
                  <a:gd name="T68" fmla="*/ 334 w 255"/>
                  <a:gd name="T69" fmla="*/ 96 h 120"/>
                  <a:gd name="T70" fmla="*/ 355 w 255"/>
                  <a:gd name="T71" fmla="*/ 96 h 120"/>
                  <a:gd name="T72" fmla="*/ 355 w 255"/>
                  <a:gd name="T73" fmla="*/ 88 h 120"/>
                  <a:gd name="T74" fmla="*/ 373 w 255"/>
                  <a:gd name="T75" fmla="*/ 88 h 120"/>
                  <a:gd name="T76" fmla="*/ 373 w 255"/>
                  <a:gd name="T77" fmla="*/ 80 h 120"/>
                  <a:gd name="T78" fmla="*/ 389 w 255"/>
                  <a:gd name="T79" fmla="*/ 80 h 120"/>
                  <a:gd name="T80" fmla="*/ 389 w 255"/>
                  <a:gd name="T81" fmla="*/ 72 h 120"/>
                  <a:gd name="T82" fmla="*/ 407 w 255"/>
                  <a:gd name="T83" fmla="*/ 72 h 120"/>
                  <a:gd name="T84" fmla="*/ 407 w 255"/>
                  <a:gd name="T85" fmla="*/ 64 h 120"/>
                  <a:gd name="T86" fmla="*/ 407 w 255"/>
                  <a:gd name="T87" fmla="*/ 56 h 120"/>
                  <a:gd name="T88" fmla="*/ 423 w 255"/>
                  <a:gd name="T89" fmla="*/ 56 h 120"/>
                  <a:gd name="T90" fmla="*/ 423 w 255"/>
                  <a:gd name="T91" fmla="*/ 48 h 120"/>
                  <a:gd name="T92" fmla="*/ 423 w 255"/>
                  <a:gd name="T93" fmla="*/ 40 h 120"/>
                  <a:gd name="T94" fmla="*/ 423 w 255"/>
                  <a:gd name="T95" fmla="*/ 32 h 120"/>
                  <a:gd name="T96" fmla="*/ 443 w 255"/>
                  <a:gd name="T97" fmla="*/ 16 h 120"/>
                  <a:gd name="T98" fmla="*/ 461 w 255"/>
                  <a:gd name="T99" fmla="*/ 16 h 120"/>
                  <a:gd name="T100" fmla="*/ 461 w 255"/>
                  <a:gd name="T101" fmla="*/ 8 h 120"/>
                  <a:gd name="T102" fmla="*/ 461 w 255"/>
                  <a:gd name="T103" fmla="*/ 0 h 120"/>
                  <a:gd name="T104" fmla="*/ 0 w 255"/>
                  <a:gd name="T105" fmla="*/ 0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5"/>
                  <a:gd name="T160" fmla="*/ 0 h 120"/>
                  <a:gd name="T161" fmla="*/ 255 w 255"/>
                  <a:gd name="T162" fmla="*/ 120 h 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5" h="120">
                    <a:moveTo>
                      <a:pt x="0" y="0"/>
                    </a:moveTo>
                    <a:lnTo>
                      <a:pt x="0" y="8"/>
                    </a:lnTo>
                    <a:lnTo>
                      <a:pt x="10" y="8"/>
                    </a:lnTo>
                    <a:lnTo>
                      <a:pt x="10" y="16"/>
                    </a:lnTo>
                    <a:lnTo>
                      <a:pt x="10" y="24"/>
                    </a:lnTo>
                    <a:lnTo>
                      <a:pt x="10" y="32"/>
                    </a:lnTo>
                    <a:lnTo>
                      <a:pt x="10" y="40"/>
                    </a:lnTo>
                    <a:lnTo>
                      <a:pt x="19" y="40"/>
                    </a:lnTo>
                    <a:lnTo>
                      <a:pt x="19" y="48"/>
                    </a:lnTo>
                    <a:lnTo>
                      <a:pt x="19" y="56"/>
                    </a:lnTo>
                    <a:lnTo>
                      <a:pt x="29" y="64"/>
                    </a:lnTo>
                    <a:lnTo>
                      <a:pt x="29" y="72"/>
                    </a:lnTo>
                    <a:lnTo>
                      <a:pt x="39" y="72"/>
                    </a:lnTo>
                    <a:lnTo>
                      <a:pt x="39" y="80"/>
                    </a:lnTo>
                    <a:lnTo>
                      <a:pt x="39" y="88"/>
                    </a:lnTo>
                    <a:lnTo>
                      <a:pt x="49" y="88"/>
                    </a:lnTo>
                    <a:lnTo>
                      <a:pt x="49" y="96"/>
                    </a:lnTo>
                    <a:lnTo>
                      <a:pt x="59" y="96"/>
                    </a:lnTo>
                    <a:lnTo>
                      <a:pt x="59" y="104"/>
                    </a:lnTo>
                    <a:lnTo>
                      <a:pt x="69" y="104"/>
                    </a:lnTo>
                    <a:lnTo>
                      <a:pt x="78" y="112"/>
                    </a:lnTo>
                    <a:lnTo>
                      <a:pt x="88" y="112"/>
                    </a:lnTo>
                    <a:lnTo>
                      <a:pt x="98" y="112"/>
                    </a:lnTo>
                    <a:lnTo>
                      <a:pt x="98" y="120"/>
                    </a:lnTo>
                    <a:lnTo>
                      <a:pt x="108" y="120"/>
                    </a:lnTo>
                    <a:lnTo>
                      <a:pt x="118" y="120"/>
                    </a:lnTo>
                    <a:lnTo>
                      <a:pt x="127" y="120"/>
                    </a:lnTo>
                    <a:lnTo>
                      <a:pt x="137" y="120"/>
                    </a:lnTo>
                    <a:lnTo>
                      <a:pt x="147" y="120"/>
                    </a:lnTo>
                    <a:lnTo>
                      <a:pt x="157" y="120"/>
                    </a:lnTo>
                    <a:lnTo>
                      <a:pt x="167" y="112"/>
                    </a:lnTo>
                    <a:lnTo>
                      <a:pt x="176" y="112"/>
                    </a:lnTo>
                    <a:lnTo>
                      <a:pt x="176" y="104"/>
                    </a:lnTo>
                    <a:lnTo>
                      <a:pt x="186" y="104"/>
                    </a:lnTo>
                    <a:lnTo>
                      <a:pt x="186" y="96"/>
                    </a:lnTo>
                    <a:lnTo>
                      <a:pt x="196" y="96"/>
                    </a:lnTo>
                    <a:lnTo>
                      <a:pt x="196" y="88"/>
                    </a:lnTo>
                    <a:lnTo>
                      <a:pt x="206" y="88"/>
                    </a:lnTo>
                    <a:lnTo>
                      <a:pt x="206" y="80"/>
                    </a:lnTo>
                    <a:lnTo>
                      <a:pt x="216" y="80"/>
                    </a:lnTo>
                    <a:lnTo>
                      <a:pt x="216" y="72"/>
                    </a:lnTo>
                    <a:lnTo>
                      <a:pt x="226" y="72"/>
                    </a:lnTo>
                    <a:lnTo>
                      <a:pt x="226" y="64"/>
                    </a:lnTo>
                    <a:lnTo>
                      <a:pt x="226" y="56"/>
                    </a:lnTo>
                    <a:lnTo>
                      <a:pt x="235" y="56"/>
                    </a:lnTo>
                    <a:lnTo>
                      <a:pt x="235" y="48"/>
                    </a:lnTo>
                    <a:lnTo>
                      <a:pt x="235" y="40"/>
                    </a:lnTo>
                    <a:lnTo>
                      <a:pt x="235" y="32"/>
                    </a:lnTo>
                    <a:lnTo>
                      <a:pt x="245" y="16"/>
                    </a:lnTo>
                    <a:lnTo>
                      <a:pt x="255" y="16"/>
                    </a:lnTo>
                    <a:lnTo>
                      <a:pt x="255" y="8"/>
                    </a:lnTo>
                    <a:lnTo>
                      <a:pt x="255" y="0"/>
                    </a:lnTo>
                    <a:lnTo>
                      <a:pt x="0" y="0"/>
                    </a:lnTo>
                    <a:close/>
                  </a:path>
                </a:pathLst>
              </a:custGeom>
              <a:blipFill dpi="0" rotWithShape="0">
                <a:blip r:embed="rId3"/>
                <a:srcRect/>
                <a:tile tx="0" ty="0" sx="100000" sy="100000" flip="none" algn="tl"/>
              </a:blipFill>
              <a:ln w="9525">
                <a:noFill/>
                <a:round/>
                <a:headEnd/>
                <a:tailEnd/>
              </a:ln>
            </p:spPr>
            <p:txBody>
              <a:bodyPr/>
              <a:lstStyle/>
              <a:p>
                <a:endParaRPr lang="fr-FR"/>
              </a:p>
            </p:txBody>
          </p:sp>
          <p:sp>
            <p:nvSpPr>
              <p:cNvPr id="2" name="Freeform 77"/>
              <p:cNvSpPr>
                <a:spLocks/>
              </p:cNvSpPr>
              <p:nvPr/>
            </p:nvSpPr>
            <p:spPr bwMode="auto">
              <a:xfrm>
                <a:off x="3485" y="2419"/>
                <a:ext cx="287" cy="120"/>
              </a:xfrm>
              <a:custGeom>
                <a:avLst/>
                <a:gdLst>
                  <a:gd name="T0" fmla="*/ 0 w 255"/>
                  <a:gd name="T1" fmla="*/ 0 h 120"/>
                  <a:gd name="T2" fmla="*/ 0 w 255"/>
                  <a:gd name="T3" fmla="*/ 8 h 120"/>
                  <a:gd name="T4" fmla="*/ 18 w 255"/>
                  <a:gd name="T5" fmla="*/ 8 h 120"/>
                  <a:gd name="T6" fmla="*/ 18 w 255"/>
                  <a:gd name="T7" fmla="*/ 16 h 120"/>
                  <a:gd name="T8" fmla="*/ 18 w 255"/>
                  <a:gd name="T9" fmla="*/ 24 h 120"/>
                  <a:gd name="T10" fmla="*/ 18 w 255"/>
                  <a:gd name="T11" fmla="*/ 32 h 120"/>
                  <a:gd name="T12" fmla="*/ 18 w 255"/>
                  <a:gd name="T13" fmla="*/ 40 h 120"/>
                  <a:gd name="T14" fmla="*/ 34 w 255"/>
                  <a:gd name="T15" fmla="*/ 40 h 120"/>
                  <a:gd name="T16" fmla="*/ 34 w 255"/>
                  <a:gd name="T17" fmla="*/ 48 h 120"/>
                  <a:gd name="T18" fmla="*/ 34 w 255"/>
                  <a:gd name="T19" fmla="*/ 56 h 120"/>
                  <a:gd name="T20" fmla="*/ 53 w 255"/>
                  <a:gd name="T21" fmla="*/ 64 h 120"/>
                  <a:gd name="T22" fmla="*/ 53 w 255"/>
                  <a:gd name="T23" fmla="*/ 72 h 120"/>
                  <a:gd name="T24" fmla="*/ 71 w 255"/>
                  <a:gd name="T25" fmla="*/ 72 h 120"/>
                  <a:gd name="T26" fmla="*/ 71 w 255"/>
                  <a:gd name="T27" fmla="*/ 80 h 120"/>
                  <a:gd name="T28" fmla="*/ 71 w 255"/>
                  <a:gd name="T29" fmla="*/ 88 h 120"/>
                  <a:gd name="T30" fmla="*/ 89 w 255"/>
                  <a:gd name="T31" fmla="*/ 88 h 120"/>
                  <a:gd name="T32" fmla="*/ 89 w 255"/>
                  <a:gd name="T33" fmla="*/ 96 h 120"/>
                  <a:gd name="T34" fmla="*/ 105 w 255"/>
                  <a:gd name="T35" fmla="*/ 96 h 120"/>
                  <a:gd name="T36" fmla="*/ 105 w 255"/>
                  <a:gd name="T37" fmla="*/ 104 h 120"/>
                  <a:gd name="T38" fmla="*/ 125 w 255"/>
                  <a:gd name="T39" fmla="*/ 104 h 120"/>
                  <a:gd name="T40" fmla="*/ 141 w 255"/>
                  <a:gd name="T41" fmla="*/ 112 h 120"/>
                  <a:gd name="T42" fmla="*/ 159 w 255"/>
                  <a:gd name="T43" fmla="*/ 112 h 120"/>
                  <a:gd name="T44" fmla="*/ 178 w 255"/>
                  <a:gd name="T45" fmla="*/ 112 h 120"/>
                  <a:gd name="T46" fmla="*/ 178 w 255"/>
                  <a:gd name="T47" fmla="*/ 120 h 120"/>
                  <a:gd name="T48" fmla="*/ 195 w 255"/>
                  <a:gd name="T49" fmla="*/ 120 h 120"/>
                  <a:gd name="T50" fmla="*/ 214 w 255"/>
                  <a:gd name="T51" fmla="*/ 120 h 120"/>
                  <a:gd name="T52" fmla="*/ 230 w 255"/>
                  <a:gd name="T53" fmla="*/ 120 h 120"/>
                  <a:gd name="T54" fmla="*/ 246 w 255"/>
                  <a:gd name="T55" fmla="*/ 120 h 120"/>
                  <a:gd name="T56" fmla="*/ 264 w 255"/>
                  <a:gd name="T57" fmla="*/ 120 h 120"/>
                  <a:gd name="T58" fmla="*/ 284 w 255"/>
                  <a:gd name="T59" fmla="*/ 120 h 120"/>
                  <a:gd name="T60" fmla="*/ 303 w 255"/>
                  <a:gd name="T61" fmla="*/ 112 h 120"/>
                  <a:gd name="T62" fmla="*/ 317 w 255"/>
                  <a:gd name="T63" fmla="*/ 112 h 120"/>
                  <a:gd name="T64" fmla="*/ 317 w 255"/>
                  <a:gd name="T65" fmla="*/ 104 h 120"/>
                  <a:gd name="T66" fmla="*/ 334 w 255"/>
                  <a:gd name="T67" fmla="*/ 104 h 120"/>
                  <a:gd name="T68" fmla="*/ 334 w 255"/>
                  <a:gd name="T69" fmla="*/ 96 h 120"/>
                  <a:gd name="T70" fmla="*/ 355 w 255"/>
                  <a:gd name="T71" fmla="*/ 96 h 120"/>
                  <a:gd name="T72" fmla="*/ 355 w 255"/>
                  <a:gd name="T73" fmla="*/ 88 h 120"/>
                  <a:gd name="T74" fmla="*/ 373 w 255"/>
                  <a:gd name="T75" fmla="*/ 88 h 120"/>
                  <a:gd name="T76" fmla="*/ 373 w 255"/>
                  <a:gd name="T77" fmla="*/ 80 h 120"/>
                  <a:gd name="T78" fmla="*/ 389 w 255"/>
                  <a:gd name="T79" fmla="*/ 80 h 120"/>
                  <a:gd name="T80" fmla="*/ 389 w 255"/>
                  <a:gd name="T81" fmla="*/ 72 h 120"/>
                  <a:gd name="T82" fmla="*/ 407 w 255"/>
                  <a:gd name="T83" fmla="*/ 72 h 120"/>
                  <a:gd name="T84" fmla="*/ 407 w 255"/>
                  <a:gd name="T85" fmla="*/ 64 h 120"/>
                  <a:gd name="T86" fmla="*/ 407 w 255"/>
                  <a:gd name="T87" fmla="*/ 56 h 120"/>
                  <a:gd name="T88" fmla="*/ 423 w 255"/>
                  <a:gd name="T89" fmla="*/ 56 h 120"/>
                  <a:gd name="T90" fmla="*/ 423 w 255"/>
                  <a:gd name="T91" fmla="*/ 48 h 120"/>
                  <a:gd name="T92" fmla="*/ 423 w 255"/>
                  <a:gd name="T93" fmla="*/ 40 h 120"/>
                  <a:gd name="T94" fmla="*/ 423 w 255"/>
                  <a:gd name="T95" fmla="*/ 32 h 120"/>
                  <a:gd name="T96" fmla="*/ 443 w 255"/>
                  <a:gd name="T97" fmla="*/ 16 h 120"/>
                  <a:gd name="T98" fmla="*/ 461 w 255"/>
                  <a:gd name="T99" fmla="*/ 16 h 120"/>
                  <a:gd name="T100" fmla="*/ 461 w 255"/>
                  <a:gd name="T101" fmla="*/ 8 h 120"/>
                  <a:gd name="T102" fmla="*/ 461 w 255"/>
                  <a:gd name="T103" fmla="*/ 0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5"/>
                  <a:gd name="T157" fmla="*/ 0 h 120"/>
                  <a:gd name="T158" fmla="*/ 255 w 25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5" h="120">
                    <a:moveTo>
                      <a:pt x="0" y="0"/>
                    </a:moveTo>
                    <a:lnTo>
                      <a:pt x="0" y="8"/>
                    </a:lnTo>
                    <a:lnTo>
                      <a:pt x="10" y="8"/>
                    </a:lnTo>
                    <a:lnTo>
                      <a:pt x="10" y="16"/>
                    </a:lnTo>
                    <a:lnTo>
                      <a:pt x="10" y="24"/>
                    </a:lnTo>
                    <a:lnTo>
                      <a:pt x="10" y="32"/>
                    </a:lnTo>
                    <a:lnTo>
                      <a:pt x="10" y="40"/>
                    </a:lnTo>
                    <a:lnTo>
                      <a:pt x="19" y="40"/>
                    </a:lnTo>
                    <a:lnTo>
                      <a:pt x="19" y="48"/>
                    </a:lnTo>
                    <a:lnTo>
                      <a:pt x="19" y="56"/>
                    </a:lnTo>
                    <a:lnTo>
                      <a:pt x="29" y="64"/>
                    </a:lnTo>
                    <a:lnTo>
                      <a:pt x="29" y="72"/>
                    </a:lnTo>
                    <a:lnTo>
                      <a:pt x="39" y="72"/>
                    </a:lnTo>
                    <a:lnTo>
                      <a:pt x="39" y="80"/>
                    </a:lnTo>
                    <a:lnTo>
                      <a:pt x="39" y="88"/>
                    </a:lnTo>
                    <a:lnTo>
                      <a:pt x="49" y="88"/>
                    </a:lnTo>
                    <a:lnTo>
                      <a:pt x="49" y="96"/>
                    </a:lnTo>
                    <a:lnTo>
                      <a:pt x="59" y="96"/>
                    </a:lnTo>
                    <a:lnTo>
                      <a:pt x="59" y="104"/>
                    </a:lnTo>
                    <a:lnTo>
                      <a:pt x="69" y="104"/>
                    </a:lnTo>
                    <a:lnTo>
                      <a:pt x="78" y="112"/>
                    </a:lnTo>
                    <a:lnTo>
                      <a:pt x="88" y="112"/>
                    </a:lnTo>
                    <a:lnTo>
                      <a:pt x="98" y="112"/>
                    </a:lnTo>
                    <a:lnTo>
                      <a:pt x="98" y="120"/>
                    </a:lnTo>
                    <a:lnTo>
                      <a:pt x="108" y="120"/>
                    </a:lnTo>
                    <a:lnTo>
                      <a:pt x="118" y="120"/>
                    </a:lnTo>
                    <a:lnTo>
                      <a:pt x="127" y="120"/>
                    </a:lnTo>
                    <a:lnTo>
                      <a:pt x="137" y="120"/>
                    </a:lnTo>
                    <a:lnTo>
                      <a:pt x="147" y="120"/>
                    </a:lnTo>
                    <a:lnTo>
                      <a:pt x="157" y="120"/>
                    </a:lnTo>
                    <a:lnTo>
                      <a:pt x="167" y="112"/>
                    </a:lnTo>
                    <a:lnTo>
                      <a:pt x="176" y="112"/>
                    </a:lnTo>
                    <a:lnTo>
                      <a:pt x="176" y="104"/>
                    </a:lnTo>
                    <a:lnTo>
                      <a:pt x="186" y="104"/>
                    </a:lnTo>
                    <a:lnTo>
                      <a:pt x="186" y="96"/>
                    </a:lnTo>
                    <a:lnTo>
                      <a:pt x="196" y="96"/>
                    </a:lnTo>
                    <a:lnTo>
                      <a:pt x="196" y="88"/>
                    </a:lnTo>
                    <a:lnTo>
                      <a:pt x="206" y="88"/>
                    </a:lnTo>
                    <a:lnTo>
                      <a:pt x="206" y="80"/>
                    </a:lnTo>
                    <a:lnTo>
                      <a:pt x="216" y="80"/>
                    </a:lnTo>
                    <a:lnTo>
                      <a:pt x="216" y="72"/>
                    </a:lnTo>
                    <a:lnTo>
                      <a:pt x="226" y="72"/>
                    </a:lnTo>
                    <a:lnTo>
                      <a:pt x="226" y="64"/>
                    </a:lnTo>
                    <a:lnTo>
                      <a:pt x="226" y="56"/>
                    </a:lnTo>
                    <a:lnTo>
                      <a:pt x="235" y="56"/>
                    </a:lnTo>
                    <a:lnTo>
                      <a:pt x="235" y="48"/>
                    </a:lnTo>
                    <a:lnTo>
                      <a:pt x="235" y="40"/>
                    </a:lnTo>
                    <a:lnTo>
                      <a:pt x="235" y="32"/>
                    </a:lnTo>
                    <a:lnTo>
                      <a:pt x="245" y="16"/>
                    </a:lnTo>
                    <a:lnTo>
                      <a:pt x="255" y="16"/>
                    </a:lnTo>
                    <a:lnTo>
                      <a:pt x="255" y="8"/>
                    </a:lnTo>
                    <a:lnTo>
                      <a:pt x="255" y="0"/>
                    </a:lnTo>
                  </a:path>
                </a:pathLst>
              </a:custGeom>
              <a:noFill/>
              <a:ln w="15875">
                <a:solidFill>
                  <a:srgbClr val="000000"/>
                </a:solidFill>
                <a:prstDash val="solid"/>
                <a:round/>
                <a:headEnd/>
                <a:tailEnd/>
              </a:ln>
            </p:spPr>
            <p:txBody>
              <a:bodyPr/>
              <a:lstStyle/>
              <a:p>
                <a:endParaRPr lang="fr-FR"/>
              </a:p>
            </p:txBody>
          </p:sp>
          <p:sp>
            <p:nvSpPr>
              <p:cNvPr id="13418" name="Oval 78"/>
              <p:cNvSpPr>
                <a:spLocks noChangeArrowheads="1"/>
              </p:cNvSpPr>
              <p:nvPr/>
            </p:nvSpPr>
            <p:spPr bwMode="auto">
              <a:xfrm>
                <a:off x="3601" y="2488"/>
                <a:ext cx="55" cy="38"/>
              </a:xfrm>
              <a:prstGeom prst="ellipse">
                <a:avLst/>
              </a:prstGeom>
              <a:solidFill>
                <a:srgbClr val="000000"/>
              </a:solidFill>
              <a:ln w="15875">
                <a:solidFill>
                  <a:srgbClr val="000000"/>
                </a:solidFill>
                <a:round/>
                <a:headEnd/>
                <a:tailEnd/>
              </a:ln>
            </p:spPr>
            <p:txBody>
              <a:bodyPr/>
              <a:lstStyle/>
              <a:p>
                <a:endParaRPr lang="fr-FR" sz="1600" b="1">
                  <a:latin typeface="Calibri" pitchFamily="34" charset="0"/>
                </a:endParaRPr>
              </a:p>
            </p:txBody>
          </p:sp>
          <p:sp>
            <p:nvSpPr>
              <p:cNvPr id="13419" name="Rectangle 79"/>
              <p:cNvSpPr>
                <a:spLocks noChangeArrowheads="1"/>
              </p:cNvSpPr>
              <p:nvPr/>
            </p:nvSpPr>
            <p:spPr bwMode="auto">
              <a:xfrm>
                <a:off x="3210" y="2196"/>
                <a:ext cx="308" cy="239"/>
              </a:xfrm>
              <a:prstGeom prst="rect">
                <a:avLst/>
              </a:prstGeom>
              <a:blipFill dpi="0" rotWithShape="0">
                <a:blip r:embed="rId3"/>
                <a:srcRect/>
                <a:tile tx="0" ty="0" sx="100000" sy="100000" flip="none" algn="tl"/>
              </a:blipFill>
              <a:ln w="9525">
                <a:noFill/>
                <a:miter lim="800000"/>
                <a:headEnd/>
                <a:tailEnd/>
              </a:ln>
            </p:spPr>
            <p:txBody>
              <a:bodyPr/>
              <a:lstStyle/>
              <a:p>
                <a:endParaRPr lang="fr-FR" sz="1600" b="1">
                  <a:latin typeface="Calibri" pitchFamily="34" charset="0"/>
                </a:endParaRPr>
              </a:p>
            </p:txBody>
          </p:sp>
          <p:sp>
            <p:nvSpPr>
              <p:cNvPr id="13420" name="Rectangle 80"/>
              <p:cNvSpPr>
                <a:spLocks noChangeArrowheads="1"/>
              </p:cNvSpPr>
              <p:nvPr/>
            </p:nvSpPr>
            <p:spPr bwMode="auto">
              <a:xfrm>
                <a:off x="3497" y="2196"/>
                <a:ext cx="287" cy="231"/>
              </a:xfrm>
              <a:prstGeom prst="rect">
                <a:avLst/>
              </a:prstGeom>
              <a:blipFill dpi="0" rotWithShape="0">
                <a:blip r:embed="rId3"/>
                <a:srcRect/>
                <a:tile tx="0" ty="0" sx="100000" sy="100000" flip="none" algn="tl"/>
              </a:blipFill>
              <a:ln w="9525">
                <a:noFill/>
                <a:miter lim="800000"/>
                <a:headEnd/>
                <a:tailEnd/>
              </a:ln>
            </p:spPr>
            <p:txBody>
              <a:bodyPr/>
              <a:lstStyle/>
              <a:p>
                <a:endParaRPr lang="fr-FR" sz="1600" b="1">
                  <a:latin typeface="Calibri" pitchFamily="34" charset="0"/>
                </a:endParaRPr>
              </a:p>
            </p:txBody>
          </p:sp>
          <p:sp>
            <p:nvSpPr>
              <p:cNvPr id="13421" name="Line 81"/>
              <p:cNvSpPr>
                <a:spLocks noChangeShapeType="1"/>
              </p:cNvSpPr>
              <p:nvPr/>
            </p:nvSpPr>
            <p:spPr bwMode="auto">
              <a:xfrm flipV="1">
                <a:off x="3199" y="2188"/>
                <a:ext cx="1" cy="231"/>
              </a:xfrm>
              <a:prstGeom prst="line">
                <a:avLst/>
              </a:prstGeom>
              <a:noFill/>
              <a:ln w="15875">
                <a:solidFill>
                  <a:srgbClr val="000000"/>
                </a:solidFill>
                <a:round/>
                <a:headEnd/>
                <a:tailEnd/>
              </a:ln>
            </p:spPr>
            <p:txBody>
              <a:bodyPr/>
              <a:lstStyle/>
              <a:p>
                <a:endParaRPr lang="fr-FR"/>
              </a:p>
            </p:txBody>
          </p:sp>
          <p:sp>
            <p:nvSpPr>
              <p:cNvPr id="13422" name="Line 82"/>
              <p:cNvSpPr>
                <a:spLocks noChangeShapeType="1"/>
              </p:cNvSpPr>
              <p:nvPr/>
            </p:nvSpPr>
            <p:spPr bwMode="auto">
              <a:xfrm flipV="1">
                <a:off x="3497" y="2188"/>
                <a:ext cx="1" cy="231"/>
              </a:xfrm>
              <a:prstGeom prst="line">
                <a:avLst/>
              </a:prstGeom>
              <a:noFill/>
              <a:ln w="15875">
                <a:solidFill>
                  <a:srgbClr val="000000"/>
                </a:solidFill>
                <a:round/>
                <a:headEnd/>
                <a:tailEnd/>
              </a:ln>
            </p:spPr>
            <p:txBody>
              <a:bodyPr/>
              <a:lstStyle/>
              <a:p>
                <a:endParaRPr lang="fr-FR"/>
              </a:p>
            </p:txBody>
          </p:sp>
          <p:sp>
            <p:nvSpPr>
              <p:cNvPr id="13423" name="Line 83"/>
              <p:cNvSpPr>
                <a:spLocks noChangeShapeType="1"/>
              </p:cNvSpPr>
              <p:nvPr/>
            </p:nvSpPr>
            <p:spPr bwMode="auto">
              <a:xfrm flipV="1">
                <a:off x="3772" y="2188"/>
                <a:ext cx="1" cy="231"/>
              </a:xfrm>
              <a:prstGeom prst="line">
                <a:avLst/>
              </a:prstGeom>
              <a:noFill/>
              <a:ln w="15875">
                <a:solidFill>
                  <a:srgbClr val="000000"/>
                </a:solidFill>
                <a:round/>
                <a:headEnd/>
                <a:tailEnd/>
              </a:ln>
            </p:spPr>
            <p:txBody>
              <a:bodyPr/>
              <a:lstStyle/>
              <a:p>
                <a:endParaRPr lang="fr-FR"/>
              </a:p>
            </p:txBody>
          </p:sp>
        </p:grpSp>
        <p:pic>
          <p:nvPicPr>
            <p:cNvPr id="13409" name="Picture 84" descr="pintade3"/>
            <p:cNvPicPr>
              <a:picLocks noChangeAspect="1" noChangeArrowheads="1"/>
            </p:cNvPicPr>
            <p:nvPr/>
          </p:nvPicPr>
          <p:blipFill>
            <a:blip r:embed="rId6"/>
            <a:srcRect/>
            <a:stretch>
              <a:fillRect/>
            </a:stretch>
          </p:blipFill>
          <p:spPr bwMode="auto">
            <a:xfrm>
              <a:off x="3526" y="978"/>
              <a:ext cx="671" cy="494"/>
            </a:xfrm>
            <a:prstGeom prst="rect">
              <a:avLst/>
            </a:prstGeom>
            <a:noFill/>
            <a:ln w="9525">
              <a:noFill/>
              <a:miter lim="800000"/>
              <a:headEnd/>
              <a:tailEnd/>
            </a:ln>
          </p:spPr>
        </p:pic>
      </p:grpSp>
      <p:grpSp>
        <p:nvGrpSpPr>
          <p:cNvPr id="13548" name="Group 236"/>
          <p:cNvGrpSpPr>
            <a:grpSpLocks/>
          </p:cNvGrpSpPr>
          <p:nvPr/>
        </p:nvGrpSpPr>
        <p:grpSpPr bwMode="auto">
          <a:xfrm>
            <a:off x="831850" y="1222375"/>
            <a:ext cx="7267575" cy="2879725"/>
            <a:chOff x="519" y="662"/>
            <a:chExt cx="4578" cy="1814"/>
          </a:xfrm>
        </p:grpSpPr>
        <p:grpSp>
          <p:nvGrpSpPr>
            <p:cNvPr id="13324" name="Group 4"/>
            <p:cNvGrpSpPr>
              <a:grpSpLocks noChangeAspect="1"/>
            </p:cNvGrpSpPr>
            <p:nvPr/>
          </p:nvGrpSpPr>
          <p:grpSpPr bwMode="auto">
            <a:xfrm>
              <a:off x="561" y="662"/>
              <a:ext cx="697" cy="1588"/>
              <a:chOff x="1964" y="1393"/>
              <a:chExt cx="1479" cy="3063"/>
            </a:xfrm>
          </p:grpSpPr>
          <p:sp>
            <p:nvSpPr>
              <p:cNvPr id="13392" name="Freeform 5"/>
              <p:cNvSpPr>
                <a:spLocks/>
              </p:cNvSpPr>
              <p:nvPr/>
            </p:nvSpPr>
            <p:spPr bwMode="auto">
              <a:xfrm>
                <a:off x="1964" y="1613"/>
                <a:ext cx="1103" cy="2486"/>
              </a:xfrm>
              <a:custGeom>
                <a:avLst/>
                <a:gdLst>
                  <a:gd name="T0" fmla="*/ 290 w 1103"/>
                  <a:gd name="T1" fmla="*/ 0 h 2486"/>
                  <a:gd name="T2" fmla="*/ 326 w 1103"/>
                  <a:gd name="T3" fmla="*/ 155 h 2486"/>
                  <a:gd name="T4" fmla="*/ 729 w 1103"/>
                  <a:gd name="T5" fmla="*/ 393 h 2486"/>
                  <a:gd name="T6" fmla="*/ 820 w 1103"/>
                  <a:gd name="T7" fmla="*/ 594 h 2486"/>
                  <a:gd name="T8" fmla="*/ 701 w 1103"/>
                  <a:gd name="T9" fmla="*/ 667 h 2486"/>
                  <a:gd name="T10" fmla="*/ 143 w 1103"/>
                  <a:gd name="T11" fmla="*/ 448 h 2486"/>
                  <a:gd name="T12" fmla="*/ 116 w 1103"/>
                  <a:gd name="T13" fmla="*/ 694 h 2486"/>
                  <a:gd name="T14" fmla="*/ 838 w 1103"/>
                  <a:gd name="T15" fmla="*/ 1024 h 2486"/>
                  <a:gd name="T16" fmla="*/ 902 w 1103"/>
                  <a:gd name="T17" fmla="*/ 1197 h 2486"/>
                  <a:gd name="T18" fmla="*/ 189 w 1103"/>
                  <a:gd name="T19" fmla="*/ 1124 h 2486"/>
                  <a:gd name="T20" fmla="*/ 143 w 1103"/>
                  <a:gd name="T21" fmla="*/ 1517 h 2486"/>
                  <a:gd name="T22" fmla="*/ 966 w 1103"/>
                  <a:gd name="T23" fmla="*/ 1746 h 2486"/>
                  <a:gd name="T24" fmla="*/ 966 w 1103"/>
                  <a:gd name="T25" fmla="*/ 2294 h 2486"/>
                  <a:gd name="T26" fmla="*/ 729 w 1103"/>
                  <a:gd name="T27" fmla="*/ 2486 h 24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3"/>
                  <a:gd name="T43" fmla="*/ 0 h 2486"/>
                  <a:gd name="T44" fmla="*/ 1103 w 1103"/>
                  <a:gd name="T45" fmla="*/ 2486 h 24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3" h="2486">
                    <a:moveTo>
                      <a:pt x="290" y="0"/>
                    </a:moveTo>
                    <a:cubicBezTo>
                      <a:pt x="271" y="44"/>
                      <a:pt x="253" y="89"/>
                      <a:pt x="326" y="155"/>
                    </a:cubicBezTo>
                    <a:cubicBezTo>
                      <a:pt x="399" y="221"/>
                      <a:pt x="647" y="320"/>
                      <a:pt x="729" y="393"/>
                    </a:cubicBezTo>
                    <a:cubicBezTo>
                      <a:pt x="811" y="466"/>
                      <a:pt x="825" y="548"/>
                      <a:pt x="820" y="594"/>
                    </a:cubicBezTo>
                    <a:cubicBezTo>
                      <a:pt x="815" y="640"/>
                      <a:pt x="814" y="691"/>
                      <a:pt x="701" y="667"/>
                    </a:cubicBezTo>
                    <a:cubicBezTo>
                      <a:pt x="588" y="643"/>
                      <a:pt x="240" y="444"/>
                      <a:pt x="143" y="448"/>
                    </a:cubicBezTo>
                    <a:cubicBezTo>
                      <a:pt x="46" y="452"/>
                      <a:pt x="0" y="598"/>
                      <a:pt x="116" y="694"/>
                    </a:cubicBezTo>
                    <a:cubicBezTo>
                      <a:pt x="232" y="790"/>
                      <a:pt x="707" y="940"/>
                      <a:pt x="838" y="1024"/>
                    </a:cubicBezTo>
                    <a:cubicBezTo>
                      <a:pt x="969" y="1108"/>
                      <a:pt x="1010" y="1180"/>
                      <a:pt x="902" y="1197"/>
                    </a:cubicBezTo>
                    <a:cubicBezTo>
                      <a:pt x="794" y="1214"/>
                      <a:pt x="315" y="1071"/>
                      <a:pt x="189" y="1124"/>
                    </a:cubicBezTo>
                    <a:cubicBezTo>
                      <a:pt x="63" y="1177"/>
                      <a:pt x="14" y="1413"/>
                      <a:pt x="143" y="1517"/>
                    </a:cubicBezTo>
                    <a:cubicBezTo>
                      <a:pt x="272" y="1621"/>
                      <a:pt x="829" y="1616"/>
                      <a:pt x="966" y="1746"/>
                    </a:cubicBezTo>
                    <a:cubicBezTo>
                      <a:pt x="1103" y="1876"/>
                      <a:pt x="1006" y="2171"/>
                      <a:pt x="966" y="2294"/>
                    </a:cubicBezTo>
                    <a:cubicBezTo>
                      <a:pt x="926" y="2417"/>
                      <a:pt x="827" y="2451"/>
                      <a:pt x="729" y="2486"/>
                    </a:cubicBezTo>
                  </a:path>
                </a:pathLst>
              </a:custGeom>
              <a:noFill/>
              <a:ln w="9525">
                <a:solidFill>
                  <a:schemeClr val="tx1"/>
                </a:solidFill>
                <a:round/>
                <a:headEnd/>
                <a:tailEnd/>
              </a:ln>
            </p:spPr>
            <p:txBody>
              <a:bodyPr/>
              <a:lstStyle/>
              <a:p>
                <a:endParaRPr lang="fr-FR"/>
              </a:p>
            </p:txBody>
          </p:sp>
          <p:sp>
            <p:nvSpPr>
              <p:cNvPr id="13393" name="Freeform 6"/>
              <p:cNvSpPr>
                <a:spLocks/>
              </p:cNvSpPr>
              <p:nvPr/>
            </p:nvSpPr>
            <p:spPr bwMode="auto">
              <a:xfrm>
                <a:off x="2133" y="1613"/>
                <a:ext cx="1310" cy="2587"/>
              </a:xfrm>
              <a:custGeom>
                <a:avLst/>
                <a:gdLst>
                  <a:gd name="T0" fmla="*/ 523 w 1310"/>
                  <a:gd name="T1" fmla="*/ 0 h 2587"/>
                  <a:gd name="T2" fmla="*/ 633 w 1310"/>
                  <a:gd name="T3" fmla="*/ 310 h 2587"/>
                  <a:gd name="T4" fmla="*/ 1026 w 1310"/>
                  <a:gd name="T5" fmla="*/ 621 h 2587"/>
                  <a:gd name="T6" fmla="*/ 980 w 1310"/>
                  <a:gd name="T7" fmla="*/ 868 h 2587"/>
                  <a:gd name="T8" fmla="*/ 240 w 1310"/>
                  <a:gd name="T9" fmla="*/ 649 h 2587"/>
                  <a:gd name="T10" fmla="*/ 212 w 1310"/>
                  <a:gd name="T11" fmla="*/ 740 h 2587"/>
                  <a:gd name="T12" fmla="*/ 1090 w 1310"/>
                  <a:gd name="T13" fmla="*/ 1051 h 2587"/>
                  <a:gd name="T14" fmla="*/ 1117 w 1310"/>
                  <a:gd name="T15" fmla="*/ 1371 h 2587"/>
                  <a:gd name="T16" fmla="*/ 678 w 1310"/>
                  <a:gd name="T17" fmla="*/ 1398 h 2587"/>
                  <a:gd name="T18" fmla="*/ 166 w 1310"/>
                  <a:gd name="T19" fmla="*/ 1261 h 2587"/>
                  <a:gd name="T20" fmla="*/ 148 w 1310"/>
                  <a:gd name="T21" fmla="*/ 1389 h 2587"/>
                  <a:gd name="T22" fmla="*/ 1053 w 1310"/>
                  <a:gd name="T23" fmla="*/ 1581 h 2587"/>
                  <a:gd name="T24" fmla="*/ 1264 w 1310"/>
                  <a:gd name="T25" fmla="*/ 1965 h 2587"/>
                  <a:gd name="T26" fmla="*/ 779 w 1310"/>
                  <a:gd name="T27" fmla="*/ 2441 h 2587"/>
                  <a:gd name="T28" fmla="*/ 770 w 1310"/>
                  <a:gd name="T29" fmla="*/ 2587 h 2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0"/>
                  <a:gd name="T46" fmla="*/ 0 h 2587"/>
                  <a:gd name="T47" fmla="*/ 1310 w 1310"/>
                  <a:gd name="T48" fmla="*/ 2587 h 25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0" h="2587">
                    <a:moveTo>
                      <a:pt x="523" y="0"/>
                    </a:moveTo>
                    <a:cubicBezTo>
                      <a:pt x="536" y="103"/>
                      <a:pt x="549" y="207"/>
                      <a:pt x="633" y="310"/>
                    </a:cubicBezTo>
                    <a:cubicBezTo>
                      <a:pt x="717" y="413"/>
                      <a:pt x="968" y="528"/>
                      <a:pt x="1026" y="621"/>
                    </a:cubicBezTo>
                    <a:cubicBezTo>
                      <a:pt x="1084" y="714"/>
                      <a:pt x="1111" y="863"/>
                      <a:pt x="980" y="868"/>
                    </a:cubicBezTo>
                    <a:cubicBezTo>
                      <a:pt x="849" y="873"/>
                      <a:pt x="368" y="670"/>
                      <a:pt x="240" y="649"/>
                    </a:cubicBezTo>
                    <a:cubicBezTo>
                      <a:pt x="112" y="628"/>
                      <a:pt x="70" y="673"/>
                      <a:pt x="212" y="740"/>
                    </a:cubicBezTo>
                    <a:cubicBezTo>
                      <a:pt x="354" y="807"/>
                      <a:pt x="939" y="946"/>
                      <a:pt x="1090" y="1051"/>
                    </a:cubicBezTo>
                    <a:cubicBezTo>
                      <a:pt x="1241" y="1156"/>
                      <a:pt x="1186" y="1313"/>
                      <a:pt x="1117" y="1371"/>
                    </a:cubicBezTo>
                    <a:cubicBezTo>
                      <a:pt x="1048" y="1429"/>
                      <a:pt x="836" y="1416"/>
                      <a:pt x="678" y="1398"/>
                    </a:cubicBezTo>
                    <a:cubicBezTo>
                      <a:pt x="520" y="1380"/>
                      <a:pt x="254" y="1263"/>
                      <a:pt x="166" y="1261"/>
                    </a:cubicBezTo>
                    <a:cubicBezTo>
                      <a:pt x="78" y="1259"/>
                      <a:pt x="0" y="1336"/>
                      <a:pt x="148" y="1389"/>
                    </a:cubicBezTo>
                    <a:cubicBezTo>
                      <a:pt x="296" y="1442"/>
                      <a:pt x="867" y="1485"/>
                      <a:pt x="1053" y="1581"/>
                    </a:cubicBezTo>
                    <a:cubicBezTo>
                      <a:pt x="1239" y="1677"/>
                      <a:pt x="1310" y="1822"/>
                      <a:pt x="1264" y="1965"/>
                    </a:cubicBezTo>
                    <a:cubicBezTo>
                      <a:pt x="1218" y="2108"/>
                      <a:pt x="861" y="2337"/>
                      <a:pt x="779" y="2441"/>
                    </a:cubicBezTo>
                    <a:cubicBezTo>
                      <a:pt x="697" y="2545"/>
                      <a:pt x="733" y="2566"/>
                      <a:pt x="770" y="2587"/>
                    </a:cubicBezTo>
                  </a:path>
                </a:pathLst>
              </a:custGeom>
              <a:noFill/>
              <a:ln w="9525">
                <a:solidFill>
                  <a:schemeClr val="tx1"/>
                </a:solidFill>
                <a:round/>
                <a:headEnd/>
                <a:tailEnd/>
              </a:ln>
            </p:spPr>
            <p:txBody>
              <a:bodyPr/>
              <a:lstStyle/>
              <a:p>
                <a:endParaRPr lang="fr-FR"/>
              </a:p>
            </p:txBody>
          </p:sp>
          <p:sp>
            <p:nvSpPr>
              <p:cNvPr id="13394" name="Oval 7"/>
              <p:cNvSpPr>
                <a:spLocks noChangeArrowheads="1"/>
              </p:cNvSpPr>
              <p:nvPr/>
            </p:nvSpPr>
            <p:spPr bwMode="auto">
              <a:xfrm>
                <a:off x="2209" y="1539"/>
                <a:ext cx="456" cy="184"/>
              </a:xfrm>
              <a:prstGeom prst="ellipse">
                <a:avLst/>
              </a:prstGeom>
              <a:solidFill>
                <a:srgbClr val="DDDDDD"/>
              </a:solidFill>
              <a:ln w="9525">
                <a:solidFill>
                  <a:schemeClr val="tx1"/>
                </a:solidFill>
                <a:round/>
                <a:headEnd/>
                <a:tailEnd/>
              </a:ln>
            </p:spPr>
            <p:txBody>
              <a:bodyPr wrap="none" anchor="ctr"/>
              <a:lstStyle/>
              <a:p>
                <a:endParaRPr lang="fr-FR">
                  <a:latin typeface="Calibri" pitchFamily="34" charset="0"/>
                </a:endParaRPr>
              </a:p>
            </p:txBody>
          </p:sp>
          <p:grpSp>
            <p:nvGrpSpPr>
              <p:cNvPr id="13395" name="Group 8"/>
              <p:cNvGrpSpPr>
                <a:grpSpLocks/>
              </p:cNvGrpSpPr>
              <p:nvPr/>
            </p:nvGrpSpPr>
            <p:grpSpPr bwMode="auto">
              <a:xfrm>
                <a:off x="2252" y="1393"/>
                <a:ext cx="311" cy="260"/>
                <a:chOff x="2961" y="302"/>
                <a:chExt cx="311" cy="260"/>
              </a:xfrm>
            </p:grpSpPr>
            <p:sp>
              <p:nvSpPr>
                <p:cNvPr id="13397" name="Oval 9"/>
                <p:cNvSpPr>
                  <a:spLocks noChangeArrowheads="1"/>
                </p:cNvSpPr>
                <p:nvPr/>
              </p:nvSpPr>
              <p:spPr bwMode="auto">
                <a:xfrm>
                  <a:off x="3145" y="302"/>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3398" name="Oval 10"/>
                <p:cNvSpPr>
                  <a:spLocks noChangeArrowheads="1"/>
                </p:cNvSpPr>
                <p:nvPr/>
              </p:nvSpPr>
              <p:spPr bwMode="auto">
                <a:xfrm>
                  <a:off x="3190" y="365"/>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3399" name="Oval 11"/>
                <p:cNvSpPr>
                  <a:spLocks noChangeArrowheads="1"/>
                </p:cNvSpPr>
                <p:nvPr/>
              </p:nvSpPr>
              <p:spPr bwMode="auto">
                <a:xfrm>
                  <a:off x="3170" y="419"/>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3400" name="Oval 12"/>
                <p:cNvSpPr>
                  <a:spLocks noChangeArrowheads="1"/>
                </p:cNvSpPr>
                <p:nvPr/>
              </p:nvSpPr>
              <p:spPr bwMode="auto">
                <a:xfrm>
                  <a:off x="3132" y="381"/>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3401" name="Oval 13"/>
                <p:cNvSpPr>
                  <a:spLocks noChangeArrowheads="1"/>
                </p:cNvSpPr>
                <p:nvPr/>
              </p:nvSpPr>
              <p:spPr bwMode="auto">
                <a:xfrm>
                  <a:off x="3095" y="471"/>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3402" name="Oval 14"/>
                <p:cNvSpPr>
                  <a:spLocks noChangeArrowheads="1"/>
                </p:cNvSpPr>
                <p:nvPr/>
              </p:nvSpPr>
              <p:spPr bwMode="auto">
                <a:xfrm>
                  <a:off x="3066" y="388"/>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3403" name="Oval 15"/>
                <p:cNvSpPr>
                  <a:spLocks noChangeArrowheads="1"/>
                </p:cNvSpPr>
                <p:nvPr/>
              </p:nvSpPr>
              <p:spPr bwMode="auto">
                <a:xfrm>
                  <a:off x="3056" y="331"/>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3404" name="Oval 16"/>
                <p:cNvSpPr>
                  <a:spLocks noChangeArrowheads="1"/>
                </p:cNvSpPr>
                <p:nvPr/>
              </p:nvSpPr>
              <p:spPr bwMode="auto">
                <a:xfrm>
                  <a:off x="3046" y="459"/>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3405" name="Oval 17"/>
                <p:cNvSpPr>
                  <a:spLocks noChangeArrowheads="1"/>
                </p:cNvSpPr>
                <p:nvPr/>
              </p:nvSpPr>
              <p:spPr bwMode="auto">
                <a:xfrm>
                  <a:off x="2962" y="376"/>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sp>
              <p:nvSpPr>
                <p:cNvPr id="13406" name="Oval 18"/>
                <p:cNvSpPr>
                  <a:spLocks noChangeArrowheads="1"/>
                </p:cNvSpPr>
                <p:nvPr/>
              </p:nvSpPr>
              <p:spPr bwMode="auto">
                <a:xfrm>
                  <a:off x="2961" y="320"/>
                  <a:ext cx="82" cy="91"/>
                </a:xfrm>
                <a:prstGeom prst="ellipse">
                  <a:avLst/>
                </a:prstGeom>
                <a:solidFill>
                  <a:srgbClr val="FF9933"/>
                </a:solidFill>
                <a:ln w="9525">
                  <a:solidFill>
                    <a:schemeClr val="tx1"/>
                  </a:solidFill>
                  <a:round/>
                  <a:headEnd/>
                  <a:tailEnd/>
                </a:ln>
              </p:spPr>
              <p:txBody>
                <a:bodyPr wrap="none" anchor="ctr"/>
                <a:lstStyle/>
                <a:p>
                  <a:endParaRPr lang="fr-FR">
                    <a:latin typeface="Calibri" pitchFamily="34" charset="0"/>
                  </a:endParaRPr>
                </a:p>
              </p:txBody>
            </p:sp>
          </p:grpSp>
          <p:sp>
            <p:nvSpPr>
              <p:cNvPr id="13396" name="Oval 19"/>
              <p:cNvSpPr>
                <a:spLocks noChangeArrowheads="1"/>
              </p:cNvSpPr>
              <p:nvPr/>
            </p:nvSpPr>
            <p:spPr bwMode="auto">
              <a:xfrm>
                <a:off x="2583" y="4136"/>
                <a:ext cx="265" cy="320"/>
              </a:xfrm>
              <a:prstGeom prst="ellipse">
                <a:avLst/>
              </a:prstGeom>
              <a:solidFill>
                <a:srgbClr val="FFCC99"/>
              </a:solidFill>
              <a:ln w="9525">
                <a:solidFill>
                  <a:schemeClr val="bg1"/>
                </a:solidFill>
                <a:round/>
                <a:headEnd/>
                <a:tailEnd/>
              </a:ln>
            </p:spPr>
            <p:txBody>
              <a:bodyPr wrap="none" anchor="ctr"/>
              <a:lstStyle/>
              <a:p>
                <a:endParaRPr lang="fr-FR">
                  <a:latin typeface="Calibri" pitchFamily="34" charset="0"/>
                </a:endParaRPr>
              </a:p>
            </p:txBody>
          </p:sp>
        </p:grpSp>
        <p:sp>
          <p:nvSpPr>
            <p:cNvPr id="13325" name="Rectangle 102"/>
            <p:cNvSpPr>
              <a:spLocks noChangeArrowheads="1"/>
            </p:cNvSpPr>
            <p:nvPr/>
          </p:nvSpPr>
          <p:spPr bwMode="auto">
            <a:xfrm>
              <a:off x="519" y="1510"/>
              <a:ext cx="762" cy="443"/>
            </a:xfrm>
            <a:prstGeom prst="rect">
              <a:avLst/>
            </a:prstGeom>
            <a:noFill/>
            <a:ln w="28575">
              <a:solidFill>
                <a:schemeClr val="accent2"/>
              </a:solidFill>
              <a:miter lim="800000"/>
              <a:headEnd/>
              <a:tailEnd/>
            </a:ln>
          </p:spPr>
          <p:txBody>
            <a:bodyPr wrap="none" anchor="ctr"/>
            <a:lstStyle/>
            <a:p>
              <a:endParaRPr lang="fr-FR">
                <a:solidFill>
                  <a:schemeClr val="accent2"/>
                </a:solidFill>
                <a:latin typeface="Calibri" pitchFamily="34" charset="0"/>
              </a:endParaRPr>
            </a:p>
          </p:txBody>
        </p:sp>
        <p:cxnSp>
          <p:nvCxnSpPr>
            <p:cNvPr id="13326" name="Connecteur droit avec flèche 108"/>
            <p:cNvCxnSpPr>
              <a:cxnSpLocks noChangeShapeType="1"/>
            </p:cNvCxnSpPr>
            <p:nvPr/>
          </p:nvCxnSpPr>
          <p:spPr bwMode="auto">
            <a:xfrm flipV="1">
              <a:off x="1356" y="1497"/>
              <a:ext cx="1043" cy="220"/>
            </a:xfrm>
            <a:prstGeom prst="straightConnector1">
              <a:avLst/>
            </a:prstGeom>
            <a:noFill/>
            <a:ln w="28575" algn="ctr">
              <a:solidFill>
                <a:schemeClr val="accent2"/>
              </a:solidFill>
              <a:round/>
              <a:headEnd/>
              <a:tailEnd type="arrow" w="med" len="med"/>
            </a:ln>
          </p:spPr>
        </p:cxnSp>
        <p:grpSp>
          <p:nvGrpSpPr>
            <p:cNvPr id="13327" name="Group 235"/>
            <p:cNvGrpSpPr>
              <a:grpSpLocks/>
            </p:cNvGrpSpPr>
            <p:nvPr/>
          </p:nvGrpSpPr>
          <p:grpSpPr bwMode="auto">
            <a:xfrm>
              <a:off x="2437" y="713"/>
              <a:ext cx="2660" cy="1763"/>
              <a:chOff x="2437" y="713"/>
              <a:chExt cx="2660" cy="1763"/>
            </a:xfrm>
          </p:grpSpPr>
          <p:grpSp>
            <p:nvGrpSpPr>
              <p:cNvPr id="13328" name="Group 87"/>
              <p:cNvGrpSpPr>
                <a:grpSpLocks/>
              </p:cNvGrpSpPr>
              <p:nvPr/>
            </p:nvGrpSpPr>
            <p:grpSpPr bwMode="auto">
              <a:xfrm>
                <a:off x="2664" y="2191"/>
                <a:ext cx="2182" cy="135"/>
                <a:chOff x="815" y="3440"/>
                <a:chExt cx="4196" cy="235"/>
              </a:xfrm>
            </p:grpSpPr>
            <p:sp>
              <p:nvSpPr>
                <p:cNvPr id="13381" name="Rectangle 88"/>
                <p:cNvSpPr>
                  <a:spLocks noChangeArrowheads="1"/>
                </p:cNvSpPr>
                <p:nvPr/>
              </p:nvSpPr>
              <p:spPr bwMode="auto">
                <a:xfrm>
                  <a:off x="4792" y="3440"/>
                  <a:ext cx="219" cy="233"/>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24</a:t>
                  </a:r>
                </a:p>
              </p:txBody>
            </p:sp>
            <p:sp>
              <p:nvSpPr>
                <p:cNvPr id="13382" name="Rectangle 89"/>
                <p:cNvSpPr>
                  <a:spLocks noChangeArrowheads="1"/>
                </p:cNvSpPr>
                <p:nvPr/>
              </p:nvSpPr>
              <p:spPr bwMode="auto">
                <a:xfrm>
                  <a:off x="4336" y="3440"/>
                  <a:ext cx="220" cy="233"/>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22</a:t>
                  </a:r>
                </a:p>
              </p:txBody>
            </p:sp>
            <p:sp>
              <p:nvSpPr>
                <p:cNvPr id="13383" name="Rectangle 90"/>
                <p:cNvSpPr>
                  <a:spLocks noChangeArrowheads="1"/>
                </p:cNvSpPr>
                <p:nvPr/>
              </p:nvSpPr>
              <p:spPr bwMode="auto">
                <a:xfrm>
                  <a:off x="3894" y="3440"/>
                  <a:ext cx="219" cy="233"/>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20</a:t>
                  </a:r>
                </a:p>
              </p:txBody>
            </p:sp>
            <p:sp>
              <p:nvSpPr>
                <p:cNvPr id="13384" name="Rectangle 91"/>
                <p:cNvSpPr>
                  <a:spLocks noChangeArrowheads="1"/>
                </p:cNvSpPr>
                <p:nvPr/>
              </p:nvSpPr>
              <p:spPr bwMode="auto">
                <a:xfrm>
                  <a:off x="3445" y="3440"/>
                  <a:ext cx="219" cy="233"/>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18</a:t>
                  </a:r>
                </a:p>
              </p:txBody>
            </p:sp>
            <p:sp>
              <p:nvSpPr>
                <p:cNvPr id="13385" name="Rectangle 92"/>
                <p:cNvSpPr>
                  <a:spLocks noChangeArrowheads="1"/>
                </p:cNvSpPr>
                <p:nvPr/>
              </p:nvSpPr>
              <p:spPr bwMode="auto">
                <a:xfrm>
                  <a:off x="2991" y="3440"/>
                  <a:ext cx="219" cy="233"/>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16</a:t>
                  </a:r>
                </a:p>
              </p:txBody>
            </p:sp>
            <p:sp>
              <p:nvSpPr>
                <p:cNvPr id="13386" name="Rectangle 93"/>
                <p:cNvSpPr>
                  <a:spLocks noChangeArrowheads="1"/>
                </p:cNvSpPr>
                <p:nvPr/>
              </p:nvSpPr>
              <p:spPr bwMode="auto">
                <a:xfrm>
                  <a:off x="2553" y="3440"/>
                  <a:ext cx="219" cy="233"/>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14</a:t>
                  </a:r>
                </a:p>
              </p:txBody>
            </p:sp>
            <p:sp>
              <p:nvSpPr>
                <p:cNvPr id="13387" name="Rectangle 94"/>
                <p:cNvSpPr>
                  <a:spLocks noChangeArrowheads="1"/>
                </p:cNvSpPr>
                <p:nvPr/>
              </p:nvSpPr>
              <p:spPr bwMode="auto">
                <a:xfrm>
                  <a:off x="2099" y="3440"/>
                  <a:ext cx="219" cy="233"/>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12</a:t>
                  </a:r>
                </a:p>
              </p:txBody>
            </p:sp>
            <p:sp>
              <p:nvSpPr>
                <p:cNvPr id="13388" name="Rectangle 95"/>
                <p:cNvSpPr>
                  <a:spLocks noChangeArrowheads="1"/>
                </p:cNvSpPr>
                <p:nvPr/>
              </p:nvSpPr>
              <p:spPr bwMode="auto">
                <a:xfrm>
                  <a:off x="1661" y="3440"/>
                  <a:ext cx="219" cy="233"/>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10</a:t>
                  </a:r>
                </a:p>
              </p:txBody>
            </p:sp>
            <p:sp>
              <p:nvSpPr>
                <p:cNvPr id="13389" name="Rectangle 96"/>
                <p:cNvSpPr>
                  <a:spLocks noChangeArrowheads="1"/>
                </p:cNvSpPr>
                <p:nvPr/>
              </p:nvSpPr>
              <p:spPr bwMode="auto">
                <a:xfrm>
                  <a:off x="1255" y="3440"/>
                  <a:ext cx="110" cy="233"/>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8</a:t>
                  </a:r>
                </a:p>
              </p:txBody>
            </p:sp>
            <p:sp>
              <p:nvSpPr>
                <p:cNvPr id="13390" name="Rectangle 97"/>
                <p:cNvSpPr>
                  <a:spLocks noChangeArrowheads="1"/>
                </p:cNvSpPr>
                <p:nvPr/>
              </p:nvSpPr>
              <p:spPr bwMode="auto">
                <a:xfrm>
                  <a:off x="815" y="3440"/>
                  <a:ext cx="110" cy="235"/>
                </a:xfrm>
                <a:prstGeom prst="rect">
                  <a:avLst/>
                </a:prstGeom>
                <a:noFill/>
                <a:ln w="9525">
                  <a:noFill/>
                  <a:miter lim="800000"/>
                  <a:headEnd/>
                  <a:tailEnd/>
                </a:ln>
              </p:spPr>
              <p:txBody>
                <a:bodyPr wrap="none" lIns="0" tIns="0" rIns="0" bIns="0">
                  <a:spAutoFit/>
                </a:bodyPr>
                <a:lstStyle/>
                <a:p>
                  <a:pPr eaLnBrk="0" hangingPunct="0"/>
                  <a:r>
                    <a:rPr lang="en-GB" sz="1400">
                      <a:solidFill>
                        <a:srgbClr val="333399"/>
                      </a:solidFill>
                      <a:latin typeface="Calibri" pitchFamily="34" charset="0"/>
                    </a:rPr>
                    <a:t>6</a:t>
                  </a:r>
                </a:p>
              </p:txBody>
            </p:sp>
            <p:sp>
              <p:nvSpPr>
                <p:cNvPr id="13391" name="Rectangle 98"/>
                <p:cNvSpPr>
                  <a:spLocks noChangeArrowheads="1"/>
                </p:cNvSpPr>
                <p:nvPr/>
              </p:nvSpPr>
              <p:spPr bwMode="auto">
                <a:xfrm>
                  <a:off x="815" y="3440"/>
                  <a:ext cx="110" cy="233"/>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6</a:t>
                  </a:r>
                </a:p>
              </p:txBody>
            </p:sp>
          </p:grpSp>
          <p:grpSp>
            <p:nvGrpSpPr>
              <p:cNvPr id="13329" name="Group 99"/>
              <p:cNvGrpSpPr>
                <a:grpSpLocks/>
              </p:cNvGrpSpPr>
              <p:nvPr/>
            </p:nvGrpSpPr>
            <p:grpSpPr bwMode="auto">
              <a:xfrm>
                <a:off x="2684" y="2174"/>
                <a:ext cx="2209" cy="18"/>
                <a:chOff x="864" y="3272"/>
                <a:chExt cx="4250" cy="32"/>
              </a:xfrm>
            </p:grpSpPr>
            <p:sp>
              <p:nvSpPr>
                <p:cNvPr id="13360" name="Line 100"/>
                <p:cNvSpPr>
                  <a:spLocks noChangeShapeType="1"/>
                </p:cNvSpPr>
                <p:nvPr/>
              </p:nvSpPr>
              <p:spPr bwMode="auto">
                <a:xfrm flipV="1">
                  <a:off x="864" y="3272"/>
                  <a:ext cx="1" cy="32"/>
                </a:xfrm>
                <a:prstGeom prst="line">
                  <a:avLst/>
                </a:prstGeom>
                <a:noFill/>
                <a:ln w="31750">
                  <a:solidFill>
                    <a:schemeClr val="tx1"/>
                  </a:solidFill>
                  <a:round/>
                  <a:headEnd/>
                  <a:tailEnd/>
                </a:ln>
              </p:spPr>
              <p:txBody>
                <a:bodyPr/>
                <a:lstStyle/>
                <a:p>
                  <a:endParaRPr lang="fr-FR"/>
                </a:p>
              </p:txBody>
            </p:sp>
            <p:sp>
              <p:nvSpPr>
                <p:cNvPr id="13361" name="Line 101"/>
                <p:cNvSpPr>
                  <a:spLocks noChangeShapeType="1"/>
                </p:cNvSpPr>
                <p:nvPr/>
              </p:nvSpPr>
              <p:spPr bwMode="auto">
                <a:xfrm flipV="1">
                  <a:off x="1080" y="3272"/>
                  <a:ext cx="1" cy="16"/>
                </a:xfrm>
                <a:prstGeom prst="line">
                  <a:avLst/>
                </a:prstGeom>
                <a:noFill/>
                <a:ln w="31750">
                  <a:solidFill>
                    <a:schemeClr val="tx1"/>
                  </a:solidFill>
                  <a:round/>
                  <a:headEnd/>
                  <a:tailEnd/>
                </a:ln>
              </p:spPr>
              <p:txBody>
                <a:bodyPr/>
                <a:lstStyle/>
                <a:p>
                  <a:endParaRPr lang="fr-FR"/>
                </a:p>
              </p:txBody>
            </p:sp>
            <p:sp>
              <p:nvSpPr>
                <p:cNvPr id="13362" name="Line 102"/>
                <p:cNvSpPr>
                  <a:spLocks noChangeShapeType="1"/>
                </p:cNvSpPr>
                <p:nvPr/>
              </p:nvSpPr>
              <p:spPr bwMode="auto">
                <a:xfrm flipV="1">
                  <a:off x="1305" y="3272"/>
                  <a:ext cx="1" cy="32"/>
                </a:xfrm>
                <a:prstGeom prst="line">
                  <a:avLst/>
                </a:prstGeom>
                <a:noFill/>
                <a:ln w="31750">
                  <a:solidFill>
                    <a:schemeClr val="tx1"/>
                  </a:solidFill>
                  <a:round/>
                  <a:headEnd/>
                  <a:tailEnd/>
                </a:ln>
              </p:spPr>
              <p:txBody>
                <a:bodyPr/>
                <a:lstStyle/>
                <a:p>
                  <a:endParaRPr lang="fr-FR"/>
                </a:p>
              </p:txBody>
            </p:sp>
            <p:sp>
              <p:nvSpPr>
                <p:cNvPr id="13363" name="Line 103"/>
                <p:cNvSpPr>
                  <a:spLocks noChangeShapeType="1"/>
                </p:cNvSpPr>
                <p:nvPr/>
              </p:nvSpPr>
              <p:spPr bwMode="auto">
                <a:xfrm flipV="1">
                  <a:off x="1541" y="3272"/>
                  <a:ext cx="1" cy="16"/>
                </a:xfrm>
                <a:prstGeom prst="line">
                  <a:avLst/>
                </a:prstGeom>
                <a:noFill/>
                <a:ln w="31750">
                  <a:solidFill>
                    <a:schemeClr val="tx1"/>
                  </a:solidFill>
                  <a:round/>
                  <a:headEnd/>
                  <a:tailEnd/>
                </a:ln>
              </p:spPr>
              <p:txBody>
                <a:bodyPr/>
                <a:lstStyle/>
                <a:p>
                  <a:endParaRPr lang="fr-FR"/>
                </a:p>
              </p:txBody>
            </p:sp>
            <p:sp>
              <p:nvSpPr>
                <p:cNvPr id="13364" name="Line 104"/>
                <p:cNvSpPr>
                  <a:spLocks noChangeShapeType="1"/>
                </p:cNvSpPr>
                <p:nvPr/>
              </p:nvSpPr>
              <p:spPr bwMode="auto">
                <a:xfrm flipV="1">
                  <a:off x="1757" y="3272"/>
                  <a:ext cx="1" cy="32"/>
                </a:xfrm>
                <a:prstGeom prst="line">
                  <a:avLst/>
                </a:prstGeom>
                <a:noFill/>
                <a:ln w="31750">
                  <a:solidFill>
                    <a:schemeClr val="tx1"/>
                  </a:solidFill>
                  <a:round/>
                  <a:headEnd/>
                  <a:tailEnd/>
                </a:ln>
              </p:spPr>
              <p:txBody>
                <a:bodyPr/>
                <a:lstStyle/>
                <a:p>
                  <a:endParaRPr lang="fr-FR"/>
                </a:p>
              </p:txBody>
            </p:sp>
            <p:sp>
              <p:nvSpPr>
                <p:cNvPr id="13365" name="Line 105"/>
                <p:cNvSpPr>
                  <a:spLocks noChangeShapeType="1"/>
                </p:cNvSpPr>
                <p:nvPr/>
              </p:nvSpPr>
              <p:spPr bwMode="auto">
                <a:xfrm flipV="1">
                  <a:off x="1983" y="3272"/>
                  <a:ext cx="1" cy="16"/>
                </a:xfrm>
                <a:prstGeom prst="line">
                  <a:avLst/>
                </a:prstGeom>
                <a:noFill/>
                <a:ln w="31750">
                  <a:solidFill>
                    <a:schemeClr val="tx1"/>
                  </a:solidFill>
                  <a:round/>
                  <a:headEnd/>
                  <a:tailEnd/>
                </a:ln>
              </p:spPr>
              <p:txBody>
                <a:bodyPr/>
                <a:lstStyle/>
                <a:p>
                  <a:endParaRPr lang="fr-FR"/>
                </a:p>
              </p:txBody>
            </p:sp>
            <p:sp>
              <p:nvSpPr>
                <p:cNvPr id="13366" name="Line 106"/>
                <p:cNvSpPr>
                  <a:spLocks noChangeShapeType="1"/>
                </p:cNvSpPr>
                <p:nvPr/>
              </p:nvSpPr>
              <p:spPr bwMode="auto">
                <a:xfrm flipV="1">
                  <a:off x="2208" y="3272"/>
                  <a:ext cx="1" cy="32"/>
                </a:xfrm>
                <a:prstGeom prst="line">
                  <a:avLst/>
                </a:prstGeom>
                <a:noFill/>
                <a:ln w="31750">
                  <a:solidFill>
                    <a:schemeClr val="tx1"/>
                  </a:solidFill>
                  <a:round/>
                  <a:headEnd/>
                  <a:tailEnd/>
                </a:ln>
              </p:spPr>
              <p:txBody>
                <a:bodyPr/>
                <a:lstStyle/>
                <a:p>
                  <a:endParaRPr lang="fr-FR"/>
                </a:p>
              </p:txBody>
            </p:sp>
            <p:sp>
              <p:nvSpPr>
                <p:cNvPr id="13367" name="Line 107"/>
                <p:cNvSpPr>
                  <a:spLocks noChangeShapeType="1"/>
                </p:cNvSpPr>
                <p:nvPr/>
              </p:nvSpPr>
              <p:spPr bwMode="auto">
                <a:xfrm flipV="1">
                  <a:off x="2424" y="3272"/>
                  <a:ext cx="1" cy="16"/>
                </a:xfrm>
                <a:prstGeom prst="line">
                  <a:avLst/>
                </a:prstGeom>
                <a:noFill/>
                <a:ln w="31750">
                  <a:solidFill>
                    <a:schemeClr val="tx1"/>
                  </a:solidFill>
                  <a:round/>
                  <a:headEnd/>
                  <a:tailEnd/>
                </a:ln>
              </p:spPr>
              <p:txBody>
                <a:bodyPr/>
                <a:lstStyle/>
                <a:p>
                  <a:endParaRPr lang="fr-FR"/>
                </a:p>
              </p:txBody>
            </p:sp>
            <p:sp>
              <p:nvSpPr>
                <p:cNvPr id="13368" name="Line 108"/>
                <p:cNvSpPr>
                  <a:spLocks noChangeShapeType="1"/>
                </p:cNvSpPr>
                <p:nvPr/>
              </p:nvSpPr>
              <p:spPr bwMode="auto">
                <a:xfrm flipV="1">
                  <a:off x="2660" y="3272"/>
                  <a:ext cx="1" cy="32"/>
                </a:xfrm>
                <a:prstGeom prst="line">
                  <a:avLst/>
                </a:prstGeom>
                <a:noFill/>
                <a:ln w="31750">
                  <a:solidFill>
                    <a:schemeClr val="tx1"/>
                  </a:solidFill>
                  <a:round/>
                  <a:headEnd/>
                  <a:tailEnd/>
                </a:ln>
              </p:spPr>
              <p:txBody>
                <a:bodyPr/>
                <a:lstStyle/>
                <a:p>
                  <a:endParaRPr lang="fr-FR"/>
                </a:p>
              </p:txBody>
            </p:sp>
            <p:sp>
              <p:nvSpPr>
                <p:cNvPr id="13369" name="Line 109"/>
                <p:cNvSpPr>
                  <a:spLocks noChangeShapeType="1"/>
                </p:cNvSpPr>
                <p:nvPr/>
              </p:nvSpPr>
              <p:spPr bwMode="auto">
                <a:xfrm flipV="1">
                  <a:off x="2875" y="3272"/>
                  <a:ext cx="1" cy="16"/>
                </a:xfrm>
                <a:prstGeom prst="line">
                  <a:avLst/>
                </a:prstGeom>
                <a:noFill/>
                <a:ln w="31750">
                  <a:solidFill>
                    <a:schemeClr val="tx1"/>
                  </a:solidFill>
                  <a:round/>
                  <a:headEnd/>
                  <a:tailEnd/>
                </a:ln>
              </p:spPr>
              <p:txBody>
                <a:bodyPr/>
                <a:lstStyle/>
                <a:p>
                  <a:endParaRPr lang="fr-FR"/>
                </a:p>
              </p:txBody>
            </p:sp>
            <p:sp>
              <p:nvSpPr>
                <p:cNvPr id="13370" name="Line 110"/>
                <p:cNvSpPr>
                  <a:spLocks noChangeShapeType="1"/>
                </p:cNvSpPr>
                <p:nvPr/>
              </p:nvSpPr>
              <p:spPr bwMode="auto">
                <a:xfrm flipV="1">
                  <a:off x="3101" y="3272"/>
                  <a:ext cx="1" cy="32"/>
                </a:xfrm>
                <a:prstGeom prst="line">
                  <a:avLst/>
                </a:prstGeom>
                <a:noFill/>
                <a:ln w="31750">
                  <a:solidFill>
                    <a:schemeClr val="tx1"/>
                  </a:solidFill>
                  <a:round/>
                  <a:headEnd/>
                  <a:tailEnd/>
                </a:ln>
              </p:spPr>
              <p:txBody>
                <a:bodyPr/>
                <a:lstStyle/>
                <a:p>
                  <a:endParaRPr lang="fr-FR"/>
                </a:p>
              </p:txBody>
            </p:sp>
            <p:sp>
              <p:nvSpPr>
                <p:cNvPr id="13371" name="Line 111"/>
                <p:cNvSpPr>
                  <a:spLocks noChangeShapeType="1"/>
                </p:cNvSpPr>
                <p:nvPr/>
              </p:nvSpPr>
              <p:spPr bwMode="auto">
                <a:xfrm flipV="1">
                  <a:off x="3327" y="3272"/>
                  <a:ext cx="1" cy="16"/>
                </a:xfrm>
                <a:prstGeom prst="line">
                  <a:avLst/>
                </a:prstGeom>
                <a:noFill/>
                <a:ln w="31750">
                  <a:solidFill>
                    <a:schemeClr val="tx1"/>
                  </a:solidFill>
                  <a:round/>
                  <a:headEnd/>
                  <a:tailEnd/>
                </a:ln>
              </p:spPr>
              <p:txBody>
                <a:bodyPr/>
                <a:lstStyle/>
                <a:p>
                  <a:endParaRPr lang="fr-FR"/>
                </a:p>
              </p:txBody>
            </p:sp>
            <p:sp>
              <p:nvSpPr>
                <p:cNvPr id="13372" name="Line 112"/>
                <p:cNvSpPr>
                  <a:spLocks noChangeShapeType="1"/>
                </p:cNvSpPr>
                <p:nvPr/>
              </p:nvSpPr>
              <p:spPr bwMode="auto">
                <a:xfrm flipV="1">
                  <a:off x="3553" y="3272"/>
                  <a:ext cx="1" cy="32"/>
                </a:xfrm>
                <a:prstGeom prst="line">
                  <a:avLst/>
                </a:prstGeom>
                <a:noFill/>
                <a:ln w="31750">
                  <a:solidFill>
                    <a:schemeClr val="tx1"/>
                  </a:solidFill>
                  <a:round/>
                  <a:headEnd/>
                  <a:tailEnd/>
                </a:ln>
              </p:spPr>
              <p:txBody>
                <a:bodyPr/>
                <a:lstStyle/>
                <a:p>
                  <a:endParaRPr lang="fr-FR"/>
                </a:p>
              </p:txBody>
            </p:sp>
            <p:sp>
              <p:nvSpPr>
                <p:cNvPr id="13373" name="Line 113"/>
                <p:cNvSpPr>
                  <a:spLocks noChangeShapeType="1"/>
                </p:cNvSpPr>
                <p:nvPr/>
              </p:nvSpPr>
              <p:spPr bwMode="auto">
                <a:xfrm flipV="1">
                  <a:off x="3778" y="3272"/>
                  <a:ext cx="1" cy="16"/>
                </a:xfrm>
                <a:prstGeom prst="line">
                  <a:avLst/>
                </a:prstGeom>
                <a:noFill/>
                <a:ln w="31750">
                  <a:solidFill>
                    <a:schemeClr val="tx1"/>
                  </a:solidFill>
                  <a:round/>
                  <a:headEnd/>
                  <a:tailEnd/>
                </a:ln>
              </p:spPr>
              <p:txBody>
                <a:bodyPr/>
                <a:lstStyle/>
                <a:p>
                  <a:endParaRPr lang="fr-FR"/>
                </a:p>
              </p:txBody>
            </p:sp>
            <p:sp>
              <p:nvSpPr>
                <p:cNvPr id="13374" name="Line 114"/>
                <p:cNvSpPr>
                  <a:spLocks noChangeShapeType="1"/>
                </p:cNvSpPr>
                <p:nvPr/>
              </p:nvSpPr>
              <p:spPr bwMode="auto">
                <a:xfrm flipV="1">
                  <a:off x="3994" y="3272"/>
                  <a:ext cx="1" cy="32"/>
                </a:xfrm>
                <a:prstGeom prst="line">
                  <a:avLst/>
                </a:prstGeom>
                <a:noFill/>
                <a:ln w="31750">
                  <a:solidFill>
                    <a:schemeClr val="tx1"/>
                  </a:solidFill>
                  <a:round/>
                  <a:headEnd/>
                  <a:tailEnd/>
                </a:ln>
              </p:spPr>
              <p:txBody>
                <a:bodyPr/>
                <a:lstStyle/>
                <a:p>
                  <a:endParaRPr lang="fr-FR"/>
                </a:p>
              </p:txBody>
            </p:sp>
            <p:sp>
              <p:nvSpPr>
                <p:cNvPr id="13375" name="Line 115"/>
                <p:cNvSpPr>
                  <a:spLocks noChangeShapeType="1"/>
                </p:cNvSpPr>
                <p:nvPr/>
              </p:nvSpPr>
              <p:spPr bwMode="auto">
                <a:xfrm flipV="1">
                  <a:off x="4220" y="3272"/>
                  <a:ext cx="1" cy="16"/>
                </a:xfrm>
                <a:prstGeom prst="line">
                  <a:avLst/>
                </a:prstGeom>
                <a:noFill/>
                <a:ln w="31750">
                  <a:solidFill>
                    <a:schemeClr val="tx1"/>
                  </a:solidFill>
                  <a:round/>
                  <a:headEnd/>
                  <a:tailEnd/>
                </a:ln>
              </p:spPr>
              <p:txBody>
                <a:bodyPr/>
                <a:lstStyle/>
                <a:p>
                  <a:endParaRPr lang="fr-FR"/>
                </a:p>
              </p:txBody>
            </p:sp>
            <p:sp>
              <p:nvSpPr>
                <p:cNvPr id="13376" name="Line 116"/>
                <p:cNvSpPr>
                  <a:spLocks noChangeShapeType="1"/>
                </p:cNvSpPr>
                <p:nvPr/>
              </p:nvSpPr>
              <p:spPr bwMode="auto">
                <a:xfrm flipV="1">
                  <a:off x="4445" y="3272"/>
                  <a:ext cx="1" cy="32"/>
                </a:xfrm>
                <a:prstGeom prst="line">
                  <a:avLst/>
                </a:prstGeom>
                <a:noFill/>
                <a:ln w="31750">
                  <a:solidFill>
                    <a:schemeClr val="tx1"/>
                  </a:solidFill>
                  <a:round/>
                  <a:headEnd/>
                  <a:tailEnd/>
                </a:ln>
              </p:spPr>
              <p:txBody>
                <a:bodyPr/>
                <a:lstStyle/>
                <a:p>
                  <a:endParaRPr lang="fr-FR"/>
                </a:p>
              </p:txBody>
            </p:sp>
            <p:sp>
              <p:nvSpPr>
                <p:cNvPr id="13377" name="Line 117"/>
                <p:cNvSpPr>
                  <a:spLocks noChangeShapeType="1"/>
                </p:cNvSpPr>
                <p:nvPr/>
              </p:nvSpPr>
              <p:spPr bwMode="auto">
                <a:xfrm flipV="1">
                  <a:off x="4671" y="3272"/>
                  <a:ext cx="1" cy="16"/>
                </a:xfrm>
                <a:prstGeom prst="line">
                  <a:avLst/>
                </a:prstGeom>
                <a:noFill/>
                <a:ln w="31750">
                  <a:solidFill>
                    <a:schemeClr val="tx1"/>
                  </a:solidFill>
                  <a:round/>
                  <a:headEnd/>
                  <a:tailEnd/>
                </a:ln>
              </p:spPr>
              <p:txBody>
                <a:bodyPr/>
                <a:lstStyle/>
                <a:p>
                  <a:endParaRPr lang="fr-FR"/>
                </a:p>
              </p:txBody>
            </p:sp>
            <p:sp>
              <p:nvSpPr>
                <p:cNvPr id="13378" name="Line 118"/>
                <p:cNvSpPr>
                  <a:spLocks noChangeShapeType="1"/>
                </p:cNvSpPr>
                <p:nvPr/>
              </p:nvSpPr>
              <p:spPr bwMode="auto">
                <a:xfrm flipV="1">
                  <a:off x="4897" y="3272"/>
                  <a:ext cx="1" cy="32"/>
                </a:xfrm>
                <a:prstGeom prst="line">
                  <a:avLst/>
                </a:prstGeom>
                <a:noFill/>
                <a:ln w="31750">
                  <a:solidFill>
                    <a:schemeClr val="tx1"/>
                  </a:solidFill>
                  <a:round/>
                  <a:headEnd/>
                  <a:tailEnd/>
                </a:ln>
              </p:spPr>
              <p:txBody>
                <a:bodyPr/>
                <a:lstStyle/>
                <a:p>
                  <a:endParaRPr lang="fr-FR"/>
                </a:p>
              </p:txBody>
            </p:sp>
            <p:sp>
              <p:nvSpPr>
                <p:cNvPr id="13379" name="Line 119"/>
                <p:cNvSpPr>
                  <a:spLocks noChangeShapeType="1"/>
                </p:cNvSpPr>
                <p:nvPr/>
              </p:nvSpPr>
              <p:spPr bwMode="auto">
                <a:xfrm flipV="1">
                  <a:off x="5113" y="3272"/>
                  <a:ext cx="1" cy="16"/>
                </a:xfrm>
                <a:prstGeom prst="line">
                  <a:avLst/>
                </a:prstGeom>
                <a:noFill/>
                <a:ln w="31750">
                  <a:solidFill>
                    <a:schemeClr val="tx1"/>
                  </a:solidFill>
                  <a:round/>
                  <a:headEnd/>
                  <a:tailEnd/>
                </a:ln>
              </p:spPr>
              <p:txBody>
                <a:bodyPr/>
                <a:lstStyle/>
                <a:p>
                  <a:endParaRPr lang="fr-FR"/>
                </a:p>
              </p:txBody>
            </p:sp>
            <p:sp>
              <p:nvSpPr>
                <p:cNvPr id="13380" name="Line 120"/>
                <p:cNvSpPr>
                  <a:spLocks noChangeShapeType="1"/>
                </p:cNvSpPr>
                <p:nvPr/>
              </p:nvSpPr>
              <p:spPr bwMode="auto">
                <a:xfrm>
                  <a:off x="864" y="3272"/>
                  <a:ext cx="4249" cy="1"/>
                </a:xfrm>
                <a:prstGeom prst="line">
                  <a:avLst/>
                </a:prstGeom>
                <a:noFill/>
                <a:ln w="31750">
                  <a:solidFill>
                    <a:schemeClr val="tx1"/>
                  </a:solidFill>
                  <a:round/>
                  <a:headEnd/>
                  <a:tailEnd/>
                </a:ln>
              </p:spPr>
              <p:txBody>
                <a:bodyPr/>
                <a:lstStyle/>
                <a:p>
                  <a:endParaRPr lang="fr-FR"/>
                </a:p>
              </p:txBody>
            </p:sp>
          </p:grpSp>
          <p:grpSp>
            <p:nvGrpSpPr>
              <p:cNvPr id="13330" name="Group 121"/>
              <p:cNvGrpSpPr>
                <a:grpSpLocks/>
              </p:cNvGrpSpPr>
              <p:nvPr/>
            </p:nvGrpSpPr>
            <p:grpSpPr bwMode="auto">
              <a:xfrm>
                <a:off x="2604" y="713"/>
                <a:ext cx="57" cy="1549"/>
                <a:chOff x="697" y="823"/>
                <a:chExt cx="111" cy="2712"/>
              </a:xfrm>
            </p:grpSpPr>
            <p:sp>
              <p:nvSpPr>
                <p:cNvPr id="13353" name="Rectangle 122"/>
                <p:cNvSpPr>
                  <a:spLocks noChangeArrowheads="1"/>
                </p:cNvSpPr>
                <p:nvPr/>
              </p:nvSpPr>
              <p:spPr bwMode="auto">
                <a:xfrm>
                  <a:off x="697" y="3300"/>
                  <a:ext cx="111" cy="235"/>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0</a:t>
                  </a:r>
                </a:p>
              </p:txBody>
            </p:sp>
            <p:sp>
              <p:nvSpPr>
                <p:cNvPr id="13354" name="Rectangle 123"/>
                <p:cNvSpPr>
                  <a:spLocks noChangeArrowheads="1"/>
                </p:cNvSpPr>
                <p:nvPr/>
              </p:nvSpPr>
              <p:spPr bwMode="auto">
                <a:xfrm>
                  <a:off x="697" y="2891"/>
                  <a:ext cx="111" cy="234"/>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1</a:t>
                  </a:r>
                </a:p>
              </p:txBody>
            </p:sp>
            <p:sp>
              <p:nvSpPr>
                <p:cNvPr id="13355" name="Rectangle 124"/>
                <p:cNvSpPr>
                  <a:spLocks noChangeArrowheads="1"/>
                </p:cNvSpPr>
                <p:nvPr/>
              </p:nvSpPr>
              <p:spPr bwMode="auto">
                <a:xfrm>
                  <a:off x="697" y="2481"/>
                  <a:ext cx="111" cy="235"/>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2</a:t>
                  </a:r>
                </a:p>
              </p:txBody>
            </p:sp>
            <p:sp>
              <p:nvSpPr>
                <p:cNvPr id="13356" name="Rectangle 125"/>
                <p:cNvSpPr>
                  <a:spLocks noChangeArrowheads="1"/>
                </p:cNvSpPr>
                <p:nvPr/>
              </p:nvSpPr>
              <p:spPr bwMode="auto">
                <a:xfrm>
                  <a:off x="697" y="2068"/>
                  <a:ext cx="111" cy="234"/>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3</a:t>
                  </a:r>
                </a:p>
              </p:txBody>
            </p:sp>
            <p:sp>
              <p:nvSpPr>
                <p:cNvPr id="13357" name="Rectangle 126"/>
                <p:cNvSpPr>
                  <a:spLocks noChangeArrowheads="1"/>
                </p:cNvSpPr>
                <p:nvPr/>
              </p:nvSpPr>
              <p:spPr bwMode="auto">
                <a:xfrm>
                  <a:off x="697" y="1648"/>
                  <a:ext cx="111" cy="234"/>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4</a:t>
                  </a:r>
                </a:p>
              </p:txBody>
            </p:sp>
            <p:sp>
              <p:nvSpPr>
                <p:cNvPr id="13358" name="Rectangle 127"/>
                <p:cNvSpPr>
                  <a:spLocks noChangeArrowheads="1"/>
                </p:cNvSpPr>
                <p:nvPr/>
              </p:nvSpPr>
              <p:spPr bwMode="auto">
                <a:xfrm>
                  <a:off x="697" y="1238"/>
                  <a:ext cx="111" cy="235"/>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5</a:t>
                  </a:r>
                </a:p>
              </p:txBody>
            </p:sp>
            <p:sp>
              <p:nvSpPr>
                <p:cNvPr id="13359" name="Rectangle 128"/>
                <p:cNvSpPr>
                  <a:spLocks noChangeArrowheads="1"/>
                </p:cNvSpPr>
                <p:nvPr/>
              </p:nvSpPr>
              <p:spPr bwMode="auto">
                <a:xfrm>
                  <a:off x="697" y="823"/>
                  <a:ext cx="111" cy="235"/>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6</a:t>
                  </a:r>
                </a:p>
              </p:txBody>
            </p:sp>
          </p:grpSp>
          <p:grpSp>
            <p:nvGrpSpPr>
              <p:cNvPr id="13331" name="Group 129"/>
              <p:cNvGrpSpPr>
                <a:grpSpLocks/>
              </p:cNvGrpSpPr>
              <p:nvPr/>
            </p:nvGrpSpPr>
            <p:grpSpPr bwMode="auto">
              <a:xfrm>
                <a:off x="2661" y="753"/>
                <a:ext cx="20" cy="1417"/>
                <a:chOff x="825" y="791"/>
                <a:chExt cx="40" cy="2482"/>
              </a:xfrm>
            </p:grpSpPr>
            <p:sp>
              <p:nvSpPr>
                <p:cNvPr id="13339" name="Line 130"/>
                <p:cNvSpPr>
                  <a:spLocks noChangeShapeType="1"/>
                </p:cNvSpPr>
                <p:nvPr/>
              </p:nvSpPr>
              <p:spPr bwMode="auto">
                <a:xfrm flipH="1">
                  <a:off x="825" y="3272"/>
                  <a:ext cx="39" cy="1"/>
                </a:xfrm>
                <a:prstGeom prst="line">
                  <a:avLst/>
                </a:prstGeom>
                <a:noFill/>
                <a:ln w="31750">
                  <a:solidFill>
                    <a:schemeClr val="tx1"/>
                  </a:solidFill>
                  <a:round/>
                  <a:headEnd/>
                  <a:tailEnd/>
                </a:ln>
              </p:spPr>
              <p:txBody>
                <a:bodyPr/>
                <a:lstStyle/>
                <a:p>
                  <a:endParaRPr lang="fr-FR"/>
                </a:p>
              </p:txBody>
            </p:sp>
            <p:sp>
              <p:nvSpPr>
                <p:cNvPr id="13340" name="Line 131"/>
                <p:cNvSpPr>
                  <a:spLocks noChangeShapeType="1"/>
                </p:cNvSpPr>
                <p:nvPr/>
              </p:nvSpPr>
              <p:spPr bwMode="auto">
                <a:xfrm flipH="1">
                  <a:off x="844" y="3073"/>
                  <a:ext cx="20" cy="1"/>
                </a:xfrm>
                <a:prstGeom prst="line">
                  <a:avLst/>
                </a:prstGeom>
                <a:noFill/>
                <a:ln w="31750">
                  <a:solidFill>
                    <a:schemeClr val="tx1"/>
                  </a:solidFill>
                  <a:round/>
                  <a:headEnd/>
                  <a:tailEnd/>
                </a:ln>
              </p:spPr>
              <p:txBody>
                <a:bodyPr/>
                <a:lstStyle/>
                <a:p>
                  <a:endParaRPr lang="fr-FR"/>
                </a:p>
              </p:txBody>
            </p:sp>
            <p:sp>
              <p:nvSpPr>
                <p:cNvPr id="13341" name="Line 132"/>
                <p:cNvSpPr>
                  <a:spLocks noChangeShapeType="1"/>
                </p:cNvSpPr>
                <p:nvPr/>
              </p:nvSpPr>
              <p:spPr bwMode="auto">
                <a:xfrm flipH="1">
                  <a:off x="825" y="2857"/>
                  <a:ext cx="39" cy="1"/>
                </a:xfrm>
                <a:prstGeom prst="line">
                  <a:avLst/>
                </a:prstGeom>
                <a:noFill/>
                <a:ln w="31750">
                  <a:solidFill>
                    <a:schemeClr val="tx1"/>
                  </a:solidFill>
                  <a:round/>
                  <a:headEnd/>
                  <a:tailEnd/>
                </a:ln>
              </p:spPr>
              <p:txBody>
                <a:bodyPr/>
                <a:lstStyle/>
                <a:p>
                  <a:endParaRPr lang="fr-FR"/>
                </a:p>
              </p:txBody>
            </p:sp>
            <p:sp>
              <p:nvSpPr>
                <p:cNvPr id="13342" name="Line 133"/>
                <p:cNvSpPr>
                  <a:spLocks noChangeShapeType="1"/>
                </p:cNvSpPr>
                <p:nvPr/>
              </p:nvSpPr>
              <p:spPr bwMode="auto">
                <a:xfrm flipH="1">
                  <a:off x="844" y="2650"/>
                  <a:ext cx="20" cy="1"/>
                </a:xfrm>
                <a:prstGeom prst="line">
                  <a:avLst/>
                </a:prstGeom>
                <a:noFill/>
                <a:ln w="31750">
                  <a:solidFill>
                    <a:schemeClr val="tx1"/>
                  </a:solidFill>
                  <a:round/>
                  <a:headEnd/>
                  <a:tailEnd/>
                </a:ln>
              </p:spPr>
              <p:txBody>
                <a:bodyPr/>
                <a:lstStyle/>
                <a:p>
                  <a:endParaRPr lang="fr-FR"/>
                </a:p>
              </p:txBody>
            </p:sp>
            <p:sp>
              <p:nvSpPr>
                <p:cNvPr id="13343" name="Line 134"/>
                <p:cNvSpPr>
                  <a:spLocks noChangeShapeType="1"/>
                </p:cNvSpPr>
                <p:nvPr/>
              </p:nvSpPr>
              <p:spPr bwMode="auto">
                <a:xfrm flipH="1">
                  <a:off x="825" y="2451"/>
                  <a:ext cx="39" cy="1"/>
                </a:xfrm>
                <a:prstGeom prst="line">
                  <a:avLst/>
                </a:prstGeom>
                <a:noFill/>
                <a:ln w="31750">
                  <a:solidFill>
                    <a:schemeClr val="tx1"/>
                  </a:solidFill>
                  <a:round/>
                  <a:headEnd/>
                  <a:tailEnd/>
                </a:ln>
              </p:spPr>
              <p:txBody>
                <a:bodyPr/>
                <a:lstStyle/>
                <a:p>
                  <a:endParaRPr lang="fr-FR"/>
                </a:p>
              </p:txBody>
            </p:sp>
            <p:sp>
              <p:nvSpPr>
                <p:cNvPr id="13344" name="Line 135"/>
                <p:cNvSpPr>
                  <a:spLocks noChangeShapeType="1"/>
                </p:cNvSpPr>
                <p:nvPr/>
              </p:nvSpPr>
              <p:spPr bwMode="auto">
                <a:xfrm flipH="1">
                  <a:off x="844" y="2235"/>
                  <a:ext cx="20" cy="1"/>
                </a:xfrm>
                <a:prstGeom prst="line">
                  <a:avLst/>
                </a:prstGeom>
                <a:noFill/>
                <a:ln w="31750">
                  <a:solidFill>
                    <a:schemeClr val="tx1"/>
                  </a:solidFill>
                  <a:round/>
                  <a:headEnd/>
                  <a:tailEnd/>
                </a:ln>
              </p:spPr>
              <p:txBody>
                <a:bodyPr/>
                <a:lstStyle/>
                <a:p>
                  <a:endParaRPr lang="fr-FR"/>
                </a:p>
              </p:txBody>
            </p:sp>
            <p:sp>
              <p:nvSpPr>
                <p:cNvPr id="13345" name="Line 136"/>
                <p:cNvSpPr>
                  <a:spLocks noChangeShapeType="1"/>
                </p:cNvSpPr>
                <p:nvPr/>
              </p:nvSpPr>
              <p:spPr bwMode="auto">
                <a:xfrm flipH="1">
                  <a:off x="825" y="2036"/>
                  <a:ext cx="39" cy="1"/>
                </a:xfrm>
                <a:prstGeom prst="line">
                  <a:avLst/>
                </a:prstGeom>
                <a:noFill/>
                <a:ln w="31750">
                  <a:solidFill>
                    <a:schemeClr val="tx1"/>
                  </a:solidFill>
                  <a:round/>
                  <a:headEnd/>
                  <a:tailEnd/>
                </a:ln>
              </p:spPr>
              <p:txBody>
                <a:bodyPr/>
                <a:lstStyle/>
                <a:p>
                  <a:endParaRPr lang="fr-FR"/>
                </a:p>
              </p:txBody>
            </p:sp>
            <p:sp>
              <p:nvSpPr>
                <p:cNvPr id="13346" name="Line 137"/>
                <p:cNvSpPr>
                  <a:spLocks noChangeShapeType="1"/>
                </p:cNvSpPr>
                <p:nvPr/>
              </p:nvSpPr>
              <p:spPr bwMode="auto">
                <a:xfrm flipH="1">
                  <a:off x="844" y="1828"/>
                  <a:ext cx="20" cy="1"/>
                </a:xfrm>
                <a:prstGeom prst="line">
                  <a:avLst/>
                </a:prstGeom>
                <a:noFill/>
                <a:ln w="31750">
                  <a:solidFill>
                    <a:schemeClr val="tx1"/>
                  </a:solidFill>
                  <a:round/>
                  <a:headEnd/>
                  <a:tailEnd/>
                </a:ln>
              </p:spPr>
              <p:txBody>
                <a:bodyPr/>
                <a:lstStyle/>
                <a:p>
                  <a:endParaRPr lang="fr-FR"/>
                </a:p>
              </p:txBody>
            </p:sp>
            <p:sp>
              <p:nvSpPr>
                <p:cNvPr id="13347" name="Line 138"/>
                <p:cNvSpPr>
                  <a:spLocks noChangeShapeType="1"/>
                </p:cNvSpPr>
                <p:nvPr/>
              </p:nvSpPr>
              <p:spPr bwMode="auto">
                <a:xfrm flipH="1">
                  <a:off x="825" y="1613"/>
                  <a:ext cx="39" cy="1"/>
                </a:xfrm>
                <a:prstGeom prst="line">
                  <a:avLst/>
                </a:prstGeom>
                <a:noFill/>
                <a:ln w="31750">
                  <a:solidFill>
                    <a:schemeClr val="tx1"/>
                  </a:solidFill>
                  <a:round/>
                  <a:headEnd/>
                  <a:tailEnd/>
                </a:ln>
              </p:spPr>
              <p:txBody>
                <a:bodyPr/>
                <a:lstStyle/>
                <a:p>
                  <a:endParaRPr lang="fr-FR"/>
                </a:p>
              </p:txBody>
            </p:sp>
            <p:sp>
              <p:nvSpPr>
                <p:cNvPr id="13348" name="Line 139"/>
                <p:cNvSpPr>
                  <a:spLocks noChangeShapeType="1"/>
                </p:cNvSpPr>
                <p:nvPr/>
              </p:nvSpPr>
              <p:spPr bwMode="auto">
                <a:xfrm flipH="1">
                  <a:off x="844" y="1413"/>
                  <a:ext cx="20" cy="1"/>
                </a:xfrm>
                <a:prstGeom prst="line">
                  <a:avLst/>
                </a:prstGeom>
                <a:noFill/>
                <a:ln w="31750">
                  <a:solidFill>
                    <a:schemeClr val="tx1"/>
                  </a:solidFill>
                  <a:round/>
                  <a:headEnd/>
                  <a:tailEnd/>
                </a:ln>
              </p:spPr>
              <p:txBody>
                <a:bodyPr/>
                <a:lstStyle/>
                <a:p>
                  <a:endParaRPr lang="fr-FR"/>
                </a:p>
              </p:txBody>
            </p:sp>
            <p:sp>
              <p:nvSpPr>
                <p:cNvPr id="13349" name="Line 140"/>
                <p:cNvSpPr>
                  <a:spLocks noChangeShapeType="1"/>
                </p:cNvSpPr>
                <p:nvPr/>
              </p:nvSpPr>
              <p:spPr bwMode="auto">
                <a:xfrm flipH="1">
                  <a:off x="825" y="1206"/>
                  <a:ext cx="39" cy="1"/>
                </a:xfrm>
                <a:prstGeom prst="line">
                  <a:avLst/>
                </a:prstGeom>
                <a:noFill/>
                <a:ln w="31750">
                  <a:solidFill>
                    <a:schemeClr val="tx1"/>
                  </a:solidFill>
                  <a:round/>
                  <a:headEnd/>
                  <a:tailEnd/>
                </a:ln>
              </p:spPr>
              <p:txBody>
                <a:bodyPr/>
                <a:lstStyle/>
                <a:p>
                  <a:endParaRPr lang="fr-FR"/>
                </a:p>
              </p:txBody>
            </p:sp>
            <p:sp>
              <p:nvSpPr>
                <p:cNvPr id="13350" name="Line 141"/>
                <p:cNvSpPr>
                  <a:spLocks noChangeShapeType="1"/>
                </p:cNvSpPr>
                <p:nvPr/>
              </p:nvSpPr>
              <p:spPr bwMode="auto">
                <a:xfrm flipH="1">
                  <a:off x="844" y="998"/>
                  <a:ext cx="20" cy="1"/>
                </a:xfrm>
                <a:prstGeom prst="line">
                  <a:avLst/>
                </a:prstGeom>
                <a:noFill/>
                <a:ln w="31750">
                  <a:solidFill>
                    <a:schemeClr val="tx1"/>
                  </a:solidFill>
                  <a:round/>
                  <a:headEnd/>
                  <a:tailEnd/>
                </a:ln>
              </p:spPr>
              <p:txBody>
                <a:bodyPr/>
                <a:lstStyle/>
                <a:p>
                  <a:endParaRPr lang="fr-FR"/>
                </a:p>
              </p:txBody>
            </p:sp>
            <p:sp>
              <p:nvSpPr>
                <p:cNvPr id="13351" name="Line 142"/>
                <p:cNvSpPr>
                  <a:spLocks noChangeShapeType="1"/>
                </p:cNvSpPr>
                <p:nvPr/>
              </p:nvSpPr>
              <p:spPr bwMode="auto">
                <a:xfrm flipH="1">
                  <a:off x="825" y="791"/>
                  <a:ext cx="39" cy="1"/>
                </a:xfrm>
                <a:prstGeom prst="line">
                  <a:avLst/>
                </a:prstGeom>
                <a:noFill/>
                <a:ln w="31750">
                  <a:solidFill>
                    <a:schemeClr val="tx1"/>
                  </a:solidFill>
                  <a:round/>
                  <a:headEnd/>
                  <a:tailEnd/>
                </a:ln>
              </p:spPr>
              <p:txBody>
                <a:bodyPr/>
                <a:lstStyle/>
                <a:p>
                  <a:endParaRPr lang="fr-FR"/>
                </a:p>
              </p:txBody>
            </p:sp>
            <p:sp>
              <p:nvSpPr>
                <p:cNvPr id="13352" name="Line 143"/>
                <p:cNvSpPr>
                  <a:spLocks noChangeShapeType="1"/>
                </p:cNvSpPr>
                <p:nvPr/>
              </p:nvSpPr>
              <p:spPr bwMode="auto">
                <a:xfrm flipV="1">
                  <a:off x="864" y="791"/>
                  <a:ext cx="1" cy="2481"/>
                </a:xfrm>
                <a:prstGeom prst="line">
                  <a:avLst/>
                </a:prstGeom>
                <a:noFill/>
                <a:ln w="31750">
                  <a:solidFill>
                    <a:schemeClr val="tx1"/>
                  </a:solidFill>
                  <a:round/>
                  <a:headEnd/>
                  <a:tailEnd/>
                </a:ln>
              </p:spPr>
              <p:txBody>
                <a:bodyPr/>
                <a:lstStyle/>
                <a:p>
                  <a:endParaRPr lang="fr-FR"/>
                </a:p>
              </p:txBody>
            </p:sp>
          </p:grpSp>
          <p:sp>
            <p:nvSpPr>
              <p:cNvPr id="13332" name="Rectangle 144"/>
              <p:cNvSpPr>
                <a:spLocks noChangeArrowheads="1"/>
              </p:cNvSpPr>
              <p:nvPr/>
            </p:nvSpPr>
            <p:spPr bwMode="auto">
              <a:xfrm>
                <a:off x="3283" y="2342"/>
                <a:ext cx="973" cy="134"/>
              </a:xfrm>
              <a:prstGeom prst="rect">
                <a:avLst/>
              </a:prstGeom>
              <a:noFill/>
              <a:ln w="9525">
                <a:noFill/>
                <a:miter lim="800000"/>
                <a:headEnd/>
                <a:tailEnd/>
              </a:ln>
            </p:spPr>
            <p:txBody>
              <a:bodyPr wrap="none" lIns="0" tIns="0" rIns="0" bIns="0">
                <a:spAutoFit/>
              </a:bodyPr>
              <a:lstStyle/>
              <a:p>
                <a:pPr eaLnBrk="0" hangingPunct="0"/>
                <a:r>
                  <a:rPr lang="fr-FR" sz="1400">
                    <a:latin typeface="Calibri" pitchFamily="34" charset="0"/>
                  </a:rPr>
                  <a:t>Hours after ovulation</a:t>
                </a:r>
              </a:p>
            </p:txBody>
          </p:sp>
          <p:sp>
            <p:nvSpPr>
              <p:cNvPr id="13333" name="Rectangle 145"/>
              <p:cNvSpPr>
                <a:spLocks noChangeArrowheads="1"/>
              </p:cNvSpPr>
              <p:nvPr/>
            </p:nvSpPr>
            <p:spPr bwMode="auto">
              <a:xfrm rot="-5400000">
                <a:off x="2096" y="1577"/>
                <a:ext cx="815" cy="134"/>
              </a:xfrm>
              <a:prstGeom prst="rect">
                <a:avLst/>
              </a:prstGeom>
              <a:noFill/>
              <a:ln w="9525">
                <a:noFill/>
                <a:miter lim="800000"/>
                <a:headEnd/>
                <a:tailEnd/>
              </a:ln>
            </p:spPr>
            <p:txBody>
              <a:bodyPr wrap="none" lIns="0" tIns="0" rIns="0" bIns="0">
                <a:spAutoFit/>
              </a:bodyPr>
              <a:lstStyle/>
              <a:p>
                <a:pPr eaLnBrk="0" hangingPunct="0"/>
                <a:r>
                  <a:rPr lang="en-GB" sz="1400">
                    <a:latin typeface="Calibri" pitchFamily="34" charset="0"/>
                  </a:rPr>
                  <a:t>Eggshell weight, g</a:t>
                </a:r>
              </a:p>
            </p:txBody>
          </p:sp>
          <p:sp>
            <p:nvSpPr>
              <p:cNvPr id="13334" name="Line 146"/>
              <p:cNvSpPr>
                <a:spLocks noChangeShapeType="1"/>
              </p:cNvSpPr>
              <p:nvPr/>
            </p:nvSpPr>
            <p:spPr bwMode="auto">
              <a:xfrm>
                <a:off x="4893" y="2174"/>
                <a:ext cx="204" cy="1"/>
              </a:xfrm>
              <a:prstGeom prst="line">
                <a:avLst/>
              </a:prstGeom>
              <a:noFill/>
              <a:ln w="31750">
                <a:solidFill>
                  <a:schemeClr val="tx1"/>
                </a:solidFill>
                <a:round/>
                <a:headEnd/>
                <a:tailEnd/>
              </a:ln>
            </p:spPr>
            <p:txBody>
              <a:bodyPr/>
              <a:lstStyle/>
              <a:p>
                <a:endParaRPr lang="fr-FR"/>
              </a:p>
            </p:txBody>
          </p:sp>
          <p:grpSp>
            <p:nvGrpSpPr>
              <p:cNvPr id="13335" name="Group 147"/>
              <p:cNvGrpSpPr>
                <a:grpSpLocks/>
              </p:cNvGrpSpPr>
              <p:nvPr/>
            </p:nvGrpSpPr>
            <p:grpSpPr bwMode="auto">
              <a:xfrm>
                <a:off x="2687" y="807"/>
                <a:ext cx="2144" cy="1177"/>
                <a:chOff x="538" y="1021"/>
                <a:chExt cx="4641" cy="2060"/>
              </a:xfrm>
            </p:grpSpPr>
            <p:sp>
              <p:nvSpPr>
                <p:cNvPr id="13336" name="Freeform 148"/>
                <p:cNvSpPr>
                  <a:spLocks/>
                </p:cNvSpPr>
                <p:nvPr/>
              </p:nvSpPr>
              <p:spPr bwMode="auto">
                <a:xfrm>
                  <a:off x="4615" y="1021"/>
                  <a:ext cx="564" cy="119"/>
                </a:xfrm>
                <a:custGeom>
                  <a:avLst/>
                  <a:gdLst>
                    <a:gd name="T0" fmla="*/ 18 w 501"/>
                    <a:gd name="T1" fmla="*/ 119 h 119"/>
                    <a:gd name="T2" fmla="*/ 37 w 501"/>
                    <a:gd name="T3" fmla="*/ 111 h 119"/>
                    <a:gd name="T4" fmla="*/ 54 w 501"/>
                    <a:gd name="T5" fmla="*/ 103 h 119"/>
                    <a:gd name="T6" fmla="*/ 89 w 501"/>
                    <a:gd name="T7" fmla="*/ 103 h 119"/>
                    <a:gd name="T8" fmla="*/ 105 w 501"/>
                    <a:gd name="T9" fmla="*/ 95 h 119"/>
                    <a:gd name="T10" fmla="*/ 125 w 501"/>
                    <a:gd name="T11" fmla="*/ 87 h 119"/>
                    <a:gd name="T12" fmla="*/ 143 w 501"/>
                    <a:gd name="T13" fmla="*/ 79 h 119"/>
                    <a:gd name="T14" fmla="*/ 178 w 501"/>
                    <a:gd name="T15" fmla="*/ 79 h 119"/>
                    <a:gd name="T16" fmla="*/ 195 w 501"/>
                    <a:gd name="T17" fmla="*/ 71 h 119"/>
                    <a:gd name="T18" fmla="*/ 214 w 501"/>
                    <a:gd name="T19" fmla="*/ 64 h 119"/>
                    <a:gd name="T20" fmla="*/ 249 w 501"/>
                    <a:gd name="T21" fmla="*/ 64 h 119"/>
                    <a:gd name="T22" fmla="*/ 269 w 501"/>
                    <a:gd name="T23" fmla="*/ 56 h 119"/>
                    <a:gd name="T24" fmla="*/ 284 w 501"/>
                    <a:gd name="T25" fmla="*/ 48 h 119"/>
                    <a:gd name="T26" fmla="*/ 320 w 501"/>
                    <a:gd name="T27" fmla="*/ 48 h 119"/>
                    <a:gd name="T28" fmla="*/ 340 w 501"/>
                    <a:gd name="T29" fmla="*/ 40 h 119"/>
                    <a:gd name="T30" fmla="*/ 356 w 501"/>
                    <a:gd name="T31" fmla="*/ 32 h 119"/>
                    <a:gd name="T32" fmla="*/ 391 w 501"/>
                    <a:gd name="T33" fmla="*/ 32 h 119"/>
                    <a:gd name="T34" fmla="*/ 427 w 501"/>
                    <a:gd name="T35" fmla="*/ 32 h 119"/>
                    <a:gd name="T36" fmla="*/ 445 w 501"/>
                    <a:gd name="T37" fmla="*/ 24 h 119"/>
                    <a:gd name="T38" fmla="*/ 477 w 501"/>
                    <a:gd name="T39" fmla="*/ 24 h 119"/>
                    <a:gd name="T40" fmla="*/ 514 w 501"/>
                    <a:gd name="T41" fmla="*/ 24 h 119"/>
                    <a:gd name="T42" fmla="*/ 552 w 501"/>
                    <a:gd name="T43" fmla="*/ 24 h 119"/>
                    <a:gd name="T44" fmla="*/ 566 w 501"/>
                    <a:gd name="T45" fmla="*/ 16 h 119"/>
                    <a:gd name="T46" fmla="*/ 603 w 501"/>
                    <a:gd name="T47" fmla="*/ 16 h 119"/>
                    <a:gd name="T48" fmla="*/ 623 w 501"/>
                    <a:gd name="T49" fmla="*/ 8 h 119"/>
                    <a:gd name="T50" fmla="*/ 656 w 501"/>
                    <a:gd name="T51" fmla="*/ 8 h 119"/>
                    <a:gd name="T52" fmla="*/ 692 w 501"/>
                    <a:gd name="T53" fmla="*/ 8 h 119"/>
                    <a:gd name="T54" fmla="*/ 728 w 501"/>
                    <a:gd name="T55" fmla="*/ 0 h 119"/>
                    <a:gd name="T56" fmla="*/ 763 w 501"/>
                    <a:gd name="T57" fmla="*/ 0 h 119"/>
                    <a:gd name="T58" fmla="*/ 800 w 501"/>
                    <a:gd name="T59" fmla="*/ 0 h 119"/>
                    <a:gd name="T60" fmla="*/ 835 w 501"/>
                    <a:gd name="T61" fmla="*/ 0 h 119"/>
                    <a:gd name="T62" fmla="*/ 869 w 501"/>
                    <a:gd name="T63" fmla="*/ 0 h 119"/>
                    <a:gd name="T64" fmla="*/ 906 w 501"/>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1"/>
                    <a:gd name="T100" fmla="*/ 0 h 119"/>
                    <a:gd name="T101" fmla="*/ 501 w 501"/>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1" h="119">
                      <a:moveTo>
                        <a:pt x="0" y="119"/>
                      </a:moveTo>
                      <a:lnTo>
                        <a:pt x="10" y="119"/>
                      </a:lnTo>
                      <a:lnTo>
                        <a:pt x="20" y="119"/>
                      </a:lnTo>
                      <a:lnTo>
                        <a:pt x="20" y="111"/>
                      </a:lnTo>
                      <a:lnTo>
                        <a:pt x="30" y="111"/>
                      </a:lnTo>
                      <a:lnTo>
                        <a:pt x="30" y="103"/>
                      </a:lnTo>
                      <a:lnTo>
                        <a:pt x="40" y="103"/>
                      </a:lnTo>
                      <a:lnTo>
                        <a:pt x="49" y="103"/>
                      </a:lnTo>
                      <a:lnTo>
                        <a:pt x="49" y="95"/>
                      </a:lnTo>
                      <a:lnTo>
                        <a:pt x="59" y="95"/>
                      </a:lnTo>
                      <a:lnTo>
                        <a:pt x="59" y="87"/>
                      </a:lnTo>
                      <a:lnTo>
                        <a:pt x="69" y="87"/>
                      </a:lnTo>
                      <a:lnTo>
                        <a:pt x="79" y="87"/>
                      </a:lnTo>
                      <a:lnTo>
                        <a:pt x="79" y="79"/>
                      </a:lnTo>
                      <a:lnTo>
                        <a:pt x="89" y="79"/>
                      </a:lnTo>
                      <a:lnTo>
                        <a:pt x="98" y="79"/>
                      </a:lnTo>
                      <a:lnTo>
                        <a:pt x="108" y="79"/>
                      </a:lnTo>
                      <a:lnTo>
                        <a:pt x="108" y="71"/>
                      </a:lnTo>
                      <a:lnTo>
                        <a:pt x="118" y="71"/>
                      </a:lnTo>
                      <a:lnTo>
                        <a:pt x="118" y="64"/>
                      </a:lnTo>
                      <a:lnTo>
                        <a:pt x="128" y="64"/>
                      </a:lnTo>
                      <a:lnTo>
                        <a:pt x="138" y="64"/>
                      </a:lnTo>
                      <a:lnTo>
                        <a:pt x="148" y="64"/>
                      </a:lnTo>
                      <a:lnTo>
                        <a:pt x="148" y="56"/>
                      </a:lnTo>
                      <a:lnTo>
                        <a:pt x="157" y="56"/>
                      </a:lnTo>
                      <a:lnTo>
                        <a:pt x="157" y="48"/>
                      </a:lnTo>
                      <a:lnTo>
                        <a:pt x="167" y="48"/>
                      </a:lnTo>
                      <a:lnTo>
                        <a:pt x="177" y="48"/>
                      </a:lnTo>
                      <a:lnTo>
                        <a:pt x="187" y="48"/>
                      </a:lnTo>
                      <a:lnTo>
                        <a:pt x="187" y="40"/>
                      </a:lnTo>
                      <a:lnTo>
                        <a:pt x="197" y="40"/>
                      </a:lnTo>
                      <a:lnTo>
                        <a:pt x="197" y="32"/>
                      </a:lnTo>
                      <a:lnTo>
                        <a:pt x="206" y="32"/>
                      </a:lnTo>
                      <a:lnTo>
                        <a:pt x="216" y="32"/>
                      </a:lnTo>
                      <a:lnTo>
                        <a:pt x="226" y="32"/>
                      </a:lnTo>
                      <a:lnTo>
                        <a:pt x="236" y="32"/>
                      </a:lnTo>
                      <a:lnTo>
                        <a:pt x="236" y="24"/>
                      </a:lnTo>
                      <a:lnTo>
                        <a:pt x="246" y="24"/>
                      </a:lnTo>
                      <a:lnTo>
                        <a:pt x="255" y="24"/>
                      </a:lnTo>
                      <a:lnTo>
                        <a:pt x="265" y="24"/>
                      </a:lnTo>
                      <a:lnTo>
                        <a:pt x="275" y="24"/>
                      </a:lnTo>
                      <a:lnTo>
                        <a:pt x="285" y="24"/>
                      </a:lnTo>
                      <a:lnTo>
                        <a:pt x="295" y="24"/>
                      </a:lnTo>
                      <a:lnTo>
                        <a:pt x="305" y="24"/>
                      </a:lnTo>
                      <a:lnTo>
                        <a:pt x="305" y="16"/>
                      </a:lnTo>
                      <a:lnTo>
                        <a:pt x="314" y="16"/>
                      </a:lnTo>
                      <a:lnTo>
                        <a:pt x="324" y="16"/>
                      </a:lnTo>
                      <a:lnTo>
                        <a:pt x="334" y="16"/>
                      </a:lnTo>
                      <a:lnTo>
                        <a:pt x="344" y="16"/>
                      </a:lnTo>
                      <a:lnTo>
                        <a:pt x="344" y="8"/>
                      </a:lnTo>
                      <a:lnTo>
                        <a:pt x="354" y="8"/>
                      </a:lnTo>
                      <a:lnTo>
                        <a:pt x="363" y="8"/>
                      </a:lnTo>
                      <a:lnTo>
                        <a:pt x="373" y="8"/>
                      </a:lnTo>
                      <a:lnTo>
                        <a:pt x="383" y="8"/>
                      </a:lnTo>
                      <a:lnTo>
                        <a:pt x="393" y="0"/>
                      </a:lnTo>
                      <a:lnTo>
                        <a:pt x="403" y="0"/>
                      </a:lnTo>
                      <a:lnTo>
                        <a:pt x="412" y="0"/>
                      </a:lnTo>
                      <a:lnTo>
                        <a:pt x="422" y="0"/>
                      </a:lnTo>
                      <a:lnTo>
                        <a:pt x="432" y="0"/>
                      </a:lnTo>
                      <a:lnTo>
                        <a:pt x="442" y="0"/>
                      </a:lnTo>
                      <a:lnTo>
                        <a:pt x="452" y="0"/>
                      </a:lnTo>
                      <a:lnTo>
                        <a:pt x="462" y="0"/>
                      </a:lnTo>
                      <a:lnTo>
                        <a:pt x="471" y="0"/>
                      </a:lnTo>
                      <a:lnTo>
                        <a:pt x="481" y="0"/>
                      </a:lnTo>
                      <a:lnTo>
                        <a:pt x="491" y="0"/>
                      </a:lnTo>
                      <a:lnTo>
                        <a:pt x="501" y="0"/>
                      </a:lnTo>
                    </a:path>
                  </a:pathLst>
                </a:custGeom>
                <a:noFill/>
                <a:ln w="31750">
                  <a:solidFill>
                    <a:srgbClr val="CC3300"/>
                  </a:solidFill>
                  <a:prstDash val="solid"/>
                  <a:round/>
                  <a:headEnd/>
                  <a:tailEnd/>
                </a:ln>
              </p:spPr>
              <p:txBody>
                <a:bodyPr/>
                <a:lstStyle/>
                <a:p>
                  <a:endParaRPr lang="fr-FR"/>
                </a:p>
              </p:txBody>
            </p:sp>
            <p:sp>
              <p:nvSpPr>
                <p:cNvPr id="13337" name="Freeform 149"/>
                <p:cNvSpPr>
                  <a:spLocks/>
                </p:cNvSpPr>
                <p:nvPr/>
              </p:nvSpPr>
              <p:spPr bwMode="auto">
                <a:xfrm>
                  <a:off x="538" y="2922"/>
                  <a:ext cx="1225" cy="159"/>
                </a:xfrm>
                <a:custGeom>
                  <a:avLst/>
                  <a:gdLst>
                    <a:gd name="T0" fmla="*/ 35 w 1089"/>
                    <a:gd name="T1" fmla="*/ 151 h 159"/>
                    <a:gd name="T2" fmla="*/ 89 w 1089"/>
                    <a:gd name="T3" fmla="*/ 151 h 159"/>
                    <a:gd name="T4" fmla="*/ 141 w 1089"/>
                    <a:gd name="T5" fmla="*/ 151 h 159"/>
                    <a:gd name="T6" fmla="*/ 193 w 1089"/>
                    <a:gd name="T7" fmla="*/ 151 h 159"/>
                    <a:gd name="T8" fmla="*/ 264 w 1089"/>
                    <a:gd name="T9" fmla="*/ 151 h 159"/>
                    <a:gd name="T10" fmla="*/ 300 w 1089"/>
                    <a:gd name="T11" fmla="*/ 159 h 159"/>
                    <a:gd name="T12" fmla="*/ 352 w 1089"/>
                    <a:gd name="T13" fmla="*/ 159 h 159"/>
                    <a:gd name="T14" fmla="*/ 407 w 1089"/>
                    <a:gd name="T15" fmla="*/ 159 h 159"/>
                    <a:gd name="T16" fmla="*/ 442 w 1089"/>
                    <a:gd name="T17" fmla="*/ 151 h 159"/>
                    <a:gd name="T18" fmla="*/ 495 w 1089"/>
                    <a:gd name="T19" fmla="*/ 151 h 159"/>
                    <a:gd name="T20" fmla="*/ 548 w 1089"/>
                    <a:gd name="T21" fmla="*/ 151 h 159"/>
                    <a:gd name="T22" fmla="*/ 602 w 1089"/>
                    <a:gd name="T23" fmla="*/ 151 h 159"/>
                    <a:gd name="T24" fmla="*/ 652 w 1089"/>
                    <a:gd name="T25" fmla="*/ 151 h 159"/>
                    <a:gd name="T26" fmla="*/ 706 w 1089"/>
                    <a:gd name="T27" fmla="*/ 151 h 159"/>
                    <a:gd name="T28" fmla="*/ 760 w 1089"/>
                    <a:gd name="T29" fmla="*/ 143 h 159"/>
                    <a:gd name="T30" fmla="*/ 811 w 1089"/>
                    <a:gd name="T31" fmla="*/ 143 h 159"/>
                    <a:gd name="T32" fmla="*/ 867 w 1089"/>
                    <a:gd name="T33" fmla="*/ 143 h 159"/>
                    <a:gd name="T34" fmla="*/ 920 w 1089"/>
                    <a:gd name="T35" fmla="*/ 135 h 159"/>
                    <a:gd name="T36" fmla="*/ 972 w 1089"/>
                    <a:gd name="T37" fmla="*/ 135 h 159"/>
                    <a:gd name="T38" fmla="*/ 1025 w 1089"/>
                    <a:gd name="T39" fmla="*/ 127 h 159"/>
                    <a:gd name="T40" fmla="*/ 1078 w 1089"/>
                    <a:gd name="T41" fmla="*/ 127 h 159"/>
                    <a:gd name="T42" fmla="*/ 1131 w 1089"/>
                    <a:gd name="T43" fmla="*/ 127 h 159"/>
                    <a:gd name="T44" fmla="*/ 1183 w 1089"/>
                    <a:gd name="T45" fmla="*/ 127 h 159"/>
                    <a:gd name="T46" fmla="*/ 1238 w 1089"/>
                    <a:gd name="T47" fmla="*/ 127 h 159"/>
                    <a:gd name="T48" fmla="*/ 1289 w 1089"/>
                    <a:gd name="T49" fmla="*/ 119 h 159"/>
                    <a:gd name="T50" fmla="*/ 1344 w 1089"/>
                    <a:gd name="T51" fmla="*/ 119 h 159"/>
                    <a:gd name="T52" fmla="*/ 1379 w 1089"/>
                    <a:gd name="T53" fmla="*/ 111 h 159"/>
                    <a:gd name="T54" fmla="*/ 1432 w 1089"/>
                    <a:gd name="T55" fmla="*/ 111 h 159"/>
                    <a:gd name="T56" fmla="*/ 1467 w 1089"/>
                    <a:gd name="T57" fmla="*/ 103 h 159"/>
                    <a:gd name="T58" fmla="*/ 1502 w 1089"/>
                    <a:gd name="T59" fmla="*/ 95 h 159"/>
                    <a:gd name="T60" fmla="*/ 1539 w 1089"/>
                    <a:gd name="T61" fmla="*/ 87 h 159"/>
                    <a:gd name="T62" fmla="*/ 1589 w 1089"/>
                    <a:gd name="T63" fmla="*/ 87 h 159"/>
                    <a:gd name="T64" fmla="*/ 1628 w 1089"/>
                    <a:gd name="T65" fmla="*/ 79 h 159"/>
                    <a:gd name="T66" fmla="*/ 1661 w 1089"/>
                    <a:gd name="T67" fmla="*/ 71 h 159"/>
                    <a:gd name="T68" fmla="*/ 1696 w 1089"/>
                    <a:gd name="T69" fmla="*/ 63 h 159"/>
                    <a:gd name="T70" fmla="*/ 1732 w 1089"/>
                    <a:gd name="T71" fmla="*/ 56 h 159"/>
                    <a:gd name="T72" fmla="*/ 1767 w 1089"/>
                    <a:gd name="T73" fmla="*/ 48 h 159"/>
                    <a:gd name="T74" fmla="*/ 1803 w 1089"/>
                    <a:gd name="T75" fmla="*/ 40 h 159"/>
                    <a:gd name="T76" fmla="*/ 1836 w 1089"/>
                    <a:gd name="T77" fmla="*/ 32 h 159"/>
                    <a:gd name="T78" fmla="*/ 1873 w 1089"/>
                    <a:gd name="T79" fmla="*/ 24 h 159"/>
                    <a:gd name="T80" fmla="*/ 1908 w 1089"/>
                    <a:gd name="T81" fmla="*/ 16 h 159"/>
                    <a:gd name="T82" fmla="*/ 1945 w 1089"/>
                    <a:gd name="T83" fmla="*/ 8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9"/>
                    <a:gd name="T127" fmla="*/ 0 h 159"/>
                    <a:gd name="T128" fmla="*/ 1089 w 1089"/>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9" h="159">
                      <a:moveTo>
                        <a:pt x="0" y="151"/>
                      </a:moveTo>
                      <a:lnTo>
                        <a:pt x="10" y="151"/>
                      </a:lnTo>
                      <a:lnTo>
                        <a:pt x="20" y="151"/>
                      </a:lnTo>
                      <a:lnTo>
                        <a:pt x="29" y="151"/>
                      </a:lnTo>
                      <a:lnTo>
                        <a:pt x="39" y="151"/>
                      </a:lnTo>
                      <a:lnTo>
                        <a:pt x="49" y="151"/>
                      </a:lnTo>
                      <a:lnTo>
                        <a:pt x="59" y="151"/>
                      </a:lnTo>
                      <a:lnTo>
                        <a:pt x="69" y="151"/>
                      </a:lnTo>
                      <a:lnTo>
                        <a:pt x="78" y="151"/>
                      </a:lnTo>
                      <a:lnTo>
                        <a:pt x="88" y="151"/>
                      </a:lnTo>
                      <a:lnTo>
                        <a:pt x="98" y="151"/>
                      </a:lnTo>
                      <a:lnTo>
                        <a:pt x="108" y="151"/>
                      </a:lnTo>
                      <a:lnTo>
                        <a:pt x="118" y="151"/>
                      </a:lnTo>
                      <a:lnTo>
                        <a:pt x="127" y="151"/>
                      </a:lnTo>
                      <a:lnTo>
                        <a:pt x="147" y="151"/>
                      </a:lnTo>
                      <a:lnTo>
                        <a:pt x="157" y="151"/>
                      </a:lnTo>
                      <a:lnTo>
                        <a:pt x="167" y="151"/>
                      </a:lnTo>
                      <a:lnTo>
                        <a:pt x="167" y="159"/>
                      </a:lnTo>
                      <a:lnTo>
                        <a:pt x="177" y="159"/>
                      </a:lnTo>
                      <a:lnTo>
                        <a:pt x="186" y="159"/>
                      </a:lnTo>
                      <a:lnTo>
                        <a:pt x="196" y="159"/>
                      </a:lnTo>
                      <a:lnTo>
                        <a:pt x="206" y="159"/>
                      </a:lnTo>
                      <a:lnTo>
                        <a:pt x="216" y="159"/>
                      </a:lnTo>
                      <a:lnTo>
                        <a:pt x="226" y="159"/>
                      </a:lnTo>
                      <a:lnTo>
                        <a:pt x="226" y="151"/>
                      </a:lnTo>
                      <a:lnTo>
                        <a:pt x="235" y="151"/>
                      </a:lnTo>
                      <a:lnTo>
                        <a:pt x="245" y="151"/>
                      </a:lnTo>
                      <a:lnTo>
                        <a:pt x="255" y="151"/>
                      </a:lnTo>
                      <a:lnTo>
                        <a:pt x="265" y="151"/>
                      </a:lnTo>
                      <a:lnTo>
                        <a:pt x="275" y="151"/>
                      </a:lnTo>
                      <a:lnTo>
                        <a:pt x="284" y="151"/>
                      </a:lnTo>
                      <a:lnTo>
                        <a:pt x="294" y="151"/>
                      </a:lnTo>
                      <a:lnTo>
                        <a:pt x="304" y="151"/>
                      </a:lnTo>
                      <a:lnTo>
                        <a:pt x="314" y="151"/>
                      </a:lnTo>
                      <a:lnTo>
                        <a:pt x="324" y="151"/>
                      </a:lnTo>
                      <a:lnTo>
                        <a:pt x="334" y="151"/>
                      </a:lnTo>
                      <a:lnTo>
                        <a:pt x="343" y="151"/>
                      </a:lnTo>
                      <a:lnTo>
                        <a:pt x="353" y="151"/>
                      </a:lnTo>
                      <a:lnTo>
                        <a:pt x="363" y="151"/>
                      </a:lnTo>
                      <a:lnTo>
                        <a:pt x="373" y="151"/>
                      </a:lnTo>
                      <a:lnTo>
                        <a:pt x="383" y="151"/>
                      </a:lnTo>
                      <a:lnTo>
                        <a:pt x="392" y="151"/>
                      </a:lnTo>
                      <a:lnTo>
                        <a:pt x="402" y="143"/>
                      </a:lnTo>
                      <a:lnTo>
                        <a:pt x="412" y="143"/>
                      </a:lnTo>
                      <a:lnTo>
                        <a:pt x="422" y="143"/>
                      </a:lnTo>
                      <a:lnTo>
                        <a:pt x="432" y="143"/>
                      </a:lnTo>
                      <a:lnTo>
                        <a:pt x="441" y="143"/>
                      </a:lnTo>
                      <a:lnTo>
                        <a:pt x="451" y="143"/>
                      </a:lnTo>
                      <a:lnTo>
                        <a:pt x="461" y="143"/>
                      </a:lnTo>
                      <a:lnTo>
                        <a:pt x="471" y="143"/>
                      </a:lnTo>
                      <a:lnTo>
                        <a:pt x="481" y="143"/>
                      </a:lnTo>
                      <a:lnTo>
                        <a:pt x="491" y="135"/>
                      </a:lnTo>
                      <a:lnTo>
                        <a:pt x="500" y="135"/>
                      </a:lnTo>
                      <a:lnTo>
                        <a:pt x="510" y="135"/>
                      </a:lnTo>
                      <a:lnTo>
                        <a:pt x="520" y="135"/>
                      </a:lnTo>
                      <a:lnTo>
                        <a:pt x="530" y="135"/>
                      </a:lnTo>
                      <a:lnTo>
                        <a:pt x="540" y="135"/>
                      </a:lnTo>
                      <a:lnTo>
                        <a:pt x="549" y="127"/>
                      </a:lnTo>
                      <a:lnTo>
                        <a:pt x="559" y="127"/>
                      </a:lnTo>
                      <a:lnTo>
                        <a:pt x="569" y="127"/>
                      </a:lnTo>
                      <a:lnTo>
                        <a:pt x="579" y="127"/>
                      </a:lnTo>
                      <a:lnTo>
                        <a:pt x="589" y="127"/>
                      </a:lnTo>
                      <a:lnTo>
                        <a:pt x="598" y="127"/>
                      </a:lnTo>
                      <a:lnTo>
                        <a:pt x="608" y="127"/>
                      </a:lnTo>
                      <a:lnTo>
                        <a:pt x="618" y="127"/>
                      </a:lnTo>
                      <a:lnTo>
                        <a:pt x="628" y="127"/>
                      </a:lnTo>
                      <a:lnTo>
                        <a:pt x="638" y="127"/>
                      </a:lnTo>
                      <a:lnTo>
                        <a:pt x="648" y="127"/>
                      </a:lnTo>
                      <a:lnTo>
                        <a:pt x="657" y="127"/>
                      </a:lnTo>
                      <a:lnTo>
                        <a:pt x="667" y="127"/>
                      </a:lnTo>
                      <a:lnTo>
                        <a:pt x="677" y="127"/>
                      </a:lnTo>
                      <a:lnTo>
                        <a:pt x="687" y="127"/>
                      </a:lnTo>
                      <a:lnTo>
                        <a:pt x="697" y="119"/>
                      </a:lnTo>
                      <a:lnTo>
                        <a:pt x="706" y="119"/>
                      </a:lnTo>
                      <a:lnTo>
                        <a:pt x="716" y="119"/>
                      </a:lnTo>
                      <a:lnTo>
                        <a:pt x="726" y="119"/>
                      </a:lnTo>
                      <a:lnTo>
                        <a:pt x="736" y="119"/>
                      </a:lnTo>
                      <a:lnTo>
                        <a:pt x="746" y="119"/>
                      </a:lnTo>
                      <a:lnTo>
                        <a:pt x="746" y="111"/>
                      </a:lnTo>
                      <a:lnTo>
                        <a:pt x="755" y="111"/>
                      </a:lnTo>
                      <a:lnTo>
                        <a:pt x="765" y="111"/>
                      </a:lnTo>
                      <a:lnTo>
                        <a:pt x="775" y="111"/>
                      </a:lnTo>
                      <a:lnTo>
                        <a:pt x="785" y="111"/>
                      </a:lnTo>
                      <a:lnTo>
                        <a:pt x="795" y="111"/>
                      </a:lnTo>
                      <a:lnTo>
                        <a:pt x="805" y="111"/>
                      </a:lnTo>
                      <a:lnTo>
                        <a:pt x="805" y="103"/>
                      </a:lnTo>
                      <a:lnTo>
                        <a:pt x="814" y="103"/>
                      </a:lnTo>
                      <a:lnTo>
                        <a:pt x="824" y="103"/>
                      </a:lnTo>
                      <a:lnTo>
                        <a:pt x="824" y="95"/>
                      </a:lnTo>
                      <a:lnTo>
                        <a:pt x="834" y="95"/>
                      </a:lnTo>
                      <a:lnTo>
                        <a:pt x="844" y="95"/>
                      </a:lnTo>
                      <a:lnTo>
                        <a:pt x="854" y="95"/>
                      </a:lnTo>
                      <a:lnTo>
                        <a:pt x="854" y="87"/>
                      </a:lnTo>
                      <a:lnTo>
                        <a:pt x="863" y="87"/>
                      </a:lnTo>
                      <a:lnTo>
                        <a:pt x="873" y="87"/>
                      </a:lnTo>
                      <a:lnTo>
                        <a:pt x="883" y="87"/>
                      </a:lnTo>
                      <a:lnTo>
                        <a:pt x="883" y="79"/>
                      </a:lnTo>
                      <a:lnTo>
                        <a:pt x="893" y="79"/>
                      </a:lnTo>
                      <a:lnTo>
                        <a:pt x="903" y="79"/>
                      </a:lnTo>
                      <a:lnTo>
                        <a:pt x="912" y="79"/>
                      </a:lnTo>
                      <a:lnTo>
                        <a:pt x="912" y="71"/>
                      </a:lnTo>
                      <a:lnTo>
                        <a:pt x="922" y="71"/>
                      </a:lnTo>
                      <a:lnTo>
                        <a:pt x="932" y="71"/>
                      </a:lnTo>
                      <a:lnTo>
                        <a:pt x="932" y="63"/>
                      </a:lnTo>
                      <a:lnTo>
                        <a:pt x="942" y="63"/>
                      </a:lnTo>
                      <a:lnTo>
                        <a:pt x="952" y="63"/>
                      </a:lnTo>
                      <a:lnTo>
                        <a:pt x="962" y="63"/>
                      </a:lnTo>
                      <a:lnTo>
                        <a:pt x="962" y="56"/>
                      </a:lnTo>
                      <a:lnTo>
                        <a:pt x="971" y="56"/>
                      </a:lnTo>
                      <a:lnTo>
                        <a:pt x="981" y="56"/>
                      </a:lnTo>
                      <a:lnTo>
                        <a:pt x="981" y="48"/>
                      </a:lnTo>
                      <a:lnTo>
                        <a:pt x="991" y="48"/>
                      </a:lnTo>
                      <a:lnTo>
                        <a:pt x="1001" y="48"/>
                      </a:lnTo>
                      <a:lnTo>
                        <a:pt x="1001" y="40"/>
                      </a:lnTo>
                      <a:lnTo>
                        <a:pt x="1011" y="40"/>
                      </a:lnTo>
                      <a:lnTo>
                        <a:pt x="1020" y="40"/>
                      </a:lnTo>
                      <a:lnTo>
                        <a:pt x="1020" y="32"/>
                      </a:lnTo>
                      <a:lnTo>
                        <a:pt x="1030" y="32"/>
                      </a:lnTo>
                      <a:lnTo>
                        <a:pt x="1030" y="24"/>
                      </a:lnTo>
                      <a:lnTo>
                        <a:pt x="1040" y="24"/>
                      </a:lnTo>
                      <a:lnTo>
                        <a:pt x="1040" y="16"/>
                      </a:lnTo>
                      <a:lnTo>
                        <a:pt x="1050" y="16"/>
                      </a:lnTo>
                      <a:lnTo>
                        <a:pt x="1060" y="16"/>
                      </a:lnTo>
                      <a:lnTo>
                        <a:pt x="1060" y="8"/>
                      </a:lnTo>
                      <a:lnTo>
                        <a:pt x="1069" y="8"/>
                      </a:lnTo>
                      <a:lnTo>
                        <a:pt x="1079" y="8"/>
                      </a:lnTo>
                      <a:lnTo>
                        <a:pt x="1079" y="0"/>
                      </a:lnTo>
                      <a:lnTo>
                        <a:pt x="1089" y="0"/>
                      </a:lnTo>
                    </a:path>
                  </a:pathLst>
                </a:custGeom>
                <a:noFill/>
                <a:ln w="31750">
                  <a:solidFill>
                    <a:srgbClr val="CC3300"/>
                  </a:solidFill>
                  <a:prstDash val="solid"/>
                  <a:round/>
                  <a:headEnd/>
                  <a:tailEnd/>
                </a:ln>
              </p:spPr>
              <p:txBody>
                <a:bodyPr/>
                <a:lstStyle/>
                <a:p>
                  <a:endParaRPr lang="fr-FR"/>
                </a:p>
              </p:txBody>
            </p:sp>
            <p:sp>
              <p:nvSpPr>
                <p:cNvPr id="13338" name="Line 150"/>
                <p:cNvSpPr>
                  <a:spLocks noChangeShapeType="1"/>
                </p:cNvSpPr>
                <p:nvPr/>
              </p:nvSpPr>
              <p:spPr bwMode="auto">
                <a:xfrm flipV="1">
                  <a:off x="1731" y="1142"/>
                  <a:ext cx="2892" cy="1788"/>
                </a:xfrm>
                <a:prstGeom prst="line">
                  <a:avLst/>
                </a:prstGeom>
                <a:noFill/>
                <a:ln w="31750">
                  <a:solidFill>
                    <a:srgbClr val="CC3300"/>
                  </a:solidFill>
                  <a:round/>
                  <a:headEnd/>
                  <a:tailEnd/>
                </a:ln>
              </p:spPr>
              <p:txBody>
                <a:bodyPr/>
                <a:lstStyle/>
                <a:p>
                  <a:endParaRPr lang="fr-FR"/>
                </a:p>
              </p:txBody>
            </p:sp>
          </p:grpSp>
        </p:grpSp>
      </p:grpSp>
      <p:sp>
        <p:nvSpPr>
          <p:cNvPr id="13543" name="Rectangle à coins arrondis 102"/>
          <p:cNvSpPr>
            <a:spLocks noChangeArrowheads="1"/>
          </p:cNvSpPr>
          <p:nvPr/>
        </p:nvSpPr>
        <p:spPr bwMode="auto">
          <a:xfrm>
            <a:off x="288925" y="4256088"/>
            <a:ext cx="8601075" cy="534987"/>
          </a:xfrm>
          <a:prstGeom prst="roundRect">
            <a:avLst>
              <a:gd name="adj" fmla="val 16667"/>
            </a:avLst>
          </a:prstGeom>
          <a:noFill/>
          <a:ln w="38100">
            <a:solidFill>
              <a:srgbClr val="7F3400"/>
            </a:solidFill>
            <a:miter lim="800000"/>
            <a:headEnd/>
            <a:tailEnd/>
          </a:ln>
        </p:spPr>
        <p:txBody>
          <a:bodyPr anchor="ctr">
            <a:spAutoFit/>
          </a:bodyPr>
          <a:lstStyle/>
          <a:p>
            <a:pPr algn="ctr"/>
            <a:r>
              <a:rPr lang="fr-FR" sz="2400" b="1">
                <a:solidFill>
                  <a:srgbClr val="7F3400"/>
                </a:solidFill>
                <a:latin typeface="Calibri" pitchFamily="34" charset="0"/>
              </a:rPr>
              <a:t>Identify and quantify proteins involved in each particular phase</a:t>
            </a:r>
          </a:p>
        </p:txBody>
      </p:sp>
      <p:sp>
        <p:nvSpPr>
          <p:cNvPr id="11" name="Rectangle à coins arrondis 10"/>
          <p:cNvSpPr>
            <a:spLocks noChangeArrowheads="1"/>
          </p:cNvSpPr>
          <p:nvPr/>
        </p:nvSpPr>
        <p:spPr bwMode="auto">
          <a:xfrm>
            <a:off x="1584325" y="5100638"/>
            <a:ext cx="6165850" cy="939800"/>
          </a:xfrm>
          <a:prstGeom prst="roundRect">
            <a:avLst>
              <a:gd name="adj" fmla="val 16667"/>
            </a:avLst>
          </a:prstGeom>
          <a:noFill/>
          <a:ln w="38100">
            <a:solidFill>
              <a:srgbClr val="7F3400"/>
            </a:solidFill>
            <a:miter lim="800000"/>
            <a:headEnd/>
            <a:tailEnd/>
          </a:ln>
        </p:spPr>
        <p:txBody>
          <a:bodyPr anchor="ctr">
            <a:spAutoFit/>
          </a:bodyPr>
          <a:lstStyle/>
          <a:p>
            <a:pPr marL="0" lvl="1" algn="ctr"/>
            <a:r>
              <a:rPr lang="en-GB" sz="2400" b="1">
                <a:solidFill>
                  <a:srgbClr val="7F3400"/>
                </a:solidFill>
                <a:latin typeface="Calibri" pitchFamily="34" charset="0"/>
              </a:rPr>
              <a:t>Establish a list of the most relevant proteins </a:t>
            </a:r>
          </a:p>
          <a:p>
            <a:pPr marL="0" lvl="1" algn="ctr"/>
            <a:r>
              <a:rPr lang="en-GB" sz="2400" b="1">
                <a:solidFill>
                  <a:srgbClr val="7F3400"/>
                </a:solidFill>
                <a:latin typeface="Calibri" pitchFamily="34" charset="0"/>
              </a:rPr>
              <a:t>at different time points of mineralisation</a:t>
            </a:r>
          </a:p>
        </p:txBody>
      </p:sp>
      <p:sp>
        <p:nvSpPr>
          <p:cNvPr id="13320" name="Rectangle 140"/>
          <p:cNvSpPr>
            <a:spLocks noChangeArrowheads="1"/>
          </p:cNvSpPr>
          <p:nvPr/>
        </p:nvSpPr>
        <p:spPr bwMode="auto">
          <a:xfrm>
            <a:off x="211138" y="752475"/>
            <a:ext cx="8564562" cy="366713"/>
          </a:xfrm>
          <a:prstGeom prst="rect">
            <a:avLst/>
          </a:prstGeom>
          <a:noFill/>
          <a:ln w="9525">
            <a:noFill/>
            <a:miter lim="800000"/>
            <a:headEnd/>
            <a:tailEnd/>
          </a:ln>
        </p:spPr>
        <p:txBody>
          <a:bodyPr>
            <a:spAutoFit/>
          </a:bodyPr>
          <a:lstStyle/>
          <a:p>
            <a:pPr>
              <a:buFont typeface="Wingdings" pitchFamily="2" charset="2"/>
              <a:buChar char="Ø"/>
            </a:pPr>
            <a:r>
              <a:rPr lang="en-GB" b="1">
                <a:solidFill>
                  <a:srgbClr val="7F3400"/>
                </a:solidFill>
              </a:rPr>
              <a:t> 3 main phases in the uterine fluid</a:t>
            </a:r>
            <a:endParaRPr lang="en-GB">
              <a:solidFill>
                <a:srgbClr val="7F3400"/>
              </a:solidFill>
            </a:endParaRPr>
          </a:p>
        </p:txBody>
      </p:sp>
    </p:spTree>
    <p:extLst>
      <p:ext uri="{BB962C8B-B14F-4D97-AF65-F5344CB8AC3E}">
        <p14:creationId xmlns:p14="http://schemas.microsoft.com/office/powerpoint/2010/main" val="92383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43"/>
                                        </p:tgtEl>
                                        <p:attrNameLst>
                                          <p:attrName>style.visibility</p:attrName>
                                        </p:attrNameLst>
                                      </p:cBhvr>
                                      <p:to>
                                        <p:strVal val="visible"/>
                                      </p:to>
                                    </p:set>
                                    <p:animEffect transition="in" filter="wipe(left)">
                                      <p:cBhvr>
                                        <p:cTn id="7" dur="500"/>
                                        <p:tgtEl>
                                          <p:spTgt spid="1354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43"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4" name="Image 1"/>
          <p:cNvPicPr>
            <a:picLocks noChangeAspect="1"/>
          </p:cNvPicPr>
          <p:nvPr/>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3" name="ZoneTexte 2"/>
          <p:cNvSpPr txBox="1"/>
          <p:nvPr/>
        </p:nvSpPr>
        <p:spPr>
          <a:xfrm>
            <a:off x="0" y="44449"/>
            <a:ext cx="9143999" cy="1077218"/>
          </a:xfrm>
          <a:prstGeom prst="rect">
            <a:avLst/>
          </a:prstGeom>
          <a:noFill/>
        </p:spPr>
        <p:txBody>
          <a:bodyPr wrap="square" rtlCol="0">
            <a:spAutoFit/>
          </a:bodyPr>
          <a:lstStyle/>
          <a:p>
            <a:pPr algn="ctr"/>
            <a:r>
              <a:rPr lang="en-GB" sz="3200" b="1" dirty="0">
                <a:solidFill>
                  <a:srgbClr val="339933"/>
                </a:solidFill>
              </a:rPr>
              <a:t>Identification and quantification of uterine fluid proteins</a:t>
            </a:r>
          </a:p>
        </p:txBody>
      </p:sp>
      <p:cxnSp>
        <p:nvCxnSpPr>
          <p:cNvPr id="22" name="Connecteur droit avec flèche 21"/>
          <p:cNvCxnSpPr/>
          <p:nvPr/>
        </p:nvCxnSpPr>
        <p:spPr>
          <a:xfrm>
            <a:off x="2872132" y="414178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èche droite 22"/>
          <p:cNvSpPr>
            <a:spLocks noChangeArrowheads="1"/>
          </p:cNvSpPr>
          <p:nvPr/>
        </p:nvSpPr>
        <p:spPr bwMode="auto">
          <a:xfrm rot="5400000">
            <a:off x="4475507" y="3113087"/>
            <a:ext cx="250825" cy="358775"/>
          </a:xfrm>
          <a:prstGeom prst="rightArrow">
            <a:avLst>
              <a:gd name="adj1" fmla="val 50000"/>
              <a:gd name="adj2" fmla="val 50002"/>
            </a:avLst>
          </a:prstGeom>
          <a:solidFill>
            <a:srgbClr val="BF4D00"/>
          </a:solidFill>
          <a:ln w="25400" algn="ctr">
            <a:solidFill>
              <a:srgbClr val="7F3400"/>
            </a:solidFill>
            <a:miter lim="800000"/>
            <a:headEnd/>
            <a:tailEnd/>
          </a:ln>
        </p:spPr>
        <p:txBody>
          <a:bodyPr rot="10800000" vert="eaVert" anchor="ctr"/>
          <a:lstStyle/>
          <a:p>
            <a:pPr algn="ctr">
              <a:defRPr/>
            </a:pPr>
            <a:endParaRPr lang="en-GB">
              <a:solidFill>
                <a:schemeClr val="lt1"/>
              </a:solidFill>
              <a:latin typeface="+mn-lt"/>
              <a:cs typeface="+mn-cs"/>
            </a:endParaRPr>
          </a:p>
        </p:txBody>
      </p:sp>
      <p:sp>
        <p:nvSpPr>
          <p:cNvPr id="24" name="ZoneTexte 23"/>
          <p:cNvSpPr txBox="1"/>
          <p:nvPr/>
        </p:nvSpPr>
        <p:spPr bwMode="auto">
          <a:xfrm>
            <a:off x="1267169" y="3476625"/>
            <a:ext cx="6669088" cy="787400"/>
          </a:xfrm>
          <a:prstGeom prst="roundRect">
            <a:avLst/>
          </a:prstGeom>
          <a:noFill/>
          <a:ln w="19050">
            <a:solidFill>
              <a:schemeClr val="accent6">
                <a:lumMod val="50000"/>
              </a:schemeClr>
            </a:solidFill>
          </a:ln>
        </p:spPr>
        <p:txBody>
          <a:bodyPr anchor="ctr">
            <a:spAutoFit/>
          </a:bodyPr>
          <a:lstStyle/>
          <a:p>
            <a:pPr algn="ctr">
              <a:defRPr/>
            </a:pPr>
            <a:r>
              <a:rPr lang="en-GB" sz="2000" b="1">
                <a:solidFill>
                  <a:srgbClr val="4F6228"/>
                </a:solidFill>
                <a:latin typeface="Calibri" pitchFamily="34" charset="0"/>
              </a:rPr>
              <a:t>Identification and quantification of uterine fluid proteins</a:t>
            </a:r>
          </a:p>
          <a:p>
            <a:pPr algn="ctr">
              <a:defRPr/>
            </a:pPr>
            <a:r>
              <a:rPr lang="en-GB" sz="2000" b="1">
                <a:solidFill>
                  <a:srgbClr val="4F6228"/>
                </a:solidFill>
                <a:latin typeface="Calibri" pitchFamily="34" charset="0"/>
              </a:rPr>
              <a:t>at the three stages (mass spectrometry)</a:t>
            </a:r>
          </a:p>
        </p:txBody>
      </p:sp>
      <p:sp>
        <p:nvSpPr>
          <p:cNvPr id="25" name="Flèche droite 24"/>
          <p:cNvSpPr>
            <a:spLocks noChangeArrowheads="1"/>
          </p:cNvSpPr>
          <p:nvPr/>
        </p:nvSpPr>
        <p:spPr bwMode="auto">
          <a:xfrm rot="5400000">
            <a:off x="4474713" y="4193381"/>
            <a:ext cx="252413" cy="358775"/>
          </a:xfrm>
          <a:prstGeom prst="rightArrow">
            <a:avLst>
              <a:gd name="adj1" fmla="val 50000"/>
              <a:gd name="adj2" fmla="val 50002"/>
            </a:avLst>
          </a:prstGeom>
          <a:solidFill>
            <a:srgbClr val="BF4D00"/>
          </a:solidFill>
          <a:ln w="25400" algn="ctr">
            <a:solidFill>
              <a:srgbClr val="7F3400"/>
            </a:solidFill>
            <a:miter lim="800000"/>
            <a:headEnd/>
            <a:tailEnd/>
          </a:ln>
        </p:spPr>
        <p:txBody>
          <a:bodyPr rot="10800000" vert="eaVert" anchor="ctr"/>
          <a:lstStyle/>
          <a:p>
            <a:pPr algn="ctr">
              <a:defRPr/>
            </a:pPr>
            <a:endParaRPr lang="en-GB">
              <a:solidFill>
                <a:schemeClr val="lt1"/>
              </a:solidFill>
              <a:latin typeface="+mn-lt"/>
              <a:cs typeface="+mn-cs"/>
            </a:endParaRPr>
          </a:p>
        </p:txBody>
      </p:sp>
      <p:sp>
        <p:nvSpPr>
          <p:cNvPr id="26" name="ZoneTexte 25"/>
          <p:cNvSpPr txBox="1"/>
          <p:nvPr/>
        </p:nvSpPr>
        <p:spPr bwMode="auto">
          <a:xfrm>
            <a:off x="1268757" y="4579937"/>
            <a:ext cx="6662737" cy="449263"/>
          </a:xfrm>
          <a:prstGeom prst="roundRect">
            <a:avLst/>
          </a:prstGeom>
          <a:noFill/>
          <a:ln w="19050">
            <a:solidFill>
              <a:schemeClr val="accent6">
                <a:lumMod val="50000"/>
              </a:schemeClr>
            </a:solidFill>
          </a:ln>
        </p:spPr>
        <p:txBody>
          <a:bodyPr anchor="ctr">
            <a:spAutoFit/>
          </a:bodyPr>
          <a:lstStyle/>
          <a:p>
            <a:pPr algn="ctr">
              <a:defRPr/>
            </a:pPr>
            <a:r>
              <a:rPr lang="en-GB" sz="2000" b="1">
                <a:solidFill>
                  <a:srgbClr val="4F6228"/>
                </a:solidFill>
                <a:latin typeface="Calibri" pitchFamily="34" charset="0"/>
              </a:rPr>
              <a:t>Statistical analysis at the three stages</a:t>
            </a:r>
          </a:p>
        </p:txBody>
      </p:sp>
      <p:sp>
        <p:nvSpPr>
          <p:cNvPr id="30" name="ZoneTexte 29"/>
          <p:cNvSpPr txBox="1"/>
          <p:nvPr/>
        </p:nvSpPr>
        <p:spPr bwMode="auto">
          <a:xfrm>
            <a:off x="1846607" y="5381625"/>
            <a:ext cx="5508625" cy="431800"/>
          </a:xfrm>
          <a:prstGeom prst="roundRect">
            <a:avLst/>
          </a:prstGeom>
          <a:noFill/>
          <a:ln w="19050">
            <a:solidFill>
              <a:schemeClr val="accent6">
                <a:lumMod val="50000"/>
              </a:schemeClr>
            </a:solidFill>
          </a:ln>
        </p:spPr>
        <p:txBody>
          <a:bodyPr anchor="ctr">
            <a:spAutoFit/>
          </a:bodyPr>
          <a:lstStyle/>
          <a:p>
            <a:pPr algn="ctr">
              <a:defRPr/>
            </a:pPr>
            <a:r>
              <a:rPr lang="en-GB" sz="2000" b="1" i="1" dirty="0">
                <a:solidFill>
                  <a:srgbClr val="4F6228"/>
                </a:solidFill>
                <a:latin typeface="Calibri" pitchFamily="34" charset="0"/>
              </a:rPr>
              <a:t>In </a:t>
            </a:r>
            <a:r>
              <a:rPr lang="en-GB" sz="2000" b="1" i="1" dirty="0" err="1">
                <a:solidFill>
                  <a:srgbClr val="4F6228"/>
                </a:solidFill>
                <a:latin typeface="Calibri" pitchFamily="34" charset="0"/>
              </a:rPr>
              <a:t>silico</a:t>
            </a:r>
            <a:r>
              <a:rPr lang="en-GB" sz="2000" b="1" i="1" dirty="0">
                <a:solidFill>
                  <a:srgbClr val="4F6228"/>
                </a:solidFill>
                <a:latin typeface="Calibri" pitchFamily="34" charset="0"/>
              </a:rPr>
              <a:t> </a:t>
            </a:r>
            <a:r>
              <a:rPr lang="en-GB" sz="2000" b="1" dirty="0">
                <a:solidFill>
                  <a:srgbClr val="4F6228"/>
                </a:solidFill>
                <a:latin typeface="Calibri" pitchFamily="34" charset="0"/>
              </a:rPr>
              <a:t>functional analysis of identified proteins</a:t>
            </a:r>
          </a:p>
        </p:txBody>
      </p:sp>
      <p:grpSp>
        <p:nvGrpSpPr>
          <p:cNvPr id="32" name="Group 35"/>
          <p:cNvGrpSpPr>
            <a:grpSpLocks/>
          </p:cNvGrpSpPr>
          <p:nvPr/>
        </p:nvGrpSpPr>
        <p:grpSpPr bwMode="auto">
          <a:xfrm>
            <a:off x="1002057" y="1350962"/>
            <a:ext cx="7197725" cy="1768475"/>
            <a:chOff x="557" y="681"/>
            <a:chExt cx="4646" cy="1095"/>
          </a:xfrm>
        </p:grpSpPr>
        <p:sp>
          <p:nvSpPr>
            <p:cNvPr id="33" name="ZoneTexte 32"/>
            <p:cNvSpPr txBox="1"/>
            <p:nvPr/>
          </p:nvSpPr>
          <p:spPr>
            <a:xfrm>
              <a:off x="557" y="681"/>
              <a:ext cx="4646" cy="1095"/>
            </a:xfrm>
            <a:prstGeom prst="roundRect">
              <a:avLst/>
            </a:prstGeom>
            <a:noFill/>
            <a:ln w="19050">
              <a:solidFill>
                <a:schemeClr val="accent6">
                  <a:lumMod val="50000"/>
                </a:schemeClr>
              </a:solidFill>
            </a:ln>
          </p:spPr>
          <p:txBody>
            <a:bodyPr>
              <a:spAutoFit/>
            </a:bodyPr>
            <a:lstStyle/>
            <a:p>
              <a:pPr algn="ctr">
                <a:defRPr/>
              </a:pPr>
              <a:r>
                <a:rPr lang="en-GB" sz="2000" b="1">
                  <a:solidFill>
                    <a:srgbClr val="4F6228"/>
                  </a:solidFill>
                  <a:latin typeface="Calibri" pitchFamily="34" charset="0"/>
                </a:rPr>
                <a:t>Uterine fluid sampled at the three stages of eggshell calcification</a:t>
              </a:r>
            </a:p>
            <a:p>
              <a:pPr algn="ctr">
                <a:defRPr/>
              </a:pPr>
              <a:endParaRPr lang="en-GB" b="1">
                <a:solidFill>
                  <a:srgbClr val="4F6228"/>
                </a:solidFill>
                <a:latin typeface="Calibri" pitchFamily="34" charset="0"/>
              </a:endParaRPr>
            </a:p>
            <a:p>
              <a:pPr algn="ctr">
                <a:defRPr/>
              </a:pPr>
              <a:endParaRPr lang="en-GB" sz="1600" b="1">
                <a:solidFill>
                  <a:srgbClr val="4F6228"/>
                </a:solidFill>
                <a:latin typeface="Calibri" pitchFamily="34" charset="0"/>
              </a:endParaRPr>
            </a:p>
            <a:p>
              <a:pPr algn="ctr">
                <a:defRPr/>
              </a:pPr>
              <a:endParaRPr lang="en-GB" b="1">
                <a:solidFill>
                  <a:srgbClr val="4F6228"/>
                </a:solidFill>
                <a:latin typeface="Calibri" pitchFamily="34" charset="0"/>
              </a:endParaRPr>
            </a:p>
            <a:p>
              <a:pPr algn="ctr">
                <a:defRPr/>
              </a:pPr>
              <a:endParaRPr lang="en-GB" b="1">
                <a:solidFill>
                  <a:srgbClr val="4F6228"/>
                </a:solidFill>
                <a:latin typeface="Calibri" pitchFamily="34" charset="0"/>
              </a:endParaRPr>
            </a:p>
            <a:p>
              <a:pPr algn="ctr">
                <a:defRPr/>
              </a:pPr>
              <a:endParaRPr lang="en-GB" sz="800">
                <a:solidFill>
                  <a:srgbClr val="4F6228"/>
                </a:solidFill>
                <a:latin typeface="Calibri" pitchFamily="34" charset="0"/>
              </a:endParaRPr>
            </a:p>
          </p:txBody>
        </p:sp>
        <p:grpSp>
          <p:nvGrpSpPr>
            <p:cNvPr id="35" name="Groupe 32"/>
            <p:cNvGrpSpPr>
              <a:grpSpLocks/>
            </p:cNvGrpSpPr>
            <p:nvPr/>
          </p:nvGrpSpPr>
          <p:grpSpPr bwMode="auto">
            <a:xfrm>
              <a:off x="3767" y="1071"/>
              <a:ext cx="1179" cy="387"/>
              <a:chOff x="5336415" y="1196752"/>
              <a:chExt cx="2759042" cy="1622466"/>
            </a:xfrm>
          </p:grpSpPr>
          <p:sp>
            <p:nvSpPr>
              <p:cNvPr id="55" name="Rectangle 3" descr="20 %"/>
              <p:cNvSpPr>
                <a:spLocks noChangeArrowheads="1"/>
              </p:cNvSpPr>
              <p:nvPr/>
            </p:nvSpPr>
            <p:spPr bwMode="auto">
              <a:xfrm>
                <a:off x="5355125" y="2640699"/>
                <a:ext cx="2740332" cy="178519"/>
              </a:xfrm>
              <a:prstGeom prst="rect">
                <a:avLst/>
              </a:prstGeom>
              <a:pattFill prst="pct20">
                <a:fgClr>
                  <a:schemeClr val="tx2"/>
                </a:fgClr>
                <a:bgClr>
                  <a:schemeClr val="bg1"/>
                </a:bgClr>
              </a:pattFill>
              <a:ln w="9525">
                <a:solidFill>
                  <a:schemeClr val="tx1"/>
                </a:solidFill>
                <a:miter lim="800000"/>
                <a:headEnd/>
                <a:tailEnd/>
              </a:ln>
            </p:spPr>
            <p:txBody>
              <a:bodyPr wrap="none" anchor="ctr"/>
              <a:lstStyle/>
              <a:p>
                <a:endParaRPr lang="en-GB" sz="1400"/>
              </a:p>
            </p:txBody>
          </p:sp>
          <p:grpSp>
            <p:nvGrpSpPr>
              <p:cNvPr id="56" name="Group 30"/>
              <p:cNvGrpSpPr>
                <a:grpSpLocks/>
              </p:cNvGrpSpPr>
              <p:nvPr/>
            </p:nvGrpSpPr>
            <p:grpSpPr bwMode="auto">
              <a:xfrm>
                <a:off x="5336415" y="1196752"/>
                <a:ext cx="2663759" cy="1480527"/>
                <a:chOff x="3512" y="911"/>
                <a:chExt cx="2122" cy="1396"/>
              </a:xfrm>
            </p:grpSpPr>
            <p:sp>
              <p:nvSpPr>
                <p:cNvPr id="57" name="Freeform 31" descr="Papier recyclé"/>
                <p:cNvSpPr>
                  <a:spLocks/>
                </p:cNvSpPr>
                <p:nvPr/>
              </p:nvSpPr>
              <p:spPr bwMode="auto">
                <a:xfrm>
                  <a:off x="4143" y="911"/>
                  <a:ext cx="690" cy="1396"/>
                </a:xfrm>
                <a:custGeom>
                  <a:avLst/>
                  <a:gdLst>
                    <a:gd name="T0" fmla="*/ 255 w 690"/>
                    <a:gd name="T1" fmla="*/ 279689 h 774"/>
                    <a:gd name="T2" fmla="*/ 147 w 690"/>
                    <a:gd name="T3" fmla="*/ 261137 h 774"/>
                    <a:gd name="T4" fmla="*/ 60 w 690"/>
                    <a:gd name="T5" fmla="*/ 239284 h 774"/>
                    <a:gd name="T6" fmla="*/ 27 w 690"/>
                    <a:gd name="T7" fmla="*/ 215328 h 774"/>
                    <a:gd name="T8" fmla="*/ 0 w 690"/>
                    <a:gd name="T9" fmla="*/ 169434 h 774"/>
                    <a:gd name="T10" fmla="*/ 0 w 690"/>
                    <a:gd name="T11" fmla="*/ 125687 h 774"/>
                    <a:gd name="T12" fmla="*/ 0 w 690"/>
                    <a:gd name="T13" fmla="*/ 66615 h 774"/>
                    <a:gd name="T14" fmla="*/ 0 w 690"/>
                    <a:gd name="T15" fmla="*/ 21851 h 774"/>
                    <a:gd name="T16" fmla="*/ 0 w 690"/>
                    <a:gd name="T17" fmla="*/ 3250 h 774"/>
                    <a:gd name="T18" fmla="*/ 153 w 690"/>
                    <a:gd name="T19" fmla="*/ 0 h 774"/>
                    <a:gd name="T20" fmla="*/ 330 w 690"/>
                    <a:gd name="T21" fmla="*/ 4466 h 774"/>
                    <a:gd name="T22" fmla="*/ 492 w 690"/>
                    <a:gd name="T23" fmla="*/ 4466 h 774"/>
                    <a:gd name="T24" fmla="*/ 627 w 690"/>
                    <a:gd name="T25" fmla="*/ 4466 h 774"/>
                    <a:gd name="T26" fmla="*/ 672 w 690"/>
                    <a:gd name="T27" fmla="*/ 4466 h 774"/>
                    <a:gd name="T28" fmla="*/ 684 w 690"/>
                    <a:gd name="T29" fmla="*/ 147485 h 774"/>
                    <a:gd name="T30" fmla="*/ 690 w 690"/>
                    <a:gd name="T31" fmla="*/ 212087 h 774"/>
                    <a:gd name="T32" fmla="*/ 675 w 690"/>
                    <a:gd name="T33" fmla="*/ 239284 h 774"/>
                    <a:gd name="T34" fmla="*/ 621 w 690"/>
                    <a:gd name="T35" fmla="*/ 261137 h 774"/>
                    <a:gd name="T36" fmla="*/ 519 w 690"/>
                    <a:gd name="T37" fmla="*/ 277454 h 774"/>
                    <a:gd name="T38" fmla="*/ 435 w 690"/>
                    <a:gd name="T39" fmla="*/ 279689 h 774"/>
                    <a:gd name="T40" fmla="*/ 393 w 690"/>
                    <a:gd name="T41" fmla="*/ 2819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774"/>
                    <a:gd name="T65" fmla="*/ 690 w 690"/>
                    <a:gd name="T66" fmla="*/ 774 h 7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5"/>
                  <a:srcRect/>
                  <a:tile tx="0" ty="0" sx="100000" sy="100000" flip="none" algn="tl"/>
                </a:blipFill>
                <a:ln w="9525">
                  <a:noFill/>
                  <a:round/>
                  <a:headEnd/>
                  <a:tailEnd/>
                </a:ln>
              </p:spPr>
              <p:txBody>
                <a:bodyPr/>
                <a:lstStyle/>
                <a:p>
                  <a:endParaRPr lang="fr-FR"/>
                </a:p>
              </p:txBody>
            </p:sp>
            <p:sp>
              <p:nvSpPr>
                <p:cNvPr id="58" name="Freeform 32" descr="Papier recyclé"/>
                <p:cNvSpPr>
                  <a:spLocks/>
                </p:cNvSpPr>
                <p:nvPr/>
              </p:nvSpPr>
              <p:spPr bwMode="auto">
                <a:xfrm>
                  <a:off x="3512" y="911"/>
                  <a:ext cx="690" cy="1396"/>
                </a:xfrm>
                <a:custGeom>
                  <a:avLst/>
                  <a:gdLst>
                    <a:gd name="T0" fmla="*/ 255 w 690"/>
                    <a:gd name="T1" fmla="*/ 279689 h 774"/>
                    <a:gd name="T2" fmla="*/ 147 w 690"/>
                    <a:gd name="T3" fmla="*/ 261137 h 774"/>
                    <a:gd name="T4" fmla="*/ 60 w 690"/>
                    <a:gd name="T5" fmla="*/ 239284 h 774"/>
                    <a:gd name="T6" fmla="*/ 27 w 690"/>
                    <a:gd name="T7" fmla="*/ 215328 h 774"/>
                    <a:gd name="T8" fmla="*/ 0 w 690"/>
                    <a:gd name="T9" fmla="*/ 169434 h 774"/>
                    <a:gd name="T10" fmla="*/ 0 w 690"/>
                    <a:gd name="T11" fmla="*/ 125687 h 774"/>
                    <a:gd name="T12" fmla="*/ 0 w 690"/>
                    <a:gd name="T13" fmla="*/ 66615 h 774"/>
                    <a:gd name="T14" fmla="*/ 0 w 690"/>
                    <a:gd name="T15" fmla="*/ 21851 h 774"/>
                    <a:gd name="T16" fmla="*/ 0 w 690"/>
                    <a:gd name="T17" fmla="*/ 3250 h 774"/>
                    <a:gd name="T18" fmla="*/ 153 w 690"/>
                    <a:gd name="T19" fmla="*/ 0 h 774"/>
                    <a:gd name="T20" fmla="*/ 330 w 690"/>
                    <a:gd name="T21" fmla="*/ 4466 h 774"/>
                    <a:gd name="T22" fmla="*/ 492 w 690"/>
                    <a:gd name="T23" fmla="*/ 4466 h 774"/>
                    <a:gd name="T24" fmla="*/ 627 w 690"/>
                    <a:gd name="T25" fmla="*/ 4466 h 774"/>
                    <a:gd name="T26" fmla="*/ 672 w 690"/>
                    <a:gd name="T27" fmla="*/ 4466 h 774"/>
                    <a:gd name="T28" fmla="*/ 684 w 690"/>
                    <a:gd name="T29" fmla="*/ 147485 h 774"/>
                    <a:gd name="T30" fmla="*/ 690 w 690"/>
                    <a:gd name="T31" fmla="*/ 212087 h 774"/>
                    <a:gd name="T32" fmla="*/ 675 w 690"/>
                    <a:gd name="T33" fmla="*/ 239284 h 774"/>
                    <a:gd name="T34" fmla="*/ 621 w 690"/>
                    <a:gd name="T35" fmla="*/ 261137 h 774"/>
                    <a:gd name="T36" fmla="*/ 519 w 690"/>
                    <a:gd name="T37" fmla="*/ 277454 h 774"/>
                    <a:gd name="T38" fmla="*/ 435 w 690"/>
                    <a:gd name="T39" fmla="*/ 279689 h 774"/>
                    <a:gd name="T40" fmla="*/ 393 w 690"/>
                    <a:gd name="T41" fmla="*/ 2819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774"/>
                    <a:gd name="T65" fmla="*/ 690 w 690"/>
                    <a:gd name="T66" fmla="*/ 774 h 7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5"/>
                  <a:srcRect/>
                  <a:tile tx="0" ty="0" sx="100000" sy="100000" flip="none" algn="tl"/>
                </a:blipFill>
                <a:ln w="9525">
                  <a:noFill/>
                  <a:round/>
                  <a:headEnd/>
                  <a:tailEnd/>
                </a:ln>
              </p:spPr>
              <p:txBody>
                <a:bodyPr/>
                <a:lstStyle/>
                <a:p>
                  <a:endParaRPr lang="fr-FR"/>
                </a:p>
              </p:txBody>
            </p:sp>
            <p:sp>
              <p:nvSpPr>
                <p:cNvPr id="59" name="Freeform 33" descr="Papier recyclé"/>
                <p:cNvSpPr>
                  <a:spLocks/>
                </p:cNvSpPr>
                <p:nvPr/>
              </p:nvSpPr>
              <p:spPr bwMode="auto">
                <a:xfrm>
                  <a:off x="4944" y="911"/>
                  <a:ext cx="690" cy="1396"/>
                </a:xfrm>
                <a:custGeom>
                  <a:avLst/>
                  <a:gdLst>
                    <a:gd name="T0" fmla="*/ 255 w 690"/>
                    <a:gd name="T1" fmla="*/ 279689 h 774"/>
                    <a:gd name="T2" fmla="*/ 147 w 690"/>
                    <a:gd name="T3" fmla="*/ 261137 h 774"/>
                    <a:gd name="T4" fmla="*/ 60 w 690"/>
                    <a:gd name="T5" fmla="*/ 239284 h 774"/>
                    <a:gd name="T6" fmla="*/ 27 w 690"/>
                    <a:gd name="T7" fmla="*/ 215328 h 774"/>
                    <a:gd name="T8" fmla="*/ 0 w 690"/>
                    <a:gd name="T9" fmla="*/ 169434 h 774"/>
                    <a:gd name="T10" fmla="*/ 0 w 690"/>
                    <a:gd name="T11" fmla="*/ 125687 h 774"/>
                    <a:gd name="T12" fmla="*/ 0 w 690"/>
                    <a:gd name="T13" fmla="*/ 66615 h 774"/>
                    <a:gd name="T14" fmla="*/ 0 w 690"/>
                    <a:gd name="T15" fmla="*/ 21851 h 774"/>
                    <a:gd name="T16" fmla="*/ 0 w 690"/>
                    <a:gd name="T17" fmla="*/ 3250 h 774"/>
                    <a:gd name="T18" fmla="*/ 153 w 690"/>
                    <a:gd name="T19" fmla="*/ 0 h 774"/>
                    <a:gd name="T20" fmla="*/ 330 w 690"/>
                    <a:gd name="T21" fmla="*/ 4466 h 774"/>
                    <a:gd name="T22" fmla="*/ 492 w 690"/>
                    <a:gd name="T23" fmla="*/ 4466 h 774"/>
                    <a:gd name="T24" fmla="*/ 627 w 690"/>
                    <a:gd name="T25" fmla="*/ 4466 h 774"/>
                    <a:gd name="T26" fmla="*/ 672 w 690"/>
                    <a:gd name="T27" fmla="*/ 4466 h 774"/>
                    <a:gd name="T28" fmla="*/ 684 w 690"/>
                    <a:gd name="T29" fmla="*/ 147485 h 774"/>
                    <a:gd name="T30" fmla="*/ 690 w 690"/>
                    <a:gd name="T31" fmla="*/ 212087 h 774"/>
                    <a:gd name="T32" fmla="*/ 675 w 690"/>
                    <a:gd name="T33" fmla="*/ 239284 h 774"/>
                    <a:gd name="T34" fmla="*/ 621 w 690"/>
                    <a:gd name="T35" fmla="*/ 261137 h 774"/>
                    <a:gd name="T36" fmla="*/ 519 w 690"/>
                    <a:gd name="T37" fmla="*/ 277454 h 774"/>
                    <a:gd name="T38" fmla="*/ 435 w 690"/>
                    <a:gd name="T39" fmla="*/ 279689 h 774"/>
                    <a:gd name="T40" fmla="*/ 393 w 690"/>
                    <a:gd name="T41" fmla="*/ 2819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774"/>
                    <a:gd name="T65" fmla="*/ 690 w 690"/>
                    <a:gd name="T66" fmla="*/ 774 h 7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5"/>
                  <a:srcRect/>
                  <a:tile tx="0" ty="0" sx="100000" sy="100000" flip="none" algn="tl"/>
                </a:blipFill>
                <a:ln w="9525">
                  <a:noFill/>
                  <a:round/>
                  <a:headEnd/>
                  <a:tailEnd/>
                </a:ln>
              </p:spPr>
              <p:txBody>
                <a:bodyPr/>
                <a:lstStyle/>
                <a:p>
                  <a:endParaRPr lang="fr-FR"/>
                </a:p>
              </p:txBody>
            </p:sp>
          </p:grpSp>
        </p:grpSp>
        <p:grpSp>
          <p:nvGrpSpPr>
            <p:cNvPr id="37" name="Groupe 24"/>
            <p:cNvGrpSpPr>
              <a:grpSpLocks/>
            </p:cNvGrpSpPr>
            <p:nvPr/>
          </p:nvGrpSpPr>
          <p:grpSpPr bwMode="auto">
            <a:xfrm>
              <a:off x="2291" y="1162"/>
              <a:ext cx="1178" cy="296"/>
              <a:chOff x="5264407" y="1628800"/>
              <a:chExt cx="2759042" cy="1118410"/>
            </a:xfrm>
          </p:grpSpPr>
          <p:sp>
            <p:nvSpPr>
              <p:cNvPr id="50" name="Rectangle 3" descr="20 %"/>
              <p:cNvSpPr>
                <a:spLocks noChangeArrowheads="1"/>
              </p:cNvSpPr>
              <p:nvPr/>
            </p:nvSpPr>
            <p:spPr bwMode="auto">
              <a:xfrm>
                <a:off x="5283117" y="2568691"/>
                <a:ext cx="2740332" cy="178519"/>
              </a:xfrm>
              <a:prstGeom prst="rect">
                <a:avLst/>
              </a:prstGeom>
              <a:pattFill prst="pct20">
                <a:fgClr>
                  <a:schemeClr val="tx2"/>
                </a:fgClr>
                <a:bgClr>
                  <a:schemeClr val="bg1"/>
                </a:bgClr>
              </a:pattFill>
              <a:ln w="9525">
                <a:solidFill>
                  <a:schemeClr val="tx1"/>
                </a:solidFill>
                <a:miter lim="800000"/>
                <a:headEnd/>
                <a:tailEnd/>
              </a:ln>
            </p:spPr>
            <p:txBody>
              <a:bodyPr wrap="none" anchor="ctr"/>
              <a:lstStyle/>
              <a:p>
                <a:endParaRPr lang="en-GB" sz="1400"/>
              </a:p>
            </p:txBody>
          </p:sp>
          <p:grpSp>
            <p:nvGrpSpPr>
              <p:cNvPr id="51" name="Group 30"/>
              <p:cNvGrpSpPr>
                <a:grpSpLocks/>
              </p:cNvGrpSpPr>
              <p:nvPr/>
            </p:nvGrpSpPr>
            <p:grpSpPr bwMode="auto">
              <a:xfrm>
                <a:off x="5264407" y="1628800"/>
                <a:ext cx="2663759" cy="976471"/>
                <a:chOff x="3512" y="911"/>
                <a:chExt cx="2122" cy="1396"/>
              </a:xfrm>
            </p:grpSpPr>
            <p:sp>
              <p:nvSpPr>
                <p:cNvPr id="52" name="Freeform 31" descr="Papier recyclé"/>
                <p:cNvSpPr>
                  <a:spLocks/>
                </p:cNvSpPr>
                <p:nvPr/>
              </p:nvSpPr>
              <p:spPr bwMode="auto">
                <a:xfrm>
                  <a:off x="4143" y="911"/>
                  <a:ext cx="690" cy="1396"/>
                </a:xfrm>
                <a:custGeom>
                  <a:avLst/>
                  <a:gdLst>
                    <a:gd name="T0" fmla="*/ 255 w 690"/>
                    <a:gd name="T1" fmla="*/ 279689 h 774"/>
                    <a:gd name="T2" fmla="*/ 147 w 690"/>
                    <a:gd name="T3" fmla="*/ 261137 h 774"/>
                    <a:gd name="T4" fmla="*/ 60 w 690"/>
                    <a:gd name="T5" fmla="*/ 239284 h 774"/>
                    <a:gd name="T6" fmla="*/ 27 w 690"/>
                    <a:gd name="T7" fmla="*/ 215328 h 774"/>
                    <a:gd name="T8" fmla="*/ 0 w 690"/>
                    <a:gd name="T9" fmla="*/ 169434 h 774"/>
                    <a:gd name="T10" fmla="*/ 0 w 690"/>
                    <a:gd name="T11" fmla="*/ 125687 h 774"/>
                    <a:gd name="T12" fmla="*/ 0 w 690"/>
                    <a:gd name="T13" fmla="*/ 66615 h 774"/>
                    <a:gd name="T14" fmla="*/ 0 w 690"/>
                    <a:gd name="T15" fmla="*/ 21851 h 774"/>
                    <a:gd name="T16" fmla="*/ 0 w 690"/>
                    <a:gd name="T17" fmla="*/ 3250 h 774"/>
                    <a:gd name="T18" fmla="*/ 153 w 690"/>
                    <a:gd name="T19" fmla="*/ 0 h 774"/>
                    <a:gd name="T20" fmla="*/ 330 w 690"/>
                    <a:gd name="T21" fmla="*/ 4466 h 774"/>
                    <a:gd name="T22" fmla="*/ 492 w 690"/>
                    <a:gd name="T23" fmla="*/ 4466 h 774"/>
                    <a:gd name="T24" fmla="*/ 627 w 690"/>
                    <a:gd name="T25" fmla="*/ 4466 h 774"/>
                    <a:gd name="T26" fmla="*/ 672 w 690"/>
                    <a:gd name="T27" fmla="*/ 4466 h 774"/>
                    <a:gd name="T28" fmla="*/ 684 w 690"/>
                    <a:gd name="T29" fmla="*/ 147485 h 774"/>
                    <a:gd name="T30" fmla="*/ 690 w 690"/>
                    <a:gd name="T31" fmla="*/ 212087 h 774"/>
                    <a:gd name="T32" fmla="*/ 675 w 690"/>
                    <a:gd name="T33" fmla="*/ 239284 h 774"/>
                    <a:gd name="T34" fmla="*/ 621 w 690"/>
                    <a:gd name="T35" fmla="*/ 261137 h 774"/>
                    <a:gd name="T36" fmla="*/ 519 w 690"/>
                    <a:gd name="T37" fmla="*/ 277454 h 774"/>
                    <a:gd name="T38" fmla="*/ 435 w 690"/>
                    <a:gd name="T39" fmla="*/ 279689 h 774"/>
                    <a:gd name="T40" fmla="*/ 393 w 690"/>
                    <a:gd name="T41" fmla="*/ 2819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774"/>
                    <a:gd name="T65" fmla="*/ 690 w 690"/>
                    <a:gd name="T66" fmla="*/ 774 h 7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5"/>
                  <a:srcRect/>
                  <a:tile tx="0" ty="0" sx="100000" sy="100000" flip="none" algn="tl"/>
                </a:blipFill>
                <a:ln w="9525">
                  <a:noFill/>
                  <a:round/>
                  <a:headEnd/>
                  <a:tailEnd/>
                </a:ln>
              </p:spPr>
              <p:txBody>
                <a:bodyPr/>
                <a:lstStyle/>
                <a:p>
                  <a:endParaRPr lang="fr-FR"/>
                </a:p>
              </p:txBody>
            </p:sp>
            <p:sp>
              <p:nvSpPr>
                <p:cNvPr id="53" name="Freeform 32" descr="Papier recyclé"/>
                <p:cNvSpPr>
                  <a:spLocks/>
                </p:cNvSpPr>
                <p:nvPr/>
              </p:nvSpPr>
              <p:spPr bwMode="auto">
                <a:xfrm>
                  <a:off x="3512" y="911"/>
                  <a:ext cx="690" cy="1396"/>
                </a:xfrm>
                <a:custGeom>
                  <a:avLst/>
                  <a:gdLst>
                    <a:gd name="T0" fmla="*/ 255 w 690"/>
                    <a:gd name="T1" fmla="*/ 279689 h 774"/>
                    <a:gd name="T2" fmla="*/ 147 w 690"/>
                    <a:gd name="T3" fmla="*/ 261137 h 774"/>
                    <a:gd name="T4" fmla="*/ 60 w 690"/>
                    <a:gd name="T5" fmla="*/ 239284 h 774"/>
                    <a:gd name="T6" fmla="*/ 27 w 690"/>
                    <a:gd name="T7" fmla="*/ 215328 h 774"/>
                    <a:gd name="T8" fmla="*/ 0 w 690"/>
                    <a:gd name="T9" fmla="*/ 169434 h 774"/>
                    <a:gd name="T10" fmla="*/ 0 w 690"/>
                    <a:gd name="T11" fmla="*/ 125687 h 774"/>
                    <a:gd name="T12" fmla="*/ 0 w 690"/>
                    <a:gd name="T13" fmla="*/ 66615 h 774"/>
                    <a:gd name="T14" fmla="*/ 0 w 690"/>
                    <a:gd name="T15" fmla="*/ 21851 h 774"/>
                    <a:gd name="T16" fmla="*/ 0 w 690"/>
                    <a:gd name="T17" fmla="*/ 3250 h 774"/>
                    <a:gd name="T18" fmla="*/ 153 w 690"/>
                    <a:gd name="T19" fmla="*/ 0 h 774"/>
                    <a:gd name="T20" fmla="*/ 330 w 690"/>
                    <a:gd name="T21" fmla="*/ 4466 h 774"/>
                    <a:gd name="T22" fmla="*/ 492 w 690"/>
                    <a:gd name="T23" fmla="*/ 4466 h 774"/>
                    <a:gd name="T24" fmla="*/ 627 w 690"/>
                    <a:gd name="T25" fmla="*/ 4466 h 774"/>
                    <a:gd name="T26" fmla="*/ 672 w 690"/>
                    <a:gd name="T27" fmla="*/ 4466 h 774"/>
                    <a:gd name="T28" fmla="*/ 684 w 690"/>
                    <a:gd name="T29" fmla="*/ 147485 h 774"/>
                    <a:gd name="T30" fmla="*/ 690 w 690"/>
                    <a:gd name="T31" fmla="*/ 212087 h 774"/>
                    <a:gd name="T32" fmla="*/ 675 w 690"/>
                    <a:gd name="T33" fmla="*/ 239284 h 774"/>
                    <a:gd name="T34" fmla="*/ 621 w 690"/>
                    <a:gd name="T35" fmla="*/ 261137 h 774"/>
                    <a:gd name="T36" fmla="*/ 519 w 690"/>
                    <a:gd name="T37" fmla="*/ 277454 h 774"/>
                    <a:gd name="T38" fmla="*/ 435 w 690"/>
                    <a:gd name="T39" fmla="*/ 279689 h 774"/>
                    <a:gd name="T40" fmla="*/ 393 w 690"/>
                    <a:gd name="T41" fmla="*/ 2819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774"/>
                    <a:gd name="T65" fmla="*/ 690 w 690"/>
                    <a:gd name="T66" fmla="*/ 774 h 7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5"/>
                  <a:srcRect/>
                  <a:tile tx="0" ty="0" sx="100000" sy="100000" flip="none" algn="tl"/>
                </a:blipFill>
                <a:ln w="9525">
                  <a:noFill/>
                  <a:round/>
                  <a:headEnd/>
                  <a:tailEnd/>
                </a:ln>
              </p:spPr>
              <p:txBody>
                <a:bodyPr/>
                <a:lstStyle/>
                <a:p>
                  <a:endParaRPr lang="fr-FR"/>
                </a:p>
              </p:txBody>
            </p:sp>
            <p:sp>
              <p:nvSpPr>
                <p:cNvPr id="54" name="Freeform 33" descr="Papier recyclé"/>
                <p:cNvSpPr>
                  <a:spLocks/>
                </p:cNvSpPr>
                <p:nvPr/>
              </p:nvSpPr>
              <p:spPr bwMode="auto">
                <a:xfrm>
                  <a:off x="4944" y="911"/>
                  <a:ext cx="690" cy="1396"/>
                </a:xfrm>
                <a:custGeom>
                  <a:avLst/>
                  <a:gdLst>
                    <a:gd name="T0" fmla="*/ 255 w 690"/>
                    <a:gd name="T1" fmla="*/ 279689 h 774"/>
                    <a:gd name="T2" fmla="*/ 147 w 690"/>
                    <a:gd name="T3" fmla="*/ 261137 h 774"/>
                    <a:gd name="T4" fmla="*/ 60 w 690"/>
                    <a:gd name="T5" fmla="*/ 239284 h 774"/>
                    <a:gd name="T6" fmla="*/ 27 w 690"/>
                    <a:gd name="T7" fmla="*/ 215328 h 774"/>
                    <a:gd name="T8" fmla="*/ 0 w 690"/>
                    <a:gd name="T9" fmla="*/ 169434 h 774"/>
                    <a:gd name="T10" fmla="*/ 0 w 690"/>
                    <a:gd name="T11" fmla="*/ 125687 h 774"/>
                    <a:gd name="T12" fmla="*/ 0 w 690"/>
                    <a:gd name="T13" fmla="*/ 66615 h 774"/>
                    <a:gd name="T14" fmla="*/ 0 w 690"/>
                    <a:gd name="T15" fmla="*/ 21851 h 774"/>
                    <a:gd name="T16" fmla="*/ 0 w 690"/>
                    <a:gd name="T17" fmla="*/ 3250 h 774"/>
                    <a:gd name="T18" fmla="*/ 153 w 690"/>
                    <a:gd name="T19" fmla="*/ 0 h 774"/>
                    <a:gd name="T20" fmla="*/ 330 w 690"/>
                    <a:gd name="T21" fmla="*/ 4466 h 774"/>
                    <a:gd name="T22" fmla="*/ 492 w 690"/>
                    <a:gd name="T23" fmla="*/ 4466 h 774"/>
                    <a:gd name="T24" fmla="*/ 627 w 690"/>
                    <a:gd name="T25" fmla="*/ 4466 h 774"/>
                    <a:gd name="T26" fmla="*/ 672 w 690"/>
                    <a:gd name="T27" fmla="*/ 4466 h 774"/>
                    <a:gd name="T28" fmla="*/ 684 w 690"/>
                    <a:gd name="T29" fmla="*/ 147485 h 774"/>
                    <a:gd name="T30" fmla="*/ 690 w 690"/>
                    <a:gd name="T31" fmla="*/ 212087 h 774"/>
                    <a:gd name="T32" fmla="*/ 675 w 690"/>
                    <a:gd name="T33" fmla="*/ 239284 h 774"/>
                    <a:gd name="T34" fmla="*/ 621 w 690"/>
                    <a:gd name="T35" fmla="*/ 261137 h 774"/>
                    <a:gd name="T36" fmla="*/ 519 w 690"/>
                    <a:gd name="T37" fmla="*/ 277454 h 774"/>
                    <a:gd name="T38" fmla="*/ 435 w 690"/>
                    <a:gd name="T39" fmla="*/ 279689 h 774"/>
                    <a:gd name="T40" fmla="*/ 393 w 690"/>
                    <a:gd name="T41" fmla="*/ 281996 h 7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0"/>
                    <a:gd name="T64" fmla="*/ 0 h 774"/>
                    <a:gd name="T65" fmla="*/ 690 w 690"/>
                    <a:gd name="T66" fmla="*/ 774 h 7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0" h="774">
                      <a:moveTo>
                        <a:pt x="255" y="768"/>
                      </a:moveTo>
                      <a:lnTo>
                        <a:pt x="147" y="717"/>
                      </a:lnTo>
                      <a:lnTo>
                        <a:pt x="60" y="657"/>
                      </a:lnTo>
                      <a:lnTo>
                        <a:pt x="27" y="591"/>
                      </a:lnTo>
                      <a:lnTo>
                        <a:pt x="0" y="465"/>
                      </a:lnTo>
                      <a:lnTo>
                        <a:pt x="0" y="345"/>
                      </a:lnTo>
                      <a:lnTo>
                        <a:pt x="0" y="183"/>
                      </a:lnTo>
                      <a:lnTo>
                        <a:pt x="0" y="60"/>
                      </a:lnTo>
                      <a:lnTo>
                        <a:pt x="0" y="9"/>
                      </a:lnTo>
                      <a:lnTo>
                        <a:pt x="153" y="0"/>
                      </a:lnTo>
                      <a:lnTo>
                        <a:pt x="330" y="12"/>
                      </a:lnTo>
                      <a:lnTo>
                        <a:pt x="492" y="12"/>
                      </a:lnTo>
                      <a:lnTo>
                        <a:pt x="627" y="12"/>
                      </a:lnTo>
                      <a:lnTo>
                        <a:pt x="672" y="12"/>
                      </a:lnTo>
                      <a:lnTo>
                        <a:pt x="684" y="405"/>
                      </a:lnTo>
                      <a:lnTo>
                        <a:pt x="690" y="582"/>
                      </a:lnTo>
                      <a:lnTo>
                        <a:pt x="675" y="657"/>
                      </a:lnTo>
                      <a:lnTo>
                        <a:pt x="621" y="717"/>
                      </a:lnTo>
                      <a:lnTo>
                        <a:pt x="519" y="762"/>
                      </a:lnTo>
                      <a:lnTo>
                        <a:pt x="435" y="768"/>
                      </a:lnTo>
                      <a:lnTo>
                        <a:pt x="393" y="774"/>
                      </a:lnTo>
                    </a:path>
                  </a:pathLst>
                </a:custGeom>
                <a:blipFill dpi="0" rotWithShape="1">
                  <a:blip r:embed="rId5"/>
                  <a:srcRect/>
                  <a:tile tx="0" ty="0" sx="100000" sy="100000" flip="none" algn="tl"/>
                </a:blipFill>
                <a:ln w="9525">
                  <a:noFill/>
                  <a:round/>
                  <a:headEnd/>
                  <a:tailEnd/>
                </a:ln>
              </p:spPr>
              <p:txBody>
                <a:bodyPr/>
                <a:lstStyle/>
                <a:p>
                  <a:endParaRPr lang="fr-FR"/>
                </a:p>
              </p:txBody>
            </p:sp>
          </p:grpSp>
        </p:grpSp>
        <p:grpSp>
          <p:nvGrpSpPr>
            <p:cNvPr id="40" name="Groupe 16"/>
            <p:cNvGrpSpPr>
              <a:grpSpLocks/>
            </p:cNvGrpSpPr>
            <p:nvPr/>
          </p:nvGrpSpPr>
          <p:grpSpPr bwMode="auto">
            <a:xfrm>
              <a:off x="793" y="1315"/>
              <a:ext cx="1180" cy="147"/>
              <a:chOff x="5426665" y="3526319"/>
              <a:chExt cx="2740332" cy="449818"/>
            </a:xfrm>
          </p:grpSpPr>
          <p:sp>
            <p:nvSpPr>
              <p:cNvPr id="45" name="Rectangle 3" descr="20 %"/>
              <p:cNvSpPr>
                <a:spLocks noChangeArrowheads="1"/>
              </p:cNvSpPr>
              <p:nvPr/>
            </p:nvSpPr>
            <p:spPr bwMode="auto">
              <a:xfrm>
                <a:off x="5426665" y="3797618"/>
                <a:ext cx="2740332" cy="178519"/>
              </a:xfrm>
              <a:prstGeom prst="rect">
                <a:avLst/>
              </a:prstGeom>
              <a:pattFill prst="pct20">
                <a:fgClr>
                  <a:schemeClr val="tx2"/>
                </a:fgClr>
                <a:bgClr>
                  <a:schemeClr val="bg1"/>
                </a:bgClr>
              </a:pattFill>
              <a:ln w="9525">
                <a:solidFill>
                  <a:schemeClr val="tx1"/>
                </a:solidFill>
                <a:miter lim="800000"/>
                <a:headEnd/>
                <a:tailEnd/>
              </a:ln>
            </p:spPr>
            <p:txBody>
              <a:bodyPr wrap="none" anchor="ctr"/>
              <a:lstStyle/>
              <a:p>
                <a:endParaRPr lang="en-GB" sz="1400"/>
              </a:p>
            </p:txBody>
          </p:sp>
          <p:grpSp>
            <p:nvGrpSpPr>
              <p:cNvPr id="46" name="Group 21"/>
              <p:cNvGrpSpPr>
                <a:grpSpLocks/>
              </p:cNvGrpSpPr>
              <p:nvPr/>
            </p:nvGrpSpPr>
            <p:grpSpPr bwMode="auto">
              <a:xfrm>
                <a:off x="5623253" y="3526319"/>
                <a:ext cx="2170423" cy="281264"/>
                <a:chOff x="3704" y="2063"/>
                <a:chExt cx="1729" cy="219"/>
              </a:xfrm>
            </p:grpSpPr>
            <p:sp>
              <p:nvSpPr>
                <p:cNvPr id="47" name="Freeform 22" descr="Papier recyclé"/>
                <p:cNvSpPr>
                  <a:spLocks/>
                </p:cNvSpPr>
                <p:nvPr/>
              </p:nvSpPr>
              <p:spPr bwMode="auto">
                <a:xfrm>
                  <a:off x="4373" y="2063"/>
                  <a:ext cx="303" cy="210"/>
                </a:xfrm>
                <a:custGeom>
                  <a:avLst/>
                  <a:gdLst>
                    <a:gd name="T0" fmla="*/ 93 w 303"/>
                    <a:gd name="T1" fmla="*/ 207 h 210"/>
                    <a:gd name="T2" fmla="*/ 33 w 303"/>
                    <a:gd name="T3" fmla="*/ 177 h 210"/>
                    <a:gd name="T4" fmla="*/ 6 w 303"/>
                    <a:gd name="T5" fmla="*/ 147 h 210"/>
                    <a:gd name="T6" fmla="*/ 0 w 303"/>
                    <a:gd name="T7" fmla="*/ 108 h 210"/>
                    <a:gd name="T8" fmla="*/ 21 w 303"/>
                    <a:gd name="T9" fmla="*/ 51 h 210"/>
                    <a:gd name="T10" fmla="*/ 72 w 303"/>
                    <a:gd name="T11" fmla="*/ 18 h 210"/>
                    <a:gd name="T12" fmla="*/ 141 w 303"/>
                    <a:gd name="T13" fmla="*/ 0 h 210"/>
                    <a:gd name="T14" fmla="*/ 210 w 303"/>
                    <a:gd name="T15" fmla="*/ 0 h 210"/>
                    <a:gd name="T16" fmla="*/ 294 w 303"/>
                    <a:gd name="T17" fmla="*/ 33 h 210"/>
                    <a:gd name="T18" fmla="*/ 303 w 303"/>
                    <a:gd name="T19" fmla="*/ 90 h 210"/>
                    <a:gd name="T20" fmla="*/ 303 w 303"/>
                    <a:gd name="T21" fmla="*/ 132 h 210"/>
                    <a:gd name="T22" fmla="*/ 282 w 303"/>
                    <a:gd name="T23" fmla="*/ 174 h 210"/>
                    <a:gd name="T24" fmla="*/ 237 w 303"/>
                    <a:gd name="T25" fmla="*/ 201 h 210"/>
                    <a:gd name="T26" fmla="*/ 186 w 303"/>
                    <a:gd name="T27" fmla="*/ 210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3"/>
                    <a:gd name="T43" fmla="*/ 0 h 210"/>
                    <a:gd name="T44" fmla="*/ 303 w 303"/>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3" h="210">
                      <a:moveTo>
                        <a:pt x="93" y="207"/>
                      </a:moveTo>
                      <a:lnTo>
                        <a:pt x="33" y="177"/>
                      </a:lnTo>
                      <a:lnTo>
                        <a:pt x="6" y="147"/>
                      </a:lnTo>
                      <a:lnTo>
                        <a:pt x="0" y="108"/>
                      </a:lnTo>
                      <a:lnTo>
                        <a:pt x="21" y="51"/>
                      </a:lnTo>
                      <a:lnTo>
                        <a:pt x="72" y="18"/>
                      </a:lnTo>
                      <a:lnTo>
                        <a:pt x="141" y="0"/>
                      </a:lnTo>
                      <a:lnTo>
                        <a:pt x="210" y="0"/>
                      </a:lnTo>
                      <a:lnTo>
                        <a:pt x="294" y="33"/>
                      </a:lnTo>
                      <a:lnTo>
                        <a:pt x="303" y="90"/>
                      </a:lnTo>
                      <a:lnTo>
                        <a:pt x="303" y="132"/>
                      </a:lnTo>
                      <a:lnTo>
                        <a:pt x="282" y="174"/>
                      </a:lnTo>
                      <a:lnTo>
                        <a:pt x="237" y="201"/>
                      </a:lnTo>
                      <a:lnTo>
                        <a:pt x="186" y="210"/>
                      </a:lnTo>
                    </a:path>
                  </a:pathLst>
                </a:custGeom>
                <a:blipFill dpi="0" rotWithShape="1">
                  <a:blip r:embed="rId5"/>
                  <a:srcRect/>
                  <a:tile tx="0" ty="0" sx="100000" sy="100000" flip="none" algn="tl"/>
                </a:blipFill>
                <a:ln w="9525">
                  <a:noFill/>
                  <a:round/>
                  <a:headEnd/>
                  <a:tailEnd/>
                </a:ln>
              </p:spPr>
              <p:txBody>
                <a:bodyPr/>
                <a:lstStyle/>
                <a:p>
                  <a:endParaRPr lang="fr-FR"/>
                </a:p>
              </p:txBody>
            </p:sp>
            <p:sp>
              <p:nvSpPr>
                <p:cNvPr id="48" name="Freeform 23" descr="Papier recyclé"/>
                <p:cNvSpPr>
                  <a:spLocks/>
                </p:cNvSpPr>
                <p:nvPr/>
              </p:nvSpPr>
              <p:spPr bwMode="auto">
                <a:xfrm>
                  <a:off x="3704" y="2072"/>
                  <a:ext cx="303" cy="210"/>
                </a:xfrm>
                <a:custGeom>
                  <a:avLst/>
                  <a:gdLst>
                    <a:gd name="T0" fmla="*/ 93 w 303"/>
                    <a:gd name="T1" fmla="*/ 207 h 210"/>
                    <a:gd name="T2" fmla="*/ 33 w 303"/>
                    <a:gd name="T3" fmla="*/ 177 h 210"/>
                    <a:gd name="T4" fmla="*/ 6 w 303"/>
                    <a:gd name="T5" fmla="*/ 147 h 210"/>
                    <a:gd name="T6" fmla="*/ 0 w 303"/>
                    <a:gd name="T7" fmla="*/ 108 h 210"/>
                    <a:gd name="T8" fmla="*/ 21 w 303"/>
                    <a:gd name="T9" fmla="*/ 51 h 210"/>
                    <a:gd name="T10" fmla="*/ 72 w 303"/>
                    <a:gd name="T11" fmla="*/ 18 h 210"/>
                    <a:gd name="T12" fmla="*/ 141 w 303"/>
                    <a:gd name="T13" fmla="*/ 0 h 210"/>
                    <a:gd name="T14" fmla="*/ 210 w 303"/>
                    <a:gd name="T15" fmla="*/ 0 h 210"/>
                    <a:gd name="T16" fmla="*/ 294 w 303"/>
                    <a:gd name="T17" fmla="*/ 33 h 210"/>
                    <a:gd name="T18" fmla="*/ 303 w 303"/>
                    <a:gd name="T19" fmla="*/ 90 h 210"/>
                    <a:gd name="T20" fmla="*/ 303 w 303"/>
                    <a:gd name="T21" fmla="*/ 132 h 210"/>
                    <a:gd name="T22" fmla="*/ 282 w 303"/>
                    <a:gd name="T23" fmla="*/ 174 h 210"/>
                    <a:gd name="T24" fmla="*/ 237 w 303"/>
                    <a:gd name="T25" fmla="*/ 201 h 210"/>
                    <a:gd name="T26" fmla="*/ 186 w 303"/>
                    <a:gd name="T27" fmla="*/ 210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3"/>
                    <a:gd name="T43" fmla="*/ 0 h 210"/>
                    <a:gd name="T44" fmla="*/ 303 w 303"/>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3" h="210">
                      <a:moveTo>
                        <a:pt x="93" y="207"/>
                      </a:moveTo>
                      <a:lnTo>
                        <a:pt x="33" y="177"/>
                      </a:lnTo>
                      <a:lnTo>
                        <a:pt x="6" y="147"/>
                      </a:lnTo>
                      <a:lnTo>
                        <a:pt x="0" y="108"/>
                      </a:lnTo>
                      <a:lnTo>
                        <a:pt x="21" y="51"/>
                      </a:lnTo>
                      <a:lnTo>
                        <a:pt x="72" y="18"/>
                      </a:lnTo>
                      <a:lnTo>
                        <a:pt x="141" y="0"/>
                      </a:lnTo>
                      <a:lnTo>
                        <a:pt x="210" y="0"/>
                      </a:lnTo>
                      <a:lnTo>
                        <a:pt x="294" y="33"/>
                      </a:lnTo>
                      <a:lnTo>
                        <a:pt x="303" y="90"/>
                      </a:lnTo>
                      <a:lnTo>
                        <a:pt x="303" y="132"/>
                      </a:lnTo>
                      <a:lnTo>
                        <a:pt x="282" y="174"/>
                      </a:lnTo>
                      <a:lnTo>
                        <a:pt x="237" y="201"/>
                      </a:lnTo>
                      <a:lnTo>
                        <a:pt x="186" y="210"/>
                      </a:lnTo>
                    </a:path>
                  </a:pathLst>
                </a:custGeom>
                <a:blipFill dpi="0" rotWithShape="1">
                  <a:blip r:embed="rId5"/>
                  <a:srcRect/>
                  <a:tile tx="0" ty="0" sx="100000" sy="100000" flip="none" algn="tl"/>
                </a:blipFill>
                <a:ln w="9525">
                  <a:noFill/>
                  <a:round/>
                  <a:headEnd/>
                  <a:tailEnd/>
                </a:ln>
              </p:spPr>
              <p:txBody>
                <a:bodyPr/>
                <a:lstStyle/>
                <a:p>
                  <a:endParaRPr lang="fr-FR"/>
                </a:p>
              </p:txBody>
            </p:sp>
            <p:sp>
              <p:nvSpPr>
                <p:cNvPr id="49" name="Freeform 24" descr="Papier recyclé"/>
                <p:cNvSpPr>
                  <a:spLocks/>
                </p:cNvSpPr>
                <p:nvPr/>
              </p:nvSpPr>
              <p:spPr bwMode="auto">
                <a:xfrm>
                  <a:off x="5130" y="2068"/>
                  <a:ext cx="303" cy="210"/>
                </a:xfrm>
                <a:custGeom>
                  <a:avLst/>
                  <a:gdLst>
                    <a:gd name="T0" fmla="*/ 93 w 303"/>
                    <a:gd name="T1" fmla="*/ 207 h 210"/>
                    <a:gd name="T2" fmla="*/ 33 w 303"/>
                    <a:gd name="T3" fmla="*/ 177 h 210"/>
                    <a:gd name="T4" fmla="*/ 6 w 303"/>
                    <a:gd name="T5" fmla="*/ 147 h 210"/>
                    <a:gd name="T6" fmla="*/ 0 w 303"/>
                    <a:gd name="T7" fmla="*/ 108 h 210"/>
                    <a:gd name="T8" fmla="*/ 21 w 303"/>
                    <a:gd name="T9" fmla="*/ 51 h 210"/>
                    <a:gd name="T10" fmla="*/ 72 w 303"/>
                    <a:gd name="T11" fmla="*/ 18 h 210"/>
                    <a:gd name="T12" fmla="*/ 141 w 303"/>
                    <a:gd name="T13" fmla="*/ 0 h 210"/>
                    <a:gd name="T14" fmla="*/ 210 w 303"/>
                    <a:gd name="T15" fmla="*/ 0 h 210"/>
                    <a:gd name="T16" fmla="*/ 294 w 303"/>
                    <a:gd name="T17" fmla="*/ 33 h 210"/>
                    <a:gd name="T18" fmla="*/ 303 w 303"/>
                    <a:gd name="T19" fmla="*/ 90 h 210"/>
                    <a:gd name="T20" fmla="*/ 303 w 303"/>
                    <a:gd name="T21" fmla="*/ 132 h 210"/>
                    <a:gd name="T22" fmla="*/ 282 w 303"/>
                    <a:gd name="T23" fmla="*/ 174 h 210"/>
                    <a:gd name="T24" fmla="*/ 237 w 303"/>
                    <a:gd name="T25" fmla="*/ 201 h 210"/>
                    <a:gd name="T26" fmla="*/ 186 w 303"/>
                    <a:gd name="T27" fmla="*/ 210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3"/>
                    <a:gd name="T43" fmla="*/ 0 h 210"/>
                    <a:gd name="T44" fmla="*/ 303 w 303"/>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3" h="210">
                      <a:moveTo>
                        <a:pt x="93" y="207"/>
                      </a:moveTo>
                      <a:lnTo>
                        <a:pt x="33" y="177"/>
                      </a:lnTo>
                      <a:lnTo>
                        <a:pt x="6" y="147"/>
                      </a:lnTo>
                      <a:lnTo>
                        <a:pt x="0" y="108"/>
                      </a:lnTo>
                      <a:lnTo>
                        <a:pt x="21" y="51"/>
                      </a:lnTo>
                      <a:lnTo>
                        <a:pt x="72" y="18"/>
                      </a:lnTo>
                      <a:lnTo>
                        <a:pt x="141" y="0"/>
                      </a:lnTo>
                      <a:lnTo>
                        <a:pt x="210" y="0"/>
                      </a:lnTo>
                      <a:lnTo>
                        <a:pt x="294" y="33"/>
                      </a:lnTo>
                      <a:lnTo>
                        <a:pt x="303" y="90"/>
                      </a:lnTo>
                      <a:lnTo>
                        <a:pt x="303" y="132"/>
                      </a:lnTo>
                      <a:lnTo>
                        <a:pt x="282" y="174"/>
                      </a:lnTo>
                      <a:lnTo>
                        <a:pt x="237" y="201"/>
                      </a:lnTo>
                      <a:lnTo>
                        <a:pt x="186" y="210"/>
                      </a:lnTo>
                    </a:path>
                  </a:pathLst>
                </a:custGeom>
                <a:blipFill dpi="0" rotWithShape="1">
                  <a:blip r:embed="rId5"/>
                  <a:srcRect/>
                  <a:tile tx="0" ty="0" sx="100000" sy="100000" flip="none" algn="tl"/>
                </a:blipFill>
                <a:ln w="9525">
                  <a:noFill/>
                  <a:round/>
                  <a:headEnd/>
                  <a:tailEnd/>
                </a:ln>
              </p:spPr>
              <p:txBody>
                <a:bodyPr/>
                <a:lstStyle/>
                <a:p>
                  <a:endParaRPr lang="fr-FR"/>
                </a:p>
              </p:txBody>
            </p:sp>
          </p:grpSp>
        </p:grpSp>
        <p:sp>
          <p:nvSpPr>
            <p:cNvPr id="41" name="Rectangle 2"/>
            <p:cNvSpPr>
              <a:spLocks noChangeArrowheads="1"/>
            </p:cNvSpPr>
            <p:nvPr/>
          </p:nvSpPr>
          <p:spPr bwMode="auto">
            <a:xfrm>
              <a:off x="2091" y="1520"/>
              <a:ext cx="1578" cy="213"/>
            </a:xfrm>
            <a:prstGeom prst="rect">
              <a:avLst/>
            </a:prstGeom>
            <a:noFill/>
            <a:ln w="9525">
              <a:noFill/>
              <a:miter lim="800000"/>
              <a:headEnd/>
              <a:tailEnd/>
            </a:ln>
          </p:spPr>
          <p:txBody>
            <a:bodyPr>
              <a:spAutoFit/>
            </a:bodyPr>
            <a:lstStyle/>
            <a:p>
              <a:pPr algn="ctr"/>
              <a:r>
                <a:rPr lang="en-GB" sz="1600">
                  <a:solidFill>
                    <a:srgbClr val="4F6228"/>
                  </a:solidFill>
                  <a:latin typeface="Calibri" pitchFamily="34" charset="0"/>
                </a:rPr>
                <a:t>Growth (14 hours p.o.)</a:t>
              </a:r>
            </a:p>
          </p:txBody>
        </p:sp>
        <p:sp>
          <p:nvSpPr>
            <p:cNvPr id="42" name="Rectangle 31"/>
            <p:cNvSpPr>
              <a:spLocks noChangeArrowheads="1"/>
            </p:cNvSpPr>
            <p:nvPr/>
          </p:nvSpPr>
          <p:spPr bwMode="auto">
            <a:xfrm>
              <a:off x="748" y="1519"/>
              <a:ext cx="1247" cy="213"/>
            </a:xfrm>
            <a:prstGeom prst="rect">
              <a:avLst/>
            </a:prstGeom>
            <a:noFill/>
            <a:ln w="9525">
              <a:noFill/>
              <a:miter lim="800000"/>
              <a:headEnd/>
              <a:tailEnd/>
            </a:ln>
          </p:spPr>
          <p:txBody>
            <a:bodyPr>
              <a:spAutoFit/>
            </a:bodyPr>
            <a:lstStyle/>
            <a:p>
              <a:pPr algn="ctr"/>
              <a:r>
                <a:rPr lang="en-GB" sz="1600">
                  <a:solidFill>
                    <a:srgbClr val="4F6228"/>
                  </a:solidFill>
                  <a:latin typeface="Calibri" pitchFamily="34" charset="0"/>
                </a:rPr>
                <a:t>Initial (7 hours p.o.)</a:t>
              </a:r>
            </a:p>
          </p:txBody>
        </p:sp>
        <p:sp>
          <p:nvSpPr>
            <p:cNvPr id="43" name="Rectangle 32"/>
            <p:cNvSpPr>
              <a:spLocks noChangeArrowheads="1"/>
            </p:cNvSpPr>
            <p:nvPr/>
          </p:nvSpPr>
          <p:spPr bwMode="auto">
            <a:xfrm>
              <a:off x="3644" y="1519"/>
              <a:ext cx="1429" cy="213"/>
            </a:xfrm>
            <a:prstGeom prst="rect">
              <a:avLst/>
            </a:prstGeom>
            <a:noFill/>
            <a:ln w="9525">
              <a:noFill/>
              <a:miter lim="800000"/>
              <a:headEnd/>
              <a:tailEnd/>
            </a:ln>
          </p:spPr>
          <p:txBody>
            <a:bodyPr>
              <a:spAutoFit/>
            </a:bodyPr>
            <a:lstStyle/>
            <a:p>
              <a:pPr algn="ctr"/>
              <a:r>
                <a:rPr lang="en-GB" sz="1600">
                  <a:solidFill>
                    <a:srgbClr val="4F6228"/>
                  </a:solidFill>
                  <a:latin typeface="Calibri" pitchFamily="34" charset="0"/>
                </a:rPr>
                <a:t>Terminal (22 hours p.o.)</a:t>
              </a:r>
            </a:p>
          </p:txBody>
        </p:sp>
        <p:sp>
          <p:nvSpPr>
            <p:cNvPr id="44" name="Rectangle 39"/>
            <p:cNvSpPr>
              <a:spLocks noChangeArrowheads="1"/>
            </p:cNvSpPr>
            <p:nvPr/>
          </p:nvSpPr>
          <p:spPr bwMode="auto">
            <a:xfrm>
              <a:off x="3764" y="1066"/>
              <a:ext cx="1134" cy="23"/>
            </a:xfrm>
            <a:prstGeom prst="rect">
              <a:avLst/>
            </a:prstGeom>
            <a:solidFill>
              <a:srgbClr val="996600"/>
            </a:solidFill>
            <a:ln w="9525">
              <a:solidFill>
                <a:schemeClr val="tx1"/>
              </a:solidFill>
              <a:miter lim="800000"/>
              <a:headEnd/>
              <a:tailEnd/>
            </a:ln>
          </p:spPr>
          <p:txBody>
            <a:bodyPr wrap="none" anchor="ctr"/>
            <a:lstStyle/>
            <a:p>
              <a:endParaRPr lang="en-GB" sz="1400">
                <a:solidFill>
                  <a:srgbClr val="333300"/>
                </a:solidFill>
                <a:latin typeface="Calibri" pitchFamily="34" charset="0"/>
              </a:endParaRPr>
            </a:p>
          </p:txBody>
        </p:sp>
      </p:grpSp>
      <p:sp>
        <p:nvSpPr>
          <p:cNvPr id="60" name="Flèche droite 59"/>
          <p:cNvSpPr>
            <a:spLocks noChangeArrowheads="1"/>
          </p:cNvSpPr>
          <p:nvPr/>
        </p:nvSpPr>
        <p:spPr bwMode="auto">
          <a:xfrm rot="5400000">
            <a:off x="4474714" y="4985543"/>
            <a:ext cx="252412" cy="358775"/>
          </a:xfrm>
          <a:prstGeom prst="rightArrow">
            <a:avLst>
              <a:gd name="adj1" fmla="val 50000"/>
              <a:gd name="adj2" fmla="val 50002"/>
            </a:avLst>
          </a:prstGeom>
          <a:solidFill>
            <a:srgbClr val="BF4D00"/>
          </a:solidFill>
          <a:ln w="25400" algn="ctr">
            <a:solidFill>
              <a:srgbClr val="7F3400"/>
            </a:solidFill>
            <a:miter lim="800000"/>
            <a:headEnd/>
            <a:tailEnd/>
          </a:ln>
        </p:spPr>
        <p:txBody>
          <a:bodyPr rot="10800000" vert="eaVert" anchor="ctr"/>
          <a:lstStyle/>
          <a:p>
            <a:pPr algn="ctr">
              <a:defRPr/>
            </a:pPr>
            <a:endParaRPr lang="en-GB">
              <a:solidFill>
                <a:schemeClr val="lt1"/>
              </a:solidFill>
              <a:latin typeface="+mn-lt"/>
              <a:cs typeface="+mn-cs"/>
            </a:endParaRPr>
          </a:p>
        </p:txBody>
      </p:sp>
    </p:spTree>
    <p:extLst>
      <p:ext uri="{BB962C8B-B14F-4D97-AF65-F5344CB8AC3E}">
        <p14:creationId xmlns:p14="http://schemas.microsoft.com/office/powerpoint/2010/main" val="114782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up)">
                                      <p:cBhvr>
                                        <p:cTn id="28" dur="500"/>
                                        <p:tgtEl>
                                          <p:spTgt spid="6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0" grpId="0" animBg="1"/>
      <p:bldP spid="6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6"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4" name="Image 1"/>
          <p:cNvPicPr>
            <a:picLocks noChangeAspect="1"/>
          </p:cNvPicPr>
          <p:nvPr/>
        </p:nvPicPr>
        <p:blipFill>
          <a:blip r:embed="rId3"/>
          <a:srcRect/>
          <a:stretch>
            <a:fillRect/>
          </a:stretch>
        </p:blipFill>
        <p:spPr bwMode="auto">
          <a:xfrm>
            <a:off x="1403350" y="44450"/>
            <a:ext cx="1304925" cy="2076450"/>
          </a:xfrm>
          <a:prstGeom prst="rect">
            <a:avLst/>
          </a:prstGeom>
          <a:noFill/>
          <a:ln w="9525">
            <a:noFill/>
            <a:miter lim="800000"/>
            <a:headEnd/>
            <a:tailEnd/>
          </a:ln>
        </p:spPr>
      </p:pic>
      <p:sp>
        <p:nvSpPr>
          <p:cNvPr id="13315"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US" sz="900" b="1" dirty="0" err="1" smtClean="0">
                <a:solidFill>
                  <a:schemeClr val="bg1"/>
                </a:solidFill>
                <a:latin typeface="Arial" charset="0"/>
                <a:cs typeface="Arial" charset="0"/>
              </a:rPr>
              <a:t>Gautron</a:t>
            </a:r>
            <a:r>
              <a:rPr lang="en-US" sz="900" b="1" dirty="0" smtClean="0">
                <a:solidFill>
                  <a:schemeClr val="bg1"/>
                </a:solidFill>
                <a:latin typeface="Arial" charset="0"/>
                <a:cs typeface="Arial" charset="0"/>
              </a:rPr>
              <a:t> J. / </a:t>
            </a:r>
            <a:r>
              <a:rPr lang="en-US" sz="900" b="1" dirty="0" smtClean="0">
                <a:solidFill>
                  <a:srgbClr val="C5DD01"/>
                </a:solidFill>
                <a:latin typeface="Arial" charset="0"/>
                <a:cs typeface="Arial" charset="0"/>
              </a:rPr>
              <a:t>Eggshell formation</a:t>
            </a:r>
            <a:endParaRPr lang="en-US" sz="900" b="1" dirty="0">
              <a:solidFill>
                <a:srgbClr val="C5DD01"/>
              </a:solidFill>
              <a:latin typeface="Arial" charset="0"/>
              <a:cs typeface="Arial" charset="0"/>
            </a:endParaRPr>
          </a:p>
        </p:txBody>
      </p:sp>
      <p:sp>
        <p:nvSpPr>
          <p:cNvPr id="13316"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US" sz="800" b="1" dirty="0" smtClean="0">
                <a:solidFill>
                  <a:schemeClr val="bg1"/>
                </a:solidFill>
                <a:latin typeface="Arial" charset="0"/>
                <a:cs typeface="Arial" charset="0"/>
              </a:rPr>
              <a:t>25/06/14</a:t>
            </a:r>
            <a:endParaRPr lang="en-US" sz="800" b="1" dirty="0">
              <a:solidFill>
                <a:schemeClr val="bg1"/>
              </a:solidFill>
              <a:latin typeface="Arial" charset="0"/>
              <a:cs typeface="Arial" charset="0"/>
            </a:endParaRPr>
          </a:p>
        </p:txBody>
      </p:sp>
      <p:pic>
        <p:nvPicPr>
          <p:cNvPr id="13322" name="Picture 5" descr="Z:\DOCS nguyot\Charte graphique\Logos 2013\Tripode+Vert.png"/>
          <p:cNvPicPr>
            <a:picLocks noChangeAspect="1" noChangeArrowheads="1"/>
          </p:cNvPicPr>
          <p:nvPr/>
        </p:nvPicPr>
        <p:blipFill>
          <a:blip r:embed="rId4"/>
          <a:srcRect/>
          <a:stretch>
            <a:fillRect/>
          </a:stretch>
        </p:blipFill>
        <p:spPr bwMode="auto">
          <a:xfrm>
            <a:off x="5861050" y="6124575"/>
            <a:ext cx="1471613" cy="774700"/>
          </a:xfrm>
          <a:prstGeom prst="rect">
            <a:avLst/>
          </a:prstGeom>
          <a:noFill/>
          <a:ln w="9525">
            <a:noFill/>
            <a:miter lim="800000"/>
            <a:headEnd/>
            <a:tailEnd/>
          </a:ln>
        </p:spPr>
      </p:pic>
      <p:sp>
        <p:nvSpPr>
          <p:cNvPr id="3" name="ZoneTexte 2"/>
          <p:cNvSpPr txBox="1"/>
          <p:nvPr/>
        </p:nvSpPr>
        <p:spPr>
          <a:xfrm>
            <a:off x="0" y="44449"/>
            <a:ext cx="9143999" cy="1077218"/>
          </a:xfrm>
          <a:prstGeom prst="rect">
            <a:avLst/>
          </a:prstGeom>
          <a:noFill/>
        </p:spPr>
        <p:txBody>
          <a:bodyPr wrap="square" rtlCol="0">
            <a:spAutoFit/>
          </a:bodyPr>
          <a:lstStyle/>
          <a:p>
            <a:pPr algn="ctr"/>
            <a:r>
              <a:rPr lang="en-GB" sz="3200" b="1" dirty="0">
                <a:solidFill>
                  <a:srgbClr val="339933"/>
                </a:solidFill>
              </a:rPr>
              <a:t>Identification and quantification of uterine fluid proteins</a:t>
            </a:r>
          </a:p>
        </p:txBody>
      </p:sp>
      <p:sp>
        <p:nvSpPr>
          <p:cNvPr id="61" name="Rectangle 104"/>
          <p:cNvSpPr>
            <a:spLocks noChangeArrowheads="1"/>
          </p:cNvSpPr>
          <p:nvPr/>
        </p:nvSpPr>
        <p:spPr bwMode="auto">
          <a:xfrm>
            <a:off x="412493" y="1559587"/>
            <a:ext cx="8604126" cy="1138773"/>
          </a:xfrm>
          <a:prstGeom prst="rect">
            <a:avLst/>
          </a:prstGeom>
          <a:noFill/>
          <a:ln w="9525">
            <a:noFill/>
            <a:miter lim="800000"/>
            <a:headEnd/>
            <a:tailEnd/>
          </a:ln>
          <a:effectLst/>
        </p:spPr>
        <p:txBody>
          <a:bodyPr wrap="square">
            <a:spAutoFit/>
          </a:bodyPr>
          <a:lstStyle/>
          <a:p>
            <a:pPr marL="287338" indent="-287338">
              <a:buFont typeface="Wingdings" pitchFamily="2" charset="2"/>
              <a:buChar char="§"/>
            </a:pPr>
            <a:r>
              <a:rPr lang="en-GB" sz="2000" b="1" dirty="0">
                <a:solidFill>
                  <a:srgbClr val="4F6228"/>
                </a:solidFill>
              </a:rPr>
              <a:t>Protein classification according to their </a:t>
            </a:r>
            <a:r>
              <a:rPr lang="en-GB" sz="2000" b="1" dirty="0" smtClean="0">
                <a:solidFill>
                  <a:srgbClr val="4F6228"/>
                </a:solidFill>
              </a:rPr>
              <a:t>abundance</a:t>
            </a:r>
            <a:endParaRPr lang="en-GB" sz="2000" b="1" dirty="0">
              <a:solidFill>
                <a:srgbClr val="4F6228"/>
              </a:solidFill>
            </a:endParaRPr>
          </a:p>
          <a:p>
            <a:pPr marL="744538" lvl="1" indent="-287338"/>
            <a:endParaRPr lang="en-GB" sz="800" dirty="0">
              <a:solidFill>
                <a:srgbClr val="4F6228"/>
              </a:solidFill>
            </a:endParaRPr>
          </a:p>
          <a:p>
            <a:pPr marL="744538" lvl="1" indent="-287338">
              <a:buFont typeface="Wingdings" pitchFamily="2" charset="2"/>
              <a:buChar char="Ø"/>
            </a:pPr>
            <a:r>
              <a:rPr lang="en-GB" sz="2000" dirty="0">
                <a:solidFill>
                  <a:srgbClr val="4F6228"/>
                </a:solidFill>
              </a:rPr>
              <a:t>Hierarchical cluster analysis</a:t>
            </a:r>
          </a:p>
          <a:p>
            <a:pPr marL="744538" lvl="1" indent="-287338">
              <a:buFont typeface="Wingdings" pitchFamily="2" charset="2"/>
              <a:buChar char="Ø"/>
            </a:pPr>
            <a:r>
              <a:rPr lang="en-GB" sz="2000" dirty="0" smtClean="0">
                <a:solidFill>
                  <a:srgbClr val="4F6228"/>
                </a:solidFill>
              </a:rPr>
              <a:t>5 groups</a:t>
            </a:r>
            <a:endParaRPr lang="fr-FR" sz="2000" dirty="0" smtClean="0">
              <a:solidFill>
                <a:srgbClr val="4F6228"/>
              </a:solidFill>
              <a:latin typeface="Calibri" pitchFamily="34" charset="0"/>
            </a:endParaRPr>
          </a:p>
        </p:txBody>
      </p:sp>
      <p:sp>
        <p:nvSpPr>
          <p:cNvPr id="62" name="ZoneTexte 61"/>
          <p:cNvSpPr txBox="1">
            <a:spLocks noChangeArrowheads="1"/>
          </p:cNvSpPr>
          <p:nvPr/>
        </p:nvSpPr>
        <p:spPr bwMode="auto">
          <a:xfrm>
            <a:off x="558824" y="1136291"/>
            <a:ext cx="7612748" cy="442674"/>
          </a:xfrm>
          <a:prstGeom prst="roundRect">
            <a:avLst/>
          </a:prstGeom>
          <a:noFill/>
          <a:ln w="19050">
            <a:solidFill>
              <a:schemeClr val="accent6">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000" dirty="0" smtClean="0">
                <a:solidFill>
                  <a:srgbClr val="4F6228"/>
                </a:solidFill>
                <a:latin typeface="Calibri" pitchFamily="34" charset="0"/>
              </a:rPr>
              <a:t>96 </a:t>
            </a:r>
            <a:r>
              <a:rPr lang="fr-FR" altLang="fr-FR" sz="2000" dirty="0" err="1" smtClean="0">
                <a:solidFill>
                  <a:srgbClr val="4F6228"/>
                </a:solidFill>
                <a:latin typeface="Calibri" pitchFamily="34" charset="0"/>
              </a:rPr>
              <a:t>proteins</a:t>
            </a:r>
            <a:r>
              <a:rPr lang="fr-FR" altLang="fr-FR" sz="2000" dirty="0" smtClean="0">
                <a:solidFill>
                  <a:srgbClr val="4F6228"/>
                </a:solidFill>
                <a:latin typeface="Calibri" pitchFamily="34" charset="0"/>
              </a:rPr>
              <a:t> </a:t>
            </a:r>
            <a:r>
              <a:rPr lang="fr-FR" altLang="fr-FR" sz="2000" dirty="0" err="1" smtClean="0">
                <a:solidFill>
                  <a:srgbClr val="4F6228"/>
                </a:solidFill>
                <a:latin typeface="Calibri" pitchFamily="34" charset="0"/>
              </a:rPr>
              <a:t>were</a:t>
            </a:r>
            <a:r>
              <a:rPr lang="fr-FR" altLang="fr-FR" sz="2000" dirty="0" smtClean="0">
                <a:solidFill>
                  <a:srgbClr val="4F6228"/>
                </a:solidFill>
                <a:latin typeface="Calibri" pitchFamily="34" charset="0"/>
              </a:rPr>
              <a:t> </a:t>
            </a:r>
            <a:r>
              <a:rPr lang="fr-FR" altLang="fr-FR" sz="2000" dirty="0" err="1" smtClean="0">
                <a:solidFill>
                  <a:srgbClr val="4F6228"/>
                </a:solidFill>
                <a:latin typeface="Calibri" pitchFamily="34" charset="0"/>
              </a:rPr>
              <a:t>quantified</a:t>
            </a:r>
            <a:r>
              <a:rPr lang="fr-FR" altLang="fr-FR" sz="2000" dirty="0" smtClean="0">
                <a:solidFill>
                  <a:srgbClr val="4F6228"/>
                </a:solidFill>
                <a:latin typeface="Calibri" pitchFamily="34" charset="0"/>
              </a:rPr>
              <a:t> at the 3 stages of </a:t>
            </a:r>
            <a:r>
              <a:rPr lang="fr-FR" altLang="fr-FR" sz="2000" dirty="0" err="1" smtClean="0">
                <a:solidFill>
                  <a:srgbClr val="4F6228"/>
                </a:solidFill>
                <a:latin typeface="Calibri" pitchFamily="34" charset="0"/>
              </a:rPr>
              <a:t>shell</a:t>
            </a:r>
            <a:r>
              <a:rPr lang="fr-FR" altLang="fr-FR" sz="2000" dirty="0" smtClean="0">
                <a:solidFill>
                  <a:srgbClr val="4F6228"/>
                </a:solidFill>
                <a:latin typeface="Calibri" pitchFamily="34" charset="0"/>
              </a:rPr>
              <a:t> calcification (I, G, T)</a:t>
            </a:r>
            <a:endParaRPr lang="fr-FR" altLang="fr-FR" sz="2000" dirty="0">
              <a:solidFill>
                <a:srgbClr val="4F6228"/>
              </a:solidFill>
              <a:latin typeface="Calibri" pitchFamily="34" charset="0"/>
            </a:endParaRPr>
          </a:p>
        </p:txBody>
      </p:sp>
      <p:pic>
        <p:nvPicPr>
          <p:cNvPr id="132" name="Image 131"/>
          <p:cNvPicPr>
            <a:picLocks noChangeAspect="1"/>
          </p:cNvPicPr>
          <p:nvPr/>
        </p:nvPicPr>
        <p:blipFill rotWithShape="1">
          <a:blip r:embed="rId5" cstate="print">
            <a:extLst>
              <a:ext uri="{28A0092B-C50C-407E-A947-70E740481C1C}">
                <a14:useLocalDpi xmlns:a14="http://schemas.microsoft.com/office/drawing/2010/main" val="0"/>
              </a:ext>
            </a:extLst>
          </a:blip>
          <a:srcRect r="74815" b="12777"/>
          <a:stretch/>
        </p:blipFill>
        <p:spPr>
          <a:xfrm rot="5400000">
            <a:off x="3843444" y="92104"/>
            <a:ext cx="2598148" cy="7702320"/>
          </a:xfrm>
          <a:prstGeom prst="rect">
            <a:avLst/>
          </a:prstGeom>
        </p:spPr>
      </p:pic>
      <p:cxnSp>
        <p:nvCxnSpPr>
          <p:cNvPr id="199" name="Connecteur droit 198"/>
          <p:cNvCxnSpPr/>
          <p:nvPr/>
        </p:nvCxnSpPr>
        <p:spPr>
          <a:xfrm>
            <a:off x="8096569" y="7064754"/>
            <a:ext cx="16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251431" y="4906961"/>
            <a:ext cx="8626125" cy="972000"/>
            <a:chOff x="251431" y="4906961"/>
            <a:chExt cx="8626125" cy="972000"/>
          </a:xfrm>
        </p:grpSpPr>
        <p:pic>
          <p:nvPicPr>
            <p:cNvPr id="208" name="Image 2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431" y="5086961"/>
              <a:ext cx="1415212" cy="792000"/>
            </a:xfrm>
            <a:prstGeom prst="rect">
              <a:avLst/>
            </a:prstGeom>
          </p:spPr>
        </p:pic>
        <p:sp>
          <p:nvSpPr>
            <p:cNvPr id="204" name="Rectangle 203"/>
            <p:cNvSpPr/>
            <p:nvPr/>
          </p:nvSpPr>
          <p:spPr>
            <a:xfrm>
              <a:off x="864082" y="5394884"/>
              <a:ext cx="325730" cy="369332"/>
            </a:xfrm>
            <a:prstGeom prst="rect">
              <a:avLst/>
            </a:prstGeom>
          </p:spPr>
          <p:txBody>
            <a:bodyPr wrap="none">
              <a:spAutoFit/>
            </a:bodyPr>
            <a:lstStyle/>
            <a:p>
              <a:pPr algn="ctr"/>
              <a:r>
                <a:rPr lang="fr-FR" dirty="0" smtClean="0">
                  <a:latin typeface="Times New Roman" pitchFamily="18" charset="0"/>
                  <a:cs typeface="Times New Roman" pitchFamily="18" charset="0"/>
                </a:rPr>
                <a:t>E</a:t>
              </a:r>
              <a:endParaRPr lang="fr-FR" dirty="0">
                <a:latin typeface="Times New Roman" pitchFamily="18" charset="0"/>
                <a:cs typeface="Times New Roman" pitchFamily="18" charset="0"/>
              </a:endParaRPr>
            </a:p>
          </p:txBody>
        </p:sp>
        <p:pic>
          <p:nvPicPr>
            <p:cNvPr id="205" name="Image 2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5654" y="5086961"/>
              <a:ext cx="1415212" cy="792000"/>
            </a:xfrm>
            <a:prstGeom prst="rect">
              <a:avLst/>
            </a:prstGeom>
            <a:noFill/>
          </p:spPr>
        </p:pic>
        <p:pic>
          <p:nvPicPr>
            <p:cNvPr id="206" name="Image 2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5075" y="5086961"/>
              <a:ext cx="1415212" cy="792000"/>
            </a:xfrm>
            <a:prstGeom prst="rect">
              <a:avLst/>
            </a:prstGeom>
          </p:spPr>
        </p:pic>
        <p:pic>
          <p:nvPicPr>
            <p:cNvPr id="207" name="Image 2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99447" y="5086961"/>
              <a:ext cx="1415212" cy="792000"/>
            </a:xfrm>
            <a:prstGeom prst="rect">
              <a:avLst/>
            </a:prstGeom>
          </p:spPr>
        </p:pic>
        <p:grpSp>
          <p:nvGrpSpPr>
            <p:cNvPr id="214" name="Groupe 213"/>
            <p:cNvGrpSpPr>
              <a:grpSpLocks noChangeAspect="1"/>
            </p:cNvGrpSpPr>
            <p:nvPr/>
          </p:nvGrpSpPr>
          <p:grpSpPr>
            <a:xfrm>
              <a:off x="7169654" y="4909672"/>
              <a:ext cx="1707902" cy="230841"/>
              <a:chOff x="-43393" y="4805816"/>
              <a:chExt cx="1499957" cy="262550"/>
            </a:xfrm>
          </p:grpSpPr>
          <p:sp>
            <p:nvSpPr>
              <p:cNvPr id="215" name="ZoneTexte 214"/>
              <p:cNvSpPr txBox="1"/>
              <p:nvPr/>
            </p:nvSpPr>
            <p:spPr>
              <a:xfrm>
                <a:off x="-43393" y="4805816"/>
                <a:ext cx="324363" cy="262539"/>
              </a:xfrm>
              <a:prstGeom prst="rect">
                <a:avLst/>
              </a:prstGeom>
              <a:noFill/>
            </p:spPr>
            <p:txBody>
              <a:bodyPr wrap="square" rtlCol="0">
                <a:spAutoFit/>
              </a:bodyPr>
              <a:lstStyle/>
              <a:p>
                <a:pPr algn="ctr"/>
                <a:r>
                  <a:rPr lang="fr-FR" sz="900" dirty="0" smtClean="0">
                    <a:solidFill>
                      <a:srgbClr val="00FF00"/>
                    </a:solidFill>
                    <a:latin typeface="Times New Roman" pitchFamily="18" charset="0"/>
                    <a:cs typeface="Times New Roman" pitchFamily="18" charset="0"/>
                  </a:rPr>
                  <a:t>I</a:t>
                </a:r>
                <a:endParaRPr lang="fr-FR" sz="1000" dirty="0">
                  <a:solidFill>
                    <a:srgbClr val="00FF00"/>
                  </a:solidFill>
                  <a:latin typeface="Times New Roman" pitchFamily="18" charset="0"/>
                  <a:cs typeface="Times New Roman" pitchFamily="18" charset="0"/>
                </a:endParaRPr>
              </a:p>
            </p:txBody>
          </p:sp>
          <p:sp>
            <p:nvSpPr>
              <p:cNvPr id="216" name="ZoneTexte 215"/>
              <p:cNvSpPr txBox="1"/>
              <p:nvPr/>
            </p:nvSpPr>
            <p:spPr>
              <a:xfrm>
                <a:off x="545556" y="4805826"/>
                <a:ext cx="324362" cy="262540"/>
              </a:xfrm>
              <a:prstGeom prst="rect">
                <a:avLst/>
              </a:prstGeom>
              <a:noFill/>
            </p:spPr>
            <p:txBody>
              <a:bodyPr wrap="square" rtlCol="0">
                <a:spAutoFit/>
              </a:bodyPr>
              <a:lstStyle/>
              <a:p>
                <a:pPr algn="ctr"/>
                <a:r>
                  <a:rPr lang="fr-FR" sz="900" dirty="0" smtClean="0">
                    <a:solidFill>
                      <a:srgbClr val="FF0000"/>
                    </a:solidFill>
                    <a:latin typeface="Times New Roman" pitchFamily="18" charset="0"/>
                    <a:cs typeface="Times New Roman" pitchFamily="18" charset="0"/>
                  </a:rPr>
                  <a:t>G</a:t>
                </a:r>
                <a:endParaRPr lang="fr-FR" sz="1000" dirty="0">
                  <a:solidFill>
                    <a:srgbClr val="FF0000"/>
                  </a:solidFill>
                  <a:latin typeface="Times New Roman" pitchFamily="18" charset="0"/>
                  <a:cs typeface="Times New Roman" pitchFamily="18" charset="0"/>
                </a:endParaRPr>
              </a:p>
            </p:txBody>
          </p:sp>
          <p:sp>
            <p:nvSpPr>
              <p:cNvPr id="217" name="ZoneTexte 216"/>
              <p:cNvSpPr txBox="1"/>
              <p:nvPr/>
            </p:nvSpPr>
            <p:spPr>
              <a:xfrm>
                <a:off x="1132199" y="4805825"/>
                <a:ext cx="324365" cy="262540"/>
              </a:xfrm>
              <a:prstGeom prst="rect">
                <a:avLst/>
              </a:prstGeom>
              <a:noFill/>
            </p:spPr>
            <p:txBody>
              <a:bodyPr wrap="square" rtlCol="0">
                <a:spAutoFit/>
              </a:bodyPr>
              <a:lstStyle/>
              <a:p>
                <a:pPr algn="ctr"/>
                <a:r>
                  <a:rPr lang="fr-FR" sz="900" dirty="0" smtClean="0">
                    <a:solidFill>
                      <a:srgbClr val="0033CC"/>
                    </a:solidFill>
                    <a:latin typeface="Times New Roman" pitchFamily="18" charset="0"/>
                    <a:cs typeface="Times New Roman" pitchFamily="18" charset="0"/>
                  </a:rPr>
                  <a:t>T</a:t>
                </a:r>
                <a:endParaRPr lang="fr-FR" sz="1000" dirty="0">
                  <a:solidFill>
                    <a:srgbClr val="0033CC"/>
                  </a:solidFill>
                  <a:latin typeface="Times New Roman" pitchFamily="18" charset="0"/>
                  <a:cs typeface="Times New Roman" pitchFamily="18" charset="0"/>
                </a:endParaRPr>
              </a:p>
            </p:txBody>
          </p:sp>
        </p:grpSp>
        <p:grpSp>
          <p:nvGrpSpPr>
            <p:cNvPr id="222" name="Groupe 221"/>
            <p:cNvGrpSpPr>
              <a:grpSpLocks noChangeAspect="1"/>
            </p:cNvGrpSpPr>
            <p:nvPr/>
          </p:nvGrpSpPr>
          <p:grpSpPr>
            <a:xfrm>
              <a:off x="3699075" y="4909672"/>
              <a:ext cx="1707902" cy="230841"/>
              <a:chOff x="-43393" y="4805816"/>
              <a:chExt cx="1499957" cy="262550"/>
            </a:xfrm>
          </p:grpSpPr>
          <p:sp>
            <p:nvSpPr>
              <p:cNvPr id="223" name="ZoneTexte 222"/>
              <p:cNvSpPr txBox="1"/>
              <p:nvPr/>
            </p:nvSpPr>
            <p:spPr>
              <a:xfrm>
                <a:off x="-43393" y="4805816"/>
                <a:ext cx="324363" cy="262539"/>
              </a:xfrm>
              <a:prstGeom prst="rect">
                <a:avLst/>
              </a:prstGeom>
              <a:noFill/>
            </p:spPr>
            <p:txBody>
              <a:bodyPr wrap="square" rtlCol="0">
                <a:spAutoFit/>
              </a:bodyPr>
              <a:lstStyle/>
              <a:p>
                <a:pPr algn="ctr"/>
                <a:r>
                  <a:rPr lang="fr-FR" sz="900" dirty="0" smtClean="0">
                    <a:solidFill>
                      <a:srgbClr val="00FF00"/>
                    </a:solidFill>
                    <a:latin typeface="Times New Roman" pitchFamily="18" charset="0"/>
                    <a:cs typeface="Times New Roman" pitchFamily="18" charset="0"/>
                  </a:rPr>
                  <a:t>I</a:t>
                </a:r>
                <a:endParaRPr lang="fr-FR" sz="1000" dirty="0">
                  <a:solidFill>
                    <a:srgbClr val="00FF00"/>
                  </a:solidFill>
                  <a:latin typeface="Times New Roman" pitchFamily="18" charset="0"/>
                  <a:cs typeface="Times New Roman" pitchFamily="18" charset="0"/>
                </a:endParaRPr>
              </a:p>
            </p:txBody>
          </p:sp>
          <p:sp>
            <p:nvSpPr>
              <p:cNvPr id="224" name="ZoneTexte 223"/>
              <p:cNvSpPr txBox="1"/>
              <p:nvPr/>
            </p:nvSpPr>
            <p:spPr>
              <a:xfrm>
                <a:off x="545556" y="4805826"/>
                <a:ext cx="324362" cy="262540"/>
              </a:xfrm>
              <a:prstGeom prst="rect">
                <a:avLst/>
              </a:prstGeom>
              <a:noFill/>
            </p:spPr>
            <p:txBody>
              <a:bodyPr wrap="square" rtlCol="0">
                <a:spAutoFit/>
              </a:bodyPr>
              <a:lstStyle/>
              <a:p>
                <a:pPr algn="ctr"/>
                <a:r>
                  <a:rPr lang="fr-FR" sz="900" dirty="0" smtClean="0">
                    <a:solidFill>
                      <a:srgbClr val="FF0000"/>
                    </a:solidFill>
                    <a:latin typeface="Times New Roman" pitchFamily="18" charset="0"/>
                    <a:cs typeface="Times New Roman" pitchFamily="18" charset="0"/>
                  </a:rPr>
                  <a:t>G</a:t>
                </a:r>
                <a:endParaRPr lang="fr-FR" sz="1000" dirty="0">
                  <a:solidFill>
                    <a:srgbClr val="FF0000"/>
                  </a:solidFill>
                  <a:latin typeface="Times New Roman" pitchFamily="18" charset="0"/>
                  <a:cs typeface="Times New Roman" pitchFamily="18" charset="0"/>
                </a:endParaRPr>
              </a:p>
            </p:txBody>
          </p:sp>
          <p:sp>
            <p:nvSpPr>
              <p:cNvPr id="225" name="ZoneTexte 224"/>
              <p:cNvSpPr txBox="1"/>
              <p:nvPr/>
            </p:nvSpPr>
            <p:spPr>
              <a:xfrm>
                <a:off x="1132199" y="4805825"/>
                <a:ext cx="324365" cy="262540"/>
              </a:xfrm>
              <a:prstGeom prst="rect">
                <a:avLst/>
              </a:prstGeom>
              <a:noFill/>
            </p:spPr>
            <p:txBody>
              <a:bodyPr wrap="square" rtlCol="0">
                <a:spAutoFit/>
              </a:bodyPr>
              <a:lstStyle/>
              <a:p>
                <a:pPr algn="ctr"/>
                <a:r>
                  <a:rPr lang="fr-FR" sz="900" dirty="0" smtClean="0">
                    <a:solidFill>
                      <a:srgbClr val="0033CC"/>
                    </a:solidFill>
                    <a:latin typeface="Times New Roman" pitchFamily="18" charset="0"/>
                    <a:cs typeface="Times New Roman" pitchFamily="18" charset="0"/>
                  </a:rPr>
                  <a:t>T</a:t>
                </a:r>
                <a:endParaRPr lang="fr-FR" sz="1000" dirty="0">
                  <a:solidFill>
                    <a:srgbClr val="0033CC"/>
                  </a:solidFill>
                  <a:latin typeface="Times New Roman" pitchFamily="18" charset="0"/>
                  <a:cs typeface="Times New Roman" pitchFamily="18" charset="0"/>
                </a:endParaRPr>
              </a:p>
            </p:txBody>
          </p:sp>
        </p:grpSp>
        <p:grpSp>
          <p:nvGrpSpPr>
            <p:cNvPr id="226" name="Groupe 225"/>
            <p:cNvGrpSpPr>
              <a:grpSpLocks noChangeAspect="1"/>
            </p:cNvGrpSpPr>
            <p:nvPr/>
          </p:nvGrpSpPr>
          <p:grpSpPr>
            <a:xfrm>
              <a:off x="1973447" y="4909672"/>
              <a:ext cx="1707902" cy="230841"/>
              <a:chOff x="-43393" y="4805816"/>
              <a:chExt cx="1499957" cy="262550"/>
            </a:xfrm>
          </p:grpSpPr>
          <p:sp>
            <p:nvSpPr>
              <p:cNvPr id="227" name="ZoneTexte 226"/>
              <p:cNvSpPr txBox="1"/>
              <p:nvPr/>
            </p:nvSpPr>
            <p:spPr>
              <a:xfrm>
                <a:off x="-43393" y="4805816"/>
                <a:ext cx="324363" cy="262539"/>
              </a:xfrm>
              <a:prstGeom prst="rect">
                <a:avLst/>
              </a:prstGeom>
              <a:noFill/>
            </p:spPr>
            <p:txBody>
              <a:bodyPr wrap="square" rtlCol="0">
                <a:spAutoFit/>
              </a:bodyPr>
              <a:lstStyle/>
              <a:p>
                <a:pPr algn="ctr"/>
                <a:r>
                  <a:rPr lang="fr-FR" sz="900" dirty="0" smtClean="0">
                    <a:solidFill>
                      <a:srgbClr val="00FF00"/>
                    </a:solidFill>
                    <a:latin typeface="Times New Roman" pitchFamily="18" charset="0"/>
                    <a:cs typeface="Times New Roman" pitchFamily="18" charset="0"/>
                  </a:rPr>
                  <a:t>I</a:t>
                </a:r>
                <a:endParaRPr lang="fr-FR" sz="1000" dirty="0">
                  <a:solidFill>
                    <a:srgbClr val="00FF00"/>
                  </a:solidFill>
                  <a:latin typeface="Times New Roman" pitchFamily="18" charset="0"/>
                  <a:cs typeface="Times New Roman" pitchFamily="18" charset="0"/>
                </a:endParaRPr>
              </a:p>
            </p:txBody>
          </p:sp>
          <p:sp>
            <p:nvSpPr>
              <p:cNvPr id="228" name="ZoneTexte 227"/>
              <p:cNvSpPr txBox="1"/>
              <p:nvPr/>
            </p:nvSpPr>
            <p:spPr>
              <a:xfrm>
                <a:off x="545556" y="4805826"/>
                <a:ext cx="324362" cy="262540"/>
              </a:xfrm>
              <a:prstGeom prst="rect">
                <a:avLst/>
              </a:prstGeom>
              <a:noFill/>
            </p:spPr>
            <p:txBody>
              <a:bodyPr wrap="square" rtlCol="0">
                <a:spAutoFit/>
              </a:bodyPr>
              <a:lstStyle/>
              <a:p>
                <a:pPr algn="ctr"/>
                <a:r>
                  <a:rPr lang="fr-FR" sz="900" dirty="0" smtClean="0">
                    <a:solidFill>
                      <a:srgbClr val="FF0000"/>
                    </a:solidFill>
                    <a:latin typeface="Times New Roman" pitchFamily="18" charset="0"/>
                    <a:cs typeface="Times New Roman" pitchFamily="18" charset="0"/>
                  </a:rPr>
                  <a:t>G</a:t>
                </a:r>
                <a:endParaRPr lang="fr-FR" sz="1000" dirty="0">
                  <a:solidFill>
                    <a:srgbClr val="FF0000"/>
                  </a:solidFill>
                  <a:latin typeface="Times New Roman" pitchFamily="18" charset="0"/>
                  <a:cs typeface="Times New Roman" pitchFamily="18" charset="0"/>
                </a:endParaRPr>
              </a:p>
            </p:txBody>
          </p:sp>
          <p:sp>
            <p:nvSpPr>
              <p:cNvPr id="229" name="ZoneTexte 228"/>
              <p:cNvSpPr txBox="1"/>
              <p:nvPr/>
            </p:nvSpPr>
            <p:spPr>
              <a:xfrm>
                <a:off x="1132199" y="4805825"/>
                <a:ext cx="324365" cy="262540"/>
              </a:xfrm>
              <a:prstGeom prst="rect">
                <a:avLst/>
              </a:prstGeom>
              <a:noFill/>
            </p:spPr>
            <p:txBody>
              <a:bodyPr wrap="square" rtlCol="0">
                <a:spAutoFit/>
              </a:bodyPr>
              <a:lstStyle/>
              <a:p>
                <a:pPr algn="ctr"/>
                <a:r>
                  <a:rPr lang="fr-FR" sz="900" dirty="0" smtClean="0">
                    <a:solidFill>
                      <a:srgbClr val="0033CC"/>
                    </a:solidFill>
                    <a:latin typeface="Times New Roman" pitchFamily="18" charset="0"/>
                    <a:cs typeface="Times New Roman" pitchFamily="18" charset="0"/>
                  </a:rPr>
                  <a:t>T</a:t>
                </a:r>
                <a:endParaRPr lang="fr-FR" sz="1000" dirty="0">
                  <a:solidFill>
                    <a:srgbClr val="0033CC"/>
                  </a:solidFill>
                  <a:latin typeface="Times New Roman" pitchFamily="18" charset="0"/>
                  <a:cs typeface="Times New Roman" pitchFamily="18" charset="0"/>
                </a:endParaRPr>
              </a:p>
            </p:txBody>
          </p:sp>
        </p:grpSp>
        <p:grpSp>
          <p:nvGrpSpPr>
            <p:cNvPr id="230" name="Groupe 229"/>
            <p:cNvGrpSpPr>
              <a:grpSpLocks noChangeAspect="1"/>
            </p:cNvGrpSpPr>
            <p:nvPr/>
          </p:nvGrpSpPr>
          <p:grpSpPr>
            <a:xfrm>
              <a:off x="251431" y="4909672"/>
              <a:ext cx="1707902" cy="230841"/>
              <a:chOff x="-43393" y="4805816"/>
              <a:chExt cx="1499957" cy="262550"/>
            </a:xfrm>
          </p:grpSpPr>
          <p:sp>
            <p:nvSpPr>
              <p:cNvPr id="231" name="ZoneTexte 230"/>
              <p:cNvSpPr txBox="1"/>
              <p:nvPr/>
            </p:nvSpPr>
            <p:spPr>
              <a:xfrm>
                <a:off x="-43393" y="4805816"/>
                <a:ext cx="324363" cy="262539"/>
              </a:xfrm>
              <a:prstGeom prst="rect">
                <a:avLst/>
              </a:prstGeom>
              <a:noFill/>
            </p:spPr>
            <p:txBody>
              <a:bodyPr wrap="square" rtlCol="0">
                <a:spAutoFit/>
              </a:bodyPr>
              <a:lstStyle/>
              <a:p>
                <a:pPr algn="ctr"/>
                <a:r>
                  <a:rPr lang="fr-FR" sz="900" dirty="0" smtClean="0">
                    <a:solidFill>
                      <a:srgbClr val="00FF00"/>
                    </a:solidFill>
                    <a:latin typeface="Times New Roman" pitchFamily="18" charset="0"/>
                    <a:cs typeface="Times New Roman" pitchFamily="18" charset="0"/>
                  </a:rPr>
                  <a:t>I</a:t>
                </a:r>
                <a:endParaRPr lang="fr-FR" sz="1000" dirty="0">
                  <a:solidFill>
                    <a:srgbClr val="00FF00"/>
                  </a:solidFill>
                  <a:latin typeface="Times New Roman" pitchFamily="18" charset="0"/>
                  <a:cs typeface="Times New Roman" pitchFamily="18" charset="0"/>
                </a:endParaRPr>
              </a:p>
            </p:txBody>
          </p:sp>
          <p:sp>
            <p:nvSpPr>
              <p:cNvPr id="232" name="ZoneTexte 231"/>
              <p:cNvSpPr txBox="1"/>
              <p:nvPr/>
            </p:nvSpPr>
            <p:spPr>
              <a:xfrm>
                <a:off x="545556" y="4805826"/>
                <a:ext cx="324362" cy="262540"/>
              </a:xfrm>
              <a:prstGeom prst="rect">
                <a:avLst/>
              </a:prstGeom>
              <a:noFill/>
            </p:spPr>
            <p:txBody>
              <a:bodyPr wrap="square" rtlCol="0">
                <a:spAutoFit/>
              </a:bodyPr>
              <a:lstStyle/>
              <a:p>
                <a:pPr algn="ctr"/>
                <a:r>
                  <a:rPr lang="fr-FR" sz="900" dirty="0" smtClean="0">
                    <a:solidFill>
                      <a:srgbClr val="FF0000"/>
                    </a:solidFill>
                    <a:latin typeface="Times New Roman" pitchFamily="18" charset="0"/>
                    <a:cs typeface="Times New Roman" pitchFamily="18" charset="0"/>
                  </a:rPr>
                  <a:t>G</a:t>
                </a:r>
                <a:endParaRPr lang="fr-FR" sz="1000" dirty="0">
                  <a:solidFill>
                    <a:srgbClr val="FF0000"/>
                  </a:solidFill>
                  <a:latin typeface="Times New Roman" pitchFamily="18" charset="0"/>
                  <a:cs typeface="Times New Roman" pitchFamily="18" charset="0"/>
                </a:endParaRPr>
              </a:p>
            </p:txBody>
          </p:sp>
          <p:sp>
            <p:nvSpPr>
              <p:cNvPr id="233" name="ZoneTexte 232"/>
              <p:cNvSpPr txBox="1"/>
              <p:nvPr/>
            </p:nvSpPr>
            <p:spPr>
              <a:xfrm>
                <a:off x="1132199" y="4805825"/>
                <a:ext cx="324365" cy="262540"/>
              </a:xfrm>
              <a:prstGeom prst="rect">
                <a:avLst/>
              </a:prstGeom>
              <a:noFill/>
            </p:spPr>
            <p:txBody>
              <a:bodyPr wrap="square" rtlCol="0">
                <a:spAutoFit/>
              </a:bodyPr>
              <a:lstStyle/>
              <a:p>
                <a:pPr algn="ctr"/>
                <a:r>
                  <a:rPr lang="fr-FR" sz="900" dirty="0" smtClean="0">
                    <a:solidFill>
                      <a:srgbClr val="0033CC"/>
                    </a:solidFill>
                    <a:latin typeface="Times New Roman" pitchFamily="18" charset="0"/>
                    <a:cs typeface="Times New Roman" pitchFamily="18" charset="0"/>
                  </a:rPr>
                  <a:t>T</a:t>
                </a:r>
                <a:endParaRPr lang="fr-FR" sz="1000" dirty="0">
                  <a:solidFill>
                    <a:srgbClr val="0033CC"/>
                  </a:solidFill>
                  <a:latin typeface="Times New Roman" pitchFamily="18" charset="0"/>
                  <a:cs typeface="Times New Roman" pitchFamily="18" charset="0"/>
                </a:endParaRPr>
              </a:p>
            </p:txBody>
          </p:sp>
        </p:grpSp>
        <p:sp>
          <p:nvSpPr>
            <p:cNvPr id="203" name="Rectangle 202"/>
            <p:cNvSpPr/>
            <p:nvPr/>
          </p:nvSpPr>
          <p:spPr>
            <a:xfrm>
              <a:off x="2936268" y="5394884"/>
              <a:ext cx="351378" cy="369332"/>
            </a:xfrm>
            <a:prstGeom prst="rect">
              <a:avLst/>
            </a:prstGeom>
          </p:spPr>
          <p:txBody>
            <a:bodyPr wrap="none">
              <a:spAutoFit/>
            </a:bodyPr>
            <a:lstStyle/>
            <a:p>
              <a:pPr algn="ctr"/>
              <a:r>
                <a:rPr lang="fr-FR" dirty="0">
                  <a:latin typeface="Times New Roman" pitchFamily="18" charset="0"/>
                  <a:cs typeface="Times New Roman" pitchFamily="18" charset="0"/>
                </a:rPr>
                <a:t>D</a:t>
              </a:r>
            </a:p>
          </p:txBody>
        </p:sp>
        <p:sp>
          <p:nvSpPr>
            <p:cNvPr id="202" name="ZoneTexte 201"/>
            <p:cNvSpPr txBox="1"/>
            <p:nvPr/>
          </p:nvSpPr>
          <p:spPr>
            <a:xfrm>
              <a:off x="4846749" y="5394884"/>
              <a:ext cx="360000" cy="369332"/>
            </a:xfrm>
            <a:prstGeom prst="rect">
              <a:avLst/>
            </a:prstGeom>
            <a:noFill/>
          </p:spPr>
          <p:txBody>
            <a:bodyPr wrap="square" rtlCol="0">
              <a:spAutoFit/>
            </a:bodyPr>
            <a:lstStyle/>
            <a:p>
              <a:pPr algn="ctr"/>
              <a:r>
                <a:rPr lang="fr-FR" dirty="0">
                  <a:latin typeface="Times New Roman" pitchFamily="18" charset="0"/>
                  <a:cs typeface="Times New Roman" pitchFamily="18" charset="0"/>
                </a:rPr>
                <a:t>C</a:t>
              </a:r>
            </a:p>
          </p:txBody>
        </p:sp>
        <p:sp>
          <p:nvSpPr>
            <p:cNvPr id="200" name="ZoneTexte 199"/>
            <p:cNvSpPr txBox="1"/>
            <p:nvPr/>
          </p:nvSpPr>
          <p:spPr>
            <a:xfrm>
              <a:off x="7779495" y="5394884"/>
              <a:ext cx="360000" cy="369332"/>
            </a:xfrm>
            <a:prstGeom prst="rect">
              <a:avLst/>
            </a:prstGeom>
            <a:noFill/>
          </p:spPr>
          <p:txBody>
            <a:bodyPr wrap="square" rtlCol="0">
              <a:spAutoFit/>
            </a:bodyPr>
            <a:lstStyle/>
            <a:p>
              <a:pPr algn="ctr"/>
              <a:r>
                <a:rPr lang="fr-FR" dirty="0">
                  <a:latin typeface="Times New Roman" pitchFamily="18" charset="0"/>
                  <a:cs typeface="Times New Roman" pitchFamily="18" charset="0"/>
                </a:rPr>
                <a:t>A</a:t>
              </a:r>
            </a:p>
          </p:txBody>
        </p:sp>
        <p:pic>
          <p:nvPicPr>
            <p:cNvPr id="234" name="Image 2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9566" y="5086961"/>
              <a:ext cx="1415212" cy="792000"/>
            </a:xfrm>
            <a:prstGeom prst="rect">
              <a:avLst/>
            </a:prstGeom>
          </p:spPr>
        </p:pic>
        <p:sp>
          <p:nvSpPr>
            <p:cNvPr id="235" name="ZoneTexte 234"/>
            <p:cNvSpPr txBox="1"/>
            <p:nvPr/>
          </p:nvSpPr>
          <p:spPr>
            <a:xfrm>
              <a:off x="5782897" y="5394884"/>
              <a:ext cx="360000" cy="369332"/>
            </a:xfrm>
            <a:prstGeom prst="rect">
              <a:avLst/>
            </a:prstGeom>
            <a:noFill/>
          </p:spPr>
          <p:txBody>
            <a:bodyPr wrap="square" rtlCol="0">
              <a:spAutoFit/>
            </a:bodyPr>
            <a:lstStyle/>
            <a:p>
              <a:pPr algn="ctr"/>
              <a:r>
                <a:rPr lang="fr-FR" dirty="0">
                  <a:latin typeface="Times New Roman" pitchFamily="18" charset="0"/>
                  <a:cs typeface="Times New Roman" pitchFamily="18" charset="0"/>
                </a:rPr>
                <a:t>B</a:t>
              </a:r>
            </a:p>
          </p:txBody>
        </p:sp>
        <p:grpSp>
          <p:nvGrpSpPr>
            <p:cNvPr id="236" name="Groupe 235"/>
            <p:cNvGrpSpPr>
              <a:grpSpLocks noChangeAspect="1"/>
            </p:cNvGrpSpPr>
            <p:nvPr/>
          </p:nvGrpSpPr>
          <p:grpSpPr>
            <a:xfrm>
              <a:off x="5593566" y="4906961"/>
              <a:ext cx="1707902" cy="230841"/>
              <a:chOff x="-43393" y="4805816"/>
              <a:chExt cx="1499957" cy="262550"/>
            </a:xfrm>
          </p:grpSpPr>
          <p:sp>
            <p:nvSpPr>
              <p:cNvPr id="237" name="ZoneTexte 236"/>
              <p:cNvSpPr txBox="1"/>
              <p:nvPr/>
            </p:nvSpPr>
            <p:spPr>
              <a:xfrm>
                <a:off x="-43393" y="4805816"/>
                <a:ext cx="324363" cy="262539"/>
              </a:xfrm>
              <a:prstGeom prst="rect">
                <a:avLst/>
              </a:prstGeom>
              <a:noFill/>
            </p:spPr>
            <p:txBody>
              <a:bodyPr wrap="square" rtlCol="0">
                <a:spAutoFit/>
              </a:bodyPr>
              <a:lstStyle/>
              <a:p>
                <a:pPr algn="ctr"/>
                <a:r>
                  <a:rPr lang="fr-FR" sz="900" dirty="0" smtClean="0">
                    <a:solidFill>
                      <a:srgbClr val="00FF00"/>
                    </a:solidFill>
                    <a:latin typeface="Times New Roman" pitchFamily="18" charset="0"/>
                    <a:cs typeface="Times New Roman" pitchFamily="18" charset="0"/>
                  </a:rPr>
                  <a:t>I</a:t>
                </a:r>
                <a:endParaRPr lang="fr-FR" sz="1000" dirty="0">
                  <a:solidFill>
                    <a:srgbClr val="00FF00"/>
                  </a:solidFill>
                  <a:latin typeface="Times New Roman" pitchFamily="18" charset="0"/>
                  <a:cs typeface="Times New Roman" pitchFamily="18" charset="0"/>
                </a:endParaRPr>
              </a:p>
            </p:txBody>
          </p:sp>
          <p:sp>
            <p:nvSpPr>
              <p:cNvPr id="238" name="ZoneTexte 237"/>
              <p:cNvSpPr txBox="1"/>
              <p:nvPr/>
            </p:nvSpPr>
            <p:spPr>
              <a:xfrm>
                <a:off x="545556" y="4805826"/>
                <a:ext cx="324362" cy="262540"/>
              </a:xfrm>
              <a:prstGeom prst="rect">
                <a:avLst/>
              </a:prstGeom>
              <a:noFill/>
            </p:spPr>
            <p:txBody>
              <a:bodyPr wrap="square" rtlCol="0">
                <a:spAutoFit/>
              </a:bodyPr>
              <a:lstStyle/>
              <a:p>
                <a:pPr algn="ctr"/>
                <a:r>
                  <a:rPr lang="fr-FR" sz="900" dirty="0" smtClean="0">
                    <a:solidFill>
                      <a:srgbClr val="FF0000"/>
                    </a:solidFill>
                    <a:latin typeface="Times New Roman" pitchFamily="18" charset="0"/>
                    <a:cs typeface="Times New Roman" pitchFamily="18" charset="0"/>
                  </a:rPr>
                  <a:t>G</a:t>
                </a:r>
                <a:endParaRPr lang="fr-FR" sz="1000" dirty="0">
                  <a:solidFill>
                    <a:srgbClr val="FF0000"/>
                  </a:solidFill>
                  <a:latin typeface="Times New Roman" pitchFamily="18" charset="0"/>
                  <a:cs typeface="Times New Roman" pitchFamily="18" charset="0"/>
                </a:endParaRPr>
              </a:p>
            </p:txBody>
          </p:sp>
          <p:sp>
            <p:nvSpPr>
              <p:cNvPr id="239" name="ZoneTexte 238"/>
              <p:cNvSpPr txBox="1"/>
              <p:nvPr/>
            </p:nvSpPr>
            <p:spPr>
              <a:xfrm>
                <a:off x="1132199" y="4805825"/>
                <a:ext cx="324365" cy="262540"/>
              </a:xfrm>
              <a:prstGeom prst="rect">
                <a:avLst/>
              </a:prstGeom>
              <a:noFill/>
            </p:spPr>
            <p:txBody>
              <a:bodyPr wrap="square" rtlCol="0">
                <a:spAutoFit/>
              </a:bodyPr>
              <a:lstStyle/>
              <a:p>
                <a:pPr algn="ctr"/>
                <a:r>
                  <a:rPr lang="fr-FR" sz="900" dirty="0" smtClean="0">
                    <a:solidFill>
                      <a:srgbClr val="0033CC"/>
                    </a:solidFill>
                    <a:latin typeface="Times New Roman" pitchFamily="18" charset="0"/>
                    <a:cs typeface="Times New Roman" pitchFamily="18" charset="0"/>
                  </a:rPr>
                  <a:t>T</a:t>
                </a:r>
                <a:endParaRPr lang="fr-FR" sz="1000" dirty="0">
                  <a:solidFill>
                    <a:srgbClr val="0033CC"/>
                  </a:solidFill>
                  <a:latin typeface="Times New Roman" pitchFamily="18" charset="0"/>
                  <a:cs typeface="Times New Roman" pitchFamily="18" charset="0"/>
                </a:endParaRPr>
              </a:p>
            </p:txBody>
          </p:sp>
        </p:grpSp>
      </p:grpSp>
    </p:spTree>
    <p:extLst>
      <p:ext uri="{BB962C8B-B14F-4D97-AF65-F5344CB8AC3E}">
        <p14:creationId xmlns:p14="http://schemas.microsoft.com/office/powerpoint/2010/main" val="19652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2" end="2"/>
                                            </p:txEl>
                                          </p:spTgt>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wipe(down)">
                                      <p:cBhvr>
                                        <p:cTn id="13" dur="500"/>
                                        <p:tgtEl>
                                          <p:spTgt spid="1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
                                            <p:txEl>
                                              <p:pRg st="3" end="3"/>
                                            </p:txEl>
                                          </p:spTgt>
                                        </p:tgtEl>
                                        <p:attrNameLst>
                                          <p:attrName>style.visibility</p:attrName>
                                        </p:attrNameLst>
                                      </p:cBhvr>
                                      <p:to>
                                        <p:strVal val="visible"/>
                                      </p:to>
                                    </p:se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ZoneTexte 91"/>
          <p:cNvSpPr txBox="1"/>
          <p:nvPr/>
        </p:nvSpPr>
        <p:spPr>
          <a:xfrm>
            <a:off x="3141872" y="1044280"/>
            <a:ext cx="2880000" cy="461665"/>
          </a:xfrm>
          <a:prstGeom prst="rect">
            <a:avLst/>
          </a:prstGeom>
          <a:noFill/>
          <a:ln>
            <a:noFill/>
          </a:ln>
        </p:spPr>
        <p:txBody>
          <a:bodyPr wrap="square" rtlCol="0">
            <a:spAutoFit/>
          </a:bodyPr>
          <a:lstStyle/>
          <a:p>
            <a:pPr algn="ctr" fontAlgn="auto">
              <a:spcBef>
                <a:spcPts val="0"/>
              </a:spcBef>
              <a:spcAft>
                <a:spcPts val="0"/>
              </a:spcAft>
            </a:pPr>
            <a:r>
              <a:rPr lang="fr-FR" sz="1200" b="1" dirty="0" smtClean="0">
                <a:solidFill>
                  <a:prstClr val="black"/>
                </a:solidFill>
                <a:cs typeface="Times New Roman" pitchFamily="18" charset="0"/>
              </a:rPr>
              <a:t>23 </a:t>
            </a:r>
            <a:r>
              <a:rPr lang="fr-FR" sz="1200" b="1" dirty="0" err="1" smtClean="0">
                <a:solidFill>
                  <a:prstClr val="black"/>
                </a:solidFill>
                <a:cs typeface="Times New Roman" pitchFamily="18" charset="0"/>
              </a:rPr>
              <a:t>proteins</a:t>
            </a:r>
            <a:r>
              <a:rPr lang="fr-FR" sz="1200" b="1" dirty="0" smtClean="0">
                <a:solidFill>
                  <a:prstClr val="black"/>
                </a:solidFill>
                <a:cs typeface="Times New Roman" pitchFamily="18" charset="0"/>
              </a:rPr>
              <a:t> </a:t>
            </a:r>
            <a:r>
              <a:rPr lang="fr-FR" sz="1200" b="1" dirty="0" err="1" smtClean="0">
                <a:solidFill>
                  <a:prstClr val="black"/>
                </a:solidFill>
                <a:cs typeface="Times New Roman" pitchFamily="18" charset="0"/>
              </a:rPr>
              <a:t>overabundant</a:t>
            </a:r>
            <a:r>
              <a:rPr lang="fr-FR" sz="1200" b="1" dirty="0" smtClean="0">
                <a:solidFill>
                  <a:prstClr val="black"/>
                </a:solidFill>
                <a:cs typeface="Times New Roman" pitchFamily="18" charset="0"/>
              </a:rPr>
              <a:t> </a:t>
            </a:r>
          </a:p>
          <a:p>
            <a:pPr algn="ctr" fontAlgn="auto">
              <a:spcBef>
                <a:spcPts val="0"/>
              </a:spcBef>
              <a:spcAft>
                <a:spcPts val="0"/>
              </a:spcAft>
            </a:pPr>
            <a:r>
              <a:rPr lang="fr-FR" sz="1200" b="1" dirty="0" err="1" smtClean="0">
                <a:solidFill>
                  <a:prstClr val="black"/>
                </a:solidFill>
                <a:cs typeface="Times New Roman" pitchFamily="18" charset="0"/>
              </a:rPr>
              <a:t>at</a:t>
            </a:r>
            <a:r>
              <a:rPr lang="fr-FR" sz="1200" b="1" dirty="0" smtClean="0">
                <a:solidFill>
                  <a:prstClr val="black"/>
                </a:solidFill>
                <a:cs typeface="Times New Roman" pitchFamily="18" charset="0"/>
              </a:rPr>
              <a:t> initial stage</a:t>
            </a:r>
            <a:endParaRPr lang="fr-FR" sz="1200" b="1" dirty="0">
              <a:solidFill>
                <a:prstClr val="black"/>
              </a:solidFill>
              <a:cs typeface="Times New Roman" pitchFamily="18" charset="0"/>
            </a:endParaRPr>
          </a:p>
        </p:txBody>
      </p:sp>
      <p:sp>
        <p:nvSpPr>
          <p:cNvPr id="93" name="Rectangle 92"/>
          <p:cNvSpPr/>
          <p:nvPr/>
        </p:nvSpPr>
        <p:spPr>
          <a:xfrm>
            <a:off x="3141872" y="1044280"/>
            <a:ext cx="2880000" cy="2340000"/>
          </a:xfrm>
          <a:prstGeom prst="rect">
            <a:avLst/>
          </a:prstGeom>
          <a:noFill/>
          <a:ln w="1905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cs typeface="Times New Roman" pitchFamily="18" charset="0"/>
            </a:endParaRPr>
          </a:p>
        </p:txBody>
      </p:sp>
      <p:grpSp>
        <p:nvGrpSpPr>
          <p:cNvPr id="155" name="Groupe 154"/>
          <p:cNvGrpSpPr/>
          <p:nvPr/>
        </p:nvGrpSpPr>
        <p:grpSpPr>
          <a:xfrm>
            <a:off x="4473872" y="1728280"/>
            <a:ext cx="1440000" cy="1440000"/>
            <a:chOff x="4473872" y="1728280"/>
            <a:chExt cx="1440000" cy="1440000"/>
          </a:xfrm>
        </p:grpSpPr>
        <p:graphicFrame>
          <p:nvGraphicFramePr>
            <p:cNvPr id="81" name="Graphique 80"/>
            <p:cNvGraphicFramePr>
              <a:graphicFrameLocks/>
            </p:cNvGraphicFramePr>
            <p:nvPr>
              <p:extLst>
                <p:ext uri="{D42A27DB-BD31-4B8C-83A1-F6EECF244321}">
                  <p14:modId xmlns:p14="http://schemas.microsoft.com/office/powerpoint/2010/main" val="369299256"/>
                </p:ext>
              </p:extLst>
            </p:nvPr>
          </p:nvGraphicFramePr>
          <p:xfrm>
            <a:off x="4473872" y="1728280"/>
            <a:ext cx="1440000" cy="1440000"/>
          </p:xfrm>
          <a:graphic>
            <a:graphicData uri="http://schemas.openxmlformats.org/drawingml/2006/chart">
              <c:chart xmlns:c="http://schemas.openxmlformats.org/drawingml/2006/chart" xmlns:r="http://schemas.openxmlformats.org/officeDocument/2006/relationships" r:id="rId2"/>
            </a:graphicData>
          </a:graphic>
        </p:graphicFrame>
        <p:grpSp>
          <p:nvGrpSpPr>
            <p:cNvPr id="94" name="Groupe 93"/>
            <p:cNvGrpSpPr/>
            <p:nvPr/>
          </p:nvGrpSpPr>
          <p:grpSpPr>
            <a:xfrm>
              <a:off x="4733120" y="1924892"/>
              <a:ext cx="880881" cy="1046316"/>
              <a:chOff x="4243881" y="2697712"/>
              <a:chExt cx="599838" cy="635310"/>
            </a:xfrm>
          </p:grpSpPr>
          <p:sp>
            <p:nvSpPr>
              <p:cNvPr id="95" name="ZoneTexte 94"/>
              <p:cNvSpPr txBox="1"/>
              <p:nvPr/>
            </p:nvSpPr>
            <p:spPr>
              <a:xfrm>
                <a:off x="4648109" y="2750207"/>
                <a:ext cx="195610" cy="205566"/>
              </a:xfrm>
              <a:prstGeom prst="rect">
                <a:avLst/>
              </a:prstGeom>
              <a:noFill/>
            </p:spPr>
            <p:txBody>
              <a:bodyPr wrap="none" rtlCol="0" anchor="ctr" anchorCtr="0">
                <a:spAutoFit/>
              </a:bodyPr>
              <a:lstStyle/>
              <a:p>
                <a:pPr algn="ctr" fontAlgn="auto">
                  <a:spcBef>
                    <a:spcPts val="0"/>
                  </a:spcBef>
                  <a:spcAft>
                    <a:spcPts val="0"/>
                  </a:spcAft>
                </a:pPr>
                <a:r>
                  <a:rPr lang="fr-FR" sz="1600" b="1" dirty="0">
                    <a:solidFill>
                      <a:prstClr val="white"/>
                    </a:solidFill>
                    <a:cs typeface="Times New Roman" pitchFamily="18" charset="0"/>
                  </a:rPr>
                  <a:t>9</a:t>
                </a:r>
              </a:p>
            </p:txBody>
          </p:sp>
          <p:sp>
            <p:nvSpPr>
              <p:cNvPr id="96" name="ZoneTexte 95"/>
              <p:cNvSpPr txBox="1"/>
              <p:nvPr/>
            </p:nvSpPr>
            <p:spPr>
              <a:xfrm>
                <a:off x="4641448" y="3127456"/>
                <a:ext cx="195610" cy="205566"/>
              </a:xfrm>
              <a:prstGeom prst="rect">
                <a:avLst/>
              </a:prstGeom>
              <a:noFill/>
            </p:spPr>
            <p:txBody>
              <a:bodyPr wrap="none" rtlCol="0" anchor="ctr" anchorCtr="0">
                <a:spAutoFit/>
              </a:bodyPr>
              <a:lstStyle/>
              <a:p>
                <a:pPr algn="ctr" fontAlgn="auto">
                  <a:spcBef>
                    <a:spcPts val="0"/>
                  </a:spcBef>
                  <a:spcAft>
                    <a:spcPts val="0"/>
                  </a:spcAft>
                </a:pPr>
                <a:r>
                  <a:rPr lang="fr-FR" sz="1600" b="1" dirty="0">
                    <a:solidFill>
                      <a:prstClr val="black"/>
                    </a:solidFill>
                    <a:cs typeface="Times New Roman" pitchFamily="18" charset="0"/>
                  </a:rPr>
                  <a:t>6</a:t>
                </a:r>
              </a:p>
            </p:txBody>
          </p:sp>
          <p:sp>
            <p:nvSpPr>
              <p:cNvPr id="97" name="ZoneTexte 96"/>
              <p:cNvSpPr txBox="1"/>
              <p:nvPr/>
            </p:nvSpPr>
            <p:spPr>
              <a:xfrm>
                <a:off x="4243881" y="3037420"/>
                <a:ext cx="195609" cy="205566"/>
              </a:xfrm>
              <a:prstGeom prst="rect">
                <a:avLst/>
              </a:prstGeom>
              <a:noFill/>
            </p:spPr>
            <p:txBody>
              <a:bodyPr wrap="none" rtlCol="0" anchor="ctr" anchorCtr="0">
                <a:spAutoFit/>
              </a:bodyPr>
              <a:lstStyle/>
              <a:p>
                <a:pPr algn="ctr" fontAlgn="auto">
                  <a:spcBef>
                    <a:spcPts val="0"/>
                  </a:spcBef>
                  <a:spcAft>
                    <a:spcPts val="0"/>
                  </a:spcAft>
                </a:pPr>
                <a:r>
                  <a:rPr lang="fr-FR" sz="1600" b="1" dirty="0" smtClean="0">
                    <a:solidFill>
                      <a:prstClr val="black"/>
                    </a:solidFill>
                    <a:cs typeface="Times New Roman" pitchFamily="18" charset="0"/>
                  </a:rPr>
                  <a:t>9</a:t>
                </a:r>
                <a:endParaRPr lang="fr-FR" sz="1600" b="1" dirty="0">
                  <a:solidFill>
                    <a:prstClr val="black"/>
                  </a:solidFill>
                  <a:cs typeface="Times New Roman" pitchFamily="18" charset="0"/>
                </a:endParaRPr>
              </a:p>
            </p:txBody>
          </p:sp>
          <p:sp>
            <p:nvSpPr>
              <p:cNvPr id="98" name="ZoneTexte 97"/>
              <p:cNvSpPr txBox="1"/>
              <p:nvPr/>
            </p:nvSpPr>
            <p:spPr>
              <a:xfrm>
                <a:off x="4305295" y="2697712"/>
                <a:ext cx="195609" cy="205566"/>
              </a:xfrm>
              <a:prstGeom prst="rect">
                <a:avLst/>
              </a:prstGeom>
              <a:noFill/>
            </p:spPr>
            <p:txBody>
              <a:bodyPr wrap="none" rtlCol="0" anchor="ctr" anchorCtr="0">
                <a:spAutoFit/>
              </a:bodyPr>
              <a:lstStyle/>
              <a:p>
                <a:pPr algn="ctr" fontAlgn="auto">
                  <a:spcBef>
                    <a:spcPts val="0"/>
                  </a:spcBef>
                  <a:spcAft>
                    <a:spcPts val="0"/>
                  </a:spcAft>
                </a:pPr>
                <a:r>
                  <a:rPr lang="fr-FR" sz="1600" b="1" dirty="0" smtClean="0">
                    <a:solidFill>
                      <a:prstClr val="black"/>
                    </a:solidFill>
                    <a:cs typeface="Times New Roman" pitchFamily="18" charset="0"/>
                  </a:rPr>
                  <a:t>6</a:t>
                </a:r>
                <a:endParaRPr lang="fr-FR" sz="1600" b="1" dirty="0">
                  <a:solidFill>
                    <a:prstClr val="black"/>
                  </a:solidFill>
                  <a:cs typeface="Times New Roman" pitchFamily="18" charset="0"/>
                </a:endParaRPr>
              </a:p>
            </p:txBody>
          </p:sp>
        </p:grpSp>
      </p:grpSp>
      <p:grpSp>
        <p:nvGrpSpPr>
          <p:cNvPr id="99" name="Groupe 98"/>
          <p:cNvGrpSpPr>
            <a:grpSpLocks noChangeAspect="1"/>
          </p:cNvGrpSpPr>
          <p:nvPr/>
        </p:nvGrpSpPr>
        <p:grpSpPr>
          <a:xfrm>
            <a:off x="175374" y="4491117"/>
            <a:ext cx="1381432" cy="230837"/>
            <a:chOff x="19454" y="4805821"/>
            <a:chExt cx="1485991" cy="248309"/>
          </a:xfrm>
        </p:grpSpPr>
        <p:sp>
          <p:nvSpPr>
            <p:cNvPr id="100" name="ZoneTexte 99"/>
            <p:cNvSpPr txBox="1"/>
            <p:nvPr/>
          </p:nvSpPr>
          <p:spPr>
            <a:xfrm>
              <a:off x="19454" y="4805821"/>
              <a:ext cx="324363" cy="248303"/>
            </a:xfrm>
            <a:prstGeom prst="rect">
              <a:avLst/>
            </a:prstGeom>
            <a:noFill/>
          </p:spPr>
          <p:txBody>
            <a:bodyPr wrap="square" rtlCol="0">
              <a:spAutoFit/>
            </a:bodyPr>
            <a:lstStyle/>
            <a:p>
              <a:pPr fontAlgn="auto">
                <a:spcBef>
                  <a:spcPts val="0"/>
                </a:spcBef>
                <a:spcAft>
                  <a:spcPts val="0"/>
                </a:spcAft>
              </a:pPr>
              <a:r>
                <a:rPr lang="fr-FR" sz="900" dirty="0" smtClean="0">
                  <a:solidFill>
                    <a:srgbClr val="00FF00"/>
                  </a:solidFill>
                  <a:cs typeface="Times New Roman" pitchFamily="18" charset="0"/>
                </a:rPr>
                <a:t>I</a:t>
              </a:r>
              <a:endParaRPr lang="fr-FR" sz="1000" dirty="0">
                <a:solidFill>
                  <a:srgbClr val="00FF00"/>
                </a:solidFill>
                <a:cs typeface="Times New Roman" pitchFamily="18" charset="0"/>
              </a:endParaRPr>
            </a:p>
          </p:txBody>
        </p:sp>
        <p:sp>
          <p:nvSpPr>
            <p:cNvPr id="101" name="ZoneTexte 100"/>
            <p:cNvSpPr txBox="1"/>
            <p:nvPr/>
          </p:nvSpPr>
          <p:spPr>
            <a:xfrm>
              <a:off x="587454" y="4805825"/>
              <a:ext cx="324362" cy="248303"/>
            </a:xfrm>
            <a:prstGeom prst="rect">
              <a:avLst/>
            </a:prstGeom>
            <a:noFill/>
          </p:spPr>
          <p:txBody>
            <a:bodyPr wrap="square" rtlCol="0">
              <a:spAutoFit/>
            </a:bodyPr>
            <a:lstStyle/>
            <a:p>
              <a:pPr fontAlgn="auto">
                <a:spcBef>
                  <a:spcPts val="0"/>
                </a:spcBef>
                <a:spcAft>
                  <a:spcPts val="0"/>
                </a:spcAft>
              </a:pPr>
              <a:r>
                <a:rPr lang="fr-FR" sz="900" dirty="0" smtClean="0">
                  <a:solidFill>
                    <a:srgbClr val="FF0000"/>
                  </a:solidFill>
                  <a:cs typeface="Times New Roman" pitchFamily="18" charset="0"/>
                </a:rPr>
                <a:t>G</a:t>
              </a:r>
              <a:endParaRPr lang="fr-FR" sz="1000" dirty="0">
                <a:solidFill>
                  <a:srgbClr val="FF0000"/>
                </a:solidFill>
                <a:cs typeface="Times New Roman" pitchFamily="18" charset="0"/>
              </a:endParaRPr>
            </a:p>
          </p:txBody>
        </p:sp>
        <p:sp>
          <p:nvSpPr>
            <p:cNvPr id="102" name="ZoneTexte 101"/>
            <p:cNvSpPr txBox="1"/>
            <p:nvPr/>
          </p:nvSpPr>
          <p:spPr>
            <a:xfrm>
              <a:off x="1181080" y="4805827"/>
              <a:ext cx="324365" cy="248303"/>
            </a:xfrm>
            <a:prstGeom prst="rect">
              <a:avLst/>
            </a:prstGeom>
            <a:noFill/>
          </p:spPr>
          <p:txBody>
            <a:bodyPr wrap="square" rtlCol="0">
              <a:spAutoFit/>
            </a:bodyPr>
            <a:lstStyle/>
            <a:p>
              <a:pPr fontAlgn="auto">
                <a:spcBef>
                  <a:spcPts val="0"/>
                </a:spcBef>
                <a:spcAft>
                  <a:spcPts val="0"/>
                </a:spcAft>
              </a:pPr>
              <a:r>
                <a:rPr lang="fr-FR" sz="900" dirty="0" smtClean="0">
                  <a:solidFill>
                    <a:srgbClr val="0033CC"/>
                  </a:solidFill>
                  <a:cs typeface="Times New Roman" pitchFamily="18" charset="0"/>
                </a:rPr>
                <a:t>T</a:t>
              </a:r>
              <a:endParaRPr lang="fr-FR" sz="1000" dirty="0">
                <a:solidFill>
                  <a:srgbClr val="0033CC"/>
                </a:solidFill>
                <a:cs typeface="Times New Roman" pitchFamily="18" charset="0"/>
              </a:endParaRPr>
            </a:p>
          </p:txBody>
        </p:sp>
      </p:grpSp>
      <p:sp>
        <p:nvSpPr>
          <p:cNvPr id="103" name="ZoneTexte 102"/>
          <p:cNvSpPr txBox="1"/>
          <p:nvPr/>
        </p:nvSpPr>
        <p:spPr>
          <a:xfrm>
            <a:off x="163018" y="3564274"/>
            <a:ext cx="2880000" cy="461665"/>
          </a:xfrm>
          <a:prstGeom prst="rect">
            <a:avLst/>
          </a:prstGeom>
          <a:noFill/>
          <a:ln>
            <a:noFill/>
          </a:ln>
        </p:spPr>
        <p:txBody>
          <a:bodyPr wrap="square" rtlCol="0">
            <a:spAutoFit/>
          </a:bodyPr>
          <a:lstStyle/>
          <a:p>
            <a:pPr algn="ctr" fontAlgn="auto">
              <a:spcBef>
                <a:spcPts val="0"/>
              </a:spcBef>
              <a:spcAft>
                <a:spcPts val="0"/>
              </a:spcAft>
            </a:pPr>
            <a:r>
              <a:rPr lang="fr-FR" sz="1200" b="1" dirty="0" smtClean="0">
                <a:solidFill>
                  <a:prstClr val="black"/>
                </a:solidFill>
                <a:cs typeface="Times New Roman" pitchFamily="18" charset="0"/>
              </a:rPr>
              <a:t>7 </a:t>
            </a:r>
            <a:r>
              <a:rPr lang="fr-FR" sz="1200" b="1" dirty="0" err="1" smtClean="0">
                <a:solidFill>
                  <a:prstClr val="black"/>
                </a:solidFill>
                <a:cs typeface="Times New Roman" pitchFamily="18" charset="0"/>
              </a:rPr>
              <a:t>proteins</a:t>
            </a:r>
            <a:r>
              <a:rPr lang="fr-FR" sz="1200" b="1" dirty="0" smtClean="0">
                <a:solidFill>
                  <a:prstClr val="black"/>
                </a:solidFill>
                <a:cs typeface="Times New Roman" pitchFamily="18" charset="0"/>
              </a:rPr>
              <a:t> </a:t>
            </a:r>
            <a:r>
              <a:rPr lang="fr-FR" sz="1200" b="1" dirty="0" err="1" smtClean="0">
                <a:solidFill>
                  <a:prstClr val="black"/>
                </a:solidFill>
                <a:cs typeface="Times New Roman" pitchFamily="18" charset="0"/>
              </a:rPr>
              <a:t>overabundant</a:t>
            </a:r>
            <a:r>
              <a:rPr lang="fr-FR" sz="1200" b="1" dirty="0" smtClean="0">
                <a:solidFill>
                  <a:prstClr val="black"/>
                </a:solidFill>
                <a:cs typeface="Times New Roman" pitchFamily="18" charset="0"/>
              </a:rPr>
              <a:t> </a:t>
            </a:r>
          </a:p>
          <a:p>
            <a:pPr algn="ctr" fontAlgn="auto">
              <a:spcBef>
                <a:spcPts val="0"/>
              </a:spcBef>
              <a:spcAft>
                <a:spcPts val="0"/>
              </a:spcAft>
            </a:pPr>
            <a:r>
              <a:rPr lang="fr-FR" sz="1200" b="1" dirty="0" err="1" smtClean="0">
                <a:solidFill>
                  <a:prstClr val="black"/>
                </a:solidFill>
                <a:cs typeface="Times New Roman" pitchFamily="18" charset="0"/>
              </a:rPr>
              <a:t>at</a:t>
            </a:r>
            <a:r>
              <a:rPr lang="fr-FR" sz="1200" b="1" dirty="0" smtClean="0">
                <a:solidFill>
                  <a:prstClr val="black"/>
                </a:solidFill>
                <a:cs typeface="Times New Roman" pitchFamily="18" charset="0"/>
              </a:rPr>
              <a:t> </a:t>
            </a:r>
            <a:r>
              <a:rPr lang="fr-FR" sz="1200" b="1" dirty="0" err="1" smtClean="0">
                <a:solidFill>
                  <a:prstClr val="black"/>
                </a:solidFill>
                <a:cs typeface="Times New Roman" pitchFamily="18" charset="0"/>
              </a:rPr>
              <a:t>growth</a:t>
            </a:r>
            <a:r>
              <a:rPr lang="fr-FR" sz="1200" b="1" dirty="0" smtClean="0">
                <a:solidFill>
                  <a:prstClr val="black"/>
                </a:solidFill>
                <a:cs typeface="Times New Roman" pitchFamily="18" charset="0"/>
              </a:rPr>
              <a:t> stage</a:t>
            </a:r>
            <a:endParaRPr lang="fr-FR" sz="1200" b="1" dirty="0">
              <a:solidFill>
                <a:prstClr val="black"/>
              </a:solidFill>
              <a:cs typeface="Times New Roman" pitchFamily="18" charset="0"/>
            </a:endParaRPr>
          </a:p>
        </p:txBody>
      </p:sp>
      <p:sp>
        <p:nvSpPr>
          <p:cNvPr id="104" name="Rectangle 103"/>
          <p:cNvSpPr/>
          <p:nvPr/>
        </p:nvSpPr>
        <p:spPr>
          <a:xfrm>
            <a:off x="163017" y="3564274"/>
            <a:ext cx="2880000" cy="2340000"/>
          </a:xfrm>
          <a:prstGeom prst="rect">
            <a:avLst/>
          </a:prstGeom>
          <a:noFill/>
          <a:ln w="1905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cs typeface="Times New Roman" pitchFamily="18" charset="0"/>
            </a:endParaRPr>
          </a:p>
        </p:txBody>
      </p:sp>
      <p:sp>
        <p:nvSpPr>
          <p:cNvPr id="105" name="ZoneTexte 104"/>
          <p:cNvSpPr txBox="1"/>
          <p:nvPr/>
        </p:nvSpPr>
        <p:spPr>
          <a:xfrm>
            <a:off x="3159008" y="3564274"/>
            <a:ext cx="2880000" cy="461665"/>
          </a:xfrm>
          <a:prstGeom prst="rect">
            <a:avLst/>
          </a:prstGeom>
          <a:noFill/>
          <a:ln>
            <a:noFill/>
          </a:ln>
        </p:spPr>
        <p:txBody>
          <a:bodyPr wrap="square" rtlCol="0">
            <a:spAutoFit/>
          </a:bodyPr>
          <a:lstStyle/>
          <a:p>
            <a:pPr algn="ctr" fontAlgn="auto">
              <a:spcBef>
                <a:spcPts val="0"/>
              </a:spcBef>
              <a:spcAft>
                <a:spcPts val="0"/>
              </a:spcAft>
            </a:pPr>
            <a:r>
              <a:rPr lang="fr-FR" sz="1200" b="1" dirty="0" smtClean="0">
                <a:solidFill>
                  <a:prstClr val="black"/>
                </a:solidFill>
                <a:cs typeface="Times New Roman" pitchFamily="18" charset="0"/>
              </a:rPr>
              <a:t>15 </a:t>
            </a:r>
            <a:r>
              <a:rPr lang="fr-FR" sz="1200" b="1" dirty="0" err="1" smtClean="0">
                <a:solidFill>
                  <a:prstClr val="black"/>
                </a:solidFill>
                <a:cs typeface="Times New Roman" pitchFamily="18" charset="0"/>
              </a:rPr>
              <a:t>proteins</a:t>
            </a:r>
            <a:r>
              <a:rPr lang="fr-FR" sz="1200" b="1" dirty="0" smtClean="0">
                <a:solidFill>
                  <a:prstClr val="black"/>
                </a:solidFill>
                <a:cs typeface="Times New Roman" pitchFamily="18" charset="0"/>
              </a:rPr>
              <a:t> </a:t>
            </a:r>
            <a:r>
              <a:rPr lang="fr-FR" sz="1200" b="1" dirty="0" err="1" smtClean="0">
                <a:solidFill>
                  <a:prstClr val="black"/>
                </a:solidFill>
                <a:cs typeface="Times New Roman" pitchFamily="18" charset="0"/>
              </a:rPr>
              <a:t>overabundant</a:t>
            </a:r>
            <a:r>
              <a:rPr lang="fr-FR" sz="1200" b="1" dirty="0" smtClean="0">
                <a:solidFill>
                  <a:prstClr val="black"/>
                </a:solidFill>
                <a:cs typeface="Times New Roman" pitchFamily="18" charset="0"/>
              </a:rPr>
              <a:t> </a:t>
            </a:r>
          </a:p>
          <a:p>
            <a:pPr algn="ctr" fontAlgn="auto">
              <a:spcBef>
                <a:spcPts val="0"/>
              </a:spcBef>
              <a:spcAft>
                <a:spcPts val="0"/>
              </a:spcAft>
            </a:pPr>
            <a:r>
              <a:rPr lang="fr-FR" sz="1200" b="1" dirty="0" err="1" smtClean="0">
                <a:solidFill>
                  <a:prstClr val="black"/>
                </a:solidFill>
                <a:cs typeface="Times New Roman" pitchFamily="18" charset="0"/>
              </a:rPr>
              <a:t>at</a:t>
            </a:r>
            <a:r>
              <a:rPr lang="fr-FR" sz="1200" b="1" dirty="0" smtClean="0">
                <a:solidFill>
                  <a:prstClr val="black"/>
                </a:solidFill>
                <a:cs typeface="Times New Roman" pitchFamily="18" charset="0"/>
              </a:rPr>
              <a:t> </a:t>
            </a:r>
            <a:r>
              <a:rPr lang="fr-FR" sz="1200" b="1" dirty="0" err="1" smtClean="0">
                <a:solidFill>
                  <a:prstClr val="black"/>
                </a:solidFill>
                <a:cs typeface="Times New Roman" pitchFamily="18" charset="0"/>
              </a:rPr>
              <a:t>growth</a:t>
            </a:r>
            <a:r>
              <a:rPr lang="fr-FR" sz="1200" b="1" dirty="0" smtClean="0">
                <a:solidFill>
                  <a:prstClr val="black"/>
                </a:solidFill>
                <a:cs typeface="Times New Roman" pitchFamily="18" charset="0"/>
              </a:rPr>
              <a:t> and terminal stages</a:t>
            </a:r>
            <a:endParaRPr lang="fr-FR" sz="1200" b="1" dirty="0">
              <a:solidFill>
                <a:prstClr val="black"/>
              </a:solidFill>
              <a:cs typeface="Times New Roman" pitchFamily="18" charset="0"/>
            </a:endParaRPr>
          </a:p>
        </p:txBody>
      </p:sp>
      <p:sp>
        <p:nvSpPr>
          <p:cNvPr id="106" name="Rectangle 105"/>
          <p:cNvSpPr/>
          <p:nvPr/>
        </p:nvSpPr>
        <p:spPr>
          <a:xfrm>
            <a:off x="3159007" y="3564274"/>
            <a:ext cx="2880000" cy="2340000"/>
          </a:xfrm>
          <a:prstGeom prst="rect">
            <a:avLst/>
          </a:prstGeom>
          <a:noFill/>
          <a:ln w="1905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cs typeface="Times New Roman" pitchFamily="18" charset="0"/>
            </a:endParaRPr>
          </a:p>
        </p:txBody>
      </p:sp>
      <p:sp>
        <p:nvSpPr>
          <p:cNvPr id="107" name="ZoneTexte 106"/>
          <p:cNvSpPr txBox="1"/>
          <p:nvPr/>
        </p:nvSpPr>
        <p:spPr>
          <a:xfrm>
            <a:off x="6168099" y="1010625"/>
            <a:ext cx="2880000" cy="461665"/>
          </a:xfrm>
          <a:prstGeom prst="rect">
            <a:avLst/>
          </a:prstGeom>
          <a:noFill/>
          <a:ln>
            <a:noFill/>
          </a:ln>
        </p:spPr>
        <p:txBody>
          <a:bodyPr wrap="square" rtlCol="0">
            <a:spAutoFit/>
          </a:bodyPr>
          <a:lstStyle/>
          <a:p>
            <a:pPr algn="ctr" fontAlgn="auto">
              <a:spcBef>
                <a:spcPts val="0"/>
              </a:spcBef>
              <a:spcAft>
                <a:spcPts val="0"/>
              </a:spcAft>
            </a:pPr>
            <a:r>
              <a:rPr lang="fr-FR" sz="1200" b="1" dirty="0" smtClean="0">
                <a:solidFill>
                  <a:prstClr val="black"/>
                </a:solidFill>
                <a:cs typeface="Times New Roman" pitchFamily="18" charset="0"/>
              </a:rPr>
              <a:t>2 </a:t>
            </a:r>
            <a:r>
              <a:rPr lang="fr-FR" sz="1200" b="1" dirty="0" err="1" smtClean="0">
                <a:solidFill>
                  <a:prstClr val="black"/>
                </a:solidFill>
                <a:cs typeface="Times New Roman" pitchFamily="18" charset="0"/>
              </a:rPr>
              <a:t>proteins</a:t>
            </a:r>
            <a:r>
              <a:rPr lang="fr-FR" sz="1200" b="1" dirty="0" smtClean="0">
                <a:solidFill>
                  <a:prstClr val="black"/>
                </a:solidFill>
                <a:cs typeface="Times New Roman" pitchFamily="18" charset="0"/>
              </a:rPr>
              <a:t> </a:t>
            </a:r>
            <a:r>
              <a:rPr lang="fr-FR" sz="1200" b="1" dirty="0" err="1">
                <a:solidFill>
                  <a:prstClr val="black"/>
                </a:solidFill>
                <a:cs typeface="Times New Roman" pitchFamily="18" charset="0"/>
              </a:rPr>
              <a:t>o</a:t>
            </a:r>
            <a:r>
              <a:rPr lang="fr-FR" sz="1200" b="1" dirty="0" err="1" smtClean="0">
                <a:solidFill>
                  <a:prstClr val="black"/>
                </a:solidFill>
                <a:cs typeface="Times New Roman" pitchFamily="18" charset="0"/>
              </a:rPr>
              <a:t>verabundant</a:t>
            </a:r>
            <a:r>
              <a:rPr lang="fr-FR" sz="1200" b="1" dirty="0" smtClean="0">
                <a:solidFill>
                  <a:prstClr val="black"/>
                </a:solidFill>
                <a:cs typeface="Times New Roman" pitchFamily="18" charset="0"/>
              </a:rPr>
              <a:t> </a:t>
            </a:r>
          </a:p>
          <a:p>
            <a:pPr algn="ctr" fontAlgn="auto">
              <a:spcBef>
                <a:spcPts val="0"/>
              </a:spcBef>
              <a:spcAft>
                <a:spcPts val="0"/>
              </a:spcAft>
            </a:pPr>
            <a:r>
              <a:rPr lang="fr-FR" sz="1200" b="1" dirty="0" err="1" smtClean="0">
                <a:solidFill>
                  <a:prstClr val="black"/>
                </a:solidFill>
                <a:cs typeface="Times New Roman" pitchFamily="18" charset="0"/>
              </a:rPr>
              <a:t>at</a:t>
            </a:r>
            <a:r>
              <a:rPr lang="fr-FR" sz="1200" b="1" dirty="0" smtClean="0">
                <a:solidFill>
                  <a:prstClr val="black"/>
                </a:solidFill>
                <a:cs typeface="Times New Roman" pitchFamily="18" charset="0"/>
              </a:rPr>
              <a:t> initial and terminal stages</a:t>
            </a:r>
            <a:endParaRPr lang="fr-FR" sz="1200" b="1" dirty="0">
              <a:solidFill>
                <a:prstClr val="black"/>
              </a:solidFill>
              <a:cs typeface="Times New Roman" pitchFamily="18" charset="0"/>
            </a:endParaRPr>
          </a:p>
        </p:txBody>
      </p:sp>
      <p:sp>
        <p:nvSpPr>
          <p:cNvPr id="108" name="Rectangle 107"/>
          <p:cNvSpPr/>
          <p:nvPr/>
        </p:nvSpPr>
        <p:spPr>
          <a:xfrm>
            <a:off x="6167492" y="1010625"/>
            <a:ext cx="2880000" cy="2340000"/>
          </a:xfrm>
          <a:prstGeom prst="rect">
            <a:avLst/>
          </a:prstGeom>
          <a:noFill/>
          <a:ln w="1905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cs typeface="Times New Roman" pitchFamily="18" charset="0"/>
            </a:endParaRPr>
          </a:p>
        </p:txBody>
      </p:sp>
      <p:sp>
        <p:nvSpPr>
          <p:cNvPr id="109" name="ZoneTexte 108"/>
          <p:cNvSpPr txBox="1"/>
          <p:nvPr/>
        </p:nvSpPr>
        <p:spPr>
          <a:xfrm>
            <a:off x="6178292" y="3564274"/>
            <a:ext cx="2880000" cy="461665"/>
          </a:xfrm>
          <a:prstGeom prst="rect">
            <a:avLst/>
          </a:prstGeom>
          <a:noFill/>
          <a:ln>
            <a:noFill/>
          </a:ln>
        </p:spPr>
        <p:txBody>
          <a:bodyPr wrap="square" rtlCol="0">
            <a:spAutoFit/>
          </a:bodyPr>
          <a:lstStyle/>
          <a:p>
            <a:pPr algn="ctr" fontAlgn="auto">
              <a:spcBef>
                <a:spcPts val="0"/>
              </a:spcBef>
              <a:spcAft>
                <a:spcPts val="0"/>
              </a:spcAft>
            </a:pPr>
            <a:r>
              <a:rPr lang="fr-FR" sz="1200" b="1" dirty="0" smtClean="0">
                <a:solidFill>
                  <a:prstClr val="black"/>
                </a:solidFill>
                <a:cs typeface="Times New Roman" pitchFamily="18" charset="0"/>
              </a:rPr>
              <a:t>17 </a:t>
            </a:r>
            <a:r>
              <a:rPr lang="fr-FR" sz="1200" b="1" dirty="0" err="1" smtClean="0">
                <a:solidFill>
                  <a:prstClr val="black"/>
                </a:solidFill>
                <a:cs typeface="Times New Roman" pitchFamily="18" charset="0"/>
              </a:rPr>
              <a:t>proteins</a:t>
            </a:r>
            <a:r>
              <a:rPr lang="fr-FR" sz="1200" b="1" dirty="0" smtClean="0">
                <a:solidFill>
                  <a:prstClr val="black"/>
                </a:solidFill>
                <a:cs typeface="Times New Roman" pitchFamily="18" charset="0"/>
              </a:rPr>
              <a:t> </a:t>
            </a:r>
            <a:r>
              <a:rPr lang="fr-FR" sz="1200" b="1" dirty="0" err="1" smtClean="0">
                <a:solidFill>
                  <a:prstClr val="black"/>
                </a:solidFill>
                <a:cs typeface="Times New Roman" pitchFamily="18" charset="0"/>
              </a:rPr>
              <a:t>overabundant</a:t>
            </a:r>
            <a:r>
              <a:rPr lang="fr-FR" sz="1200" b="1" dirty="0" smtClean="0">
                <a:solidFill>
                  <a:prstClr val="black"/>
                </a:solidFill>
                <a:cs typeface="Times New Roman" pitchFamily="18" charset="0"/>
              </a:rPr>
              <a:t> </a:t>
            </a:r>
          </a:p>
          <a:p>
            <a:pPr algn="ctr" fontAlgn="auto">
              <a:spcBef>
                <a:spcPts val="0"/>
              </a:spcBef>
              <a:spcAft>
                <a:spcPts val="0"/>
              </a:spcAft>
            </a:pPr>
            <a:r>
              <a:rPr lang="fr-FR" sz="1200" b="1" dirty="0" err="1" smtClean="0">
                <a:solidFill>
                  <a:prstClr val="black"/>
                </a:solidFill>
                <a:cs typeface="Times New Roman" pitchFamily="18" charset="0"/>
              </a:rPr>
              <a:t>at</a:t>
            </a:r>
            <a:r>
              <a:rPr lang="fr-FR" sz="1200" b="1" dirty="0" smtClean="0">
                <a:solidFill>
                  <a:prstClr val="black"/>
                </a:solidFill>
                <a:cs typeface="Times New Roman" pitchFamily="18" charset="0"/>
              </a:rPr>
              <a:t> terminal stage</a:t>
            </a:r>
            <a:endParaRPr lang="fr-FR" sz="1200" b="1" dirty="0">
              <a:solidFill>
                <a:prstClr val="black"/>
              </a:solidFill>
              <a:cs typeface="Times New Roman" pitchFamily="18" charset="0"/>
            </a:endParaRPr>
          </a:p>
        </p:txBody>
      </p:sp>
      <p:sp>
        <p:nvSpPr>
          <p:cNvPr id="110" name="Rectangle 109"/>
          <p:cNvSpPr/>
          <p:nvPr/>
        </p:nvSpPr>
        <p:spPr>
          <a:xfrm>
            <a:off x="6178292" y="3564274"/>
            <a:ext cx="2880000" cy="2340000"/>
          </a:xfrm>
          <a:prstGeom prst="rect">
            <a:avLst/>
          </a:prstGeom>
          <a:noFill/>
          <a:ln w="1905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cs typeface="Times New Roman" pitchFamily="18" charset="0"/>
            </a:endParaRPr>
          </a:p>
        </p:txBody>
      </p:sp>
      <p:grpSp>
        <p:nvGrpSpPr>
          <p:cNvPr id="156" name="Groupe 155"/>
          <p:cNvGrpSpPr/>
          <p:nvPr/>
        </p:nvGrpSpPr>
        <p:grpSpPr>
          <a:xfrm>
            <a:off x="1495018" y="1694625"/>
            <a:ext cx="7455274" cy="3993649"/>
            <a:chOff x="1495018" y="1694625"/>
            <a:chExt cx="7455274" cy="3993649"/>
          </a:xfrm>
        </p:grpSpPr>
        <p:graphicFrame>
          <p:nvGraphicFramePr>
            <p:cNvPr id="78" name="Graphique 77"/>
            <p:cNvGraphicFramePr>
              <a:graphicFrameLocks/>
            </p:cNvGraphicFramePr>
            <p:nvPr>
              <p:extLst>
                <p:ext uri="{D42A27DB-BD31-4B8C-83A1-F6EECF244321}">
                  <p14:modId xmlns:p14="http://schemas.microsoft.com/office/powerpoint/2010/main" val="3628099311"/>
                </p:ext>
              </p:extLst>
            </p:nvPr>
          </p:nvGraphicFramePr>
          <p:xfrm>
            <a:off x="7510292" y="4248274"/>
            <a:ext cx="1440000" cy="14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9" name="Graphique 78"/>
            <p:cNvGraphicFramePr>
              <a:graphicFrameLocks/>
            </p:cNvGraphicFramePr>
            <p:nvPr>
              <p:extLst>
                <p:ext uri="{D42A27DB-BD31-4B8C-83A1-F6EECF244321}">
                  <p14:modId xmlns:p14="http://schemas.microsoft.com/office/powerpoint/2010/main" val="3288919003"/>
                </p:ext>
              </p:extLst>
            </p:nvPr>
          </p:nvGraphicFramePr>
          <p:xfrm>
            <a:off x="4491008" y="4248274"/>
            <a:ext cx="1440000" cy="14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0" name="Graphique 79"/>
            <p:cNvGraphicFramePr>
              <a:graphicFrameLocks/>
            </p:cNvGraphicFramePr>
            <p:nvPr>
              <p:extLst>
                <p:ext uri="{D42A27DB-BD31-4B8C-83A1-F6EECF244321}">
                  <p14:modId xmlns:p14="http://schemas.microsoft.com/office/powerpoint/2010/main" val="4187008020"/>
                </p:ext>
              </p:extLst>
            </p:nvPr>
          </p:nvGraphicFramePr>
          <p:xfrm>
            <a:off x="1495018" y="4248274"/>
            <a:ext cx="1440000" cy="14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raphique 81"/>
            <p:cNvGraphicFramePr>
              <a:graphicFrameLocks/>
            </p:cNvGraphicFramePr>
            <p:nvPr>
              <p:extLst>
                <p:ext uri="{D42A27DB-BD31-4B8C-83A1-F6EECF244321}">
                  <p14:modId xmlns:p14="http://schemas.microsoft.com/office/powerpoint/2010/main" val="1814717594"/>
                </p:ext>
              </p:extLst>
            </p:nvPr>
          </p:nvGraphicFramePr>
          <p:xfrm>
            <a:off x="7499492" y="1694625"/>
            <a:ext cx="1440000" cy="1440000"/>
          </p:xfrm>
          <a:graphic>
            <a:graphicData uri="http://schemas.openxmlformats.org/drawingml/2006/chart">
              <c:chart xmlns:c="http://schemas.openxmlformats.org/drawingml/2006/chart" xmlns:r="http://schemas.openxmlformats.org/officeDocument/2006/relationships" r:id="rId6"/>
            </a:graphicData>
          </a:graphic>
        </p:graphicFrame>
        <p:grpSp>
          <p:nvGrpSpPr>
            <p:cNvPr id="83" name="Groupe 82"/>
            <p:cNvGrpSpPr/>
            <p:nvPr/>
          </p:nvGrpSpPr>
          <p:grpSpPr>
            <a:xfrm>
              <a:off x="4734380" y="4368047"/>
              <a:ext cx="1096984" cy="934637"/>
              <a:chOff x="1373276" y="8129345"/>
              <a:chExt cx="581369" cy="548456"/>
            </a:xfrm>
          </p:grpSpPr>
          <p:sp>
            <p:nvSpPr>
              <p:cNvPr id="84" name="ZoneTexte 83"/>
              <p:cNvSpPr txBox="1"/>
              <p:nvPr/>
            </p:nvSpPr>
            <p:spPr>
              <a:xfrm>
                <a:off x="1621250" y="8129345"/>
                <a:ext cx="152238" cy="198668"/>
              </a:xfrm>
              <a:prstGeom prst="rect">
                <a:avLst/>
              </a:prstGeom>
              <a:noFill/>
            </p:spPr>
            <p:txBody>
              <a:bodyPr wrap="none" rtlCol="0" anchor="ctr" anchorCtr="0">
                <a:spAutoFit/>
              </a:bodyPr>
              <a:lstStyle/>
              <a:p>
                <a:pPr algn="ctr" fontAlgn="auto">
                  <a:spcBef>
                    <a:spcPts val="0"/>
                  </a:spcBef>
                  <a:spcAft>
                    <a:spcPts val="0"/>
                  </a:spcAft>
                </a:pPr>
                <a:r>
                  <a:rPr lang="fr-FR" sz="1600" b="1" dirty="0" smtClean="0">
                    <a:solidFill>
                      <a:prstClr val="white"/>
                    </a:solidFill>
                    <a:cs typeface="Times New Roman" pitchFamily="18" charset="0"/>
                  </a:rPr>
                  <a:t>2</a:t>
                </a:r>
                <a:endParaRPr lang="fr-FR" sz="1600" b="1" dirty="0">
                  <a:solidFill>
                    <a:prstClr val="white"/>
                  </a:solidFill>
                  <a:cs typeface="Times New Roman" pitchFamily="18" charset="0"/>
                </a:endParaRPr>
              </a:p>
            </p:txBody>
          </p:sp>
          <p:sp>
            <p:nvSpPr>
              <p:cNvPr id="85" name="ZoneTexte 84"/>
              <p:cNvSpPr txBox="1"/>
              <p:nvPr/>
            </p:nvSpPr>
            <p:spPr>
              <a:xfrm>
                <a:off x="1802407" y="8210800"/>
                <a:ext cx="152238" cy="198668"/>
              </a:xfrm>
              <a:prstGeom prst="rect">
                <a:avLst/>
              </a:prstGeom>
              <a:noFill/>
            </p:spPr>
            <p:txBody>
              <a:bodyPr wrap="none" rtlCol="0" anchor="ctr" anchorCtr="0">
                <a:spAutoFit/>
              </a:bodyPr>
              <a:lstStyle/>
              <a:p>
                <a:pPr algn="ctr" fontAlgn="auto">
                  <a:spcBef>
                    <a:spcPts val="0"/>
                  </a:spcBef>
                  <a:spcAft>
                    <a:spcPts val="0"/>
                  </a:spcAft>
                </a:pPr>
                <a:r>
                  <a:rPr lang="fr-FR" sz="1600" b="1" dirty="0" smtClean="0">
                    <a:solidFill>
                      <a:prstClr val="black"/>
                    </a:solidFill>
                    <a:cs typeface="Times New Roman" pitchFamily="18" charset="0"/>
                  </a:rPr>
                  <a:t>1</a:t>
                </a:r>
                <a:endParaRPr lang="fr-FR" sz="1600" b="1" dirty="0">
                  <a:solidFill>
                    <a:prstClr val="black"/>
                  </a:solidFill>
                  <a:cs typeface="Times New Roman" pitchFamily="18" charset="0"/>
                </a:endParaRPr>
              </a:p>
            </p:txBody>
          </p:sp>
          <p:sp>
            <p:nvSpPr>
              <p:cNvPr id="86" name="ZoneTexte 85"/>
              <p:cNvSpPr txBox="1"/>
              <p:nvPr/>
            </p:nvSpPr>
            <p:spPr>
              <a:xfrm>
                <a:off x="1740878" y="8479133"/>
                <a:ext cx="152238" cy="198668"/>
              </a:xfrm>
              <a:prstGeom prst="rect">
                <a:avLst/>
              </a:prstGeom>
              <a:noFill/>
            </p:spPr>
            <p:txBody>
              <a:bodyPr wrap="none" rtlCol="0" anchor="ctr" anchorCtr="0">
                <a:spAutoFit/>
              </a:bodyPr>
              <a:lstStyle/>
              <a:p>
                <a:pPr algn="ctr" fontAlgn="auto">
                  <a:spcBef>
                    <a:spcPts val="0"/>
                  </a:spcBef>
                  <a:spcAft>
                    <a:spcPts val="0"/>
                  </a:spcAft>
                </a:pPr>
                <a:r>
                  <a:rPr lang="fr-FR" sz="1600" b="1" dirty="0" smtClean="0">
                    <a:solidFill>
                      <a:prstClr val="black"/>
                    </a:solidFill>
                    <a:cs typeface="Times New Roman" pitchFamily="18" charset="0"/>
                  </a:rPr>
                  <a:t>4</a:t>
                </a:r>
                <a:endParaRPr lang="fr-FR" sz="1600" b="1" dirty="0">
                  <a:solidFill>
                    <a:prstClr val="black"/>
                  </a:solidFill>
                  <a:cs typeface="Times New Roman" pitchFamily="18" charset="0"/>
                </a:endParaRPr>
              </a:p>
            </p:txBody>
          </p:sp>
          <p:sp>
            <p:nvSpPr>
              <p:cNvPr id="87" name="ZoneTexte 86"/>
              <p:cNvSpPr txBox="1"/>
              <p:nvPr/>
            </p:nvSpPr>
            <p:spPr>
              <a:xfrm>
                <a:off x="1373276" y="8405823"/>
                <a:ext cx="152239" cy="198667"/>
              </a:xfrm>
              <a:prstGeom prst="rect">
                <a:avLst/>
              </a:prstGeom>
              <a:noFill/>
            </p:spPr>
            <p:txBody>
              <a:bodyPr wrap="none" rtlCol="0" anchor="ctr" anchorCtr="0">
                <a:spAutoFit/>
              </a:bodyPr>
              <a:lstStyle/>
              <a:p>
                <a:pPr algn="ctr" fontAlgn="auto">
                  <a:spcBef>
                    <a:spcPts val="0"/>
                  </a:spcBef>
                  <a:spcAft>
                    <a:spcPts val="0"/>
                  </a:spcAft>
                </a:pPr>
                <a:r>
                  <a:rPr lang="fr-FR" sz="1600" b="1" dirty="0">
                    <a:solidFill>
                      <a:prstClr val="black"/>
                    </a:solidFill>
                    <a:cs typeface="Times New Roman" pitchFamily="18" charset="0"/>
                  </a:rPr>
                  <a:t>8</a:t>
                </a:r>
              </a:p>
            </p:txBody>
          </p:sp>
        </p:grpSp>
        <p:grpSp>
          <p:nvGrpSpPr>
            <p:cNvPr id="88" name="Groupe 87"/>
            <p:cNvGrpSpPr/>
            <p:nvPr/>
          </p:nvGrpSpPr>
          <p:grpSpPr>
            <a:xfrm>
              <a:off x="1738372" y="4496702"/>
              <a:ext cx="880770" cy="907920"/>
              <a:chOff x="1518215" y="5642483"/>
              <a:chExt cx="456126" cy="578357"/>
            </a:xfrm>
            <a:noFill/>
          </p:grpSpPr>
          <p:sp>
            <p:nvSpPr>
              <p:cNvPr id="89" name="ZoneTexte 88"/>
              <p:cNvSpPr txBox="1"/>
              <p:nvPr/>
            </p:nvSpPr>
            <p:spPr>
              <a:xfrm>
                <a:off x="1825578" y="5642483"/>
                <a:ext cx="148763" cy="215663"/>
              </a:xfrm>
              <a:prstGeom prst="rect">
                <a:avLst/>
              </a:prstGeom>
              <a:grpFill/>
            </p:spPr>
            <p:txBody>
              <a:bodyPr wrap="none" rtlCol="0" anchor="ctr" anchorCtr="0">
                <a:spAutoFit/>
              </a:bodyPr>
              <a:lstStyle/>
              <a:p>
                <a:pPr algn="ctr" fontAlgn="auto">
                  <a:spcBef>
                    <a:spcPts val="0"/>
                  </a:spcBef>
                  <a:spcAft>
                    <a:spcPts val="0"/>
                  </a:spcAft>
                </a:pPr>
                <a:r>
                  <a:rPr lang="fr-FR" sz="1600" b="1" dirty="0">
                    <a:solidFill>
                      <a:prstClr val="white"/>
                    </a:solidFill>
                    <a:cs typeface="Times New Roman" pitchFamily="18" charset="0"/>
                  </a:rPr>
                  <a:t>2</a:t>
                </a:r>
              </a:p>
            </p:txBody>
          </p:sp>
          <p:sp>
            <p:nvSpPr>
              <p:cNvPr id="90" name="ZoneTexte 89"/>
              <p:cNvSpPr txBox="1"/>
              <p:nvPr/>
            </p:nvSpPr>
            <p:spPr>
              <a:xfrm flipH="1">
                <a:off x="1834705" y="6005177"/>
                <a:ext cx="130504" cy="215663"/>
              </a:xfrm>
              <a:prstGeom prst="rect">
                <a:avLst/>
              </a:prstGeom>
              <a:grpFill/>
            </p:spPr>
            <p:txBody>
              <a:bodyPr wrap="square" rtlCol="0" anchor="ctr" anchorCtr="0">
                <a:spAutoFit/>
              </a:bodyPr>
              <a:lstStyle/>
              <a:p>
                <a:pPr algn="ctr" fontAlgn="auto">
                  <a:spcBef>
                    <a:spcPts val="0"/>
                  </a:spcBef>
                  <a:spcAft>
                    <a:spcPts val="0"/>
                  </a:spcAft>
                </a:pPr>
                <a:r>
                  <a:rPr lang="fr-FR" sz="1600" b="1" dirty="0" smtClean="0">
                    <a:solidFill>
                      <a:prstClr val="black"/>
                    </a:solidFill>
                    <a:cs typeface="Times New Roman" pitchFamily="18" charset="0"/>
                  </a:rPr>
                  <a:t>2</a:t>
                </a:r>
                <a:endParaRPr lang="fr-FR" sz="1600" b="1" dirty="0">
                  <a:solidFill>
                    <a:prstClr val="black"/>
                  </a:solidFill>
                  <a:cs typeface="Times New Roman" pitchFamily="18" charset="0"/>
                </a:endParaRPr>
              </a:p>
            </p:txBody>
          </p:sp>
          <p:sp>
            <p:nvSpPr>
              <p:cNvPr id="91" name="ZoneTexte 90"/>
              <p:cNvSpPr txBox="1"/>
              <p:nvPr/>
            </p:nvSpPr>
            <p:spPr>
              <a:xfrm>
                <a:off x="1518215" y="5852244"/>
                <a:ext cx="148762" cy="215663"/>
              </a:xfrm>
              <a:prstGeom prst="rect">
                <a:avLst/>
              </a:prstGeom>
              <a:grpFill/>
            </p:spPr>
            <p:txBody>
              <a:bodyPr wrap="none" rtlCol="0" anchor="ctr" anchorCtr="0">
                <a:spAutoFit/>
              </a:bodyPr>
              <a:lstStyle/>
              <a:p>
                <a:pPr algn="ctr" fontAlgn="auto">
                  <a:spcBef>
                    <a:spcPts val="0"/>
                  </a:spcBef>
                  <a:spcAft>
                    <a:spcPts val="0"/>
                  </a:spcAft>
                </a:pPr>
                <a:r>
                  <a:rPr lang="fr-FR" sz="1600" b="1" dirty="0" smtClean="0">
                    <a:solidFill>
                      <a:prstClr val="black"/>
                    </a:solidFill>
                    <a:cs typeface="Times New Roman" pitchFamily="18" charset="0"/>
                  </a:rPr>
                  <a:t>4</a:t>
                </a:r>
                <a:endParaRPr lang="fr-FR" sz="1600" b="1" dirty="0">
                  <a:solidFill>
                    <a:prstClr val="black"/>
                  </a:solidFill>
                  <a:cs typeface="Times New Roman" pitchFamily="18" charset="0"/>
                </a:endParaRPr>
              </a:p>
            </p:txBody>
          </p:sp>
        </p:grpSp>
        <p:grpSp>
          <p:nvGrpSpPr>
            <p:cNvPr id="111" name="Groupe 110"/>
            <p:cNvGrpSpPr/>
            <p:nvPr/>
          </p:nvGrpSpPr>
          <p:grpSpPr>
            <a:xfrm>
              <a:off x="7762433" y="2245589"/>
              <a:ext cx="970931" cy="338556"/>
              <a:chOff x="4523583" y="5699965"/>
              <a:chExt cx="515638" cy="229181"/>
            </a:xfrm>
          </p:grpSpPr>
          <p:sp>
            <p:nvSpPr>
              <p:cNvPr id="112" name="ZoneTexte 111"/>
              <p:cNvSpPr txBox="1"/>
              <p:nvPr/>
            </p:nvSpPr>
            <p:spPr>
              <a:xfrm flipH="1">
                <a:off x="4823221" y="5699966"/>
                <a:ext cx="216000" cy="229180"/>
              </a:xfrm>
              <a:prstGeom prst="rect">
                <a:avLst/>
              </a:prstGeom>
              <a:noFill/>
            </p:spPr>
            <p:txBody>
              <a:bodyPr wrap="square" rtlCol="0" anchor="ctr" anchorCtr="0">
                <a:spAutoFit/>
              </a:bodyPr>
              <a:lstStyle/>
              <a:p>
                <a:pPr algn="ctr" fontAlgn="auto">
                  <a:spcBef>
                    <a:spcPts val="0"/>
                  </a:spcBef>
                  <a:spcAft>
                    <a:spcPts val="0"/>
                  </a:spcAft>
                </a:pPr>
                <a:r>
                  <a:rPr lang="fr-FR" sz="1600" b="1" dirty="0" smtClean="0">
                    <a:solidFill>
                      <a:prstClr val="black"/>
                    </a:solidFill>
                    <a:cs typeface="Times New Roman" pitchFamily="18" charset="0"/>
                  </a:rPr>
                  <a:t>1</a:t>
                </a:r>
                <a:endParaRPr lang="fr-FR" sz="1600" b="1" dirty="0">
                  <a:solidFill>
                    <a:prstClr val="black"/>
                  </a:solidFill>
                  <a:cs typeface="Times New Roman" pitchFamily="18" charset="0"/>
                </a:endParaRPr>
              </a:p>
            </p:txBody>
          </p:sp>
          <p:sp>
            <p:nvSpPr>
              <p:cNvPr id="113" name="ZoneTexte 112"/>
              <p:cNvSpPr txBox="1"/>
              <p:nvPr/>
            </p:nvSpPr>
            <p:spPr>
              <a:xfrm>
                <a:off x="4523583" y="5699965"/>
                <a:ext cx="152556" cy="229180"/>
              </a:xfrm>
              <a:prstGeom prst="rect">
                <a:avLst/>
              </a:prstGeom>
              <a:noFill/>
            </p:spPr>
            <p:txBody>
              <a:bodyPr wrap="none" rtlCol="0" anchor="ctr" anchorCtr="0">
                <a:spAutoFit/>
              </a:bodyPr>
              <a:lstStyle/>
              <a:p>
                <a:pPr algn="ctr" fontAlgn="auto">
                  <a:spcBef>
                    <a:spcPts val="0"/>
                  </a:spcBef>
                  <a:spcAft>
                    <a:spcPts val="0"/>
                  </a:spcAft>
                </a:pPr>
                <a:r>
                  <a:rPr lang="fr-FR" sz="1600" b="1" dirty="0" smtClean="0">
                    <a:solidFill>
                      <a:prstClr val="black"/>
                    </a:solidFill>
                    <a:cs typeface="Times New Roman" pitchFamily="18" charset="0"/>
                  </a:rPr>
                  <a:t>1</a:t>
                </a:r>
              </a:p>
            </p:txBody>
          </p:sp>
        </p:grpSp>
        <p:grpSp>
          <p:nvGrpSpPr>
            <p:cNvPr id="114" name="Groupe 113"/>
            <p:cNvGrpSpPr/>
            <p:nvPr/>
          </p:nvGrpSpPr>
          <p:grpSpPr>
            <a:xfrm>
              <a:off x="7710837" y="4314594"/>
              <a:ext cx="1088214" cy="1110950"/>
              <a:chOff x="4377124" y="8049637"/>
              <a:chExt cx="563435" cy="749822"/>
            </a:xfrm>
          </p:grpSpPr>
          <p:sp>
            <p:nvSpPr>
              <p:cNvPr id="115" name="ZoneTexte 114"/>
              <p:cNvSpPr txBox="1"/>
              <p:nvPr/>
            </p:nvSpPr>
            <p:spPr>
              <a:xfrm>
                <a:off x="4654527" y="8049637"/>
                <a:ext cx="148731" cy="228503"/>
              </a:xfrm>
              <a:prstGeom prst="rect">
                <a:avLst/>
              </a:prstGeom>
              <a:noFill/>
            </p:spPr>
            <p:txBody>
              <a:bodyPr wrap="none" rtlCol="0" anchor="ctr" anchorCtr="0">
                <a:spAutoFit/>
              </a:bodyPr>
              <a:lstStyle/>
              <a:p>
                <a:pPr algn="ctr" fontAlgn="auto">
                  <a:spcBef>
                    <a:spcPts val="0"/>
                  </a:spcBef>
                  <a:spcAft>
                    <a:spcPts val="0"/>
                  </a:spcAft>
                </a:pPr>
                <a:r>
                  <a:rPr lang="fr-FR" sz="1600" b="1" dirty="0" smtClean="0">
                    <a:solidFill>
                      <a:prstClr val="white"/>
                    </a:solidFill>
                    <a:cs typeface="Times New Roman" pitchFamily="18" charset="0"/>
                  </a:rPr>
                  <a:t>2</a:t>
                </a:r>
                <a:endParaRPr lang="fr-FR" sz="1600" b="1" dirty="0">
                  <a:solidFill>
                    <a:prstClr val="white"/>
                  </a:solidFill>
                  <a:cs typeface="Times New Roman" pitchFamily="18" charset="0"/>
                </a:endParaRPr>
              </a:p>
            </p:txBody>
          </p:sp>
          <p:sp>
            <p:nvSpPr>
              <p:cNvPr id="116" name="ZoneTexte 115"/>
              <p:cNvSpPr txBox="1"/>
              <p:nvPr/>
            </p:nvSpPr>
            <p:spPr>
              <a:xfrm>
                <a:off x="4791828" y="8255089"/>
                <a:ext cx="148731" cy="228503"/>
              </a:xfrm>
              <a:prstGeom prst="rect">
                <a:avLst/>
              </a:prstGeom>
              <a:noFill/>
            </p:spPr>
            <p:txBody>
              <a:bodyPr wrap="none" rtlCol="0" anchor="ctr" anchorCtr="0">
                <a:spAutoFit/>
              </a:bodyPr>
              <a:lstStyle/>
              <a:p>
                <a:pPr algn="ctr" fontAlgn="auto">
                  <a:spcBef>
                    <a:spcPts val="0"/>
                  </a:spcBef>
                  <a:spcAft>
                    <a:spcPts val="0"/>
                  </a:spcAft>
                </a:pPr>
                <a:r>
                  <a:rPr lang="fr-FR" sz="1600" b="1" dirty="0" smtClean="0">
                    <a:solidFill>
                      <a:prstClr val="black"/>
                    </a:solidFill>
                    <a:cs typeface="Times New Roman" pitchFamily="18" charset="0"/>
                  </a:rPr>
                  <a:t>3</a:t>
                </a:r>
                <a:endParaRPr lang="fr-FR" sz="1600" b="1" dirty="0">
                  <a:solidFill>
                    <a:prstClr val="black"/>
                  </a:solidFill>
                  <a:cs typeface="Times New Roman" pitchFamily="18" charset="0"/>
                </a:endParaRPr>
              </a:p>
            </p:txBody>
          </p:sp>
          <p:sp>
            <p:nvSpPr>
              <p:cNvPr id="117" name="ZoneTexte 116"/>
              <p:cNvSpPr txBox="1"/>
              <p:nvPr/>
            </p:nvSpPr>
            <p:spPr>
              <a:xfrm>
                <a:off x="4722598" y="8570956"/>
                <a:ext cx="148731" cy="228503"/>
              </a:xfrm>
              <a:prstGeom prst="rect">
                <a:avLst/>
              </a:prstGeom>
              <a:noFill/>
            </p:spPr>
            <p:txBody>
              <a:bodyPr wrap="none" rtlCol="0" anchor="ctr" anchorCtr="0">
                <a:spAutoFit/>
              </a:bodyPr>
              <a:lstStyle/>
              <a:p>
                <a:pPr algn="ctr" fontAlgn="auto">
                  <a:spcBef>
                    <a:spcPts val="0"/>
                  </a:spcBef>
                  <a:spcAft>
                    <a:spcPts val="0"/>
                  </a:spcAft>
                </a:pPr>
                <a:r>
                  <a:rPr lang="fr-FR" sz="1600" b="1" dirty="0" smtClean="0">
                    <a:solidFill>
                      <a:prstClr val="black"/>
                    </a:solidFill>
                    <a:cs typeface="Times New Roman" pitchFamily="18" charset="0"/>
                  </a:rPr>
                  <a:t>4</a:t>
                </a:r>
                <a:endParaRPr lang="fr-FR" sz="1600" b="1" dirty="0">
                  <a:solidFill>
                    <a:prstClr val="black"/>
                  </a:solidFill>
                  <a:cs typeface="Times New Roman" pitchFamily="18" charset="0"/>
                </a:endParaRPr>
              </a:p>
            </p:txBody>
          </p:sp>
          <p:sp>
            <p:nvSpPr>
              <p:cNvPr id="118" name="ZoneTexte 117"/>
              <p:cNvSpPr txBox="1"/>
              <p:nvPr/>
            </p:nvSpPr>
            <p:spPr>
              <a:xfrm>
                <a:off x="4377124" y="8418515"/>
                <a:ext cx="203510" cy="228503"/>
              </a:xfrm>
              <a:prstGeom prst="rect">
                <a:avLst/>
              </a:prstGeom>
              <a:noFill/>
            </p:spPr>
            <p:txBody>
              <a:bodyPr wrap="none" rtlCol="0" anchor="ctr" anchorCtr="0">
                <a:spAutoFit/>
              </a:bodyPr>
              <a:lstStyle/>
              <a:p>
                <a:pPr algn="ctr" fontAlgn="auto">
                  <a:spcBef>
                    <a:spcPts val="0"/>
                  </a:spcBef>
                  <a:spcAft>
                    <a:spcPts val="0"/>
                  </a:spcAft>
                </a:pPr>
                <a:r>
                  <a:rPr lang="fr-FR" sz="1600" b="1" dirty="0" smtClean="0">
                    <a:solidFill>
                      <a:prstClr val="black"/>
                    </a:solidFill>
                    <a:cs typeface="Times New Roman" pitchFamily="18" charset="0"/>
                  </a:rPr>
                  <a:t>11</a:t>
                </a:r>
                <a:endParaRPr lang="fr-FR" sz="1600" b="1" dirty="0">
                  <a:solidFill>
                    <a:prstClr val="black"/>
                  </a:solidFill>
                  <a:cs typeface="Times New Roman" pitchFamily="18" charset="0"/>
                </a:endParaRPr>
              </a:p>
            </p:txBody>
          </p:sp>
        </p:grpSp>
      </p:grpSp>
      <p:grpSp>
        <p:nvGrpSpPr>
          <p:cNvPr id="119" name="Groupe 118"/>
          <p:cNvGrpSpPr/>
          <p:nvPr/>
        </p:nvGrpSpPr>
        <p:grpSpPr>
          <a:xfrm>
            <a:off x="257842" y="1169388"/>
            <a:ext cx="2658415" cy="2063833"/>
            <a:chOff x="130376" y="1243636"/>
            <a:chExt cx="2658415" cy="2063833"/>
          </a:xfrm>
        </p:grpSpPr>
        <p:sp>
          <p:nvSpPr>
            <p:cNvPr id="120" name="ZoneTexte 119"/>
            <p:cNvSpPr txBox="1"/>
            <p:nvPr/>
          </p:nvSpPr>
          <p:spPr>
            <a:xfrm>
              <a:off x="193174" y="1243636"/>
              <a:ext cx="185893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err="1" smtClean="0">
                  <a:ln>
                    <a:noFill/>
                  </a:ln>
                  <a:solidFill>
                    <a:srgbClr val="1F497D"/>
                  </a:solidFill>
                  <a:effectLst/>
                  <a:uLnTx/>
                  <a:uFillTx/>
                  <a:cs typeface="Times New Roman" pitchFamily="18" charset="0"/>
                </a:rPr>
                <a:t>Proteins</a:t>
              </a:r>
              <a:r>
                <a:rPr kumimoji="0" lang="fr-FR" sz="1200" b="1" i="0" u="none" strike="noStrike" kern="0" cap="none" spc="0" normalizeH="0" baseline="0" noProof="0" dirty="0" smtClean="0">
                  <a:ln>
                    <a:noFill/>
                  </a:ln>
                  <a:solidFill>
                    <a:srgbClr val="1F497D"/>
                  </a:solidFill>
                  <a:effectLst/>
                  <a:uLnTx/>
                  <a:uFillTx/>
                  <a:cs typeface="Times New Roman" pitchFamily="18" charset="0"/>
                </a:rPr>
                <a:t> </a:t>
              </a:r>
              <a:r>
                <a:rPr kumimoji="0" lang="fr-FR" sz="1200" b="1" i="0" u="none" strike="noStrike" kern="0" cap="none" spc="0" normalizeH="0" baseline="0" noProof="0" dirty="0" err="1" smtClean="0">
                  <a:ln>
                    <a:noFill/>
                  </a:ln>
                  <a:solidFill>
                    <a:srgbClr val="1F497D"/>
                  </a:solidFill>
                  <a:effectLst/>
                  <a:uLnTx/>
                  <a:uFillTx/>
                  <a:cs typeface="Times New Roman" pitchFamily="18" charset="0"/>
                </a:rPr>
                <a:t>associated</a:t>
              </a:r>
              <a:r>
                <a:rPr kumimoji="0" lang="fr-FR" sz="1200" b="1" i="0" u="none" strike="noStrike" kern="0" cap="none" spc="0" normalizeH="0" baseline="0" noProof="0" dirty="0" smtClean="0">
                  <a:ln>
                    <a:noFill/>
                  </a:ln>
                  <a:solidFill>
                    <a:srgbClr val="1F497D"/>
                  </a:solidFill>
                  <a:effectLst/>
                  <a:uLnTx/>
                  <a:uFillTx/>
                  <a:cs typeface="Times New Roman" pitchFamily="18" charset="0"/>
                </a:rPr>
                <a:t> to </a:t>
              </a:r>
              <a:r>
                <a:rPr kumimoji="0" lang="fr-FR" sz="1200" b="1" i="0" u="none" strike="noStrike" kern="0" cap="none" spc="0" normalizeH="0" baseline="0" noProof="0" dirty="0" err="1" smtClean="0">
                  <a:ln>
                    <a:noFill/>
                  </a:ln>
                  <a:solidFill>
                    <a:srgbClr val="1F497D"/>
                  </a:solidFill>
                  <a:effectLst/>
                  <a:uLnTx/>
                  <a:uFillTx/>
                  <a:cs typeface="Times New Roman" pitchFamily="18" charset="0"/>
                </a:rPr>
                <a:t>mineralisation</a:t>
              </a:r>
              <a:endParaRPr kumimoji="0" lang="fr-FR" sz="1200" b="1" i="0" u="none" strike="noStrike" kern="0" cap="none" spc="0" normalizeH="0" baseline="0" noProof="0" dirty="0" smtClean="0">
                <a:ln>
                  <a:noFill/>
                </a:ln>
                <a:solidFill>
                  <a:srgbClr val="1F497D"/>
                </a:solidFill>
                <a:effectLst/>
                <a:uLnTx/>
                <a:uFillTx/>
                <a:cs typeface="Times New Roman" pitchFamily="18" charset="0"/>
              </a:endParaRPr>
            </a:p>
          </p:txBody>
        </p:sp>
        <p:sp>
          <p:nvSpPr>
            <p:cNvPr id="121" name="ZoneTexte 120"/>
            <p:cNvSpPr txBox="1"/>
            <p:nvPr/>
          </p:nvSpPr>
          <p:spPr>
            <a:xfrm>
              <a:off x="309270" y="1777946"/>
              <a:ext cx="247952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err="1" smtClean="0">
                  <a:ln>
                    <a:noFill/>
                  </a:ln>
                  <a:solidFill>
                    <a:srgbClr val="C00000"/>
                  </a:solidFill>
                  <a:effectLst/>
                  <a:uLnTx/>
                  <a:uFillTx/>
                  <a:cs typeface="Times New Roman" pitchFamily="18" charset="0"/>
                </a:rPr>
                <a:t>Proteins</a:t>
              </a:r>
              <a:r>
                <a:rPr kumimoji="0" lang="fr-FR" sz="1200" b="1" i="0" u="none" strike="noStrike" kern="0" cap="none" spc="0" normalizeH="0" baseline="0" noProof="0" dirty="0" smtClean="0">
                  <a:ln>
                    <a:noFill/>
                  </a:ln>
                  <a:solidFill>
                    <a:srgbClr val="C00000"/>
                  </a:solidFill>
                  <a:effectLst/>
                  <a:uLnTx/>
                  <a:uFillTx/>
                  <a:cs typeface="Times New Roman" pitchFamily="18" charset="0"/>
                </a:rPr>
                <a:t> </a:t>
              </a:r>
              <a:r>
                <a:rPr kumimoji="0" lang="fr-FR" sz="1200" b="1" i="0" u="none" strike="noStrike" kern="0" cap="none" spc="0" normalizeH="0" baseline="0" noProof="0" dirty="0" err="1" smtClean="0">
                  <a:ln>
                    <a:noFill/>
                  </a:ln>
                  <a:solidFill>
                    <a:srgbClr val="C00000"/>
                  </a:solidFill>
                  <a:effectLst/>
                  <a:uLnTx/>
                  <a:uFillTx/>
                  <a:cs typeface="Times New Roman" pitchFamily="18" charset="0"/>
                </a:rPr>
                <a:t>involved</a:t>
              </a:r>
              <a:r>
                <a:rPr kumimoji="0" lang="fr-FR" sz="1200" b="1" i="0" u="none" strike="noStrike" kern="0" cap="none" spc="0" normalizeH="0" baseline="0" noProof="0" dirty="0" smtClean="0">
                  <a:ln>
                    <a:noFill/>
                  </a:ln>
                  <a:solidFill>
                    <a:srgbClr val="C00000"/>
                  </a:solidFill>
                  <a:effectLst/>
                  <a:uLnTx/>
                  <a:uFillTx/>
                  <a:cs typeface="Times New Roman" pitchFamily="18" charset="0"/>
                </a:rPr>
                <a:t> in the </a:t>
              </a:r>
              <a:r>
                <a:rPr kumimoji="0" lang="fr-FR" sz="1200" b="1" i="0" u="none" strike="noStrike" kern="0" cap="none" spc="0" normalizeH="0" baseline="0" noProof="0" dirty="0" err="1" smtClean="0">
                  <a:ln>
                    <a:noFill/>
                  </a:ln>
                  <a:solidFill>
                    <a:srgbClr val="C00000"/>
                  </a:solidFill>
                  <a:effectLst/>
                  <a:uLnTx/>
                  <a:uFillTx/>
                  <a:cs typeface="Times New Roman" pitchFamily="18" charset="0"/>
                </a:rPr>
                <a:t>regulation</a:t>
              </a:r>
              <a:r>
                <a:rPr kumimoji="0" lang="fr-FR" sz="1200" b="1" i="0" u="none" strike="noStrike" kern="0" cap="none" spc="0" normalizeH="0" baseline="0" noProof="0" dirty="0" smtClean="0">
                  <a:ln>
                    <a:noFill/>
                  </a:ln>
                  <a:solidFill>
                    <a:srgbClr val="C00000"/>
                  </a:solidFill>
                  <a:effectLst/>
                  <a:uLnTx/>
                  <a:uFillTx/>
                  <a:cs typeface="Times New Roman" pitchFamily="18" charset="0"/>
                </a:rPr>
                <a:t> of </a:t>
              </a:r>
              <a:r>
                <a:rPr kumimoji="0" lang="fr-FR" sz="1200" b="1" i="0" u="none" strike="noStrike" kern="0" cap="none" spc="0" normalizeH="0" baseline="0" noProof="0" dirty="0" err="1" smtClean="0">
                  <a:ln>
                    <a:noFill/>
                  </a:ln>
                  <a:solidFill>
                    <a:srgbClr val="C00000"/>
                  </a:solidFill>
                  <a:effectLst/>
                  <a:uLnTx/>
                  <a:uFillTx/>
                  <a:cs typeface="Times New Roman" pitchFamily="18" charset="0"/>
                </a:rPr>
                <a:t>activity</a:t>
              </a:r>
              <a:r>
                <a:rPr kumimoji="0" lang="fr-FR" sz="1200" b="1" i="0" u="none" strike="noStrike" kern="0" cap="none" spc="0" normalizeH="0" baseline="0" noProof="0" dirty="0" smtClean="0">
                  <a:ln>
                    <a:noFill/>
                  </a:ln>
                  <a:solidFill>
                    <a:srgbClr val="C00000"/>
                  </a:solidFill>
                  <a:effectLst/>
                  <a:uLnTx/>
                  <a:uFillTx/>
                  <a:cs typeface="Times New Roman" pitchFamily="18" charset="0"/>
                </a:rPr>
                <a:t> of </a:t>
              </a:r>
              <a:r>
                <a:rPr kumimoji="0" lang="fr-FR" sz="1200" b="1" i="0" u="none" strike="noStrike" kern="0" cap="none" spc="0" normalizeH="0" baseline="0" noProof="0" dirty="0" err="1" smtClean="0">
                  <a:ln>
                    <a:noFill/>
                  </a:ln>
                  <a:solidFill>
                    <a:srgbClr val="C00000"/>
                  </a:solidFill>
                  <a:effectLst/>
                  <a:uLnTx/>
                  <a:uFillTx/>
                  <a:cs typeface="Times New Roman" pitchFamily="18" charset="0"/>
                </a:rPr>
                <a:t>proteins</a:t>
              </a:r>
              <a:r>
                <a:rPr kumimoji="0" lang="fr-FR" sz="1200" b="1" i="0" u="none" strike="noStrike" kern="0" cap="none" spc="0" normalizeH="0" baseline="0" noProof="0" dirty="0" smtClean="0">
                  <a:ln>
                    <a:noFill/>
                  </a:ln>
                  <a:solidFill>
                    <a:srgbClr val="C00000"/>
                  </a:solidFill>
                  <a:effectLst/>
                  <a:uLnTx/>
                  <a:uFillTx/>
                  <a:cs typeface="Times New Roman" pitchFamily="18" charset="0"/>
                </a:rPr>
                <a:t> </a:t>
              </a:r>
              <a:r>
                <a:rPr kumimoji="0" lang="fr-FR" sz="1200" b="1" i="0" u="none" strike="noStrike" kern="0" cap="none" spc="0" normalizeH="0" baseline="0" noProof="0" dirty="0" err="1" smtClean="0">
                  <a:ln>
                    <a:noFill/>
                  </a:ln>
                  <a:solidFill>
                    <a:srgbClr val="C00000"/>
                  </a:solidFill>
                  <a:effectLst/>
                  <a:uLnTx/>
                  <a:uFillTx/>
                  <a:cs typeface="Times New Roman" pitchFamily="18" charset="0"/>
                </a:rPr>
                <a:t>driving</a:t>
              </a:r>
              <a:r>
                <a:rPr kumimoji="0" lang="fr-FR" sz="1200" b="1" i="0" u="none" strike="noStrike" kern="0" cap="none" spc="0" normalizeH="0" baseline="0" noProof="0" dirty="0" smtClean="0">
                  <a:ln>
                    <a:noFill/>
                  </a:ln>
                  <a:solidFill>
                    <a:srgbClr val="C00000"/>
                  </a:solidFill>
                  <a:effectLst/>
                  <a:uLnTx/>
                  <a:uFillTx/>
                  <a:cs typeface="Times New Roman" pitchFamily="18" charset="0"/>
                </a:rPr>
                <a:t> </a:t>
              </a:r>
              <a:r>
                <a:rPr kumimoji="0" lang="fr-FR" sz="1200" b="1" i="0" u="none" strike="noStrike" kern="0" cap="none" spc="0" normalizeH="0" baseline="0" noProof="0" dirty="0" err="1" smtClean="0">
                  <a:ln>
                    <a:noFill/>
                  </a:ln>
                  <a:solidFill>
                    <a:srgbClr val="C00000"/>
                  </a:solidFill>
                  <a:effectLst/>
                  <a:uLnTx/>
                  <a:uFillTx/>
                  <a:cs typeface="Times New Roman" pitchFamily="18" charset="0"/>
                </a:rPr>
                <a:t>mineralisation</a:t>
              </a:r>
              <a:endParaRPr kumimoji="0" lang="fr-FR" sz="1200" b="0" i="0" u="none" strike="noStrike" kern="0" cap="none" spc="0" normalizeH="0" baseline="0" noProof="0" dirty="0" smtClean="0">
                <a:ln>
                  <a:noFill/>
                </a:ln>
                <a:solidFill>
                  <a:srgbClr val="C0504D">
                    <a:lumMod val="50000"/>
                  </a:srgbClr>
                </a:solidFill>
                <a:effectLst/>
                <a:uLnTx/>
                <a:uFillTx/>
                <a:cs typeface="Times New Roman" pitchFamily="18" charset="0"/>
              </a:endParaRPr>
            </a:p>
          </p:txBody>
        </p:sp>
        <p:sp>
          <p:nvSpPr>
            <p:cNvPr id="122" name="ZoneTexte 121"/>
            <p:cNvSpPr txBox="1"/>
            <p:nvPr/>
          </p:nvSpPr>
          <p:spPr>
            <a:xfrm>
              <a:off x="338005" y="2480822"/>
              <a:ext cx="1674776"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err="1" smtClean="0">
                  <a:ln>
                    <a:noFill/>
                  </a:ln>
                  <a:solidFill>
                    <a:srgbClr val="9BBB59">
                      <a:lumMod val="75000"/>
                    </a:srgbClr>
                  </a:solidFill>
                  <a:effectLst/>
                  <a:uLnTx/>
                  <a:uFillTx/>
                  <a:cs typeface="Times New Roman" pitchFamily="18" charset="0"/>
                </a:rPr>
                <a:t>Antimicrobial</a:t>
              </a:r>
              <a:r>
                <a:rPr kumimoji="0" lang="fr-FR" sz="1200" b="1" i="0" u="none" strike="noStrike" kern="0" cap="none" spc="0" normalizeH="0" baseline="0" noProof="0" dirty="0" smtClean="0">
                  <a:ln>
                    <a:noFill/>
                  </a:ln>
                  <a:solidFill>
                    <a:srgbClr val="9BBB59">
                      <a:lumMod val="75000"/>
                    </a:srgbClr>
                  </a:solidFill>
                  <a:effectLst/>
                  <a:uLnTx/>
                  <a:uFillTx/>
                  <a:cs typeface="Times New Roman" pitchFamily="18" charset="0"/>
                </a:rPr>
                <a:t> </a:t>
              </a:r>
              <a:r>
                <a:rPr kumimoji="0" lang="fr-FR" sz="1200" b="1" i="0" u="none" strike="noStrike" kern="0" cap="none" spc="0" normalizeH="0" baseline="0" noProof="0" dirty="0" err="1" smtClean="0">
                  <a:ln>
                    <a:noFill/>
                  </a:ln>
                  <a:solidFill>
                    <a:srgbClr val="9BBB59">
                      <a:lumMod val="75000"/>
                    </a:srgbClr>
                  </a:solidFill>
                  <a:effectLst/>
                  <a:uLnTx/>
                  <a:uFillTx/>
                  <a:cs typeface="Times New Roman" pitchFamily="18" charset="0"/>
                </a:rPr>
                <a:t>proteins</a:t>
              </a:r>
              <a:endParaRPr kumimoji="0" lang="fr-FR" sz="1200" b="1" i="0" u="none" strike="noStrike" kern="0" cap="none" spc="0" normalizeH="0" baseline="0" noProof="0" dirty="0" smtClean="0">
                <a:ln>
                  <a:noFill/>
                </a:ln>
                <a:solidFill>
                  <a:srgbClr val="9BBB59">
                    <a:lumMod val="75000"/>
                  </a:srgbClr>
                </a:solidFill>
                <a:effectLst/>
                <a:uLnTx/>
                <a:uFillTx/>
                <a:cs typeface="Times New Roman" pitchFamily="18" charset="0"/>
              </a:endParaRPr>
            </a:p>
          </p:txBody>
        </p:sp>
        <p:sp>
          <p:nvSpPr>
            <p:cNvPr id="123" name="Rectangle 122"/>
            <p:cNvSpPr/>
            <p:nvPr/>
          </p:nvSpPr>
          <p:spPr>
            <a:xfrm>
              <a:off x="130376" y="1356663"/>
              <a:ext cx="180000" cy="180000"/>
            </a:xfrm>
            <a:prstGeom prst="rect">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cs typeface="Times New Roman" pitchFamily="18" charset="0"/>
              </a:endParaRPr>
            </a:p>
          </p:txBody>
        </p:sp>
        <p:sp>
          <p:nvSpPr>
            <p:cNvPr id="124" name="Rectangle 123"/>
            <p:cNvSpPr/>
            <p:nvPr/>
          </p:nvSpPr>
          <p:spPr>
            <a:xfrm>
              <a:off x="130376" y="1942316"/>
              <a:ext cx="191068" cy="180000"/>
            </a:xfrm>
            <a:prstGeom prst="rect">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cs typeface="Times New Roman" pitchFamily="18" charset="0"/>
              </a:endParaRPr>
            </a:p>
          </p:txBody>
        </p:sp>
        <p:sp>
          <p:nvSpPr>
            <p:cNvPr id="125" name="Rectangle 124"/>
            <p:cNvSpPr/>
            <p:nvPr/>
          </p:nvSpPr>
          <p:spPr>
            <a:xfrm>
              <a:off x="130376" y="2514455"/>
              <a:ext cx="180000" cy="180000"/>
            </a:xfrm>
            <a:prstGeom prst="rect">
              <a:avLst/>
            </a:prstGeom>
            <a:solidFill>
              <a:srgbClr val="9BBB5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cs typeface="Times New Roman" pitchFamily="18" charset="0"/>
              </a:endParaRPr>
            </a:p>
          </p:txBody>
        </p:sp>
        <p:sp>
          <p:nvSpPr>
            <p:cNvPr id="126" name="ZoneTexte 125"/>
            <p:cNvSpPr txBox="1"/>
            <p:nvPr/>
          </p:nvSpPr>
          <p:spPr>
            <a:xfrm>
              <a:off x="156876" y="3030470"/>
              <a:ext cx="2043096"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err="1" smtClean="0">
                  <a:ln>
                    <a:noFill/>
                  </a:ln>
                  <a:solidFill>
                    <a:prstClr val="black"/>
                  </a:solidFill>
                  <a:effectLst/>
                  <a:uLnTx/>
                  <a:uFillTx/>
                  <a:cs typeface="Times New Roman" pitchFamily="18" charset="0"/>
                </a:rPr>
                <a:t>Others</a:t>
              </a:r>
              <a:r>
                <a:rPr kumimoji="0" lang="fr-FR" sz="1200" b="0" i="0" u="none" strike="noStrike" kern="0" cap="none" spc="0" normalizeH="0" baseline="0" noProof="0" dirty="0" smtClean="0">
                  <a:ln>
                    <a:noFill/>
                  </a:ln>
                  <a:solidFill>
                    <a:prstClr val="black"/>
                  </a:solidFill>
                  <a:effectLst/>
                  <a:uLnTx/>
                  <a:uFillTx/>
                  <a:cs typeface="Times New Roman" pitchFamily="18" charset="0"/>
                </a:rPr>
                <a:t> or </a:t>
              </a:r>
              <a:r>
                <a:rPr kumimoji="0" lang="fr-FR" sz="1200" b="0" i="0" u="none" strike="noStrike" kern="0" cap="none" spc="0" normalizeH="0" baseline="0" noProof="0" dirty="0" err="1" smtClean="0">
                  <a:ln>
                    <a:noFill/>
                  </a:ln>
                  <a:solidFill>
                    <a:prstClr val="black"/>
                  </a:solidFill>
                  <a:effectLst/>
                  <a:uLnTx/>
                  <a:uFillTx/>
                  <a:cs typeface="Times New Roman" pitchFamily="18" charset="0"/>
                </a:rPr>
                <a:t>unknown</a:t>
              </a:r>
              <a:r>
                <a:rPr kumimoji="0" lang="fr-FR" sz="1200" b="0" i="0" u="none" strike="noStrike" kern="0" cap="none" spc="0" normalizeH="0" baseline="0" noProof="0" dirty="0" smtClean="0">
                  <a:ln>
                    <a:noFill/>
                  </a:ln>
                  <a:solidFill>
                    <a:prstClr val="black"/>
                  </a:solidFill>
                  <a:effectLst/>
                  <a:uLnTx/>
                  <a:uFillTx/>
                  <a:cs typeface="Times New Roman" pitchFamily="18" charset="0"/>
                </a:rPr>
                <a:t> </a:t>
              </a:r>
              <a:r>
                <a:rPr kumimoji="0" lang="fr-FR" sz="1200" b="0" i="0" u="none" strike="noStrike" kern="0" cap="none" spc="0" normalizeH="0" baseline="0" noProof="0" dirty="0" err="1" smtClean="0">
                  <a:ln>
                    <a:noFill/>
                  </a:ln>
                  <a:solidFill>
                    <a:prstClr val="black"/>
                  </a:solidFill>
                  <a:effectLst/>
                  <a:uLnTx/>
                  <a:uFillTx/>
                  <a:cs typeface="Times New Roman" pitchFamily="18" charset="0"/>
                </a:rPr>
                <a:t>roles</a:t>
              </a:r>
              <a:endParaRPr kumimoji="0" lang="fr-FR" sz="1200" b="0" i="0" u="none" strike="noStrike" kern="0" cap="none" spc="0" normalizeH="0" baseline="0" noProof="0" dirty="0" smtClean="0">
                <a:ln>
                  <a:noFill/>
                </a:ln>
                <a:solidFill>
                  <a:prstClr val="black"/>
                </a:solidFill>
                <a:effectLst/>
                <a:uLnTx/>
                <a:uFillTx/>
                <a:cs typeface="Times New Roman" pitchFamily="18" charset="0"/>
              </a:endParaRPr>
            </a:p>
          </p:txBody>
        </p:sp>
        <p:sp>
          <p:nvSpPr>
            <p:cNvPr id="127" name="Rectangle 126"/>
            <p:cNvSpPr/>
            <p:nvPr/>
          </p:nvSpPr>
          <p:spPr>
            <a:xfrm>
              <a:off x="130376" y="3078970"/>
              <a:ext cx="180000" cy="180000"/>
            </a:xfrm>
            <a:prstGeom prst="rect">
              <a:avLst/>
            </a:prstGeom>
            <a:solidFill>
              <a:sysClr val="window" lastClr="FFFFFF"/>
            </a:solid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cs typeface="Times New Roman" pitchFamily="18" charset="0"/>
              </a:endParaRPr>
            </a:p>
          </p:txBody>
        </p:sp>
      </p:grpSp>
      <p:grpSp>
        <p:nvGrpSpPr>
          <p:cNvPr id="128" name="Groupe 127"/>
          <p:cNvGrpSpPr>
            <a:grpSpLocks noChangeAspect="1"/>
          </p:cNvGrpSpPr>
          <p:nvPr/>
        </p:nvGrpSpPr>
        <p:grpSpPr>
          <a:xfrm>
            <a:off x="3171364" y="4491117"/>
            <a:ext cx="1381432" cy="230837"/>
            <a:chOff x="19454" y="4805821"/>
            <a:chExt cx="1485991" cy="248309"/>
          </a:xfrm>
        </p:grpSpPr>
        <p:sp>
          <p:nvSpPr>
            <p:cNvPr id="129" name="ZoneTexte 128"/>
            <p:cNvSpPr txBox="1"/>
            <p:nvPr/>
          </p:nvSpPr>
          <p:spPr>
            <a:xfrm>
              <a:off x="19454" y="4805821"/>
              <a:ext cx="324363" cy="248303"/>
            </a:xfrm>
            <a:prstGeom prst="rect">
              <a:avLst/>
            </a:prstGeom>
            <a:noFill/>
          </p:spPr>
          <p:txBody>
            <a:bodyPr wrap="square" rtlCol="0">
              <a:spAutoFit/>
            </a:bodyPr>
            <a:lstStyle/>
            <a:p>
              <a:pPr fontAlgn="auto">
                <a:spcBef>
                  <a:spcPts val="0"/>
                </a:spcBef>
                <a:spcAft>
                  <a:spcPts val="0"/>
                </a:spcAft>
              </a:pPr>
              <a:r>
                <a:rPr lang="fr-FR" sz="900" dirty="0" smtClean="0">
                  <a:solidFill>
                    <a:srgbClr val="00FF00"/>
                  </a:solidFill>
                  <a:cs typeface="Times New Roman" pitchFamily="18" charset="0"/>
                </a:rPr>
                <a:t>I</a:t>
              </a:r>
              <a:endParaRPr lang="fr-FR" sz="1000" dirty="0">
                <a:solidFill>
                  <a:srgbClr val="00FF00"/>
                </a:solidFill>
                <a:cs typeface="Times New Roman" pitchFamily="18" charset="0"/>
              </a:endParaRPr>
            </a:p>
          </p:txBody>
        </p:sp>
        <p:sp>
          <p:nvSpPr>
            <p:cNvPr id="130" name="ZoneTexte 129"/>
            <p:cNvSpPr txBox="1"/>
            <p:nvPr/>
          </p:nvSpPr>
          <p:spPr>
            <a:xfrm>
              <a:off x="587454" y="4805825"/>
              <a:ext cx="324362" cy="248303"/>
            </a:xfrm>
            <a:prstGeom prst="rect">
              <a:avLst/>
            </a:prstGeom>
            <a:noFill/>
          </p:spPr>
          <p:txBody>
            <a:bodyPr wrap="square" rtlCol="0">
              <a:spAutoFit/>
            </a:bodyPr>
            <a:lstStyle/>
            <a:p>
              <a:pPr fontAlgn="auto">
                <a:spcBef>
                  <a:spcPts val="0"/>
                </a:spcBef>
                <a:spcAft>
                  <a:spcPts val="0"/>
                </a:spcAft>
              </a:pPr>
              <a:r>
                <a:rPr lang="fr-FR" sz="900" dirty="0" smtClean="0">
                  <a:solidFill>
                    <a:srgbClr val="FF0000"/>
                  </a:solidFill>
                  <a:cs typeface="Times New Roman" pitchFamily="18" charset="0"/>
                </a:rPr>
                <a:t>G</a:t>
              </a:r>
              <a:endParaRPr lang="fr-FR" sz="1000" dirty="0">
                <a:solidFill>
                  <a:srgbClr val="FF0000"/>
                </a:solidFill>
                <a:cs typeface="Times New Roman" pitchFamily="18" charset="0"/>
              </a:endParaRPr>
            </a:p>
          </p:txBody>
        </p:sp>
        <p:sp>
          <p:nvSpPr>
            <p:cNvPr id="131" name="ZoneTexte 130"/>
            <p:cNvSpPr txBox="1"/>
            <p:nvPr/>
          </p:nvSpPr>
          <p:spPr>
            <a:xfrm>
              <a:off x="1181080" y="4805827"/>
              <a:ext cx="324365" cy="248303"/>
            </a:xfrm>
            <a:prstGeom prst="rect">
              <a:avLst/>
            </a:prstGeom>
            <a:noFill/>
          </p:spPr>
          <p:txBody>
            <a:bodyPr wrap="square" rtlCol="0">
              <a:spAutoFit/>
            </a:bodyPr>
            <a:lstStyle/>
            <a:p>
              <a:pPr fontAlgn="auto">
                <a:spcBef>
                  <a:spcPts val="0"/>
                </a:spcBef>
                <a:spcAft>
                  <a:spcPts val="0"/>
                </a:spcAft>
              </a:pPr>
              <a:r>
                <a:rPr lang="fr-FR" sz="900" dirty="0" smtClean="0">
                  <a:solidFill>
                    <a:srgbClr val="0033CC"/>
                  </a:solidFill>
                  <a:cs typeface="Times New Roman" pitchFamily="18" charset="0"/>
                </a:rPr>
                <a:t>T</a:t>
              </a:r>
              <a:endParaRPr lang="fr-FR" sz="1000" dirty="0">
                <a:solidFill>
                  <a:srgbClr val="0033CC"/>
                </a:solidFill>
                <a:cs typeface="Times New Roman" pitchFamily="18" charset="0"/>
              </a:endParaRPr>
            </a:p>
          </p:txBody>
        </p:sp>
      </p:grpSp>
      <p:grpSp>
        <p:nvGrpSpPr>
          <p:cNvPr id="132" name="Groupe 131"/>
          <p:cNvGrpSpPr>
            <a:grpSpLocks noChangeAspect="1"/>
          </p:cNvGrpSpPr>
          <p:nvPr/>
        </p:nvGrpSpPr>
        <p:grpSpPr>
          <a:xfrm>
            <a:off x="3152672" y="1971123"/>
            <a:ext cx="1381432" cy="230837"/>
            <a:chOff x="19454" y="4805821"/>
            <a:chExt cx="1485991" cy="248309"/>
          </a:xfrm>
        </p:grpSpPr>
        <p:sp>
          <p:nvSpPr>
            <p:cNvPr id="133" name="ZoneTexte 132"/>
            <p:cNvSpPr txBox="1"/>
            <p:nvPr/>
          </p:nvSpPr>
          <p:spPr>
            <a:xfrm>
              <a:off x="19454" y="4805821"/>
              <a:ext cx="324363" cy="248303"/>
            </a:xfrm>
            <a:prstGeom prst="rect">
              <a:avLst/>
            </a:prstGeom>
            <a:noFill/>
          </p:spPr>
          <p:txBody>
            <a:bodyPr wrap="square" rtlCol="0">
              <a:spAutoFit/>
            </a:bodyPr>
            <a:lstStyle/>
            <a:p>
              <a:pPr fontAlgn="auto">
                <a:spcBef>
                  <a:spcPts val="0"/>
                </a:spcBef>
                <a:spcAft>
                  <a:spcPts val="0"/>
                </a:spcAft>
              </a:pPr>
              <a:r>
                <a:rPr lang="fr-FR" sz="900" dirty="0" smtClean="0">
                  <a:solidFill>
                    <a:srgbClr val="00FF00"/>
                  </a:solidFill>
                  <a:cs typeface="Times New Roman" pitchFamily="18" charset="0"/>
                </a:rPr>
                <a:t>I</a:t>
              </a:r>
              <a:endParaRPr lang="fr-FR" sz="1000" dirty="0">
                <a:solidFill>
                  <a:srgbClr val="00FF00"/>
                </a:solidFill>
                <a:cs typeface="Times New Roman" pitchFamily="18" charset="0"/>
              </a:endParaRPr>
            </a:p>
          </p:txBody>
        </p:sp>
        <p:sp>
          <p:nvSpPr>
            <p:cNvPr id="134" name="ZoneTexte 133"/>
            <p:cNvSpPr txBox="1"/>
            <p:nvPr/>
          </p:nvSpPr>
          <p:spPr>
            <a:xfrm>
              <a:off x="587454" y="4805825"/>
              <a:ext cx="324362" cy="248303"/>
            </a:xfrm>
            <a:prstGeom prst="rect">
              <a:avLst/>
            </a:prstGeom>
            <a:noFill/>
          </p:spPr>
          <p:txBody>
            <a:bodyPr wrap="square" rtlCol="0">
              <a:spAutoFit/>
            </a:bodyPr>
            <a:lstStyle/>
            <a:p>
              <a:pPr fontAlgn="auto">
                <a:spcBef>
                  <a:spcPts val="0"/>
                </a:spcBef>
                <a:spcAft>
                  <a:spcPts val="0"/>
                </a:spcAft>
              </a:pPr>
              <a:r>
                <a:rPr lang="fr-FR" sz="900" dirty="0" smtClean="0">
                  <a:solidFill>
                    <a:srgbClr val="FF0000"/>
                  </a:solidFill>
                  <a:cs typeface="Times New Roman" pitchFamily="18" charset="0"/>
                </a:rPr>
                <a:t>G</a:t>
              </a:r>
              <a:endParaRPr lang="fr-FR" sz="1000" dirty="0">
                <a:solidFill>
                  <a:srgbClr val="FF0000"/>
                </a:solidFill>
                <a:cs typeface="Times New Roman" pitchFamily="18" charset="0"/>
              </a:endParaRPr>
            </a:p>
          </p:txBody>
        </p:sp>
        <p:sp>
          <p:nvSpPr>
            <p:cNvPr id="135" name="ZoneTexte 134"/>
            <p:cNvSpPr txBox="1"/>
            <p:nvPr/>
          </p:nvSpPr>
          <p:spPr>
            <a:xfrm>
              <a:off x="1181080" y="4805827"/>
              <a:ext cx="324365" cy="248303"/>
            </a:xfrm>
            <a:prstGeom prst="rect">
              <a:avLst/>
            </a:prstGeom>
            <a:noFill/>
          </p:spPr>
          <p:txBody>
            <a:bodyPr wrap="square" rtlCol="0">
              <a:spAutoFit/>
            </a:bodyPr>
            <a:lstStyle/>
            <a:p>
              <a:pPr fontAlgn="auto">
                <a:spcBef>
                  <a:spcPts val="0"/>
                </a:spcBef>
                <a:spcAft>
                  <a:spcPts val="0"/>
                </a:spcAft>
              </a:pPr>
              <a:r>
                <a:rPr lang="fr-FR" sz="900" dirty="0" smtClean="0">
                  <a:solidFill>
                    <a:srgbClr val="0033CC"/>
                  </a:solidFill>
                  <a:cs typeface="Times New Roman" pitchFamily="18" charset="0"/>
                </a:rPr>
                <a:t>T</a:t>
              </a:r>
              <a:endParaRPr lang="fr-FR" sz="1000" dirty="0">
                <a:solidFill>
                  <a:srgbClr val="0033CC"/>
                </a:solidFill>
                <a:cs typeface="Times New Roman" pitchFamily="18" charset="0"/>
              </a:endParaRPr>
            </a:p>
          </p:txBody>
        </p:sp>
      </p:grpSp>
      <p:grpSp>
        <p:nvGrpSpPr>
          <p:cNvPr id="136" name="Groupe 135"/>
          <p:cNvGrpSpPr>
            <a:grpSpLocks noChangeAspect="1"/>
          </p:cNvGrpSpPr>
          <p:nvPr/>
        </p:nvGrpSpPr>
        <p:grpSpPr>
          <a:xfrm>
            <a:off x="6178292" y="1937468"/>
            <a:ext cx="1381432" cy="230837"/>
            <a:chOff x="19454" y="4805821"/>
            <a:chExt cx="1485991" cy="248309"/>
          </a:xfrm>
        </p:grpSpPr>
        <p:sp>
          <p:nvSpPr>
            <p:cNvPr id="137" name="ZoneTexte 136"/>
            <p:cNvSpPr txBox="1"/>
            <p:nvPr/>
          </p:nvSpPr>
          <p:spPr>
            <a:xfrm>
              <a:off x="19454" y="4805821"/>
              <a:ext cx="324363" cy="248303"/>
            </a:xfrm>
            <a:prstGeom prst="rect">
              <a:avLst/>
            </a:prstGeom>
            <a:noFill/>
          </p:spPr>
          <p:txBody>
            <a:bodyPr wrap="square" rtlCol="0">
              <a:spAutoFit/>
            </a:bodyPr>
            <a:lstStyle/>
            <a:p>
              <a:pPr fontAlgn="auto">
                <a:spcBef>
                  <a:spcPts val="0"/>
                </a:spcBef>
                <a:spcAft>
                  <a:spcPts val="0"/>
                </a:spcAft>
              </a:pPr>
              <a:r>
                <a:rPr lang="fr-FR" sz="900" dirty="0" smtClean="0">
                  <a:solidFill>
                    <a:srgbClr val="00FF00"/>
                  </a:solidFill>
                  <a:cs typeface="Times New Roman" pitchFamily="18" charset="0"/>
                </a:rPr>
                <a:t>I</a:t>
              </a:r>
              <a:endParaRPr lang="fr-FR" sz="1000" dirty="0">
                <a:solidFill>
                  <a:srgbClr val="00FF00"/>
                </a:solidFill>
                <a:cs typeface="Times New Roman" pitchFamily="18" charset="0"/>
              </a:endParaRPr>
            </a:p>
          </p:txBody>
        </p:sp>
        <p:sp>
          <p:nvSpPr>
            <p:cNvPr id="138" name="ZoneTexte 137"/>
            <p:cNvSpPr txBox="1"/>
            <p:nvPr/>
          </p:nvSpPr>
          <p:spPr>
            <a:xfrm>
              <a:off x="587454" y="4805825"/>
              <a:ext cx="324362" cy="248303"/>
            </a:xfrm>
            <a:prstGeom prst="rect">
              <a:avLst/>
            </a:prstGeom>
            <a:noFill/>
          </p:spPr>
          <p:txBody>
            <a:bodyPr wrap="square" rtlCol="0">
              <a:spAutoFit/>
            </a:bodyPr>
            <a:lstStyle/>
            <a:p>
              <a:pPr fontAlgn="auto">
                <a:spcBef>
                  <a:spcPts val="0"/>
                </a:spcBef>
                <a:spcAft>
                  <a:spcPts val="0"/>
                </a:spcAft>
              </a:pPr>
              <a:r>
                <a:rPr lang="fr-FR" sz="900" dirty="0" smtClean="0">
                  <a:solidFill>
                    <a:srgbClr val="FF0000"/>
                  </a:solidFill>
                  <a:cs typeface="Times New Roman" pitchFamily="18" charset="0"/>
                </a:rPr>
                <a:t>G</a:t>
              </a:r>
              <a:endParaRPr lang="fr-FR" sz="1000" dirty="0">
                <a:solidFill>
                  <a:srgbClr val="FF0000"/>
                </a:solidFill>
                <a:cs typeface="Times New Roman" pitchFamily="18" charset="0"/>
              </a:endParaRPr>
            </a:p>
          </p:txBody>
        </p:sp>
        <p:sp>
          <p:nvSpPr>
            <p:cNvPr id="139" name="ZoneTexte 138"/>
            <p:cNvSpPr txBox="1"/>
            <p:nvPr/>
          </p:nvSpPr>
          <p:spPr>
            <a:xfrm>
              <a:off x="1181080" y="4805827"/>
              <a:ext cx="324365" cy="248303"/>
            </a:xfrm>
            <a:prstGeom prst="rect">
              <a:avLst/>
            </a:prstGeom>
            <a:noFill/>
          </p:spPr>
          <p:txBody>
            <a:bodyPr wrap="square" rtlCol="0">
              <a:spAutoFit/>
            </a:bodyPr>
            <a:lstStyle/>
            <a:p>
              <a:pPr fontAlgn="auto">
                <a:spcBef>
                  <a:spcPts val="0"/>
                </a:spcBef>
                <a:spcAft>
                  <a:spcPts val="0"/>
                </a:spcAft>
              </a:pPr>
              <a:r>
                <a:rPr lang="fr-FR" sz="900" dirty="0" smtClean="0">
                  <a:solidFill>
                    <a:srgbClr val="0033CC"/>
                  </a:solidFill>
                  <a:cs typeface="Times New Roman" pitchFamily="18" charset="0"/>
                </a:rPr>
                <a:t>T</a:t>
              </a:r>
              <a:endParaRPr lang="fr-FR" sz="1000" dirty="0">
                <a:solidFill>
                  <a:srgbClr val="0033CC"/>
                </a:solidFill>
                <a:cs typeface="Times New Roman" pitchFamily="18" charset="0"/>
              </a:endParaRPr>
            </a:p>
          </p:txBody>
        </p:sp>
      </p:grpSp>
      <p:grpSp>
        <p:nvGrpSpPr>
          <p:cNvPr id="140" name="Groupe 139"/>
          <p:cNvGrpSpPr>
            <a:grpSpLocks noChangeAspect="1"/>
          </p:cNvGrpSpPr>
          <p:nvPr/>
        </p:nvGrpSpPr>
        <p:grpSpPr>
          <a:xfrm>
            <a:off x="6189092" y="4491117"/>
            <a:ext cx="1381432" cy="230837"/>
            <a:chOff x="19454" y="4805821"/>
            <a:chExt cx="1485991" cy="248309"/>
          </a:xfrm>
        </p:grpSpPr>
        <p:sp>
          <p:nvSpPr>
            <p:cNvPr id="141" name="ZoneTexte 140"/>
            <p:cNvSpPr txBox="1"/>
            <p:nvPr/>
          </p:nvSpPr>
          <p:spPr>
            <a:xfrm>
              <a:off x="19454" y="4805821"/>
              <a:ext cx="324363" cy="248303"/>
            </a:xfrm>
            <a:prstGeom prst="rect">
              <a:avLst/>
            </a:prstGeom>
            <a:noFill/>
          </p:spPr>
          <p:txBody>
            <a:bodyPr wrap="square" rtlCol="0">
              <a:spAutoFit/>
            </a:bodyPr>
            <a:lstStyle/>
            <a:p>
              <a:pPr fontAlgn="auto">
                <a:spcBef>
                  <a:spcPts val="0"/>
                </a:spcBef>
                <a:spcAft>
                  <a:spcPts val="0"/>
                </a:spcAft>
              </a:pPr>
              <a:r>
                <a:rPr lang="fr-FR" sz="900" dirty="0" smtClean="0">
                  <a:solidFill>
                    <a:srgbClr val="00FF00"/>
                  </a:solidFill>
                  <a:cs typeface="Times New Roman" pitchFamily="18" charset="0"/>
                </a:rPr>
                <a:t>I</a:t>
              </a:r>
              <a:endParaRPr lang="fr-FR" sz="1000" dirty="0">
                <a:solidFill>
                  <a:srgbClr val="00FF00"/>
                </a:solidFill>
                <a:cs typeface="Times New Roman" pitchFamily="18" charset="0"/>
              </a:endParaRPr>
            </a:p>
          </p:txBody>
        </p:sp>
        <p:sp>
          <p:nvSpPr>
            <p:cNvPr id="142" name="ZoneTexte 141"/>
            <p:cNvSpPr txBox="1"/>
            <p:nvPr/>
          </p:nvSpPr>
          <p:spPr>
            <a:xfrm>
              <a:off x="587454" y="4805825"/>
              <a:ext cx="324362" cy="248303"/>
            </a:xfrm>
            <a:prstGeom prst="rect">
              <a:avLst/>
            </a:prstGeom>
            <a:noFill/>
          </p:spPr>
          <p:txBody>
            <a:bodyPr wrap="square" rtlCol="0">
              <a:spAutoFit/>
            </a:bodyPr>
            <a:lstStyle/>
            <a:p>
              <a:pPr fontAlgn="auto">
                <a:spcBef>
                  <a:spcPts val="0"/>
                </a:spcBef>
                <a:spcAft>
                  <a:spcPts val="0"/>
                </a:spcAft>
              </a:pPr>
              <a:r>
                <a:rPr lang="fr-FR" sz="900" dirty="0" smtClean="0">
                  <a:solidFill>
                    <a:srgbClr val="FF0000"/>
                  </a:solidFill>
                  <a:cs typeface="Times New Roman" pitchFamily="18" charset="0"/>
                </a:rPr>
                <a:t>G</a:t>
              </a:r>
              <a:endParaRPr lang="fr-FR" sz="1000" dirty="0">
                <a:solidFill>
                  <a:srgbClr val="FF0000"/>
                </a:solidFill>
                <a:cs typeface="Times New Roman" pitchFamily="18" charset="0"/>
              </a:endParaRPr>
            </a:p>
          </p:txBody>
        </p:sp>
        <p:sp>
          <p:nvSpPr>
            <p:cNvPr id="143" name="ZoneTexte 142"/>
            <p:cNvSpPr txBox="1"/>
            <p:nvPr/>
          </p:nvSpPr>
          <p:spPr>
            <a:xfrm>
              <a:off x="1181080" y="4805827"/>
              <a:ext cx="324365" cy="248303"/>
            </a:xfrm>
            <a:prstGeom prst="rect">
              <a:avLst/>
            </a:prstGeom>
            <a:noFill/>
          </p:spPr>
          <p:txBody>
            <a:bodyPr wrap="square" rtlCol="0">
              <a:spAutoFit/>
            </a:bodyPr>
            <a:lstStyle/>
            <a:p>
              <a:pPr fontAlgn="auto">
                <a:spcBef>
                  <a:spcPts val="0"/>
                </a:spcBef>
                <a:spcAft>
                  <a:spcPts val="0"/>
                </a:spcAft>
              </a:pPr>
              <a:r>
                <a:rPr lang="fr-FR" sz="900" dirty="0" smtClean="0">
                  <a:solidFill>
                    <a:srgbClr val="0033CC"/>
                  </a:solidFill>
                  <a:cs typeface="Times New Roman" pitchFamily="18" charset="0"/>
                </a:rPr>
                <a:t>T</a:t>
              </a:r>
              <a:endParaRPr lang="fr-FR" sz="1000" dirty="0">
                <a:solidFill>
                  <a:srgbClr val="0033CC"/>
                </a:solidFill>
                <a:cs typeface="Times New Roman" pitchFamily="18" charset="0"/>
              </a:endParaRPr>
            </a:p>
          </p:txBody>
        </p:sp>
      </p:grpSp>
      <p:pic>
        <p:nvPicPr>
          <p:cNvPr id="144" name="Image 1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9492" y="2153481"/>
            <a:ext cx="1157900" cy="648000"/>
          </a:xfrm>
          <a:prstGeom prst="rect">
            <a:avLst/>
          </a:prstGeom>
        </p:spPr>
      </p:pic>
      <p:pic>
        <p:nvPicPr>
          <p:cNvPr id="145" name="Image 1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3872" y="2187136"/>
            <a:ext cx="1157900" cy="648000"/>
          </a:xfrm>
          <a:prstGeom prst="rect">
            <a:avLst/>
          </a:prstGeom>
        </p:spPr>
      </p:pic>
      <p:pic>
        <p:nvPicPr>
          <p:cNvPr id="146" name="Image 1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0292" y="4707130"/>
            <a:ext cx="1157900" cy="648000"/>
          </a:xfrm>
          <a:prstGeom prst="rect">
            <a:avLst/>
          </a:prstGeom>
        </p:spPr>
      </p:pic>
      <p:pic>
        <p:nvPicPr>
          <p:cNvPr id="147" name="Image 1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1008" y="4707130"/>
            <a:ext cx="1157900" cy="648000"/>
          </a:xfrm>
          <a:prstGeom prst="rect">
            <a:avLst/>
          </a:prstGeom>
        </p:spPr>
      </p:pic>
      <p:pic>
        <p:nvPicPr>
          <p:cNvPr id="148" name="Image 1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5018" y="4707130"/>
            <a:ext cx="1157900" cy="648000"/>
          </a:xfrm>
          <a:prstGeom prst="rect">
            <a:avLst/>
          </a:prstGeom>
        </p:spPr>
      </p:pic>
      <p:sp>
        <p:nvSpPr>
          <p:cNvPr id="149" name="ZoneTexte 148"/>
          <p:cNvSpPr txBox="1"/>
          <p:nvPr/>
        </p:nvSpPr>
        <p:spPr>
          <a:xfrm>
            <a:off x="2908489" y="2789231"/>
            <a:ext cx="1798249" cy="307777"/>
          </a:xfrm>
          <a:prstGeom prst="rect">
            <a:avLst/>
          </a:prstGeom>
          <a:noFill/>
        </p:spPr>
        <p:txBody>
          <a:bodyPr wrap="square" rtlCol="0">
            <a:spAutoFit/>
          </a:bodyPr>
          <a:lstStyle/>
          <a:p>
            <a:pPr algn="ctr" fontAlgn="auto">
              <a:spcBef>
                <a:spcPts val="0"/>
              </a:spcBef>
              <a:spcAft>
                <a:spcPts val="0"/>
              </a:spcAft>
            </a:pPr>
            <a:r>
              <a:rPr lang="fr-FR" sz="1400" dirty="0" smtClean="0">
                <a:solidFill>
                  <a:prstClr val="black"/>
                </a:solidFill>
                <a:cs typeface="Times New Roman" pitchFamily="18" charset="0"/>
              </a:rPr>
              <a:t>Cluster B</a:t>
            </a:r>
            <a:endParaRPr lang="fr-FR" sz="1400" dirty="0">
              <a:solidFill>
                <a:prstClr val="black"/>
              </a:solidFill>
              <a:cs typeface="Times New Roman" pitchFamily="18" charset="0"/>
            </a:endParaRPr>
          </a:p>
        </p:txBody>
      </p:sp>
      <p:sp>
        <p:nvSpPr>
          <p:cNvPr id="150" name="ZoneTexte 149"/>
          <p:cNvSpPr txBox="1"/>
          <p:nvPr/>
        </p:nvSpPr>
        <p:spPr>
          <a:xfrm>
            <a:off x="-44948" y="5297178"/>
            <a:ext cx="1798249" cy="307777"/>
          </a:xfrm>
          <a:prstGeom prst="rect">
            <a:avLst/>
          </a:prstGeom>
          <a:noFill/>
        </p:spPr>
        <p:txBody>
          <a:bodyPr wrap="square" rtlCol="0">
            <a:spAutoFit/>
          </a:bodyPr>
          <a:lstStyle/>
          <a:p>
            <a:pPr algn="ctr" fontAlgn="auto">
              <a:spcBef>
                <a:spcPts val="0"/>
              </a:spcBef>
              <a:spcAft>
                <a:spcPts val="0"/>
              </a:spcAft>
            </a:pPr>
            <a:r>
              <a:rPr lang="fr-FR" sz="1400" dirty="0" smtClean="0">
                <a:solidFill>
                  <a:prstClr val="black"/>
                </a:solidFill>
                <a:cs typeface="Times New Roman" pitchFamily="18" charset="0"/>
              </a:rPr>
              <a:t>Cluster E</a:t>
            </a:r>
            <a:endParaRPr lang="fr-FR" sz="1400" dirty="0">
              <a:solidFill>
                <a:prstClr val="black"/>
              </a:solidFill>
              <a:cs typeface="Times New Roman" pitchFamily="18" charset="0"/>
            </a:endParaRPr>
          </a:p>
        </p:txBody>
      </p:sp>
      <p:sp>
        <p:nvSpPr>
          <p:cNvPr id="151" name="ZoneTexte 150"/>
          <p:cNvSpPr txBox="1"/>
          <p:nvPr/>
        </p:nvSpPr>
        <p:spPr>
          <a:xfrm>
            <a:off x="5909069" y="2747410"/>
            <a:ext cx="1798249" cy="307777"/>
          </a:xfrm>
          <a:prstGeom prst="rect">
            <a:avLst/>
          </a:prstGeom>
          <a:noFill/>
        </p:spPr>
        <p:txBody>
          <a:bodyPr wrap="square" rtlCol="0">
            <a:spAutoFit/>
          </a:bodyPr>
          <a:lstStyle/>
          <a:p>
            <a:pPr algn="ctr" fontAlgn="auto">
              <a:spcBef>
                <a:spcPts val="0"/>
              </a:spcBef>
              <a:spcAft>
                <a:spcPts val="0"/>
              </a:spcAft>
            </a:pPr>
            <a:r>
              <a:rPr lang="fr-FR" sz="1400" dirty="0" smtClean="0">
                <a:solidFill>
                  <a:prstClr val="black"/>
                </a:solidFill>
                <a:cs typeface="Times New Roman" pitchFamily="18" charset="0"/>
              </a:rPr>
              <a:t>Cluster A</a:t>
            </a:r>
            <a:endParaRPr lang="fr-FR" sz="1400" dirty="0">
              <a:solidFill>
                <a:prstClr val="black"/>
              </a:solidFill>
              <a:cs typeface="Times New Roman" pitchFamily="18" charset="0"/>
            </a:endParaRPr>
          </a:p>
        </p:txBody>
      </p:sp>
      <p:sp>
        <p:nvSpPr>
          <p:cNvPr id="152" name="ZoneTexte 151"/>
          <p:cNvSpPr txBox="1"/>
          <p:nvPr/>
        </p:nvSpPr>
        <p:spPr>
          <a:xfrm>
            <a:off x="2951042" y="5289429"/>
            <a:ext cx="1798249" cy="307777"/>
          </a:xfrm>
          <a:prstGeom prst="rect">
            <a:avLst/>
          </a:prstGeom>
          <a:noFill/>
        </p:spPr>
        <p:txBody>
          <a:bodyPr wrap="square" rtlCol="0">
            <a:spAutoFit/>
          </a:bodyPr>
          <a:lstStyle/>
          <a:p>
            <a:pPr algn="ctr" fontAlgn="auto">
              <a:spcBef>
                <a:spcPts val="0"/>
              </a:spcBef>
              <a:spcAft>
                <a:spcPts val="0"/>
              </a:spcAft>
            </a:pPr>
            <a:r>
              <a:rPr lang="fr-FR" sz="1400" dirty="0" smtClean="0">
                <a:solidFill>
                  <a:prstClr val="black"/>
                </a:solidFill>
                <a:cs typeface="Times New Roman" pitchFamily="18" charset="0"/>
              </a:rPr>
              <a:t>Cluster D</a:t>
            </a:r>
            <a:endParaRPr lang="fr-FR" sz="1400" dirty="0">
              <a:solidFill>
                <a:prstClr val="black"/>
              </a:solidFill>
              <a:cs typeface="Times New Roman" pitchFamily="18" charset="0"/>
            </a:endParaRPr>
          </a:p>
        </p:txBody>
      </p:sp>
      <p:sp>
        <p:nvSpPr>
          <p:cNvPr id="153" name="ZoneTexte 152"/>
          <p:cNvSpPr txBox="1"/>
          <p:nvPr/>
        </p:nvSpPr>
        <p:spPr>
          <a:xfrm>
            <a:off x="5902565" y="5295135"/>
            <a:ext cx="1798249" cy="307777"/>
          </a:xfrm>
          <a:prstGeom prst="rect">
            <a:avLst/>
          </a:prstGeom>
          <a:noFill/>
        </p:spPr>
        <p:txBody>
          <a:bodyPr wrap="square" rtlCol="0">
            <a:spAutoFit/>
          </a:bodyPr>
          <a:lstStyle/>
          <a:p>
            <a:pPr algn="ctr" fontAlgn="auto">
              <a:spcBef>
                <a:spcPts val="0"/>
              </a:spcBef>
              <a:spcAft>
                <a:spcPts val="0"/>
              </a:spcAft>
            </a:pPr>
            <a:r>
              <a:rPr lang="fr-FR" sz="1400" dirty="0" smtClean="0">
                <a:solidFill>
                  <a:prstClr val="black"/>
                </a:solidFill>
                <a:cs typeface="Times New Roman" pitchFamily="18" charset="0"/>
              </a:rPr>
              <a:t>Cluster C</a:t>
            </a:r>
            <a:endParaRPr lang="fr-FR" sz="1400" dirty="0">
              <a:solidFill>
                <a:prstClr val="black"/>
              </a:solidFill>
              <a:cs typeface="Times New Roman" pitchFamily="18" charset="0"/>
            </a:endParaRPr>
          </a:p>
        </p:txBody>
      </p:sp>
      <p:sp>
        <p:nvSpPr>
          <p:cNvPr id="154" name="ZoneTexte 153"/>
          <p:cNvSpPr txBox="1"/>
          <p:nvPr/>
        </p:nvSpPr>
        <p:spPr>
          <a:xfrm>
            <a:off x="0" y="44449"/>
            <a:ext cx="9143999" cy="1077218"/>
          </a:xfrm>
          <a:prstGeom prst="rect">
            <a:avLst/>
          </a:prstGeom>
          <a:noFill/>
        </p:spPr>
        <p:txBody>
          <a:bodyPr wrap="square" rtlCol="0">
            <a:spAutoFit/>
          </a:bodyPr>
          <a:lstStyle/>
          <a:p>
            <a:pPr algn="ctr"/>
            <a:r>
              <a:rPr lang="en-GB" sz="3200" b="1" dirty="0">
                <a:solidFill>
                  <a:srgbClr val="339933"/>
                </a:solidFill>
              </a:rPr>
              <a:t>Identification and quantification of uterine fluid proteins</a:t>
            </a:r>
          </a:p>
        </p:txBody>
      </p:sp>
    </p:spTree>
    <p:extLst>
      <p:ext uri="{BB962C8B-B14F-4D97-AF65-F5344CB8AC3E}">
        <p14:creationId xmlns:p14="http://schemas.microsoft.com/office/powerpoint/2010/main" val="42802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wipe(left)">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wipe(left)">
                                      <p:cBhvr>
                                        <p:cTn id="1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1438594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nodeType="withEffect">
                                  <p:stCondLst>
                                    <p:cond delay="0"/>
                                  </p:stCondLst>
                                  <p:childTnLst>
                                    <p:set>
                                      <p:cBhvr rctx="PPT">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nodeType="withEffect">
                                  <p:stCondLst>
                                    <p:cond delay="0"/>
                                  </p:stCondLst>
                                  <p:childTnLst>
                                    <p:set>
                                      <p:cBhvr rctx="PPT">
                                        <p:cTn id="24" dur="indefinite"/>
                                        <p:tgtEl>
                                          <p:spTgt spid="3">
                                            <p:txEl>
                                              <p:pRg st="17" end="17"/>
                                            </p:txEl>
                                          </p:spTgt>
                                        </p:tgtEl>
                                        <p:attrNameLst>
                                          <p:attrName>style.opacity</p:attrName>
                                        </p:attrNameLst>
                                      </p:cBhvr>
                                      <p:to>
                                        <p:strVal val="0.25"/>
                                      </p:to>
                                    </p:set>
                                    <p:animEffect filter="image" prLst="opacity: 0.25">
                                      <p:cBhvr rctx="IE">
                                        <p:cTn id="25" dur="indefinite"/>
                                        <p:tgtEl>
                                          <p:spTgt spid="3">
                                            <p:txEl>
                                              <p:pRg st="17" end="17"/>
                                            </p:txEl>
                                          </p:spTgt>
                                        </p:tgtEl>
                                      </p:cBhvr>
                                    </p:animEffect>
                                  </p:childTnLst>
                                </p:cTn>
                              </p:par>
                              <p:par>
                                <p:cTn id="26" presetID="9" presetClass="emph" presetSubtype="0" nodeType="withEffect">
                                  <p:stCondLst>
                                    <p:cond delay="0"/>
                                  </p:stCondLst>
                                  <p:childTnLst>
                                    <p:set>
                                      <p:cBhvr rctx="PPT">
                                        <p:cTn id="27" dur="indefinite"/>
                                        <p:tgtEl>
                                          <p:spTgt spid="3">
                                            <p:txEl>
                                              <p:pRg st="13" end="13"/>
                                            </p:txEl>
                                          </p:spTgt>
                                        </p:tgtEl>
                                        <p:attrNameLst>
                                          <p:attrName>style.opacity</p:attrName>
                                        </p:attrNameLst>
                                      </p:cBhvr>
                                      <p:to>
                                        <p:strVal val="0.25"/>
                                      </p:to>
                                    </p:set>
                                    <p:animEffect filter="image" prLst="opacity: 0.25">
                                      <p:cBhvr rctx="IE">
                                        <p:cTn id="28" dur="indefinite"/>
                                        <p:tgtEl>
                                          <p:spTgt spid="3">
                                            <p:txEl>
                                              <p:pRg st="13" end="13"/>
                                            </p:txEl>
                                          </p:spTgt>
                                        </p:tgtEl>
                                      </p:cBhvr>
                                    </p:animEffect>
                                  </p:childTnLst>
                                </p:cTn>
                              </p:par>
                              <p:par>
                                <p:cTn id="29" presetID="9" presetClass="emph" presetSubtype="0" nodeType="withEffect">
                                  <p:stCondLst>
                                    <p:cond delay="0"/>
                                  </p:stCondLst>
                                  <p:childTnLst>
                                    <p:set>
                                      <p:cBhvr rctx="PPT">
                                        <p:cTn id="30" dur="indefinite"/>
                                        <p:tgtEl>
                                          <p:spTgt spid="3">
                                            <p:txEl>
                                              <p:pRg st="14" end="14"/>
                                            </p:txEl>
                                          </p:spTgt>
                                        </p:tgtEl>
                                        <p:attrNameLst>
                                          <p:attrName>style.opacity</p:attrName>
                                        </p:attrNameLst>
                                      </p:cBhvr>
                                      <p:to>
                                        <p:strVal val="0.25"/>
                                      </p:to>
                                    </p:set>
                                    <p:animEffect filter="image" prLst="opacity: 0.25">
                                      <p:cBhvr rctx="IE">
                                        <p:cTn id="31" dur="indefinite"/>
                                        <p:tgtEl>
                                          <p:spTgt spid="3">
                                            <p:txEl>
                                              <p:pRg st="14" end="14"/>
                                            </p:txEl>
                                          </p:spTgt>
                                        </p:tgtEl>
                                      </p:cBhvr>
                                    </p:animEffect>
                                  </p:childTnLst>
                                </p:cTn>
                              </p:par>
                              <p:par>
                                <p:cTn id="32" presetID="9" presetClass="emph" presetSubtype="0" nodeType="withEffect">
                                  <p:stCondLst>
                                    <p:cond delay="0"/>
                                  </p:stCondLst>
                                  <p:childTnLst>
                                    <p:set>
                                      <p:cBhvr rctx="PPT">
                                        <p:cTn id="33" dur="indefinite"/>
                                        <p:tgtEl>
                                          <p:spTgt spid="3">
                                            <p:txEl>
                                              <p:pRg st="15" end="15"/>
                                            </p:txEl>
                                          </p:spTgt>
                                        </p:tgtEl>
                                        <p:attrNameLst>
                                          <p:attrName>style.opacity</p:attrName>
                                        </p:attrNameLst>
                                      </p:cBhvr>
                                      <p:to>
                                        <p:strVal val="0.25"/>
                                      </p:to>
                                    </p:set>
                                    <p:animEffect filter="image" prLst="opacity: 0.25">
                                      <p:cBhvr rctx="IE">
                                        <p:cTn id="34" dur="indefinite"/>
                                        <p:tgtEl>
                                          <p:spTgt spid="3">
                                            <p:txEl>
                                              <p:pRg st="15" end="1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3">
                                            <p:txEl>
                                              <p:pRg st="8" end="8"/>
                                            </p:txEl>
                                          </p:spTgt>
                                        </p:tgtEl>
                                        <p:attrNameLst>
                                          <p:attrName>style.opacity</p:attrName>
                                        </p:attrNameLst>
                                      </p:cBhvr>
                                      <p:to>
                                        <p:strVal val="0.25"/>
                                      </p:to>
                                    </p:set>
                                    <p:animEffect filter="image" prLst="opacity: 0.25">
                                      <p:cBhvr rctx="IE">
                                        <p:cTn id="39" dur="indefinite"/>
                                        <p:tgtEl>
                                          <p:spTgt spid="3">
                                            <p:txEl>
                                              <p:pRg st="8" end="8"/>
                                            </p:txEl>
                                          </p:spTgt>
                                        </p:tgtEl>
                                      </p:cBhvr>
                                    </p:animEffect>
                                  </p:childTnLst>
                                </p:cTn>
                              </p:par>
                              <p:par>
                                <p:cTn id="40" presetID="9" presetClass="emph" presetSubtype="0" nodeType="withEffect">
                                  <p:stCondLst>
                                    <p:cond delay="0"/>
                                  </p:stCondLst>
                                  <p:childTnLst>
                                    <p:set>
                                      <p:cBhvr rctx="PPT">
                                        <p:cTn id="41" dur="indefinite"/>
                                        <p:tgtEl>
                                          <p:spTgt spid="3">
                                            <p:txEl>
                                              <p:pRg st="9" end="9"/>
                                            </p:txEl>
                                          </p:spTgt>
                                        </p:tgtEl>
                                        <p:attrNameLst>
                                          <p:attrName>style.opacity</p:attrName>
                                        </p:attrNameLst>
                                      </p:cBhvr>
                                      <p:to>
                                        <p:strVal val="0.25"/>
                                      </p:to>
                                    </p:set>
                                    <p:animEffect filter="image" prLst="opacity: 0.25">
                                      <p:cBhvr rctx="IE">
                                        <p:cTn id="42" dur="indefinite"/>
                                        <p:tgtEl>
                                          <p:spTgt spid="3">
                                            <p:txEl>
                                              <p:pRg st="9" end="9"/>
                                            </p:txEl>
                                          </p:spTgt>
                                        </p:tgtEl>
                                      </p:cBhvr>
                                    </p:animEffect>
                                  </p:childTnLst>
                                </p:cTn>
                              </p:par>
                              <p:par>
                                <p:cTn id="43" presetID="9" presetClass="emph" presetSubtype="0" nodeType="withEffect">
                                  <p:stCondLst>
                                    <p:cond delay="0"/>
                                  </p:stCondLst>
                                  <p:childTnLst>
                                    <p:set>
                                      <p:cBhvr rctx="PPT">
                                        <p:cTn id="44" dur="indefinite"/>
                                        <p:tgtEl>
                                          <p:spTgt spid="3">
                                            <p:txEl>
                                              <p:pRg st="10" end="10"/>
                                            </p:txEl>
                                          </p:spTgt>
                                        </p:tgtEl>
                                        <p:attrNameLst>
                                          <p:attrName>style.opacity</p:attrName>
                                        </p:attrNameLst>
                                      </p:cBhvr>
                                      <p:to>
                                        <p:strVal val="0.25"/>
                                      </p:to>
                                    </p:set>
                                    <p:animEffect filter="image" prLst="opacity: 0.25">
                                      <p:cBhvr rctx="IE">
                                        <p:cTn id="45" dur="indefinite"/>
                                        <p:tgtEl>
                                          <p:spTgt spid="3">
                                            <p:txEl>
                                              <p:pRg st="10" end="10"/>
                                            </p:txEl>
                                          </p:spTgt>
                                        </p:tgtEl>
                                      </p:cBhvr>
                                    </p:animEffect>
                                  </p:childTnLst>
                                </p:cTn>
                              </p:par>
                              <p:par>
                                <p:cTn id="46" presetID="9" presetClass="emph" presetSubtype="0" nodeType="withEffect">
                                  <p:stCondLst>
                                    <p:cond delay="0"/>
                                  </p:stCondLst>
                                  <p:childTnLst>
                                    <p:set>
                                      <p:cBhvr rctx="PPT">
                                        <p:cTn id="47" dur="indefinite"/>
                                        <p:tgtEl>
                                          <p:spTgt spid="3">
                                            <p:txEl>
                                              <p:pRg st="11" end="11"/>
                                            </p:txEl>
                                          </p:spTgt>
                                        </p:tgtEl>
                                        <p:attrNameLst>
                                          <p:attrName>style.opacity</p:attrName>
                                        </p:attrNameLst>
                                      </p:cBhvr>
                                      <p:to>
                                        <p:strVal val="0.25"/>
                                      </p:to>
                                    </p:set>
                                    <p:animEffect filter="image" prLst="opacity: 0.25">
                                      <p:cBhvr rctx="IE">
                                        <p:cTn id="48" dur="indefinite"/>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7810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solidFill>
                  <a:schemeClr val="accent2"/>
                </a:solidFill>
              </a:rPr>
              <a:t>Stratégie de sélection pour améliorer les défenses naturelles de l’œuf</a:t>
            </a:r>
          </a:p>
        </p:txBody>
      </p:sp>
      <p:sp>
        <p:nvSpPr>
          <p:cNvPr id="86019" name="Rectangle 3"/>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85000"/>
              </a:lnSpc>
            </a:pPr>
            <a:r>
              <a:rPr lang="fr-FR" altLang="fr-FR" sz="3200" b="1">
                <a:solidFill>
                  <a:srgbClr val="008000"/>
                </a:solidFill>
              </a:rPr>
              <a:t>Utilisation des avancées récentes en génétique et génomique pour améliorer la solidité de la coquille</a:t>
            </a:r>
          </a:p>
        </p:txBody>
      </p:sp>
      <p:pic>
        <p:nvPicPr>
          <p:cNvPr id="860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38" y="987425"/>
            <a:ext cx="4699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5"/>
          <p:cNvSpPr txBox="1">
            <a:spLocks noChangeArrowheads="1"/>
          </p:cNvSpPr>
          <p:nvPr/>
        </p:nvSpPr>
        <p:spPr bwMode="auto">
          <a:xfrm>
            <a:off x="3238500" y="1241425"/>
            <a:ext cx="2932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Ian Dunn, Maureen Bain</a:t>
            </a:r>
          </a:p>
          <a:p>
            <a:pPr eaLnBrk="1" hangingPunct="1"/>
            <a:r>
              <a:rPr lang="fr-FR" altLang="fr-FR" sz="1400"/>
              <a:t>Roslin Institute, University of Glasgow</a:t>
            </a:r>
          </a:p>
        </p:txBody>
      </p:sp>
      <p:pic>
        <p:nvPicPr>
          <p:cNvPr id="86022"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738" y="1104900"/>
            <a:ext cx="1382712" cy="81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5" name="Rectangle 7"/>
          <p:cNvSpPr>
            <a:spLocks noChangeArrowheads="1"/>
          </p:cNvSpPr>
          <p:nvPr/>
        </p:nvSpPr>
        <p:spPr bwMode="auto">
          <a:xfrm>
            <a:off x="609600" y="2022475"/>
            <a:ext cx="45481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20000"/>
              </a:spcBef>
            </a:pPr>
            <a:r>
              <a:rPr lang="fr-FR" altLang="fr-FR">
                <a:solidFill>
                  <a:srgbClr val="FF0000"/>
                </a:solidFill>
              </a:rPr>
              <a:t>Sélection assistée par marqueurs (MAS)</a:t>
            </a:r>
          </a:p>
          <a:p>
            <a:pPr eaLnBrk="1" hangingPunct="1">
              <a:lnSpc>
                <a:spcPct val="90000"/>
              </a:lnSpc>
              <a:spcBef>
                <a:spcPct val="20000"/>
              </a:spcBef>
            </a:pPr>
            <a:endParaRPr lang="fr-FR" altLang="fr-FR">
              <a:solidFill>
                <a:srgbClr val="FF0000"/>
              </a:solidFill>
            </a:endParaRPr>
          </a:p>
          <a:p>
            <a:pPr lvl="1" eaLnBrk="1" hangingPunct="1">
              <a:lnSpc>
                <a:spcPct val="90000"/>
              </a:lnSpc>
              <a:buFontTx/>
              <a:buChar char="–"/>
            </a:pPr>
            <a:r>
              <a:rPr lang="fr-FR" altLang="fr-FR" sz="1600"/>
              <a:t>Sélection utilisant des marqueurs ADN spécifiques d’un caractère phénotypique difficile à utiliser de manière </a:t>
            </a:r>
            <a:r>
              <a:rPr lang="fr-FR" altLang="fr-FR" sz="1600" u="sng"/>
              <a:t>pratique</a:t>
            </a:r>
            <a:r>
              <a:rPr lang="fr-FR" altLang="fr-FR" sz="1600"/>
              <a:t> en sélection</a:t>
            </a:r>
          </a:p>
          <a:p>
            <a:pPr lvl="1" eaLnBrk="1" hangingPunct="1">
              <a:lnSpc>
                <a:spcPct val="90000"/>
              </a:lnSpc>
            </a:pPr>
            <a:endParaRPr lang="fr-FR" altLang="fr-FR" sz="1600"/>
          </a:p>
          <a:p>
            <a:pPr lvl="1" eaLnBrk="1" hangingPunct="1">
              <a:lnSpc>
                <a:spcPct val="90000"/>
              </a:lnSpc>
              <a:buFontTx/>
              <a:buChar char="–"/>
            </a:pPr>
            <a:r>
              <a:rPr lang="fr-FR" altLang="fr-FR" sz="1600">
                <a:cs typeface="Arial" charset="0"/>
              </a:rPr>
              <a:t>Nécessite des marqueurs génétiques identifiés et utilisables</a:t>
            </a:r>
          </a:p>
          <a:p>
            <a:pPr eaLnBrk="1" hangingPunct="1">
              <a:lnSpc>
                <a:spcPct val="90000"/>
              </a:lnSpc>
              <a:buFontTx/>
              <a:buChar char="•"/>
            </a:pPr>
            <a:endParaRPr lang="fr-FR" altLang="fr-FR" sz="1600">
              <a:cs typeface="Times New Roman" pitchFamily="18" charset="0"/>
            </a:endParaRPr>
          </a:p>
          <a:p>
            <a:pPr lvl="1" eaLnBrk="1" hangingPunct="1">
              <a:lnSpc>
                <a:spcPct val="90000"/>
              </a:lnSpc>
              <a:buFontTx/>
              <a:buChar char="–"/>
            </a:pPr>
            <a:r>
              <a:rPr lang="fr-FR" altLang="fr-FR" sz="1600">
                <a:cs typeface="Times New Roman" pitchFamily="18" charset="0"/>
              </a:rPr>
              <a:t>Les gènes codant pour les protéines de la matrice organique de la coquille peuvent être considérés comme gènes candidats pour la MAS</a:t>
            </a:r>
            <a:endParaRPr lang="fr-FR" altLang="fr-FR" sz="1600"/>
          </a:p>
        </p:txBody>
      </p:sp>
      <p:sp>
        <p:nvSpPr>
          <p:cNvPr id="206856" name="Text Box 8"/>
          <p:cNvSpPr txBox="1">
            <a:spLocks noChangeArrowheads="1"/>
          </p:cNvSpPr>
          <p:nvPr/>
        </p:nvSpPr>
        <p:spPr bwMode="auto">
          <a:xfrm>
            <a:off x="5295900" y="1503363"/>
            <a:ext cx="3643313"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fr-FR" altLang="fr-FR" sz="1200" b="1" i="1"/>
              <a:t>Hypothèse</a:t>
            </a:r>
            <a:r>
              <a:rPr lang="fr-FR" altLang="fr-FR" sz="1200" i="1"/>
              <a:t> </a:t>
            </a:r>
          </a:p>
          <a:p>
            <a:pPr algn="ctr"/>
            <a:r>
              <a:rPr lang="fr-FR" altLang="fr-FR" sz="1200" i="1"/>
              <a:t>“Une variation de l’expression des gènes codant pour les protéines de la matrice organique de la coquille provoque des différences mesurables de la qualité de la coquille</a:t>
            </a:r>
            <a:endParaRPr lang="fr-FR" altLang="fr-FR" sz="800" b="1">
              <a:cs typeface="Arial" charset="0"/>
            </a:endParaRPr>
          </a:p>
          <a:p>
            <a:pPr algn="ctr" eaLnBrk="1" hangingPunct="1"/>
            <a:endParaRPr lang="fr-FR" altLang="fr-FR" sz="1400"/>
          </a:p>
        </p:txBody>
      </p:sp>
      <p:grpSp>
        <p:nvGrpSpPr>
          <p:cNvPr id="206857" name="Group 9"/>
          <p:cNvGrpSpPr>
            <a:grpSpLocks/>
          </p:cNvGrpSpPr>
          <p:nvPr/>
        </p:nvGrpSpPr>
        <p:grpSpPr bwMode="auto">
          <a:xfrm>
            <a:off x="5330825" y="2466975"/>
            <a:ext cx="3435350" cy="3549650"/>
            <a:chOff x="3356" y="1246"/>
            <a:chExt cx="2164" cy="2236"/>
          </a:xfrm>
        </p:grpSpPr>
        <p:pic>
          <p:nvPicPr>
            <p:cNvPr id="86026" name="Picture 10" descr="eggshell-mark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274"/>
              <a:ext cx="2160" cy="220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6027" name="Text Box 11"/>
            <p:cNvSpPr txBox="1">
              <a:spLocks noChangeArrowheads="1"/>
            </p:cNvSpPr>
            <p:nvPr/>
          </p:nvSpPr>
          <p:spPr bwMode="auto">
            <a:xfrm>
              <a:off x="3356" y="1246"/>
              <a:ext cx="113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altLang="fr-FR" sz="1200"/>
                <a:t>Picture courtesy of I.Dunn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06855">
                                            <p:txEl>
                                              <p:pRg st="0" end="0"/>
                                            </p:txEl>
                                          </p:spTgt>
                                        </p:tgtEl>
                                        <p:attrNameLst>
                                          <p:attrName>style.visibility</p:attrName>
                                        </p:attrNameLst>
                                      </p:cBhvr>
                                      <p:to>
                                        <p:strVal val="visible"/>
                                      </p:to>
                                    </p:set>
                                    <p:animEffect transition="in" filter="wipe(left)">
                                      <p:cBhvr>
                                        <p:cTn id="7" dur="500"/>
                                        <p:tgtEl>
                                          <p:spTgt spid="2068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6855">
                                            <p:txEl>
                                              <p:pRg st="2" end="2"/>
                                            </p:txEl>
                                          </p:spTgt>
                                        </p:tgtEl>
                                        <p:attrNameLst>
                                          <p:attrName>style.visibility</p:attrName>
                                        </p:attrNameLst>
                                      </p:cBhvr>
                                      <p:to>
                                        <p:strVal val="visible"/>
                                      </p:to>
                                    </p:set>
                                    <p:animEffect transition="in" filter="wipe(left)">
                                      <p:cBhvr>
                                        <p:cTn id="12" dur="500"/>
                                        <p:tgtEl>
                                          <p:spTgt spid="2068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6855">
                                            <p:txEl>
                                              <p:pRg st="4" end="4"/>
                                            </p:txEl>
                                          </p:spTgt>
                                        </p:tgtEl>
                                        <p:attrNameLst>
                                          <p:attrName>style.visibility</p:attrName>
                                        </p:attrNameLst>
                                      </p:cBhvr>
                                      <p:to>
                                        <p:strVal val="visible"/>
                                      </p:to>
                                    </p:set>
                                    <p:animEffect transition="in" filter="wipe(left)">
                                      <p:cBhvr>
                                        <p:cTn id="17" dur="500"/>
                                        <p:tgtEl>
                                          <p:spTgt spid="20685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06856"/>
                                        </p:tgtEl>
                                        <p:attrNameLst>
                                          <p:attrName>style.visibility</p:attrName>
                                        </p:attrNameLst>
                                      </p:cBhvr>
                                      <p:to>
                                        <p:strVal val="visible"/>
                                      </p:to>
                                    </p:set>
                                    <p:anim calcmode="lin" valueType="num">
                                      <p:cBhvr>
                                        <p:cTn id="22" dur="1000" fill="hold"/>
                                        <p:tgtEl>
                                          <p:spTgt spid="206856"/>
                                        </p:tgtEl>
                                        <p:attrNameLst>
                                          <p:attrName>ppt_w</p:attrName>
                                        </p:attrNameLst>
                                      </p:cBhvr>
                                      <p:tavLst>
                                        <p:tav tm="0">
                                          <p:val>
                                            <p:strVal val="#ppt_w*0.70"/>
                                          </p:val>
                                        </p:tav>
                                        <p:tav tm="100000">
                                          <p:val>
                                            <p:strVal val="#ppt_w"/>
                                          </p:val>
                                        </p:tav>
                                      </p:tavLst>
                                    </p:anim>
                                    <p:anim calcmode="lin" valueType="num">
                                      <p:cBhvr>
                                        <p:cTn id="23" dur="1000" fill="hold"/>
                                        <p:tgtEl>
                                          <p:spTgt spid="206856"/>
                                        </p:tgtEl>
                                        <p:attrNameLst>
                                          <p:attrName>ppt_h</p:attrName>
                                        </p:attrNameLst>
                                      </p:cBhvr>
                                      <p:tavLst>
                                        <p:tav tm="0">
                                          <p:val>
                                            <p:strVal val="#ppt_h"/>
                                          </p:val>
                                        </p:tav>
                                        <p:tav tm="100000">
                                          <p:val>
                                            <p:strVal val="#ppt_h"/>
                                          </p:val>
                                        </p:tav>
                                      </p:tavLst>
                                    </p:anim>
                                    <p:animEffect transition="in" filter="fade">
                                      <p:cBhvr>
                                        <p:cTn id="24" dur="1000"/>
                                        <p:tgtEl>
                                          <p:spTgt spid="20685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nodeType="clickEffect">
                                  <p:stCondLst>
                                    <p:cond delay="0"/>
                                  </p:stCondLst>
                                  <p:childTnLst>
                                    <p:set>
                                      <p:cBhvr>
                                        <p:cTn id="28" dur="1" fill="hold">
                                          <p:stCondLst>
                                            <p:cond delay="0"/>
                                          </p:stCondLst>
                                        </p:cTn>
                                        <p:tgtEl>
                                          <p:spTgt spid="206857"/>
                                        </p:tgtEl>
                                        <p:attrNameLst>
                                          <p:attrName>style.visibility</p:attrName>
                                        </p:attrNameLst>
                                      </p:cBhvr>
                                      <p:to>
                                        <p:strVal val="visible"/>
                                      </p:to>
                                    </p:set>
                                    <p:anim calcmode="lin" valueType="num">
                                      <p:cBhvr>
                                        <p:cTn id="29" dur="500" decel="50000" fill="hold">
                                          <p:stCondLst>
                                            <p:cond delay="0"/>
                                          </p:stCondLst>
                                        </p:cTn>
                                        <p:tgtEl>
                                          <p:spTgt spid="20685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0685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06857"/>
                                        </p:tgtEl>
                                        <p:attrNameLst>
                                          <p:attrName>ppt_w</p:attrName>
                                        </p:attrNameLst>
                                      </p:cBhvr>
                                      <p:tavLst>
                                        <p:tav tm="0">
                                          <p:val>
                                            <p:strVal val="#ppt_w*.05"/>
                                          </p:val>
                                        </p:tav>
                                        <p:tav tm="100000">
                                          <p:val>
                                            <p:strVal val="#ppt_w"/>
                                          </p:val>
                                        </p:tav>
                                      </p:tavLst>
                                    </p:anim>
                                    <p:anim calcmode="lin" valueType="num">
                                      <p:cBhvr>
                                        <p:cTn id="32" dur="1000" fill="hold"/>
                                        <p:tgtEl>
                                          <p:spTgt spid="20685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0685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0685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0685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0685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06855">
                                            <p:txEl>
                                              <p:pRg st="6" end="6"/>
                                            </p:txEl>
                                          </p:spTgt>
                                        </p:tgtEl>
                                        <p:attrNameLst>
                                          <p:attrName>style.visibility</p:attrName>
                                        </p:attrNameLst>
                                      </p:cBhvr>
                                      <p:to>
                                        <p:strVal val="visible"/>
                                      </p:to>
                                    </p:set>
                                    <p:animEffect transition="in" filter="wipe(left)">
                                      <p:cBhvr>
                                        <p:cTn id="41" dur="500"/>
                                        <p:tgtEl>
                                          <p:spTgt spid="2068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a:solidFill>
                  <a:srgbClr val="027D51"/>
                </a:solidFill>
                <a:cs typeface="Times New Roman" pitchFamily="18" charset="0"/>
              </a:rPr>
              <a:t>L’œuf de poule</a:t>
            </a:r>
          </a:p>
        </p:txBody>
      </p:sp>
      <p:sp>
        <p:nvSpPr>
          <p:cNvPr id="6157" name="Rectangle 4"/>
          <p:cNvSpPr>
            <a:spLocks noChangeArrowheads="1"/>
          </p:cNvSpPr>
          <p:nvPr/>
        </p:nvSpPr>
        <p:spPr bwMode="auto">
          <a:xfrm>
            <a:off x="10160" y="1414424"/>
            <a:ext cx="9144000" cy="4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b="1" dirty="0">
                <a:solidFill>
                  <a:srgbClr val="C00000"/>
                </a:solidFill>
              </a:rPr>
              <a:t>Chambre isolée pour permettre le développement de l’embryon</a:t>
            </a:r>
          </a:p>
        </p:txBody>
      </p:sp>
      <p:sp>
        <p:nvSpPr>
          <p:cNvPr id="6158" name="Text Box 25"/>
          <p:cNvSpPr txBox="1">
            <a:spLocks noChangeArrowheads="1"/>
          </p:cNvSpPr>
          <p:nvPr/>
        </p:nvSpPr>
        <p:spPr bwMode="auto">
          <a:xfrm>
            <a:off x="0" y="1773957"/>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dirty="0">
                <a:solidFill>
                  <a:schemeClr val="accent2"/>
                </a:solidFill>
              </a:rPr>
              <a:t>Doit contenir la totalité des composants nécessaires au développement embryonnaire</a:t>
            </a:r>
          </a:p>
        </p:txBody>
      </p:sp>
      <p:sp>
        <p:nvSpPr>
          <p:cNvPr id="6159" name="Text Box 28"/>
          <p:cNvSpPr txBox="1">
            <a:spLocks noChangeArrowheads="1"/>
          </p:cNvSpPr>
          <p:nvPr/>
        </p:nvSpPr>
        <p:spPr bwMode="auto">
          <a:xfrm>
            <a:off x="449172" y="641350"/>
            <a:ext cx="8156575" cy="6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marL="285750" indent="-285750" eaLnBrk="1" hangingPunct="1">
              <a:buFont typeface="Wingdings" panose="05000000000000000000" pitchFamily="2" charset="2"/>
              <a:buChar char="ü"/>
            </a:pPr>
            <a:r>
              <a:rPr lang="fr-FR" altLang="fr-FR" b="1" dirty="0"/>
              <a:t>Ingrédient de base pour la consommation humaine</a:t>
            </a:r>
          </a:p>
          <a:p>
            <a:pPr eaLnBrk="1" hangingPunct="1"/>
            <a:r>
              <a:rPr lang="fr-FR" altLang="fr-FR" b="1" dirty="0" smtClean="0"/>
              <a:t>	(Éléments </a:t>
            </a:r>
            <a:r>
              <a:rPr lang="fr-FR" altLang="fr-FR" b="1" dirty="0"/>
              <a:t>nutritionnels parfaitement </a:t>
            </a:r>
            <a:r>
              <a:rPr lang="fr-FR" altLang="fr-FR" b="1" dirty="0" smtClean="0"/>
              <a:t>équilibrés)</a:t>
            </a:r>
            <a:endParaRPr lang="fr-FR" altLang="fr-FR" b="1" dirty="0"/>
          </a:p>
        </p:txBody>
      </p:sp>
      <p:sp>
        <p:nvSpPr>
          <p:cNvPr id="127023" name="Text Box 47"/>
          <p:cNvSpPr txBox="1">
            <a:spLocks noChangeArrowheads="1"/>
          </p:cNvSpPr>
          <p:nvPr/>
        </p:nvSpPr>
        <p:spPr bwMode="auto">
          <a:xfrm>
            <a:off x="658241" y="2142596"/>
            <a:ext cx="8258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eaLnBrk="1" hangingPunct="1"/>
            <a:r>
              <a:rPr lang="fr-FR" altLang="fr-FR" b="1" dirty="0">
                <a:sym typeface="Wingdings" pitchFamily="2" charset="2"/>
              </a:rPr>
              <a:t> </a:t>
            </a:r>
            <a:r>
              <a:rPr lang="fr-FR" altLang="fr-FR" b="1" dirty="0"/>
              <a:t>Systèmes de protection (défenses naturelles de </a:t>
            </a:r>
            <a:r>
              <a:rPr lang="fr-FR" altLang="fr-FR" b="1" dirty="0" smtClean="0"/>
              <a:t>l’œuf)</a:t>
            </a:r>
            <a:endParaRPr lang="fr-FR" altLang="fr-FR" b="1" dirty="0"/>
          </a:p>
        </p:txBody>
      </p:sp>
      <p:sp>
        <p:nvSpPr>
          <p:cNvPr id="6150" name="Rectangle 14"/>
          <p:cNvSpPr>
            <a:spLocks noChangeArrowheads="1"/>
          </p:cNvSpPr>
          <p:nvPr/>
        </p:nvSpPr>
        <p:spPr bwMode="auto">
          <a:xfrm>
            <a:off x="658241" y="4871303"/>
            <a:ext cx="744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b="1" dirty="0">
                <a:sym typeface="Wingdings" pitchFamily="2" charset="2"/>
              </a:rPr>
              <a:t> </a:t>
            </a:r>
            <a:r>
              <a:rPr lang="fr-FR" altLang="fr-FR" b="1" dirty="0"/>
              <a:t>Source majeure de composés avec un large spectre d’activités biologiques</a:t>
            </a:r>
            <a:endParaRPr lang="en-US" altLang="fr-FR" b="1" dirty="0"/>
          </a:p>
        </p:txBody>
      </p:sp>
      <p:sp>
        <p:nvSpPr>
          <p:cNvPr id="6151" name="Text Box 15"/>
          <p:cNvSpPr txBox="1">
            <a:spLocks noChangeArrowheads="1"/>
          </p:cNvSpPr>
          <p:nvPr/>
        </p:nvSpPr>
        <p:spPr bwMode="auto">
          <a:xfrm>
            <a:off x="424990" y="5441957"/>
            <a:ext cx="8166966" cy="40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5" rIns="91370" bIns="45685">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b="1" dirty="0" smtClean="0">
                <a:solidFill>
                  <a:srgbClr val="CC0000"/>
                </a:solidFill>
              </a:rPr>
              <a:t>Valorisation </a:t>
            </a:r>
            <a:r>
              <a:rPr lang="fr-FR" altLang="fr-FR" sz="2000" b="1" dirty="0">
                <a:solidFill>
                  <a:srgbClr val="CC0000"/>
                </a:solidFill>
              </a:rPr>
              <a:t>alimentaire et non alimentaire de </a:t>
            </a:r>
            <a:r>
              <a:rPr lang="fr-FR" altLang="fr-FR" sz="2000" b="1" dirty="0" smtClean="0">
                <a:solidFill>
                  <a:srgbClr val="CC0000"/>
                </a:solidFill>
              </a:rPr>
              <a:t>l’œuf et des produits d’</a:t>
            </a:r>
            <a:r>
              <a:rPr lang="fr-FR" altLang="fr-FR" sz="2000" b="1" dirty="0" err="1" smtClean="0">
                <a:solidFill>
                  <a:srgbClr val="CC0000"/>
                </a:solidFill>
              </a:rPr>
              <a:t>oeufs</a:t>
            </a:r>
            <a:endParaRPr lang="fr-FR" altLang="fr-FR" sz="2000" b="1" dirty="0">
              <a:solidFill>
                <a:srgbClr val="CC0000"/>
              </a:solidFill>
            </a:endParaRPr>
          </a:p>
        </p:txBody>
      </p:sp>
      <p:grpSp>
        <p:nvGrpSpPr>
          <p:cNvPr id="16" name="Groupe 15"/>
          <p:cNvGrpSpPr>
            <a:grpSpLocks/>
          </p:cNvGrpSpPr>
          <p:nvPr/>
        </p:nvGrpSpPr>
        <p:grpSpPr bwMode="auto">
          <a:xfrm>
            <a:off x="1477455" y="2519326"/>
            <a:ext cx="5378450" cy="2176463"/>
            <a:chOff x="2118946" y="2153301"/>
            <a:chExt cx="5379610" cy="2176463"/>
          </a:xfrm>
        </p:grpSpPr>
        <p:pic>
          <p:nvPicPr>
            <p:cNvPr id="17" name="Picture 42"/>
            <p:cNvPicPr>
              <a:picLocks noChangeAspect="1" noChangeArrowheads="1"/>
            </p:cNvPicPr>
            <p:nvPr/>
          </p:nvPicPr>
          <p:blipFill>
            <a:blip r:embed="rId2"/>
            <a:srcRect/>
            <a:stretch>
              <a:fillRect/>
            </a:stretch>
          </p:blipFill>
          <p:spPr bwMode="auto">
            <a:xfrm>
              <a:off x="6224621" y="2893206"/>
              <a:ext cx="1273935" cy="1073557"/>
            </a:xfrm>
            <a:prstGeom prst="rect">
              <a:avLst/>
            </a:prstGeom>
            <a:noFill/>
            <a:ln w="9525">
              <a:noFill/>
              <a:miter lim="800000"/>
              <a:headEnd/>
              <a:tailEnd/>
            </a:ln>
          </p:spPr>
        </p:pic>
        <p:sp>
          <p:nvSpPr>
            <p:cNvPr id="18" name="AutoShape 43"/>
            <p:cNvSpPr>
              <a:spLocks noChangeArrowheads="1"/>
            </p:cNvSpPr>
            <p:nvPr/>
          </p:nvSpPr>
          <p:spPr bwMode="auto">
            <a:xfrm>
              <a:off x="3365308" y="3280922"/>
              <a:ext cx="2889048" cy="452593"/>
            </a:xfrm>
            <a:prstGeom prst="rightArrow">
              <a:avLst>
                <a:gd name="adj1" fmla="val 69620"/>
                <a:gd name="adj2" fmla="val 175216"/>
              </a:avLst>
            </a:prstGeom>
            <a:noFill/>
            <a:ln w="9525">
              <a:solidFill>
                <a:schemeClr val="tx1"/>
              </a:solidFill>
              <a:miter lim="800000"/>
              <a:headEnd/>
              <a:tailEnd/>
            </a:ln>
          </p:spPr>
          <p:txBody>
            <a:bodyPr lIns="91401" tIns="45701" rIns="91401" bIns="45701" anchor="ctr">
              <a:spAutoFit/>
            </a:bodyPr>
            <a:lstStyle/>
            <a:p>
              <a:pPr algn="ctr"/>
              <a:r>
                <a:rPr lang="en-US" altLang="fr-FR" sz="1600" dirty="0">
                  <a:cs typeface="Arial" charset="0"/>
                </a:rPr>
                <a:t>External milieu</a:t>
              </a:r>
            </a:p>
          </p:txBody>
        </p:sp>
        <p:sp>
          <p:nvSpPr>
            <p:cNvPr id="19" name="AutoShape 44"/>
            <p:cNvSpPr>
              <a:spLocks noChangeArrowheads="1"/>
            </p:cNvSpPr>
            <p:nvPr/>
          </p:nvSpPr>
          <p:spPr bwMode="auto">
            <a:xfrm>
              <a:off x="3376264" y="3674817"/>
              <a:ext cx="2335027" cy="654947"/>
            </a:xfrm>
            <a:prstGeom prst="irregularSeal2">
              <a:avLst/>
            </a:prstGeom>
            <a:noFill/>
            <a:ln w="9525" algn="ctr">
              <a:solidFill>
                <a:schemeClr val="tx1"/>
              </a:solidFill>
              <a:miter lim="800000"/>
              <a:headEnd/>
              <a:tailEnd/>
            </a:ln>
          </p:spPr>
          <p:txBody>
            <a:bodyPr lIns="91401" tIns="45701" rIns="91401" bIns="45701">
              <a:spAutoFit/>
            </a:bodyPr>
            <a:lstStyle/>
            <a:p>
              <a:pPr algn="ctr">
                <a:spcBef>
                  <a:spcPct val="50000"/>
                </a:spcBef>
              </a:pPr>
              <a:r>
                <a:rPr lang="en-US" altLang="fr-FR" sz="1600">
                  <a:cs typeface="Arial" charset="0"/>
                </a:rPr>
                <a:t>Microbes</a:t>
              </a:r>
            </a:p>
          </p:txBody>
        </p:sp>
        <p:sp>
          <p:nvSpPr>
            <p:cNvPr id="20" name="AutoShape 45"/>
            <p:cNvSpPr>
              <a:spLocks noChangeArrowheads="1"/>
            </p:cNvSpPr>
            <p:nvPr/>
          </p:nvSpPr>
          <p:spPr bwMode="auto">
            <a:xfrm>
              <a:off x="3272971" y="2153301"/>
              <a:ext cx="2760715" cy="1206400"/>
            </a:xfrm>
            <a:prstGeom prst="irregularSeal2">
              <a:avLst/>
            </a:prstGeom>
            <a:noFill/>
            <a:ln w="9525" algn="ctr">
              <a:solidFill>
                <a:schemeClr val="tx1"/>
              </a:solidFill>
              <a:miter lim="800000"/>
              <a:headEnd/>
              <a:tailEnd/>
            </a:ln>
          </p:spPr>
          <p:txBody>
            <a:bodyPr lIns="91401" tIns="45701" rIns="91401" bIns="45701">
              <a:spAutoFit/>
            </a:bodyPr>
            <a:lstStyle/>
            <a:p>
              <a:pPr algn="ctr">
                <a:spcBef>
                  <a:spcPct val="50000"/>
                </a:spcBef>
              </a:pPr>
              <a:r>
                <a:rPr lang="en-US" altLang="fr-FR" sz="1600">
                  <a:cs typeface="Arial" charset="0"/>
                </a:rPr>
                <a:t>Physical Assaults</a:t>
              </a:r>
            </a:p>
          </p:txBody>
        </p:sp>
        <p:pic>
          <p:nvPicPr>
            <p:cNvPr id="21" name="Picture 13" descr="egg"/>
            <p:cNvPicPr>
              <a:picLocks noChangeAspect="1" noChangeArrowheads="1"/>
            </p:cNvPicPr>
            <p:nvPr/>
          </p:nvPicPr>
          <p:blipFill>
            <a:blip r:embed="rId3"/>
            <a:srcRect/>
            <a:stretch>
              <a:fillRect/>
            </a:stretch>
          </p:blipFill>
          <p:spPr bwMode="auto">
            <a:xfrm>
              <a:off x="2118946" y="2853268"/>
              <a:ext cx="805840" cy="1153431"/>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wipe(left)">
                                      <p:cBhvr>
                                        <p:cTn id="7" dur="500"/>
                                        <p:tgtEl>
                                          <p:spTgt spid="615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58"/>
                                        </p:tgtEl>
                                        <p:attrNameLst>
                                          <p:attrName>style.visibility</p:attrName>
                                        </p:attrNameLst>
                                      </p:cBhvr>
                                      <p:to>
                                        <p:strVal val="visible"/>
                                      </p:to>
                                    </p:set>
                                    <p:animEffect transition="in" filter="wipe(left)">
                                      <p:cBhvr>
                                        <p:cTn id="10" dur="500"/>
                                        <p:tgtEl>
                                          <p:spTgt spid="61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7023"/>
                                        </p:tgtEl>
                                        <p:attrNameLst>
                                          <p:attrName>style.visibility</p:attrName>
                                        </p:attrNameLst>
                                      </p:cBhvr>
                                      <p:to>
                                        <p:strVal val="visible"/>
                                      </p:to>
                                    </p:set>
                                    <p:animEffect transition="in" filter="wipe(left)">
                                      <p:cBhvr>
                                        <p:cTn id="15" dur="500"/>
                                        <p:tgtEl>
                                          <p:spTgt spid="127023"/>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wipe(left)">
                                      <p:cBhvr>
                                        <p:cTn id="23" dur="500"/>
                                        <p:tgtEl>
                                          <p:spTgt spid="61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151"/>
                                        </p:tgtEl>
                                        <p:attrNameLst>
                                          <p:attrName>style.visibility</p:attrName>
                                        </p:attrNameLst>
                                      </p:cBhvr>
                                      <p:to>
                                        <p:strVal val="visible"/>
                                      </p:to>
                                    </p:set>
                                    <p:animEffect transition="in" filter="wipe(left)">
                                      <p:cBhvr>
                                        <p:cTn id="28"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P spid="6158" grpId="0"/>
      <p:bldP spid="127023" grpId="0"/>
      <p:bldP spid="6150" grpId="0"/>
      <p:bldP spid="615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82575" y="1917700"/>
            <a:ext cx="387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FF0000"/>
                </a:solidFill>
              </a:rPr>
              <a:t>Sélection assistée par marqueurs (MAS)</a:t>
            </a:r>
          </a:p>
        </p:txBody>
      </p:sp>
      <p:sp>
        <p:nvSpPr>
          <p:cNvPr id="87043" name="Rectangle 3"/>
          <p:cNvSpPr>
            <a:spLocks noChangeArrowheads="1"/>
          </p:cNvSpPr>
          <p:nvPr/>
        </p:nvSpPr>
        <p:spPr bwMode="auto">
          <a:xfrm>
            <a:off x="0" y="7810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solidFill>
                  <a:schemeClr val="accent2"/>
                </a:solidFill>
              </a:rPr>
              <a:t>Stratégie de sélection pour améliorer les défenses naturelles de l’œuf</a:t>
            </a:r>
          </a:p>
        </p:txBody>
      </p:sp>
      <p:pic>
        <p:nvPicPr>
          <p:cNvPr id="870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825" y="1066800"/>
            <a:ext cx="4699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Box 6"/>
          <p:cNvSpPr txBox="1">
            <a:spLocks noChangeArrowheads="1"/>
          </p:cNvSpPr>
          <p:nvPr/>
        </p:nvSpPr>
        <p:spPr bwMode="auto">
          <a:xfrm>
            <a:off x="3238500" y="1241425"/>
            <a:ext cx="2932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Ian Dunn, Maureen Bain</a:t>
            </a:r>
          </a:p>
          <a:p>
            <a:pPr eaLnBrk="1" hangingPunct="1"/>
            <a:r>
              <a:rPr lang="fr-FR" altLang="fr-FR" sz="1400"/>
              <a:t>Roslin Institute, University of Glasgow</a:t>
            </a:r>
          </a:p>
        </p:txBody>
      </p:sp>
      <p:pic>
        <p:nvPicPr>
          <p:cNvPr id="87046"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738" y="1104900"/>
            <a:ext cx="1382712" cy="81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52" name="Rectangle 8"/>
          <p:cNvSpPr>
            <a:spLocks noChangeArrowheads="1"/>
          </p:cNvSpPr>
          <p:nvPr/>
        </p:nvSpPr>
        <p:spPr bwMode="auto">
          <a:xfrm>
            <a:off x="592138" y="2214563"/>
            <a:ext cx="8385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t>* Selectionner des gènes candidats</a:t>
            </a:r>
          </a:p>
          <a:p>
            <a:pPr eaLnBrk="1" hangingPunct="1"/>
            <a:r>
              <a:rPr lang="en-US" altLang="fr-FR"/>
              <a:t>* Identifier des marqueurs génétiques  (e.g. Single nucleotide polymorphism) </a:t>
            </a:r>
          </a:p>
        </p:txBody>
      </p:sp>
      <p:grpSp>
        <p:nvGrpSpPr>
          <p:cNvPr id="210953" name="Group 9"/>
          <p:cNvGrpSpPr>
            <a:grpSpLocks/>
          </p:cNvGrpSpPr>
          <p:nvPr/>
        </p:nvGrpSpPr>
        <p:grpSpPr bwMode="auto">
          <a:xfrm>
            <a:off x="1524000" y="3144838"/>
            <a:ext cx="6226175" cy="1492250"/>
            <a:chOff x="316" y="1900"/>
            <a:chExt cx="4412" cy="940"/>
          </a:xfrm>
        </p:grpSpPr>
        <p:sp>
          <p:nvSpPr>
            <p:cNvPr id="87050" name="Rectangle 10"/>
            <p:cNvSpPr>
              <a:spLocks noChangeArrowheads="1"/>
            </p:cNvSpPr>
            <p:nvPr/>
          </p:nvSpPr>
          <p:spPr bwMode="auto">
            <a:xfrm>
              <a:off x="719" y="2654"/>
              <a:ext cx="382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115" tIns="25663" rIns="18115" bIns="25663"/>
            <a:lstStyle>
              <a:lvl1pPr defTabSz="869950" eaLnBrk="0" hangingPunct="0">
                <a:tabLst>
                  <a:tab pos="434975" algn="l"/>
                  <a:tab pos="869950" algn="l"/>
                  <a:tab pos="1304925" algn="l"/>
                </a:tabLst>
                <a:defRPr>
                  <a:solidFill>
                    <a:schemeClr val="tx1"/>
                  </a:solidFill>
                  <a:latin typeface="Calibri" pitchFamily="34" charset="0"/>
                </a:defRPr>
              </a:lvl1pPr>
              <a:lvl2pPr marL="742950" indent="-285750" defTabSz="869950" eaLnBrk="0" hangingPunct="0">
                <a:tabLst>
                  <a:tab pos="434975" algn="l"/>
                  <a:tab pos="869950" algn="l"/>
                  <a:tab pos="1304925" algn="l"/>
                </a:tabLst>
                <a:defRPr>
                  <a:solidFill>
                    <a:schemeClr val="tx1"/>
                  </a:solidFill>
                  <a:latin typeface="Calibri" pitchFamily="34" charset="0"/>
                </a:defRPr>
              </a:lvl2pPr>
              <a:lvl3pPr marL="1143000" indent="-228600" defTabSz="869950" eaLnBrk="0" hangingPunct="0">
                <a:tabLst>
                  <a:tab pos="434975" algn="l"/>
                  <a:tab pos="869950" algn="l"/>
                  <a:tab pos="1304925" algn="l"/>
                </a:tabLst>
                <a:defRPr>
                  <a:solidFill>
                    <a:schemeClr val="tx1"/>
                  </a:solidFill>
                  <a:latin typeface="Calibri" pitchFamily="34" charset="0"/>
                </a:defRPr>
              </a:lvl3pPr>
              <a:lvl4pPr marL="1600200" indent="-228600" defTabSz="869950" eaLnBrk="0" hangingPunct="0">
                <a:tabLst>
                  <a:tab pos="434975" algn="l"/>
                  <a:tab pos="869950" algn="l"/>
                  <a:tab pos="1304925" algn="l"/>
                </a:tabLst>
                <a:defRPr>
                  <a:solidFill>
                    <a:schemeClr val="tx1"/>
                  </a:solidFill>
                  <a:latin typeface="Calibri" pitchFamily="34" charset="0"/>
                </a:defRPr>
              </a:lvl4pPr>
              <a:lvl5pPr marL="2057400" indent="-228600" defTabSz="869950" eaLnBrk="0" hangingPunct="0">
                <a:tabLst>
                  <a:tab pos="434975" algn="l"/>
                  <a:tab pos="869950" algn="l"/>
                  <a:tab pos="1304925" algn="l"/>
                </a:tabLst>
                <a:defRPr>
                  <a:solidFill>
                    <a:schemeClr val="tx1"/>
                  </a:solidFill>
                  <a:latin typeface="Calibri" pitchFamily="34" charset="0"/>
                </a:defRPr>
              </a:lvl5pPr>
              <a:lvl6pPr marL="25146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6pPr>
              <a:lvl7pPr marL="29718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7pPr>
              <a:lvl8pPr marL="34290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8pPr>
              <a:lvl9pPr marL="38862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9pPr>
            </a:lstStyle>
            <a:p>
              <a:pPr>
                <a:lnSpc>
                  <a:spcPts val="2663"/>
                </a:lnSpc>
              </a:pPr>
              <a:r>
                <a:rPr lang="en-US" altLang="fr-FR" sz="2300"/>
                <a:t>.</a:t>
              </a:r>
            </a:p>
          </p:txBody>
        </p:sp>
        <p:grpSp>
          <p:nvGrpSpPr>
            <p:cNvPr id="87051" name="Group 11"/>
            <p:cNvGrpSpPr>
              <a:grpSpLocks/>
            </p:cNvGrpSpPr>
            <p:nvPr/>
          </p:nvGrpSpPr>
          <p:grpSpPr bwMode="auto">
            <a:xfrm>
              <a:off x="1928" y="2145"/>
              <a:ext cx="1358" cy="236"/>
              <a:chOff x="2928" y="15360"/>
              <a:chExt cx="2304" cy="768"/>
            </a:xfrm>
          </p:grpSpPr>
          <p:sp>
            <p:nvSpPr>
              <p:cNvPr id="87055" name="Line 12"/>
              <p:cNvSpPr>
                <a:spLocks noChangeShapeType="1"/>
              </p:cNvSpPr>
              <p:nvPr/>
            </p:nvSpPr>
            <p:spPr bwMode="auto">
              <a:xfrm>
                <a:off x="2928" y="15408"/>
                <a:ext cx="1056" cy="5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056" name="Line 13"/>
              <p:cNvSpPr>
                <a:spLocks noChangeShapeType="1"/>
              </p:cNvSpPr>
              <p:nvPr/>
            </p:nvSpPr>
            <p:spPr bwMode="auto">
              <a:xfrm flipH="1">
                <a:off x="3984" y="15360"/>
                <a:ext cx="1248" cy="5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7057" name="Line 14"/>
              <p:cNvSpPr>
                <a:spLocks noChangeShapeType="1"/>
              </p:cNvSpPr>
              <p:nvPr/>
            </p:nvSpPr>
            <p:spPr bwMode="auto">
              <a:xfrm>
                <a:off x="3984" y="15936"/>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7052" name="Rectangle 15"/>
            <p:cNvSpPr>
              <a:spLocks noChangeArrowheads="1"/>
            </p:cNvSpPr>
            <p:nvPr/>
          </p:nvSpPr>
          <p:spPr bwMode="auto">
            <a:xfrm>
              <a:off x="316" y="1921"/>
              <a:ext cx="1612" cy="23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FF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240 dams</a:t>
              </a:r>
              <a:endParaRPr lang="en-GB" altLang="fr-FR" sz="3200" b="1">
                <a:cs typeface="Times New Roman" pitchFamily="18" charset="0"/>
              </a:endParaRPr>
            </a:p>
          </p:txBody>
        </p:sp>
        <p:sp>
          <p:nvSpPr>
            <p:cNvPr id="87053" name="Rectangle 16"/>
            <p:cNvSpPr>
              <a:spLocks noChangeArrowheads="1"/>
            </p:cNvSpPr>
            <p:nvPr/>
          </p:nvSpPr>
          <p:spPr bwMode="auto">
            <a:xfrm>
              <a:off x="1398" y="2359"/>
              <a:ext cx="2646" cy="481"/>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2066 offspring hens</a:t>
              </a:r>
              <a:endParaRPr lang="en-GB" altLang="fr-FR" sz="3200" b="1">
                <a:cs typeface="Times New Roman" pitchFamily="18" charset="0"/>
              </a:endParaRPr>
            </a:p>
          </p:txBody>
        </p:sp>
        <p:sp>
          <p:nvSpPr>
            <p:cNvPr id="87054" name="Rectangle 17"/>
            <p:cNvSpPr>
              <a:spLocks noChangeArrowheads="1"/>
            </p:cNvSpPr>
            <p:nvPr/>
          </p:nvSpPr>
          <p:spPr bwMode="auto">
            <a:xfrm>
              <a:off x="3286" y="1900"/>
              <a:ext cx="1442" cy="26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66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32 sires</a:t>
              </a:r>
              <a:endParaRPr lang="en-GB" altLang="fr-FR" sz="3200" b="1">
                <a:cs typeface="Times New Roman" pitchFamily="18" charset="0"/>
              </a:endParaRPr>
            </a:p>
          </p:txBody>
        </p:sp>
      </p:grpSp>
      <p:sp>
        <p:nvSpPr>
          <p:cNvPr id="87049" name="Rectangle 18"/>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85000"/>
              </a:lnSpc>
            </a:pPr>
            <a:r>
              <a:rPr lang="fr-FR" altLang="fr-FR" sz="3200" b="1">
                <a:solidFill>
                  <a:srgbClr val="008000"/>
                </a:solidFill>
              </a:rPr>
              <a:t>Utilisation des avancées récentes en génétique et génomique pour améliorer la solidité de la coquille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0952">
                                            <p:txEl>
                                              <p:pRg st="1" end="1"/>
                                            </p:txEl>
                                          </p:spTgt>
                                        </p:tgtEl>
                                        <p:attrNameLst>
                                          <p:attrName>style.visibility</p:attrName>
                                        </p:attrNameLst>
                                      </p:cBhvr>
                                      <p:to>
                                        <p:strVal val="visible"/>
                                      </p:to>
                                    </p:set>
                                    <p:animEffect transition="in" filter="wipe(left)">
                                      <p:cBhvr>
                                        <p:cTn id="7" dur="500"/>
                                        <p:tgtEl>
                                          <p:spTgt spid="21095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210953"/>
                                        </p:tgtEl>
                                        <p:attrNameLst>
                                          <p:attrName>style.visibility</p:attrName>
                                        </p:attrNameLst>
                                      </p:cBhvr>
                                      <p:to>
                                        <p:strVal val="visible"/>
                                      </p:to>
                                    </p:set>
                                    <p:anim calcmode="lin" valueType="num">
                                      <p:cBhvr>
                                        <p:cTn id="12" dur="500" decel="50000" fill="hold">
                                          <p:stCondLst>
                                            <p:cond delay="0"/>
                                          </p:stCondLst>
                                        </p:cTn>
                                        <p:tgtEl>
                                          <p:spTgt spid="21095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1095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10953"/>
                                        </p:tgtEl>
                                        <p:attrNameLst>
                                          <p:attrName>ppt_w</p:attrName>
                                        </p:attrNameLst>
                                      </p:cBhvr>
                                      <p:tavLst>
                                        <p:tav tm="0">
                                          <p:val>
                                            <p:strVal val="#ppt_w*.05"/>
                                          </p:val>
                                        </p:tav>
                                        <p:tav tm="100000">
                                          <p:val>
                                            <p:strVal val="#ppt_w"/>
                                          </p:val>
                                        </p:tav>
                                      </p:tavLst>
                                    </p:anim>
                                    <p:anim calcmode="lin" valueType="num">
                                      <p:cBhvr>
                                        <p:cTn id="15" dur="1000" fill="hold"/>
                                        <p:tgtEl>
                                          <p:spTgt spid="21095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1095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1095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1095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10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314325" y="2816225"/>
            <a:ext cx="8501063" cy="3484563"/>
            <a:chOff x="190" y="1797"/>
            <a:chExt cx="5355" cy="2195"/>
          </a:xfrm>
        </p:grpSpPr>
        <p:grpSp>
          <p:nvGrpSpPr>
            <p:cNvPr id="88074" name="Group 3"/>
            <p:cNvGrpSpPr>
              <a:grpSpLocks/>
            </p:cNvGrpSpPr>
            <p:nvPr/>
          </p:nvGrpSpPr>
          <p:grpSpPr bwMode="auto">
            <a:xfrm>
              <a:off x="190" y="1797"/>
              <a:ext cx="5355" cy="705"/>
              <a:chOff x="190" y="1797"/>
              <a:chExt cx="5355" cy="705"/>
            </a:xfrm>
          </p:grpSpPr>
          <p:sp>
            <p:nvSpPr>
              <p:cNvPr id="88847" name="Rectangle 4"/>
              <p:cNvSpPr>
                <a:spLocks noChangeArrowheads="1"/>
              </p:cNvSpPr>
              <p:nvPr/>
            </p:nvSpPr>
            <p:spPr bwMode="auto">
              <a:xfrm>
                <a:off x="233" y="179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48" name="Rectangle 5"/>
              <p:cNvSpPr>
                <a:spLocks noChangeArrowheads="1"/>
              </p:cNvSpPr>
              <p:nvPr/>
            </p:nvSpPr>
            <p:spPr bwMode="auto">
              <a:xfrm>
                <a:off x="233" y="1917"/>
                <a:ext cx="20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Gene</a:t>
                </a:r>
                <a:endParaRPr lang="fr-FR" altLang="fr-FR" sz="1200"/>
              </a:p>
            </p:txBody>
          </p:sp>
          <p:sp>
            <p:nvSpPr>
              <p:cNvPr id="88849" name="Rectangle 6"/>
              <p:cNvSpPr>
                <a:spLocks noChangeArrowheads="1"/>
              </p:cNvSpPr>
              <p:nvPr/>
            </p:nvSpPr>
            <p:spPr bwMode="auto">
              <a:xfrm>
                <a:off x="433"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50" name="Rectangle 7"/>
              <p:cNvSpPr>
                <a:spLocks noChangeArrowheads="1"/>
              </p:cNvSpPr>
              <p:nvPr/>
            </p:nvSpPr>
            <p:spPr bwMode="auto">
              <a:xfrm>
                <a:off x="904" y="1917"/>
                <a:ext cx="3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position</a:t>
                </a:r>
                <a:endParaRPr lang="fr-FR" altLang="fr-FR" sz="1200"/>
              </a:p>
            </p:txBody>
          </p:sp>
          <p:sp>
            <p:nvSpPr>
              <p:cNvPr id="88851" name="Rectangle 8"/>
              <p:cNvSpPr>
                <a:spLocks noChangeArrowheads="1"/>
              </p:cNvSpPr>
              <p:nvPr/>
            </p:nvSpPr>
            <p:spPr bwMode="auto">
              <a:xfrm>
                <a:off x="1211"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52" name="Rectangle 9"/>
              <p:cNvSpPr>
                <a:spLocks noChangeArrowheads="1"/>
              </p:cNvSpPr>
              <p:nvPr/>
            </p:nvSpPr>
            <p:spPr bwMode="auto">
              <a:xfrm>
                <a:off x="1366" y="1917"/>
                <a:ext cx="25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From  </a:t>
                </a:r>
                <a:endParaRPr lang="fr-FR" altLang="fr-FR" sz="1200"/>
              </a:p>
            </p:txBody>
          </p:sp>
          <p:sp>
            <p:nvSpPr>
              <p:cNvPr id="88853" name="Rectangle 10"/>
              <p:cNvSpPr>
                <a:spLocks noChangeArrowheads="1"/>
              </p:cNvSpPr>
              <p:nvPr/>
            </p:nvSpPr>
            <p:spPr bwMode="auto">
              <a:xfrm>
                <a:off x="1393" y="2033"/>
                <a:ext cx="1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(bp)</a:t>
                </a:r>
                <a:endParaRPr lang="fr-FR" altLang="fr-FR" sz="1200"/>
              </a:p>
            </p:txBody>
          </p:sp>
          <p:sp>
            <p:nvSpPr>
              <p:cNvPr id="88854" name="Rectangle 11"/>
              <p:cNvSpPr>
                <a:spLocks noChangeArrowheads="1"/>
              </p:cNvSpPr>
              <p:nvPr/>
            </p:nvSpPr>
            <p:spPr bwMode="auto">
              <a:xfrm>
                <a:off x="1555" y="2033"/>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55" name="Rectangle 12"/>
              <p:cNvSpPr>
                <a:spLocks noChangeArrowheads="1"/>
              </p:cNvSpPr>
              <p:nvPr/>
            </p:nvSpPr>
            <p:spPr bwMode="auto">
              <a:xfrm>
                <a:off x="1865" y="1917"/>
                <a:ext cx="10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To</a:t>
                </a:r>
                <a:endParaRPr lang="fr-FR" altLang="fr-FR" sz="1200"/>
              </a:p>
            </p:txBody>
          </p:sp>
          <p:sp>
            <p:nvSpPr>
              <p:cNvPr id="88856" name="Rectangle 13"/>
              <p:cNvSpPr>
                <a:spLocks noChangeArrowheads="1"/>
              </p:cNvSpPr>
              <p:nvPr/>
            </p:nvSpPr>
            <p:spPr bwMode="auto">
              <a:xfrm>
                <a:off x="1971"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57" name="Rectangle 14"/>
              <p:cNvSpPr>
                <a:spLocks noChangeArrowheads="1"/>
              </p:cNvSpPr>
              <p:nvPr/>
            </p:nvSpPr>
            <p:spPr bwMode="auto">
              <a:xfrm>
                <a:off x="1837" y="2033"/>
                <a:ext cx="1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(bp)</a:t>
                </a:r>
                <a:endParaRPr lang="fr-FR" altLang="fr-FR" sz="1200"/>
              </a:p>
            </p:txBody>
          </p:sp>
          <p:sp>
            <p:nvSpPr>
              <p:cNvPr id="88858" name="Rectangle 15"/>
              <p:cNvSpPr>
                <a:spLocks noChangeArrowheads="1"/>
              </p:cNvSpPr>
              <p:nvPr/>
            </p:nvSpPr>
            <p:spPr bwMode="auto">
              <a:xfrm>
                <a:off x="1999" y="2033"/>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59" name="Rectangle 16"/>
              <p:cNvSpPr>
                <a:spLocks noChangeArrowheads="1"/>
              </p:cNvSpPr>
              <p:nvPr/>
            </p:nvSpPr>
            <p:spPr bwMode="auto">
              <a:xfrm>
                <a:off x="2181" y="1917"/>
                <a:ext cx="38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Potential </a:t>
                </a:r>
                <a:endParaRPr lang="fr-FR" altLang="fr-FR" sz="1200"/>
              </a:p>
            </p:txBody>
          </p:sp>
          <p:sp>
            <p:nvSpPr>
              <p:cNvPr id="88860" name="Rectangle 17"/>
              <p:cNvSpPr>
                <a:spLocks noChangeArrowheads="1"/>
              </p:cNvSpPr>
              <p:nvPr/>
            </p:nvSpPr>
            <p:spPr bwMode="auto">
              <a:xfrm>
                <a:off x="2252" y="2033"/>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SNPs</a:t>
                </a:r>
                <a:endParaRPr lang="fr-FR" altLang="fr-FR" sz="1200"/>
              </a:p>
            </p:txBody>
          </p:sp>
          <p:sp>
            <p:nvSpPr>
              <p:cNvPr id="88861" name="Rectangle 18"/>
              <p:cNvSpPr>
                <a:spLocks noChangeArrowheads="1"/>
              </p:cNvSpPr>
              <p:nvPr/>
            </p:nvSpPr>
            <p:spPr bwMode="auto">
              <a:xfrm>
                <a:off x="2458" y="2033"/>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62" name="Rectangle 19"/>
              <p:cNvSpPr>
                <a:spLocks noChangeArrowheads="1"/>
              </p:cNvSpPr>
              <p:nvPr/>
            </p:nvSpPr>
            <p:spPr bwMode="auto">
              <a:xfrm>
                <a:off x="2700" y="1917"/>
                <a:ext cx="4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Number of </a:t>
                </a:r>
                <a:endParaRPr lang="fr-FR" altLang="fr-FR" sz="1200"/>
              </a:p>
            </p:txBody>
          </p:sp>
          <p:sp>
            <p:nvSpPr>
              <p:cNvPr id="88863" name="Rectangle 20"/>
              <p:cNvSpPr>
                <a:spLocks noChangeArrowheads="1"/>
              </p:cNvSpPr>
              <p:nvPr/>
            </p:nvSpPr>
            <p:spPr bwMode="auto">
              <a:xfrm>
                <a:off x="2611" y="2033"/>
                <a:ext cx="6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polymorphisms </a:t>
                </a:r>
                <a:endParaRPr lang="fr-FR" altLang="fr-FR" sz="1200"/>
              </a:p>
            </p:txBody>
          </p:sp>
          <p:sp>
            <p:nvSpPr>
              <p:cNvPr id="88864" name="Rectangle 21"/>
              <p:cNvSpPr>
                <a:spLocks noChangeArrowheads="1"/>
              </p:cNvSpPr>
              <p:nvPr/>
            </p:nvSpPr>
            <p:spPr bwMode="auto">
              <a:xfrm>
                <a:off x="2664" y="2149"/>
                <a:ext cx="5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detected and </a:t>
                </a:r>
                <a:endParaRPr lang="fr-FR" altLang="fr-FR" sz="1200"/>
              </a:p>
            </p:txBody>
          </p:sp>
          <p:sp>
            <p:nvSpPr>
              <p:cNvPr id="88865" name="Rectangle 22"/>
              <p:cNvSpPr>
                <a:spLocks noChangeArrowheads="1"/>
              </p:cNvSpPr>
              <p:nvPr/>
            </p:nvSpPr>
            <p:spPr bwMode="auto">
              <a:xfrm>
                <a:off x="2761" y="2266"/>
                <a:ext cx="3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verified</a:t>
                </a:r>
                <a:endParaRPr lang="fr-FR" altLang="fr-FR" sz="1200"/>
              </a:p>
            </p:txBody>
          </p:sp>
          <p:sp>
            <p:nvSpPr>
              <p:cNvPr id="88866" name="Rectangle 23"/>
              <p:cNvSpPr>
                <a:spLocks noChangeArrowheads="1"/>
              </p:cNvSpPr>
              <p:nvPr/>
            </p:nvSpPr>
            <p:spPr bwMode="auto">
              <a:xfrm>
                <a:off x="3059" y="226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67" name="Rectangle 24"/>
              <p:cNvSpPr>
                <a:spLocks noChangeArrowheads="1"/>
              </p:cNvSpPr>
              <p:nvPr/>
            </p:nvSpPr>
            <p:spPr bwMode="auto">
              <a:xfrm>
                <a:off x="3330" y="1917"/>
                <a:ext cx="3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Number </a:t>
                </a:r>
                <a:endParaRPr lang="fr-FR" altLang="fr-FR" sz="1200"/>
              </a:p>
            </p:txBody>
          </p:sp>
          <p:sp>
            <p:nvSpPr>
              <p:cNvPr id="88868" name="Rectangle 25"/>
              <p:cNvSpPr>
                <a:spLocks noChangeArrowheads="1"/>
              </p:cNvSpPr>
              <p:nvPr/>
            </p:nvSpPr>
            <p:spPr bwMode="auto">
              <a:xfrm>
                <a:off x="3292" y="2033"/>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genotyped</a:t>
                </a:r>
                <a:endParaRPr lang="fr-FR" altLang="fr-FR" sz="1200"/>
              </a:p>
            </p:txBody>
          </p:sp>
          <p:sp>
            <p:nvSpPr>
              <p:cNvPr id="88869" name="Rectangle 26"/>
              <p:cNvSpPr>
                <a:spLocks noChangeArrowheads="1"/>
              </p:cNvSpPr>
              <p:nvPr/>
            </p:nvSpPr>
            <p:spPr bwMode="auto">
              <a:xfrm>
                <a:off x="3690" y="2033"/>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70" name="Rectangle 27"/>
              <p:cNvSpPr>
                <a:spLocks noChangeArrowheads="1"/>
              </p:cNvSpPr>
              <p:nvPr/>
            </p:nvSpPr>
            <p:spPr bwMode="auto">
              <a:xfrm>
                <a:off x="3953" y="1917"/>
                <a:ext cx="3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Position</a:t>
                </a:r>
                <a:endParaRPr lang="fr-FR" altLang="fr-FR" sz="1200"/>
              </a:p>
            </p:txBody>
          </p:sp>
          <p:sp>
            <p:nvSpPr>
              <p:cNvPr id="88871" name="Rectangle 28"/>
              <p:cNvSpPr>
                <a:spLocks noChangeArrowheads="1"/>
              </p:cNvSpPr>
              <p:nvPr/>
            </p:nvSpPr>
            <p:spPr bwMode="auto">
              <a:xfrm>
                <a:off x="4265"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72" name="Rectangle 29"/>
              <p:cNvSpPr>
                <a:spLocks noChangeArrowheads="1"/>
              </p:cNvSpPr>
              <p:nvPr/>
            </p:nvSpPr>
            <p:spPr bwMode="auto">
              <a:xfrm>
                <a:off x="4652" y="1917"/>
                <a:ext cx="2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Effect</a:t>
                </a:r>
                <a:endParaRPr lang="fr-FR" altLang="fr-FR" sz="1200"/>
              </a:p>
            </p:txBody>
          </p:sp>
          <p:sp>
            <p:nvSpPr>
              <p:cNvPr id="88873" name="Rectangle 30"/>
              <p:cNvSpPr>
                <a:spLocks noChangeArrowheads="1"/>
              </p:cNvSpPr>
              <p:nvPr/>
            </p:nvSpPr>
            <p:spPr bwMode="auto">
              <a:xfrm>
                <a:off x="4883"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74" name="Rectangle 31"/>
              <p:cNvSpPr>
                <a:spLocks noChangeArrowheads="1"/>
              </p:cNvSpPr>
              <p:nvPr/>
            </p:nvSpPr>
            <p:spPr bwMode="auto">
              <a:xfrm>
                <a:off x="5089" y="1917"/>
                <a:ext cx="4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Frequency</a:t>
                </a:r>
                <a:endParaRPr lang="fr-FR" altLang="fr-FR" sz="1200"/>
              </a:p>
            </p:txBody>
          </p:sp>
          <p:sp>
            <p:nvSpPr>
              <p:cNvPr id="88875" name="Rectangle 32"/>
              <p:cNvSpPr>
                <a:spLocks noChangeArrowheads="1"/>
              </p:cNvSpPr>
              <p:nvPr/>
            </p:nvSpPr>
            <p:spPr bwMode="auto">
              <a:xfrm>
                <a:off x="5501" y="19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76" name="Rectangle 33"/>
              <p:cNvSpPr>
                <a:spLocks noChangeArrowheads="1"/>
              </p:cNvSpPr>
              <p:nvPr/>
            </p:nvSpPr>
            <p:spPr bwMode="auto">
              <a:xfrm>
                <a:off x="5249" y="2033"/>
                <a:ext cx="7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a:t>
                </a:r>
                <a:endParaRPr lang="fr-FR" altLang="fr-FR" sz="1200"/>
              </a:p>
            </p:txBody>
          </p:sp>
          <p:sp>
            <p:nvSpPr>
              <p:cNvPr id="88877" name="Rectangle 34"/>
              <p:cNvSpPr>
                <a:spLocks noChangeArrowheads="1"/>
              </p:cNvSpPr>
              <p:nvPr/>
            </p:nvSpPr>
            <p:spPr bwMode="auto">
              <a:xfrm>
                <a:off x="5341" y="2033"/>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78" name="Rectangle 35"/>
              <p:cNvSpPr>
                <a:spLocks noChangeArrowheads="1"/>
              </p:cNvSpPr>
              <p:nvPr/>
            </p:nvSpPr>
            <p:spPr bwMode="auto">
              <a:xfrm>
                <a:off x="190"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79" name="Line 36"/>
              <p:cNvSpPr>
                <a:spLocks noChangeShapeType="1"/>
              </p:cNvSpPr>
              <p:nvPr/>
            </p:nvSpPr>
            <p:spPr bwMode="auto">
              <a:xfrm>
                <a:off x="190"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0" name="Line 37"/>
              <p:cNvSpPr>
                <a:spLocks noChangeShapeType="1"/>
              </p:cNvSpPr>
              <p:nvPr/>
            </p:nvSpPr>
            <p:spPr bwMode="auto">
              <a:xfrm>
                <a:off x="190"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1" name="Rectangle 38"/>
              <p:cNvSpPr>
                <a:spLocks noChangeArrowheads="1"/>
              </p:cNvSpPr>
              <p:nvPr/>
            </p:nvSpPr>
            <p:spPr bwMode="auto">
              <a:xfrm>
                <a:off x="190"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82" name="Line 39"/>
              <p:cNvSpPr>
                <a:spLocks noChangeShapeType="1"/>
              </p:cNvSpPr>
              <p:nvPr/>
            </p:nvSpPr>
            <p:spPr bwMode="auto">
              <a:xfrm>
                <a:off x="190"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3" name="Line 40"/>
              <p:cNvSpPr>
                <a:spLocks noChangeShapeType="1"/>
              </p:cNvSpPr>
              <p:nvPr/>
            </p:nvSpPr>
            <p:spPr bwMode="auto">
              <a:xfrm>
                <a:off x="190"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4" name="Rectangle 41"/>
              <p:cNvSpPr>
                <a:spLocks noChangeArrowheads="1"/>
              </p:cNvSpPr>
              <p:nvPr/>
            </p:nvSpPr>
            <p:spPr bwMode="auto">
              <a:xfrm>
                <a:off x="194" y="1913"/>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85" name="Line 42"/>
              <p:cNvSpPr>
                <a:spLocks noChangeShapeType="1"/>
              </p:cNvSpPr>
              <p:nvPr/>
            </p:nvSpPr>
            <p:spPr bwMode="auto">
              <a:xfrm>
                <a:off x="194" y="191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6" name="Rectangle 43"/>
              <p:cNvSpPr>
                <a:spLocks noChangeArrowheads="1"/>
              </p:cNvSpPr>
              <p:nvPr/>
            </p:nvSpPr>
            <p:spPr bwMode="auto">
              <a:xfrm>
                <a:off x="861"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87" name="Line 44"/>
              <p:cNvSpPr>
                <a:spLocks noChangeShapeType="1"/>
              </p:cNvSpPr>
              <p:nvPr/>
            </p:nvSpPr>
            <p:spPr bwMode="auto">
              <a:xfrm>
                <a:off x="861"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8" name="Line 45"/>
              <p:cNvSpPr>
                <a:spLocks noChangeShapeType="1"/>
              </p:cNvSpPr>
              <p:nvPr/>
            </p:nvSpPr>
            <p:spPr bwMode="auto">
              <a:xfrm>
                <a:off x="861"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89" name="Rectangle 46"/>
              <p:cNvSpPr>
                <a:spLocks noChangeArrowheads="1"/>
              </p:cNvSpPr>
              <p:nvPr/>
            </p:nvSpPr>
            <p:spPr bwMode="auto">
              <a:xfrm>
                <a:off x="865" y="1913"/>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90" name="Line 47"/>
              <p:cNvSpPr>
                <a:spLocks noChangeShapeType="1"/>
              </p:cNvSpPr>
              <p:nvPr/>
            </p:nvSpPr>
            <p:spPr bwMode="auto">
              <a:xfrm>
                <a:off x="865" y="1913"/>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1" name="Rectangle 48"/>
              <p:cNvSpPr>
                <a:spLocks noChangeArrowheads="1"/>
              </p:cNvSpPr>
              <p:nvPr/>
            </p:nvSpPr>
            <p:spPr bwMode="auto">
              <a:xfrm>
                <a:off x="1250"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92" name="Line 49"/>
              <p:cNvSpPr>
                <a:spLocks noChangeShapeType="1"/>
              </p:cNvSpPr>
              <p:nvPr/>
            </p:nvSpPr>
            <p:spPr bwMode="auto">
              <a:xfrm>
                <a:off x="1250"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3" name="Line 50"/>
              <p:cNvSpPr>
                <a:spLocks noChangeShapeType="1"/>
              </p:cNvSpPr>
              <p:nvPr/>
            </p:nvSpPr>
            <p:spPr bwMode="auto">
              <a:xfrm>
                <a:off x="1250"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4" name="Rectangle 51"/>
              <p:cNvSpPr>
                <a:spLocks noChangeArrowheads="1"/>
              </p:cNvSpPr>
              <p:nvPr/>
            </p:nvSpPr>
            <p:spPr bwMode="auto">
              <a:xfrm>
                <a:off x="1254" y="1913"/>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95" name="Line 52"/>
              <p:cNvSpPr>
                <a:spLocks noChangeShapeType="1"/>
              </p:cNvSpPr>
              <p:nvPr/>
            </p:nvSpPr>
            <p:spPr bwMode="auto">
              <a:xfrm>
                <a:off x="1254" y="1913"/>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6" name="Rectangle 53"/>
              <p:cNvSpPr>
                <a:spLocks noChangeArrowheads="1"/>
              </p:cNvSpPr>
              <p:nvPr/>
            </p:nvSpPr>
            <p:spPr bwMode="auto">
              <a:xfrm>
                <a:off x="1694"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97" name="Line 54"/>
              <p:cNvSpPr>
                <a:spLocks noChangeShapeType="1"/>
              </p:cNvSpPr>
              <p:nvPr/>
            </p:nvSpPr>
            <p:spPr bwMode="auto">
              <a:xfrm>
                <a:off x="1694"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8" name="Line 55"/>
              <p:cNvSpPr>
                <a:spLocks noChangeShapeType="1"/>
              </p:cNvSpPr>
              <p:nvPr/>
            </p:nvSpPr>
            <p:spPr bwMode="auto">
              <a:xfrm>
                <a:off x="1694"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99" name="Rectangle 56"/>
              <p:cNvSpPr>
                <a:spLocks noChangeArrowheads="1"/>
              </p:cNvSpPr>
              <p:nvPr/>
            </p:nvSpPr>
            <p:spPr bwMode="auto">
              <a:xfrm>
                <a:off x="1698" y="1913"/>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00" name="Line 57"/>
              <p:cNvSpPr>
                <a:spLocks noChangeShapeType="1"/>
              </p:cNvSpPr>
              <p:nvPr/>
            </p:nvSpPr>
            <p:spPr bwMode="auto">
              <a:xfrm>
                <a:off x="1698" y="1913"/>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1" name="Rectangle 58"/>
              <p:cNvSpPr>
                <a:spLocks noChangeArrowheads="1"/>
              </p:cNvSpPr>
              <p:nvPr/>
            </p:nvSpPr>
            <p:spPr bwMode="auto">
              <a:xfrm>
                <a:off x="2139" y="191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02" name="Line 59"/>
              <p:cNvSpPr>
                <a:spLocks noChangeShapeType="1"/>
              </p:cNvSpPr>
              <p:nvPr/>
            </p:nvSpPr>
            <p:spPr bwMode="auto">
              <a:xfrm>
                <a:off x="2139" y="191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3" name="Line 60"/>
              <p:cNvSpPr>
                <a:spLocks noChangeShapeType="1"/>
              </p:cNvSpPr>
              <p:nvPr/>
            </p:nvSpPr>
            <p:spPr bwMode="auto">
              <a:xfrm>
                <a:off x="2139"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4" name="Rectangle 61"/>
              <p:cNvSpPr>
                <a:spLocks noChangeArrowheads="1"/>
              </p:cNvSpPr>
              <p:nvPr/>
            </p:nvSpPr>
            <p:spPr bwMode="auto">
              <a:xfrm>
                <a:off x="2142" y="1913"/>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05" name="Line 62"/>
              <p:cNvSpPr>
                <a:spLocks noChangeShapeType="1"/>
              </p:cNvSpPr>
              <p:nvPr/>
            </p:nvSpPr>
            <p:spPr bwMode="auto">
              <a:xfrm>
                <a:off x="2142" y="1913"/>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6" name="Rectangle 63"/>
              <p:cNvSpPr>
                <a:spLocks noChangeArrowheads="1"/>
              </p:cNvSpPr>
              <p:nvPr/>
            </p:nvSpPr>
            <p:spPr bwMode="auto">
              <a:xfrm>
                <a:off x="2568"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07" name="Line 64"/>
              <p:cNvSpPr>
                <a:spLocks noChangeShapeType="1"/>
              </p:cNvSpPr>
              <p:nvPr/>
            </p:nvSpPr>
            <p:spPr bwMode="auto">
              <a:xfrm>
                <a:off x="2568"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8" name="Line 65"/>
              <p:cNvSpPr>
                <a:spLocks noChangeShapeType="1"/>
              </p:cNvSpPr>
              <p:nvPr/>
            </p:nvSpPr>
            <p:spPr bwMode="auto">
              <a:xfrm>
                <a:off x="2568"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09" name="Rectangle 66"/>
              <p:cNvSpPr>
                <a:spLocks noChangeArrowheads="1"/>
              </p:cNvSpPr>
              <p:nvPr/>
            </p:nvSpPr>
            <p:spPr bwMode="auto">
              <a:xfrm>
                <a:off x="2572" y="1913"/>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10" name="Line 67"/>
              <p:cNvSpPr>
                <a:spLocks noChangeShapeType="1"/>
              </p:cNvSpPr>
              <p:nvPr/>
            </p:nvSpPr>
            <p:spPr bwMode="auto">
              <a:xfrm>
                <a:off x="2572" y="1913"/>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1" name="Rectangle 68"/>
              <p:cNvSpPr>
                <a:spLocks noChangeArrowheads="1"/>
              </p:cNvSpPr>
              <p:nvPr/>
            </p:nvSpPr>
            <p:spPr bwMode="auto">
              <a:xfrm>
                <a:off x="3249"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12" name="Line 69"/>
              <p:cNvSpPr>
                <a:spLocks noChangeShapeType="1"/>
              </p:cNvSpPr>
              <p:nvPr/>
            </p:nvSpPr>
            <p:spPr bwMode="auto">
              <a:xfrm>
                <a:off x="3249"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3" name="Line 70"/>
              <p:cNvSpPr>
                <a:spLocks noChangeShapeType="1"/>
              </p:cNvSpPr>
              <p:nvPr/>
            </p:nvSpPr>
            <p:spPr bwMode="auto">
              <a:xfrm>
                <a:off x="3249"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4" name="Rectangle 71"/>
              <p:cNvSpPr>
                <a:spLocks noChangeArrowheads="1"/>
              </p:cNvSpPr>
              <p:nvPr/>
            </p:nvSpPr>
            <p:spPr bwMode="auto">
              <a:xfrm>
                <a:off x="3253" y="1913"/>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15" name="Line 72"/>
              <p:cNvSpPr>
                <a:spLocks noChangeShapeType="1"/>
              </p:cNvSpPr>
              <p:nvPr/>
            </p:nvSpPr>
            <p:spPr bwMode="auto">
              <a:xfrm>
                <a:off x="3253" y="1913"/>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6" name="Rectangle 73"/>
              <p:cNvSpPr>
                <a:spLocks noChangeArrowheads="1"/>
              </p:cNvSpPr>
              <p:nvPr/>
            </p:nvSpPr>
            <p:spPr bwMode="auto">
              <a:xfrm>
                <a:off x="3729" y="191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17" name="Line 74"/>
              <p:cNvSpPr>
                <a:spLocks noChangeShapeType="1"/>
              </p:cNvSpPr>
              <p:nvPr/>
            </p:nvSpPr>
            <p:spPr bwMode="auto">
              <a:xfrm>
                <a:off x="3729" y="191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8" name="Line 75"/>
              <p:cNvSpPr>
                <a:spLocks noChangeShapeType="1"/>
              </p:cNvSpPr>
              <p:nvPr/>
            </p:nvSpPr>
            <p:spPr bwMode="auto">
              <a:xfrm>
                <a:off x="3729"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19" name="Rectangle 76"/>
              <p:cNvSpPr>
                <a:spLocks noChangeArrowheads="1"/>
              </p:cNvSpPr>
              <p:nvPr/>
            </p:nvSpPr>
            <p:spPr bwMode="auto">
              <a:xfrm>
                <a:off x="3732" y="1913"/>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20" name="Line 77"/>
              <p:cNvSpPr>
                <a:spLocks noChangeShapeType="1"/>
              </p:cNvSpPr>
              <p:nvPr/>
            </p:nvSpPr>
            <p:spPr bwMode="auto">
              <a:xfrm>
                <a:off x="3732" y="1913"/>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1" name="Rectangle 78"/>
              <p:cNvSpPr>
                <a:spLocks noChangeArrowheads="1"/>
              </p:cNvSpPr>
              <p:nvPr/>
            </p:nvSpPr>
            <p:spPr bwMode="auto">
              <a:xfrm>
                <a:off x="4486"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22" name="Line 79"/>
              <p:cNvSpPr>
                <a:spLocks noChangeShapeType="1"/>
              </p:cNvSpPr>
              <p:nvPr/>
            </p:nvSpPr>
            <p:spPr bwMode="auto">
              <a:xfrm>
                <a:off x="4486"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3" name="Line 80"/>
              <p:cNvSpPr>
                <a:spLocks noChangeShapeType="1"/>
              </p:cNvSpPr>
              <p:nvPr/>
            </p:nvSpPr>
            <p:spPr bwMode="auto">
              <a:xfrm>
                <a:off x="4486"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4" name="Rectangle 81"/>
              <p:cNvSpPr>
                <a:spLocks noChangeArrowheads="1"/>
              </p:cNvSpPr>
              <p:nvPr/>
            </p:nvSpPr>
            <p:spPr bwMode="auto">
              <a:xfrm>
                <a:off x="4490" y="1913"/>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25" name="Line 82"/>
              <p:cNvSpPr>
                <a:spLocks noChangeShapeType="1"/>
              </p:cNvSpPr>
              <p:nvPr/>
            </p:nvSpPr>
            <p:spPr bwMode="auto">
              <a:xfrm>
                <a:off x="4490" y="191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6" name="Rectangle 83"/>
              <p:cNvSpPr>
                <a:spLocks noChangeArrowheads="1"/>
              </p:cNvSpPr>
              <p:nvPr/>
            </p:nvSpPr>
            <p:spPr bwMode="auto">
              <a:xfrm>
                <a:off x="5046"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27" name="Line 84"/>
              <p:cNvSpPr>
                <a:spLocks noChangeShapeType="1"/>
              </p:cNvSpPr>
              <p:nvPr/>
            </p:nvSpPr>
            <p:spPr bwMode="auto">
              <a:xfrm>
                <a:off x="5046"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8" name="Line 85"/>
              <p:cNvSpPr>
                <a:spLocks noChangeShapeType="1"/>
              </p:cNvSpPr>
              <p:nvPr/>
            </p:nvSpPr>
            <p:spPr bwMode="auto">
              <a:xfrm>
                <a:off x="5046"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29" name="Rectangle 86"/>
              <p:cNvSpPr>
                <a:spLocks noChangeArrowheads="1"/>
              </p:cNvSpPr>
              <p:nvPr/>
            </p:nvSpPr>
            <p:spPr bwMode="auto">
              <a:xfrm>
                <a:off x="5050" y="1913"/>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30" name="Line 87"/>
              <p:cNvSpPr>
                <a:spLocks noChangeShapeType="1"/>
              </p:cNvSpPr>
              <p:nvPr/>
            </p:nvSpPr>
            <p:spPr bwMode="auto">
              <a:xfrm>
                <a:off x="5050" y="1913"/>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1" name="Rectangle 88"/>
              <p:cNvSpPr>
                <a:spLocks noChangeArrowheads="1"/>
              </p:cNvSpPr>
              <p:nvPr/>
            </p:nvSpPr>
            <p:spPr bwMode="auto">
              <a:xfrm>
                <a:off x="5541"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32" name="Line 89"/>
              <p:cNvSpPr>
                <a:spLocks noChangeShapeType="1"/>
              </p:cNvSpPr>
              <p:nvPr/>
            </p:nvSpPr>
            <p:spPr bwMode="auto">
              <a:xfrm>
                <a:off x="5541"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3" name="Line 90"/>
              <p:cNvSpPr>
                <a:spLocks noChangeShapeType="1"/>
              </p:cNvSpPr>
              <p:nvPr/>
            </p:nvSpPr>
            <p:spPr bwMode="auto">
              <a:xfrm>
                <a:off x="5541"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4" name="Rectangle 91"/>
              <p:cNvSpPr>
                <a:spLocks noChangeArrowheads="1"/>
              </p:cNvSpPr>
              <p:nvPr/>
            </p:nvSpPr>
            <p:spPr bwMode="auto">
              <a:xfrm>
                <a:off x="5541" y="19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35" name="Line 92"/>
              <p:cNvSpPr>
                <a:spLocks noChangeShapeType="1"/>
              </p:cNvSpPr>
              <p:nvPr/>
            </p:nvSpPr>
            <p:spPr bwMode="auto">
              <a:xfrm>
                <a:off x="5541" y="19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6" name="Line 93"/>
              <p:cNvSpPr>
                <a:spLocks noChangeShapeType="1"/>
              </p:cNvSpPr>
              <p:nvPr/>
            </p:nvSpPr>
            <p:spPr bwMode="auto">
              <a:xfrm>
                <a:off x="5541" y="19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7" name="Rectangle 94"/>
              <p:cNvSpPr>
                <a:spLocks noChangeArrowheads="1"/>
              </p:cNvSpPr>
              <p:nvPr/>
            </p:nvSpPr>
            <p:spPr bwMode="auto">
              <a:xfrm>
                <a:off x="190"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38" name="Line 95"/>
              <p:cNvSpPr>
                <a:spLocks noChangeShapeType="1"/>
              </p:cNvSpPr>
              <p:nvPr/>
            </p:nvSpPr>
            <p:spPr bwMode="auto">
              <a:xfrm>
                <a:off x="190"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39" name="Rectangle 96"/>
              <p:cNvSpPr>
                <a:spLocks noChangeArrowheads="1"/>
              </p:cNvSpPr>
              <p:nvPr/>
            </p:nvSpPr>
            <p:spPr bwMode="auto">
              <a:xfrm>
                <a:off x="861"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40" name="Line 97"/>
              <p:cNvSpPr>
                <a:spLocks noChangeShapeType="1"/>
              </p:cNvSpPr>
              <p:nvPr/>
            </p:nvSpPr>
            <p:spPr bwMode="auto">
              <a:xfrm>
                <a:off x="861"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41" name="Rectangle 98"/>
              <p:cNvSpPr>
                <a:spLocks noChangeArrowheads="1"/>
              </p:cNvSpPr>
              <p:nvPr/>
            </p:nvSpPr>
            <p:spPr bwMode="auto">
              <a:xfrm>
                <a:off x="1250"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42" name="Line 99"/>
              <p:cNvSpPr>
                <a:spLocks noChangeShapeType="1"/>
              </p:cNvSpPr>
              <p:nvPr/>
            </p:nvSpPr>
            <p:spPr bwMode="auto">
              <a:xfrm>
                <a:off x="1250"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43" name="Rectangle 100"/>
              <p:cNvSpPr>
                <a:spLocks noChangeArrowheads="1"/>
              </p:cNvSpPr>
              <p:nvPr/>
            </p:nvSpPr>
            <p:spPr bwMode="auto">
              <a:xfrm>
                <a:off x="1694"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44" name="Line 101"/>
              <p:cNvSpPr>
                <a:spLocks noChangeShapeType="1"/>
              </p:cNvSpPr>
              <p:nvPr/>
            </p:nvSpPr>
            <p:spPr bwMode="auto">
              <a:xfrm>
                <a:off x="1694"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45" name="Rectangle 102"/>
              <p:cNvSpPr>
                <a:spLocks noChangeArrowheads="1"/>
              </p:cNvSpPr>
              <p:nvPr/>
            </p:nvSpPr>
            <p:spPr bwMode="auto">
              <a:xfrm>
                <a:off x="2139" y="1917"/>
                <a:ext cx="3"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46" name="Line 103"/>
              <p:cNvSpPr>
                <a:spLocks noChangeShapeType="1"/>
              </p:cNvSpPr>
              <p:nvPr/>
            </p:nvSpPr>
            <p:spPr bwMode="auto">
              <a:xfrm>
                <a:off x="2139"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47" name="Rectangle 104"/>
              <p:cNvSpPr>
                <a:spLocks noChangeArrowheads="1"/>
              </p:cNvSpPr>
              <p:nvPr/>
            </p:nvSpPr>
            <p:spPr bwMode="auto">
              <a:xfrm>
                <a:off x="2568"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48" name="Line 105"/>
              <p:cNvSpPr>
                <a:spLocks noChangeShapeType="1"/>
              </p:cNvSpPr>
              <p:nvPr/>
            </p:nvSpPr>
            <p:spPr bwMode="auto">
              <a:xfrm>
                <a:off x="2568"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49" name="Rectangle 106"/>
              <p:cNvSpPr>
                <a:spLocks noChangeArrowheads="1"/>
              </p:cNvSpPr>
              <p:nvPr/>
            </p:nvSpPr>
            <p:spPr bwMode="auto">
              <a:xfrm>
                <a:off x="3249"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50" name="Line 107"/>
              <p:cNvSpPr>
                <a:spLocks noChangeShapeType="1"/>
              </p:cNvSpPr>
              <p:nvPr/>
            </p:nvSpPr>
            <p:spPr bwMode="auto">
              <a:xfrm>
                <a:off x="3249"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51" name="Rectangle 108"/>
              <p:cNvSpPr>
                <a:spLocks noChangeArrowheads="1"/>
              </p:cNvSpPr>
              <p:nvPr/>
            </p:nvSpPr>
            <p:spPr bwMode="auto">
              <a:xfrm>
                <a:off x="3729" y="1917"/>
                <a:ext cx="3"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52" name="Line 109"/>
              <p:cNvSpPr>
                <a:spLocks noChangeShapeType="1"/>
              </p:cNvSpPr>
              <p:nvPr/>
            </p:nvSpPr>
            <p:spPr bwMode="auto">
              <a:xfrm>
                <a:off x="3729"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53" name="Rectangle 110"/>
              <p:cNvSpPr>
                <a:spLocks noChangeArrowheads="1"/>
              </p:cNvSpPr>
              <p:nvPr/>
            </p:nvSpPr>
            <p:spPr bwMode="auto">
              <a:xfrm>
                <a:off x="4486"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54" name="Line 111"/>
              <p:cNvSpPr>
                <a:spLocks noChangeShapeType="1"/>
              </p:cNvSpPr>
              <p:nvPr/>
            </p:nvSpPr>
            <p:spPr bwMode="auto">
              <a:xfrm>
                <a:off x="4486"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55" name="Rectangle 112"/>
              <p:cNvSpPr>
                <a:spLocks noChangeArrowheads="1"/>
              </p:cNvSpPr>
              <p:nvPr/>
            </p:nvSpPr>
            <p:spPr bwMode="auto">
              <a:xfrm>
                <a:off x="5046"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56" name="Line 113"/>
              <p:cNvSpPr>
                <a:spLocks noChangeShapeType="1"/>
              </p:cNvSpPr>
              <p:nvPr/>
            </p:nvSpPr>
            <p:spPr bwMode="auto">
              <a:xfrm>
                <a:off x="5046"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57" name="Rectangle 114"/>
              <p:cNvSpPr>
                <a:spLocks noChangeArrowheads="1"/>
              </p:cNvSpPr>
              <p:nvPr/>
            </p:nvSpPr>
            <p:spPr bwMode="auto">
              <a:xfrm>
                <a:off x="5541" y="1917"/>
                <a:ext cx="4" cy="4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58" name="Line 115"/>
              <p:cNvSpPr>
                <a:spLocks noChangeShapeType="1"/>
              </p:cNvSpPr>
              <p:nvPr/>
            </p:nvSpPr>
            <p:spPr bwMode="auto">
              <a:xfrm>
                <a:off x="5541" y="1917"/>
                <a:ext cx="1" cy="46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59" name="Rectangle 116"/>
              <p:cNvSpPr>
                <a:spLocks noChangeArrowheads="1"/>
              </p:cNvSpPr>
              <p:nvPr/>
            </p:nvSpPr>
            <p:spPr bwMode="auto">
              <a:xfrm>
                <a:off x="233" y="2386"/>
                <a:ext cx="4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Ovalbumin</a:t>
                </a:r>
                <a:endParaRPr lang="fr-FR" altLang="fr-FR" sz="1200"/>
              </a:p>
            </p:txBody>
          </p:sp>
          <p:sp>
            <p:nvSpPr>
              <p:cNvPr id="88960" name="Rectangle 117"/>
              <p:cNvSpPr>
                <a:spLocks noChangeArrowheads="1"/>
              </p:cNvSpPr>
              <p:nvPr/>
            </p:nvSpPr>
            <p:spPr bwMode="auto">
              <a:xfrm>
                <a:off x="671"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61" name="Rectangle 118"/>
              <p:cNvSpPr>
                <a:spLocks noChangeArrowheads="1"/>
              </p:cNvSpPr>
              <p:nvPr/>
            </p:nvSpPr>
            <p:spPr bwMode="auto">
              <a:xfrm>
                <a:off x="904" y="2386"/>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chr2: </a:t>
                </a:r>
                <a:endParaRPr lang="fr-FR" altLang="fr-FR" sz="1200"/>
              </a:p>
            </p:txBody>
          </p:sp>
          <p:sp>
            <p:nvSpPr>
              <p:cNvPr id="88962" name="Rectangle 119"/>
              <p:cNvSpPr>
                <a:spLocks noChangeArrowheads="1"/>
              </p:cNvSpPr>
              <p:nvPr/>
            </p:nvSpPr>
            <p:spPr bwMode="auto">
              <a:xfrm>
                <a:off x="1132"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63" name="Rectangle 120"/>
              <p:cNvSpPr>
                <a:spLocks noChangeArrowheads="1"/>
              </p:cNvSpPr>
              <p:nvPr/>
            </p:nvSpPr>
            <p:spPr bwMode="auto">
              <a:xfrm>
                <a:off x="1293" y="2386"/>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67443891</a:t>
                </a:r>
                <a:endParaRPr lang="fr-FR" altLang="fr-FR" sz="1200"/>
              </a:p>
            </p:txBody>
          </p:sp>
          <p:sp>
            <p:nvSpPr>
              <p:cNvPr id="88964" name="Rectangle 121"/>
              <p:cNvSpPr>
                <a:spLocks noChangeArrowheads="1"/>
              </p:cNvSpPr>
              <p:nvPr/>
            </p:nvSpPr>
            <p:spPr bwMode="auto">
              <a:xfrm>
                <a:off x="1655"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65" name="Rectangle 122"/>
              <p:cNvSpPr>
                <a:spLocks noChangeArrowheads="1"/>
              </p:cNvSpPr>
              <p:nvPr/>
            </p:nvSpPr>
            <p:spPr bwMode="auto">
              <a:xfrm>
                <a:off x="1737" y="2386"/>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67449174</a:t>
                </a:r>
                <a:endParaRPr lang="fr-FR" altLang="fr-FR" sz="1200"/>
              </a:p>
            </p:txBody>
          </p:sp>
          <p:sp>
            <p:nvSpPr>
              <p:cNvPr id="88966" name="Rectangle 123"/>
              <p:cNvSpPr>
                <a:spLocks noChangeArrowheads="1"/>
              </p:cNvSpPr>
              <p:nvPr/>
            </p:nvSpPr>
            <p:spPr bwMode="auto">
              <a:xfrm>
                <a:off x="2100"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67" name="Rectangle 124"/>
              <p:cNvSpPr>
                <a:spLocks noChangeArrowheads="1"/>
              </p:cNvSpPr>
              <p:nvPr/>
            </p:nvSpPr>
            <p:spPr bwMode="auto">
              <a:xfrm>
                <a:off x="2332" y="238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7</a:t>
                </a:r>
                <a:endParaRPr lang="fr-FR" altLang="fr-FR" sz="1200"/>
              </a:p>
            </p:txBody>
          </p:sp>
          <p:sp>
            <p:nvSpPr>
              <p:cNvPr id="88968" name="Rectangle 125"/>
              <p:cNvSpPr>
                <a:spLocks noChangeArrowheads="1"/>
              </p:cNvSpPr>
              <p:nvPr/>
            </p:nvSpPr>
            <p:spPr bwMode="auto">
              <a:xfrm>
                <a:off x="2377"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69" name="Rectangle 126"/>
              <p:cNvSpPr>
                <a:spLocks noChangeArrowheads="1"/>
              </p:cNvSpPr>
              <p:nvPr/>
            </p:nvSpPr>
            <p:spPr bwMode="auto">
              <a:xfrm>
                <a:off x="2740" y="2386"/>
                <a:ext cx="34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 (linked</a:t>
                </a:r>
                <a:endParaRPr lang="fr-FR" altLang="fr-FR" sz="1200"/>
              </a:p>
            </p:txBody>
          </p:sp>
          <p:sp>
            <p:nvSpPr>
              <p:cNvPr id="88970" name="Rectangle 127"/>
              <p:cNvSpPr>
                <a:spLocks noChangeArrowheads="1"/>
              </p:cNvSpPr>
              <p:nvPr/>
            </p:nvSpPr>
            <p:spPr bwMode="auto">
              <a:xfrm>
                <a:off x="3081"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71" name="Rectangle 128"/>
              <p:cNvSpPr>
                <a:spLocks noChangeArrowheads="1"/>
              </p:cNvSpPr>
              <p:nvPr/>
            </p:nvSpPr>
            <p:spPr bwMode="auto">
              <a:xfrm>
                <a:off x="3468" y="238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a:t>
                </a:r>
                <a:endParaRPr lang="fr-FR" altLang="fr-FR" sz="1200"/>
              </a:p>
            </p:txBody>
          </p:sp>
          <p:sp>
            <p:nvSpPr>
              <p:cNvPr id="88972" name="Rectangle 129"/>
              <p:cNvSpPr>
                <a:spLocks noChangeArrowheads="1"/>
              </p:cNvSpPr>
              <p:nvPr/>
            </p:nvSpPr>
            <p:spPr bwMode="auto">
              <a:xfrm>
                <a:off x="3513"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73" name="Rectangle 130"/>
              <p:cNvSpPr>
                <a:spLocks noChangeArrowheads="1"/>
              </p:cNvSpPr>
              <p:nvPr/>
            </p:nvSpPr>
            <p:spPr bwMode="auto">
              <a:xfrm>
                <a:off x="3813" y="2386"/>
                <a:ext cx="6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3’ untranslated</a:t>
                </a:r>
                <a:endParaRPr lang="fr-FR" altLang="fr-FR" sz="1200"/>
              </a:p>
            </p:txBody>
          </p:sp>
          <p:sp>
            <p:nvSpPr>
              <p:cNvPr id="88974" name="Rectangle 131"/>
              <p:cNvSpPr>
                <a:spLocks noChangeArrowheads="1"/>
              </p:cNvSpPr>
              <p:nvPr/>
            </p:nvSpPr>
            <p:spPr bwMode="auto">
              <a:xfrm>
                <a:off x="4405"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75" name="Rectangle 132"/>
              <p:cNvSpPr>
                <a:spLocks noChangeArrowheads="1"/>
              </p:cNvSpPr>
              <p:nvPr/>
            </p:nvSpPr>
            <p:spPr bwMode="auto">
              <a:xfrm>
                <a:off x="4768"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76" name="Rectangle 133"/>
              <p:cNvSpPr>
                <a:spLocks noChangeArrowheads="1"/>
              </p:cNvSpPr>
              <p:nvPr/>
            </p:nvSpPr>
            <p:spPr bwMode="auto">
              <a:xfrm>
                <a:off x="5250" y="2386"/>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63</a:t>
                </a:r>
                <a:endParaRPr lang="fr-FR" altLang="fr-FR" sz="1200"/>
              </a:p>
            </p:txBody>
          </p:sp>
          <p:sp>
            <p:nvSpPr>
              <p:cNvPr id="88977" name="Rectangle 134"/>
              <p:cNvSpPr>
                <a:spLocks noChangeArrowheads="1"/>
              </p:cNvSpPr>
              <p:nvPr/>
            </p:nvSpPr>
            <p:spPr bwMode="auto">
              <a:xfrm>
                <a:off x="5341" y="238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978" name="Rectangle 135"/>
              <p:cNvSpPr>
                <a:spLocks noChangeArrowheads="1"/>
              </p:cNvSpPr>
              <p:nvPr/>
            </p:nvSpPr>
            <p:spPr bwMode="auto">
              <a:xfrm>
                <a:off x="190"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79" name="Line 136"/>
              <p:cNvSpPr>
                <a:spLocks noChangeShapeType="1"/>
              </p:cNvSpPr>
              <p:nvPr/>
            </p:nvSpPr>
            <p:spPr bwMode="auto">
              <a:xfrm>
                <a:off x="190"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0" name="Line 137"/>
              <p:cNvSpPr>
                <a:spLocks noChangeShapeType="1"/>
              </p:cNvSpPr>
              <p:nvPr/>
            </p:nvSpPr>
            <p:spPr bwMode="auto">
              <a:xfrm>
                <a:off x="190"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1" name="Rectangle 138"/>
              <p:cNvSpPr>
                <a:spLocks noChangeArrowheads="1"/>
              </p:cNvSpPr>
              <p:nvPr/>
            </p:nvSpPr>
            <p:spPr bwMode="auto">
              <a:xfrm>
                <a:off x="194" y="2382"/>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82" name="Line 139"/>
              <p:cNvSpPr>
                <a:spLocks noChangeShapeType="1"/>
              </p:cNvSpPr>
              <p:nvPr/>
            </p:nvSpPr>
            <p:spPr bwMode="auto">
              <a:xfrm>
                <a:off x="194" y="2382"/>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3" name="Rectangle 140"/>
              <p:cNvSpPr>
                <a:spLocks noChangeArrowheads="1"/>
              </p:cNvSpPr>
              <p:nvPr/>
            </p:nvSpPr>
            <p:spPr bwMode="auto">
              <a:xfrm>
                <a:off x="861"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84" name="Line 141"/>
              <p:cNvSpPr>
                <a:spLocks noChangeShapeType="1"/>
              </p:cNvSpPr>
              <p:nvPr/>
            </p:nvSpPr>
            <p:spPr bwMode="auto">
              <a:xfrm>
                <a:off x="861"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5" name="Line 142"/>
              <p:cNvSpPr>
                <a:spLocks noChangeShapeType="1"/>
              </p:cNvSpPr>
              <p:nvPr/>
            </p:nvSpPr>
            <p:spPr bwMode="auto">
              <a:xfrm>
                <a:off x="861"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6" name="Rectangle 143"/>
              <p:cNvSpPr>
                <a:spLocks noChangeArrowheads="1"/>
              </p:cNvSpPr>
              <p:nvPr/>
            </p:nvSpPr>
            <p:spPr bwMode="auto">
              <a:xfrm>
                <a:off x="865" y="2382"/>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87" name="Line 144"/>
              <p:cNvSpPr>
                <a:spLocks noChangeShapeType="1"/>
              </p:cNvSpPr>
              <p:nvPr/>
            </p:nvSpPr>
            <p:spPr bwMode="auto">
              <a:xfrm>
                <a:off x="865" y="2382"/>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88" name="Rectangle 145"/>
              <p:cNvSpPr>
                <a:spLocks noChangeArrowheads="1"/>
              </p:cNvSpPr>
              <p:nvPr/>
            </p:nvSpPr>
            <p:spPr bwMode="auto">
              <a:xfrm>
                <a:off x="1250"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89" name="Line 146"/>
              <p:cNvSpPr>
                <a:spLocks noChangeShapeType="1"/>
              </p:cNvSpPr>
              <p:nvPr/>
            </p:nvSpPr>
            <p:spPr bwMode="auto">
              <a:xfrm>
                <a:off x="1250"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0" name="Line 147"/>
              <p:cNvSpPr>
                <a:spLocks noChangeShapeType="1"/>
              </p:cNvSpPr>
              <p:nvPr/>
            </p:nvSpPr>
            <p:spPr bwMode="auto">
              <a:xfrm>
                <a:off x="1250"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1" name="Rectangle 148"/>
              <p:cNvSpPr>
                <a:spLocks noChangeArrowheads="1"/>
              </p:cNvSpPr>
              <p:nvPr/>
            </p:nvSpPr>
            <p:spPr bwMode="auto">
              <a:xfrm>
                <a:off x="1254" y="2382"/>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92" name="Line 149"/>
              <p:cNvSpPr>
                <a:spLocks noChangeShapeType="1"/>
              </p:cNvSpPr>
              <p:nvPr/>
            </p:nvSpPr>
            <p:spPr bwMode="auto">
              <a:xfrm>
                <a:off x="1254" y="2382"/>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3" name="Rectangle 150"/>
              <p:cNvSpPr>
                <a:spLocks noChangeArrowheads="1"/>
              </p:cNvSpPr>
              <p:nvPr/>
            </p:nvSpPr>
            <p:spPr bwMode="auto">
              <a:xfrm>
                <a:off x="1694"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94" name="Line 151"/>
              <p:cNvSpPr>
                <a:spLocks noChangeShapeType="1"/>
              </p:cNvSpPr>
              <p:nvPr/>
            </p:nvSpPr>
            <p:spPr bwMode="auto">
              <a:xfrm>
                <a:off x="1694"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5" name="Line 152"/>
              <p:cNvSpPr>
                <a:spLocks noChangeShapeType="1"/>
              </p:cNvSpPr>
              <p:nvPr/>
            </p:nvSpPr>
            <p:spPr bwMode="auto">
              <a:xfrm>
                <a:off x="1694"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6" name="Rectangle 153"/>
              <p:cNvSpPr>
                <a:spLocks noChangeArrowheads="1"/>
              </p:cNvSpPr>
              <p:nvPr/>
            </p:nvSpPr>
            <p:spPr bwMode="auto">
              <a:xfrm>
                <a:off x="1698" y="2382"/>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97" name="Line 154"/>
              <p:cNvSpPr>
                <a:spLocks noChangeShapeType="1"/>
              </p:cNvSpPr>
              <p:nvPr/>
            </p:nvSpPr>
            <p:spPr bwMode="auto">
              <a:xfrm>
                <a:off x="1698" y="2382"/>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998" name="Rectangle 155"/>
              <p:cNvSpPr>
                <a:spLocks noChangeArrowheads="1"/>
              </p:cNvSpPr>
              <p:nvPr/>
            </p:nvSpPr>
            <p:spPr bwMode="auto">
              <a:xfrm>
                <a:off x="2139" y="238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999" name="Line 156"/>
              <p:cNvSpPr>
                <a:spLocks noChangeShapeType="1"/>
              </p:cNvSpPr>
              <p:nvPr/>
            </p:nvSpPr>
            <p:spPr bwMode="auto">
              <a:xfrm>
                <a:off x="2139" y="238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0" name="Line 157"/>
              <p:cNvSpPr>
                <a:spLocks noChangeShapeType="1"/>
              </p:cNvSpPr>
              <p:nvPr/>
            </p:nvSpPr>
            <p:spPr bwMode="auto">
              <a:xfrm>
                <a:off x="2139"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1" name="Rectangle 158"/>
              <p:cNvSpPr>
                <a:spLocks noChangeArrowheads="1"/>
              </p:cNvSpPr>
              <p:nvPr/>
            </p:nvSpPr>
            <p:spPr bwMode="auto">
              <a:xfrm>
                <a:off x="2142" y="2382"/>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02" name="Line 159"/>
              <p:cNvSpPr>
                <a:spLocks noChangeShapeType="1"/>
              </p:cNvSpPr>
              <p:nvPr/>
            </p:nvSpPr>
            <p:spPr bwMode="auto">
              <a:xfrm>
                <a:off x="2142" y="2382"/>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3" name="Rectangle 160"/>
              <p:cNvSpPr>
                <a:spLocks noChangeArrowheads="1"/>
              </p:cNvSpPr>
              <p:nvPr/>
            </p:nvSpPr>
            <p:spPr bwMode="auto">
              <a:xfrm>
                <a:off x="2568"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04" name="Line 161"/>
              <p:cNvSpPr>
                <a:spLocks noChangeShapeType="1"/>
              </p:cNvSpPr>
              <p:nvPr/>
            </p:nvSpPr>
            <p:spPr bwMode="auto">
              <a:xfrm>
                <a:off x="2568"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5" name="Line 162"/>
              <p:cNvSpPr>
                <a:spLocks noChangeShapeType="1"/>
              </p:cNvSpPr>
              <p:nvPr/>
            </p:nvSpPr>
            <p:spPr bwMode="auto">
              <a:xfrm>
                <a:off x="2568"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6" name="Rectangle 163"/>
              <p:cNvSpPr>
                <a:spLocks noChangeArrowheads="1"/>
              </p:cNvSpPr>
              <p:nvPr/>
            </p:nvSpPr>
            <p:spPr bwMode="auto">
              <a:xfrm>
                <a:off x="2572" y="2382"/>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07" name="Line 164"/>
              <p:cNvSpPr>
                <a:spLocks noChangeShapeType="1"/>
              </p:cNvSpPr>
              <p:nvPr/>
            </p:nvSpPr>
            <p:spPr bwMode="auto">
              <a:xfrm>
                <a:off x="2572" y="2382"/>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08" name="Rectangle 165"/>
              <p:cNvSpPr>
                <a:spLocks noChangeArrowheads="1"/>
              </p:cNvSpPr>
              <p:nvPr/>
            </p:nvSpPr>
            <p:spPr bwMode="auto">
              <a:xfrm>
                <a:off x="3249"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09" name="Line 166"/>
              <p:cNvSpPr>
                <a:spLocks noChangeShapeType="1"/>
              </p:cNvSpPr>
              <p:nvPr/>
            </p:nvSpPr>
            <p:spPr bwMode="auto">
              <a:xfrm>
                <a:off x="3249"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0" name="Line 167"/>
              <p:cNvSpPr>
                <a:spLocks noChangeShapeType="1"/>
              </p:cNvSpPr>
              <p:nvPr/>
            </p:nvSpPr>
            <p:spPr bwMode="auto">
              <a:xfrm>
                <a:off x="3249"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1" name="Rectangle 168"/>
              <p:cNvSpPr>
                <a:spLocks noChangeArrowheads="1"/>
              </p:cNvSpPr>
              <p:nvPr/>
            </p:nvSpPr>
            <p:spPr bwMode="auto">
              <a:xfrm>
                <a:off x="3253" y="2382"/>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12" name="Line 169"/>
              <p:cNvSpPr>
                <a:spLocks noChangeShapeType="1"/>
              </p:cNvSpPr>
              <p:nvPr/>
            </p:nvSpPr>
            <p:spPr bwMode="auto">
              <a:xfrm>
                <a:off x="3253" y="2382"/>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3" name="Rectangle 170"/>
              <p:cNvSpPr>
                <a:spLocks noChangeArrowheads="1"/>
              </p:cNvSpPr>
              <p:nvPr/>
            </p:nvSpPr>
            <p:spPr bwMode="auto">
              <a:xfrm>
                <a:off x="3729" y="238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14" name="Line 171"/>
              <p:cNvSpPr>
                <a:spLocks noChangeShapeType="1"/>
              </p:cNvSpPr>
              <p:nvPr/>
            </p:nvSpPr>
            <p:spPr bwMode="auto">
              <a:xfrm>
                <a:off x="3729" y="238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5" name="Line 172"/>
              <p:cNvSpPr>
                <a:spLocks noChangeShapeType="1"/>
              </p:cNvSpPr>
              <p:nvPr/>
            </p:nvSpPr>
            <p:spPr bwMode="auto">
              <a:xfrm>
                <a:off x="3729"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6" name="Rectangle 173"/>
              <p:cNvSpPr>
                <a:spLocks noChangeArrowheads="1"/>
              </p:cNvSpPr>
              <p:nvPr/>
            </p:nvSpPr>
            <p:spPr bwMode="auto">
              <a:xfrm>
                <a:off x="3732" y="2382"/>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17" name="Line 174"/>
              <p:cNvSpPr>
                <a:spLocks noChangeShapeType="1"/>
              </p:cNvSpPr>
              <p:nvPr/>
            </p:nvSpPr>
            <p:spPr bwMode="auto">
              <a:xfrm>
                <a:off x="3732" y="2382"/>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18" name="Rectangle 175"/>
              <p:cNvSpPr>
                <a:spLocks noChangeArrowheads="1"/>
              </p:cNvSpPr>
              <p:nvPr/>
            </p:nvSpPr>
            <p:spPr bwMode="auto">
              <a:xfrm>
                <a:off x="4486"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19" name="Line 176"/>
              <p:cNvSpPr>
                <a:spLocks noChangeShapeType="1"/>
              </p:cNvSpPr>
              <p:nvPr/>
            </p:nvSpPr>
            <p:spPr bwMode="auto">
              <a:xfrm>
                <a:off x="4486"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0" name="Line 177"/>
              <p:cNvSpPr>
                <a:spLocks noChangeShapeType="1"/>
              </p:cNvSpPr>
              <p:nvPr/>
            </p:nvSpPr>
            <p:spPr bwMode="auto">
              <a:xfrm>
                <a:off x="4486"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1" name="Rectangle 178"/>
              <p:cNvSpPr>
                <a:spLocks noChangeArrowheads="1"/>
              </p:cNvSpPr>
              <p:nvPr/>
            </p:nvSpPr>
            <p:spPr bwMode="auto">
              <a:xfrm>
                <a:off x="4490" y="2382"/>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22" name="Line 179"/>
              <p:cNvSpPr>
                <a:spLocks noChangeShapeType="1"/>
              </p:cNvSpPr>
              <p:nvPr/>
            </p:nvSpPr>
            <p:spPr bwMode="auto">
              <a:xfrm>
                <a:off x="4490" y="2382"/>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3" name="Rectangle 180"/>
              <p:cNvSpPr>
                <a:spLocks noChangeArrowheads="1"/>
              </p:cNvSpPr>
              <p:nvPr/>
            </p:nvSpPr>
            <p:spPr bwMode="auto">
              <a:xfrm>
                <a:off x="5046"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24" name="Line 181"/>
              <p:cNvSpPr>
                <a:spLocks noChangeShapeType="1"/>
              </p:cNvSpPr>
              <p:nvPr/>
            </p:nvSpPr>
            <p:spPr bwMode="auto">
              <a:xfrm>
                <a:off x="5046"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5" name="Line 182"/>
              <p:cNvSpPr>
                <a:spLocks noChangeShapeType="1"/>
              </p:cNvSpPr>
              <p:nvPr/>
            </p:nvSpPr>
            <p:spPr bwMode="auto">
              <a:xfrm>
                <a:off x="5046"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6" name="Rectangle 183"/>
              <p:cNvSpPr>
                <a:spLocks noChangeArrowheads="1"/>
              </p:cNvSpPr>
              <p:nvPr/>
            </p:nvSpPr>
            <p:spPr bwMode="auto">
              <a:xfrm>
                <a:off x="5050" y="2382"/>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27" name="Line 184"/>
              <p:cNvSpPr>
                <a:spLocks noChangeShapeType="1"/>
              </p:cNvSpPr>
              <p:nvPr/>
            </p:nvSpPr>
            <p:spPr bwMode="auto">
              <a:xfrm>
                <a:off x="5050" y="2382"/>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28" name="Rectangle 185"/>
              <p:cNvSpPr>
                <a:spLocks noChangeArrowheads="1"/>
              </p:cNvSpPr>
              <p:nvPr/>
            </p:nvSpPr>
            <p:spPr bwMode="auto">
              <a:xfrm>
                <a:off x="5541" y="238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29" name="Line 186"/>
              <p:cNvSpPr>
                <a:spLocks noChangeShapeType="1"/>
              </p:cNvSpPr>
              <p:nvPr/>
            </p:nvSpPr>
            <p:spPr bwMode="auto">
              <a:xfrm>
                <a:off x="5541" y="238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0" name="Line 187"/>
              <p:cNvSpPr>
                <a:spLocks noChangeShapeType="1"/>
              </p:cNvSpPr>
              <p:nvPr/>
            </p:nvSpPr>
            <p:spPr bwMode="auto">
              <a:xfrm>
                <a:off x="5541" y="238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1" name="Rectangle 188"/>
              <p:cNvSpPr>
                <a:spLocks noChangeArrowheads="1"/>
              </p:cNvSpPr>
              <p:nvPr/>
            </p:nvSpPr>
            <p:spPr bwMode="auto">
              <a:xfrm>
                <a:off x="190"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32" name="Line 189"/>
              <p:cNvSpPr>
                <a:spLocks noChangeShapeType="1"/>
              </p:cNvSpPr>
              <p:nvPr/>
            </p:nvSpPr>
            <p:spPr bwMode="auto">
              <a:xfrm>
                <a:off x="190"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3" name="Rectangle 190"/>
              <p:cNvSpPr>
                <a:spLocks noChangeArrowheads="1"/>
              </p:cNvSpPr>
              <p:nvPr/>
            </p:nvSpPr>
            <p:spPr bwMode="auto">
              <a:xfrm>
                <a:off x="861"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34" name="Line 191"/>
              <p:cNvSpPr>
                <a:spLocks noChangeShapeType="1"/>
              </p:cNvSpPr>
              <p:nvPr/>
            </p:nvSpPr>
            <p:spPr bwMode="auto">
              <a:xfrm>
                <a:off x="861"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5" name="Rectangle 192"/>
              <p:cNvSpPr>
                <a:spLocks noChangeArrowheads="1"/>
              </p:cNvSpPr>
              <p:nvPr/>
            </p:nvSpPr>
            <p:spPr bwMode="auto">
              <a:xfrm>
                <a:off x="1250"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36" name="Line 193"/>
              <p:cNvSpPr>
                <a:spLocks noChangeShapeType="1"/>
              </p:cNvSpPr>
              <p:nvPr/>
            </p:nvSpPr>
            <p:spPr bwMode="auto">
              <a:xfrm>
                <a:off x="1250"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7" name="Rectangle 194"/>
              <p:cNvSpPr>
                <a:spLocks noChangeArrowheads="1"/>
              </p:cNvSpPr>
              <p:nvPr/>
            </p:nvSpPr>
            <p:spPr bwMode="auto">
              <a:xfrm>
                <a:off x="1694"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38" name="Line 195"/>
              <p:cNvSpPr>
                <a:spLocks noChangeShapeType="1"/>
              </p:cNvSpPr>
              <p:nvPr/>
            </p:nvSpPr>
            <p:spPr bwMode="auto">
              <a:xfrm>
                <a:off x="1694"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39" name="Rectangle 196"/>
              <p:cNvSpPr>
                <a:spLocks noChangeArrowheads="1"/>
              </p:cNvSpPr>
              <p:nvPr/>
            </p:nvSpPr>
            <p:spPr bwMode="auto">
              <a:xfrm>
                <a:off x="2139" y="2386"/>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40" name="Line 197"/>
              <p:cNvSpPr>
                <a:spLocks noChangeShapeType="1"/>
              </p:cNvSpPr>
              <p:nvPr/>
            </p:nvSpPr>
            <p:spPr bwMode="auto">
              <a:xfrm>
                <a:off x="2139"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41" name="Rectangle 198"/>
              <p:cNvSpPr>
                <a:spLocks noChangeArrowheads="1"/>
              </p:cNvSpPr>
              <p:nvPr/>
            </p:nvSpPr>
            <p:spPr bwMode="auto">
              <a:xfrm>
                <a:off x="2568"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42" name="Line 199"/>
              <p:cNvSpPr>
                <a:spLocks noChangeShapeType="1"/>
              </p:cNvSpPr>
              <p:nvPr/>
            </p:nvSpPr>
            <p:spPr bwMode="auto">
              <a:xfrm>
                <a:off x="2568"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43" name="Rectangle 200"/>
              <p:cNvSpPr>
                <a:spLocks noChangeArrowheads="1"/>
              </p:cNvSpPr>
              <p:nvPr/>
            </p:nvSpPr>
            <p:spPr bwMode="auto">
              <a:xfrm>
                <a:off x="3249"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44" name="Line 201"/>
              <p:cNvSpPr>
                <a:spLocks noChangeShapeType="1"/>
              </p:cNvSpPr>
              <p:nvPr/>
            </p:nvSpPr>
            <p:spPr bwMode="auto">
              <a:xfrm>
                <a:off x="3249"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45" name="Rectangle 202"/>
              <p:cNvSpPr>
                <a:spLocks noChangeArrowheads="1"/>
              </p:cNvSpPr>
              <p:nvPr/>
            </p:nvSpPr>
            <p:spPr bwMode="auto">
              <a:xfrm>
                <a:off x="3729" y="2386"/>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9046" name="Line 203"/>
              <p:cNvSpPr>
                <a:spLocks noChangeShapeType="1"/>
              </p:cNvSpPr>
              <p:nvPr/>
            </p:nvSpPr>
            <p:spPr bwMode="auto">
              <a:xfrm>
                <a:off x="3729"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88075" name="Group 204"/>
            <p:cNvGrpSpPr>
              <a:grpSpLocks/>
            </p:cNvGrpSpPr>
            <p:nvPr/>
          </p:nvGrpSpPr>
          <p:grpSpPr bwMode="auto">
            <a:xfrm>
              <a:off x="190" y="2386"/>
              <a:ext cx="5355" cy="593"/>
              <a:chOff x="190" y="2386"/>
              <a:chExt cx="5355" cy="593"/>
            </a:xfrm>
          </p:grpSpPr>
          <p:sp>
            <p:nvSpPr>
              <p:cNvPr id="88647" name="Rectangle 205"/>
              <p:cNvSpPr>
                <a:spLocks noChangeArrowheads="1"/>
              </p:cNvSpPr>
              <p:nvPr/>
            </p:nvSpPr>
            <p:spPr bwMode="auto">
              <a:xfrm>
                <a:off x="4486"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48" name="Line 206"/>
              <p:cNvSpPr>
                <a:spLocks noChangeShapeType="1"/>
              </p:cNvSpPr>
              <p:nvPr/>
            </p:nvSpPr>
            <p:spPr bwMode="auto">
              <a:xfrm>
                <a:off x="4486"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49" name="Rectangle 207"/>
              <p:cNvSpPr>
                <a:spLocks noChangeArrowheads="1"/>
              </p:cNvSpPr>
              <p:nvPr/>
            </p:nvSpPr>
            <p:spPr bwMode="auto">
              <a:xfrm>
                <a:off x="5046"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50" name="Line 208"/>
              <p:cNvSpPr>
                <a:spLocks noChangeShapeType="1"/>
              </p:cNvSpPr>
              <p:nvPr/>
            </p:nvSpPr>
            <p:spPr bwMode="auto">
              <a:xfrm>
                <a:off x="5046"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51" name="Rectangle 209"/>
              <p:cNvSpPr>
                <a:spLocks noChangeArrowheads="1"/>
              </p:cNvSpPr>
              <p:nvPr/>
            </p:nvSpPr>
            <p:spPr bwMode="auto">
              <a:xfrm>
                <a:off x="5541" y="238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52" name="Line 210"/>
              <p:cNvSpPr>
                <a:spLocks noChangeShapeType="1"/>
              </p:cNvSpPr>
              <p:nvPr/>
            </p:nvSpPr>
            <p:spPr bwMode="auto">
              <a:xfrm>
                <a:off x="5541" y="238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53" name="Rectangle 211"/>
              <p:cNvSpPr>
                <a:spLocks noChangeArrowheads="1"/>
              </p:cNvSpPr>
              <p:nvPr/>
            </p:nvSpPr>
            <p:spPr bwMode="auto">
              <a:xfrm>
                <a:off x="233" y="2506"/>
                <a:ext cx="5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Ovotransferrin</a:t>
                </a:r>
                <a:endParaRPr lang="fr-FR" altLang="fr-FR" sz="1200"/>
              </a:p>
            </p:txBody>
          </p:sp>
          <p:sp>
            <p:nvSpPr>
              <p:cNvPr id="88654" name="Rectangle 212"/>
              <p:cNvSpPr>
                <a:spLocks noChangeArrowheads="1"/>
              </p:cNvSpPr>
              <p:nvPr/>
            </p:nvSpPr>
            <p:spPr bwMode="auto">
              <a:xfrm>
                <a:off x="822"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55" name="Rectangle 213"/>
              <p:cNvSpPr>
                <a:spLocks noChangeArrowheads="1"/>
              </p:cNvSpPr>
              <p:nvPr/>
            </p:nvSpPr>
            <p:spPr bwMode="auto">
              <a:xfrm>
                <a:off x="904" y="2506"/>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chr9: </a:t>
                </a:r>
                <a:endParaRPr lang="fr-FR" altLang="fr-FR" sz="1200"/>
              </a:p>
            </p:txBody>
          </p:sp>
          <p:sp>
            <p:nvSpPr>
              <p:cNvPr id="88656" name="Rectangle 214"/>
              <p:cNvSpPr>
                <a:spLocks noChangeArrowheads="1"/>
              </p:cNvSpPr>
              <p:nvPr/>
            </p:nvSpPr>
            <p:spPr bwMode="auto">
              <a:xfrm>
                <a:off x="1132"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57" name="Rectangle 215"/>
              <p:cNvSpPr>
                <a:spLocks noChangeArrowheads="1"/>
              </p:cNvSpPr>
              <p:nvPr/>
            </p:nvSpPr>
            <p:spPr bwMode="auto">
              <a:xfrm>
                <a:off x="1338" y="2506"/>
                <a:ext cx="3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9002347</a:t>
                </a:r>
                <a:endParaRPr lang="fr-FR" altLang="fr-FR" sz="1200"/>
              </a:p>
            </p:txBody>
          </p:sp>
          <p:sp>
            <p:nvSpPr>
              <p:cNvPr id="88658" name="Rectangle 216"/>
              <p:cNvSpPr>
                <a:spLocks noChangeArrowheads="1"/>
              </p:cNvSpPr>
              <p:nvPr/>
            </p:nvSpPr>
            <p:spPr bwMode="auto">
              <a:xfrm>
                <a:off x="1655"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59" name="Rectangle 217"/>
              <p:cNvSpPr>
                <a:spLocks noChangeArrowheads="1"/>
              </p:cNvSpPr>
              <p:nvPr/>
            </p:nvSpPr>
            <p:spPr bwMode="auto">
              <a:xfrm>
                <a:off x="1782" y="2506"/>
                <a:ext cx="3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9010408</a:t>
                </a:r>
                <a:endParaRPr lang="fr-FR" altLang="fr-FR" sz="1200"/>
              </a:p>
            </p:txBody>
          </p:sp>
          <p:sp>
            <p:nvSpPr>
              <p:cNvPr id="88660" name="Rectangle 218"/>
              <p:cNvSpPr>
                <a:spLocks noChangeArrowheads="1"/>
              </p:cNvSpPr>
              <p:nvPr/>
            </p:nvSpPr>
            <p:spPr bwMode="auto">
              <a:xfrm>
                <a:off x="2100"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61" name="Rectangle 219"/>
              <p:cNvSpPr>
                <a:spLocks noChangeArrowheads="1"/>
              </p:cNvSpPr>
              <p:nvPr/>
            </p:nvSpPr>
            <p:spPr bwMode="auto">
              <a:xfrm>
                <a:off x="2309" y="2506"/>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17</a:t>
                </a:r>
                <a:endParaRPr lang="fr-FR" altLang="fr-FR" sz="1200"/>
              </a:p>
            </p:txBody>
          </p:sp>
          <p:sp>
            <p:nvSpPr>
              <p:cNvPr id="88662" name="Rectangle 220"/>
              <p:cNvSpPr>
                <a:spLocks noChangeArrowheads="1"/>
              </p:cNvSpPr>
              <p:nvPr/>
            </p:nvSpPr>
            <p:spPr bwMode="auto">
              <a:xfrm>
                <a:off x="2400"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63" name="Rectangle 221"/>
              <p:cNvSpPr>
                <a:spLocks noChangeArrowheads="1"/>
              </p:cNvSpPr>
              <p:nvPr/>
            </p:nvSpPr>
            <p:spPr bwMode="auto">
              <a:xfrm>
                <a:off x="2725" y="2506"/>
                <a:ext cx="1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 (li</a:t>
                </a:r>
                <a:endParaRPr lang="fr-FR" altLang="fr-FR" sz="1200"/>
              </a:p>
            </p:txBody>
          </p:sp>
          <p:sp>
            <p:nvSpPr>
              <p:cNvPr id="88664" name="Rectangle 222"/>
              <p:cNvSpPr>
                <a:spLocks noChangeArrowheads="1"/>
              </p:cNvSpPr>
              <p:nvPr/>
            </p:nvSpPr>
            <p:spPr bwMode="auto">
              <a:xfrm>
                <a:off x="2874" y="2506"/>
                <a:ext cx="2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nked)</a:t>
                </a:r>
                <a:endParaRPr lang="fr-FR" altLang="fr-FR" sz="1200"/>
              </a:p>
            </p:txBody>
          </p:sp>
          <p:sp>
            <p:nvSpPr>
              <p:cNvPr id="88665" name="Rectangle 223"/>
              <p:cNvSpPr>
                <a:spLocks noChangeArrowheads="1"/>
              </p:cNvSpPr>
              <p:nvPr/>
            </p:nvSpPr>
            <p:spPr bwMode="auto">
              <a:xfrm>
                <a:off x="3096"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66" name="Rectangle 224"/>
              <p:cNvSpPr>
                <a:spLocks noChangeArrowheads="1"/>
              </p:cNvSpPr>
              <p:nvPr/>
            </p:nvSpPr>
            <p:spPr bwMode="auto">
              <a:xfrm>
                <a:off x="3468" y="250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a:t>
                </a:r>
                <a:endParaRPr lang="fr-FR" altLang="fr-FR" sz="1200"/>
              </a:p>
            </p:txBody>
          </p:sp>
          <p:sp>
            <p:nvSpPr>
              <p:cNvPr id="88667" name="Rectangle 225"/>
              <p:cNvSpPr>
                <a:spLocks noChangeArrowheads="1"/>
              </p:cNvSpPr>
              <p:nvPr/>
            </p:nvSpPr>
            <p:spPr bwMode="auto">
              <a:xfrm>
                <a:off x="3513"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68" name="Rectangle 226"/>
              <p:cNvSpPr>
                <a:spLocks noChangeArrowheads="1"/>
              </p:cNvSpPr>
              <p:nvPr/>
            </p:nvSpPr>
            <p:spPr bwMode="auto">
              <a:xfrm>
                <a:off x="3866" y="2506"/>
                <a:ext cx="49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Coding exon</a:t>
                </a:r>
                <a:endParaRPr lang="fr-FR" altLang="fr-FR" sz="1200"/>
              </a:p>
            </p:txBody>
          </p:sp>
          <p:sp>
            <p:nvSpPr>
              <p:cNvPr id="88669" name="Rectangle 227"/>
              <p:cNvSpPr>
                <a:spLocks noChangeArrowheads="1"/>
              </p:cNvSpPr>
              <p:nvPr/>
            </p:nvSpPr>
            <p:spPr bwMode="auto">
              <a:xfrm>
                <a:off x="4353"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70" name="Rectangle 228"/>
              <p:cNvSpPr>
                <a:spLocks noChangeArrowheads="1"/>
              </p:cNvSpPr>
              <p:nvPr/>
            </p:nvSpPr>
            <p:spPr bwMode="auto">
              <a:xfrm>
                <a:off x="4529" y="2506"/>
                <a:ext cx="5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synonomous</a:t>
                </a:r>
                <a:endParaRPr lang="fr-FR" altLang="fr-FR" sz="1200"/>
              </a:p>
            </p:txBody>
          </p:sp>
          <p:sp>
            <p:nvSpPr>
              <p:cNvPr id="88671" name="Rectangle 229"/>
              <p:cNvSpPr>
                <a:spLocks noChangeArrowheads="1"/>
              </p:cNvSpPr>
              <p:nvPr/>
            </p:nvSpPr>
            <p:spPr bwMode="auto">
              <a:xfrm>
                <a:off x="5007"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72" name="Rectangle 230"/>
              <p:cNvSpPr>
                <a:spLocks noChangeArrowheads="1"/>
              </p:cNvSpPr>
              <p:nvPr/>
            </p:nvSpPr>
            <p:spPr bwMode="auto">
              <a:xfrm>
                <a:off x="5250" y="2506"/>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83</a:t>
                </a:r>
                <a:endParaRPr lang="fr-FR" altLang="fr-FR" sz="1200"/>
              </a:p>
            </p:txBody>
          </p:sp>
          <p:sp>
            <p:nvSpPr>
              <p:cNvPr id="88673" name="Rectangle 231"/>
              <p:cNvSpPr>
                <a:spLocks noChangeArrowheads="1"/>
              </p:cNvSpPr>
              <p:nvPr/>
            </p:nvSpPr>
            <p:spPr bwMode="auto">
              <a:xfrm>
                <a:off x="5341" y="250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74" name="Rectangle 232"/>
              <p:cNvSpPr>
                <a:spLocks noChangeArrowheads="1"/>
              </p:cNvSpPr>
              <p:nvPr/>
            </p:nvSpPr>
            <p:spPr bwMode="auto">
              <a:xfrm>
                <a:off x="190"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75" name="Line 233"/>
              <p:cNvSpPr>
                <a:spLocks noChangeShapeType="1"/>
              </p:cNvSpPr>
              <p:nvPr/>
            </p:nvSpPr>
            <p:spPr bwMode="auto">
              <a:xfrm>
                <a:off x="190"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76" name="Line 234"/>
              <p:cNvSpPr>
                <a:spLocks noChangeShapeType="1"/>
              </p:cNvSpPr>
              <p:nvPr/>
            </p:nvSpPr>
            <p:spPr bwMode="auto">
              <a:xfrm>
                <a:off x="190"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77" name="Rectangle 235"/>
              <p:cNvSpPr>
                <a:spLocks noChangeArrowheads="1"/>
              </p:cNvSpPr>
              <p:nvPr/>
            </p:nvSpPr>
            <p:spPr bwMode="auto">
              <a:xfrm>
                <a:off x="194" y="2502"/>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78" name="Line 236"/>
              <p:cNvSpPr>
                <a:spLocks noChangeShapeType="1"/>
              </p:cNvSpPr>
              <p:nvPr/>
            </p:nvSpPr>
            <p:spPr bwMode="auto">
              <a:xfrm>
                <a:off x="194" y="2502"/>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79" name="Rectangle 237"/>
              <p:cNvSpPr>
                <a:spLocks noChangeArrowheads="1"/>
              </p:cNvSpPr>
              <p:nvPr/>
            </p:nvSpPr>
            <p:spPr bwMode="auto">
              <a:xfrm>
                <a:off x="861"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80" name="Line 238"/>
              <p:cNvSpPr>
                <a:spLocks noChangeShapeType="1"/>
              </p:cNvSpPr>
              <p:nvPr/>
            </p:nvSpPr>
            <p:spPr bwMode="auto">
              <a:xfrm>
                <a:off x="861"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1" name="Line 239"/>
              <p:cNvSpPr>
                <a:spLocks noChangeShapeType="1"/>
              </p:cNvSpPr>
              <p:nvPr/>
            </p:nvSpPr>
            <p:spPr bwMode="auto">
              <a:xfrm>
                <a:off x="861"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2" name="Rectangle 240"/>
              <p:cNvSpPr>
                <a:spLocks noChangeArrowheads="1"/>
              </p:cNvSpPr>
              <p:nvPr/>
            </p:nvSpPr>
            <p:spPr bwMode="auto">
              <a:xfrm>
                <a:off x="865" y="2502"/>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83" name="Line 241"/>
              <p:cNvSpPr>
                <a:spLocks noChangeShapeType="1"/>
              </p:cNvSpPr>
              <p:nvPr/>
            </p:nvSpPr>
            <p:spPr bwMode="auto">
              <a:xfrm>
                <a:off x="865" y="2502"/>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4" name="Rectangle 242"/>
              <p:cNvSpPr>
                <a:spLocks noChangeArrowheads="1"/>
              </p:cNvSpPr>
              <p:nvPr/>
            </p:nvSpPr>
            <p:spPr bwMode="auto">
              <a:xfrm>
                <a:off x="1250"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85" name="Line 243"/>
              <p:cNvSpPr>
                <a:spLocks noChangeShapeType="1"/>
              </p:cNvSpPr>
              <p:nvPr/>
            </p:nvSpPr>
            <p:spPr bwMode="auto">
              <a:xfrm>
                <a:off x="1250"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6" name="Line 244"/>
              <p:cNvSpPr>
                <a:spLocks noChangeShapeType="1"/>
              </p:cNvSpPr>
              <p:nvPr/>
            </p:nvSpPr>
            <p:spPr bwMode="auto">
              <a:xfrm>
                <a:off x="1250"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7" name="Rectangle 245"/>
              <p:cNvSpPr>
                <a:spLocks noChangeArrowheads="1"/>
              </p:cNvSpPr>
              <p:nvPr/>
            </p:nvSpPr>
            <p:spPr bwMode="auto">
              <a:xfrm>
                <a:off x="1254" y="2502"/>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88" name="Line 246"/>
              <p:cNvSpPr>
                <a:spLocks noChangeShapeType="1"/>
              </p:cNvSpPr>
              <p:nvPr/>
            </p:nvSpPr>
            <p:spPr bwMode="auto">
              <a:xfrm>
                <a:off x="1254" y="2502"/>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89" name="Rectangle 247"/>
              <p:cNvSpPr>
                <a:spLocks noChangeArrowheads="1"/>
              </p:cNvSpPr>
              <p:nvPr/>
            </p:nvSpPr>
            <p:spPr bwMode="auto">
              <a:xfrm>
                <a:off x="1694"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90" name="Line 248"/>
              <p:cNvSpPr>
                <a:spLocks noChangeShapeType="1"/>
              </p:cNvSpPr>
              <p:nvPr/>
            </p:nvSpPr>
            <p:spPr bwMode="auto">
              <a:xfrm>
                <a:off x="1694"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1" name="Line 249"/>
              <p:cNvSpPr>
                <a:spLocks noChangeShapeType="1"/>
              </p:cNvSpPr>
              <p:nvPr/>
            </p:nvSpPr>
            <p:spPr bwMode="auto">
              <a:xfrm>
                <a:off x="1694"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2" name="Rectangle 250"/>
              <p:cNvSpPr>
                <a:spLocks noChangeArrowheads="1"/>
              </p:cNvSpPr>
              <p:nvPr/>
            </p:nvSpPr>
            <p:spPr bwMode="auto">
              <a:xfrm>
                <a:off x="1698" y="2502"/>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93" name="Line 251"/>
              <p:cNvSpPr>
                <a:spLocks noChangeShapeType="1"/>
              </p:cNvSpPr>
              <p:nvPr/>
            </p:nvSpPr>
            <p:spPr bwMode="auto">
              <a:xfrm>
                <a:off x="1698" y="2502"/>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4" name="Rectangle 252"/>
              <p:cNvSpPr>
                <a:spLocks noChangeArrowheads="1"/>
              </p:cNvSpPr>
              <p:nvPr/>
            </p:nvSpPr>
            <p:spPr bwMode="auto">
              <a:xfrm>
                <a:off x="2139" y="250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95" name="Line 253"/>
              <p:cNvSpPr>
                <a:spLocks noChangeShapeType="1"/>
              </p:cNvSpPr>
              <p:nvPr/>
            </p:nvSpPr>
            <p:spPr bwMode="auto">
              <a:xfrm>
                <a:off x="2139" y="250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6" name="Line 254"/>
              <p:cNvSpPr>
                <a:spLocks noChangeShapeType="1"/>
              </p:cNvSpPr>
              <p:nvPr/>
            </p:nvSpPr>
            <p:spPr bwMode="auto">
              <a:xfrm>
                <a:off x="2139"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7" name="Rectangle 255"/>
              <p:cNvSpPr>
                <a:spLocks noChangeArrowheads="1"/>
              </p:cNvSpPr>
              <p:nvPr/>
            </p:nvSpPr>
            <p:spPr bwMode="auto">
              <a:xfrm>
                <a:off x="2142" y="2502"/>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98" name="Line 256"/>
              <p:cNvSpPr>
                <a:spLocks noChangeShapeType="1"/>
              </p:cNvSpPr>
              <p:nvPr/>
            </p:nvSpPr>
            <p:spPr bwMode="auto">
              <a:xfrm>
                <a:off x="2142" y="2502"/>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99" name="Rectangle 257"/>
              <p:cNvSpPr>
                <a:spLocks noChangeArrowheads="1"/>
              </p:cNvSpPr>
              <p:nvPr/>
            </p:nvSpPr>
            <p:spPr bwMode="auto">
              <a:xfrm>
                <a:off x="2568"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00" name="Line 258"/>
              <p:cNvSpPr>
                <a:spLocks noChangeShapeType="1"/>
              </p:cNvSpPr>
              <p:nvPr/>
            </p:nvSpPr>
            <p:spPr bwMode="auto">
              <a:xfrm>
                <a:off x="2568"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1" name="Line 259"/>
              <p:cNvSpPr>
                <a:spLocks noChangeShapeType="1"/>
              </p:cNvSpPr>
              <p:nvPr/>
            </p:nvSpPr>
            <p:spPr bwMode="auto">
              <a:xfrm>
                <a:off x="2568"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2" name="Rectangle 260"/>
              <p:cNvSpPr>
                <a:spLocks noChangeArrowheads="1"/>
              </p:cNvSpPr>
              <p:nvPr/>
            </p:nvSpPr>
            <p:spPr bwMode="auto">
              <a:xfrm>
                <a:off x="2572" y="2502"/>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03" name="Line 261"/>
              <p:cNvSpPr>
                <a:spLocks noChangeShapeType="1"/>
              </p:cNvSpPr>
              <p:nvPr/>
            </p:nvSpPr>
            <p:spPr bwMode="auto">
              <a:xfrm>
                <a:off x="2572" y="2502"/>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4" name="Rectangle 262"/>
              <p:cNvSpPr>
                <a:spLocks noChangeArrowheads="1"/>
              </p:cNvSpPr>
              <p:nvPr/>
            </p:nvSpPr>
            <p:spPr bwMode="auto">
              <a:xfrm>
                <a:off x="3249"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05" name="Line 263"/>
              <p:cNvSpPr>
                <a:spLocks noChangeShapeType="1"/>
              </p:cNvSpPr>
              <p:nvPr/>
            </p:nvSpPr>
            <p:spPr bwMode="auto">
              <a:xfrm>
                <a:off x="3249"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6" name="Line 264"/>
              <p:cNvSpPr>
                <a:spLocks noChangeShapeType="1"/>
              </p:cNvSpPr>
              <p:nvPr/>
            </p:nvSpPr>
            <p:spPr bwMode="auto">
              <a:xfrm>
                <a:off x="3249"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7" name="Rectangle 265"/>
              <p:cNvSpPr>
                <a:spLocks noChangeArrowheads="1"/>
              </p:cNvSpPr>
              <p:nvPr/>
            </p:nvSpPr>
            <p:spPr bwMode="auto">
              <a:xfrm>
                <a:off x="3253" y="2502"/>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08" name="Line 266"/>
              <p:cNvSpPr>
                <a:spLocks noChangeShapeType="1"/>
              </p:cNvSpPr>
              <p:nvPr/>
            </p:nvSpPr>
            <p:spPr bwMode="auto">
              <a:xfrm>
                <a:off x="3253" y="2502"/>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09" name="Rectangle 267"/>
              <p:cNvSpPr>
                <a:spLocks noChangeArrowheads="1"/>
              </p:cNvSpPr>
              <p:nvPr/>
            </p:nvSpPr>
            <p:spPr bwMode="auto">
              <a:xfrm>
                <a:off x="3729" y="250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10" name="Line 268"/>
              <p:cNvSpPr>
                <a:spLocks noChangeShapeType="1"/>
              </p:cNvSpPr>
              <p:nvPr/>
            </p:nvSpPr>
            <p:spPr bwMode="auto">
              <a:xfrm>
                <a:off x="3729" y="250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1" name="Line 269"/>
              <p:cNvSpPr>
                <a:spLocks noChangeShapeType="1"/>
              </p:cNvSpPr>
              <p:nvPr/>
            </p:nvSpPr>
            <p:spPr bwMode="auto">
              <a:xfrm>
                <a:off x="3729"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2" name="Rectangle 270"/>
              <p:cNvSpPr>
                <a:spLocks noChangeArrowheads="1"/>
              </p:cNvSpPr>
              <p:nvPr/>
            </p:nvSpPr>
            <p:spPr bwMode="auto">
              <a:xfrm>
                <a:off x="3732" y="2502"/>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13" name="Line 271"/>
              <p:cNvSpPr>
                <a:spLocks noChangeShapeType="1"/>
              </p:cNvSpPr>
              <p:nvPr/>
            </p:nvSpPr>
            <p:spPr bwMode="auto">
              <a:xfrm>
                <a:off x="3732" y="2502"/>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4" name="Rectangle 272"/>
              <p:cNvSpPr>
                <a:spLocks noChangeArrowheads="1"/>
              </p:cNvSpPr>
              <p:nvPr/>
            </p:nvSpPr>
            <p:spPr bwMode="auto">
              <a:xfrm>
                <a:off x="4486"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15" name="Line 273"/>
              <p:cNvSpPr>
                <a:spLocks noChangeShapeType="1"/>
              </p:cNvSpPr>
              <p:nvPr/>
            </p:nvSpPr>
            <p:spPr bwMode="auto">
              <a:xfrm>
                <a:off x="4486"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6" name="Line 274"/>
              <p:cNvSpPr>
                <a:spLocks noChangeShapeType="1"/>
              </p:cNvSpPr>
              <p:nvPr/>
            </p:nvSpPr>
            <p:spPr bwMode="auto">
              <a:xfrm>
                <a:off x="4486"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7" name="Rectangle 275"/>
              <p:cNvSpPr>
                <a:spLocks noChangeArrowheads="1"/>
              </p:cNvSpPr>
              <p:nvPr/>
            </p:nvSpPr>
            <p:spPr bwMode="auto">
              <a:xfrm>
                <a:off x="4490" y="2502"/>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18" name="Line 276"/>
              <p:cNvSpPr>
                <a:spLocks noChangeShapeType="1"/>
              </p:cNvSpPr>
              <p:nvPr/>
            </p:nvSpPr>
            <p:spPr bwMode="auto">
              <a:xfrm>
                <a:off x="4490" y="2502"/>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19" name="Rectangle 277"/>
              <p:cNvSpPr>
                <a:spLocks noChangeArrowheads="1"/>
              </p:cNvSpPr>
              <p:nvPr/>
            </p:nvSpPr>
            <p:spPr bwMode="auto">
              <a:xfrm>
                <a:off x="5046"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20" name="Line 278"/>
              <p:cNvSpPr>
                <a:spLocks noChangeShapeType="1"/>
              </p:cNvSpPr>
              <p:nvPr/>
            </p:nvSpPr>
            <p:spPr bwMode="auto">
              <a:xfrm>
                <a:off x="5046"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1" name="Line 279"/>
              <p:cNvSpPr>
                <a:spLocks noChangeShapeType="1"/>
              </p:cNvSpPr>
              <p:nvPr/>
            </p:nvSpPr>
            <p:spPr bwMode="auto">
              <a:xfrm>
                <a:off x="5046"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2" name="Rectangle 280"/>
              <p:cNvSpPr>
                <a:spLocks noChangeArrowheads="1"/>
              </p:cNvSpPr>
              <p:nvPr/>
            </p:nvSpPr>
            <p:spPr bwMode="auto">
              <a:xfrm>
                <a:off x="5050" y="2502"/>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23" name="Line 281"/>
              <p:cNvSpPr>
                <a:spLocks noChangeShapeType="1"/>
              </p:cNvSpPr>
              <p:nvPr/>
            </p:nvSpPr>
            <p:spPr bwMode="auto">
              <a:xfrm>
                <a:off x="5050" y="2502"/>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4" name="Rectangle 282"/>
              <p:cNvSpPr>
                <a:spLocks noChangeArrowheads="1"/>
              </p:cNvSpPr>
              <p:nvPr/>
            </p:nvSpPr>
            <p:spPr bwMode="auto">
              <a:xfrm>
                <a:off x="5541" y="250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25" name="Line 283"/>
              <p:cNvSpPr>
                <a:spLocks noChangeShapeType="1"/>
              </p:cNvSpPr>
              <p:nvPr/>
            </p:nvSpPr>
            <p:spPr bwMode="auto">
              <a:xfrm>
                <a:off x="5541" y="250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6" name="Line 284"/>
              <p:cNvSpPr>
                <a:spLocks noChangeShapeType="1"/>
              </p:cNvSpPr>
              <p:nvPr/>
            </p:nvSpPr>
            <p:spPr bwMode="auto">
              <a:xfrm>
                <a:off x="5541" y="250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7" name="Rectangle 285"/>
              <p:cNvSpPr>
                <a:spLocks noChangeArrowheads="1"/>
              </p:cNvSpPr>
              <p:nvPr/>
            </p:nvSpPr>
            <p:spPr bwMode="auto">
              <a:xfrm>
                <a:off x="190"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28" name="Line 286"/>
              <p:cNvSpPr>
                <a:spLocks noChangeShapeType="1"/>
              </p:cNvSpPr>
              <p:nvPr/>
            </p:nvSpPr>
            <p:spPr bwMode="auto">
              <a:xfrm>
                <a:off x="190"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29" name="Rectangle 287"/>
              <p:cNvSpPr>
                <a:spLocks noChangeArrowheads="1"/>
              </p:cNvSpPr>
              <p:nvPr/>
            </p:nvSpPr>
            <p:spPr bwMode="auto">
              <a:xfrm>
                <a:off x="861"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30" name="Line 288"/>
              <p:cNvSpPr>
                <a:spLocks noChangeShapeType="1"/>
              </p:cNvSpPr>
              <p:nvPr/>
            </p:nvSpPr>
            <p:spPr bwMode="auto">
              <a:xfrm>
                <a:off x="861"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31" name="Rectangle 289"/>
              <p:cNvSpPr>
                <a:spLocks noChangeArrowheads="1"/>
              </p:cNvSpPr>
              <p:nvPr/>
            </p:nvSpPr>
            <p:spPr bwMode="auto">
              <a:xfrm>
                <a:off x="1250"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32" name="Line 290"/>
              <p:cNvSpPr>
                <a:spLocks noChangeShapeType="1"/>
              </p:cNvSpPr>
              <p:nvPr/>
            </p:nvSpPr>
            <p:spPr bwMode="auto">
              <a:xfrm>
                <a:off x="1250"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33" name="Rectangle 291"/>
              <p:cNvSpPr>
                <a:spLocks noChangeArrowheads="1"/>
              </p:cNvSpPr>
              <p:nvPr/>
            </p:nvSpPr>
            <p:spPr bwMode="auto">
              <a:xfrm>
                <a:off x="1694"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34" name="Line 292"/>
              <p:cNvSpPr>
                <a:spLocks noChangeShapeType="1"/>
              </p:cNvSpPr>
              <p:nvPr/>
            </p:nvSpPr>
            <p:spPr bwMode="auto">
              <a:xfrm>
                <a:off x="1694"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35" name="Rectangle 293"/>
              <p:cNvSpPr>
                <a:spLocks noChangeArrowheads="1"/>
              </p:cNvSpPr>
              <p:nvPr/>
            </p:nvSpPr>
            <p:spPr bwMode="auto">
              <a:xfrm>
                <a:off x="2139" y="2506"/>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36" name="Line 294"/>
              <p:cNvSpPr>
                <a:spLocks noChangeShapeType="1"/>
              </p:cNvSpPr>
              <p:nvPr/>
            </p:nvSpPr>
            <p:spPr bwMode="auto">
              <a:xfrm>
                <a:off x="2139"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37" name="Rectangle 295"/>
              <p:cNvSpPr>
                <a:spLocks noChangeArrowheads="1"/>
              </p:cNvSpPr>
              <p:nvPr/>
            </p:nvSpPr>
            <p:spPr bwMode="auto">
              <a:xfrm>
                <a:off x="2568"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38" name="Line 296"/>
              <p:cNvSpPr>
                <a:spLocks noChangeShapeType="1"/>
              </p:cNvSpPr>
              <p:nvPr/>
            </p:nvSpPr>
            <p:spPr bwMode="auto">
              <a:xfrm>
                <a:off x="2568"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39" name="Rectangle 297"/>
              <p:cNvSpPr>
                <a:spLocks noChangeArrowheads="1"/>
              </p:cNvSpPr>
              <p:nvPr/>
            </p:nvSpPr>
            <p:spPr bwMode="auto">
              <a:xfrm>
                <a:off x="3249"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40" name="Line 298"/>
              <p:cNvSpPr>
                <a:spLocks noChangeShapeType="1"/>
              </p:cNvSpPr>
              <p:nvPr/>
            </p:nvSpPr>
            <p:spPr bwMode="auto">
              <a:xfrm>
                <a:off x="3249"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41" name="Rectangle 299"/>
              <p:cNvSpPr>
                <a:spLocks noChangeArrowheads="1"/>
              </p:cNvSpPr>
              <p:nvPr/>
            </p:nvSpPr>
            <p:spPr bwMode="auto">
              <a:xfrm>
                <a:off x="3729" y="2506"/>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42" name="Line 300"/>
              <p:cNvSpPr>
                <a:spLocks noChangeShapeType="1"/>
              </p:cNvSpPr>
              <p:nvPr/>
            </p:nvSpPr>
            <p:spPr bwMode="auto">
              <a:xfrm>
                <a:off x="3729"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43" name="Rectangle 301"/>
              <p:cNvSpPr>
                <a:spLocks noChangeArrowheads="1"/>
              </p:cNvSpPr>
              <p:nvPr/>
            </p:nvSpPr>
            <p:spPr bwMode="auto">
              <a:xfrm>
                <a:off x="4486"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44" name="Line 302"/>
              <p:cNvSpPr>
                <a:spLocks noChangeShapeType="1"/>
              </p:cNvSpPr>
              <p:nvPr/>
            </p:nvSpPr>
            <p:spPr bwMode="auto">
              <a:xfrm>
                <a:off x="4486"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45" name="Rectangle 303"/>
              <p:cNvSpPr>
                <a:spLocks noChangeArrowheads="1"/>
              </p:cNvSpPr>
              <p:nvPr/>
            </p:nvSpPr>
            <p:spPr bwMode="auto">
              <a:xfrm>
                <a:off x="5046"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46" name="Line 304"/>
              <p:cNvSpPr>
                <a:spLocks noChangeShapeType="1"/>
              </p:cNvSpPr>
              <p:nvPr/>
            </p:nvSpPr>
            <p:spPr bwMode="auto">
              <a:xfrm>
                <a:off x="5046"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47" name="Rectangle 305"/>
              <p:cNvSpPr>
                <a:spLocks noChangeArrowheads="1"/>
              </p:cNvSpPr>
              <p:nvPr/>
            </p:nvSpPr>
            <p:spPr bwMode="auto">
              <a:xfrm>
                <a:off x="5541" y="2506"/>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48" name="Line 306"/>
              <p:cNvSpPr>
                <a:spLocks noChangeShapeType="1"/>
              </p:cNvSpPr>
              <p:nvPr/>
            </p:nvSpPr>
            <p:spPr bwMode="auto">
              <a:xfrm>
                <a:off x="5541" y="2506"/>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49" name="Rectangle 307"/>
              <p:cNvSpPr>
                <a:spLocks noChangeArrowheads="1"/>
              </p:cNvSpPr>
              <p:nvPr/>
            </p:nvSpPr>
            <p:spPr bwMode="auto">
              <a:xfrm>
                <a:off x="3866" y="2626"/>
                <a:ext cx="49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Coding exon</a:t>
                </a:r>
                <a:endParaRPr lang="fr-FR" altLang="fr-FR" sz="1200"/>
              </a:p>
            </p:txBody>
          </p:sp>
          <p:sp>
            <p:nvSpPr>
              <p:cNvPr id="88750" name="Rectangle 308"/>
              <p:cNvSpPr>
                <a:spLocks noChangeArrowheads="1"/>
              </p:cNvSpPr>
              <p:nvPr/>
            </p:nvSpPr>
            <p:spPr bwMode="auto">
              <a:xfrm>
                <a:off x="4353"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751" name="Rectangle 309"/>
              <p:cNvSpPr>
                <a:spLocks noChangeArrowheads="1"/>
              </p:cNvSpPr>
              <p:nvPr/>
            </p:nvSpPr>
            <p:spPr bwMode="auto">
              <a:xfrm>
                <a:off x="4672" y="2626"/>
                <a:ext cx="1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Non</a:t>
                </a:r>
                <a:endParaRPr lang="fr-FR" altLang="fr-FR" sz="1200"/>
              </a:p>
            </p:txBody>
          </p:sp>
          <p:sp>
            <p:nvSpPr>
              <p:cNvPr id="88752" name="Rectangle 310"/>
              <p:cNvSpPr>
                <a:spLocks noChangeArrowheads="1"/>
              </p:cNvSpPr>
              <p:nvPr/>
            </p:nvSpPr>
            <p:spPr bwMode="auto">
              <a:xfrm>
                <a:off x="4833" y="2626"/>
                <a:ext cx="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a:t>
                </a:r>
                <a:endParaRPr lang="fr-FR" altLang="fr-FR" sz="1200"/>
              </a:p>
            </p:txBody>
          </p:sp>
          <p:sp>
            <p:nvSpPr>
              <p:cNvPr id="88753" name="Rectangle 311"/>
              <p:cNvSpPr>
                <a:spLocks noChangeArrowheads="1"/>
              </p:cNvSpPr>
              <p:nvPr/>
            </p:nvSpPr>
            <p:spPr bwMode="auto">
              <a:xfrm>
                <a:off x="4529" y="2742"/>
                <a:ext cx="5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synonomous</a:t>
                </a:r>
                <a:endParaRPr lang="fr-FR" altLang="fr-FR" sz="1200"/>
              </a:p>
            </p:txBody>
          </p:sp>
          <p:sp>
            <p:nvSpPr>
              <p:cNvPr id="88754" name="Rectangle 312"/>
              <p:cNvSpPr>
                <a:spLocks noChangeArrowheads="1"/>
              </p:cNvSpPr>
              <p:nvPr/>
            </p:nvSpPr>
            <p:spPr bwMode="auto">
              <a:xfrm>
                <a:off x="5007" y="274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755" name="Rectangle 313"/>
              <p:cNvSpPr>
                <a:spLocks noChangeArrowheads="1"/>
              </p:cNvSpPr>
              <p:nvPr/>
            </p:nvSpPr>
            <p:spPr bwMode="auto">
              <a:xfrm>
                <a:off x="5250" y="2626"/>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75</a:t>
                </a:r>
                <a:endParaRPr lang="fr-FR" altLang="fr-FR" sz="1200"/>
              </a:p>
            </p:txBody>
          </p:sp>
          <p:sp>
            <p:nvSpPr>
              <p:cNvPr id="88756" name="Rectangle 314"/>
              <p:cNvSpPr>
                <a:spLocks noChangeArrowheads="1"/>
              </p:cNvSpPr>
              <p:nvPr/>
            </p:nvSpPr>
            <p:spPr bwMode="auto">
              <a:xfrm>
                <a:off x="5341"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757" name="Rectangle 315"/>
              <p:cNvSpPr>
                <a:spLocks noChangeArrowheads="1"/>
              </p:cNvSpPr>
              <p:nvPr/>
            </p:nvSpPr>
            <p:spPr bwMode="auto">
              <a:xfrm>
                <a:off x="190"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58" name="Line 316"/>
              <p:cNvSpPr>
                <a:spLocks noChangeShapeType="1"/>
              </p:cNvSpPr>
              <p:nvPr/>
            </p:nvSpPr>
            <p:spPr bwMode="auto">
              <a:xfrm>
                <a:off x="190"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59" name="Line 317"/>
              <p:cNvSpPr>
                <a:spLocks noChangeShapeType="1"/>
              </p:cNvSpPr>
              <p:nvPr/>
            </p:nvSpPr>
            <p:spPr bwMode="auto">
              <a:xfrm>
                <a:off x="190"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0" name="Rectangle 318"/>
              <p:cNvSpPr>
                <a:spLocks noChangeArrowheads="1"/>
              </p:cNvSpPr>
              <p:nvPr/>
            </p:nvSpPr>
            <p:spPr bwMode="auto">
              <a:xfrm>
                <a:off x="194" y="2622"/>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61" name="Line 319"/>
              <p:cNvSpPr>
                <a:spLocks noChangeShapeType="1"/>
              </p:cNvSpPr>
              <p:nvPr/>
            </p:nvSpPr>
            <p:spPr bwMode="auto">
              <a:xfrm>
                <a:off x="194" y="2622"/>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2" name="Rectangle 320"/>
              <p:cNvSpPr>
                <a:spLocks noChangeArrowheads="1"/>
              </p:cNvSpPr>
              <p:nvPr/>
            </p:nvSpPr>
            <p:spPr bwMode="auto">
              <a:xfrm>
                <a:off x="861"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63" name="Line 321"/>
              <p:cNvSpPr>
                <a:spLocks noChangeShapeType="1"/>
              </p:cNvSpPr>
              <p:nvPr/>
            </p:nvSpPr>
            <p:spPr bwMode="auto">
              <a:xfrm>
                <a:off x="861"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4" name="Line 322"/>
              <p:cNvSpPr>
                <a:spLocks noChangeShapeType="1"/>
              </p:cNvSpPr>
              <p:nvPr/>
            </p:nvSpPr>
            <p:spPr bwMode="auto">
              <a:xfrm>
                <a:off x="861"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5" name="Rectangle 323"/>
              <p:cNvSpPr>
                <a:spLocks noChangeArrowheads="1"/>
              </p:cNvSpPr>
              <p:nvPr/>
            </p:nvSpPr>
            <p:spPr bwMode="auto">
              <a:xfrm>
                <a:off x="865" y="2622"/>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66" name="Line 324"/>
              <p:cNvSpPr>
                <a:spLocks noChangeShapeType="1"/>
              </p:cNvSpPr>
              <p:nvPr/>
            </p:nvSpPr>
            <p:spPr bwMode="auto">
              <a:xfrm>
                <a:off x="865" y="2622"/>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7" name="Rectangle 325"/>
              <p:cNvSpPr>
                <a:spLocks noChangeArrowheads="1"/>
              </p:cNvSpPr>
              <p:nvPr/>
            </p:nvSpPr>
            <p:spPr bwMode="auto">
              <a:xfrm>
                <a:off x="1250"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68" name="Line 326"/>
              <p:cNvSpPr>
                <a:spLocks noChangeShapeType="1"/>
              </p:cNvSpPr>
              <p:nvPr/>
            </p:nvSpPr>
            <p:spPr bwMode="auto">
              <a:xfrm>
                <a:off x="1250"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69" name="Line 327"/>
              <p:cNvSpPr>
                <a:spLocks noChangeShapeType="1"/>
              </p:cNvSpPr>
              <p:nvPr/>
            </p:nvSpPr>
            <p:spPr bwMode="auto">
              <a:xfrm>
                <a:off x="1250"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0" name="Rectangle 328"/>
              <p:cNvSpPr>
                <a:spLocks noChangeArrowheads="1"/>
              </p:cNvSpPr>
              <p:nvPr/>
            </p:nvSpPr>
            <p:spPr bwMode="auto">
              <a:xfrm>
                <a:off x="1254" y="2622"/>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71" name="Line 329"/>
              <p:cNvSpPr>
                <a:spLocks noChangeShapeType="1"/>
              </p:cNvSpPr>
              <p:nvPr/>
            </p:nvSpPr>
            <p:spPr bwMode="auto">
              <a:xfrm>
                <a:off x="1254" y="2622"/>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2" name="Rectangle 330"/>
              <p:cNvSpPr>
                <a:spLocks noChangeArrowheads="1"/>
              </p:cNvSpPr>
              <p:nvPr/>
            </p:nvSpPr>
            <p:spPr bwMode="auto">
              <a:xfrm>
                <a:off x="1694"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73" name="Line 331"/>
              <p:cNvSpPr>
                <a:spLocks noChangeShapeType="1"/>
              </p:cNvSpPr>
              <p:nvPr/>
            </p:nvSpPr>
            <p:spPr bwMode="auto">
              <a:xfrm>
                <a:off x="1694"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4" name="Line 332"/>
              <p:cNvSpPr>
                <a:spLocks noChangeShapeType="1"/>
              </p:cNvSpPr>
              <p:nvPr/>
            </p:nvSpPr>
            <p:spPr bwMode="auto">
              <a:xfrm>
                <a:off x="1694"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5" name="Rectangle 333"/>
              <p:cNvSpPr>
                <a:spLocks noChangeArrowheads="1"/>
              </p:cNvSpPr>
              <p:nvPr/>
            </p:nvSpPr>
            <p:spPr bwMode="auto">
              <a:xfrm>
                <a:off x="1698" y="2622"/>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76" name="Line 334"/>
              <p:cNvSpPr>
                <a:spLocks noChangeShapeType="1"/>
              </p:cNvSpPr>
              <p:nvPr/>
            </p:nvSpPr>
            <p:spPr bwMode="auto">
              <a:xfrm>
                <a:off x="1698" y="2622"/>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7" name="Rectangle 335"/>
              <p:cNvSpPr>
                <a:spLocks noChangeArrowheads="1"/>
              </p:cNvSpPr>
              <p:nvPr/>
            </p:nvSpPr>
            <p:spPr bwMode="auto">
              <a:xfrm>
                <a:off x="2139" y="262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78" name="Line 336"/>
              <p:cNvSpPr>
                <a:spLocks noChangeShapeType="1"/>
              </p:cNvSpPr>
              <p:nvPr/>
            </p:nvSpPr>
            <p:spPr bwMode="auto">
              <a:xfrm>
                <a:off x="2139" y="262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79" name="Line 337"/>
              <p:cNvSpPr>
                <a:spLocks noChangeShapeType="1"/>
              </p:cNvSpPr>
              <p:nvPr/>
            </p:nvSpPr>
            <p:spPr bwMode="auto">
              <a:xfrm>
                <a:off x="2139"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0" name="Rectangle 338"/>
              <p:cNvSpPr>
                <a:spLocks noChangeArrowheads="1"/>
              </p:cNvSpPr>
              <p:nvPr/>
            </p:nvSpPr>
            <p:spPr bwMode="auto">
              <a:xfrm>
                <a:off x="2142" y="2622"/>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81" name="Line 339"/>
              <p:cNvSpPr>
                <a:spLocks noChangeShapeType="1"/>
              </p:cNvSpPr>
              <p:nvPr/>
            </p:nvSpPr>
            <p:spPr bwMode="auto">
              <a:xfrm>
                <a:off x="2142" y="2622"/>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2" name="Rectangle 340"/>
              <p:cNvSpPr>
                <a:spLocks noChangeArrowheads="1"/>
              </p:cNvSpPr>
              <p:nvPr/>
            </p:nvSpPr>
            <p:spPr bwMode="auto">
              <a:xfrm>
                <a:off x="2568"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83" name="Line 341"/>
              <p:cNvSpPr>
                <a:spLocks noChangeShapeType="1"/>
              </p:cNvSpPr>
              <p:nvPr/>
            </p:nvSpPr>
            <p:spPr bwMode="auto">
              <a:xfrm>
                <a:off x="2568"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4" name="Line 342"/>
              <p:cNvSpPr>
                <a:spLocks noChangeShapeType="1"/>
              </p:cNvSpPr>
              <p:nvPr/>
            </p:nvSpPr>
            <p:spPr bwMode="auto">
              <a:xfrm>
                <a:off x="2568"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5" name="Rectangle 343"/>
              <p:cNvSpPr>
                <a:spLocks noChangeArrowheads="1"/>
              </p:cNvSpPr>
              <p:nvPr/>
            </p:nvSpPr>
            <p:spPr bwMode="auto">
              <a:xfrm>
                <a:off x="2572" y="2622"/>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86" name="Line 344"/>
              <p:cNvSpPr>
                <a:spLocks noChangeShapeType="1"/>
              </p:cNvSpPr>
              <p:nvPr/>
            </p:nvSpPr>
            <p:spPr bwMode="auto">
              <a:xfrm>
                <a:off x="2572" y="2622"/>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7" name="Rectangle 345"/>
              <p:cNvSpPr>
                <a:spLocks noChangeArrowheads="1"/>
              </p:cNvSpPr>
              <p:nvPr/>
            </p:nvSpPr>
            <p:spPr bwMode="auto">
              <a:xfrm>
                <a:off x="3249"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88" name="Line 346"/>
              <p:cNvSpPr>
                <a:spLocks noChangeShapeType="1"/>
              </p:cNvSpPr>
              <p:nvPr/>
            </p:nvSpPr>
            <p:spPr bwMode="auto">
              <a:xfrm>
                <a:off x="3249"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89" name="Line 347"/>
              <p:cNvSpPr>
                <a:spLocks noChangeShapeType="1"/>
              </p:cNvSpPr>
              <p:nvPr/>
            </p:nvSpPr>
            <p:spPr bwMode="auto">
              <a:xfrm>
                <a:off x="3249"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0" name="Rectangle 348"/>
              <p:cNvSpPr>
                <a:spLocks noChangeArrowheads="1"/>
              </p:cNvSpPr>
              <p:nvPr/>
            </p:nvSpPr>
            <p:spPr bwMode="auto">
              <a:xfrm>
                <a:off x="3253" y="2622"/>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91" name="Line 349"/>
              <p:cNvSpPr>
                <a:spLocks noChangeShapeType="1"/>
              </p:cNvSpPr>
              <p:nvPr/>
            </p:nvSpPr>
            <p:spPr bwMode="auto">
              <a:xfrm>
                <a:off x="3253" y="2622"/>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2" name="Rectangle 350"/>
              <p:cNvSpPr>
                <a:spLocks noChangeArrowheads="1"/>
              </p:cNvSpPr>
              <p:nvPr/>
            </p:nvSpPr>
            <p:spPr bwMode="auto">
              <a:xfrm>
                <a:off x="3729" y="2622"/>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93" name="Line 351"/>
              <p:cNvSpPr>
                <a:spLocks noChangeShapeType="1"/>
              </p:cNvSpPr>
              <p:nvPr/>
            </p:nvSpPr>
            <p:spPr bwMode="auto">
              <a:xfrm>
                <a:off x="3729" y="262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4" name="Line 352"/>
              <p:cNvSpPr>
                <a:spLocks noChangeShapeType="1"/>
              </p:cNvSpPr>
              <p:nvPr/>
            </p:nvSpPr>
            <p:spPr bwMode="auto">
              <a:xfrm>
                <a:off x="3729"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5" name="Rectangle 353"/>
              <p:cNvSpPr>
                <a:spLocks noChangeArrowheads="1"/>
              </p:cNvSpPr>
              <p:nvPr/>
            </p:nvSpPr>
            <p:spPr bwMode="auto">
              <a:xfrm>
                <a:off x="3732" y="2622"/>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96" name="Line 354"/>
              <p:cNvSpPr>
                <a:spLocks noChangeShapeType="1"/>
              </p:cNvSpPr>
              <p:nvPr/>
            </p:nvSpPr>
            <p:spPr bwMode="auto">
              <a:xfrm>
                <a:off x="3732" y="2622"/>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7" name="Rectangle 355"/>
              <p:cNvSpPr>
                <a:spLocks noChangeArrowheads="1"/>
              </p:cNvSpPr>
              <p:nvPr/>
            </p:nvSpPr>
            <p:spPr bwMode="auto">
              <a:xfrm>
                <a:off x="4486"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798" name="Line 356"/>
              <p:cNvSpPr>
                <a:spLocks noChangeShapeType="1"/>
              </p:cNvSpPr>
              <p:nvPr/>
            </p:nvSpPr>
            <p:spPr bwMode="auto">
              <a:xfrm>
                <a:off x="4486"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799" name="Line 357"/>
              <p:cNvSpPr>
                <a:spLocks noChangeShapeType="1"/>
              </p:cNvSpPr>
              <p:nvPr/>
            </p:nvSpPr>
            <p:spPr bwMode="auto">
              <a:xfrm>
                <a:off x="4486"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0" name="Rectangle 358"/>
              <p:cNvSpPr>
                <a:spLocks noChangeArrowheads="1"/>
              </p:cNvSpPr>
              <p:nvPr/>
            </p:nvSpPr>
            <p:spPr bwMode="auto">
              <a:xfrm>
                <a:off x="4490" y="2622"/>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01" name="Line 359"/>
              <p:cNvSpPr>
                <a:spLocks noChangeShapeType="1"/>
              </p:cNvSpPr>
              <p:nvPr/>
            </p:nvSpPr>
            <p:spPr bwMode="auto">
              <a:xfrm>
                <a:off x="4490" y="2622"/>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2" name="Rectangle 360"/>
              <p:cNvSpPr>
                <a:spLocks noChangeArrowheads="1"/>
              </p:cNvSpPr>
              <p:nvPr/>
            </p:nvSpPr>
            <p:spPr bwMode="auto">
              <a:xfrm>
                <a:off x="5046"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03" name="Line 361"/>
              <p:cNvSpPr>
                <a:spLocks noChangeShapeType="1"/>
              </p:cNvSpPr>
              <p:nvPr/>
            </p:nvSpPr>
            <p:spPr bwMode="auto">
              <a:xfrm>
                <a:off x="5046"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4" name="Line 362"/>
              <p:cNvSpPr>
                <a:spLocks noChangeShapeType="1"/>
              </p:cNvSpPr>
              <p:nvPr/>
            </p:nvSpPr>
            <p:spPr bwMode="auto">
              <a:xfrm>
                <a:off x="5046"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5" name="Rectangle 363"/>
              <p:cNvSpPr>
                <a:spLocks noChangeArrowheads="1"/>
              </p:cNvSpPr>
              <p:nvPr/>
            </p:nvSpPr>
            <p:spPr bwMode="auto">
              <a:xfrm>
                <a:off x="5050" y="2622"/>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06" name="Line 364"/>
              <p:cNvSpPr>
                <a:spLocks noChangeShapeType="1"/>
              </p:cNvSpPr>
              <p:nvPr/>
            </p:nvSpPr>
            <p:spPr bwMode="auto">
              <a:xfrm>
                <a:off x="5050" y="2622"/>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7" name="Rectangle 365"/>
              <p:cNvSpPr>
                <a:spLocks noChangeArrowheads="1"/>
              </p:cNvSpPr>
              <p:nvPr/>
            </p:nvSpPr>
            <p:spPr bwMode="auto">
              <a:xfrm>
                <a:off x="5541" y="2622"/>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08" name="Line 366"/>
              <p:cNvSpPr>
                <a:spLocks noChangeShapeType="1"/>
              </p:cNvSpPr>
              <p:nvPr/>
            </p:nvSpPr>
            <p:spPr bwMode="auto">
              <a:xfrm>
                <a:off x="5541" y="262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09" name="Line 367"/>
              <p:cNvSpPr>
                <a:spLocks noChangeShapeType="1"/>
              </p:cNvSpPr>
              <p:nvPr/>
            </p:nvSpPr>
            <p:spPr bwMode="auto">
              <a:xfrm>
                <a:off x="5541" y="262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10" name="Rectangle 368"/>
              <p:cNvSpPr>
                <a:spLocks noChangeArrowheads="1"/>
              </p:cNvSpPr>
              <p:nvPr/>
            </p:nvSpPr>
            <p:spPr bwMode="auto">
              <a:xfrm>
                <a:off x="190"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11" name="Line 369"/>
              <p:cNvSpPr>
                <a:spLocks noChangeShapeType="1"/>
              </p:cNvSpPr>
              <p:nvPr/>
            </p:nvSpPr>
            <p:spPr bwMode="auto">
              <a:xfrm>
                <a:off x="190"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12" name="Rectangle 370"/>
              <p:cNvSpPr>
                <a:spLocks noChangeArrowheads="1"/>
              </p:cNvSpPr>
              <p:nvPr/>
            </p:nvSpPr>
            <p:spPr bwMode="auto">
              <a:xfrm>
                <a:off x="861"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13" name="Line 371"/>
              <p:cNvSpPr>
                <a:spLocks noChangeShapeType="1"/>
              </p:cNvSpPr>
              <p:nvPr/>
            </p:nvSpPr>
            <p:spPr bwMode="auto">
              <a:xfrm>
                <a:off x="861"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14" name="Rectangle 372"/>
              <p:cNvSpPr>
                <a:spLocks noChangeArrowheads="1"/>
              </p:cNvSpPr>
              <p:nvPr/>
            </p:nvSpPr>
            <p:spPr bwMode="auto">
              <a:xfrm>
                <a:off x="1250"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15" name="Line 373"/>
              <p:cNvSpPr>
                <a:spLocks noChangeShapeType="1"/>
              </p:cNvSpPr>
              <p:nvPr/>
            </p:nvSpPr>
            <p:spPr bwMode="auto">
              <a:xfrm>
                <a:off x="1250"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16" name="Rectangle 374"/>
              <p:cNvSpPr>
                <a:spLocks noChangeArrowheads="1"/>
              </p:cNvSpPr>
              <p:nvPr/>
            </p:nvSpPr>
            <p:spPr bwMode="auto">
              <a:xfrm>
                <a:off x="1694"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17" name="Line 375"/>
              <p:cNvSpPr>
                <a:spLocks noChangeShapeType="1"/>
              </p:cNvSpPr>
              <p:nvPr/>
            </p:nvSpPr>
            <p:spPr bwMode="auto">
              <a:xfrm>
                <a:off x="1694"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18" name="Rectangle 376"/>
              <p:cNvSpPr>
                <a:spLocks noChangeArrowheads="1"/>
              </p:cNvSpPr>
              <p:nvPr/>
            </p:nvSpPr>
            <p:spPr bwMode="auto">
              <a:xfrm>
                <a:off x="2139" y="2626"/>
                <a:ext cx="3"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19" name="Line 377"/>
              <p:cNvSpPr>
                <a:spLocks noChangeShapeType="1"/>
              </p:cNvSpPr>
              <p:nvPr/>
            </p:nvSpPr>
            <p:spPr bwMode="auto">
              <a:xfrm>
                <a:off x="2139"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20" name="Rectangle 378"/>
              <p:cNvSpPr>
                <a:spLocks noChangeArrowheads="1"/>
              </p:cNvSpPr>
              <p:nvPr/>
            </p:nvSpPr>
            <p:spPr bwMode="auto">
              <a:xfrm>
                <a:off x="2568"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21" name="Line 379"/>
              <p:cNvSpPr>
                <a:spLocks noChangeShapeType="1"/>
              </p:cNvSpPr>
              <p:nvPr/>
            </p:nvSpPr>
            <p:spPr bwMode="auto">
              <a:xfrm>
                <a:off x="2568"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22" name="Rectangle 380"/>
              <p:cNvSpPr>
                <a:spLocks noChangeArrowheads="1"/>
              </p:cNvSpPr>
              <p:nvPr/>
            </p:nvSpPr>
            <p:spPr bwMode="auto">
              <a:xfrm>
                <a:off x="3249"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23" name="Line 381"/>
              <p:cNvSpPr>
                <a:spLocks noChangeShapeType="1"/>
              </p:cNvSpPr>
              <p:nvPr/>
            </p:nvSpPr>
            <p:spPr bwMode="auto">
              <a:xfrm>
                <a:off x="3249"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24" name="Rectangle 382"/>
              <p:cNvSpPr>
                <a:spLocks noChangeArrowheads="1"/>
              </p:cNvSpPr>
              <p:nvPr/>
            </p:nvSpPr>
            <p:spPr bwMode="auto">
              <a:xfrm>
                <a:off x="3729" y="2626"/>
                <a:ext cx="3"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25" name="Line 383"/>
              <p:cNvSpPr>
                <a:spLocks noChangeShapeType="1"/>
              </p:cNvSpPr>
              <p:nvPr/>
            </p:nvSpPr>
            <p:spPr bwMode="auto">
              <a:xfrm>
                <a:off x="3729"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26" name="Rectangle 384"/>
              <p:cNvSpPr>
                <a:spLocks noChangeArrowheads="1"/>
              </p:cNvSpPr>
              <p:nvPr/>
            </p:nvSpPr>
            <p:spPr bwMode="auto">
              <a:xfrm>
                <a:off x="4486"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27" name="Line 385"/>
              <p:cNvSpPr>
                <a:spLocks noChangeShapeType="1"/>
              </p:cNvSpPr>
              <p:nvPr/>
            </p:nvSpPr>
            <p:spPr bwMode="auto">
              <a:xfrm>
                <a:off x="4486"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28" name="Rectangle 386"/>
              <p:cNvSpPr>
                <a:spLocks noChangeArrowheads="1"/>
              </p:cNvSpPr>
              <p:nvPr/>
            </p:nvSpPr>
            <p:spPr bwMode="auto">
              <a:xfrm>
                <a:off x="5046"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29" name="Line 387"/>
              <p:cNvSpPr>
                <a:spLocks noChangeShapeType="1"/>
              </p:cNvSpPr>
              <p:nvPr/>
            </p:nvSpPr>
            <p:spPr bwMode="auto">
              <a:xfrm>
                <a:off x="5046"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30" name="Rectangle 388"/>
              <p:cNvSpPr>
                <a:spLocks noChangeArrowheads="1"/>
              </p:cNvSpPr>
              <p:nvPr/>
            </p:nvSpPr>
            <p:spPr bwMode="auto">
              <a:xfrm>
                <a:off x="5541" y="2626"/>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831" name="Line 389"/>
              <p:cNvSpPr>
                <a:spLocks noChangeShapeType="1"/>
              </p:cNvSpPr>
              <p:nvPr/>
            </p:nvSpPr>
            <p:spPr bwMode="auto">
              <a:xfrm>
                <a:off x="5541" y="2626"/>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832" name="Rectangle 390"/>
              <p:cNvSpPr>
                <a:spLocks noChangeArrowheads="1"/>
              </p:cNvSpPr>
              <p:nvPr/>
            </p:nvSpPr>
            <p:spPr bwMode="auto">
              <a:xfrm>
                <a:off x="233" y="2626"/>
                <a:ext cx="55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Ovocalyxin 32</a:t>
                </a:r>
                <a:endParaRPr lang="fr-FR" altLang="fr-FR" sz="1200"/>
              </a:p>
            </p:txBody>
          </p:sp>
          <p:sp>
            <p:nvSpPr>
              <p:cNvPr id="88833" name="Rectangle 391"/>
              <p:cNvSpPr>
                <a:spLocks noChangeArrowheads="1"/>
              </p:cNvSpPr>
              <p:nvPr/>
            </p:nvSpPr>
            <p:spPr bwMode="auto">
              <a:xfrm>
                <a:off x="785"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34" name="Rectangle 392"/>
              <p:cNvSpPr>
                <a:spLocks noChangeArrowheads="1"/>
              </p:cNvSpPr>
              <p:nvPr/>
            </p:nvSpPr>
            <p:spPr bwMode="auto">
              <a:xfrm>
                <a:off x="904" y="2626"/>
                <a:ext cx="2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chr9:</a:t>
                </a:r>
                <a:endParaRPr lang="fr-FR" altLang="fr-FR" sz="1200"/>
              </a:p>
            </p:txBody>
          </p:sp>
          <p:sp>
            <p:nvSpPr>
              <p:cNvPr id="88835" name="Rectangle 393"/>
              <p:cNvSpPr>
                <a:spLocks noChangeArrowheads="1"/>
              </p:cNvSpPr>
              <p:nvPr/>
            </p:nvSpPr>
            <p:spPr bwMode="auto">
              <a:xfrm>
                <a:off x="1109"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36" name="Rectangle 394"/>
              <p:cNvSpPr>
                <a:spLocks noChangeArrowheads="1"/>
              </p:cNvSpPr>
              <p:nvPr/>
            </p:nvSpPr>
            <p:spPr bwMode="auto">
              <a:xfrm>
                <a:off x="1293" y="2626"/>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21894117</a:t>
                </a:r>
                <a:endParaRPr lang="fr-FR" altLang="fr-FR" sz="1200"/>
              </a:p>
            </p:txBody>
          </p:sp>
          <p:sp>
            <p:nvSpPr>
              <p:cNvPr id="88837" name="Rectangle 395"/>
              <p:cNvSpPr>
                <a:spLocks noChangeArrowheads="1"/>
              </p:cNvSpPr>
              <p:nvPr/>
            </p:nvSpPr>
            <p:spPr bwMode="auto">
              <a:xfrm>
                <a:off x="1655"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38" name="Rectangle 396"/>
              <p:cNvSpPr>
                <a:spLocks noChangeArrowheads="1"/>
              </p:cNvSpPr>
              <p:nvPr/>
            </p:nvSpPr>
            <p:spPr bwMode="auto">
              <a:xfrm>
                <a:off x="1737" y="2626"/>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21901605</a:t>
                </a:r>
                <a:endParaRPr lang="fr-FR" altLang="fr-FR" sz="1200"/>
              </a:p>
            </p:txBody>
          </p:sp>
          <p:sp>
            <p:nvSpPr>
              <p:cNvPr id="88839" name="Rectangle 397"/>
              <p:cNvSpPr>
                <a:spLocks noChangeArrowheads="1"/>
              </p:cNvSpPr>
              <p:nvPr/>
            </p:nvSpPr>
            <p:spPr bwMode="auto">
              <a:xfrm>
                <a:off x="2100"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40" name="Rectangle 398"/>
              <p:cNvSpPr>
                <a:spLocks noChangeArrowheads="1"/>
              </p:cNvSpPr>
              <p:nvPr/>
            </p:nvSpPr>
            <p:spPr bwMode="auto">
              <a:xfrm>
                <a:off x="2332" y="262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8</a:t>
                </a:r>
                <a:endParaRPr lang="fr-FR" altLang="fr-FR" sz="1200"/>
              </a:p>
            </p:txBody>
          </p:sp>
          <p:sp>
            <p:nvSpPr>
              <p:cNvPr id="88841" name="Rectangle 399"/>
              <p:cNvSpPr>
                <a:spLocks noChangeArrowheads="1"/>
              </p:cNvSpPr>
              <p:nvPr/>
            </p:nvSpPr>
            <p:spPr bwMode="auto">
              <a:xfrm>
                <a:off x="2377"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42" name="Rectangle 400"/>
              <p:cNvSpPr>
                <a:spLocks noChangeArrowheads="1"/>
              </p:cNvSpPr>
              <p:nvPr/>
            </p:nvSpPr>
            <p:spPr bwMode="auto">
              <a:xfrm>
                <a:off x="2887" y="262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a:t>
                </a:r>
                <a:endParaRPr lang="fr-FR" altLang="fr-FR" sz="1200"/>
              </a:p>
            </p:txBody>
          </p:sp>
          <p:sp>
            <p:nvSpPr>
              <p:cNvPr id="88843" name="Rectangle 401"/>
              <p:cNvSpPr>
                <a:spLocks noChangeArrowheads="1"/>
              </p:cNvSpPr>
              <p:nvPr/>
            </p:nvSpPr>
            <p:spPr bwMode="auto">
              <a:xfrm>
                <a:off x="2933"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44" name="Rectangle 402"/>
              <p:cNvSpPr>
                <a:spLocks noChangeArrowheads="1"/>
              </p:cNvSpPr>
              <p:nvPr/>
            </p:nvSpPr>
            <p:spPr bwMode="auto">
              <a:xfrm>
                <a:off x="3468" y="2626"/>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a:t>
                </a:r>
                <a:endParaRPr lang="fr-FR" altLang="fr-FR" sz="1200"/>
              </a:p>
            </p:txBody>
          </p:sp>
          <p:sp>
            <p:nvSpPr>
              <p:cNvPr id="88845" name="Rectangle 403"/>
              <p:cNvSpPr>
                <a:spLocks noChangeArrowheads="1"/>
              </p:cNvSpPr>
              <p:nvPr/>
            </p:nvSpPr>
            <p:spPr bwMode="auto">
              <a:xfrm>
                <a:off x="3513" y="262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846" name="Rectangle 404"/>
              <p:cNvSpPr>
                <a:spLocks noChangeArrowheads="1"/>
              </p:cNvSpPr>
              <p:nvPr/>
            </p:nvSpPr>
            <p:spPr bwMode="auto">
              <a:xfrm>
                <a:off x="3983" y="2864"/>
                <a:ext cx="2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Intron</a:t>
                </a:r>
                <a:endParaRPr lang="fr-FR" altLang="fr-FR" sz="1200"/>
              </a:p>
            </p:txBody>
          </p:sp>
        </p:grpSp>
        <p:grpSp>
          <p:nvGrpSpPr>
            <p:cNvPr id="88076" name="Group 405"/>
            <p:cNvGrpSpPr>
              <a:grpSpLocks/>
            </p:cNvGrpSpPr>
            <p:nvPr/>
          </p:nvGrpSpPr>
          <p:grpSpPr bwMode="auto">
            <a:xfrm>
              <a:off x="190" y="2860"/>
              <a:ext cx="5355" cy="651"/>
              <a:chOff x="190" y="2860"/>
              <a:chExt cx="5355" cy="651"/>
            </a:xfrm>
          </p:grpSpPr>
          <p:sp>
            <p:nvSpPr>
              <p:cNvPr id="88447" name="Rectangle 406"/>
              <p:cNvSpPr>
                <a:spLocks noChangeArrowheads="1"/>
              </p:cNvSpPr>
              <p:nvPr/>
            </p:nvSpPr>
            <p:spPr bwMode="auto">
              <a:xfrm>
                <a:off x="4235" y="2864"/>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448" name="Rectangle 407"/>
              <p:cNvSpPr>
                <a:spLocks noChangeArrowheads="1"/>
              </p:cNvSpPr>
              <p:nvPr/>
            </p:nvSpPr>
            <p:spPr bwMode="auto">
              <a:xfrm>
                <a:off x="4768" y="2864"/>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449" name="Rectangle 408"/>
              <p:cNvSpPr>
                <a:spLocks noChangeArrowheads="1"/>
              </p:cNvSpPr>
              <p:nvPr/>
            </p:nvSpPr>
            <p:spPr bwMode="auto">
              <a:xfrm>
                <a:off x="5250" y="2864"/>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76</a:t>
                </a:r>
                <a:endParaRPr lang="fr-FR" altLang="fr-FR" sz="1200"/>
              </a:p>
            </p:txBody>
          </p:sp>
          <p:sp>
            <p:nvSpPr>
              <p:cNvPr id="88450" name="Rectangle 409"/>
              <p:cNvSpPr>
                <a:spLocks noChangeArrowheads="1"/>
              </p:cNvSpPr>
              <p:nvPr/>
            </p:nvSpPr>
            <p:spPr bwMode="auto">
              <a:xfrm>
                <a:off x="5341" y="2864"/>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451" name="Rectangle 410"/>
              <p:cNvSpPr>
                <a:spLocks noChangeArrowheads="1"/>
              </p:cNvSpPr>
              <p:nvPr/>
            </p:nvSpPr>
            <p:spPr bwMode="auto">
              <a:xfrm>
                <a:off x="190"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52" name="Line 411"/>
              <p:cNvSpPr>
                <a:spLocks noChangeShapeType="1"/>
              </p:cNvSpPr>
              <p:nvPr/>
            </p:nvSpPr>
            <p:spPr bwMode="auto">
              <a:xfrm>
                <a:off x="190"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53" name="Line 412"/>
              <p:cNvSpPr>
                <a:spLocks noChangeShapeType="1"/>
              </p:cNvSpPr>
              <p:nvPr/>
            </p:nvSpPr>
            <p:spPr bwMode="auto">
              <a:xfrm>
                <a:off x="190"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54" name="Rectangle 413"/>
              <p:cNvSpPr>
                <a:spLocks noChangeArrowheads="1"/>
              </p:cNvSpPr>
              <p:nvPr/>
            </p:nvSpPr>
            <p:spPr bwMode="auto">
              <a:xfrm>
                <a:off x="861"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55" name="Line 414"/>
              <p:cNvSpPr>
                <a:spLocks noChangeShapeType="1"/>
              </p:cNvSpPr>
              <p:nvPr/>
            </p:nvSpPr>
            <p:spPr bwMode="auto">
              <a:xfrm>
                <a:off x="861"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56" name="Line 415"/>
              <p:cNvSpPr>
                <a:spLocks noChangeShapeType="1"/>
              </p:cNvSpPr>
              <p:nvPr/>
            </p:nvSpPr>
            <p:spPr bwMode="auto">
              <a:xfrm>
                <a:off x="861"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57" name="Rectangle 416"/>
              <p:cNvSpPr>
                <a:spLocks noChangeArrowheads="1"/>
              </p:cNvSpPr>
              <p:nvPr/>
            </p:nvSpPr>
            <p:spPr bwMode="auto">
              <a:xfrm>
                <a:off x="1250"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58" name="Line 417"/>
              <p:cNvSpPr>
                <a:spLocks noChangeShapeType="1"/>
              </p:cNvSpPr>
              <p:nvPr/>
            </p:nvSpPr>
            <p:spPr bwMode="auto">
              <a:xfrm>
                <a:off x="1250"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59" name="Line 418"/>
              <p:cNvSpPr>
                <a:spLocks noChangeShapeType="1"/>
              </p:cNvSpPr>
              <p:nvPr/>
            </p:nvSpPr>
            <p:spPr bwMode="auto">
              <a:xfrm>
                <a:off x="1250"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0" name="Rectangle 419"/>
              <p:cNvSpPr>
                <a:spLocks noChangeArrowheads="1"/>
              </p:cNvSpPr>
              <p:nvPr/>
            </p:nvSpPr>
            <p:spPr bwMode="auto">
              <a:xfrm>
                <a:off x="1694"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61" name="Line 420"/>
              <p:cNvSpPr>
                <a:spLocks noChangeShapeType="1"/>
              </p:cNvSpPr>
              <p:nvPr/>
            </p:nvSpPr>
            <p:spPr bwMode="auto">
              <a:xfrm>
                <a:off x="1694"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2" name="Line 421"/>
              <p:cNvSpPr>
                <a:spLocks noChangeShapeType="1"/>
              </p:cNvSpPr>
              <p:nvPr/>
            </p:nvSpPr>
            <p:spPr bwMode="auto">
              <a:xfrm>
                <a:off x="1694"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3" name="Rectangle 422"/>
              <p:cNvSpPr>
                <a:spLocks noChangeArrowheads="1"/>
              </p:cNvSpPr>
              <p:nvPr/>
            </p:nvSpPr>
            <p:spPr bwMode="auto">
              <a:xfrm>
                <a:off x="2139" y="286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64" name="Line 423"/>
              <p:cNvSpPr>
                <a:spLocks noChangeShapeType="1"/>
              </p:cNvSpPr>
              <p:nvPr/>
            </p:nvSpPr>
            <p:spPr bwMode="auto">
              <a:xfrm>
                <a:off x="2139" y="286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5" name="Line 424"/>
              <p:cNvSpPr>
                <a:spLocks noChangeShapeType="1"/>
              </p:cNvSpPr>
              <p:nvPr/>
            </p:nvSpPr>
            <p:spPr bwMode="auto">
              <a:xfrm>
                <a:off x="2139"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6" name="Rectangle 425"/>
              <p:cNvSpPr>
                <a:spLocks noChangeArrowheads="1"/>
              </p:cNvSpPr>
              <p:nvPr/>
            </p:nvSpPr>
            <p:spPr bwMode="auto">
              <a:xfrm>
                <a:off x="2568"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67" name="Line 426"/>
              <p:cNvSpPr>
                <a:spLocks noChangeShapeType="1"/>
              </p:cNvSpPr>
              <p:nvPr/>
            </p:nvSpPr>
            <p:spPr bwMode="auto">
              <a:xfrm>
                <a:off x="2568"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8" name="Line 427"/>
              <p:cNvSpPr>
                <a:spLocks noChangeShapeType="1"/>
              </p:cNvSpPr>
              <p:nvPr/>
            </p:nvSpPr>
            <p:spPr bwMode="auto">
              <a:xfrm>
                <a:off x="2568"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69" name="Rectangle 428"/>
              <p:cNvSpPr>
                <a:spLocks noChangeArrowheads="1"/>
              </p:cNvSpPr>
              <p:nvPr/>
            </p:nvSpPr>
            <p:spPr bwMode="auto">
              <a:xfrm>
                <a:off x="3249"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70" name="Line 429"/>
              <p:cNvSpPr>
                <a:spLocks noChangeShapeType="1"/>
              </p:cNvSpPr>
              <p:nvPr/>
            </p:nvSpPr>
            <p:spPr bwMode="auto">
              <a:xfrm>
                <a:off x="3249"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1" name="Line 430"/>
              <p:cNvSpPr>
                <a:spLocks noChangeShapeType="1"/>
              </p:cNvSpPr>
              <p:nvPr/>
            </p:nvSpPr>
            <p:spPr bwMode="auto">
              <a:xfrm>
                <a:off x="3249"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2" name="Rectangle 431"/>
              <p:cNvSpPr>
                <a:spLocks noChangeArrowheads="1"/>
              </p:cNvSpPr>
              <p:nvPr/>
            </p:nvSpPr>
            <p:spPr bwMode="auto">
              <a:xfrm>
                <a:off x="3729" y="286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73" name="Line 432"/>
              <p:cNvSpPr>
                <a:spLocks noChangeShapeType="1"/>
              </p:cNvSpPr>
              <p:nvPr/>
            </p:nvSpPr>
            <p:spPr bwMode="auto">
              <a:xfrm>
                <a:off x="3729" y="286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4" name="Line 433"/>
              <p:cNvSpPr>
                <a:spLocks noChangeShapeType="1"/>
              </p:cNvSpPr>
              <p:nvPr/>
            </p:nvSpPr>
            <p:spPr bwMode="auto">
              <a:xfrm>
                <a:off x="3729"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5" name="Rectangle 434"/>
              <p:cNvSpPr>
                <a:spLocks noChangeArrowheads="1"/>
              </p:cNvSpPr>
              <p:nvPr/>
            </p:nvSpPr>
            <p:spPr bwMode="auto">
              <a:xfrm>
                <a:off x="3732" y="2860"/>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76" name="Line 435"/>
              <p:cNvSpPr>
                <a:spLocks noChangeShapeType="1"/>
              </p:cNvSpPr>
              <p:nvPr/>
            </p:nvSpPr>
            <p:spPr bwMode="auto">
              <a:xfrm>
                <a:off x="3732" y="2860"/>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7" name="Rectangle 436"/>
              <p:cNvSpPr>
                <a:spLocks noChangeArrowheads="1"/>
              </p:cNvSpPr>
              <p:nvPr/>
            </p:nvSpPr>
            <p:spPr bwMode="auto">
              <a:xfrm>
                <a:off x="4486"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78" name="Line 437"/>
              <p:cNvSpPr>
                <a:spLocks noChangeShapeType="1"/>
              </p:cNvSpPr>
              <p:nvPr/>
            </p:nvSpPr>
            <p:spPr bwMode="auto">
              <a:xfrm>
                <a:off x="4486"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79" name="Line 438"/>
              <p:cNvSpPr>
                <a:spLocks noChangeShapeType="1"/>
              </p:cNvSpPr>
              <p:nvPr/>
            </p:nvSpPr>
            <p:spPr bwMode="auto">
              <a:xfrm>
                <a:off x="4486"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0" name="Rectangle 439"/>
              <p:cNvSpPr>
                <a:spLocks noChangeArrowheads="1"/>
              </p:cNvSpPr>
              <p:nvPr/>
            </p:nvSpPr>
            <p:spPr bwMode="auto">
              <a:xfrm>
                <a:off x="4490" y="2860"/>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81" name="Line 440"/>
              <p:cNvSpPr>
                <a:spLocks noChangeShapeType="1"/>
              </p:cNvSpPr>
              <p:nvPr/>
            </p:nvSpPr>
            <p:spPr bwMode="auto">
              <a:xfrm>
                <a:off x="4490" y="2860"/>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2" name="Rectangle 441"/>
              <p:cNvSpPr>
                <a:spLocks noChangeArrowheads="1"/>
              </p:cNvSpPr>
              <p:nvPr/>
            </p:nvSpPr>
            <p:spPr bwMode="auto">
              <a:xfrm>
                <a:off x="5046"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83" name="Line 442"/>
              <p:cNvSpPr>
                <a:spLocks noChangeShapeType="1"/>
              </p:cNvSpPr>
              <p:nvPr/>
            </p:nvSpPr>
            <p:spPr bwMode="auto">
              <a:xfrm>
                <a:off x="5046"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4" name="Line 443"/>
              <p:cNvSpPr>
                <a:spLocks noChangeShapeType="1"/>
              </p:cNvSpPr>
              <p:nvPr/>
            </p:nvSpPr>
            <p:spPr bwMode="auto">
              <a:xfrm>
                <a:off x="5046"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5" name="Rectangle 444"/>
              <p:cNvSpPr>
                <a:spLocks noChangeArrowheads="1"/>
              </p:cNvSpPr>
              <p:nvPr/>
            </p:nvSpPr>
            <p:spPr bwMode="auto">
              <a:xfrm>
                <a:off x="5050" y="2860"/>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86" name="Line 445"/>
              <p:cNvSpPr>
                <a:spLocks noChangeShapeType="1"/>
              </p:cNvSpPr>
              <p:nvPr/>
            </p:nvSpPr>
            <p:spPr bwMode="auto">
              <a:xfrm>
                <a:off x="5050" y="2860"/>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7" name="Rectangle 446"/>
              <p:cNvSpPr>
                <a:spLocks noChangeArrowheads="1"/>
              </p:cNvSpPr>
              <p:nvPr/>
            </p:nvSpPr>
            <p:spPr bwMode="auto">
              <a:xfrm>
                <a:off x="5541" y="2860"/>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88" name="Line 447"/>
              <p:cNvSpPr>
                <a:spLocks noChangeShapeType="1"/>
              </p:cNvSpPr>
              <p:nvPr/>
            </p:nvSpPr>
            <p:spPr bwMode="auto">
              <a:xfrm>
                <a:off x="5541" y="286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89" name="Line 448"/>
              <p:cNvSpPr>
                <a:spLocks noChangeShapeType="1"/>
              </p:cNvSpPr>
              <p:nvPr/>
            </p:nvSpPr>
            <p:spPr bwMode="auto">
              <a:xfrm>
                <a:off x="5541" y="28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90" name="Rectangle 449"/>
              <p:cNvSpPr>
                <a:spLocks noChangeArrowheads="1"/>
              </p:cNvSpPr>
              <p:nvPr/>
            </p:nvSpPr>
            <p:spPr bwMode="auto">
              <a:xfrm>
                <a:off x="190"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91" name="Line 450"/>
              <p:cNvSpPr>
                <a:spLocks noChangeShapeType="1"/>
              </p:cNvSpPr>
              <p:nvPr/>
            </p:nvSpPr>
            <p:spPr bwMode="auto">
              <a:xfrm>
                <a:off x="190"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92" name="Rectangle 451"/>
              <p:cNvSpPr>
                <a:spLocks noChangeArrowheads="1"/>
              </p:cNvSpPr>
              <p:nvPr/>
            </p:nvSpPr>
            <p:spPr bwMode="auto">
              <a:xfrm>
                <a:off x="861"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93" name="Line 452"/>
              <p:cNvSpPr>
                <a:spLocks noChangeShapeType="1"/>
              </p:cNvSpPr>
              <p:nvPr/>
            </p:nvSpPr>
            <p:spPr bwMode="auto">
              <a:xfrm>
                <a:off x="861"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94" name="Rectangle 453"/>
              <p:cNvSpPr>
                <a:spLocks noChangeArrowheads="1"/>
              </p:cNvSpPr>
              <p:nvPr/>
            </p:nvSpPr>
            <p:spPr bwMode="auto">
              <a:xfrm>
                <a:off x="1250"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95" name="Line 454"/>
              <p:cNvSpPr>
                <a:spLocks noChangeShapeType="1"/>
              </p:cNvSpPr>
              <p:nvPr/>
            </p:nvSpPr>
            <p:spPr bwMode="auto">
              <a:xfrm>
                <a:off x="1250"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96" name="Rectangle 455"/>
              <p:cNvSpPr>
                <a:spLocks noChangeArrowheads="1"/>
              </p:cNvSpPr>
              <p:nvPr/>
            </p:nvSpPr>
            <p:spPr bwMode="auto">
              <a:xfrm>
                <a:off x="1694"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97" name="Line 456"/>
              <p:cNvSpPr>
                <a:spLocks noChangeShapeType="1"/>
              </p:cNvSpPr>
              <p:nvPr/>
            </p:nvSpPr>
            <p:spPr bwMode="auto">
              <a:xfrm>
                <a:off x="1694"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98" name="Rectangle 457"/>
              <p:cNvSpPr>
                <a:spLocks noChangeArrowheads="1"/>
              </p:cNvSpPr>
              <p:nvPr/>
            </p:nvSpPr>
            <p:spPr bwMode="auto">
              <a:xfrm>
                <a:off x="2139" y="2864"/>
                <a:ext cx="3"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99" name="Line 458"/>
              <p:cNvSpPr>
                <a:spLocks noChangeShapeType="1"/>
              </p:cNvSpPr>
              <p:nvPr/>
            </p:nvSpPr>
            <p:spPr bwMode="auto">
              <a:xfrm>
                <a:off x="2139"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00" name="Rectangle 459"/>
              <p:cNvSpPr>
                <a:spLocks noChangeArrowheads="1"/>
              </p:cNvSpPr>
              <p:nvPr/>
            </p:nvSpPr>
            <p:spPr bwMode="auto">
              <a:xfrm>
                <a:off x="2568"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01" name="Line 460"/>
              <p:cNvSpPr>
                <a:spLocks noChangeShapeType="1"/>
              </p:cNvSpPr>
              <p:nvPr/>
            </p:nvSpPr>
            <p:spPr bwMode="auto">
              <a:xfrm>
                <a:off x="2568"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02" name="Rectangle 461"/>
              <p:cNvSpPr>
                <a:spLocks noChangeArrowheads="1"/>
              </p:cNvSpPr>
              <p:nvPr/>
            </p:nvSpPr>
            <p:spPr bwMode="auto">
              <a:xfrm>
                <a:off x="3249"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03" name="Line 462"/>
              <p:cNvSpPr>
                <a:spLocks noChangeShapeType="1"/>
              </p:cNvSpPr>
              <p:nvPr/>
            </p:nvSpPr>
            <p:spPr bwMode="auto">
              <a:xfrm>
                <a:off x="3249"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04" name="Rectangle 463"/>
              <p:cNvSpPr>
                <a:spLocks noChangeArrowheads="1"/>
              </p:cNvSpPr>
              <p:nvPr/>
            </p:nvSpPr>
            <p:spPr bwMode="auto">
              <a:xfrm>
                <a:off x="3729" y="2864"/>
                <a:ext cx="3"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05" name="Line 464"/>
              <p:cNvSpPr>
                <a:spLocks noChangeShapeType="1"/>
              </p:cNvSpPr>
              <p:nvPr/>
            </p:nvSpPr>
            <p:spPr bwMode="auto">
              <a:xfrm>
                <a:off x="3729"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06" name="Rectangle 465"/>
              <p:cNvSpPr>
                <a:spLocks noChangeArrowheads="1"/>
              </p:cNvSpPr>
              <p:nvPr/>
            </p:nvSpPr>
            <p:spPr bwMode="auto">
              <a:xfrm>
                <a:off x="4486"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07" name="Line 466"/>
              <p:cNvSpPr>
                <a:spLocks noChangeShapeType="1"/>
              </p:cNvSpPr>
              <p:nvPr/>
            </p:nvSpPr>
            <p:spPr bwMode="auto">
              <a:xfrm>
                <a:off x="4486"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08" name="Rectangle 467"/>
              <p:cNvSpPr>
                <a:spLocks noChangeArrowheads="1"/>
              </p:cNvSpPr>
              <p:nvPr/>
            </p:nvSpPr>
            <p:spPr bwMode="auto">
              <a:xfrm>
                <a:off x="5046"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09" name="Line 468"/>
              <p:cNvSpPr>
                <a:spLocks noChangeShapeType="1"/>
              </p:cNvSpPr>
              <p:nvPr/>
            </p:nvSpPr>
            <p:spPr bwMode="auto">
              <a:xfrm>
                <a:off x="5046"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10" name="Rectangle 469"/>
              <p:cNvSpPr>
                <a:spLocks noChangeArrowheads="1"/>
              </p:cNvSpPr>
              <p:nvPr/>
            </p:nvSpPr>
            <p:spPr bwMode="auto">
              <a:xfrm>
                <a:off x="5541" y="2864"/>
                <a:ext cx="4" cy="2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11" name="Line 470"/>
              <p:cNvSpPr>
                <a:spLocks noChangeShapeType="1"/>
              </p:cNvSpPr>
              <p:nvPr/>
            </p:nvSpPr>
            <p:spPr bwMode="auto">
              <a:xfrm>
                <a:off x="5541" y="2864"/>
                <a:ext cx="1" cy="2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12" name="Rectangle 471"/>
              <p:cNvSpPr>
                <a:spLocks noChangeArrowheads="1"/>
              </p:cNvSpPr>
              <p:nvPr/>
            </p:nvSpPr>
            <p:spPr bwMode="auto">
              <a:xfrm>
                <a:off x="3923" y="3102"/>
                <a:ext cx="3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Promoter</a:t>
                </a:r>
                <a:endParaRPr lang="fr-FR" altLang="fr-FR" sz="1200"/>
              </a:p>
            </p:txBody>
          </p:sp>
          <p:sp>
            <p:nvSpPr>
              <p:cNvPr id="88513" name="Rectangle 472"/>
              <p:cNvSpPr>
                <a:spLocks noChangeArrowheads="1"/>
              </p:cNvSpPr>
              <p:nvPr/>
            </p:nvSpPr>
            <p:spPr bwMode="auto">
              <a:xfrm>
                <a:off x="4295"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14" name="Rectangle 473"/>
              <p:cNvSpPr>
                <a:spLocks noChangeArrowheads="1"/>
              </p:cNvSpPr>
              <p:nvPr/>
            </p:nvSpPr>
            <p:spPr bwMode="auto">
              <a:xfrm>
                <a:off x="4768"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15" name="Rectangle 474"/>
              <p:cNvSpPr>
                <a:spLocks noChangeArrowheads="1"/>
              </p:cNvSpPr>
              <p:nvPr/>
            </p:nvSpPr>
            <p:spPr bwMode="auto">
              <a:xfrm>
                <a:off x="5250" y="3102"/>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62</a:t>
                </a:r>
                <a:endParaRPr lang="fr-FR" altLang="fr-FR" sz="1200"/>
              </a:p>
            </p:txBody>
          </p:sp>
          <p:sp>
            <p:nvSpPr>
              <p:cNvPr id="88516" name="Rectangle 475"/>
              <p:cNvSpPr>
                <a:spLocks noChangeArrowheads="1"/>
              </p:cNvSpPr>
              <p:nvPr/>
            </p:nvSpPr>
            <p:spPr bwMode="auto">
              <a:xfrm>
                <a:off x="5341"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17" name="Rectangle 476"/>
              <p:cNvSpPr>
                <a:spLocks noChangeArrowheads="1"/>
              </p:cNvSpPr>
              <p:nvPr/>
            </p:nvSpPr>
            <p:spPr bwMode="auto">
              <a:xfrm>
                <a:off x="190"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18" name="Line 477"/>
              <p:cNvSpPr>
                <a:spLocks noChangeShapeType="1"/>
              </p:cNvSpPr>
              <p:nvPr/>
            </p:nvSpPr>
            <p:spPr bwMode="auto">
              <a:xfrm>
                <a:off x="190"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19" name="Line 478"/>
              <p:cNvSpPr>
                <a:spLocks noChangeShapeType="1"/>
              </p:cNvSpPr>
              <p:nvPr/>
            </p:nvSpPr>
            <p:spPr bwMode="auto">
              <a:xfrm>
                <a:off x="190"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0" name="Rectangle 479"/>
              <p:cNvSpPr>
                <a:spLocks noChangeArrowheads="1"/>
              </p:cNvSpPr>
              <p:nvPr/>
            </p:nvSpPr>
            <p:spPr bwMode="auto">
              <a:xfrm>
                <a:off x="194" y="3098"/>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21" name="Line 480"/>
              <p:cNvSpPr>
                <a:spLocks noChangeShapeType="1"/>
              </p:cNvSpPr>
              <p:nvPr/>
            </p:nvSpPr>
            <p:spPr bwMode="auto">
              <a:xfrm>
                <a:off x="194" y="3098"/>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2" name="Rectangle 481"/>
              <p:cNvSpPr>
                <a:spLocks noChangeArrowheads="1"/>
              </p:cNvSpPr>
              <p:nvPr/>
            </p:nvSpPr>
            <p:spPr bwMode="auto">
              <a:xfrm>
                <a:off x="861"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23" name="Line 482"/>
              <p:cNvSpPr>
                <a:spLocks noChangeShapeType="1"/>
              </p:cNvSpPr>
              <p:nvPr/>
            </p:nvSpPr>
            <p:spPr bwMode="auto">
              <a:xfrm>
                <a:off x="861"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4" name="Line 483"/>
              <p:cNvSpPr>
                <a:spLocks noChangeShapeType="1"/>
              </p:cNvSpPr>
              <p:nvPr/>
            </p:nvSpPr>
            <p:spPr bwMode="auto">
              <a:xfrm>
                <a:off x="861"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5" name="Rectangle 484"/>
              <p:cNvSpPr>
                <a:spLocks noChangeArrowheads="1"/>
              </p:cNvSpPr>
              <p:nvPr/>
            </p:nvSpPr>
            <p:spPr bwMode="auto">
              <a:xfrm>
                <a:off x="865" y="3098"/>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26" name="Line 485"/>
              <p:cNvSpPr>
                <a:spLocks noChangeShapeType="1"/>
              </p:cNvSpPr>
              <p:nvPr/>
            </p:nvSpPr>
            <p:spPr bwMode="auto">
              <a:xfrm>
                <a:off x="865" y="3098"/>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7" name="Rectangle 486"/>
              <p:cNvSpPr>
                <a:spLocks noChangeArrowheads="1"/>
              </p:cNvSpPr>
              <p:nvPr/>
            </p:nvSpPr>
            <p:spPr bwMode="auto">
              <a:xfrm>
                <a:off x="1250"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28" name="Line 487"/>
              <p:cNvSpPr>
                <a:spLocks noChangeShapeType="1"/>
              </p:cNvSpPr>
              <p:nvPr/>
            </p:nvSpPr>
            <p:spPr bwMode="auto">
              <a:xfrm>
                <a:off x="1250"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29" name="Line 488"/>
              <p:cNvSpPr>
                <a:spLocks noChangeShapeType="1"/>
              </p:cNvSpPr>
              <p:nvPr/>
            </p:nvSpPr>
            <p:spPr bwMode="auto">
              <a:xfrm>
                <a:off x="1250"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0" name="Rectangle 489"/>
              <p:cNvSpPr>
                <a:spLocks noChangeArrowheads="1"/>
              </p:cNvSpPr>
              <p:nvPr/>
            </p:nvSpPr>
            <p:spPr bwMode="auto">
              <a:xfrm>
                <a:off x="1254" y="3098"/>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31" name="Line 490"/>
              <p:cNvSpPr>
                <a:spLocks noChangeShapeType="1"/>
              </p:cNvSpPr>
              <p:nvPr/>
            </p:nvSpPr>
            <p:spPr bwMode="auto">
              <a:xfrm>
                <a:off x="1254" y="3098"/>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2" name="Rectangle 491"/>
              <p:cNvSpPr>
                <a:spLocks noChangeArrowheads="1"/>
              </p:cNvSpPr>
              <p:nvPr/>
            </p:nvSpPr>
            <p:spPr bwMode="auto">
              <a:xfrm>
                <a:off x="1694"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33" name="Line 492"/>
              <p:cNvSpPr>
                <a:spLocks noChangeShapeType="1"/>
              </p:cNvSpPr>
              <p:nvPr/>
            </p:nvSpPr>
            <p:spPr bwMode="auto">
              <a:xfrm>
                <a:off x="1694"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4" name="Line 493"/>
              <p:cNvSpPr>
                <a:spLocks noChangeShapeType="1"/>
              </p:cNvSpPr>
              <p:nvPr/>
            </p:nvSpPr>
            <p:spPr bwMode="auto">
              <a:xfrm>
                <a:off x="1694"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5" name="Rectangle 494"/>
              <p:cNvSpPr>
                <a:spLocks noChangeArrowheads="1"/>
              </p:cNvSpPr>
              <p:nvPr/>
            </p:nvSpPr>
            <p:spPr bwMode="auto">
              <a:xfrm>
                <a:off x="1698" y="3098"/>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36" name="Line 495"/>
              <p:cNvSpPr>
                <a:spLocks noChangeShapeType="1"/>
              </p:cNvSpPr>
              <p:nvPr/>
            </p:nvSpPr>
            <p:spPr bwMode="auto">
              <a:xfrm>
                <a:off x="1698" y="3098"/>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7" name="Rectangle 496"/>
              <p:cNvSpPr>
                <a:spLocks noChangeArrowheads="1"/>
              </p:cNvSpPr>
              <p:nvPr/>
            </p:nvSpPr>
            <p:spPr bwMode="auto">
              <a:xfrm>
                <a:off x="2139" y="309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38" name="Line 497"/>
              <p:cNvSpPr>
                <a:spLocks noChangeShapeType="1"/>
              </p:cNvSpPr>
              <p:nvPr/>
            </p:nvSpPr>
            <p:spPr bwMode="auto">
              <a:xfrm>
                <a:off x="2139" y="309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39" name="Line 498"/>
              <p:cNvSpPr>
                <a:spLocks noChangeShapeType="1"/>
              </p:cNvSpPr>
              <p:nvPr/>
            </p:nvSpPr>
            <p:spPr bwMode="auto">
              <a:xfrm>
                <a:off x="2139"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0" name="Rectangle 499"/>
              <p:cNvSpPr>
                <a:spLocks noChangeArrowheads="1"/>
              </p:cNvSpPr>
              <p:nvPr/>
            </p:nvSpPr>
            <p:spPr bwMode="auto">
              <a:xfrm>
                <a:off x="2142" y="3098"/>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41" name="Line 500"/>
              <p:cNvSpPr>
                <a:spLocks noChangeShapeType="1"/>
              </p:cNvSpPr>
              <p:nvPr/>
            </p:nvSpPr>
            <p:spPr bwMode="auto">
              <a:xfrm>
                <a:off x="2142" y="3098"/>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2" name="Rectangle 501"/>
              <p:cNvSpPr>
                <a:spLocks noChangeArrowheads="1"/>
              </p:cNvSpPr>
              <p:nvPr/>
            </p:nvSpPr>
            <p:spPr bwMode="auto">
              <a:xfrm>
                <a:off x="2568"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43" name="Line 502"/>
              <p:cNvSpPr>
                <a:spLocks noChangeShapeType="1"/>
              </p:cNvSpPr>
              <p:nvPr/>
            </p:nvSpPr>
            <p:spPr bwMode="auto">
              <a:xfrm>
                <a:off x="2568"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4" name="Line 503"/>
              <p:cNvSpPr>
                <a:spLocks noChangeShapeType="1"/>
              </p:cNvSpPr>
              <p:nvPr/>
            </p:nvSpPr>
            <p:spPr bwMode="auto">
              <a:xfrm>
                <a:off x="2568"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5" name="Rectangle 504"/>
              <p:cNvSpPr>
                <a:spLocks noChangeArrowheads="1"/>
              </p:cNvSpPr>
              <p:nvPr/>
            </p:nvSpPr>
            <p:spPr bwMode="auto">
              <a:xfrm>
                <a:off x="2572" y="3098"/>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46" name="Line 505"/>
              <p:cNvSpPr>
                <a:spLocks noChangeShapeType="1"/>
              </p:cNvSpPr>
              <p:nvPr/>
            </p:nvSpPr>
            <p:spPr bwMode="auto">
              <a:xfrm>
                <a:off x="2572" y="3098"/>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7" name="Rectangle 506"/>
              <p:cNvSpPr>
                <a:spLocks noChangeArrowheads="1"/>
              </p:cNvSpPr>
              <p:nvPr/>
            </p:nvSpPr>
            <p:spPr bwMode="auto">
              <a:xfrm>
                <a:off x="3249"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48" name="Line 507"/>
              <p:cNvSpPr>
                <a:spLocks noChangeShapeType="1"/>
              </p:cNvSpPr>
              <p:nvPr/>
            </p:nvSpPr>
            <p:spPr bwMode="auto">
              <a:xfrm>
                <a:off x="3249"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49" name="Line 508"/>
              <p:cNvSpPr>
                <a:spLocks noChangeShapeType="1"/>
              </p:cNvSpPr>
              <p:nvPr/>
            </p:nvSpPr>
            <p:spPr bwMode="auto">
              <a:xfrm>
                <a:off x="3249"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0" name="Rectangle 509"/>
              <p:cNvSpPr>
                <a:spLocks noChangeArrowheads="1"/>
              </p:cNvSpPr>
              <p:nvPr/>
            </p:nvSpPr>
            <p:spPr bwMode="auto">
              <a:xfrm>
                <a:off x="3253" y="3098"/>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51" name="Line 510"/>
              <p:cNvSpPr>
                <a:spLocks noChangeShapeType="1"/>
              </p:cNvSpPr>
              <p:nvPr/>
            </p:nvSpPr>
            <p:spPr bwMode="auto">
              <a:xfrm>
                <a:off x="3253" y="3098"/>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2" name="Rectangle 511"/>
              <p:cNvSpPr>
                <a:spLocks noChangeArrowheads="1"/>
              </p:cNvSpPr>
              <p:nvPr/>
            </p:nvSpPr>
            <p:spPr bwMode="auto">
              <a:xfrm>
                <a:off x="3729" y="309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53" name="Line 512"/>
              <p:cNvSpPr>
                <a:spLocks noChangeShapeType="1"/>
              </p:cNvSpPr>
              <p:nvPr/>
            </p:nvSpPr>
            <p:spPr bwMode="auto">
              <a:xfrm>
                <a:off x="3729" y="309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4" name="Line 513"/>
              <p:cNvSpPr>
                <a:spLocks noChangeShapeType="1"/>
              </p:cNvSpPr>
              <p:nvPr/>
            </p:nvSpPr>
            <p:spPr bwMode="auto">
              <a:xfrm>
                <a:off x="3729"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5" name="Rectangle 514"/>
              <p:cNvSpPr>
                <a:spLocks noChangeArrowheads="1"/>
              </p:cNvSpPr>
              <p:nvPr/>
            </p:nvSpPr>
            <p:spPr bwMode="auto">
              <a:xfrm>
                <a:off x="3732" y="3098"/>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56" name="Line 515"/>
              <p:cNvSpPr>
                <a:spLocks noChangeShapeType="1"/>
              </p:cNvSpPr>
              <p:nvPr/>
            </p:nvSpPr>
            <p:spPr bwMode="auto">
              <a:xfrm>
                <a:off x="3732" y="3098"/>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7" name="Rectangle 516"/>
              <p:cNvSpPr>
                <a:spLocks noChangeArrowheads="1"/>
              </p:cNvSpPr>
              <p:nvPr/>
            </p:nvSpPr>
            <p:spPr bwMode="auto">
              <a:xfrm>
                <a:off x="4486"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58" name="Line 517"/>
              <p:cNvSpPr>
                <a:spLocks noChangeShapeType="1"/>
              </p:cNvSpPr>
              <p:nvPr/>
            </p:nvSpPr>
            <p:spPr bwMode="auto">
              <a:xfrm>
                <a:off x="4486"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59" name="Line 518"/>
              <p:cNvSpPr>
                <a:spLocks noChangeShapeType="1"/>
              </p:cNvSpPr>
              <p:nvPr/>
            </p:nvSpPr>
            <p:spPr bwMode="auto">
              <a:xfrm>
                <a:off x="4486"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0" name="Rectangle 519"/>
              <p:cNvSpPr>
                <a:spLocks noChangeArrowheads="1"/>
              </p:cNvSpPr>
              <p:nvPr/>
            </p:nvSpPr>
            <p:spPr bwMode="auto">
              <a:xfrm>
                <a:off x="4490" y="3098"/>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61" name="Line 520"/>
              <p:cNvSpPr>
                <a:spLocks noChangeShapeType="1"/>
              </p:cNvSpPr>
              <p:nvPr/>
            </p:nvSpPr>
            <p:spPr bwMode="auto">
              <a:xfrm>
                <a:off x="4490" y="3098"/>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2" name="Rectangle 521"/>
              <p:cNvSpPr>
                <a:spLocks noChangeArrowheads="1"/>
              </p:cNvSpPr>
              <p:nvPr/>
            </p:nvSpPr>
            <p:spPr bwMode="auto">
              <a:xfrm>
                <a:off x="5046"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63" name="Line 522"/>
              <p:cNvSpPr>
                <a:spLocks noChangeShapeType="1"/>
              </p:cNvSpPr>
              <p:nvPr/>
            </p:nvSpPr>
            <p:spPr bwMode="auto">
              <a:xfrm>
                <a:off x="5046"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4" name="Line 523"/>
              <p:cNvSpPr>
                <a:spLocks noChangeShapeType="1"/>
              </p:cNvSpPr>
              <p:nvPr/>
            </p:nvSpPr>
            <p:spPr bwMode="auto">
              <a:xfrm>
                <a:off x="5046"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5" name="Rectangle 524"/>
              <p:cNvSpPr>
                <a:spLocks noChangeArrowheads="1"/>
              </p:cNvSpPr>
              <p:nvPr/>
            </p:nvSpPr>
            <p:spPr bwMode="auto">
              <a:xfrm>
                <a:off x="5050" y="3098"/>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66" name="Line 525"/>
              <p:cNvSpPr>
                <a:spLocks noChangeShapeType="1"/>
              </p:cNvSpPr>
              <p:nvPr/>
            </p:nvSpPr>
            <p:spPr bwMode="auto">
              <a:xfrm>
                <a:off x="5050" y="3098"/>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7" name="Rectangle 526"/>
              <p:cNvSpPr>
                <a:spLocks noChangeArrowheads="1"/>
              </p:cNvSpPr>
              <p:nvPr/>
            </p:nvSpPr>
            <p:spPr bwMode="auto">
              <a:xfrm>
                <a:off x="5541" y="309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68" name="Line 527"/>
              <p:cNvSpPr>
                <a:spLocks noChangeShapeType="1"/>
              </p:cNvSpPr>
              <p:nvPr/>
            </p:nvSpPr>
            <p:spPr bwMode="auto">
              <a:xfrm>
                <a:off x="5541" y="309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69" name="Line 528"/>
              <p:cNvSpPr>
                <a:spLocks noChangeShapeType="1"/>
              </p:cNvSpPr>
              <p:nvPr/>
            </p:nvSpPr>
            <p:spPr bwMode="auto">
              <a:xfrm>
                <a:off x="5541" y="309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70" name="Rectangle 529"/>
              <p:cNvSpPr>
                <a:spLocks noChangeArrowheads="1"/>
              </p:cNvSpPr>
              <p:nvPr/>
            </p:nvSpPr>
            <p:spPr bwMode="auto">
              <a:xfrm>
                <a:off x="190"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71" name="Line 530"/>
              <p:cNvSpPr>
                <a:spLocks noChangeShapeType="1"/>
              </p:cNvSpPr>
              <p:nvPr/>
            </p:nvSpPr>
            <p:spPr bwMode="auto">
              <a:xfrm>
                <a:off x="190"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72" name="Rectangle 531"/>
              <p:cNvSpPr>
                <a:spLocks noChangeArrowheads="1"/>
              </p:cNvSpPr>
              <p:nvPr/>
            </p:nvSpPr>
            <p:spPr bwMode="auto">
              <a:xfrm>
                <a:off x="861"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73" name="Line 532"/>
              <p:cNvSpPr>
                <a:spLocks noChangeShapeType="1"/>
              </p:cNvSpPr>
              <p:nvPr/>
            </p:nvSpPr>
            <p:spPr bwMode="auto">
              <a:xfrm>
                <a:off x="861"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74" name="Rectangle 533"/>
              <p:cNvSpPr>
                <a:spLocks noChangeArrowheads="1"/>
              </p:cNvSpPr>
              <p:nvPr/>
            </p:nvSpPr>
            <p:spPr bwMode="auto">
              <a:xfrm>
                <a:off x="1250"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75" name="Line 534"/>
              <p:cNvSpPr>
                <a:spLocks noChangeShapeType="1"/>
              </p:cNvSpPr>
              <p:nvPr/>
            </p:nvSpPr>
            <p:spPr bwMode="auto">
              <a:xfrm>
                <a:off x="1250"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76" name="Rectangle 535"/>
              <p:cNvSpPr>
                <a:spLocks noChangeArrowheads="1"/>
              </p:cNvSpPr>
              <p:nvPr/>
            </p:nvSpPr>
            <p:spPr bwMode="auto">
              <a:xfrm>
                <a:off x="1694"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77" name="Line 536"/>
              <p:cNvSpPr>
                <a:spLocks noChangeShapeType="1"/>
              </p:cNvSpPr>
              <p:nvPr/>
            </p:nvSpPr>
            <p:spPr bwMode="auto">
              <a:xfrm>
                <a:off x="1694"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78" name="Rectangle 537"/>
              <p:cNvSpPr>
                <a:spLocks noChangeArrowheads="1"/>
              </p:cNvSpPr>
              <p:nvPr/>
            </p:nvSpPr>
            <p:spPr bwMode="auto">
              <a:xfrm>
                <a:off x="2139" y="3102"/>
                <a:ext cx="3"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79" name="Line 538"/>
              <p:cNvSpPr>
                <a:spLocks noChangeShapeType="1"/>
              </p:cNvSpPr>
              <p:nvPr/>
            </p:nvSpPr>
            <p:spPr bwMode="auto">
              <a:xfrm>
                <a:off x="2139"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80" name="Rectangle 539"/>
              <p:cNvSpPr>
                <a:spLocks noChangeArrowheads="1"/>
              </p:cNvSpPr>
              <p:nvPr/>
            </p:nvSpPr>
            <p:spPr bwMode="auto">
              <a:xfrm>
                <a:off x="2568"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81" name="Line 540"/>
              <p:cNvSpPr>
                <a:spLocks noChangeShapeType="1"/>
              </p:cNvSpPr>
              <p:nvPr/>
            </p:nvSpPr>
            <p:spPr bwMode="auto">
              <a:xfrm>
                <a:off x="2568"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82" name="Rectangle 541"/>
              <p:cNvSpPr>
                <a:spLocks noChangeArrowheads="1"/>
              </p:cNvSpPr>
              <p:nvPr/>
            </p:nvSpPr>
            <p:spPr bwMode="auto">
              <a:xfrm>
                <a:off x="3249"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83" name="Line 542"/>
              <p:cNvSpPr>
                <a:spLocks noChangeShapeType="1"/>
              </p:cNvSpPr>
              <p:nvPr/>
            </p:nvSpPr>
            <p:spPr bwMode="auto">
              <a:xfrm>
                <a:off x="3249"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84" name="Rectangle 543"/>
              <p:cNvSpPr>
                <a:spLocks noChangeArrowheads="1"/>
              </p:cNvSpPr>
              <p:nvPr/>
            </p:nvSpPr>
            <p:spPr bwMode="auto">
              <a:xfrm>
                <a:off x="3729" y="3102"/>
                <a:ext cx="3"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85" name="Line 544"/>
              <p:cNvSpPr>
                <a:spLocks noChangeShapeType="1"/>
              </p:cNvSpPr>
              <p:nvPr/>
            </p:nvSpPr>
            <p:spPr bwMode="auto">
              <a:xfrm>
                <a:off x="3729"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86" name="Rectangle 545"/>
              <p:cNvSpPr>
                <a:spLocks noChangeArrowheads="1"/>
              </p:cNvSpPr>
              <p:nvPr/>
            </p:nvSpPr>
            <p:spPr bwMode="auto">
              <a:xfrm>
                <a:off x="4486"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87" name="Line 546"/>
              <p:cNvSpPr>
                <a:spLocks noChangeShapeType="1"/>
              </p:cNvSpPr>
              <p:nvPr/>
            </p:nvSpPr>
            <p:spPr bwMode="auto">
              <a:xfrm>
                <a:off x="4486"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88" name="Rectangle 547"/>
              <p:cNvSpPr>
                <a:spLocks noChangeArrowheads="1"/>
              </p:cNvSpPr>
              <p:nvPr/>
            </p:nvSpPr>
            <p:spPr bwMode="auto">
              <a:xfrm>
                <a:off x="5046"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89" name="Line 548"/>
              <p:cNvSpPr>
                <a:spLocks noChangeShapeType="1"/>
              </p:cNvSpPr>
              <p:nvPr/>
            </p:nvSpPr>
            <p:spPr bwMode="auto">
              <a:xfrm>
                <a:off x="5046"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90" name="Rectangle 549"/>
              <p:cNvSpPr>
                <a:spLocks noChangeArrowheads="1"/>
              </p:cNvSpPr>
              <p:nvPr/>
            </p:nvSpPr>
            <p:spPr bwMode="auto">
              <a:xfrm>
                <a:off x="5541" y="3102"/>
                <a:ext cx="4" cy="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591" name="Line 550"/>
              <p:cNvSpPr>
                <a:spLocks noChangeShapeType="1"/>
              </p:cNvSpPr>
              <p:nvPr/>
            </p:nvSpPr>
            <p:spPr bwMode="auto">
              <a:xfrm>
                <a:off x="5541" y="3102"/>
                <a:ext cx="1" cy="1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592" name="Rectangle 551"/>
              <p:cNvSpPr>
                <a:spLocks noChangeArrowheads="1"/>
              </p:cNvSpPr>
              <p:nvPr/>
            </p:nvSpPr>
            <p:spPr bwMode="auto">
              <a:xfrm>
                <a:off x="233" y="3102"/>
                <a:ext cx="59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Ovocleidin 116</a:t>
                </a:r>
                <a:endParaRPr lang="fr-FR" altLang="fr-FR" sz="1200"/>
              </a:p>
            </p:txBody>
          </p:sp>
          <p:sp>
            <p:nvSpPr>
              <p:cNvPr id="88593" name="Rectangle 552"/>
              <p:cNvSpPr>
                <a:spLocks noChangeArrowheads="1"/>
              </p:cNvSpPr>
              <p:nvPr/>
            </p:nvSpPr>
            <p:spPr bwMode="auto">
              <a:xfrm>
                <a:off x="810"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94" name="Rectangle 553"/>
              <p:cNvSpPr>
                <a:spLocks noChangeArrowheads="1"/>
              </p:cNvSpPr>
              <p:nvPr/>
            </p:nvSpPr>
            <p:spPr bwMode="auto">
              <a:xfrm>
                <a:off x="904" y="3102"/>
                <a:ext cx="2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chr4:</a:t>
                </a:r>
                <a:endParaRPr lang="fr-FR" altLang="fr-FR" sz="1200"/>
              </a:p>
            </p:txBody>
          </p:sp>
          <p:sp>
            <p:nvSpPr>
              <p:cNvPr id="88595" name="Rectangle 554"/>
              <p:cNvSpPr>
                <a:spLocks noChangeArrowheads="1"/>
              </p:cNvSpPr>
              <p:nvPr/>
            </p:nvSpPr>
            <p:spPr bwMode="auto">
              <a:xfrm>
                <a:off x="1109"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96" name="Rectangle 555"/>
              <p:cNvSpPr>
                <a:spLocks noChangeArrowheads="1"/>
              </p:cNvSpPr>
              <p:nvPr/>
            </p:nvSpPr>
            <p:spPr bwMode="auto">
              <a:xfrm>
                <a:off x="1293" y="3102"/>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46253588</a:t>
                </a:r>
                <a:endParaRPr lang="fr-FR" altLang="fr-FR" sz="1200"/>
              </a:p>
            </p:txBody>
          </p:sp>
          <p:sp>
            <p:nvSpPr>
              <p:cNvPr id="88597" name="Rectangle 556"/>
              <p:cNvSpPr>
                <a:spLocks noChangeArrowheads="1"/>
              </p:cNvSpPr>
              <p:nvPr/>
            </p:nvSpPr>
            <p:spPr bwMode="auto">
              <a:xfrm>
                <a:off x="1655"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598" name="Rectangle 557"/>
              <p:cNvSpPr>
                <a:spLocks noChangeArrowheads="1"/>
              </p:cNvSpPr>
              <p:nvPr/>
            </p:nvSpPr>
            <p:spPr bwMode="auto">
              <a:xfrm>
                <a:off x="1737" y="3102"/>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46257102</a:t>
                </a:r>
                <a:endParaRPr lang="fr-FR" altLang="fr-FR" sz="1200"/>
              </a:p>
            </p:txBody>
          </p:sp>
          <p:sp>
            <p:nvSpPr>
              <p:cNvPr id="88599" name="Rectangle 558"/>
              <p:cNvSpPr>
                <a:spLocks noChangeArrowheads="1"/>
              </p:cNvSpPr>
              <p:nvPr/>
            </p:nvSpPr>
            <p:spPr bwMode="auto">
              <a:xfrm>
                <a:off x="2100"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00" name="Rectangle 559"/>
              <p:cNvSpPr>
                <a:spLocks noChangeArrowheads="1"/>
              </p:cNvSpPr>
              <p:nvPr/>
            </p:nvSpPr>
            <p:spPr bwMode="auto">
              <a:xfrm>
                <a:off x="2332" y="3102"/>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a:t>
                </a:r>
                <a:endParaRPr lang="fr-FR" altLang="fr-FR" sz="1200"/>
              </a:p>
            </p:txBody>
          </p:sp>
          <p:sp>
            <p:nvSpPr>
              <p:cNvPr id="88601" name="Rectangle 560"/>
              <p:cNvSpPr>
                <a:spLocks noChangeArrowheads="1"/>
              </p:cNvSpPr>
              <p:nvPr/>
            </p:nvSpPr>
            <p:spPr bwMode="auto">
              <a:xfrm>
                <a:off x="2377"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02" name="Rectangle 561"/>
              <p:cNvSpPr>
                <a:spLocks noChangeArrowheads="1"/>
              </p:cNvSpPr>
              <p:nvPr/>
            </p:nvSpPr>
            <p:spPr bwMode="auto">
              <a:xfrm>
                <a:off x="2887" y="3102"/>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a:t>
                </a:r>
                <a:endParaRPr lang="fr-FR" altLang="fr-FR" sz="1200"/>
              </a:p>
            </p:txBody>
          </p:sp>
          <p:sp>
            <p:nvSpPr>
              <p:cNvPr id="88603" name="Rectangle 562"/>
              <p:cNvSpPr>
                <a:spLocks noChangeArrowheads="1"/>
              </p:cNvSpPr>
              <p:nvPr/>
            </p:nvSpPr>
            <p:spPr bwMode="auto">
              <a:xfrm>
                <a:off x="2933"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04" name="Rectangle 563"/>
              <p:cNvSpPr>
                <a:spLocks noChangeArrowheads="1"/>
              </p:cNvSpPr>
              <p:nvPr/>
            </p:nvSpPr>
            <p:spPr bwMode="auto">
              <a:xfrm>
                <a:off x="3468" y="3102"/>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a:t>
                </a:r>
                <a:endParaRPr lang="fr-FR" altLang="fr-FR" sz="1200"/>
              </a:p>
            </p:txBody>
          </p:sp>
          <p:sp>
            <p:nvSpPr>
              <p:cNvPr id="88605" name="Rectangle 564"/>
              <p:cNvSpPr>
                <a:spLocks noChangeArrowheads="1"/>
              </p:cNvSpPr>
              <p:nvPr/>
            </p:nvSpPr>
            <p:spPr bwMode="auto">
              <a:xfrm>
                <a:off x="3513" y="3102"/>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06" name="Rectangle 565"/>
              <p:cNvSpPr>
                <a:spLocks noChangeArrowheads="1"/>
              </p:cNvSpPr>
              <p:nvPr/>
            </p:nvSpPr>
            <p:spPr bwMode="auto">
              <a:xfrm>
                <a:off x="4008" y="3280"/>
                <a:ext cx="19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Exon</a:t>
                </a:r>
                <a:endParaRPr lang="fr-FR" altLang="fr-FR" sz="1200"/>
              </a:p>
            </p:txBody>
          </p:sp>
          <p:sp>
            <p:nvSpPr>
              <p:cNvPr id="88607" name="Rectangle 566"/>
              <p:cNvSpPr>
                <a:spLocks noChangeArrowheads="1"/>
              </p:cNvSpPr>
              <p:nvPr/>
            </p:nvSpPr>
            <p:spPr bwMode="auto">
              <a:xfrm>
                <a:off x="4210" y="3280"/>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08" name="Rectangle 567"/>
              <p:cNvSpPr>
                <a:spLocks noChangeArrowheads="1"/>
              </p:cNvSpPr>
              <p:nvPr/>
            </p:nvSpPr>
            <p:spPr bwMode="auto">
              <a:xfrm>
                <a:off x="4672" y="3280"/>
                <a:ext cx="1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Non</a:t>
                </a:r>
                <a:endParaRPr lang="fr-FR" altLang="fr-FR" sz="1200"/>
              </a:p>
            </p:txBody>
          </p:sp>
          <p:sp>
            <p:nvSpPr>
              <p:cNvPr id="88609" name="Rectangle 568"/>
              <p:cNvSpPr>
                <a:spLocks noChangeArrowheads="1"/>
              </p:cNvSpPr>
              <p:nvPr/>
            </p:nvSpPr>
            <p:spPr bwMode="auto">
              <a:xfrm>
                <a:off x="4833" y="3280"/>
                <a:ext cx="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a:t>
                </a:r>
                <a:endParaRPr lang="fr-FR" altLang="fr-FR" sz="1200"/>
              </a:p>
            </p:txBody>
          </p:sp>
          <p:sp>
            <p:nvSpPr>
              <p:cNvPr id="88610" name="Rectangle 569"/>
              <p:cNvSpPr>
                <a:spLocks noChangeArrowheads="1"/>
              </p:cNvSpPr>
              <p:nvPr/>
            </p:nvSpPr>
            <p:spPr bwMode="auto">
              <a:xfrm>
                <a:off x="4529" y="3396"/>
                <a:ext cx="5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synonomous</a:t>
                </a:r>
                <a:endParaRPr lang="fr-FR" altLang="fr-FR" sz="1200"/>
              </a:p>
            </p:txBody>
          </p:sp>
          <p:sp>
            <p:nvSpPr>
              <p:cNvPr id="88611" name="Rectangle 570"/>
              <p:cNvSpPr>
                <a:spLocks noChangeArrowheads="1"/>
              </p:cNvSpPr>
              <p:nvPr/>
            </p:nvSpPr>
            <p:spPr bwMode="auto">
              <a:xfrm>
                <a:off x="5007" y="3396"/>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12" name="Rectangle 571"/>
              <p:cNvSpPr>
                <a:spLocks noChangeArrowheads="1"/>
              </p:cNvSpPr>
              <p:nvPr/>
            </p:nvSpPr>
            <p:spPr bwMode="auto">
              <a:xfrm>
                <a:off x="5250" y="3280"/>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69</a:t>
                </a:r>
                <a:endParaRPr lang="fr-FR" altLang="fr-FR" sz="1200"/>
              </a:p>
            </p:txBody>
          </p:sp>
          <p:sp>
            <p:nvSpPr>
              <p:cNvPr id="88613" name="Rectangle 572"/>
              <p:cNvSpPr>
                <a:spLocks noChangeArrowheads="1"/>
              </p:cNvSpPr>
              <p:nvPr/>
            </p:nvSpPr>
            <p:spPr bwMode="auto">
              <a:xfrm>
                <a:off x="5341" y="3280"/>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614" name="Rectangle 573"/>
              <p:cNvSpPr>
                <a:spLocks noChangeArrowheads="1"/>
              </p:cNvSpPr>
              <p:nvPr/>
            </p:nvSpPr>
            <p:spPr bwMode="auto">
              <a:xfrm>
                <a:off x="190"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15" name="Line 574"/>
              <p:cNvSpPr>
                <a:spLocks noChangeShapeType="1"/>
              </p:cNvSpPr>
              <p:nvPr/>
            </p:nvSpPr>
            <p:spPr bwMode="auto">
              <a:xfrm>
                <a:off x="190"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16" name="Line 575"/>
              <p:cNvSpPr>
                <a:spLocks noChangeShapeType="1"/>
              </p:cNvSpPr>
              <p:nvPr/>
            </p:nvSpPr>
            <p:spPr bwMode="auto">
              <a:xfrm>
                <a:off x="190"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17" name="Rectangle 576"/>
              <p:cNvSpPr>
                <a:spLocks noChangeArrowheads="1"/>
              </p:cNvSpPr>
              <p:nvPr/>
            </p:nvSpPr>
            <p:spPr bwMode="auto">
              <a:xfrm>
                <a:off x="861"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18" name="Line 577"/>
              <p:cNvSpPr>
                <a:spLocks noChangeShapeType="1"/>
              </p:cNvSpPr>
              <p:nvPr/>
            </p:nvSpPr>
            <p:spPr bwMode="auto">
              <a:xfrm>
                <a:off x="861"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19" name="Line 578"/>
              <p:cNvSpPr>
                <a:spLocks noChangeShapeType="1"/>
              </p:cNvSpPr>
              <p:nvPr/>
            </p:nvSpPr>
            <p:spPr bwMode="auto">
              <a:xfrm>
                <a:off x="861"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0" name="Rectangle 579"/>
              <p:cNvSpPr>
                <a:spLocks noChangeArrowheads="1"/>
              </p:cNvSpPr>
              <p:nvPr/>
            </p:nvSpPr>
            <p:spPr bwMode="auto">
              <a:xfrm>
                <a:off x="1250"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21" name="Line 580"/>
              <p:cNvSpPr>
                <a:spLocks noChangeShapeType="1"/>
              </p:cNvSpPr>
              <p:nvPr/>
            </p:nvSpPr>
            <p:spPr bwMode="auto">
              <a:xfrm>
                <a:off x="1250"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2" name="Line 581"/>
              <p:cNvSpPr>
                <a:spLocks noChangeShapeType="1"/>
              </p:cNvSpPr>
              <p:nvPr/>
            </p:nvSpPr>
            <p:spPr bwMode="auto">
              <a:xfrm>
                <a:off x="1250"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3" name="Rectangle 582"/>
              <p:cNvSpPr>
                <a:spLocks noChangeArrowheads="1"/>
              </p:cNvSpPr>
              <p:nvPr/>
            </p:nvSpPr>
            <p:spPr bwMode="auto">
              <a:xfrm>
                <a:off x="1694"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24" name="Line 583"/>
              <p:cNvSpPr>
                <a:spLocks noChangeShapeType="1"/>
              </p:cNvSpPr>
              <p:nvPr/>
            </p:nvSpPr>
            <p:spPr bwMode="auto">
              <a:xfrm>
                <a:off x="1694"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5" name="Line 584"/>
              <p:cNvSpPr>
                <a:spLocks noChangeShapeType="1"/>
              </p:cNvSpPr>
              <p:nvPr/>
            </p:nvSpPr>
            <p:spPr bwMode="auto">
              <a:xfrm>
                <a:off x="1694"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6" name="Rectangle 585"/>
              <p:cNvSpPr>
                <a:spLocks noChangeArrowheads="1"/>
              </p:cNvSpPr>
              <p:nvPr/>
            </p:nvSpPr>
            <p:spPr bwMode="auto">
              <a:xfrm>
                <a:off x="2139" y="327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27" name="Line 586"/>
              <p:cNvSpPr>
                <a:spLocks noChangeShapeType="1"/>
              </p:cNvSpPr>
              <p:nvPr/>
            </p:nvSpPr>
            <p:spPr bwMode="auto">
              <a:xfrm>
                <a:off x="2139" y="327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8" name="Line 587"/>
              <p:cNvSpPr>
                <a:spLocks noChangeShapeType="1"/>
              </p:cNvSpPr>
              <p:nvPr/>
            </p:nvSpPr>
            <p:spPr bwMode="auto">
              <a:xfrm>
                <a:off x="2139"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29" name="Rectangle 588"/>
              <p:cNvSpPr>
                <a:spLocks noChangeArrowheads="1"/>
              </p:cNvSpPr>
              <p:nvPr/>
            </p:nvSpPr>
            <p:spPr bwMode="auto">
              <a:xfrm>
                <a:off x="2568"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30" name="Line 589"/>
              <p:cNvSpPr>
                <a:spLocks noChangeShapeType="1"/>
              </p:cNvSpPr>
              <p:nvPr/>
            </p:nvSpPr>
            <p:spPr bwMode="auto">
              <a:xfrm>
                <a:off x="2568"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1" name="Line 590"/>
              <p:cNvSpPr>
                <a:spLocks noChangeShapeType="1"/>
              </p:cNvSpPr>
              <p:nvPr/>
            </p:nvSpPr>
            <p:spPr bwMode="auto">
              <a:xfrm>
                <a:off x="2568"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2" name="Rectangle 591"/>
              <p:cNvSpPr>
                <a:spLocks noChangeArrowheads="1"/>
              </p:cNvSpPr>
              <p:nvPr/>
            </p:nvSpPr>
            <p:spPr bwMode="auto">
              <a:xfrm>
                <a:off x="3249"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33" name="Line 592"/>
              <p:cNvSpPr>
                <a:spLocks noChangeShapeType="1"/>
              </p:cNvSpPr>
              <p:nvPr/>
            </p:nvSpPr>
            <p:spPr bwMode="auto">
              <a:xfrm>
                <a:off x="3249"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4" name="Line 593"/>
              <p:cNvSpPr>
                <a:spLocks noChangeShapeType="1"/>
              </p:cNvSpPr>
              <p:nvPr/>
            </p:nvSpPr>
            <p:spPr bwMode="auto">
              <a:xfrm>
                <a:off x="3249"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5" name="Rectangle 594"/>
              <p:cNvSpPr>
                <a:spLocks noChangeArrowheads="1"/>
              </p:cNvSpPr>
              <p:nvPr/>
            </p:nvSpPr>
            <p:spPr bwMode="auto">
              <a:xfrm>
                <a:off x="3729" y="327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36" name="Line 595"/>
              <p:cNvSpPr>
                <a:spLocks noChangeShapeType="1"/>
              </p:cNvSpPr>
              <p:nvPr/>
            </p:nvSpPr>
            <p:spPr bwMode="auto">
              <a:xfrm>
                <a:off x="3729" y="327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7" name="Line 596"/>
              <p:cNvSpPr>
                <a:spLocks noChangeShapeType="1"/>
              </p:cNvSpPr>
              <p:nvPr/>
            </p:nvSpPr>
            <p:spPr bwMode="auto">
              <a:xfrm>
                <a:off x="3729"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38" name="Rectangle 597"/>
              <p:cNvSpPr>
                <a:spLocks noChangeArrowheads="1"/>
              </p:cNvSpPr>
              <p:nvPr/>
            </p:nvSpPr>
            <p:spPr bwMode="auto">
              <a:xfrm>
                <a:off x="3732" y="3276"/>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39" name="Line 598"/>
              <p:cNvSpPr>
                <a:spLocks noChangeShapeType="1"/>
              </p:cNvSpPr>
              <p:nvPr/>
            </p:nvSpPr>
            <p:spPr bwMode="auto">
              <a:xfrm>
                <a:off x="3732" y="3276"/>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40" name="Rectangle 599"/>
              <p:cNvSpPr>
                <a:spLocks noChangeArrowheads="1"/>
              </p:cNvSpPr>
              <p:nvPr/>
            </p:nvSpPr>
            <p:spPr bwMode="auto">
              <a:xfrm>
                <a:off x="4486"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41" name="Line 600"/>
              <p:cNvSpPr>
                <a:spLocks noChangeShapeType="1"/>
              </p:cNvSpPr>
              <p:nvPr/>
            </p:nvSpPr>
            <p:spPr bwMode="auto">
              <a:xfrm>
                <a:off x="4486"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42" name="Line 601"/>
              <p:cNvSpPr>
                <a:spLocks noChangeShapeType="1"/>
              </p:cNvSpPr>
              <p:nvPr/>
            </p:nvSpPr>
            <p:spPr bwMode="auto">
              <a:xfrm>
                <a:off x="4486"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43" name="Rectangle 602"/>
              <p:cNvSpPr>
                <a:spLocks noChangeArrowheads="1"/>
              </p:cNvSpPr>
              <p:nvPr/>
            </p:nvSpPr>
            <p:spPr bwMode="auto">
              <a:xfrm>
                <a:off x="4490" y="3276"/>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44" name="Line 603"/>
              <p:cNvSpPr>
                <a:spLocks noChangeShapeType="1"/>
              </p:cNvSpPr>
              <p:nvPr/>
            </p:nvSpPr>
            <p:spPr bwMode="auto">
              <a:xfrm>
                <a:off x="4490" y="3276"/>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645" name="Rectangle 604"/>
              <p:cNvSpPr>
                <a:spLocks noChangeArrowheads="1"/>
              </p:cNvSpPr>
              <p:nvPr/>
            </p:nvSpPr>
            <p:spPr bwMode="auto">
              <a:xfrm>
                <a:off x="5046"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646" name="Line 605"/>
              <p:cNvSpPr>
                <a:spLocks noChangeShapeType="1"/>
              </p:cNvSpPr>
              <p:nvPr/>
            </p:nvSpPr>
            <p:spPr bwMode="auto">
              <a:xfrm>
                <a:off x="5046"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88077" name="Group 606"/>
            <p:cNvGrpSpPr>
              <a:grpSpLocks/>
            </p:cNvGrpSpPr>
            <p:nvPr/>
          </p:nvGrpSpPr>
          <p:grpSpPr bwMode="auto">
            <a:xfrm>
              <a:off x="190" y="3276"/>
              <a:ext cx="5355" cy="477"/>
              <a:chOff x="190" y="3276"/>
              <a:chExt cx="5355" cy="477"/>
            </a:xfrm>
          </p:grpSpPr>
          <p:sp>
            <p:nvSpPr>
              <p:cNvPr id="88247" name="Line 607"/>
              <p:cNvSpPr>
                <a:spLocks noChangeShapeType="1"/>
              </p:cNvSpPr>
              <p:nvPr/>
            </p:nvSpPr>
            <p:spPr bwMode="auto">
              <a:xfrm>
                <a:off x="5046"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8" name="Rectangle 608"/>
              <p:cNvSpPr>
                <a:spLocks noChangeArrowheads="1"/>
              </p:cNvSpPr>
              <p:nvPr/>
            </p:nvSpPr>
            <p:spPr bwMode="auto">
              <a:xfrm>
                <a:off x="5050" y="3276"/>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49" name="Line 609"/>
              <p:cNvSpPr>
                <a:spLocks noChangeShapeType="1"/>
              </p:cNvSpPr>
              <p:nvPr/>
            </p:nvSpPr>
            <p:spPr bwMode="auto">
              <a:xfrm>
                <a:off x="5050" y="3276"/>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0" name="Rectangle 610"/>
              <p:cNvSpPr>
                <a:spLocks noChangeArrowheads="1"/>
              </p:cNvSpPr>
              <p:nvPr/>
            </p:nvSpPr>
            <p:spPr bwMode="auto">
              <a:xfrm>
                <a:off x="5541" y="3276"/>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51" name="Line 611"/>
              <p:cNvSpPr>
                <a:spLocks noChangeShapeType="1"/>
              </p:cNvSpPr>
              <p:nvPr/>
            </p:nvSpPr>
            <p:spPr bwMode="auto">
              <a:xfrm>
                <a:off x="5541" y="327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2" name="Line 612"/>
              <p:cNvSpPr>
                <a:spLocks noChangeShapeType="1"/>
              </p:cNvSpPr>
              <p:nvPr/>
            </p:nvSpPr>
            <p:spPr bwMode="auto">
              <a:xfrm>
                <a:off x="5541" y="327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3" name="Rectangle 613"/>
              <p:cNvSpPr>
                <a:spLocks noChangeArrowheads="1"/>
              </p:cNvSpPr>
              <p:nvPr/>
            </p:nvSpPr>
            <p:spPr bwMode="auto">
              <a:xfrm>
                <a:off x="190"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54" name="Line 614"/>
              <p:cNvSpPr>
                <a:spLocks noChangeShapeType="1"/>
              </p:cNvSpPr>
              <p:nvPr/>
            </p:nvSpPr>
            <p:spPr bwMode="auto">
              <a:xfrm>
                <a:off x="190"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5" name="Rectangle 615"/>
              <p:cNvSpPr>
                <a:spLocks noChangeArrowheads="1"/>
              </p:cNvSpPr>
              <p:nvPr/>
            </p:nvSpPr>
            <p:spPr bwMode="auto">
              <a:xfrm>
                <a:off x="861"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56" name="Line 616"/>
              <p:cNvSpPr>
                <a:spLocks noChangeShapeType="1"/>
              </p:cNvSpPr>
              <p:nvPr/>
            </p:nvSpPr>
            <p:spPr bwMode="auto">
              <a:xfrm>
                <a:off x="861"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7" name="Rectangle 617"/>
              <p:cNvSpPr>
                <a:spLocks noChangeArrowheads="1"/>
              </p:cNvSpPr>
              <p:nvPr/>
            </p:nvSpPr>
            <p:spPr bwMode="auto">
              <a:xfrm>
                <a:off x="1250"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58" name="Line 618"/>
              <p:cNvSpPr>
                <a:spLocks noChangeShapeType="1"/>
              </p:cNvSpPr>
              <p:nvPr/>
            </p:nvSpPr>
            <p:spPr bwMode="auto">
              <a:xfrm>
                <a:off x="1250"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59" name="Rectangle 619"/>
              <p:cNvSpPr>
                <a:spLocks noChangeArrowheads="1"/>
              </p:cNvSpPr>
              <p:nvPr/>
            </p:nvSpPr>
            <p:spPr bwMode="auto">
              <a:xfrm>
                <a:off x="1694"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60" name="Line 620"/>
              <p:cNvSpPr>
                <a:spLocks noChangeShapeType="1"/>
              </p:cNvSpPr>
              <p:nvPr/>
            </p:nvSpPr>
            <p:spPr bwMode="auto">
              <a:xfrm>
                <a:off x="1694"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61" name="Rectangle 621"/>
              <p:cNvSpPr>
                <a:spLocks noChangeArrowheads="1"/>
              </p:cNvSpPr>
              <p:nvPr/>
            </p:nvSpPr>
            <p:spPr bwMode="auto">
              <a:xfrm>
                <a:off x="2139" y="3280"/>
                <a:ext cx="3"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62" name="Line 622"/>
              <p:cNvSpPr>
                <a:spLocks noChangeShapeType="1"/>
              </p:cNvSpPr>
              <p:nvPr/>
            </p:nvSpPr>
            <p:spPr bwMode="auto">
              <a:xfrm>
                <a:off x="2139"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63" name="Rectangle 623"/>
              <p:cNvSpPr>
                <a:spLocks noChangeArrowheads="1"/>
              </p:cNvSpPr>
              <p:nvPr/>
            </p:nvSpPr>
            <p:spPr bwMode="auto">
              <a:xfrm>
                <a:off x="2568"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64" name="Line 624"/>
              <p:cNvSpPr>
                <a:spLocks noChangeShapeType="1"/>
              </p:cNvSpPr>
              <p:nvPr/>
            </p:nvSpPr>
            <p:spPr bwMode="auto">
              <a:xfrm>
                <a:off x="2568"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65" name="Rectangle 625"/>
              <p:cNvSpPr>
                <a:spLocks noChangeArrowheads="1"/>
              </p:cNvSpPr>
              <p:nvPr/>
            </p:nvSpPr>
            <p:spPr bwMode="auto">
              <a:xfrm>
                <a:off x="3249"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66" name="Line 626"/>
              <p:cNvSpPr>
                <a:spLocks noChangeShapeType="1"/>
              </p:cNvSpPr>
              <p:nvPr/>
            </p:nvSpPr>
            <p:spPr bwMode="auto">
              <a:xfrm>
                <a:off x="3249"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67" name="Rectangle 627"/>
              <p:cNvSpPr>
                <a:spLocks noChangeArrowheads="1"/>
              </p:cNvSpPr>
              <p:nvPr/>
            </p:nvSpPr>
            <p:spPr bwMode="auto">
              <a:xfrm>
                <a:off x="3729" y="3280"/>
                <a:ext cx="3"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68" name="Line 628"/>
              <p:cNvSpPr>
                <a:spLocks noChangeShapeType="1"/>
              </p:cNvSpPr>
              <p:nvPr/>
            </p:nvSpPr>
            <p:spPr bwMode="auto">
              <a:xfrm>
                <a:off x="3729"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69" name="Rectangle 629"/>
              <p:cNvSpPr>
                <a:spLocks noChangeArrowheads="1"/>
              </p:cNvSpPr>
              <p:nvPr/>
            </p:nvSpPr>
            <p:spPr bwMode="auto">
              <a:xfrm>
                <a:off x="4486"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70" name="Line 630"/>
              <p:cNvSpPr>
                <a:spLocks noChangeShapeType="1"/>
              </p:cNvSpPr>
              <p:nvPr/>
            </p:nvSpPr>
            <p:spPr bwMode="auto">
              <a:xfrm>
                <a:off x="4486"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71" name="Rectangle 631"/>
              <p:cNvSpPr>
                <a:spLocks noChangeArrowheads="1"/>
              </p:cNvSpPr>
              <p:nvPr/>
            </p:nvSpPr>
            <p:spPr bwMode="auto">
              <a:xfrm>
                <a:off x="5046"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72" name="Line 632"/>
              <p:cNvSpPr>
                <a:spLocks noChangeShapeType="1"/>
              </p:cNvSpPr>
              <p:nvPr/>
            </p:nvSpPr>
            <p:spPr bwMode="auto">
              <a:xfrm>
                <a:off x="5046"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73" name="Rectangle 633"/>
              <p:cNvSpPr>
                <a:spLocks noChangeArrowheads="1"/>
              </p:cNvSpPr>
              <p:nvPr/>
            </p:nvSpPr>
            <p:spPr bwMode="auto">
              <a:xfrm>
                <a:off x="5541" y="3280"/>
                <a:ext cx="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74" name="Line 634"/>
              <p:cNvSpPr>
                <a:spLocks noChangeShapeType="1"/>
              </p:cNvSpPr>
              <p:nvPr/>
            </p:nvSpPr>
            <p:spPr bwMode="auto">
              <a:xfrm>
                <a:off x="5541" y="3280"/>
                <a:ext cx="1" cy="2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75" name="Rectangle 635"/>
              <p:cNvSpPr>
                <a:spLocks noChangeArrowheads="1"/>
              </p:cNvSpPr>
              <p:nvPr/>
            </p:nvSpPr>
            <p:spPr bwMode="auto">
              <a:xfrm>
                <a:off x="233" y="3517"/>
                <a:ext cx="5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Osteopontin</a:t>
                </a:r>
                <a:endParaRPr lang="fr-FR" altLang="fr-FR" sz="1200"/>
              </a:p>
            </p:txBody>
          </p:sp>
          <p:sp>
            <p:nvSpPr>
              <p:cNvPr id="88276" name="Rectangle 636"/>
              <p:cNvSpPr>
                <a:spLocks noChangeArrowheads="1"/>
              </p:cNvSpPr>
              <p:nvPr/>
            </p:nvSpPr>
            <p:spPr bwMode="auto">
              <a:xfrm>
                <a:off x="707"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77" name="Rectangle 637"/>
              <p:cNvSpPr>
                <a:spLocks noChangeArrowheads="1"/>
              </p:cNvSpPr>
              <p:nvPr/>
            </p:nvSpPr>
            <p:spPr bwMode="auto">
              <a:xfrm>
                <a:off x="904" y="3517"/>
                <a:ext cx="20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chr4:</a:t>
                </a:r>
                <a:endParaRPr lang="fr-FR" altLang="fr-FR" sz="1200"/>
              </a:p>
            </p:txBody>
          </p:sp>
          <p:sp>
            <p:nvSpPr>
              <p:cNvPr id="88278" name="Rectangle 638"/>
              <p:cNvSpPr>
                <a:spLocks noChangeArrowheads="1"/>
              </p:cNvSpPr>
              <p:nvPr/>
            </p:nvSpPr>
            <p:spPr bwMode="auto">
              <a:xfrm>
                <a:off x="1109"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79" name="Rectangle 639"/>
              <p:cNvSpPr>
                <a:spLocks noChangeArrowheads="1"/>
              </p:cNvSpPr>
              <p:nvPr/>
            </p:nvSpPr>
            <p:spPr bwMode="auto">
              <a:xfrm>
                <a:off x="1293" y="3517"/>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46242099</a:t>
                </a:r>
                <a:endParaRPr lang="fr-FR" altLang="fr-FR" sz="1200"/>
              </a:p>
            </p:txBody>
          </p:sp>
          <p:sp>
            <p:nvSpPr>
              <p:cNvPr id="88280" name="Rectangle 640"/>
              <p:cNvSpPr>
                <a:spLocks noChangeArrowheads="1"/>
              </p:cNvSpPr>
              <p:nvPr/>
            </p:nvSpPr>
            <p:spPr bwMode="auto">
              <a:xfrm>
                <a:off x="1655"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81" name="Rectangle 641"/>
              <p:cNvSpPr>
                <a:spLocks noChangeArrowheads="1"/>
              </p:cNvSpPr>
              <p:nvPr/>
            </p:nvSpPr>
            <p:spPr bwMode="auto">
              <a:xfrm>
                <a:off x="1737" y="3517"/>
                <a:ext cx="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46245071</a:t>
                </a:r>
                <a:endParaRPr lang="fr-FR" altLang="fr-FR" sz="1200"/>
              </a:p>
            </p:txBody>
          </p:sp>
          <p:sp>
            <p:nvSpPr>
              <p:cNvPr id="88282" name="Rectangle 642"/>
              <p:cNvSpPr>
                <a:spLocks noChangeArrowheads="1"/>
              </p:cNvSpPr>
              <p:nvPr/>
            </p:nvSpPr>
            <p:spPr bwMode="auto">
              <a:xfrm>
                <a:off x="2100"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83" name="Rectangle 643"/>
              <p:cNvSpPr>
                <a:spLocks noChangeArrowheads="1"/>
              </p:cNvSpPr>
              <p:nvPr/>
            </p:nvSpPr>
            <p:spPr bwMode="auto">
              <a:xfrm>
                <a:off x="2309" y="351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a:t>
                </a:r>
                <a:endParaRPr lang="fr-FR" altLang="fr-FR" sz="1200"/>
              </a:p>
            </p:txBody>
          </p:sp>
          <p:sp>
            <p:nvSpPr>
              <p:cNvPr id="88284" name="Rectangle 644"/>
              <p:cNvSpPr>
                <a:spLocks noChangeArrowheads="1"/>
              </p:cNvSpPr>
              <p:nvPr/>
            </p:nvSpPr>
            <p:spPr bwMode="auto">
              <a:xfrm>
                <a:off x="2354" y="351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3</a:t>
                </a:r>
                <a:endParaRPr lang="fr-FR" altLang="fr-FR" sz="1200"/>
              </a:p>
            </p:txBody>
          </p:sp>
          <p:sp>
            <p:nvSpPr>
              <p:cNvPr id="88285" name="Rectangle 645"/>
              <p:cNvSpPr>
                <a:spLocks noChangeArrowheads="1"/>
              </p:cNvSpPr>
              <p:nvPr/>
            </p:nvSpPr>
            <p:spPr bwMode="auto">
              <a:xfrm>
                <a:off x="2400"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86" name="Rectangle 646"/>
              <p:cNvSpPr>
                <a:spLocks noChangeArrowheads="1"/>
              </p:cNvSpPr>
              <p:nvPr/>
            </p:nvSpPr>
            <p:spPr bwMode="auto">
              <a:xfrm>
                <a:off x="2725" y="3517"/>
                <a:ext cx="3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3 (linked)</a:t>
                </a:r>
                <a:endParaRPr lang="fr-FR" altLang="fr-FR" sz="1200"/>
              </a:p>
            </p:txBody>
          </p:sp>
          <p:sp>
            <p:nvSpPr>
              <p:cNvPr id="88287" name="Rectangle 647"/>
              <p:cNvSpPr>
                <a:spLocks noChangeArrowheads="1"/>
              </p:cNvSpPr>
              <p:nvPr/>
            </p:nvSpPr>
            <p:spPr bwMode="auto">
              <a:xfrm>
                <a:off x="3096"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88" name="Rectangle 648"/>
              <p:cNvSpPr>
                <a:spLocks noChangeArrowheads="1"/>
              </p:cNvSpPr>
              <p:nvPr/>
            </p:nvSpPr>
            <p:spPr bwMode="auto">
              <a:xfrm>
                <a:off x="3468" y="351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a:t>
                </a:r>
                <a:endParaRPr lang="fr-FR" altLang="fr-FR" sz="1200"/>
              </a:p>
            </p:txBody>
          </p:sp>
          <p:sp>
            <p:nvSpPr>
              <p:cNvPr id="88289" name="Rectangle 649"/>
              <p:cNvSpPr>
                <a:spLocks noChangeArrowheads="1"/>
              </p:cNvSpPr>
              <p:nvPr/>
            </p:nvSpPr>
            <p:spPr bwMode="auto">
              <a:xfrm>
                <a:off x="3513"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90" name="Rectangle 650"/>
              <p:cNvSpPr>
                <a:spLocks noChangeArrowheads="1"/>
              </p:cNvSpPr>
              <p:nvPr/>
            </p:nvSpPr>
            <p:spPr bwMode="auto">
              <a:xfrm>
                <a:off x="3771" y="3517"/>
                <a:ext cx="7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Promoter/introns</a:t>
                </a:r>
                <a:endParaRPr lang="fr-FR" altLang="fr-FR" sz="1200"/>
              </a:p>
            </p:txBody>
          </p:sp>
          <p:sp>
            <p:nvSpPr>
              <p:cNvPr id="88291" name="Rectangle 651"/>
              <p:cNvSpPr>
                <a:spLocks noChangeArrowheads="1"/>
              </p:cNvSpPr>
              <p:nvPr/>
            </p:nvSpPr>
            <p:spPr bwMode="auto">
              <a:xfrm>
                <a:off x="4446"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92" name="Rectangle 652"/>
              <p:cNvSpPr>
                <a:spLocks noChangeArrowheads="1"/>
              </p:cNvSpPr>
              <p:nvPr/>
            </p:nvSpPr>
            <p:spPr bwMode="auto">
              <a:xfrm>
                <a:off x="4675" y="3517"/>
                <a:ext cx="2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none</a:t>
                </a:r>
                <a:endParaRPr lang="fr-FR" altLang="fr-FR" sz="1200"/>
              </a:p>
            </p:txBody>
          </p:sp>
          <p:sp>
            <p:nvSpPr>
              <p:cNvPr id="88293" name="Rectangle 653"/>
              <p:cNvSpPr>
                <a:spLocks noChangeArrowheads="1"/>
              </p:cNvSpPr>
              <p:nvPr/>
            </p:nvSpPr>
            <p:spPr bwMode="auto">
              <a:xfrm>
                <a:off x="4861"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94" name="Rectangle 654"/>
              <p:cNvSpPr>
                <a:spLocks noChangeArrowheads="1"/>
              </p:cNvSpPr>
              <p:nvPr/>
            </p:nvSpPr>
            <p:spPr bwMode="auto">
              <a:xfrm>
                <a:off x="5250" y="3517"/>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64</a:t>
                </a:r>
                <a:endParaRPr lang="fr-FR" altLang="fr-FR" sz="1200"/>
              </a:p>
            </p:txBody>
          </p:sp>
          <p:sp>
            <p:nvSpPr>
              <p:cNvPr id="88295" name="Rectangle 655"/>
              <p:cNvSpPr>
                <a:spLocks noChangeArrowheads="1"/>
              </p:cNvSpPr>
              <p:nvPr/>
            </p:nvSpPr>
            <p:spPr bwMode="auto">
              <a:xfrm>
                <a:off x="5341" y="351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296" name="Rectangle 656"/>
              <p:cNvSpPr>
                <a:spLocks noChangeArrowheads="1"/>
              </p:cNvSpPr>
              <p:nvPr/>
            </p:nvSpPr>
            <p:spPr bwMode="auto">
              <a:xfrm>
                <a:off x="190"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97" name="Line 657"/>
              <p:cNvSpPr>
                <a:spLocks noChangeShapeType="1"/>
              </p:cNvSpPr>
              <p:nvPr/>
            </p:nvSpPr>
            <p:spPr bwMode="auto">
              <a:xfrm>
                <a:off x="190"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98" name="Line 658"/>
              <p:cNvSpPr>
                <a:spLocks noChangeShapeType="1"/>
              </p:cNvSpPr>
              <p:nvPr/>
            </p:nvSpPr>
            <p:spPr bwMode="auto">
              <a:xfrm>
                <a:off x="190"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99" name="Rectangle 659"/>
              <p:cNvSpPr>
                <a:spLocks noChangeArrowheads="1"/>
              </p:cNvSpPr>
              <p:nvPr/>
            </p:nvSpPr>
            <p:spPr bwMode="auto">
              <a:xfrm>
                <a:off x="194" y="3513"/>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00" name="Line 660"/>
              <p:cNvSpPr>
                <a:spLocks noChangeShapeType="1"/>
              </p:cNvSpPr>
              <p:nvPr/>
            </p:nvSpPr>
            <p:spPr bwMode="auto">
              <a:xfrm>
                <a:off x="194" y="351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1" name="Rectangle 661"/>
              <p:cNvSpPr>
                <a:spLocks noChangeArrowheads="1"/>
              </p:cNvSpPr>
              <p:nvPr/>
            </p:nvSpPr>
            <p:spPr bwMode="auto">
              <a:xfrm>
                <a:off x="861"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02" name="Line 662"/>
              <p:cNvSpPr>
                <a:spLocks noChangeShapeType="1"/>
              </p:cNvSpPr>
              <p:nvPr/>
            </p:nvSpPr>
            <p:spPr bwMode="auto">
              <a:xfrm>
                <a:off x="861"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3" name="Line 663"/>
              <p:cNvSpPr>
                <a:spLocks noChangeShapeType="1"/>
              </p:cNvSpPr>
              <p:nvPr/>
            </p:nvSpPr>
            <p:spPr bwMode="auto">
              <a:xfrm>
                <a:off x="861"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4" name="Rectangle 664"/>
              <p:cNvSpPr>
                <a:spLocks noChangeArrowheads="1"/>
              </p:cNvSpPr>
              <p:nvPr/>
            </p:nvSpPr>
            <p:spPr bwMode="auto">
              <a:xfrm>
                <a:off x="865" y="3513"/>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05" name="Line 665"/>
              <p:cNvSpPr>
                <a:spLocks noChangeShapeType="1"/>
              </p:cNvSpPr>
              <p:nvPr/>
            </p:nvSpPr>
            <p:spPr bwMode="auto">
              <a:xfrm>
                <a:off x="865" y="3513"/>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6" name="Rectangle 666"/>
              <p:cNvSpPr>
                <a:spLocks noChangeArrowheads="1"/>
              </p:cNvSpPr>
              <p:nvPr/>
            </p:nvSpPr>
            <p:spPr bwMode="auto">
              <a:xfrm>
                <a:off x="1250"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07" name="Line 667"/>
              <p:cNvSpPr>
                <a:spLocks noChangeShapeType="1"/>
              </p:cNvSpPr>
              <p:nvPr/>
            </p:nvSpPr>
            <p:spPr bwMode="auto">
              <a:xfrm>
                <a:off x="1250"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8" name="Line 668"/>
              <p:cNvSpPr>
                <a:spLocks noChangeShapeType="1"/>
              </p:cNvSpPr>
              <p:nvPr/>
            </p:nvSpPr>
            <p:spPr bwMode="auto">
              <a:xfrm>
                <a:off x="1250"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09" name="Rectangle 669"/>
              <p:cNvSpPr>
                <a:spLocks noChangeArrowheads="1"/>
              </p:cNvSpPr>
              <p:nvPr/>
            </p:nvSpPr>
            <p:spPr bwMode="auto">
              <a:xfrm>
                <a:off x="1254" y="3513"/>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10" name="Line 670"/>
              <p:cNvSpPr>
                <a:spLocks noChangeShapeType="1"/>
              </p:cNvSpPr>
              <p:nvPr/>
            </p:nvSpPr>
            <p:spPr bwMode="auto">
              <a:xfrm>
                <a:off x="1254" y="3513"/>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1" name="Rectangle 671"/>
              <p:cNvSpPr>
                <a:spLocks noChangeArrowheads="1"/>
              </p:cNvSpPr>
              <p:nvPr/>
            </p:nvSpPr>
            <p:spPr bwMode="auto">
              <a:xfrm>
                <a:off x="1694"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12" name="Line 672"/>
              <p:cNvSpPr>
                <a:spLocks noChangeShapeType="1"/>
              </p:cNvSpPr>
              <p:nvPr/>
            </p:nvSpPr>
            <p:spPr bwMode="auto">
              <a:xfrm>
                <a:off x="1694"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3" name="Line 673"/>
              <p:cNvSpPr>
                <a:spLocks noChangeShapeType="1"/>
              </p:cNvSpPr>
              <p:nvPr/>
            </p:nvSpPr>
            <p:spPr bwMode="auto">
              <a:xfrm>
                <a:off x="1694"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4" name="Rectangle 674"/>
              <p:cNvSpPr>
                <a:spLocks noChangeArrowheads="1"/>
              </p:cNvSpPr>
              <p:nvPr/>
            </p:nvSpPr>
            <p:spPr bwMode="auto">
              <a:xfrm>
                <a:off x="1698" y="3513"/>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15" name="Line 675"/>
              <p:cNvSpPr>
                <a:spLocks noChangeShapeType="1"/>
              </p:cNvSpPr>
              <p:nvPr/>
            </p:nvSpPr>
            <p:spPr bwMode="auto">
              <a:xfrm>
                <a:off x="1698" y="3513"/>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6" name="Rectangle 676"/>
              <p:cNvSpPr>
                <a:spLocks noChangeArrowheads="1"/>
              </p:cNvSpPr>
              <p:nvPr/>
            </p:nvSpPr>
            <p:spPr bwMode="auto">
              <a:xfrm>
                <a:off x="2139" y="351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17" name="Line 677"/>
              <p:cNvSpPr>
                <a:spLocks noChangeShapeType="1"/>
              </p:cNvSpPr>
              <p:nvPr/>
            </p:nvSpPr>
            <p:spPr bwMode="auto">
              <a:xfrm>
                <a:off x="2139" y="351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8" name="Line 678"/>
              <p:cNvSpPr>
                <a:spLocks noChangeShapeType="1"/>
              </p:cNvSpPr>
              <p:nvPr/>
            </p:nvSpPr>
            <p:spPr bwMode="auto">
              <a:xfrm>
                <a:off x="2139"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19" name="Rectangle 679"/>
              <p:cNvSpPr>
                <a:spLocks noChangeArrowheads="1"/>
              </p:cNvSpPr>
              <p:nvPr/>
            </p:nvSpPr>
            <p:spPr bwMode="auto">
              <a:xfrm>
                <a:off x="2142" y="3513"/>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20" name="Line 680"/>
              <p:cNvSpPr>
                <a:spLocks noChangeShapeType="1"/>
              </p:cNvSpPr>
              <p:nvPr/>
            </p:nvSpPr>
            <p:spPr bwMode="auto">
              <a:xfrm>
                <a:off x="2142" y="3513"/>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1" name="Rectangle 681"/>
              <p:cNvSpPr>
                <a:spLocks noChangeArrowheads="1"/>
              </p:cNvSpPr>
              <p:nvPr/>
            </p:nvSpPr>
            <p:spPr bwMode="auto">
              <a:xfrm>
                <a:off x="2568"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22" name="Line 682"/>
              <p:cNvSpPr>
                <a:spLocks noChangeShapeType="1"/>
              </p:cNvSpPr>
              <p:nvPr/>
            </p:nvSpPr>
            <p:spPr bwMode="auto">
              <a:xfrm>
                <a:off x="2568"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3" name="Line 683"/>
              <p:cNvSpPr>
                <a:spLocks noChangeShapeType="1"/>
              </p:cNvSpPr>
              <p:nvPr/>
            </p:nvSpPr>
            <p:spPr bwMode="auto">
              <a:xfrm>
                <a:off x="2568"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4" name="Rectangle 684"/>
              <p:cNvSpPr>
                <a:spLocks noChangeArrowheads="1"/>
              </p:cNvSpPr>
              <p:nvPr/>
            </p:nvSpPr>
            <p:spPr bwMode="auto">
              <a:xfrm>
                <a:off x="2572" y="3513"/>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25" name="Line 685"/>
              <p:cNvSpPr>
                <a:spLocks noChangeShapeType="1"/>
              </p:cNvSpPr>
              <p:nvPr/>
            </p:nvSpPr>
            <p:spPr bwMode="auto">
              <a:xfrm>
                <a:off x="2572" y="3513"/>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6" name="Rectangle 686"/>
              <p:cNvSpPr>
                <a:spLocks noChangeArrowheads="1"/>
              </p:cNvSpPr>
              <p:nvPr/>
            </p:nvSpPr>
            <p:spPr bwMode="auto">
              <a:xfrm>
                <a:off x="3249"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27" name="Line 687"/>
              <p:cNvSpPr>
                <a:spLocks noChangeShapeType="1"/>
              </p:cNvSpPr>
              <p:nvPr/>
            </p:nvSpPr>
            <p:spPr bwMode="auto">
              <a:xfrm>
                <a:off x="3249"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8" name="Line 688"/>
              <p:cNvSpPr>
                <a:spLocks noChangeShapeType="1"/>
              </p:cNvSpPr>
              <p:nvPr/>
            </p:nvSpPr>
            <p:spPr bwMode="auto">
              <a:xfrm>
                <a:off x="3249"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29" name="Rectangle 689"/>
              <p:cNvSpPr>
                <a:spLocks noChangeArrowheads="1"/>
              </p:cNvSpPr>
              <p:nvPr/>
            </p:nvSpPr>
            <p:spPr bwMode="auto">
              <a:xfrm>
                <a:off x="3253" y="3513"/>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30" name="Line 690"/>
              <p:cNvSpPr>
                <a:spLocks noChangeShapeType="1"/>
              </p:cNvSpPr>
              <p:nvPr/>
            </p:nvSpPr>
            <p:spPr bwMode="auto">
              <a:xfrm>
                <a:off x="3253" y="3513"/>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1" name="Rectangle 691"/>
              <p:cNvSpPr>
                <a:spLocks noChangeArrowheads="1"/>
              </p:cNvSpPr>
              <p:nvPr/>
            </p:nvSpPr>
            <p:spPr bwMode="auto">
              <a:xfrm>
                <a:off x="3729" y="351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32" name="Line 692"/>
              <p:cNvSpPr>
                <a:spLocks noChangeShapeType="1"/>
              </p:cNvSpPr>
              <p:nvPr/>
            </p:nvSpPr>
            <p:spPr bwMode="auto">
              <a:xfrm>
                <a:off x="3729" y="351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3" name="Line 693"/>
              <p:cNvSpPr>
                <a:spLocks noChangeShapeType="1"/>
              </p:cNvSpPr>
              <p:nvPr/>
            </p:nvSpPr>
            <p:spPr bwMode="auto">
              <a:xfrm>
                <a:off x="3729"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4" name="Rectangle 694"/>
              <p:cNvSpPr>
                <a:spLocks noChangeArrowheads="1"/>
              </p:cNvSpPr>
              <p:nvPr/>
            </p:nvSpPr>
            <p:spPr bwMode="auto">
              <a:xfrm>
                <a:off x="3732" y="3513"/>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35" name="Line 695"/>
              <p:cNvSpPr>
                <a:spLocks noChangeShapeType="1"/>
              </p:cNvSpPr>
              <p:nvPr/>
            </p:nvSpPr>
            <p:spPr bwMode="auto">
              <a:xfrm>
                <a:off x="3732" y="3513"/>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6" name="Rectangle 696"/>
              <p:cNvSpPr>
                <a:spLocks noChangeArrowheads="1"/>
              </p:cNvSpPr>
              <p:nvPr/>
            </p:nvSpPr>
            <p:spPr bwMode="auto">
              <a:xfrm>
                <a:off x="4486"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37" name="Line 697"/>
              <p:cNvSpPr>
                <a:spLocks noChangeShapeType="1"/>
              </p:cNvSpPr>
              <p:nvPr/>
            </p:nvSpPr>
            <p:spPr bwMode="auto">
              <a:xfrm>
                <a:off x="4486"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8" name="Line 698"/>
              <p:cNvSpPr>
                <a:spLocks noChangeShapeType="1"/>
              </p:cNvSpPr>
              <p:nvPr/>
            </p:nvSpPr>
            <p:spPr bwMode="auto">
              <a:xfrm>
                <a:off x="4486"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39" name="Rectangle 699"/>
              <p:cNvSpPr>
                <a:spLocks noChangeArrowheads="1"/>
              </p:cNvSpPr>
              <p:nvPr/>
            </p:nvSpPr>
            <p:spPr bwMode="auto">
              <a:xfrm>
                <a:off x="4490" y="3513"/>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40" name="Line 700"/>
              <p:cNvSpPr>
                <a:spLocks noChangeShapeType="1"/>
              </p:cNvSpPr>
              <p:nvPr/>
            </p:nvSpPr>
            <p:spPr bwMode="auto">
              <a:xfrm>
                <a:off x="4490" y="351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1" name="Rectangle 701"/>
              <p:cNvSpPr>
                <a:spLocks noChangeArrowheads="1"/>
              </p:cNvSpPr>
              <p:nvPr/>
            </p:nvSpPr>
            <p:spPr bwMode="auto">
              <a:xfrm>
                <a:off x="5046"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42" name="Line 702"/>
              <p:cNvSpPr>
                <a:spLocks noChangeShapeType="1"/>
              </p:cNvSpPr>
              <p:nvPr/>
            </p:nvSpPr>
            <p:spPr bwMode="auto">
              <a:xfrm>
                <a:off x="5046"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3" name="Line 703"/>
              <p:cNvSpPr>
                <a:spLocks noChangeShapeType="1"/>
              </p:cNvSpPr>
              <p:nvPr/>
            </p:nvSpPr>
            <p:spPr bwMode="auto">
              <a:xfrm>
                <a:off x="5046"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4" name="Rectangle 704"/>
              <p:cNvSpPr>
                <a:spLocks noChangeArrowheads="1"/>
              </p:cNvSpPr>
              <p:nvPr/>
            </p:nvSpPr>
            <p:spPr bwMode="auto">
              <a:xfrm>
                <a:off x="5050" y="3513"/>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45" name="Line 705"/>
              <p:cNvSpPr>
                <a:spLocks noChangeShapeType="1"/>
              </p:cNvSpPr>
              <p:nvPr/>
            </p:nvSpPr>
            <p:spPr bwMode="auto">
              <a:xfrm>
                <a:off x="5050" y="3513"/>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6" name="Rectangle 706"/>
              <p:cNvSpPr>
                <a:spLocks noChangeArrowheads="1"/>
              </p:cNvSpPr>
              <p:nvPr/>
            </p:nvSpPr>
            <p:spPr bwMode="auto">
              <a:xfrm>
                <a:off x="5541" y="351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47" name="Line 707"/>
              <p:cNvSpPr>
                <a:spLocks noChangeShapeType="1"/>
              </p:cNvSpPr>
              <p:nvPr/>
            </p:nvSpPr>
            <p:spPr bwMode="auto">
              <a:xfrm>
                <a:off x="5541" y="351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8" name="Line 708"/>
              <p:cNvSpPr>
                <a:spLocks noChangeShapeType="1"/>
              </p:cNvSpPr>
              <p:nvPr/>
            </p:nvSpPr>
            <p:spPr bwMode="auto">
              <a:xfrm>
                <a:off x="5541" y="35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49" name="Rectangle 709"/>
              <p:cNvSpPr>
                <a:spLocks noChangeArrowheads="1"/>
              </p:cNvSpPr>
              <p:nvPr/>
            </p:nvSpPr>
            <p:spPr bwMode="auto">
              <a:xfrm>
                <a:off x="190"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50" name="Line 710"/>
              <p:cNvSpPr>
                <a:spLocks noChangeShapeType="1"/>
              </p:cNvSpPr>
              <p:nvPr/>
            </p:nvSpPr>
            <p:spPr bwMode="auto">
              <a:xfrm>
                <a:off x="190"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51" name="Rectangle 711"/>
              <p:cNvSpPr>
                <a:spLocks noChangeArrowheads="1"/>
              </p:cNvSpPr>
              <p:nvPr/>
            </p:nvSpPr>
            <p:spPr bwMode="auto">
              <a:xfrm>
                <a:off x="861"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52" name="Line 712"/>
              <p:cNvSpPr>
                <a:spLocks noChangeShapeType="1"/>
              </p:cNvSpPr>
              <p:nvPr/>
            </p:nvSpPr>
            <p:spPr bwMode="auto">
              <a:xfrm>
                <a:off x="861"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53" name="Rectangle 713"/>
              <p:cNvSpPr>
                <a:spLocks noChangeArrowheads="1"/>
              </p:cNvSpPr>
              <p:nvPr/>
            </p:nvSpPr>
            <p:spPr bwMode="auto">
              <a:xfrm>
                <a:off x="1250"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54" name="Line 714"/>
              <p:cNvSpPr>
                <a:spLocks noChangeShapeType="1"/>
              </p:cNvSpPr>
              <p:nvPr/>
            </p:nvSpPr>
            <p:spPr bwMode="auto">
              <a:xfrm>
                <a:off x="1250"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55" name="Rectangle 715"/>
              <p:cNvSpPr>
                <a:spLocks noChangeArrowheads="1"/>
              </p:cNvSpPr>
              <p:nvPr/>
            </p:nvSpPr>
            <p:spPr bwMode="auto">
              <a:xfrm>
                <a:off x="1694"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56" name="Line 716"/>
              <p:cNvSpPr>
                <a:spLocks noChangeShapeType="1"/>
              </p:cNvSpPr>
              <p:nvPr/>
            </p:nvSpPr>
            <p:spPr bwMode="auto">
              <a:xfrm>
                <a:off x="1694"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57" name="Rectangle 717"/>
              <p:cNvSpPr>
                <a:spLocks noChangeArrowheads="1"/>
              </p:cNvSpPr>
              <p:nvPr/>
            </p:nvSpPr>
            <p:spPr bwMode="auto">
              <a:xfrm>
                <a:off x="2139" y="351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58" name="Line 718"/>
              <p:cNvSpPr>
                <a:spLocks noChangeShapeType="1"/>
              </p:cNvSpPr>
              <p:nvPr/>
            </p:nvSpPr>
            <p:spPr bwMode="auto">
              <a:xfrm>
                <a:off x="2139"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59" name="Rectangle 719"/>
              <p:cNvSpPr>
                <a:spLocks noChangeArrowheads="1"/>
              </p:cNvSpPr>
              <p:nvPr/>
            </p:nvSpPr>
            <p:spPr bwMode="auto">
              <a:xfrm>
                <a:off x="2568"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60" name="Line 720"/>
              <p:cNvSpPr>
                <a:spLocks noChangeShapeType="1"/>
              </p:cNvSpPr>
              <p:nvPr/>
            </p:nvSpPr>
            <p:spPr bwMode="auto">
              <a:xfrm>
                <a:off x="2568"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61" name="Rectangle 721"/>
              <p:cNvSpPr>
                <a:spLocks noChangeArrowheads="1"/>
              </p:cNvSpPr>
              <p:nvPr/>
            </p:nvSpPr>
            <p:spPr bwMode="auto">
              <a:xfrm>
                <a:off x="3249"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62" name="Line 722"/>
              <p:cNvSpPr>
                <a:spLocks noChangeShapeType="1"/>
              </p:cNvSpPr>
              <p:nvPr/>
            </p:nvSpPr>
            <p:spPr bwMode="auto">
              <a:xfrm>
                <a:off x="3249"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63" name="Rectangle 723"/>
              <p:cNvSpPr>
                <a:spLocks noChangeArrowheads="1"/>
              </p:cNvSpPr>
              <p:nvPr/>
            </p:nvSpPr>
            <p:spPr bwMode="auto">
              <a:xfrm>
                <a:off x="3729" y="351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64" name="Line 724"/>
              <p:cNvSpPr>
                <a:spLocks noChangeShapeType="1"/>
              </p:cNvSpPr>
              <p:nvPr/>
            </p:nvSpPr>
            <p:spPr bwMode="auto">
              <a:xfrm>
                <a:off x="3729"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65" name="Rectangle 725"/>
              <p:cNvSpPr>
                <a:spLocks noChangeArrowheads="1"/>
              </p:cNvSpPr>
              <p:nvPr/>
            </p:nvSpPr>
            <p:spPr bwMode="auto">
              <a:xfrm>
                <a:off x="4486"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66" name="Line 726"/>
              <p:cNvSpPr>
                <a:spLocks noChangeShapeType="1"/>
              </p:cNvSpPr>
              <p:nvPr/>
            </p:nvSpPr>
            <p:spPr bwMode="auto">
              <a:xfrm>
                <a:off x="4486"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67" name="Rectangle 727"/>
              <p:cNvSpPr>
                <a:spLocks noChangeArrowheads="1"/>
              </p:cNvSpPr>
              <p:nvPr/>
            </p:nvSpPr>
            <p:spPr bwMode="auto">
              <a:xfrm>
                <a:off x="5046"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68" name="Line 728"/>
              <p:cNvSpPr>
                <a:spLocks noChangeShapeType="1"/>
              </p:cNvSpPr>
              <p:nvPr/>
            </p:nvSpPr>
            <p:spPr bwMode="auto">
              <a:xfrm>
                <a:off x="5046"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69" name="Rectangle 729"/>
              <p:cNvSpPr>
                <a:spLocks noChangeArrowheads="1"/>
              </p:cNvSpPr>
              <p:nvPr/>
            </p:nvSpPr>
            <p:spPr bwMode="auto">
              <a:xfrm>
                <a:off x="5541" y="351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70" name="Line 730"/>
              <p:cNvSpPr>
                <a:spLocks noChangeShapeType="1"/>
              </p:cNvSpPr>
              <p:nvPr/>
            </p:nvSpPr>
            <p:spPr bwMode="auto">
              <a:xfrm>
                <a:off x="5541" y="351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71" name="Rectangle 731"/>
              <p:cNvSpPr>
                <a:spLocks noChangeArrowheads="1"/>
              </p:cNvSpPr>
              <p:nvPr/>
            </p:nvSpPr>
            <p:spPr bwMode="auto">
              <a:xfrm>
                <a:off x="233" y="3637"/>
                <a:ext cx="55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Ovocalyxin 36</a:t>
                </a:r>
                <a:endParaRPr lang="fr-FR" altLang="fr-FR" sz="1200"/>
              </a:p>
            </p:txBody>
          </p:sp>
          <p:sp>
            <p:nvSpPr>
              <p:cNvPr id="88372" name="Rectangle 732"/>
              <p:cNvSpPr>
                <a:spLocks noChangeArrowheads="1"/>
              </p:cNvSpPr>
              <p:nvPr/>
            </p:nvSpPr>
            <p:spPr bwMode="auto">
              <a:xfrm>
                <a:off x="785"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73" name="Rectangle 733"/>
              <p:cNvSpPr>
                <a:spLocks noChangeArrowheads="1"/>
              </p:cNvSpPr>
              <p:nvPr/>
            </p:nvSpPr>
            <p:spPr bwMode="auto">
              <a:xfrm>
                <a:off x="904" y="3637"/>
                <a:ext cx="2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chr20:</a:t>
                </a:r>
                <a:endParaRPr lang="fr-FR" altLang="fr-FR" sz="1200"/>
              </a:p>
            </p:txBody>
          </p:sp>
          <p:sp>
            <p:nvSpPr>
              <p:cNvPr id="88374" name="Rectangle 734"/>
              <p:cNvSpPr>
                <a:spLocks noChangeArrowheads="1"/>
              </p:cNvSpPr>
              <p:nvPr/>
            </p:nvSpPr>
            <p:spPr bwMode="auto">
              <a:xfrm>
                <a:off x="1155"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75" name="Rectangle 735"/>
              <p:cNvSpPr>
                <a:spLocks noChangeArrowheads="1"/>
              </p:cNvSpPr>
              <p:nvPr/>
            </p:nvSpPr>
            <p:spPr bwMode="auto">
              <a:xfrm>
                <a:off x="1338" y="3637"/>
                <a:ext cx="3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9812283</a:t>
                </a:r>
                <a:endParaRPr lang="fr-FR" altLang="fr-FR" sz="1200"/>
              </a:p>
            </p:txBody>
          </p:sp>
          <p:sp>
            <p:nvSpPr>
              <p:cNvPr id="88376" name="Rectangle 736"/>
              <p:cNvSpPr>
                <a:spLocks noChangeArrowheads="1"/>
              </p:cNvSpPr>
              <p:nvPr/>
            </p:nvSpPr>
            <p:spPr bwMode="auto">
              <a:xfrm>
                <a:off x="1655"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77" name="Rectangle 737"/>
              <p:cNvSpPr>
                <a:spLocks noChangeArrowheads="1"/>
              </p:cNvSpPr>
              <p:nvPr/>
            </p:nvSpPr>
            <p:spPr bwMode="auto">
              <a:xfrm>
                <a:off x="1782" y="3637"/>
                <a:ext cx="3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9844646</a:t>
                </a:r>
                <a:endParaRPr lang="fr-FR" altLang="fr-FR" sz="1200"/>
              </a:p>
            </p:txBody>
          </p:sp>
          <p:sp>
            <p:nvSpPr>
              <p:cNvPr id="88378" name="Rectangle 738"/>
              <p:cNvSpPr>
                <a:spLocks noChangeArrowheads="1"/>
              </p:cNvSpPr>
              <p:nvPr/>
            </p:nvSpPr>
            <p:spPr bwMode="auto">
              <a:xfrm>
                <a:off x="2100"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79" name="Rectangle 739"/>
              <p:cNvSpPr>
                <a:spLocks noChangeArrowheads="1"/>
              </p:cNvSpPr>
              <p:nvPr/>
            </p:nvSpPr>
            <p:spPr bwMode="auto">
              <a:xfrm>
                <a:off x="2309" y="3637"/>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14</a:t>
                </a:r>
                <a:endParaRPr lang="fr-FR" altLang="fr-FR" sz="1200"/>
              </a:p>
            </p:txBody>
          </p:sp>
          <p:sp>
            <p:nvSpPr>
              <p:cNvPr id="88380" name="Rectangle 740"/>
              <p:cNvSpPr>
                <a:spLocks noChangeArrowheads="1"/>
              </p:cNvSpPr>
              <p:nvPr/>
            </p:nvSpPr>
            <p:spPr bwMode="auto">
              <a:xfrm>
                <a:off x="2400"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81" name="Rectangle 741"/>
              <p:cNvSpPr>
                <a:spLocks noChangeArrowheads="1"/>
              </p:cNvSpPr>
              <p:nvPr/>
            </p:nvSpPr>
            <p:spPr bwMode="auto">
              <a:xfrm>
                <a:off x="2887" y="363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4</a:t>
                </a:r>
                <a:endParaRPr lang="fr-FR" altLang="fr-FR" sz="1200"/>
              </a:p>
            </p:txBody>
          </p:sp>
          <p:sp>
            <p:nvSpPr>
              <p:cNvPr id="88382" name="Rectangle 742"/>
              <p:cNvSpPr>
                <a:spLocks noChangeArrowheads="1"/>
              </p:cNvSpPr>
              <p:nvPr/>
            </p:nvSpPr>
            <p:spPr bwMode="auto">
              <a:xfrm>
                <a:off x="2933"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83" name="Rectangle 743"/>
              <p:cNvSpPr>
                <a:spLocks noChangeArrowheads="1"/>
              </p:cNvSpPr>
              <p:nvPr/>
            </p:nvSpPr>
            <p:spPr bwMode="auto">
              <a:xfrm>
                <a:off x="3468" y="363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1</a:t>
                </a:r>
                <a:endParaRPr lang="fr-FR" altLang="fr-FR" sz="1200"/>
              </a:p>
            </p:txBody>
          </p:sp>
          <p:sp>
            <p:nvSpPr>
              <p:cNvPr id="88384" name="Rectangle 744"/>
              <p:cNvSpPr>
                <a:spLocks noChangeArrowheads="1"/>
              </p:cNvSpPr>
              <p:nvPr/>
            </p:nvSpPr>
            <p:spPr bwMode="auto">
              <a:xfrm>
                <a:off x="3513"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85" name="Rectangle 745"/>
              <p:cNvSpPr>
                <a:spLocks noChangeArrowheads="1"/>
              </p:cNvSpPr>
              <p:nvPr/>
            </p:nvSpPr>
            <p:spPr bwMode="auto">
              <a:xfrm>
                <a:off x="3879" y="3637"/>
                <a:ext cx="48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Intron/exon</a:t>
                </a:r>
                <a:endParaRPr lang="fr-FR" altLang="fr-FR" sz="1200"/>
              </a:p>
            </p:txBody>
          </p:sp>
          <p:sp>
            <p:nvSpPr>
              <p:cNvPr id="88386" name="Rectangle 746"/>
              <p:cNvSpPr>
                <a:spLocks noChangeArrowheads="1"/>
              </p:cNvSpPr>
              <p:nvPr/>
            </p:nvSpPr>
            <p:spPr bwMode="auto">
              <a:xfrm>
                <a:off x="4338"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87" name="Rectangle 747"/>
              <p:cNvSpPr>
                <a:spLocks noChangeArrowheads="1"/>
              </p:cNvSpPr>
              <p:nvPr/>
            </p:nvSpPr>
            <p:spPr bwMode="auto">
              <a:xfrm>
                <a:off x="4529" y="3637"/>
                <a:ext cx="5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synonomous</a:t>
                </a:r>
                <a:endParaRPr lang="fr-FR" altLang="fr-FR" sz="1200"/>
              </a:p>
            </p:txBody>
          </p:sp>
          <p:sp>
            <p:nvSpPr>
              <p:cNvPr id="88388" name="Rectangle 748"/>
              <p:cNvSpPr>
                <a:spLocks noChangeArrowheads="1"/>
              </p:cNvSpPr>
              <p:nvPr/>
            </p:nvSpPr>
            <p:spPr bwMode="auto">
              <a:xfrm>
                <a:off x="5007"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89" name="Rectangle 749"/>
              <p:cNvSpPr>
                <a:spLocks noChangeArrowheads="1"/>
              </p:cNvSpPr>
              <p:nvPr/>
            </p:nvSpPr>
            <p:spPr bwMode="auto">
              <a:xfrm>
                <a:off x="5250" y="3637"/>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61</a:t>
                </a:r>
                <a:endParaRPr lang="fr-FR" altLang="fr-FR" sz="1200"/>
              </a:p>
            </p:txBody>
          </p:sp>
          <p:sp>
            <p:nvSpPr>
              <p:cNvPr id="88390" name="Rectangle 750"/>
              <p:cNvSpPr>
                <a:spLocks noChangeArrowheads="1"/>
              </p:cNvSpPr>
              <p:nvPr/>
            </p:nvSpPr>
            <p:spPr bwMode="auto">
              <a:xfrm>
                <a:off x="5341" y="363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391" name="Rectangle 751"/>
              <p:cNvSpPr>
                <a:spLocks noChangeArrowheads="1"/>
              </p:cNvSpPr>
              <p:nvPr/>
            </p:nvSpPr>
            <p:spPr bwMode="auto">
              <a:xfrm>
                <a:off x="190"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92" name="Line 752"/>
              <p:cNvSpPr>
                <a:spLocks noChangeShapeType="1"/>
              </p:cNvSpPr>
              <p:nvPr/>
            </p:nvSpPr>
            <p:spPr bwMode="auto">
              <a:xfrm>
                <a:off x="190"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93" name="Line 753"/>
              <p:cNvSpPr>
                <a:spLocks noChangeShapeType="1"/>
              </p:cNvSpPr>
              <p:nvPr/>
            </p:nvSpPr>
            <p:spPr bwMode="auto">
              <a:xfrm>
                <a:off x="190"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94" name="Rectangle 754"/>
              <p:cNvSpPr>
                <a:spLocks noChangeArrowheads="1"/>
              </p:cNvSpPr>
              <p:nvPr/>
            </p:nvSpPr>
            <p:spPr bwMode="auto">
              <a:xfrm>
                <a:off x="194" y="3633"/>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95" name="Line 755"/>
              <p:cNvSpPr>
                <a:spLocks noChangeShapeType="1"/>
              </p:cNvSpPr>
              <p:nvPr/>
            </p:nvSpPr>
            <p:spPr bwMode="auto">
              <a:xfrm>
                <a:off x="194" y="363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96" name="Rectangle 756"/>
              <p:cNvSpPr>
                <a:spLocks noChangeArrowheads="1"/>
              </p:cNvSpPr>
              <p:nvPr/>
            </p:nvSpPr>
            <p:spPr bwMode="auto">
              <a:xfrm>
                <a:off x="861"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397" name="Line 757"/>
              <p:cNvSpPr>
                <a:spLocks noChangeShapeType="1"/>
              </p:cNvSpPr>
              <p:nvPr/>
            </p:nvSpPr>
            <p:spPr bwMode="auto">
              <a:xfrm>
                <a:off x="861"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98" name="Line 758"/>
              <p:cNvSpPr>
                <a:spLocks noChangeShapeType="1"/>
              </p:cNvSpPr>
              <p:nvPr/>
            </p:nvSpPr>
            <p:spPr bwMode="auto">
              <a:xfrm>
                <a:off x="861"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399" name="Rectangle 759"/>
              <p:cNvSpPr>
                <a:spLocks noChangeArrowheads="1"/>
              </p:cNvSpPr>
              <p:nvPr/>
            </p:nvSpPr>
            <p:spPr bwMode="auto">
              <a:xfrm>
                <a:off x="865" y="3633"/>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00" name="Line 760"/>
              <p:cNvSpPr>
                <a:spLocks noChangeShapeType="1"/>
              </p:cNvSpPr>
              <p:nvPr/>
            </p:nvSpPr>
            <p:spPr bwMode="auto">
              <a:xfrm>
                <a:off x="865" y="3633"/>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1" name="Rectangle 761"/>
              <p:cNvSpPr>
                <a:spLocks noChangeArrowheads="1"/>
              </p:cNvSpPr>
              <p:nvPr/>
            </p:nvSpPr>
            <p:spPr bwMode="auto">
              <a:xfrm>
                <a:off x="1250"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02" name="Line 762"/>
              <p:cNvSpPr>
                <a:spLocks noChangeShapeType="1"/>
              </p:cNvSpPr>
              <p:nvPr/>
            </p:nvSpPr>
            <p:spPr bwMode="auto">
              <a:xfrm>
                <a:off x="1250"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3" name="Line 763"/>
              <p:cNvSpPr>
                <a:spLocks noChangeShapeType="1"/>
              </p:cNvSpPr>
              <p:nvPr/>
            </p:nvSpPr>
            <p:spPr bwMode="auto">
              <a:xfrm>
                <a:off x="1250"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4" name="Rectangle 764"/>
              <p:cNvSpPr>
                <a:spLocks noChangeArrowheads="1"/>
              </p:cNvSpPr>
              <p:nvPr/>
            </p:nvSpPr>
            <p:spPr bwMode="auto">
              <a:xfrm>
                <a:off x="1254" y="3633"/>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05" name="Line 765"/>
              <p:cNvSpPr>
                <a:spLocks noChangeShapeType="1"/>
              </p:cNvSpPr>
              <p:nvPr/>
            </p:nvSpPr>
            <p:spPr bwMode="auto">
              <a:xfrm>
                <a:off x="1254" y="3633"/>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6" name="Rectangle 766"/>
              <p:cNvSpPr>
                <a:spLocks noChangeArrowheads="1"/>
              </p:cNvSpPr>
              <p:nvPr/>
            </p:nvSpPr>
            <p:spPr bwMode="auto">
              <a:xfrm>
                <a:off x="1694"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07" name="Line 767"/>
              <p:cNvSpPr>
                <a:spLocks noChangeShapeType="1"/>
              </p:cNvSpPr>
              <p:nvPr/>
            </p:nvSpPr>
            <p:spPr bwMode="auto">
              <a:xfrm>
                <a:off x="1694"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8" name="Line 768"/>
              <p:cNvSpPr>
                <a:spLocks noChangeShapeType="1"/>
              </p:cNvSpPr>
              <p:nvPr/>
            </p:nvSpPr>
            <p:spPr bwMode="auto">
              <a:xfrm>
                <a:off x="1694"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09" name="Rectangle 769"/>
              <p:cNvSpPr>
                <a:spLocks noChangeArrowheads="1"/>
              </p:cNvSpPr>
              <p:nvPr/>
            </p:nvSpPr>
            <p:spPr bwMode="auto">
              <a:xfrm>
                <a:off x="1698" y="3633"/>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10" name="Line 770"/>
              <p:cNvSpPr>
                <a:spLocks noChangeShapeType="1"/>
              </p:cNvSpPr>
              <p:nvPr/>
            </p:nvSpPr>
            <p:spPr bwMode="auto">
              <a:xfrm>
                <a:off x="1698" y="3633"/>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1" name="Rectangle 771"/>
              <p:cNvSpPr>
                <a:spLocks noChangeArrowheads="1"/>
              </p:cNvSpPr>
              <p:nvPr/>
            </p:nvSpPr>
            <p:spPr bwMode="auto">
              <a:xfrm>
                <a:off x="2139" y="363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12" name="Line 772"/>
              <p:cNvSpPr>
                <a:spLocks noChangeShapeType="1"/>
              </p:cNvSpPr>
              <p:nvPr/>
            </p:nvSpPr>
            <p:spPr bwMode="auto">
              <a:xfrm>
                <a:off x="2139" y="363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3" name="Line 773"/>
              <p:cNvSpPr>
                <a:spLocks noChangeShapeType="1"/>
              </p:cNvSpPr>
              <p:nvPr/>
            </p:nvSpPr>
            <p:spPr bwMode="auto">
              <a:xfrm>
                <a:off x="2139"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4" name="Rectangle 774"/>
              <p:cNvSpPr>
                <a:spLocks noChangeArrowheads="1"/>
              </p:cNvSpPr>
              <p:nvPr/>
            </p:nvSpPr>
            <p:spPr bwMode="auto">
              <a:xfrm>
                <a:off x="2142" y="3633"/>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15" name="Line 775"/>
              <p:cNvSpPr>
                <a:spLocks noChangeShapeType="1"/>
              </p:cNvSpPr>
              <p:nvPr/>
            </p:nvSpPr>
            <p:spPr bwMode="auto">
              <a:xfrm>
                <a:off x="2142" y="3633"/>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6" name="Rectangle 776"/>
              <p:cNvSpPr>
                <a:spLocks noChangeArrowheads="1"/>
              </p:cNvSpPr>
              <p:nvPr/>
            </p:nvSpPr>
            <p:spPr bwMode="auto">
              <a:xfrm>
                <a:off x="2568"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17" name="Line 777"/>
              <p:cNvSpPr>
                <a:spLocks noChangeShapeType="1"/>
              </p:cNvSpPr>
              <p:nvPr/>
            </p:nvSpPr>
            <p:spPr bwMode="auto">
              <a:xfrm>
                <a:off x="2568"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8" name="Line 778"/>
              <p:cNvSpPr>
                <a:spLocks noChangeShapeType="1"/>
              </p:cNvSpPr>
              <p:nvPr/>
            </p:nvSpPr>
            <p:spPr bwMode="auto">
              <a:xfrm>
                <a:off x="2568"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19" name="Rectangle 779"/>
              <p:cNvSpPr>
                <a:spLocks noChangeArrowheads="1"/>
              </p:cNvSpPr>
              <p:nvPr/>
            </p:nvSpPr>
            <p:spPr bwMode="auto">
              <a:xfrm>
                <a:off x="2572" y="3633"/>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20" name="Line 780"/>
              <p:cNvSpPr>
                <a:spLocks noChangeShapeType="1"/>
              </p:cNvSpPr>
              <p:nvPr/>
            </p:nvSpPr>
            <p:spPr bwMode="auto">
              <a:xfrm>
                <a:off x="2572" y="3633"/>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1" name="Rectangle 781"/>
              <p:cNvSpPr>
                <a:spLocks noChangeArrowheads="1"/>
              </p:cNvSpPr>
              <p:nvPr/>
            </p:nvSpPr>
            <p:spPr bwMode="auto">
              <a:xfrm>
                <a:off x="3249"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22" name="Line 782"/>
              <p:cNvSpPr>
                <a:spLocks noChangeShapeType="1"/>
              </p:cNvSpPr>
              <p:nvPr/>
            </p:nvSpPr>
            <p:spPr bwMode="auto">
              <a:xfrm>
                <a:off x="3249"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3" name="Line 783"/>
              <p:cNvSpPr>
                <a:spLocks noChangeShapeType="1"/>
              </p:cNvSpPr>
              <p:nvPr/>
            </p:nvSpPr>
            <p:spPr bwMode="auto">
              <a:xfrm>
                <a:off x="3249"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4" name="Rectangle 784"/>
              <p:cNvSpPr>
                <a:spLocks noChangeArrowheads="1"/>
              </p:cNvSpPr>
              <p:nvPr/>
            </p:nvSpPr>
            <p:spPr bwMode="auto">
              <a:xfrm>
                <a:off x="3253" y="3633"/>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25" name="Line 785"/>
              <p:cNvSpPr>
                <a:spLocks noChangeShapeType="1"/>
              </p:cNvSpPr>
              <p:nvPr/>
            </p:nvSpPr>
            <p:spPr bwMode="auto">
              <a:xfrm>
                <a:off x="3253" y="3633"/>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6" name="Rectangle 786"/>
              <p:cNvSpPr>
                <a:spLocks noChangeArrowheads="1"/>
              </p:cNvSpPr>
              <p:nvPr/>
            </p:nvSpPr>
            <p:spPr bwMode="auto">
              <a:xfrm>
                <a:off x="3729" y="363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27" name="Line 787"/>
              <p:cNvSpPr>
                <a:spLocks noChangeShapeType="1"/>
              </p:cNvSpPr>
              <p:nvPr/>
            </p:nvSpPr>
            <p:spPr bwMode="auto">
              <a:xfrm>
                <a:off x="3729" y="363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8" name="Line 788"/>
              <p:cNvSpPr>
                <a:spLocks noChangeShapeType="1"/>
              </p:cNvSpPr>
              <p:nvPr/>
            </p:nvSpPr>
            <p:spPr bwMode="auto">
              <a:xfrm>
                <a:off x="3729"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29" name="Rectangle 789"/>
              <p:cNvSpPr>
                <a:spLocks noChangeArrowheads="1"/>
              </p:cNvSpPr>
              <p:nvPr/>
            </p:nvSpPr>
            <p:spPr bwMode="auto">
              <a:xfrm>
                <a:off x="3732" y="3633"/>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30" name="Line 790"/>
              <p:cNvSpPr>
                <a:spLocks noChangeShapeType="1"/>
              </p:cNvSpPr>
              <p:nvPr/>
            </p:nvSpPr>
            <p:spPr bwMode="auto">
              <a:xfrm>
                <a:off x="3732" y="3633"/>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1" name="Rectangle 791"/>
              <p:cNvSpPr>
                <a:spLocks noChangeArrowheads="1"/>
              </p:cNvSpPr>
              <p:nvPr/>
            </p:nvSpPr>
            <p:spPr bwMode="auto">
              <a:xfrm>
                <a:off x="4486"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32" name="Line 792"/>
              <p:cNvSpPr>
                <a:spLocks noChangeShapeType="1"/>
              </p:cNvSpPr>
              <p:nvPr/>
            </p:nvSpPr>
            <p:spPr bwMode="auto">
              <a:xfrm>
                <a:off x="4486"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3" name="Line 793"/>
              <p:cNvSpPr>
                <a:spLocks noChangeShapeType="1"/>
              </p:cNvSpPr>
              <p:nvPr/>
            </p:nvSpPr>
            <p:spPr bwMode="auto">
              <a:xfrm>
                <a:off x="4486"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4" name="Rectangle 794"/>
              <p:cNvSpPr>
                <a:spLocks noChangeArrowheads="1"/>
              </p:cNvSpPr>
              <p:nvPr/>
            </p:nvSpPr>
            <p:spPr bwMode="auto">
              <a:xfrm>
                <a:off x="4490" y="3633"/>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35" name="Line 795"/>
              <p:cNvSpPr>
                <a:spLocks noChangeShapeType="1"/>
              </p:cNvSpPr>
              <p:nvPr/>
            </p:nvSpPr>
            <p:spPr bwMode="auto">
              <a:xfrm>
                <a:off x="4490" y="363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6" name="Rectangle 796"/>
              <p:cNvSpPr>
                <a:spLocks noChangeArrowheads="1"/>
              </p:cNvSpPr>
              <p:nvPr/>
            </p:nvSpPr>
            <p:spPr bwMode="auto">
              <a:xfrm>
                <a:off x="5046"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37" name="Line 797"/>
              <p:cNvSpPr>
                <a:spLocks noChangeShapeType="1"/>
              </p:cNvSpPr>
              <p:nvPr/>
            </p:nvSpPr>
            <p:spPr bwMode="auto">
              <a:xfrm>
                <a:off x="5046"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8" name="Line 798"/>
              <p:cNvSpPr>
                <a:spLocks noChangeShapeType="1"/>
              </p:cNvSpPr>
              <p:nvPr/>
            </p:nvSpPr>
            <p:spPr bwMode="auto">
              <a:xfrm>
                <a:off x="5046"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39" name="Rectangle 799"/>
              <p:cNvSpPr>
                <a:spLocks noChangeArrowheads="1"/>
              </p:cNvSpPr>
              <p:nvPr/>
            </p:nvSpPr>
            <p:spPr bwMode="auto">
              <a:xfrm>
                <a:off x="5050" y="3633"/>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40" name="Line 800"/>
              <p:cNvSpPr>
                <a:spLocks noChangeShapeType="1"/>
              </p:cNvSpPr>
              <p:nvPr/>
            </p:nvSpPr>
            <p:spPr bwMode="auto">
              <a:xfrm>
                <a:off x="5050" y="3633"/>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41" name="Rectangle 801"/>
              <p:cNvSpPr>
                <a:spLocks noChangeArrowheads="1"/>
              </p:cNvSpPr>
              <p:nvPr/>
            </p:nvSpPr>
            <p:spPr bwMode="auto">
              <a:xfrm>
                <a:off x="5541" y="363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42" name="Line 802"/>
              <p:cNvSpPr>
                <a:spLocks noChangeShapeType="1"/>
              </p:cNvSpPr>
              <p:nvPr/>
            </p:nvSpPr>
            <p:spPr bwMode="auto">
              <a:xfrm>
                <a:off x="5541" y="363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43" name="Line 803"/>
              <p:cNvSpPr>
                <a:spLocks noChangeShapeType="1"/>
              </p:cNvSpPr>
              <p:nvPr/>
            </p:nvSpPr>
            <p:spPr bwMode="auto">
              <a:xfrm>
                <a:off x="5541" y="36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44" name="Rectangle 804"/>
              <p:cNvSpPr>
                <a:spLocks noChangeArrowheads="1"/>
              </p:cNvSpPr>
              <p:nvPr/>
            </p:nvSpPr>
            <p:spPr bwMode="auto">
              <a:xfrm>
                <a:off x="190"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445" name="Line 805"/>
              <p:cNvSpPr>
                <a:spLocks noChangeShapeType="1"/>
              </p:cNvSpPr>
              <p:nvPr/>
            </p:nvSpPr>
            <p:spPr bwMode="auto">
              <a:xfrm>
                <a:off x="190"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446" name="Rectangle 806"/>
              <p:cNvSpPr>
                <a:spLocks noChangeArrowheads="1"/>
              </p:cNvSpPr>
              <p:nvPr/>
            </p:nvSpPr>
            <p:spPr bwMode="auto">
              <a:xfrm>
                <a:off x="861"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grpSp>
        <p:sp>
          <p:nvSpPr>
            <p:cNvPr id="88078" name="Line 807"/>
            <p:cNvSpPr>
              <a:spLocks noChangeShapeType="1"/>
            </p:cNvSpPr>
            <p:nvPr/>
          </p:nvSpPr>
          <p:spPr bwMode="auto">
            <a:xfrm>
              <a:off x="861"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79" name="Rectangle 808"/>
            <p:cNvSpPr>
              <a:spLocks noChangeArrowheads="1"/>
            </p:cNvSpPr>
            <p:nvPr/>
          </p:nvSpPr>
          <p:spPr bwMode="auto">
            <a:xfrm>
              <a:off x="1250"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80" name="Line 809"/>
            <p:cNvSpPr>
              <a:spLocks noChangeShapeType="1"/>
            </p:cNvSpPr>
            <p:nvPr/>
          </p:nvSpPr>
          <p:spPr bwMode="auto">
            <a:xfrm>
              <a:off x="1250"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81" name="Rectangle 810"/>
            <p:cNvSpPr>
              <a:spLocks noChangeArrowheads="1"/>
            </p:cNvSpPr>
            <p:nvPr/>
          </p:nvSpPr>
          <p:spPr bwMode="auto">
            <a:xfrm>
              <a:off x="1694"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82" name="Line 811"/>
            <p:cNvSpPr>
              <a:spLocks noChangeShapeType="1"/>
            </p:cNvSpPr>
            <p:nvPr/>
          </p:nvSpPr>
          <p:spPr bwMode="auto">
            <a:xfrm>
              <a:off x="1694"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83" name="Rectangle 812"/>
            <p:cNvSpPr>
              <a:spLocks noChangeArrowheads="1"/>
            </p:cNvSpPr>
            <p:nvPr/>
          </p:nvSpPr>
          <p:spPr bwMode="auto">
            <a:xfrm>
              <a:off x="2139" y="363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84" name="Line 813"/>
            <p:cNvSpPr>
              <a:spLocks noChangeShapeType="1"/>
            </p:cNvSpPr>
            <p:nvPr/>
          </p:nvSpPr>
          <p:spPr bwMode="auto">
            <a:xfrm>
              <a:off x="2139"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85" name="Rectangle 814"/>
            <p:cNvSpPr>
              <a:spLocks noChangeArrowheads="1"/>
            </p:cNvSpPr>
            <p:nvPr/>
          </p:nvSpPr>
          <p:spPr bwMode="auto">
            <a:xfrm>
              <a:off x="2568"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86" name="Line 815"/>
            <p:cNvSpPr>
              <a:spLocks noChangeShapeType="1"/>
            </p:cNvSpPr>
            <p:nvPr/>
          </p:nvSpPr>
          <p:spPr bwMode="auto">
            <a:xfrm>
              <a:off x="2568"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87" name="Rectangle 816"/>
            <p:cNvSpPr>
              <a:spLocks noChangeArrowheads="1"/>
            </p:cNvSpPr>
            <p:nvPr/>
          </p:nvSpPr>
          <p:spPr bwMode="auto">
            <a:xfrm>
              <a:off x="3249"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88" name="Line 817"/>
            <p:cNvSpPr>
              <a:spLocks noChangeShapeType="1"/>
            </p:cNvSpPr>
            <p:nvPr/>
          </p:nvSpPr>
          <p:spPr bwMode="auto">
            <a:xfrm>
              <a:off x="3249"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89" name="Rectangle 818"/>
            <p:cNvSpPr>
              <a:spLocks noChangeArrowheads="1"/>
            </p:cNvSpPr>
            <p:nvPr/>
          </p:nvSpPr>
          <p:spPr bwMode="auto">
            <a:xfrm>
              <a:off x="3729" y="363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90" name="Line 819"/>
            <p:cNvSpPr>
              <a:spLocks noChangeShapeType="1"/>
            </p:cNvSpPr>
            <p:nvPr/>
          </p:nvSpPr>
          <p:spPr bwMode="auto">
            <a:xfrm>
              <a:off x="3729"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91" name="Rectangle 820"/>
            <p:cNvSpPr>
              <a:spLocks noChangeArrowheads="1"/>
            </p:cNvSpPr>
            <p:nvPr/>
          </p:nvSpPr>
          <p:spPr bwMode="auto">
            <a:xfrm>
              <a:off x="4486"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92" name="Line 821"/>
            <p:cNvSpPr>
              <a:spLocks noChangeShapeType="1"/>
            </p:cNvSpPr>
            <p:nvPr/>
          </p:nvSpPr>
          <p:spPr bwMode="auto">
            <a:xfrm>
              <a:off x="4486"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93" name="Rectangle 822"/>
            <p:cNvSpPr>
              <a:spLocks noChangeArrowheads="1"/>
            </p:cNvSpPr>
            <p:nvPr/>
          </p:nvSpPr>
          <p:spPr bwMode="auto">
            <a:xfrm>
              <a:off x="5046"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94" name="Line 823"/>
            <p:cNvSpPr>
              <a:spLocks noChangeShapeType="1"/>
            </p:cNvSpPr>
            <p:nvPr/>
          </p:nvSpPr>
          <p:spPr bwMode="auto">
            <a:xfrm>
              <a:off x="5046"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95" name="Rectangle 824"/>
            <p:cNvSpPr>
              <a:spLocks noChangeArrowheads="1"/>
            </p:cNvSpPr>
            <p:nvPr/>
          </p:nvSpPr>
          <p:spPr bwMode="auto">
            <a:xfrm>
              <a:off x="5541" y="363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096" name="Line 825"/>
            <p:cNvSpPr>
              <a:spLocks noChangeShapeType="1"/>
            </p:cNvSpPr>
            <p:nvPr/>
          </p:nvSpPr>
          <p:spPr bwMode="auto">
            <a:xfrm>
              <a:off x="5541" y="363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97" name="Rectangle 826"/>
            <p:cNvSpPr>
              <a:spLocks noChangeArrowheads="1"/>
            </p:cNvSpPr>
            <p:nvPr/>
          </p:nvSpPr>
          <p:spPr bwMode="auto">
            <a:xfrm>
              <a:off x="233" y="3757"/>
              <a:ext cx="55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Ovocalyxin 21</a:t>
              </a:r>
              <a:endParaRPr lang="fr-FR" altLang="fr-FR" sz="1200"/>
            </a:p>
          </p:txBody>
        </p:sp>
        <p:sp>
          <p:nvSpPr>
            <p:cNvPr id="88098" name="Rectangle 827"/>
            <p:cNvSpPr>
              <a:spLocks noChangeArrowheads="1"/>
            </p:cNvSpPr>
            <p:nvPr/>
          </p:nvSpPr>
          <p:spPr bwMode="auto">
            <a:xfrm>
              <a:off x="785"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099" name="Rectangle 828"/>
            <p:cNvSpPr>
              <a:spLocks noChangeArrowheads="1"/>
            </p:cNvSpPr>
            <p:nvPr/>
          </p:nvSpPr>
          <p:spPr bwMode="auto">
            <a:xfrm>
              <a:off x="904" y="3757"/>
              <a:ext cx="2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chr22:</a:t>
              </a:r>
              <a:endParaRPr lang="fr-FR" altLang="fr-FR" sz="1200"/>
            </a:p>
          </p:txBody>
        </p:sp>
        <p:sp>
          <p:nvSpPr>
            <p:cNvPr id="88100" name="Rectangle 829"/>
            <p:cNvSpPr>
              <a:spLocks noChangeArrowheads="1"/>
            </p:cNvSpPr>
            <p:nvPr/>
          </p:nvSpPr>
          <p:spPr bwMode="auto">
            <a:xfrm>
              <a:off x="1155"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1" name="Rectangle 830"/>
            <p:cNvSpPr>
              <a:spLocks noChangeArrowheads="1"/>
            </p:cNvSpPr>
            <p:nvPr/>
          </p:nvSpPr>
          <p:spPr bwMode="auto">
            <a:xfrm>
              <a:off x="1383" y="3757"/>
              <a:ext cx="2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258000</a:t>
              </a:r>
              <a:endParaRPr lang="fr-FR" altLang="fr-FR" sz="1200"/>
            </a:p>
          </p:txBody>
        </p:sp>
        <p:sp>
          <p:nvSpPr>
            <p:cNvPr id="88102" name="Rectangle 831"/>
            <p:cNvSpPr>
              <a:spLocks noChangeArrowheads="1"/>
            </p:cNvSpPr>
            <p:nvPr/>
          </p:nvSpPr>
          <p:spPr bwMode="auto">
            <a:xfrm>
              <a:off x="1655"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3" name="Rectangle 832"/>
            <p:cNvSpPr>
              <a:spLocks noChangeArrowheads="1"/>
            </p:cNvSpPr>
            <p:nvPr/>
          </p:nvSpPr>
          <p:spPr bwMode="auto">
            <a:xfrm>
              <a:off x="1828" y="3757"/>
              <a:ext cx="2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261000</a:t>
              </a:r>
              <a:endParaRPr lang="fr-FR" altLang="fr-FR" sz="1200"/>
            </a:p>
          </p:txBody>
        </p:sp>
        <p:sp>
          <p:nvSpPr>
            <p:cNvPr id="88104" name="Rectangle 833"/>
            <p:cNvSpPr>
              <a:spLocks noChangeArrowheads="1"/>
            </p:cNvSpPr>
            <p:nvPr/>
          </p:nvSpPr>
          <p:spPr bwMode="auto">
            <a:xfrm>
              <a:off x="2100"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5" name="Rectangle 834"/>
            <p:cNvSpPr>
              <a:spLocks noChangeArrowheads="1"/>
            </p:cNvSpPr>
            <p:nvPr/>
          </p:nvSpPr>
          <p:spPr bwMode="auto">
            <a:xfrm>
              <a:off x="2332" y="3757"/>
              <a:ext cx="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0</a:t>
              </a:r>
              <a:endParaRPr lang="fr-FR" altLang="fr-FR" sz="1200"/>
            </a:p>
          </p:txBody>
        </p:sp>
        <p:sp>
          <p:nvSpPr>
            <p:cNvPr id="88106" name="Rectangle 835"/>
            <p:cNvSpPr>
              <a:spLocks noChangeArrowheads="1"/>
            </p:cNvSpPr>
            <p:nvPr/>
          </p:nvSpPr>
          <p:spPr bwMode="auto">
            <a:xfrm>
              <a:off x="2377"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7" name="Rectangle 836"/>
            <p:cNvSpPr>
              <a:spLocks noChangeArrowheads="1"/>
            </p:cNvSpPr>
            <p:nvPr/>
          </p:nvSpPr>
          <p:spPr bwMode="auto">
            <a:xfrm>
              <a:off x="2910"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8" name="Rectangle 837"/>
            <p:cNvSpPr>
              <a:spLocks noChangeArrowheads="1"/>
            </p:cNvSpPr>
            <p:nvPr/>
          </p:nvSpPr>
          <p:spPr bwMode="auto">
            <a:xfrm>
              <a:off x="3490"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09" name="Rectangle 838"/>
            <p:cNvSpPr>
              <a:spLocks noChangeArrowheads="1"/>
            </p:cNvSpPr>
            <p:nvPr/>
          </p:nvSpPr>
          <p:spPr bwMode="auto">
            <a:xfrm>
              <a:off x="4109"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10" name="Rectangle 839"/>
            <p:cNvSpPr>
              <a:spLocks noChangeArrowheads="1"/>
            </p:cNvSpPr>
            <p:nvPr/>
          </p:nvSpPr>
          <p:spPr bwMode="auto">
            <a:xfrm>
              <a:off x="4768"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11" name="Rectangle 840"/>
            <p:cNvSpPr>
              <a:spLocks noChangeArrowheads="1"/>
            </p:cNvSpPr>
            <p:nvPr/>
          </p:nvSpPr>
          <p:spPr bwMode="auto">
            <a:xfrm>
              <a:off x="5296" y="375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b="1">
                  <a:solidFill>
                    <a:srgbClr val="000000"/>
                  </a:solidFill>
                </a:rPr>
                <a:t> </a:t>
              </a:r>
              <a:endParaRPr lang="fr-FR" altLang="fr-FR" sz="1200"/>
            </a:p>
          </p:txBody>
        </p:sp>
        <p:sp>
          <p:nvSpPr>
            <p:cNvPr id="88112" name="Rectangle 841"/>
            <p:cNvSpPr>
              <a:spLocks noChangeArrowheads="1"/>
            </p:cNvSpPr>
            <p:nvPr/>
          </p:nvSpPr>
          <p:spPr bwMode="auto">
            <a:xfrm>
              <a:off x="190"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13" name="Line 842"/>
            <p:cNvSpPr>
              <a:spLocks noChangeShapeType="1"/>
            </p:cNvSpPr>
            <p:nvPr/>
          </p:nvSpPr>
          <p:spPr bwMode="auto">
            <a:xfrm>
              <a:off x="190"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14" name="Line 843"/>
            <p:cNvSpPr>
              <a:spLocks noChangeShapeType="1"/>
            </p:cNvSpPr>
            <p:nvPr/>
          </p:nvSpPr>
          <p:spPr bwMode="auto">
            <a:xfrm>
              <a:off x="190"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15" name="Rectangle 844"/>
            <p:cNvSpPr>
              <a:spLocks noChangeArrowheads="1"/>
            </p:cNvSpPr>
            <p:nvPr/>
          </p:nvSpPr>
          <p:spPr bwMode="auto">
            <a:xfrm>
              <a:off x="194" y="3753"/>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16" name="Line 845"/>
            <p:cNvSpPr>
              <a:spLocks noChangeShapeType="1"/>
            </p:cNvSpPr>
            <p:nvPr/>
          </p:nvSpPr>
          <p:spPr bwMode="auto">
            <a:xfrm>
              <a:off x="194" y="375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17" name="Rectangle 846"/>
            <p:cNvSpPr>
              <a:spLocks noChangeArrowheads="1"/>
            </p:cNvSpPr>
            <p:nvPr/>
          </p:nvSpPr>
          <p:spPr bwMode="auto">
            <a:xfrm>
              <a:off x="861"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18" name="Line 847"/>
            <p:cNvSpPr>
              <a:spLocks noChangeShapeType="1"/>
            </p:cNvSpPr>
            <p:nvPr/>
          </p:nvSpPr>
          <p:spPr bwMode="auto">
            <a:xfrm>
              <a:off x="861"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19" name="Line 848"/>
            <p:cNvSpPr>
              <a:spLocks noChangeShapeType="1"/>
            </p:cNvSpPr>
            <p:nvPr/>
          </p:nvSpPr>
          <p:spPr bwMode="auto">
            <a:xfrm>
              <a:off x="861"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0" name="Rectangle 849"/>
            <p:cNvSpPr>
              <a:spLocks noChangeArrowheads="1"/>
            </p:cNvSpPr>
            <p:nvPr/>
          </p:nvSpPr>
          <p:spPr bwMode="auto">
            <a:xfrm>
              <a:off x="865" y="3753"/>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21" name="Line 850"/>
            <p:cNvSpPr>
              <a:spLocks noChangeShapeType="1"/>
            </p:cNvSpPr>
            <p:nvPr/>
          </p:nvSpPr>
          <p:spPr bwMode="auto">
            <a:xfrm>
              <a:off x="865" y="3753"/>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2" name="Rectangle 851"/>
            <p:cNvSpPr>
              <a:spLocks noChangeArrowheads="1"/>
            </p:cNvSpPr>
            <p:nvPr/>
          </p:nvSpPr>
          <p:spPr bwMode="auto">
            <a:xfrm>
              <a:off x="1250"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23" name="Line 852"/>
            <p:cNvSpPr>
              <a:spLocks noChangeShapeType="1"/>
            </p:cNvSpPr>
            <p:nvPr/>
          </p:nvSpPr>
          <p:spPr bwMode="auto">
            <a:xfrm>
              <a:off x="1250"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4" name="Line 853"/>
            <p:cNvSpPr>
              <a:spLocks noChangeShapeType="1"/>
            </p:cNvSpPr>
            <p:nvPr/>
          </p:nvSpPr>
          <p:spPr bwMode="auto">
            <a:xfrm>
              <a:off x="1250"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5" name="Rectangle 854"/>
            <p:cNvSpPr>
              <a:spLocks noChangeArrowheads="1"/>
            </p:cNvSpPr>
            <p:nvPr/>
          </p:nvSpPr>
          <p:spPr bwMode="auto">
            <a:xfrm>
              <a:off x="1254" y="3753"/>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26" name="Line 855"/>
            <p:cNvSpPr>
              <a:spLocks noChangeShapeType="1"/>
            </p:cNvSpPr>
            <p:nvPr/>
          </p:nvSpPr>
          <p:spPr bwMode="auto">
            <a:xfrm>
              <a:off x="1254" y="3753"/>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7" name="Rectangle 856"/>
            <p:cNvSpPr>
              <a:spLocks noChangeArrowheads="1"/>
            </p:cNvSpPr>
            <p:nvPr/>
          </p:nvSpPr>
          <p:spPr bwMode="auto">
            <a:xfrm>
              <a:off x="1694"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28" name="Line 857"/>
            <p:cNvSpPr>
              <a:spLocks noChangeShapeType="1"/>
            </p:cNvSpPr>
            <p:nvPr/>
          </p:nvSpPr>
          <p:spPr bwMode="auto">
            <a:xfrm>
              <a:off x="1694"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29" name="Line 858"/>
            <p:cNvSpPr>
              <a:spLocks noChangeShapeType="1"/>
            </p:cNvSpPr>
            <p:nvPr/>
          </p:nvSpPr>
          <p:spPr bwMode="auto">
            <a:xfrm>
              <a:off x="1694"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0" name="Rectangle 859"/>
            <p:cNvSpPr>
              <a:spLocks noChangeArrowheads="1"/>
            </p:cNvSpPr>
            <p:nvPr/>
          </p:nvSpPr>
          <p:spPr bwMode="auto">
            <a:xfrm>
              <a:off x="1698" y="3753"/>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31" name="Line 860"/>
            <p:cNvSpPr>
              <a:spLocks noChangeShapeType="1"/>
            </p:cNvSpPr>
            <p:nvPr/>
          </p:nvSpPr>
          <p:spPr bwMode="auto">
            <a:xfrm>
              <a:off x="1698" y="3753"/>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2" name="Rectangle 861"/>
            <p:cNvSpPr>
              <a:spLocks noChangeArrowheads="1"/>
            </p:cNvSpPr>
            <p:nvPr/>
          </p:nvSpPr>
          <p:spPr bwMode="auto">
            <a:xfrm>
              <a:off x="2139" y="375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33" name="Line 862"/>
            <p:cNvSpPr>
              <a:spLocks noChangeShapeType="1"/>
            </p:cNvSpPr>
            <p:nvPr/>
          </p:nvSpPr>
          <p:spPr bwMode="auto">
            <a:xfrm>
              <a:off x="2139" y="375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4" name="Line 863"/>
            <p:cNvSpPr>
              <a:spLocks noChangeShapeType="1"/>
            </p:cNvSpPr>
            <p:nvPr/>
          </p:nvSpPr>
          <p:spPr bwMode="auto">
            <a:xfrm>
              <a:off x="2139"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5" name="Rectangle 864"/>
            <p:cNvSpPr>
              <a:spLocks noChangeArrowheads="1"/>
            </p:cNvSpPr>
            <p:nvPr/>
          </p:nvSpPr>
          <p:spPr bwMode="auto">
            <a:xfrm>
              <a:off x="2142" y="3753"/>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36" name="Line 865"/>
            <p:cNvSpPr>
              <a:spLocks noChangeShapeType="1"/>
            </p:cNvSpPr>
            <p:nvPr/>
          </p:nvSpPr>
          <p:spPr bwMode="auto">
            <a:xfrm>
              <a:off x="2142" y="3753"/>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7" name="Rectangle 866"/>
            <p:cNvSpPr>
              <a:spLocks noChangeArrowheads="1"/>
            </p:cNvSpPr>
            <p:nvPr/>
          </p:nvSpPr>
          <p:spPr bwMode="auto">
            <a:xfrm>
              <a:off x="2568"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38" name="Line 867"/>
            <p:cNvSpPr>
              <a:spLocks noChangeShapeType="1"/>
            </p:cNvSpPr>
            <p:nvPr/>
          </p:nvSpPr>
          <p:spPr bwMode="auto">
            <a:xfrm>
              <a:off x="2568"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39" name="Line 868"/>
            <p:cNvSpPr>
              <a:spLocks noChangeShapeType="1"/>
            </p:cNvSpPr>
            <p:nvPr/>
          </p:nvSpPr>
          <p:spPr bwMode="auto">
            <a:xfrm>
              <a:off x="2568"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0" name="Rectangle 869"/>
            <p:cNvSpPr>
              <a:spLocks noChangeArrowheads="1"/>
            </p:cNvSpPr>
            <p:nvPr/>
          </p:nvSpPr>
          <p:spPr bwMode="auto">
            <a:xfrm>
              <a:off x="2572" y="3753"/>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41" name="Line 870"/>
            <p:cNvSpPr>
              <a:spLocks noChangeShapeType="1"/>
            </p:cNvSpPr>
            <p:nvPr/>
          </p:nvSpPr>
          <p:spPr bwMode="auto">
            <a:xfrm>
              <a:off x="2572" y="3753"/>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2" name="Rectangle 871"/>
            <p:cNvSpPr>
              <a:spLocks noChangeArrowheads="1"/>
            </p:cNvSpPr>
            <p:nvPr/>
          </p:nvSpPr>
          <p:spPr bwMode="auto">
            <a:xfrm>
              <a:off x="3249"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43" name="Line 872"/>
            <p:cNvSpPr>
              <a:spLocks noChangeShapeType="1"/>
            </p:cNvSpPr>
            <p:nvPr/>
          </p:nvSpPr>
          <p:spPr bwMode="auto">
            <a:xfrm>
              <a:off x="3249"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4" name="Line 873"/>
            <p:cNvSpPr>
              <a:spLocks noChangeShapeType="1"/>
            </p:cNvSpPr>
            <p:nvPr/>
          </p:nvSpPr>
          <p:spPr bwMode="auto">
            <a:xfrm>
              <a:off x="3249"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5" name="Rectangle 874"/>
            <p:cNvSpPr>
              <a:spLocks noChangeArrowheads="1"/>
            </p:cNvSpPr>
            <p:nvPr/>
          </p:nvSpPr>
          <p:spPr bwMode="auto">
            <a:xfrm>
              <a:off x="3253" y="3753"/>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46" name="Line 875"/>
            <p:cNvSpPr>
              <a:spLocks noChangeShapeType="1"/>
            </p:cNvSpPr>
            <p:nvPr/>
          </p:nvSpPr>
          <p:spPr bwMode="auto">
            <a:xfrm>
              <a:off x="3253" y="3753"/>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7" name="Rectangle 876"/>
            <p:cNvSpPr>
              <a:spLocks noChangeArrowheads="1"/>
            </p:cNvSpPr>
            <p:nvPr/>
          </p:nvSpPr>
          <p:spPr bwMode="auto">
            <a:xfrm>
              <a:off x="3729" y="375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48" name="Line 877"/>
            <p:cNvSpPr>
              <a:spLocks noChangeShapeType="1"/>
            </p:cNvSpPr>
            <p:nvPr/>
          </p:nvSpPr>
          <p:spPr bwMode="auto">
            <a:xfrm>
              <a:off x="3729" y="375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49" name="Line 878"/>
            <p:cNvSpPr>
              <a:spLocks noChangeShapeType="1"/>
            </p:cNvSpPr>
            <p:nvPr/>
          </p:nvSpPr>
          <p:spPr bwMode="auto">
            <a:xfrm>
              <a:off x="3729"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0" name="Rectangle 879"/>
            <p:cNvSpPr>
              <a:spLocks noChangeArrowheads="1"/>
            </p:cNvSpPr>
            <p:nvPr/>
          </p:nvSpPr>
          <p:spPr bwMode="auto">
            <a:xfrm>
              <a:off x="3732" y="3753"/>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51" name="Line 880"/>
            <p:cNvSpPr>
              <a:spLocks noChangeShapeType="1"/>
            </p:cNvSpPr>
            <p:nvPr/>
          </p:nvSpPr>
          <p:spPr bwMode="auto">
            <a:xfrm>
              <a:off x="3732" y="3753"/>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2" name="Rectangle 881"/>
            <p:cNvSpPr>
              <a:spLocks noChangeArrowheads="1"/>
            </p:cNvSpPr>
            <p:nvPr/>
          </p:nvSpPr>
          <p:spPr bwMode="auto">
            <a:xfrm>
              <a:off x="4486"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53" name="Line 882"/>
            <p:cNvSpPr>
              <a:spLocks noChangeShapeType="1"/>
            </p:cNvSpPr>
            <p:nvPr/>
          </p:nvSpPr>
          <p:spPr bwMode="auto">
            <a:xfrm>
              <a:off x="4486"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4" name="Line 883"/>
            <p:cNvSpPr>
              <a:spLocks noChangeShapeType="1"/>
            </p:cNvSpPr>
            <p:nvPr/>
          </p:nvSpPr>
          <p:spPr bwMode="auto">
            <a:xfrm>
              <a:off x="4486"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5" name="Rectangle 884"/>
            <p:cNvSpPr>
              <a:spLocks noChangeArrowheads="1"/>
            </p:cNvSpPr>
            <p:nvPr/>
          </p:nvSpPr>
          <p:spPr bwMode="auto">
            <a:xfrm>
              <a:off x="4490" y="3753"/>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56" name="Line 885"/>
            <p:cNvSpPr>
              <a:spLocks noChangeShapeType="1"/>
            </p:cNvSpPr>
            <p:nvPr/>
          </p:nvSpPr>
          <p:spPr bwMode="auto">
            <a:xfrm>
              <a:off x="4490" y="375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7" name="Rectangle 886"/>
            <p:cNvSpPr>
              <a:spLocks noChangeArrowheads="1"/>
            </p:cNvSpPr>
            <p:nvPr/>
          </p:nvSpPr>
          <p:spPr bwMode="auto">
            <a:xfrm>
              <a:off x="5046"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58" name="Line 887"/>
            <p:cNvSpPr>
              <a:spLocks noChangeShapeType="1"/>
            </p:cNvSpPr>
            <p:nvPr/>
          </p:nvSpPr>
          <p:spPr bwMode="auto">
            <a:xfrm>
              <a:off x="5046"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59" name="Line 888"/>
            <p:cNvSpPr>
              <a:spLocks noChangeShapeType="1"/>
            </p:cNvSpPr>
            <p:nvPr/>
          </p:nvSpPr>
          <p:spPr bwMode="auto">
            <a:xfrm>
              <a:off x="5046"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0" name="Rectangle 889"/>
            <p:cNvSpPr>
              <a:spLocks noChangeArrowheads="1"/>
            </p:cNvSpPr>
            <p:nvPr/>
          </p:nvSpPr>
          <p:spPr bwMode="auto">
            <a:xfrm>
              <a:off x="5050" y="3753"/>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61" name="Line 890"/>
            <p:cNvSpPr>
              <a:spLocks noChangeShapeType="1"/>
            </p:cNvSpPr>
            <p:nvPr/>
          </p:nvSpPr>
          <p:spPr bwMode="auto">
            <a:xfrm>
              <a:off x="5050" y="3753"/>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2" name="Rectangle 891"/>
            <p:cNvSpPr>
              <a:spLocks noChangeArrowheads="1"/>
            </p:cNvSpPr>
            <p:nvPr/>
          </p:nvSpPr>
          <p:spPr bwMode="auto">
            <a:xfrm>
              <a:off x="5541" y="375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63" name="Line 892"/>
            <p:cNvSpPr>
              <a:spLocks noChangeShapeType="1"/>
            </p:cNvSpPr>
            <p:nvPr/>
          </p:nvSpPr>
          <p:spPr bwMode="auto">
            <a:xfrm>
              <a:off x="5541" y="37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4" name="Line 893"/>
            <p:cNvSpPr>
              <a:spLocks noChangeShapeType="1"/>
            </p:cNvSpPr>
            <p:nvPr/>
          </p:nvSpPr>
          <p:spPr bwMode="auto">
            <a:xfrm>
              <a:off x="5541" y="37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5" name="Rectangle 894"/>
            <p:cNvSpPr>
              <a:spLocks noChangeArrowheads="1"/>
            </p:cNvSpPr>
            <p:nvPr/>
          </p:nvSpPr>
          <p:spPr bwMode="auto">
            <a:xfrm>
              <a:off x="190"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66" name="Line 895"/>
            <p:cNvSpPr>
              <a:spLocks noChangeShapeType="1"/>
            </p:cNvSpPr>
            <p:nvPr/>
          </p:nvSpPr>
          <p:spPr bwMode="auto">
            <a:xfrm>
              <a:off x="190"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7" name="Rectangle 896"/>
            <p:cNvSpPr>
              <a:spLocks noChangeArrowheads="1"/>
            </p:cNvSpPr>
            <p:nvPr/>
          </p:nvSpPr>
          <p:spPr bwMode="auto">
            <a:xfrm>
              <a:off x="190"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68" name="Line 897"/>
            <p:cNvSpPr>
              <a:spLocks noChangeShapeType="1"/>
            </p:cNvSpPr>
            <p:nvPr/>
          </p:nvSpPr>
          <p:spPr bwMode="auto">
            <a:xfrm>
              <a:off x="190"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69" name="Line 898"/>
            <p:cNvSpPr>
              <a:spLocks noChangeShapeType="1"/>
            </p:cNvSpPr>
            <p:nvPr/>
          </p:nvSpPr>
          <p:spPr bwMode="auto">
            <a:xfrm>
              <a:off x="190"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0" name="Rectangle 899"/>
            <p:cNvSpPr>
              <a:spLocks noChangeArrowheads="1"/>
            </p:cNvSpPr>
            <p:nvPr/>
          </p:nvSpPr>
          <p:spPr bwMode="auto">
            <a:xfrm>
              <a:off x="190"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71" name="Line 900"/>
            <p:cNvSpPr>
              <a:spLocks noChangeShapeType="1"/>
            </p:cNvSpPr>
            <p:nvPr/>
          </p:nvSpPr>
          <p:spPr bwMode="auto">
            <a:xfrm>
              <a:off x="190"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2" name="Line 901"/>
            <p:cNvSpPr>
              <a:spLocks noChangeShapeType="1"/>
            </p:cNvSpPr>
            <p:nvPr/>
          </p:nvSpPr>
          <p:spPr bwMode="auto">
            <a:xfrm>
              <a:off x="190"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3" name="Rectangle 902"/>
            <p:cNvSpPr>
              <a:spLocks noChangeArrowheads="1"/>
            </p:cNvSpPr>
            <p:nvPr/>
          </p:nvSpPr>
          <p:spPr bwMode="auto">
            <a:xfrm>
              <a:off x="194" y="3873"/>
              <a:ext cx="66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74" name="Line 903"/>
            <p:cNvSpPr>
              <a:spLocks noChangeShapeType="1"/>
            </p:cNvSpPr>
            <p:nvPr/>
          </p:nvSpPr>
          <p:spPr bwMode="auto">
            <a:xfrm>
              <a:off x="194" y="3873"/>
              <a:ext cx="6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5" name="Rectangle 904"/>
            <p:cNvSpPr>
              <a:spLocks noChangeArrowheads="1"/>
            </p:cNvSpPr>
            <p:nvPr/>
          </p:nvSpPr>
          <p:spPr bwMode="auto">
            <a:xfrm>
              <a:off x="861"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76" name="Line 905"/>
            <p:cNvSpPr>
              <a:spLocks noChangeShapeType="1"/>
            </p:cNvSpPr>
            <p:nvPr/>
          </p:nvSpPr>
          <p:spPr bwMode="auto">
            <a:xfrm>
              <a:off x="861"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7" name="Rectangle 906"/>
            <p:cNvSpPr>
              <a:spLocks noChangeArrowheads="1"/>
            </p:cNvSpPr>
            <p:nvPr/>
          </p:nvSpPr>
          <p:spPr bwMode="auto">
            <a:xfrm>
              <a:off x="861"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78" name="Line 907"/>
            <p:cNvSpPr>
              <a:spLocks noChangeShapeType="1"/>
            </p:cNvSpPr>
            <p:nvPr/>
          </p:nvSpPr>
          <p:spPr bwMode="auto">
            <a:xfrm>
              <a:off x="861"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79" name="Line 908"/>
            <p:cNvSpPr>
              <a:spLocks noChangeShapeType="1"/>
            </p:cNvSpPr>
            <p:nvPr/>
          </p:nvSpPr>
          <p:spPr bwMode="auto">
            <a:xfrm>
              <a:off x="861"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0" name="Rectangle 909"/>
            <p:cNvSpPr>
              <a:spLocks noChangeArrowheads="1"/>
            </p:cNvSpPr>
            <p:nvPr/>
          </p:nvSpPr>
          <p:spPr bwMode="auto">
            <a:xfrm>
              <a:off x="865" y="3873"/>
              <a:ext cx="3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81" name="Line 910"/>
            <p:cNvSpPr>
              <a:spLocks noChangeShapeType="1"/>
            </p:cNvSpPr>
            <p:nvPr/>
          </p:nvSpPr>
          <p:spPr bwMode="auto">
            <a:xfrm>
              <a:off x="865" y="3873"/>
              <a:ext cx="3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2" name="Rectangle 911"/>
            <p:cNvSpPr>
              <a:spLocks noChangeArrowheads="1"/>
            </p:cNvSpPr>
            <p:nvPr/>
          </p:nvSpPr>
          <p:spPr bwMode="auto">
            <a:xfrm>
              <a:off x="1250"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83" name="Line 912"/>
            <p:cNvSpPr>
              <a:spLocks noChangeShapeType="1"/>
            </p:cNvSpPr>
            <p:nvPr/>
          </p:nvSpPr>
          <p:spPr bwMode="auto">
            <a:xfrm>
              <a:off x="1250"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4" name="Rectangle 913"/>
            <p:cNvSpPr>
              <a:spLocks noChangeArrowheads="1"/>
            </p:cNvSpPr>
            <p:nvPr/>
          </p:nvSpPr>
          <p:spPr bwMode="auto">
            <a:xfrm>
              <a:off x="1250"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85" name="Line 914"/>
            <p:cNvSpPr>
              <a:spLocks noChangeShapeType="1"/>
            </p:cNvSpPr>
            <p:nvPr/>
          </p:nvSpPr>
          <p:spPr bwMode="auto">
            <a:xfrm>
              <a:off x="1250"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6" name="Line 915"/>
            <p:cNvSpPr>
              <a:spLocks noChangeShapeType="1"/>
            </p:cNvSpPr>
            <p:nvPr/>
          </p:nvSpPr>
          <p:spPr bwMode="auto">
            <a:xfrm>
              <a:off x="1250"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7" name="Rectangle 916"/>
            <p:cNvSpPr>
              <a:spLocks noChangeArrowheads="1"/>
            </p:cNvSpPr>
            <p:nvPr/>
          </p:nvSpPr>
          <p:spPr bwMode="auto">
            <a:xfrm>
              <a:off x="1254" y="3873"/>
              <a:ext cx="44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88" name="Line 917"/>
            <p:cNvSpPr>
              <a:spLocks noChangeShapeType="1"/>
            </p:cNvSpPr>
            <p:nvPr/>
          </p:nvSpPr>
          <p:spPr bwMode="auto">
            <a:xfrm>
              <a:off x="1254" y="3873"/>
              <a:ext cx="44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89" name="Rectangle 918"/>
            <p:cNvSpPr>
              <a:spLocks noChangeArrowheads="1"/>
            </p:cNvSpPr>
            <p:nvPr/>
          </p:nvSpPr>
          <p:spPr bwMode="auto">
            <a:xfrm>
              <a:off x="1694"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90" name="Line 919"/>
            <p:cNvSpPr>
              <a:spLocks noChangeShapeType="1"/>
            </p:cNvSpPr>
            <p:nvPr/>
          </p:nvSpPr>
          <p:spPr bwMode="auto">
            <a:xfrm>
              <a:off x="1694"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91" name="Rectangle 920"/>
            <p:cNvSpPr>
              <a:spLocks noChangeArrowheads="1"/>
            </p:cNvSpPr>
            <p:nvPr/>
          </p:nvSpPr>
          <p:spPr bwMode="auto">
            <a:xfrm>
              <a:off x="1694"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92" name="Line 921"/>
            <p:cNvSpPr>
              <a:spLocks noChangeShapeType="1"/>
            </p:cNvSpPr>
            <p:nvPr/>
          </p:nvSpPr>
          <p:spPr bwMode="auto">
            <a:xfrm>
              <a:off x="1694"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93" name="Line 922"/>
            <p:cNvSpPr>
              <a:spLocks noChangeShapeType="1"/>
            </p:cNvSpPr>
            <p:nvPr/>
          </p:nvSpPr>
          <p:spPr bwMode="auto">
            <a:xfrm>
              <a:off x="1694"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94" name="Rectangle 923"/>
            <p:cNvSpPr>
              <a:spLocks noChangeArrowheads="1"/>
            </p:cNvSpPr>
            <p:nvPr/>
          </p:nvSpPr>
          <p:spPr bwMode="auto">
            <a:xfrm>
              <a:off x="1698" y="3873"/>
              <a:ext cx="44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95" name="Line 924"/>
            <p:cNvSpPr>
              <a:spLocks noChangeShapeType="1"/>
            </p:cNvSpPr>
            <p:nvPr/>
          </p:nvSpPr>
          <p:spPr bwMode="auto">
            <a:xfrm>
              <a:off x="1698" y="3873"/>
              <a:ext cx="4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96" name="Rectangle 925"/>
            <p:cNvSpPr>
              <a:spLocks noChangeArrowheads="1"/>
            </p:cNvSpPr>
            <p:nvPr/>
          </p:nvSpPr>
          <p:spPr bwMode="auto">
            <a:xfrm>
              <a:off x="2139" y="375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97" name="Line 926"/>
            <p:cNvSpPr>
              <a:spLocks noChangeShapeType="1"/>
            </p:cNvSpPr>
            <p:nvPr/>
          </p:nvSpPr>
          <p:spPr bwMode="auto">
            <a:xfrm>
              <a:off x="2139"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198" name="Rectangle 927"/>
            <p:cNvSpPr>
              <a:spLocks noChangeArrowheads="1"/>
            </p:cNvSpPr>
            <p:nvPr/>
          </p:nvSpPr>
          <p:spPr bwMode="auto">
            <a:xfrm>
              <a:off x="2139" y="387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199" name="Line 928"/>
            <p:cNvSpPr>
              <a:spLocks noChangeShapeType="1"/>
            </p:cNvSpPr>
            <p:nvPr/>
          </p:nvSpPr>
          <p:spPr bwMode="auto">
            <a:xfrm>
              <a:off x="2139" y="387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0" name="Line 929"/>
            <p:cNvSpPr>
              <a:spLocks noChangeShapeType="1"/>
            </p:cNvSpPr>
            <p:nvPr/>
          </p:nvSpPr>
          <p:spPr bwMode="auto">
            <a:xfrm>
              <a:off x="2139"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1" name="Rectangle 930"/>
            <p:cNvSpPr>
              <a:spLocks noChangeArrowheads="1"/>
            </p:cNvSpPr>
            <p:nvPr/>
          </p:nvSpPr>
          <p:spPr bwMode="auto">
            <a:xfrm>
              <a:off x="2142" y="3873"/>
              <a:ext cx="42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02" name="Line 931"/>
            <p:cNvSpPr>
              <a:spLocks noChangeShapeType="1"/>
            </p:cNvSpPr>
            <p:nvPr/>
          </p:nvSpPr>
          <p:spPr bwMode="auto">
            <a:xfrm>
              <a:off x="2142" y="3873"/>
              <a:ext cx="42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3" name="Rectangle 932"/>
            <p:cNvSpPr>
              <a:spLocks noChangeArrowheads="1"/>
            </p:cNvSpPr>
            <p:nvPr/>
          </p:nvSpPr>
          <p:spPr bwMode="auto">
            <a:xfrm>
              <a:off x="2568"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04" name="Line 933"/>
            <p:cNvSpPr>
              <a:spLocks noChangeShapeType="1"/>
            </p:cNvSpPr>
            <p:nvPr/>
          </p:nvSpPr>
          <p:spPr bwMode="auto">
            <a:xfrm>
              <a:off x="2568"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5" name="Rectangle 934"/>
            <p:cNvSpPr>
              <a:spLocks noChangeArrowheads="1"/>
            </p:cNvSpPr>
            <p:nvPr/>
          </p:nvSpPr>
          <p:spPr bwMode="auto">
            <a:xfrm>
              <a:off x="2568"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06" name="Line 935"/>
            <p:cNvSpPr>
              <a:spLocks noChangeShapeType="1"/>
            </p:cNvSpPr>
            <p:nvPr/>
          </p:nvSpPr>
          <p:spPr bwMode="auto">
            <a:xfrm>
              <a:off x="2568"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7" name="Line 936"/>
            <p:cNvSpPr>
              <a:spLocks noChangeShapeType="1"/>
            </p:cNvSpPr>
            <p:nvPr/>
          </p:nvSpPr>
          <p:spPr bwMode="auto">
            <a:xfrm>
              <a:off x="2568"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08" name="Rectangle 937"/>
            <p:cNvSpPr>
              <a:spLocks noChangeArrowheads="1"/>
            </p:cNvSpPr>
            <p:nvPr/>
          </p:nvSpPr>
          <p:spPr bwMode="auto">
            <a:xfrm>
              <a:off x="2572" y="3873"/>
              <a:ext cx="6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09" name="Line 938"/>
            <p:cNvSpPr>
              <a:spLocks noChangeShapeType="1"/>
            </p:cNvSpPr>
            <p:nvPr/>
          </p:nvSpPr>
          <p:spPr bwMode="auto">
            <a:xfrm>
              <a:off x="2572" y="3873"/>
              <a:ext cx="6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0" name="Rectangle 939"/>
            <p:cNvSpPr>
              <a:spLocks noChangeArrowheads="1"/>
            </p:cNvSpPr>
            <p:nvPr/>
          </p:nvSpPr>
          <p:spPr bwMode="auto">
            <a:xfrm>
              <a:off x="3249"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11" name="Line 940"/>
            <p:cNvSpPr>
              <a:spLocks noChangeShapeType="1"/>
            </p:cNvSpPr>
            <p:nvPr/>
          </p:nvSpPr>
          <p:spPr bwMode="auto">
            <a:xfrm>
              <a:off x="3249"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2" name="Rectangle 941"/>
            <p:cNvSpPr>
              <a:spLocks noChangeArrowheads="1"/>
            </p:cNvSpPr>
            <p:nvPr/>
          </p:nvSpPr>
          <p:spPr bwMode="auto">
            <a:xfrm>
              <a:off x="3249"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13" name="Line 942"/>
            <p:cNvSpPr>
              <a:spLocks noChangeShapeType="1"/>
            </p:cNvSpPr>
            <p:nvPr/>
          </p:nvSpPr>
          <p:spPr bwMode="auto">
            <a:xfrm>
              <a:off x="3249"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4" name="Line 943"/>
            <p:cNvSpPr>
              <a:spLocks noChangeShapeType="1"/>
            </p:cNvSpPr>
            <p:nvPr/>
          </p:nvSpPr>
          <p:spPr bwMode="auto">
            <a:xfrm>
              <a:off x="3249"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5" name="Rectangle 944"/>
            <p:cNvSpPr>
              <a:spLocks noChangeArrowheads="1"/>
            </p:cNvSpPr>
            <p:nvPr/>
          </p:nvSpPr>
          <p:spPr bwMode="auto">
            <a:xfrm>
              <a:off x="3253" y="3873"/>
              <a:ext cx="4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16" name="Line 945"/>
            <p:cNvSpPr>
              <a:spLocks noChangeShapeType="1"/>
            </p:cNvSpPr>
            <p:nvPr/>
          </p:nvSpPr>
          <p:spPr bwMode="auto">
            <a:xfrm>
              <a:off x="3253" y="3873"/>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7" name="Rectangle 946"/>
            <p:cNvSpPr>
              <a:spLocks noChangeArrowheads="1"/>
            </p:cNvSpPr>
            <p:nvPr/>
          </p:nvSpPr>
          <p:spPr bwMode="auto">
            <a:xfrm>
              <a:off x="3729" y="3757"/>
              <a:ext cx="3"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18" name="Line 947"/>
            <p:cNvSpPr>
              <a:spLocks noChangeShapeType="1"/>
            </p:cNvSpPr>
            <p:nvPr/>
          </p:nvSpPr>
          <p:spPr bwMode="auto">
            <a:xfrm>
              <a:off x="3729"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19" name="Rectangle 948"/>
            <p:cNvSpPr>
              <a:spLocks noChangeArrowheads="1"/>
            </p:cNvSpPr>
            <p:nvPr/>
          </p:nvSpPr>
          <p:spPr bwMode="auto">
            <a:xfrm>
              <a:off x="3729" y="3873"/>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20" name="Line 949"/>
            <p:cNvSpPr>
              <a:spLocks noChangeShapeType="1"/>
            </p:cNvSpPr>
            <p:nvPr/>
          </p:nvSpPr>
          <p:spPr bwMode="auto">
            <a:xfrm>
              <a:off x="3729" y="387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1" name="Line 950"/>
            <p:cNvSpPr>
              <a:spLocks noChangeShapeType="1"/>
            </p:cNvSpPr>
            <p:nvPr/>
          </p:nvSpPr>
          <p:spPr bwMode="auto">
            <a:xfrm>
              <a:off x="3729"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2" name="Rectangle 951"/>
            <p:cNvSpPr>
              <a:spLocks noChangeArrowheads="1"/>
            </p:cNvSpPr>
            <p:nvPr/>
          </p:nvSpPr>
          <p:spPr bwMode="auto">
            <a:xfrm>
              <a:off x="3732" y="3873"/>
              <a:ext cx="75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23" name="Line 952"/>
            <p:cNvSpPr>
              <a:spLocks noChangeShapeType="1"/>
            </p:cNvSpPr>
            <p:nvPr/>
          </p:nvSpPr>
          <p:spPr bwMode="auto">
            <a:xfrm>
              <a:off x="3732" y="3873"/>
              <a:ext cx="7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4" name="Rectangle 953"/>
            <p:cNvSpPr>
              <a:spLocks noChangeArrowheads="1"/>
            </p:cNvSpPr>
            <p:nvPr/>
          </p:nvSpPr>
          <p:spPr bwMode="auto">
            <a:xfrm>
              <a:off x="4486"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25" name="Line 954"/>
            <p:cNvSpPr>
              <a:spLocks noChangeShapeType="1"/>
            </p:cNvSpPr>
            <p:nvPr/>
          </p:nvSpPr>
          <p:spPr bwMode="auto">
            <a:xfrm>
              <a:off x="4486"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6" name="Rectangle 955"/>
            <p:cNvSpPr>
              <a:spLocks noChangeArrowheads="1"/>
            </p:cNvSpPr>
            <p:nvPr/>
          </p:nvSpPr>
          <p:spPr bwMode="auto">
            <a:xfrm>
              <a:off x="4486"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27" name="Line 956"/>
            <p:cNvSpPr>
              <a:spLocks noChangeShapeType="1"/>
            </p:cNvSpPr>
            <p:nvPr/>
          </p:nvSpPr>
          <p:spPr bwMode="auto">
            <a:xfrm>
              <a:off x="4486"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8" name="Line 957"/>
            <p:cNvSpPr>
              <a:spLocks noChangeShapeType="1"/>
            </p:cNvSpPr>
            <p:nvPr/>
          </p:nvSpPr>
          <p:spPr bwMode="auto">
            <a:xfrm>
              <a:off x="4486"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29" name="Rectangle 958"/>
            <p:cNvSpPr>
              <a:spLocks noChangeArrowheads="1"/>
            </p:cNvSpPr>
            <p:nvPr/>
          </p:nvSpPr>
          <p:spPr bwMode="auto">
            <a:xfrm>
              <a:off x="4490" y="3873"/>
              <a:ext cx="55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30" name="Line 959"/>
            <p:cNvSpPr>
              <a:spLocks noChangeShapeType="1"/>
            </p:cNvSpPr>
            <p:nvPr/>
          </p:nvSpPr>
          <p:spPr bwMode="auto">
            <a:xfrm>
              <a:off x="4490" y="3873"/>
              <a:ext cx="55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31" name="Rectangle 960"/>
            <p:cNvSpPr>
              <a:spLocks noChangeArrowheads="1"/>
            </p:cNvSpPr>
            <p:nvPr/>
          </p:nvSpPr>
          <p:spPr bwMode="auto">
            <a:xfrm>
              <a:off x="5046"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32" name="Line 961"/>
            <p:cNvSpPr>
              <a:spLocks noChangeShapeType="1"/>
            </p:cNvSpPr>
            <p:nvPr/>
          </p:nvSpPr>
          <p:spPr bwMode="auto">
            <a:xfrm>
              <a:off x="5046"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33" name="Rectangle 962"/>
            <p:cNvSpPr>
              <a:spLocks noChangeArrowheads="1"/>
            </p:cNvSpPr>
            <p:nvPr/>
          </p:nvSpPr>
          <p:spPr bwMode="auto">
            <a:xfrm>
              <a:off x="5046"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34" name="Line 963"/>
            <p:cNvSpPr>
              <a:spLocks noChangeShapeType="1"/>
            </p:cNvSpPr>
            <p:nvPr/>
          </p:nvSpPr>
          <p:spPr bwMode="auto">
            <a:xfrm>
              <a:off x="5046"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35" name="Line 964"/>
            <p:cNvSpPr>
              <a:spLocks noChangeShapeType="1"/>
            </p:cNvSpPr>
            <p:nvPr/>
          </p:nvSpPr>
          <p:spPr bwMode="auto">
            <a:xfrm>
              <a:off x="5046"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36" name="Rectangle 965"/>
            <p:cNvSpPr>
              <a:spLocks noChangeArrowheads="1"/>
            </p:cNvSpPr>
            <p:nvPr/>
          </p:nvSpPr>
          <p:spPr bwMode="auto">
            <a:xfrm>
              <a:off x="5050" y="3873"/>
              <a:ext cx="49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37" name="Line 966"/>
            <p:cNvSpPr>
              <a:spLocks noChangeShapeType="1"/>
            </p:cNvSpPr>
            <p:nvPr/>
          </p:nvSpPr>
          <p:spPr bwMode="auto">
            <a:xfrm>
              <a:off x="5050" y="3873"/>
              <a:ext cx="4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38" name="Rectangle 967"/>
            <p:cNvSpPr>
              <a:spLocks noChangeArrowheads="1"/>
            </p:cNvSpPr>
            <p:nvPr/>
          </p:nvSpPr>
          <p:spPr bwMode="auto">
            <a:xfrm>
              <a:off x="5541" y="3757"/>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39" name="Line 968"/>
            <p:cNvSpPr>
              <a:spLocks noChangeShapeType="1"/>
            </p:cNvSpPr>
            <p:nvPr/>
          </p:nvSpPr>
          <p:spPr bwMode="auto">
            <a:xfrm>
              <a:off x="5541" y="3757"/>
              <a:ext cx="1" cy="1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0" name="Rectangle 969"/>
            <p:cNvSpPr>
              <a:spLocks noChangeArrowheads="1"/>
            </p:cNvSpPr>
            <p:nvPr/>
          </p:nvSpPr>
          <p:spPr bwMode="auto">
            <a:xfrm>
              <a:off x="5541"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41" name="Line 970"/>
            <p:cNvSpPr>
              <a:spLocks noChangeShapeType="1"/>
            </p:cNvSpPr>
            <p:nvPr/>
          </p:nvSpPr>
          <p:spPr bwMode="auto">
            <a:xfrm>
              <a:off x="5541"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2" name="Line 971"/>
            <p:cNvSpPr>
              <a:spLocks noChangeShapeType="1"/>
            </p:cNvSpPr>
            <p:nvPr/>
          </p:nvSpPr>
          <p:spPr bwMode="auto">
            <a:xfrm>
              <a:off x="5541"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3" name="Rectangle 972"/>
            <p:cNvSpPr>
              <a:spLocks noChangeArrowheads="1"/>
            </p:cNvSpPr>
            <p:nvPr/>
          </p:nvSpPr>
          <p:spPr bwMode="auto">
            <a:xfrm>
              <a:off x="5541" y="3873"/>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fr-FR" altLang="fr-FR"/>
            </a:p>
          </p:txBody>
        </p:sp>
        <p:sp>
          <p:nvSpPr>
            <p:cNvPr id="88244" name="Line 973"/>
            <p:cNvSpPr>
              <a:spLocks noChangeShapeType="1"/>
            </p:cNvSpPr>
            <p:nvPr/>
          </p:nvSpPr>
          <p:spPr bwMode="auto">
            <a:xfrm>
              <a:off x="5541" y="387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5" name="Line 974"/>
            <p:cNvSpPr>
              <a:spLocks noChangeShapeType="1"/>
            </p:cNvSpPr>
            <p:nvPr/>
          </p:nvSpPr>
          <p:spPr bwMode="auto">
            <a:xfrm>
              <a:off x="5541" y="38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246" name="Rectangle 975"/>
            <p:cNvSpPr>
              <a:spLocks noChangeArrowheads="1"/>
            </p:cNvSpPr>
            <p:nvPr/>
          </p:nvSpPr>
          <p:spPr bwMode="auto">
            <a:xfrm>
              <a:off x="233" y="3877"/>
              <a:ext cx="2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200">
                  <a:solidFill>
                    <a:srgbClr val="000000"/>
                  </a:solidFill>
                </a:rPr>
                <a:t> </a:t>
              </a:r>
              <a:endParaRPr lang="fr-FR" altLang="fr-FR" sz="1200"/>
            </a:p>
          </p:txBody>
        </p:sp>
      </p:grpSp>
      <p:sp>
        <p:nvSpPr>
          <p:cNvPr id="88067" name="Rectangle 976"/>
          <p:cNvSpPr>
            <a:spLocks noChangeArrowheads="1"/>
          </p:cNvSpPr>
          <p:nvPr/>
        </p:nvSpPr>
        <p:spPr bwMode="auto">
          <a:xfrm>
            <a:off x="282575" y="1917700"/>
            <a:ext cx="387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FF0000"/>
                </a:solidFill>
              </a:rPr>
              <a:t>Sélection assistée par marqueurs (MAS)</a:t>
            </a:r>
          </a:p>
        </p:txBody>
      </p:sp>
      <p:sp>
        <p:nvSpPr>
          <p:cNvPr id="88068" name="Rectangle 977"/>
          <p:cNvSpPr>
            <a:spLocks noChangeArrowheads="1"/>
          </p:cNvSpPr>
          <p:nvPr/>
        </p:nvSpPr>
        <p:spPr bwMode="auto">
          <a:xfrm>
            <a:off x="0" y="7810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solidFill>
                  <a:schemeClr val="accent2"/>
                </a:solidFill>
              </a:rPr>
              <a:t>Stratégie de sélection pour améliorer les défenses naturelles de l’œuf</a:t>
            </a:r>
          </a:p>
        </p:txBody>
      </p:sp>
      <p:pic>
        <p:nvPicPr>
          <p:cNvPr id="88069" name="Picture 9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825" y="1066800"/>
            <a:ext cx="4699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980"/>
          <p:cNvSpPr txBox="1">
            <a:spLocks noChangeArrowheads="1"/>
          </p:cNvSpPr>
          <p:nvPr/>
        </p:nvSpPr>
        <p:spPr bwMode="auto">
          <a:xfrm>
            <a:off x="3238500" y="1241425"/>
            <a:ext cx="2932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Ian Dunn, Maureen Bain</a:t>
            </a:r>
          </a:p>
          <a:p>
            <a:pPr eaLnBrk="1" hangingPunct="1"/>
            <a:r>
              <a:rPr lang="fr-FR" altLang="fr-FR" sz="1400"/>
              <a:t>Roslin Institute, University of Glasgow</a:t>
            </a:r>
          </a:p>
        </p:txBody>
      </p:sp>
      <p:pic>
        <p:nvPicPr>
          <p:cNvPr id="88071" name="Picture 98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738" y="1104900"/>
            <a:ext cx="1382712" cy="81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2" name="Rectangle 982"/>
          <p:cNvSpPr>
            <a:spLocks noChangeArrowheads="1"/>
          </p:cNvSpPr>
          <p:nvPr/>
        </p:nvSpPr>
        <p:spPr bwMode="auto">
          <a:xfrm>
            <a:off x="592138" y="2214563"/>
            <a:ext cx="8385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t>* Selectionner des gènes candidats</a:t>
            </a:r>
          </a:p>
          <a:p>
            <a:pPr eaLnBrk="1" hangingPunct="1"/>
            <a:r>
              <a:rPr lang="en-US" altLang="fr-FR"/>
              <a:t>* Identifier des marqueurs génétiques  (e.g. Single nucleotide polymorphism) </a:t>
            </a:r>
          </a:p>
        </p:txBody>
      </p:sp>
      <p:sp>
        <p:nvSpPr>
          <p:cNvPr id="88073" name="Rectangle 983"/>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85000"/>
              </a:lnSpc>
            </a:pPr>
            <a:r>
              <a:rPr lang="fr-FR" altLang="fr-FR" sz="3200" b="1">
                <a:solidFill>
                  <a:srgbClr val="008000"/>
                </a:solidFill>
              </a:rPr>
              <a:t>Utilisation des avancées récentes en génétique et génomique pour améliorer la solidité de la coquille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82575" y="1917700"/>
            <a:ext cx="387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FF0000"/>
                </a:solidFill>
              </a:rPr>
              <a:t>Sélection assistée par marqueurs (MAS)</a:t>
            </a:r>
          </a:p>
        </p:txBody>
      </p:sp>
      <p:sp>
        <p:nvSpPr>
          <p:cNvPr id="89091" name="Rectangle 3"/>
          <p:cNvSpPr>
            <a:spLocks noChangeArrowheads="1"/>
          </p:cNvSpPr>
          <p:nvPr/>
        </p:nvSpPr>
        <p:spPr bwMode="auto">
          <a:xfrm>
            <a:off x="0" y="7810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solidFill>
                  <a:schemeClr val="accent2"/>
                </a:solidFill>
              </a:rPr>
              <a:t>Stratégie de sélection pour améliorer les défenses naturelles de l’œuf</a:t>
            </a:r>
          </a:p>
        </p:txBody>
      </p:sp>
      <p:pic>
        <p:nvPicPr>
          <p:cNvPr id="8909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825" y="1066800"/>
            <a:ext cx="4699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6"/>
          <p:cNvSpPr txBox="1">
            <a:spLocks noChangeArrowheads="1"/>
          </p:cNvSpPr>
          <p:nvPr/>
        </p:nvSpPr>
        <p:spPr bwMode="auto">
          <a:xfrm>
            <a:off x="3238500" y="1241425"/>
            <a:ext cx="2932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Ian Dunn, Maureen Bain</a:t>
            </a:r>
          </a:p>
          <a:p>
            <a:pPr eaLnBrk="1" hangingPunct="1"/>
            <a:r>
              <a:rPr lang="fr-FR" altLang="fr-FR" sz="1400"/>
              <a:t>Roslin Institute, University of Glasgow</a:t>
            </a:r>
          </a:p>
        </p:txBody>
      </p:sp>
      <p:pic>
        <p:nvPicPr>
          <p:cNvPr id="89094"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738" y="1104900"/>
            <a:ext cx="1382712" cy="81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5" name="Rectangle 8"/>
          <p:cNvSpPr>
            <a:spLocks noChangeArrowheads="1"/>
          </p:cNvSpPr>
          <p:nvPr/>
        </p:nvSpPr>
        <p:spPr bwMode="auto">
          <a:xfrm>
            <a:off x="592138" y="2214563"/>
            <a:ext cx="83851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t>* Selectionner des gènes candidats</a:t>
            </a:r>
          </a:p>
          <a:p>
            <a:pPr eaLnBrk="1" hangingPunct="1"/>
            <a:r>
              <a:rPr lang="en-US" altLang="fr-FR"/>
              <a:t>* Identifier des marqueurs génétiques  (e.g. Single nucleotide polymorphism) </a:t>
            </a:r>
          </a:p>
          <a:p>
            <a:pPr eaLnBrk="1" hangingPunct="1"/>
            <a:r>
              <a:rPr lang="en-US" altLang="fr-FR"/>
              <a:t>* Recueillir des données phénotypiques</a:t>
            </a:r>
          </a:p>
        </p:txBody>
      </p:sp>
      <p:grpSp>
        <p:nvGrpSpPr>
          <p:cNvPr id="89096" name="Group 9"/>
          <p:cNvGrpSpPr>
            <a:grpSpLocks/>
          </p:cNvGrpSpPr>
          <p:nvPr/>
        </p:nvGrpSpPr>
        <p:grpSpPr bwMode="auto">
          <a:xfrm>
            <a:off x="1524000" y="3144838"/>
            <a:ext cx="6226175" cy="1492250"/>
            <a:chOff x="316" y="1900"/>
            <a:chExt cx="4412" cy="940"/>
          </a:xfrm>
        </p:grpSpPr>
        <p:sp>
          <p:nvSpPr>
            <p:cNvPr id="89100" name="Rectangle 10"/>
            <p:cNvSpPr>
              <a:spLocks noChangeArrowheads="1"/>
            </p:cNvSpPr>
            <p:nvPr/>
          </p:nvSpPr>
          <p:spPr bwMode="auto">
            <a:xfrm>
              <a:off x="719" y="2654"/>
              <a:ext cx="382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115" tIns="25663" rIns="18115" bIns="25663"/>
            <a:lstStyle>
              <a:lvl1pPr defTabSz="869950" eaLnBrk="0" hangingPunct="0">
                <a:tabLst>
                  <a:tab pos="434975" algn="l"/>
                  <a:tab pos="869950" algn="l"/>
                  <a:tab pos="1304925" algn="l"/>
                </a:tabLst>
                <a:defRPr>
                  <a:solidFill>
                    <a:schemeClr val="tx1"/>
                  </a:solidFill>
                  <a:latin typeface="Calibri" pitchFamily="34" charset="0"/>
                </a:defRPr>
              </a:lvl1pPr>
              <a:lvl2pPr marL="742950" indent="-285750" defTabSz="869950" eaLnBrk="0" hangingPunct="0">
                <a:tabLst>
                  <a:tab pos="434975" algn="l"/>
                  <a:tab pos="869950" algn="l"/>
                  <a:tab pos="1304925" algn="l"/>
                </a:tabLst>
                <a:defRPr>
                  <a:solidFill>
                    <a:schemeClr val="tx1"/>
                  </a:solidFill>
                  <a:latin typeface="Calibri" pitchFamily="34" charset="0"/>
                </a:defRPr>
              </a:lvl2pPr>
              <a:lvl3pPr marL="1143000" indent="-228600" defTabSz="869950" eaLnBrk="0" hangingPunct="0">
                <a:tabLst>
                  <a:tab pos="434975" algn="l"/>
                  <a:tab pos="869950" algn="l"/>
                  <a:tab pos="1304925" algn="l"/>
                </a:tabLst>
                <a:defRPr>
                  <a:solidFill>
                    <a:schemeClr val="tx1"/>
                  </a:solidFill>
                  <a:latin typeface="Calibri" pitchFamily="34" charset="0"/>
                </a:defRPr>
              </a:lvl3pPr>
              <a:lvl4pPr marL="1600200" indent="-228600" defTabSz="869950" eaLnBrk="0" hangingPunct="0">
                <a:tabLst>
                  <a:tab pos="434975" algn="l"/>
                  <a:tab pos="869950" algn="l"/>
                  <a:tab pos="1304925" algn="l"/>
                </a:tabLst>
                <a:defRPr>
                  <a:solidFill>
                    <a:schemeClr val="tx1"/>
                  </a:solidFill>
                  <a:latin typeface="Calibri" pitchFamily="34" charset="0"/>
                </a:defRPr>
              </a:lvl4pPr>
              <a:lvl5pPr marL="2057400" indent="-228600" defTabSz="869950" eaLnBrk="0" hangingPunct="0">
                <a:tabLst>
                  <a:tab pos="434975" algn="l"/>
                  <a:tab pos="869950" algn="l"/>
                  <a:tab pos="1304925" algn="l"/>
                </a:tabLst>
                <a:defRPr>
                  <a:solidFill>
                    <a:schemeClr val="tx1"/>
                  </a:solidFill>
                  <a:latin typeface="Calibri" pitchFamily="34" charset="0"/>
                </a:defRPr>
              </a:lvl5pPr>
              <a:lvl6pPr marL="25146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6pPr>
              <a:lvl7pPr marL="29718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7pPr>
              <a:lvl8pPr marL="34290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8pPr>
              <a:lvl9pPr marL="3886200" indent="-228600" defTabSz="869950" eaLnBrk="0" fontAlgn="base" hangingPunct="0">
                <a:spcBef>
                  <a:spcPct val="0"/>
                </a:spcBef>
                <a:spcAft>
                  <a:spcPct val="0"/>
                </a:spcAft>
                <a:tabLst>
                  <a:tab pos="434975" algn="l"/>
                  <a:tab pos="869950" algn="l"/>
                  <a:tab pos="1304925" algn="l"/>
                </a:tabLst>
                <a:defRPr>
                  <a:solidFill>
                    <a:schemeClr val="tx1"/>
                  </a:solidFill>
                  <a:latin typeface="Calibri" pitchFamily="34" charset="0"/>
                </a:defRPr>
              </a:lvl9pPr>
            </a:lstStyle>
            <a:p>
              <a:pPr>
                <a:lnSpc>
                  <a:spcPts val="2663"/>
                </a:lnSpc>
              </a:pPr>
              <a:r>
                <a:rPr lang="en-US" altLang="fr-FR" sz="2300"/>
                <a:t>.</a:t>
              </a:r>
            </a:p>
          </p:txBody>
        </p:sp>
        <p:grpSp>
          <p:nvGrpSpPr>
            <p:cNvPr id="89101" name="Group 11"/>
            <p:cNvGrpSpPr>
              <a:grpSpLocks/>
            </p:cNvGrpSpPr>
            <p:nvPr/>
          </p:nvGrpSpPr>
          <p:grpSpPr bwMode="auto">
            <a:xfrm>
              <a:off x="1928" y="2145"/>
              <a:ext cx="1358" cy="236"/>
              <a:chOff x="2928" y="15360"/>
              <a:chExt cx="2304" cy="768"/>
            </a:xfrm>
          </p:grpSpPr>
          <p:sp>
            <p:nvSpPr>
              <p:cNvPr id="89105" name="Line 12"/>
              <p:cNvSpPr>
                <a:spLocks noChangeShapeType="1"/>
              </p:cNvSpPr>
              <p:nvPr/>
            </p:nvSpPr>
            <p:spPr bwMode="auto">
              <a:xfrm>
                <a:off x="2928" y="15408"/>
                <a:ext cx="1056" cy="52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06" name="Line 13"/>
              <p:cNvSpPr>
                <a:spLocks noChangeShapeType="1"/>
              </p:cNvSpPr>
              <p:nvPr/>
            </p:nvSpPr>
            <p:spPr bwMode="auto">
              <a:xfrm flipH="1">
                <a:off x="3984" y="15360"/>
                <a:ext cx="1248" cy="5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107" name="Line 14"/>
              <p:cNvSpPr>
                <a:spLocks noChangeShapeType="1"/>
              </p:cNvSpPr>
              <p:nvPr/>
            </p:nvSpPr>
            <p:spPr bwMode="auto">
              <a:xfrm>
                <a:off x="3984" y="15936"/>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9102" name="Rectangle 15"/>
            <p:cNvSpPr>
              <a:spLocks noChangeArrowheads="1"/>
            </p:cNvSpPr>
            <p:nvPr/>
          </p:nvSpPr>
          <p:spPr bwMode="auto">
            <a:xfrm>
              <a:off x="316" y="1921"/>
              <a:ext cx="1612" cy="239"/>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FF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240 dams</a:t>
              </a:r>
              <a:endParaRPr lang="en-GB" altLang="fr-FR" sz="3200" b="1">
                <a:cs typeface="Times New Roman" pitchFamily="18" charset="0"/>
              </a:endParaRPr>
            </a:p>
          </p:txBody>
        </p:sp>
        <p:sp>
          <p:nvSpPr>
            <p:cNvPr id="89103" name="Rectangle 16"/>
            <p:cNvSpPr>
              <a:spLocks noChangeArrowheads="1"/>
            </p:cNvSpPr>
            <p:nvPr/>
          </p:nvSpPr>
          <p:spPr bwMode="auto">
            <a:xfrm>
              <a:off x="1398" y="2359"/>
              <a:ext cx="2646" cy="481"/>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2066 offspring hens</a:t>
              </a:r>
              <a:endParaRPr lang="en-GB" altLang="fr-FR" sz="3200" b="1">
                <a:cs typeface="Times New Roman" pitchFamily="18" charset="0"/>
              </a:endParaRPr>
            </a:p>
          </p:txBody>
        </p:sp>
        <p:sp>
          <p:nvSpPr>
            <p:cNvPr id="89104" name="Rectangle 17"/>
            <p:cNvSpPr>
              <a:spLocks noChangeArrowheads="1"/>
            </p:cNvSpPr>
            <p:nvPr/>
          </p:nvSpPr>
          <p:spPr bwMode="auto">
            <a:xfrm>
              <a:off x="3286" y="1900"/>
              <a:ext cx="1442" cy="26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rgbClr val="66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fr-FR" sz="3200" b="1">
                  <a:cs typeface="Times New Roman" pitchFamily="18" charset="0"/>
                </a:rPr>
                <a:t>32 sires</a:t>
              </a:r>
              <a:endParaRPr lang="en-GB" altLang="fr-FR" sz="3200" b="1">
                <a:cs typeface="Times New Roman" pitchFamily="18" charset="0"/>
              </a:endParaRPr>
            </a:p>
          </p:txBody>
        </p:sp>
      </p:grpSp>
      <p:sp>
        <p:nvSpPr>
          <p:cNvPr id="213010" name="Rectangle 18"/>
          <p:cNvSpPr>
            <a:spLocks noChangeArrowheads="1"/>
          </p:cNvSpPr>
          <p:nvPr/>
        </p:nvSpPr>
        <p:spPr bwMode="auto">
          <a:xfrm>
            <a:off x="0" y="4746625"/>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1600">
                <a:solidFill>
                  <a:schemeClr val="tx2"/>
                </a:solidFill>
              </a:rPr>
              <a:t>Phenotypes mesurés :</a:t>
            </a:r>
          </a:p>
          <a:p>
            <a:r>
              <a:rPr lang="en-GB" altLang="fr-FR" sz="1600">
                <a:solidFill>
                  <a:schemeClr val="tx2"/>
                </a:solidFill>
              </a:rPr>
              <a:t>Breaking strength, Static stiffness, Acoustic resonance, Elastic modulus, Fracture toughness</a:t>
            </a:r>
          </a:p>
          <a:p>
            <a:r>
              <a:rPr lang="en-GB" altLang="fr-FR" sz="1600">
                <a:solidFill>
                  <a:schemeClr val="tx2"/>
                </a:solidFill>
              </a:rPr>
              <a:t>Total thickness, Effective thickness, Mammillary thickness</a:t>
            </a:r>
          </a:p>
        </p:txBody>
      </p:sp>
      <p:sp>
        <p:nvSpPr>
          <p:cNvPr id="213011" name="Rectangle 19"/>
          <p:cNvSpPr>
            <a:spLocks noChangeArrowheads="1"/>
          </p:cNvSpPr>
          <p:nvPr/>
        </p:nvSpPr>
        <p:spPr bwMode="auto">
          <a:xfrm>
            <a:off x="592138" y="5664200"/>
            <a:ext cx="4827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a:t>* Association analysis of genotype and phenotype</a:t>
            </a:r>
            <a:endParaRPr lang="fr-FR" altLang="fr-FR"/>
          </a:p>
        </p:txBody>
      </p:sp>
      <p:sp>
        <p:nvSpPr>
          <p:cNvPr id="89099" name="Rectangle 20"/>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85000"/>
              </a:lnSpc>
            </a:pPr>
            <a:r>
              <a:rPr lang="fr-FR" altLang="fr-FR" sz="3200" b="1">
                <a:solidFill>
                  <a:srgbClr val="008000"/>
                </a:solidFill>
              </a:rPr>
              <a:t>Utilisation des avancées récentes en génétique et génomique pour améliorer la solidité de la coquille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3010"/>
                                        </p:tgtEl>
                                        <p:attrNameLst>
                                          <p:attrName>style.visibility</p:attrName>
                                        </p:attrNameLst>
                                      </p:cBhvr>
                                      <p:to>
                                        <p:strVal val="visible"/>
                                      </p:to>
                                    </p:set>
                                    <p:animEffect transition="in" filter="wipe(left)">
                                      <p:cBhvr>
                                        <p:cTn id="7" dur="500"/>
                                        <p:tgtEl>
                                          <p:spTgt spid="21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3011"/>
                                        </p:tgtEl>
                                        <p:attrNameLst>
                                          <p:attrName>style.visibility</p:attrName>
                                        </p:attrNameLst>
                                      </p:cBhvr>
                                      <p:to>
                                        <p:strVal val="visible"/>
                                      </p:to>
                                    </p:set>
                                    <p:animEffect transition="in" filter="wipe(left)">
                                      <p:cBhvr>
                                        <p:cTn id="12" dur="500"/>
                                        <p:tgtEl>
                                          <p:spTgt spid="21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0" grpId="0"/>
      <p:bldP spid="2130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3"/>
          <p:cNvGrpSpPr>
            <a:grpSpLocks/>
          </p:cNvGrpSpPr>
          <p:nvPr/>
        </p:nvGrpSpPr>
        <p:grpSpPr bwMode="auto">
          <a:xfrm>
            <a:off x="762000" y="2728913"/>
            <a:ext cx="8382000" cy="2422525"/>
            <a:chOff x="495" y="1527"/>
            <a:chExt cx="5280" cy="1526"/>
          </a:xfrm>
        </p:grpSpPr>
        <p:sp>
          <p:nvSpPr>
            <p:cNvPr id="90122" name="Text Box 4"/>
            <p:cNvSpPr txBox="1">
              <a:spLocks noChangeArrowheads="1"/>
            </p:cNvSpPr>
            <p:nvPr/>
          </p:nvSpPr>
          <p:spPr bwMode="auto">
            <a:xfrm>
              <a:off x="525" y="1527"/>
              <a:ext cx="13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GB" altLang="fr-FR" sz="2000"/>
                <a:t>Tests d’association</a:t>
              </a:r>
            </a:p>
          </p:txBody>
        </p:sp>
        <p:sp>
          <p:nvSpPr>
            <p:cNvPr id="90123" name="Text Box 5"/>
            <p:cNvSpPr txBox="1">
              <a:spLocks noChangeArrowheads="1"/>
            </p:cNvSpPr>
            <p:nvPr/>
          </p:nvSpPr>
          <p:spPr bwMode="auto">
            <a:xfrm>
              <a:off x="495" y="1609"/>
              <a:ext cx="5280" cy="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olidFill>
                    <a:schemeClr val="tx2"/>
                  </a:solidFill>
                  <a:cs typeface="Times New Roman" pitchFamily="18" charset="0"/>
                </a:rPr>
                <a:t>						P value</a:t>
              </a:r>
            </a:p>
            <a:p>
              <a:pPr eaLnBrk="1" hangingPunct="1"/>
              <a:r>
                <a:rPr lang="fr-FR" altLang="fr-FR" sz="1600" i="1">
                  <a:solidFill>
                    <a:schemeClr val="tx2"/>
                  </a:solidFill>
                  <a:cs typeface="Times New Roman" pitchFamily="18" charset="0"/>
                </a:rPr>
                <a:t>Ovocleidin-116</a:t>
              </a:r>
            </a:p>
            <a:p>
              <a:pPr eaLnBrk="1" hangingPunct="1"/>
              <a:r>
                <a:rPr lang="fr-FR" altLang="fr-FR" sz="1600">
                  <a:solidFill>
                    <a:schemeClr val="tx2"/>
                  </a:solidFill>
                  <a:cs typeface="Times New Roman" pitchFamily="18" charset="0"/>
                </a:rPr>
                <a:t> Module élastique 			    		P= 0.0004</a:t>
              </a:r>
            </a:p>
            <a:p>
              <a:pPr eaLnBrk="1" hangingPunct="1"/>
              <a:endParaRPr lang="fr-FR" altLang="fr-FR" sz="1600">
                <a:solidFill>
                  <a:schemeClr val="tx2"/>
                </a:solidFill>
                <a:cs typeface="Times New Roman" pitchFamily="18" charset="0"/>
              </a:endParaRPr>
            </a:p>
            <a:p>
              <a:pPr eaLnBrk="1" hangingPunct="1"/>
              <a:r>
                <a:rPr lang="fr-FR" altLang="fr-FR" sz="1600" i="1">
                  <a:solidFill>
                    <a:schemeClr val="tx2"/>
                  </a:solidFill>
                  <a:cs typeface="Times New Roman" pitchFamily="18" charset="0"/>
                </a:rPr>
                <a:t>Ovocalyxin 32   </a:t>
              </a:r>
            </a:p>
            <a:p>
              <a:pPr eaLnBrk="1" hangingPunct="1"/>
              <a:r>
                <a:rPr lang="fr-FR" altLang="fr-FR" sz="1600">
                  <a:solidFill>
                    <a:schemeClr val="tx2"/>
                  </a:solidFill>
                  <a:cs typeface="Times New Roman" pitchFamily="18" charset="0"/>
                </a:rPr>
                <a:t> Déformation à la fracture 		   		P= 0.006</a:t>
              </a:r>
            </a:p>
            <a:p>
              <a:pPr eaLnBrk="1" hangingPunct="1"/>
              <a:r>
                <a:rPr lang="fr-FR" altLang="fr-FR" sz="1600">
                  <a:solidFill>
                    <a:schemeClr val="tx2"/>
                  </a:solidFill>
                  <a:cs typeface="Times New Roman" pitchFamily="18" charset="0"/>
                </a:rPr>
                <a:t> </a:t>
              </a:r>
            </a:p>
            <a:p>
              <a:pPr eaLnBrk="1" hangingPunct="1"/>
              <a:r>
                <a:rPr lang="fr-FR" altLang="fr-FR" sz="1600" i="1">
                  <a:solidFill>
                    <a:schemeClr val="tx2"/>
                  </a:solidFill>
                  <a:cs typeface="Times New Roman" pitchFamily="18" charset="0"/>
                </a:rPr>
                <a:t>Ovocalyxin 32</a:t>
              </a:r>
              <a:endParaRPr lang="fr-FR" altLang="fr-FR" sz="1600" u="sng">
                <a:solidFill>
                  <a:schemeClr val="tx2"/>
                </a:solidFill>
                <a:cs typeface="Times New Roman" pitchFamily="18" charset="0"/>
              </a:endParaRPr>
            </a:p>
            <a:p>
              <a:pPr eaLnBrk="1" hangingPunct="1"/>
              <a:r>
                <a:rPr lang="fr-FR" altLang="fr-FR" sz="1600">
                  <a:solidFill>
                    <a:schemeClr val="tx2"/>
                  </a:solidFill>
                  <a:cs typeface="Times New Roman" pitchFamily="18" charset="0"/>
                </a:rPr>
                <a:t> Résistance à la rupture				P= 0.001</a:t>
              </a:r>
              <a:r>
                <a:rPr lang="fr-FR" altLang="fr-FR" sz="1600">
                  <a:solidFill>
                    <a:schemeClr val="tx2"/>
                  </a:solidFill>
                </a:rPr>
                <a:t> </a:t>
              </a:r>
            </a:p>
          </p:txBody>
        </p:sp>
      </p:grpSp>
      <p:sp>
        <p:nvSpPr>
          <p:cNvPr id="90115" name="Text Box 6"/>
          <p:cNvSpPr txBox="1">
            <a:spLocks noChangeArrowheads="1"/>
          </p:cNvSpPr>
          <p:nvPr/>
        </p:nvSpPr>
        <p:spPr bwMode="auto">
          <a:xfrm>
            <a:off x="188913" y="5313363"/>
            <a:ext cx="87487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fr-FR" altLang="fr-FR" sz="2000">
                <a:solidFill>
                  <a:srgbClr val="CC3300"/>
                </a:solidFill>
              </a:rPr>
              <a:t>Les études d’associations suggèrent que les gènes candidats peuvent expliquer les variations des propriétés structurales de la coquille de l’oeuf de poule.</a:t>
            </a:r>
          </a:p>
        </p:txBody>
      </p:sp>
      <p:sp>
        <p:nvSpPr>
          <p:cNvPr id="90116" name="Rectangle 7"/>
          <p:cNvSpPr>
            <a:spLocks noChangeArrowheads="1"/>
          </p:cNvSpPr>
          <p:nvPr/>
        </p:nvSpPr>
        <p:spPr bwMode="auto">
          <a:xfrm>
            <a:off x="0" y="78105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a:solidFill>
                  <a:schemeClr val="accent2"/>
                </a:solidFill>
              </a:rPr>
              <a:t>Stratégie de sélection pour améliorer les défenses naturelles de l’œuf</a:t>
            </a:r>
          </a:p>
        </p:txBody>
      </p:sp>
      <p:pic>
        <p:nvPicPr>
          <p:cNvPr id="9011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825" y="1066800"/>
            <a:ext cx="4699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10"/>
          <p:cNvSpPr txBox="1">
            <a:spLocks noChangeArrowheads="1"/>
          </p:cNvSpPr>
          <p:nvPr/>
        </p:nvSpPr>
        <p:spPr bwMode="auto">
          <a:xfrm>
            <a:off x="3238500" y="1241425"/>
            <a:ext cx="2932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400"/>
              <a:t>Ian Dunn, Maureen Bain</a:t>
            </a:r>
          </a:p>
          <a:p>
            <a:pPr eaLnBrk="1" hangingPunct="1"/>
            <a:r>
              <a:rPr lang="fr-FR" altLang="fr-FR" sz="1400"/>
              <a:t>Roslin Institute, University of Glasgow</a:t>
            </a:r>
          </a:p>
        </p:txBody>
      </p:sp>
      <p:pic>
        <p:nvPicPr>
          <p:cNvPr id="90119"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738" y="1104900"/>
            <a:ext cx="1382712" cy="81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0" name="Rectangle 12"/>
          <p:cNvSpPr>
            <a:spLocks noChangeArrowheads="1"/>
          </p:cNvSpPr>
          <p:nvPr/>
        </p:nvSpPr>
        <p:spPr bwMode="auto">
          <a:xfrm>
            <a:off x="282575" y="1917700"/>
            <a:ext cx="54737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solidFill>
                  <a:srgbClr val="FF0000"/>
                </a:solidFill>
              </a:rPr>
              <a:t>Sélection assistée par marqueurs (MAS)</a:t>
            </a:r>
          </a:p>
          <a:p>
            <a:pPr eaLnBrk="1" hangingPunct="1"/>
            <a:r>
              <a:rPr lang="fr-FR" altLang="fr-FR" sz="1600">
                <a:solidFill>
                  <a:schemeClr val="accent2"/>
                </a:solidFill>
              </a:rPr>
              <a:t>Approche gènes candidats</a:t>
            </a:r>
          </a:p>
          <a:p>
            <a:pPr eaLnBrk="1" hangingPunct="1"/>
            <a:r>
              <a:rPr lang="fr-FR" altLang="fr-FR" sz="1600">
                <a:solidFill>
                  <a:schemeClr val="accent2"/>
                </a:solidFill>
              </a:rPr>
              <a:t>(Environ 16000 génotypages pour 8 gènes et 2066 descendants)</a:t>
            </a:r>
          </a:p>
        </p:txBody>
      </p:sp>
      <p:sp>
        <p:nvSpPr>
          <p:cNvPr id="90121" name="Rectangle 13"/>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85000"/>
              </a:lnSpc>
            </a:pPr>
            <a:r>
              <a:rPr lang="fr-FR" altLang="fr-FR" sz="3200" b="1">
                <a:solidFill>
                  <a:srgbClr val="008000"/>
                </a:solidFill>
              </a:rPr>
              <a:t>Utilisation des avancées récentes en génétique et génomique pour améliorer la solidité de la coquille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296017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17" end="17"/>
                                            </p:txEl>
                                          </p:spTgt>
                                        </p:tgtEl>
                                        <p:attrNameLst>
                                          <p:attrName>style.opacity</p:attrName>
                                        </p:attrNameLst>
                                      </p:cBhvr>
                                      <p:to>
                                        <p:strVal val="0.25"/>
                                      </p:to>
                                    </p:set>
                                    <p:animEffect filter="image" prLst="opacity: 0.25">
                                      <p:cBhvr rctx="IE">
                                        <p:cTn id="7" dur="indefinite"/>
                                        <p:tgtEl>
                                          <p:spTgt spid="3">
                                            <p:txEl>
                                              <p:pRg st="17" end="17"/>
                                            </p:txEl>
                                          </p:spTgt>
                                        </p:tgtEl>
                                      </p:cBhvr>
                                    </p:animEffect>
                                  </p:childTnLst>
                                </p:cTn>
                              </p:par>
                              <p:par>
                                <p:cTn id="8" presetID="9" presetClass="emph" presetSubtype="0" nodeType="withEffect">
                                  <p:stCondLst>
                                    <p:cond delay="0"/>
                                  </p:stCondLst>
                                  <p:childTnLst>
                                    <p:set>
                                      <p:cBhvr rctx="PPT">
                                        <p:cTn id="9" dur="indefinite"/>
                                        <p:tgtEl>
                                          <p:spTgt spid="3">
                                            <p:txEl>
                                              <p:pRg st="0" end="0"/>
                                            </p:txEl>
                                          </p:spTgt>
                                        </p:tgtEl>
                                        <p:attrNameLst>
                                          <p:attrName>style.opacity</p:attrName>
                                        </p:attrNameLst>
                                      </p:cBhvr>
                                      <p:to>
                                        <p:strVal val="0.25"/>
                                      </p:to>
                                    </p:set>
                                    <p:animEffect filter="image" prLst="opacity: 0.25">
                                      <p:cBhvr rctx="IE">
                                        <p:cTn id="10" dur="indefinite"/>
                                        <p:tgtEl>
                                          <p:spTgt spid="3">
                                            <p:txEl>
                                              <p:pRg st="0" end="0"/>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nodeType="withEffect">
                                  <p:stCondLst>
                                    <p:cond delay="0"/>
                                  </p:stCondLst>
                                  <p:childTnLst>
                                    <p:set>
                                      <p:cBhvr rctx="PPT">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nodeType="withEffect">
                                  <p:stCondLst>
                                    <p:cond delay="0"/>
                                  </p:stCondLst>
                                  <p:childTnLst>
                                    <p:set>
                                      <p:cBhvr rctx="PPT">
                                        <p:cTn id="21" dur="indefinite"/>
                                        <p:tgtEl>
                                          <p:spTgt spid="3">
                                            <p:txEl>
                                              <p:pRg st="5" end="5"/>
                                            </p:txEl>
                                          </p:spTgt>
                                        </p:tgtEl>
                                        <p:attrNameLst>
                                          <p:attrName>style.opacity</p:attrName>
                                        </p:attrNameLst>
                                      </p:cBhvr>
                                      <p:to>
                                        <p:strVal val="0.25"/>
                                      </p:to>
                                    </p:set>
                                    <p:animEffect filter="image" prLst="opacity: 0.25">
                                      <p:cBhvr rctx="IE">
                                        <p:cTn id="22" dur="indefinite"/>
                                        <p:tgtEl>
                                          <p:spTgt spid="3">
                                            <p:txEl>
                                              <p:pRg st="5" end="5"/>
                                            </p:txEl>
                                          </p:spTgt>
                                        </p:tgtEl>
                                      </p:cBhvr>
                                    </p:animEffect>
                                  </p:childTnLst>
                                </p:cTn>
                              </p:par>
                              <p:par>
                                <p:cTn id="23" presetID="9" presetClass="emph" presetSubtype="0" nodeType="withEffect">
                                  <p:stCondLst>
                                    <p:cond delay="0"/>
                                  </p:stCondLst>
                                  <p:childTnLst>
                                    <p:set>
                                      <p:cBhvr rctx="PPT">
                                        <p:cTn id="24" dur="indefinite"/>
                                        <p:tgtEl>
                                          <p:spTgt spid="3">
                                            <p:txEl>
                                              <p:pRg st="6" end="6"/>
                                            </p:txEl>
                                          </p:spTgt>
                                        </p:tgtEl>
                                        <p:attrNameLst>
                                          <p:attrName>style.opacity</p:attrName>
                                        </p:attrNameLst>
                                      </p:cBhvr>
                                      <p:to>
                                        <p:strVal val="0.25"/>
                                      </p:to>
                                    </p:set>
                                    <p:animEffect filter="image" prLst="opacity: 0.25">
                                      <p:cBhvr rctx="IE">
                                        <p:cTn id="25" dur="indefinite"/>
                                        <p:tgtEl>
                                          <p:spTgt spid="3">
                                            <p:txEl>
                                              <p:pRg st="6" end="6"/>
                                            </p:txEl>
                                          </p:spTgt>
                                        </p:tgtEl>
                                      </p:cBhvr>
                                    </p:animEffect>
                                  </p:childTnLst>
                                </p:cTn>
                              </p:par>
                              <p:par>
                                <p:cTn id="26" presetID="9" presetClass="emph" presetSubtype="0" nodeType="withEffect">
                                  <p:stCondLst>
                                    <p:cond delay="0"/>
                                  </p:stCondLst>
                                  <p:childTnLst>
                                    <p:set>
                                      <p:cBhvr rctx="PPT">
                                        <p:cTn id="27" dur="indefinite"/>
                                        <p:tgtEl>
                                          <p:spTgt spid="3">
                                            <p:txEl>
                                              <p:pRg st="9" end="9"/>
                                            </p:txEl>
                                          </p:spTgt>
                                        </p:tgtEl>
                                        <p:attrNameLst>
                                          <p:attrName>style.opacity</p:attrName>
                                        </p:attrNameLst>
                                      </p:cBhvr>
                                      <p:to>
                                        <p:strVal val="0.25"/>
                                      </p:to>
                                    </p:set>
                                    <p:animEffect filter="image" prLst="opacity: 0.25">
                                      <p:cBhvr rctx="IE">
                                        <p:cTn id="28" dur="indefinite"/>
                                        <p:tgtEl>
                                          <p:spTgt spid="3">
                                            <p:txEl>
                                              <p:pRg st="9" end="9"/>
                                            </p:txEl>
                                          </p:spTgt>
                                        </p:tgtEl>
                                      </p:cBhvr>
                                    </p:animEffect>
                                  </p:childTnLst>
                                </p:cTn>
                              </p:par>
                              <p:par>
                                <p:cTn id="29" presetID="9" presetClass="emph" presetSubtype="0" nodeType="withEffect">
                                  <p:stCondLst>
                                    <p:cond delay="0"/>
                                  </p:stCondLst>
                                  <p:childTnLst>
                                    <p:set>
                                      <p:cBhvr rctx="PPT">
                                        <p:cTn id="30" dur="indefinite"/>
                                        <p:tgtEl>
                                          <p:spTgt spid="3">
                                            <p:txEl>
                                              <p:pRg st="10" end="10"/>
                                            </p:txEl>
                                          </p:spTgt>
                                        </p:tgtEl>
                                        <p:attrNameLst>
                                          <p:attrName>style.opacity</p:attrName>
                                        </p:attrNameLst>
                                      </p:cBhvr>
                                      <p:to>
                                        <p:strVal val="0.25"/>
                                      </p:to>
                                    </p:set>
                                    <p:animEffect filter="image" prLst="opacity: 0.25">
                                      <p:cBhvr rctx="IE">
                                        <p:cTn id="31" dur="indefinite"/>
                                        <p:tgtEl>
                                          <p:spTgt spid="3">
                                            <p:txEl>
                                              <p:pRg st="10" end="10"/>
                                            </p:txEl>
                                          </p:spTgt>
                                        </p:tgtEl>
                                      </p:cBhvr>
                                    </p:animEffect>
                                  </p:childTnLst>
                                </p:cTn>
                              </p:par>
                              <p:par>
                                <p:cTn id="32" presetID="9" presetClass="emph" presetSubtype="0" nodeType="withEffect">
                                  <p:stCondLst>
                                    <p:cond delay="0"/>
                                  </p:stCondLst>
                                  <p:childTnLst>
                                    <p:set>
                                      <p:cBhvr rctx="PPT">
                                        <p:cTn id="33" dur="indefinite"/>
                                        <p:tgtEl>
                                          <p:spTgt spid="3">
                                            <p:txEl>
                                              <p:pRg st="11" end="11"/>
                                            </p:txEl>
                                          </p:spTgt>
                                        </p:tgtEl>
                                        <p:attrNameLst>
                                          <p:attrName>style.opacity</p:attrName>
                                        </p:attrNameLst>
                                      </p:cBhvr>
                                      <p:to>
                                        <p:strVal val="0.25"/>
                                      </p:to>
                                    </p:set>
                                    <p:animEffect filter="image" prLst="opacity: 0.25">
                                      <p:cBhvr rctx="IE">
                                        <p:cTn id="34" dur="indefinite"/>
                                        <p:tgtEl>
                                          <p:spTgt spid="3">
                                            <p:txEl>
                                              <p:pRg st="11" end="11"/>
                                            </p:txEl>
                                          </p:spTgt>
                                        </p:tgtEl>
                                      </p:cBhvr>
                                    </p:animEffect>
                                  </p:childTnLst>
                                </p:cTn>
                              </p:par>
                              <p:par>
                                <p:cTn id="35" presetID="9" presetClass="emph" presetSubtype="0" nodeType="withEffect">
                                  <p:stCondLst>
                                    <p:cond delay="0"/>
                                  </p:stCondLst>
                                  <p:childTnLst>
                                    <p:set>
                                      <p:cBhvr rctx="PPT">
                                        <p:cTn id="36" dur="indefinite"/>
                                        <p:tgtEl>
                                          <p:spTgt spid="3">
                                            <p:txEl>
                                              <p:pRg st="12" end="12"/>
                                            </p:txEl>
                                          </p:spTgt>
                                        </p:tgtEl>
                                        <p:attrNameLst>
                                          <p:attrName>style.opacity</p:attrName>
                                        </p:attrNameLst>
                                      </p:cBhvr>
                                      <p:to>
                                        <p:strVal val="0.25"/>
                                      </p:to>
                                    </p:set>
                                    <p:animEffect filter="image" prLst="opacity: 0.25">
                                      <p:cBhvr rctx="IE">
                                        <p:cTn id="37" dur="indefinite"/>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pic>
        <p:nvPicPr>
          <p:cNvPr id="27655" name="Picture 15"/>
          <p:cNvPicPr>
            <a:picLocks noChangeAspect="1" noChangeArrowheads="1"/>
          </p:cNvPicPr>
          <p:nvPr/>
        </p:nvPicPr>
        <p:blipFill>
          <a:blip r:embed="rId2"/>
          <a:srcRect/>
          <a:stretch>
            <a:fillRect/>
          </a:stretch>
        </p:blipFill>
        <p:spPr bwMode="auto">
          <a:xfrm>
            <a:off x="8218488" y="44450"/>
            <a:ext cx="838200" cy="714375"/>
          </a:xfrm>
          <a:prstGeom prst="rect">
            <a:avLst/>
          </a:prstGeom>
          <a:noFill/>
          <a:ln w="9525">
            <a:noFill/>
            <a:miter lim="800000"/>
            <a:headEnd/>
            <a:tailEnd/>
          </a:ln>
        </p:spPr>
      </p:pic>
      <p:grpSp>
        <p:nvGrpSpPr>
          <p:cNvPr id="25624" name="Group 24"/>
          <p:cNvGrpSpPr>
            <a:grpSpLocks/>
          </p:cNvGrpSpPr>
          <p:nvPr/>
        </p:nvGrpSpPr>
        <p:grpSpPr bwMode="auto">
          <a:xfrm>
            <a:off x="457200" y="1147763"/>
            <a:ext cx="7532688" cy="3141662"/>
            <a:chOff x="288" y="723"/>
            <a:chExt cx="4745" cy="1979"/>
          </a:xfrm>
        </p:grpSpPr>
        <p:pic>
          <p:nvPicPr>
            <p:cNvPr id="27664" name="Picture 2"/>
            <p:cNvPicPr>
              <a:picLocks noChangeAspect="1" noChangeArrowheads="1"/>
            </p:cNvPicPr>
            <p:nvPr/>
          </p:nvPicPr>
          <p:blipFill>
            <a:blip r:embed="rId3"/>
            <a:srcRect/>
            <a:stretch>
              <a:fillRect/>
            </a:stretch>
          </p:blipFill>
          <p:spPr bwMode="auto">
            <a:xfrm>
              <a:off x="3723" y="723"/>
              <a:ext cx="1310" cy="1979"/>
            </a:xfrm>
            <a:prstGeom prst="rect">
              <a:avLst/>
            </a:prstGeom>
            <a:noFill/>
            <a:ln w="9525">
              <a:noFill/>
              <a:miter lim="800000"/>
              <a:headEnd/>
              <a:tailEnd/>
            </a:ln>
          </p:spPr>
        </p:pic>
        <p:sp>
          <p:nvSpPr>
            <p:cNvPr id="27667" name="ZoneTexte 32"/>
            <p:cNvSpPr txBox="1">
              <a:spLocks noChangeArrowheads="1"/>
            </p:cNvSpPr>
            <p:nvPr/>
          </p:nvSpPr>
          <p:spPr bwMode="auto">
            <a:xfrm>
              <a:off x="288" y="1803"/>
              <a:ext cx="3408" cy="679"/>
            </a:xfrm>
            <a:prstGeom prst="rect">
              <a:avLst/>
            </a:prstGeom>
            <a:noFill/>
            <a:ln w="9525">
              <a:noFill/>
              <a:miter lim="800000"/>
              <a:headEnd/>
              <a:tailEnd/>
            </a:ln>
          </p:spPr>
          <p:txBody>
            <a:bodyPr>
              <a:spAutoFit/>
            </a:bodyPr>
            <a:lstStyle/>
            <a:p>
              <a:pPr>
                <a:buFont typeface="Wingdings" pitchFamily="2" charset="2"/>
                <a:buChar char="Ø"/>
              </a:pPr>
              <a:r>
                <a:rPr lang="en-US" sz="1600" b="1">
                  <a:solidFill>
                    <a:schemeClr val="tx2"/>
                  </a:solidFill>
                </a:rPr>
                <a:t>Examination of egg protein sequences for specific domains related to molecular defence</a:t>
              </a:r>
            </a:p>
            <a:p>
              <a:pPr>
                <a:buFont typeface="Wingdings" pitchFamily="2" charset="2"/>
                <a:buChar char="Ø"/>
              </a:pPr>
              <a:r>
                <a:rPr lang="en-US" sz="1600" b="1">
                  <a:solidFill>
                    <a:schemeClr val="tx2"/>
                  </a:solidFill>
                </a:rPr>
                <a:t> Identification of 142 molecules which could potentially degrade microbial components</a:t>
              </a:r>
            </a:p>
          </p:txBody>
        </p:sp>
      </p:grpSp>
      <p:sp>
        <p:nvSpPr>
          <p:cNvPr id="25612" name="ZoneTexte 34"/>
          <p:cNvSpPr txBox="1">
            <a:spLocks noChangeArrowheads="1"/>
          </p:cNvSpPr>
          <p:nvPr/>
        </p:nvSpPr>
        <p:spPr bwMode="auto">
          <a:xfrm>
            <a:off x="587375" y="4419600"/>
            <a:ext cx="4279900" cy="584200"/>
          </a:xfrm>
          <a:prstGeom prst="rect">
            <a:avLst/>
          </a:prstGeom>
          <a:noFill/>
          <a:ln w="9525">
            <a:solidFill>
              <a:schemeClr val="tx1"/>
            </a:solidFill>
            <a:miter lim="800000"/>
            <a:headEnd/>
            <a:tailEnd/>
          </a:ln>
        </p:spPr>
        <p:txBody>
          <a:bodyPr wrap="none">
            <a:spAutoFit/>
          </a:bodyPr>
          <a:lstStyle/>
          <a:p>
            <a:r>
              <a:rPr lang="fr-FR" sz="1600" dirty="0"/>
              <a:t>Use of </a:t>
            </a:r>
            <a:r>
              <a:rPr lang="fr-FR" sz="1600" dirty="0" err="1" smtClean="0"/>
              <a:t>InterPro</a:t>
            </a:r>
            <a:r>
              <a:rPr lang="fr-FR" sz="1600" dirty="0" smtClean="0"/>
              <a:t> </a:t>
            </a:r>
            <a:r>
              <a:rPr lang="fr-FR" sz="1600" dirty="0" err="1"/>
              <a:t>domains</a:t>
            </a:r>
            <a:r>
              <a:rPr lang="fr-FR" sz="1600" dirty="0"/>
              <a:t> and signature</a:t>
            </a:r>
          </a:p>
          <a:p>
            <a:r>
              <a:rPr lang="fr-FR" sz="1600" dirty="0">
                <a:sym typeface="Wingdings" pitchFamily="2" charset="2"/>
              </a:rPr>
              <a:t> </a:t>
            </a:r>
            <a:r>
              <a:rPr lang="fr-FR" sz="1600" dirty="0"/>
              <a:t>149 </a:t>
            </a:r>
            <a:r>
              <a:rPr lang="fr-FR" sz="1600" dirty="0" err="1"/>
              <a:t>functional</a:t>
            </a:r>
            <a:r>
              <a:rPr lang="fr-FR" sz="1600" dirty="0"/>
              <a:t> </a:t>
            </a:r>
            <a:r>
              <a:rPr lang="fr-FR" sz="1600" dirty="0" err="1"/>
              <a:t>domains</a:t>
            </a:r>
            <a:r>
              <a:rPr lang="fr-FR" sz="1600" dirty="0"/>
              <a:t> </a:t>
            </a:r>
            <a:r>
              <a:rPr lang="fr-FR" sz="1600" dirty="0" err="1"/>
              <a:t>grouped</a:t>
            </a:r>
            <a:r>
              <a:rPr lang="fr-FR" sz="1600" dirty="0"/>
              <a:t> in 9 </a:t>
            </a:r>
            <a:r>
              <a:rPr lang="fr-FR" sz="1600" dirty="0" err="1"/>
              <a:t>families</a:t>
            </a:r>
            <a:endParaRPr lang="fr-FR" sz="1600" dirty="0"/>
          </a:p>
        </p:txBody>
      </p:sp>
      <p:sp>
        <p:nvSpPr>
          <p:cNvPr id="25613" name="ZoneTexte 35"/>
          <p:cNvSpPr txBox="1">
            <a:spLocks noChangeArrowheads="1"/>
          </p:cNvSpPr>
          <p:nvPr/>
        </p:nvSpPr>
        <p:spPr bwMode="auto">
          <a:xfrm>
            <a:off x="587375" y="5291138"/>
            <a:ext cx="3927475" cy="584200"/>
          </a:xfrm>
          <a:prstGeom prst="rect">
            <a:avLst/>
          </a:prstGeom>
          <a:noFill/>
          <a:ln w="9525">
            <a:solidFill>
              <a:schemeClr val="tx1"/>
            </a:solidFill>
            <a:miter lim="800000"/>
            <a:headEnd/>
            <a:tailEnd/>
          </a:ln>
        </p:spPr>
        <p:txBody>
          <a:bodyPr wrap="none">
            <a:spAutoFit/>
          </a:bodyPr>
          <a:lstStyle/>
          <a:p>
            <a:r>
              <a:rPr lang="fr-FR" sz="1600"/>
              <a:t>Use of the most recent egg protein inventory</a:t>
            </a:r>
          </a:p>
          <a:p>
            <a:r>
              <a:rPr lang="fr-FR" sz="1600">
                <a:sym typeface="Wingdings" pitchFamily="2" charset="2"/>
              </a:rPr>
              <a:t> </a:t>
            </a:r>
            <a:r>
              <a:rPr lang="fr-FR" sz="1600"/>
              <a:t>1174 protein sequences</a:t>
            </a:r>
          </a:p>
        </p:txBody>
      </p:sp>
      <p:grpSp>
        <p:nvGrpSpPr>
          <p:cNvPr id="25625" name="Group 25"/>
          <p:cNvGrpSpPr>
            <a:grpSpLocks/>
          </p:cNvGrpSpPr>
          <p:nvPr/>
        </p:nvGrpSpPr>
        <p:grpSpPr bwMode="auto">
          <a:xfrm>
            <a:off x="4992688" y="4224338"/>
            <a:ext cx="3951287" cy="1882775"/>
            <a:chOff x="3145" y="2661"/>
            <a:chExt cx="2489" cy="1186"/>
          </a:xfrm>
        </p:grpSpPr>
        <p:sp>
          <p:nvSpPr>
            <p:cNvPr id="41" name="Rectangle 10"/>
            <p:cNvSpPr>
              <a:spLocks noChangeArrowheads="1"/>
            </p:cNvSpPr>
            <p:nvPr/>
          </p:nvSpPr>
          <p:spPr bwMode="auto">
            <a:xfrm>
              <a:off x="3326" y="2661"/>
              <a:ext cx="75" cy="1186"/>
            </a:xfrm>
            <a:prstGeom prst="rect">
              <a:avLst/>
            </a:prstGeom>
            <a:solidFill>
              <a:schemeClr val="accent2">
                <a:lumMod val="60000"/>
                <a:lumOff val="40000"/>
              </a:schemeClr>
            </a:solidFill>
            <a:ln w="9525">
              <a:solidFill>
                <a:srgbClr val="000000"/>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latin typeface="+mn-lt"/>
              </a:endParaRPr>
            </a:p>
          </p:txBody>
        </p:sp>
        <p:sp>
          <p:nvSpPr>
            <p:cNvPr id="48" name="AutoShape 11"/>
            <p:cNvSpPr>
              <a:spLocks noChangeArrowheads="1"/>
            </p:cNvSpPr>
            <p:nvPr/>
          </p:nvSpPr>
          <p:spPr bwMode="auto">
            <a:xfrm>
              <a:off x="3153" y="2844"/>
              <a:ext cx="424" cy="216"/>
            </a:xfrm>
            <a:prstGeom prst="rightArrow">
              <a:avLst>
                <a:gd name="adj1" fmla="val 50000"/>
                <a:gd name="adj2" fmla="val 49074"/>
              </a:avLst>
            </a:prstGeom>
            <a:solidFill>
              <a:srgbClr val="C00000"/>
            </a:solidFill>
            <a:ln w="9525">
              <a:solidFill>
                <a:srgbClr val="000000"/>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latin typeface="+mn-lt"/>
              </a:endParaRPr>
            </a:p>
          </p:txBody>
        </p:sp>
        <p:sp>
          <p:nvSpPr>
            <p:cNvPr id="50" name="AutoShape 12"/>
            <p:cNvSpPr>
              <a:spLocks noChangeArrowheads="1"/>
            </p:cNvSpPr>
            <p:nvPr/>
          </p:nvSpPr>
          <p:spPr bwMode="auto">
            <a:xfrm>
              <a:off x="3145" y="3451"/>
              <a:ext cx="424" cy="216"/>
            </a:xfrm>
            <a:prstGeom prst="rightArrow">
              <a:avLst>
                <a:gd name="adj1" fmla="val 50000"/>
                <a:gd name="adj2" fmla="val 49074"/>
              </a:avLst>
            </a:prstGeom>
            <a:solidFill>
              <a:srgbClr val="C00000"/>
            </a:solidFill>
            <a:ln w="9525">
              <a:solidFill>
                <a:srgbClr val="000000"/>
              </a:solidFill>
              <a:miter lim="800000"/>
              <a:headEnd/>
              <a:tailEnd/>
            </a:ln>
            <a:effectLst/>
          </p:spPr>
          <p:txBody>
            <a:bodyPr wrap="none" anchor="ctr"/>
            <a:lstStyle/>
            <a:p>
              <a:pPr fontAlgn="auto">
                <a:spcBef>
                  <a:spcPts val="0"/>
                </a:spcBef>
                <a:spcAft>
                  <a:spcPts val="0"/>
                </a:spcAft>
                <a:defRPr/>
              </a:pPr>
              <a:endParaRPr lang="fr-FR" kern="0">
                <a:solidFill>
                  <a:sysClr val="windowText" lastClr="000000"/>
                </a:solidFill>
                <a:latin typeface="+mn-lt"/>
              </a:endParaRPr>
            </a:p>
          </p:txBody>
        </p:sp>
        <p:sp>
          <p:nvSpPr>
            <p:cNvPr id="27663" name="ZoneTexte 50"/>
            <p:cNvSpPr txBox="1">
              <a:spLocks noChangeArrowheads="1"/>
            </p:cNvSpPr>
            <p:nvPr/>
          </p:nvSpPr>
          <p:spPr bwMode="auto">
            <a:xfrm>
              <a:off x="3688" y="2970"/>
              <a:ext cx="1946" cy="581"/>
            </a:xfrm>
            <a:prstGeom prst="rect">
              <a:avLst/>
            </a:prstGeom>
            <a:noFill/>
            <a:ln w="9525">
              <a:solidFill>
                <a:srgbClr val="C00000"/>
              </a:solidFill>
              <a:miter lim="800000"/>
              <a:headEnd/>
              <a:tailEnd/>
            </a:ln>
          </p:spPr>
          <p:txBody>
            <a:bodyPr>
              <a:spAutoFit/>
            </a:bodyPr>
            <a:lstStyle/>
            <a:p>
              <a:pPr algn="ctr"/>
              <a:r>
                <a:rPr lang="en-US" b="1">
                  <a:solidFill>
                    <a:srgbClr val="C00000"/>
                  </a:solidFill>
                </a:rPr>
                <a:t>219 different proteins potentially involved in the chemical protection of the egg</a:t>
              </a:r>
            </a:p>
          </p:txBody>
        </p:sp>
      </p:grpSp>
      <p:sp>
        <p:nvSpPr>
          <p:cNvPr id="17" name="ZoneTexte 42"/>
          <p:cNvSpPr txBox="1">
            <a:spLocks noChangeArrowheads="1"/>
          </p:cNvSpPr>
          <p:nvPr/>
        </p:nvSpPr>
        <p:spPr bwMode="auto">
          <a:xfrm>
            <a:off x="543025" y="654050"/>
            <a:ext cx="5238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Calibri" pitchFamily="34" charset="0"/>
              </a:defRPr>
            </a:lvl1pPr>
            <a:lvl2pPr marL="742950" indent="-285750" eaLnBrk="0" hangingPunct="0">
              <a:defRPr sz="1200" i="1">
                <a:solidFill>
                  <a:schemeClr val="tx1"/>
                </a:solidFill>
                <a:latin typeface="Calibri" pitchFamily="34" charset="0"/>
              </a:defRPr>
            </a:lvl2pPr>
            <a:lvl3pPr marL="1143000" indent="-228600" eaLnBrk="0" hangingPunct="0">
              <a:defRPr sz="1200" i="1">
                <a:solidFill>
                  <a:schemeClr val="tx1"/>
                </a:solidFill>
                <a:latin typeface="Calibri" pitchFamily="34" charset="0"/>
              </a:defRPr>
            </a:lvl3pPr>
            <a:lvl4pPr marL="1600200" indent="-228600" eaLnBrk="0" hangingPunct="0">
              <a:defRPr sz="1200" i="1">
                <a:solidFill>
                  <a:schemeClr val="tx1"/>
                </a:solidFill>
                <a:latin typeface="Calibri" pitchFamily="34" charset="0"/>
              </a:defRPr>
            </a:lvl4pPr>
            <a:lvl5pPr marL="2057400" indent="-228600" eaLnBrk="0" hangingPunct="0">
              <a:defRPr sz="1200" i="1">
                <a:solidFill>
                  <a:schemeClr val="tx1"/>
                </a:solidFill>
                <a:latin typeface="Calibri" pitchFamily="34" charset="0"/>
              </a:defRPr>
            </a:lvl5pPr>
            <a:lvl6pPr marL="2514600" indent="-228600" eaLnBrk="0" fontAlgn="base" hangingPunct="0">
              <a:spcBef>
                <a:spcPct val="0"/>
              </a:spcBef>
              <a:spcAft>
                <a:spcPct val="0"/>
              </a:spcAft>
              <a:defRPr sz="1200" i="1">
                <a:solidFill>
                  <a:schemeClr val="tx1"/>
                </a:solidFill>
                <a:latin typeface="Calibri" pitchFamily="34" charset="0"/>
              </a:defRPr>
            </a:lvl6pPr>
            <a:lvl7pPr marL="2971800" indent="-228600" eaLnBrk="0" fontAlgn="base" hangingPunct="0">
              <a:spcBef>
                <a:spcPct val="0"/>
              </a:spcBef>
              <a:spcAft>
                <a:spcPct val="0"/>
              </a:spcAft>
              <a:defRPr sz="1200" i="1">
                <a:solidFill>
                  <a:schemeClr val="tx1"/>
                </a:solidFill>
                <a:latin typeface="Calibri" pitchFamily="34" charset="0"/>
              </a:defRPr>
            </a:lvl7pPr>
            <a:lvl8pPr marL="3429000" indent="-228600" eaLnBrk="0" fontAlgn="base" hangingPunct="0">
              <a:spcBef>
                <a:spcPct val="0"/>
              </a:spcBef>
              <a:spcAft>
                <a:spcPct val="0"/>
              </a:spcAft>
              <a:defRPr sz="1200" i="1">
                <a:solidFill>
                  <a:schemeClr val="tx1"/>
                </a:solidFill>
                <a:latin typeface="Calibri" pitchFamily="34" charset="0"/>
              </a:defRPr>
            </a:lvl8pPr>
            <a:lvl9pPr marL="3886200" indent="-228600" eaLnBrk="0" fontAlgn="base" hangingPunct="0">
              <a:spcBef>
                <a:spcPct val="0"/>
              </a:spcBef>
              <a:spcAft>
                <a:spcPct val="0"/>
              </a:spcAft>
              <a:defRPr sz="1200" i="1">
                <a:solidFill>
                  <a:schemeClr val="tx1"/>
                </a:solidFill>
                <a:latin typeface="Calibri" pitchFamily="34" charset="0"/>
              </a:defRPr>
            </a:lvl9pPr>
          </a:lstStyle>
          <a:p>
            <a:pPr eaLnBrk="1" hangingPunct="1"/>
            <a:r>
              <a:rPr lang="fr-FR" altLang="en-US" sz="1600" b="1" dirty="0">
                <a:sym typeface="Wingdings" pitchFamily="2" charset="2"/>
              </a:rPr>
              <a:t> </a:t>
            </a:r>
            <a:r>
              <a:rPr lang="fr-FR" altLang="en-US" sz="1600" b="1" dirty="0"/>
              <a:t>Analyse </a:t>
            </a:r>
            <a:r>
              <a:rPr lang="fr-FR" altLang="en-US" sz="1600" b="1" dirty="0" err="1"/>
              <a:t>bioinformatique</a:t>
            </a:r>
            <a:r>
              <a:rPr lang="fr-FR" altLang="en-US" sz="1600" b="1" dirty="0"/>
              <a:t> des protéines antimicrobiennes</a:t>
            </a:r>
            <a:endParaRPr lang="en-US" altLang="en-US" sz="1600" b="1" dirty="0"/>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25" y="1008289"/>
            <a:ext cx="4338638" cy="159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0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624"/>
                                        </p:tgtEl>
                                        <p:attrNameLst>
                                          <p:attrName>style.visibility</p:attrName>
                                        </p:attrNameLst>
                                      </p:cBhvr>
                                      <p:to>
                                        <p:strVal val="visible"/>
                                      </p:to>
                                    </p:set>
                                    <p:animEffect transition="in" filter="wipe(left)">
                                      <p:cBhvr>
                                        <p:cTn id="12" dur="500"/>
                                        <p:tgtEl>
                                          <p:spTgt spid="25624"/>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612"/>
                                        </p:tgtEl>
                                        <p:attrNameLst>
                                          <p:attrName>style.visibility</p:attrName>
                                        </p:attrNameLst>
                                      </p:cBhvr>
                                      <p:to>
                                        <p:strVal val="visible"/>
                                      </p:to>
                                    </p:set>
                                    <p:animEffect transition="in" filter="wipe(left)">
                                      <p:cBhvr>
                                        <p:cTn id="20" dur="500"/>
                                        <p:tgtEl>
                                          <p:spTgt spid="256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613"/>
                                        </p:tgtEl>
                                        <p:attrNameLst>
                                          <p:attrName>style.visibility</p:attrName>
                                        </p:attrNameLst>
                                      </p:cBhvr>
                                      <p:to>
                                        <p:strVal val="visible"/>
                                      </p:to>
                                    </p:set>
                                    <p:animEffect transition="in" filter="wipe(left)">
                                      <p:cBhvr>
                                        <p:cTn id="23" dur="500"/>
                                        <p:tgtEl>
                                          <p:spTgt spid="256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5625"/>
                                        </p:tgtEl>
                                        <p:attrNameLst>
                                          <p:attrName>style.visibility</p:attrName>
                                        </p:attrNameLst>
                                      </p:cBhvr>
                                      <p:to>
                                        <p:strVal val="visible"/>
                                      </p:to>
                                    </p:set>
                                    <p:animEffect transition="in" filter="wipe(left)">
                                      <p:cBhvr>
                                        <p:cTn id="28" dur="500"/>
                                        <p:tgtEl>
                                          <p:spTgt spid="25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12" grpId="0" animBg="1"/>
      <p:bldP spid="256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28720"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8674"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28675"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28676"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28678"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9D3563A8-B4B0-46E7-8419-8D86A8E2DD5E}" type="slidenum">
              <a:rPr lang="en-GB" sz="1600" smtClean="0">
                <a:solidFill>
                  <a:schemeClr val="bg1"/>
                </a:solidFill>
                <a:latin typeface="Arial" charset="0"/>
                <a:cs typeface="Arial" charset="0"/>
              </a:rPr>
              <a:pPr fontAlgn="base">
                <a:spcBef>
                  <a:spcPct val="0"/>
                </a:spcBef>
                <a:spcAft>
                  <a:spcPct val="0"/>
                </a:spcAft>
              </a:pPr>
              <a:t>66</a:t>
            </a:fld>
            <a:endParaRPr lang="en-GB" sz="1600" smtClean="0">
              <a:solidFill>
                <a:schemeClr val="bg1"/>
              </a:solidFill>
              <a:latin typeface="Arial" charset="0"/>
              <a:cs typeface="Arial" charset="0"/>
            </a:endParaRPr>
          </a:p>
        </p:txBody>
      </p:sp>
      <p:pic>
        <p:nvPicPr>
          <p:cNvPr id="28679"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26674" name="Group 50"/>
          <p:cNvGrpSpPr>
            <a:grpSpLocks/>
          </p:cNvGrpSpPr>
          <p:nvPr/>
        </p:nvGrpSpPr>
        <p:grpSpPr bwMode="auto">
          <a:xfrm>
            <a:off x="392113" y="1992313"/>
            <a:ext cx="3471862" cy="3471862"/>
            <a:chOff x="247" y="1255"/>
            <a:chExt cx="2187" cy="2187"/>
          </a:xfrm>
        </p:grpSpPr>
        <p:grpSp>
          <p:nvGrpSpPr>
            <p:cNvPr id="28708" name="Group 79"/>
            <p:cNvGrpSpPr>
              <a:grpSpLocks/>
            </p:cNvGrpSpPr>
            <p:nvPr/>
          </p:nvGrpSpPr>
          <p:grpSpPr bwMode="auto">
            <a:xfrm>
              <a:off x="247" y="1255"/>
              <a:ext cx="2187" cy="2187"/>
              <a:chOff x="3707" y="1649"/>
              <a:chExt cx="1188" cy="1182"/>
            </a:xfrm>
          </p:grpSpPr>
          <p:sp>
            <p:nvSpPr>
              <p:cNvPr id="28713" name="Freeform 57"/>
              <p:cNvSpPr>
                <a:spLocks/>
              </p:cNvSpPr>
              <p:nvPr/>
            </p:nvSpPr>
            <p:spPr bwMode="auto">
              <a:xfrm>
                <a:off x="4301" y="1649"/>
                <a:ext cx="594" cy="678"/>
              </a:xfrm>
              <a:custGeom>
                <a:avLst/>
                <a:gdLst>
                  <a:gd name="T0" fmla="*/ 588 w 99"/>
                  <a:gd name="T1" fmla="*/ 678 h 113"/>
                  <a:gd name="T2" fmla="*/ 594 w 99"/>
                  <a:gd name="T3" fmla="*/ 594 h 113"/>
                  <a:gd name="T4" fmla="*/ 0 w 99"/>
                  <a:gd name="T5" fmla="*/ 6 h 113"/>
                  <a:gd name="T6" fmla="*/ 0 w 99"/>
                  <a:gd name="T7" fmla="*/ 6 h 113"/>
                  <a:gd name="T8" fmla="*/ 0 w 99"/>
                  <a:gd name="T9" fmla="*/ 594 h 113"/>
                  <a:gd name="T10" fmla="*/ 588 w 99"/>
                  <a:gd name="T11" fmla="*/ 678 h 113"/>
                  <a:gd name="T12" fmla="*/ 0 60000 65536"/>
                  <a:gd name="T13" fmla="*/ 0 60000 65536"/>
                  <a:gd name="T14" fmla="*/ 0 60000 65536"/>
                  <a:gd name="T15" fmla="*/ 0 60000 65536"/>
                  <a:gd name="T16" fmla="*/ 0 60000 65536"/>
                  <a:gd name="T17" fmla="*/ 0 60000 65536"/>
                  <a:gd name="T18" fmla="*/ 0 w 99"/>
                  <a:gd name="T19" fmla="*/ 0 h 113"/>
                  <a:gd name="T20" fmla="*/ 99 w 99"/>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99" h="113">
                    <a:moveTo>
                      <a:pt x="98" y="113"/>
                    </a:moveTo>
                    <a:cubicBezTo>
                      <a:pt x="98" y="108"/>
                      <a:pt x="99" y="104"/>
                      <a:pt x="99" y="99"/>
                    </a:cubicBezTo>
                    <a:cubicBezTo>
                      <a:pt x="99" y="45"/>
                      <a:pt x="54" y="1"/>
                      <a:pt x="0" y="1"/>
                    </a:cubicBezTo>
                    <a:cubicBezTo>
                      <a:pt x="0" y="0"/>
                      <a:pt x="0" y="1"/>
                      <a:pt x="0" y="1"/>
                    </a:cubicBezTo>
                    <a:lnTo>
                      <a:pt x="0" y="99"/>
                    </a:lnTo>
                    <a:lnTo>
                      <a:pt x="98" y="113"/>
                    </a:lnTo>
                    <a:close/>
                  </a:path>
                </a:pathLst>
              </a:custGeom>
              <a:solidFill>
                <a:srgbClr val="FFFF00"/>
              </a:solidFill>
              <a:ln w="9525">
                <a:solidFill>
                  <a:srgbClr val="000000"/>
                </a:solidFill>
                <a:prstDash val="solid"/>
                <a:round/>
                <a:headEnd/>
                <a:tailEnd/>
              </a:ln>
            </p:spPr>
            <p:txBody>
              <a:bodyPr/>
              <a:lstStyle/>
              <a:p>
                <a:endParaRPr lang="fr-FR"/>
              </a:p>
            </p:txBody>
          </p:sp>
          <p:sp>
            <p:nvSpPr>
              <p:cNvPr id="28714" name="Freeform 58"/>
              <p:cNvSpPr>
                <a:spLocks/>
              </p:cNvSpPr>
              <p:nvPr/>
            </p:nvSpPr>
            <p:spPr bwMode="auto">
              <a:xfrm>
                <a:off x="4301" y="2243"/>
                <a:ext cx="588" cy="528"/>
              </a:xfrm>
              <a:custGeom>
                <a:avLst/>
                <a:gdLst>
                  <a:gd name="T0" fmla="*/ 264 w 98"/>
                  <a:gd name="T1" fmla="*/ 528 h 88"/>
                  <a:gd name="T2" fmla="*/ 588 w 98"/>
                  <a:gd name="T3" fmla="*/ 84 h 88"/>
                  <a:gd name="T4" fmla="*/ 0 w 98"/>
                  <a:gd name="T5" fmla="*/ 0 h 88"/>
                  <a:gd name="T6" fmla="*/ 264 w 98"/>
                  <a:gd name="T7" fmla="*/ 528 h 88"/>
                  <a:gd name="T8" fmla="*/ 0 60000 65536"/>
                  <a:gd name="T9" fmla="*/ 0 60000 65536"/>
                  <a:gd name="T10" fmla="*/ 0 60000 65536"/>
                  <a:gd name="T11" fmla="*/ 0 60000 65536"/>
                  <a:gd name="T12" fmla="*/ 0 w 98"/>
                  <a:gd name="T13" fmla="*/ 0 h 88"/>
                  <a:gd name="T14" fmla="*/ 98 w 98"/>
                  <a:gd name="T15" fmla="*/ 88 h 88"/>
                </a:gdLst>
                <a:ahLst/>
                <a:cxnLst>
                  <a:cxn ang="T8">
                    <a:pos x="T0" y="T1"/>
                  </a:cxn>
                  <a:cxn ang="T9">
                    <a:pos x="T2" y="T3"/>
                  </a:cxn>
                  <a:cxn ang="T10">
                    <a:pos x="T4" y="T5"/>
                  </a:cxn>
                  <a:cxn ang="T11">
                    <a:pos x="T6" y="T7"/>
                  </a:cxn>
                </a:cxnLst>
                <a:rect l="T12" t="T13" r="T14" b="T15"/>
                <a:pathLst>
                  <a:path w="98" h="88">
                    <a:moveTo>
                      <a:pt x="44" y="88"/>
                    </a:moveTo>
                    <a:cubicBezTo>
                      <a:pt x="73" y="73"/>
                      <a:pt x="93" y="46"/>
                      <a:pt x="98" y="14"/>
                    </a:cubicBezTo>
                    <a:lnTo>
                      <a:pt x="0" y="0"/>
                    </a:lnTo>
                    <a:lnTo>
                      <a:pt x="44" y="88"/>
                    </a:lnTo>
                    <a:close/>
                  </a:path>
                </a:pathLst>
              </a:custGeom>
              <a:solidFill>
                <a:srgbClr val="C0C0C0"/>
              </a:solidFill>
              <a:ln w="9525">
                <a:solidFill>
                  <a:srgbClr val="000000"/>
                </a:solidFill>
                <a:prstDash val="solid"/>
                <a:round/>
                <a:headEnd/>
                <a:tailEnd/>
              </a:ln>
            </p:spPr>
            <p:txBody>
              <a:bodyPr/>
              <a:lstStyle/>
              <a:p>
                <a:endParaRPr lang="fr-FR"/>
              </a:p>
            </p:txBody>
          </p:sp>
          <p:sp>
            <p:nvSpPr>
              <p:cNvPr id="28715" name="Freeform 59"/>
              <p:cNvSpPr>
                <a:spLocks/>
              </p:cNvSpPr>
              <p:nvPr/>
            </p:nvSpPr>
            <p:spPr bwMode="auto">
              <a:xfrm>
                <a:off x="3857" y="2243"/>
                <a:ext cx="708" cy="588"/>
              </a:xfrm>
              <a:custGeom>
                <a:avLst/>
                <a:gdLst>
                  <a:gd name="T0" fmla="*/ 0 w 118"/>
                  <a:gd name="T1" fmla="*/ 396 h 98"/>
                  <a:gd name="T2" fmla="*/ 444 w 118"/>
                  <a:gd name="T3" fmla="*/ 588 h 98"/>
                  <a:gd name="T4" fmla="*/ 708 w 118"/>
                  <a:gd name="T5" fmla="*/ 528 h 98"/>
                  <a:gd name="T6" fmla="*/ 444 w 118"/>
                  <a:gd name="T7" fmla="*/ 0 h 98"/>
                  <a:gd name="T8" fmla="*/ 0 w 118"/>
                  <a:gd name="T9" fmla="*/ 396 h 98"/>
                  <a:gd name="T10" fmla="*/ 0 60000 65536"/>
                  <a:gd name="T11" fmla="*/ 0 60000 65536"/>
                  <a:gd name="T12" fmla="*/ 0 60000 65536"/>
                  <a:gd name="T13" fmla="*/ 0 60000 65536"/>
                  <a:gd name="T14" fmla="*/ 0 60000 65536"/>
                  <a:gd name="T15" fmla="*/ 0 w 118"/>
                  <a:gd name="T16" fmla="*/ 0 h 98"/>
                  <a:gd name="T17" fmla="*/ 118 w 118"/>
                  <a:gd name="T18" fmla="*/ 98 h 98"/>
                </a:gdLst>
                <a:ahLst/>
                <a:cxnLst>
                  <a:cxn ang="T10">
                    <a:pos x="T0" y="T1"/>
                  </a:cxn>
                  <a:cxn ang="T11">
                    <a:pos x="T2" y="T3"/>
                  </a:cxn>
                  <a:cxn ang="T12">
                    <a:pos x="T4" y="T5"/>
                  </a:cxn>
                  <a:cxn ang="T13">
                    <a:pos x="T6" y="T7"/>
                  </a:cxn>
                  <a:cxn ang="T14">
                    <a:pos x="T8" y="T9"/>
                  </a:cxn>
                </a:cxnLst>
                <a:rect l="T15" t="T16" r="T17" b="T18"/>
                <a:pathLst>
                  <a:path w="118" h="98">
                    <a:moveTo>
                      <a:pt x="0" y="66"/>
                    </a:moveTo>
                    <a:cubicBezTo>
                      <a:pt x="19" y="87"/>
                      <a:pt x="46" y="98"/>
                      <a:pt x="74" y="98"/>
                    </a:cubicBezTo>
                    <a:cubicBezTo>
                      <a:pt x="89" y="98"/>
                      <a:pt x="105" y="95"/>
                      <a:pt x="118" y="88"/>
                    </a:cubicBezTo>
                    <a:lnTo>
                      <a:pt x="74" y="0"/>
                    </a:lnTo>
                    <a:lnTo>
                      <a:pt x="0" y="66"/>
                    </a:lnTo>
                    <a:close/>
                  </a:path>
                </a:pathLst>
              </a:custGeom>
              <a:solidFill>
                <a:schemeClr val="bg1"/>
              </a:solidFill>
              <a:ln w="9525">
                <a:solidFill>
                  <a:srgbClr val="000000"/>
                </a:solidFill>
                <a:prstDash val="solid"/>
                <a:round/>
                <a:headEnd/>
                <a:tailEnd/>
              </a:ln>
            </p:spPr>
            <p:txBody>
              <a:bodyPr/>
              <a:lstStyle/>
              <a:p>
                <a:endParaRPr lang="fr-FR"/>
              </a:p>
            </p:txBody>
          </p:sp>
          <p:sp>
            <p:nvSpPr>
              <p:cNvPr id="28716" name="Freeform 60"/>
              <p:cNvSpPr>
                <a:spLocks/>
              </p:cNvSpPr>
              <p:nvPr/>
            </p:nvSpPr>
            <p:spPr bwMode="auto">
              <a:xfrm>
                <a:off x="3707" y="1655"/>
                <a:ext cx="594" cy="984"/>
              </a:xfrm>
              <a:custGeom>
                <a:avLst/>
                <a:gdLst>
                  <a:gd name="T0" fmla="*/ 594 w 99"/>
                  <a:gd name="T1" fmla="*/ 0 h 164"/>
                  <a:gd name="T2" fmla="*/ 6 w 99"/>
                  <a:gd name="T3" fmla="*/ 588 h 164"/>
                  <a:gd name="T4" fmla="*/ 150 w 99"/>
                  <a:gd name="T5" fmla="*/ 984 h 164"/>
                  <a:gd name="T6" fmla="*/ 594 w 99"/>
                  <a:gd name="T7" fmla="*/ 588 h 164"/>
                  <a:gd name="T8" fmla="*/ 594 w 99"/>
                  <a:gd name="T9" fmla="*/ 0 h 164"/>
                  <a:gd name="T10" fmla="*/ 0 60000 65536"/>
                  <a:gd name="T11" fmla="*/ 0 60000 65536"/>
                  <a:gd name="T12" fmla="*/ 0 60000 65536"/>
                  <a:gd name="T13" fmla="*/ 0 60000 65536"/>
                  <a:gd name="T14" fmla="*/ 0 60000 65536"/>
                  <a:gd name="T15" fmla="*/ 0 w 99"/>
                  <a:gd name="T16" fmla="*/ 0 h 164"/>
                  <a:gd name="T17" fmla="*/ 99 w 99"/>
                  <a:gd name="T18" fmla="*/ 164 h 164"/>
                </a:gdLst>
                <a:ahLst/>
                <a:cxnLst>
                  <a:cxn ang="T10">
                    <a:pos x="T0" y="T1"/>
                  </a:cxn>
                  <a:cxn ang="T11">
                    <a:pos x="T2" y="T3"/>
                  </a:cxn>
                  <a:cxn ang="T12">
                    <a:pos x="T4" y="T5"/>
                  </a:cxn>
                  <a:cxn ang="T13">
                    <a:pos x="T6" y="T7"/>
                  </a:cxn>
                  <a:cxn ang="T14">
                    <a:pos x="T8" y="T9"/>
                  </a:cxn>
                </a:cxnLst>
                <a:rect l="T15" t="T16" r="T17" b="T18"/>
                <a:pathLst>
                  <a:path w="99" h="164">
                    <a:moveTo>
                      <a:pt x="99" y="0"/>
                    </a:moveTo>
                    <a:cubicBezTo>
                      <a:pt x="44" y="0"/>
                      <a:pt x="1" y="44"/>
                      <a:pt x="1" y="98"/>
                    </a:cubicBezTo>
                    <a:cubicBezTo>
                      <a:pt x="0" y="122"/>
                      <a:pt x="9" y="145"/>
                      <a:pt x="25" y="164"/>
                    </a:cubicBezTo>
                    <a:lnTo>
                      <a:pt x="99" y="98"/>
                    </a:lnTo>
                    <a:lnTo>
                      <a:pt x="99" y="0"/>
                    </a:lnTo>
                    <a:close/>
                  </a:path>
                </a:pathLst>
              </a:custGeom>
              <a:solidFill>
                <a:srgbClr val="FFCC99"/>
              </a:solidFill>
              <a:ln w="9525">
                <a:solidFill>
                  <a:srgbClr val="000000"/>
                </a:solidFill>
                <a:prstDash val="solid"/>
                <a:round/>
                <a:headEnd/>
                <a:tailEnd/>
              </a:ln>
            </p:spPr>
            <p:txBody>
              <a:bodyPr/>
              <a:lstStyle/>
              <a:p>
                <a:endParaRPr lang="fr-FR"/>
              </a:p>
            </p:txBody>
          </p:sp>
        </p:grpSp>
        <p:sp>
          <p:nvSpPr>
            <p:cNvPr id="28709" name="Rectangle 61"/>
            <p:cNvSpPr>
              <a:spLocks noChangeArrowheads="1"/>
            </p:cNvSpPr>
            <p:nvPr/>
          </p:nvSpPr>
          <p:spPr bwMode="auto">
            <a:xfrm>
              <a:off x="1474" y="1830"/>
              <a:ext cx="683" cy="310"/>
            </a:xfrm>
            <a:prstGeom prst="rect">
              <a:avLst/>
            </a:prstGeom>
            <a:noFill/>
            <a:ln w="9525">
              <a:noFill/>
              <a:miter lim="800000"/>
              <a:headEnd/>
              <a:tailEnd/>
            </a:ln>
          </p:spPr>
          <p:txBody>
            <a:bodyPr lIns="0" tIns="0" rIns="0" bIns="0">
              <a:spAutoFit/>
            </a:bodyPr>
            <a:lstStyle/>
            <a:p>
              <a:r>
                <a:rPr lang="fr-FR" sz="1600" b="1">
                  <a:solidFill>
                    <a:srgbClr val="000000"/>
                  </a:solidFill>
                </a:rPr>
                <a:t>Egg Yolk</a:t>
              </a:r>
            </a:p>
            <a:p>
              <a:r>
                <a:rPr lang="fr-FR" sz="1600" b="1">
                  <a:solidFill>
                    <a:srgbClr val="000000"/>
                  </a:solidFill>
                </a:rPr>
                <a:t>(117; 27%)</a:t>
              </a:r>
              <a:endParaRPr lang="fr-FR" sz="1600" b="1"/>
            </a:p>
          </p:txBody>
        </p:sp>
        <p:sp>
          <p:nvSpPr>
            <p:cNvPr id="28710" name="Rectangle 62"/>
            <p:cNvSpPr>
              <a:spLocks noChangeArrowheads="1"/>
            </p:cNvSpPr>
            <p:nvPr/>
          </p:nvSpPr>
          <p:spPr bwMode="auto">
            <a:xfrm>
              <a:off x="1535" y="2504"/>
              <a:ext cx="799" cy="465"/>
            </a:xfrm>
            <a:prstGeom prst="rect">
              <a:avLst/>
            </a:prstGeom>
            <a:noFill/>
            <a:ln w="9525">
              <a:noFill/>
              <a:miter lim="800000"/>
              <a:headEnd/>
              <a:tailEnd/>
            </a:ln>
          </p:spPr>
          <p:txBody>
            <a:bodyPr lIns="0" tIns="0" rIns="0" bIns="0">
              <a:spAutoFit/>
            </a:bodyPr>
            <a:lstStyle/>
            <a:p>
              <a:pPr algn="ctr"/>
              <a:r>
                <a:rPr lang="fr-FR" sz="1600" b="1">
                  <a:solidFill>
                    <a:srgbClr val="000000"/>
                  </a:solidFill>
                </a:rPr>
                <a:t>Vitelline </a:t>
              </a:r>
            </a:p>
            <a:p>
              <a:pPr algn="ctr"/>
              <a:r>
                <a:rPr lang="fr-FR" sz="1600" b="1">
                  <a:solidFill>
                    <a:srgbClr val="000000"/>
                  </a:solidFill>
                </a:rPr>
                <a:t>membranes </a:t>
              </a:r>
            </a:p>
            <a:p>
              <a:pPr algn="ctr"/>
              <a:r>
                <a:rPr lang="fr-FR" sz="1600" b="1">
                  <a:solidFill>
                    <a:srgbClr val="000000"/>
                  </a:solidFill>
                </a:rPr>
                <a:t>(66; 15%)</a:t>
              </a:r>
              <a:endParaRPr lang="fr-FR" sz="1600" b="1"/>
            </a:p>
          </p:txBody>
        </p:sp>
        <p:sp>
          <p:nvSpPr>
            <p:cNvPr id="28711" name="Rectangle 63"/>
            <p:cNvSpPr>
              <a:spLocks noChangeArrowheads="1"/>
            </p:cNvSpPr>
            <p:nvPr/>
          </p:nvSpPr>
          <p:spPr bwMode="auto">
            <a:xfrm>
              <a:off x="856" y="2906"/>
              <a:ext cx="661" cy="311"/>
            </a:xfrm>
            <a:prstGeom prst="rect">
              <a:avLst/>
            </a:prstGeom>
            <a:noFill/>
            <a:ln w="9525">
              <a:noFill/>
              <a:miter lim="800000"/>
              <a:headEnd/>
              <a:tailEnd/>
            </a:ln>
          </p:spPr>
          <p:txBody>
            <a:bodyPr lIns="0" tIns="0" rIns="0" bIns="0">
              <a:spAutoFit/>
            </a:bodyPr>
            <a:lstStyle/>
            <a:p>
              <a:pPr algn="ctr"/>
              <a:r>
                <a:rPr lang="fr-FR" sz="1600" b="1">
                  <a:solidFill>
                    <a:srgbClr val="000000"/>
                  </a:solidFill>
                </a:rPr>
                <a:t>Egg white </a:t>
              </a:r>
            </a:p>
            <a:p>
              <a:pPr algn="ctr"/>
              <a:r>
                <a:rPr lang="fr-FR" sz="1600" b="1">
                  <a:solidFill>
                    <a:srgbClr val="000000"/>
                  </a:solidFill>
                </a:rPr>
                <a:t>(90; 21%)</a:t>
              </a:r>
              <a:endParaRPr lang="fr-FR" sz="1600" b="1"/>
            </a:p>
          </p:txBody>
        </p:sp>
        <p:sp>
          <p:nvSpPr>
            <p:cNvPr id="28712" name="Rectangle 64"/>
            <p:cNvSpPr>
              <a:spLocks noChangeArrowheads="1"/>
            </p:cNvSpPr>
            <p:nvPr/>
          </p:nvSpPr>
          <p:spPr bwMode="auto">
            <a:xfrm>
              <a:off x="473" y="1985"/>
              <a:ext cx="683" cy="311"/>
            </a:xfrm>
            <a:prstGeom prst="rect">
              <a:avLst/>
            </a:prstGeom>
            <a:noFill/>
            <a:ln w="9525">
              <a:noFill/>
              <a:miter lim="800000"/>
              <a:headEnd/>
              <a:tailEnd/>
            </a:ln>
          </p:spPr>
          <p:txBody>
            <a:bodyPr lIns="0" tIns="0" rIns="0" bIns="0">
              <a:spAutoFit/>
            </a:bodyPr>
            <a:lstStyle/>
            <a:p>
              <a:pPr algn="ctr"/>
              <a:r>
                <a:rPr lang="fr-FR" sz="1600" b="1">
                  <a:solidFill>
                    <a:srgbClr val="000000"/>
                  </a:solidFill>
                </a:rPr>
                <a:t>Eggshell </a:t>
              </a:r>
            </a:p>
            <a:p>
              <a:pPr algn="ctr"/>
              <a:r>
                <a:rPr lang="fr-FR" sz="1600" b="1">
                  <a:solidFill>
                    <a:srgbClr val="000000"/>
                  </a:solidFill>
                </a:rPr>
                <a:t>(159; 37%)</a:t>
              </a:r>
              <a:endParaRPr lang="fr-FR" sz="1600" b="1"/>
            </a:p>
          </p:txBody>
        </p:sp>
      </p:grpSp>
      <p:grpSp>
        <p:nvGrpSpPr>
          <p:cNvPr id="26637" name="Groupe 72"/>
          <p:cNvGrpSpPr>
            <a:grpSpLocks/>
          </p:cNvGrpSpPr>
          <p:nvPr/>
        </p:nvGrpSpPr>
        <p:grpSpPr bwMode="auto">
          <a:xfrm>
            <a:off x="4244975" y="947738"/>
            <a:ext cx="4572000" cy="4440237"/>
            <a:chOff x="4682941" y="2001157"/>
            <a:chExt cx="2718437" cy="2581275"/>
          </a:xfrm>
        </p:grpSpPr>
        <p:grpSp>
          <p:nvGrpSpPr>
            <p:cNvPr id="28682" name="Group 75"/>
            <p:cNvGrpSpPr>
              <a:grpSpLocks/>
            </p:cNvGrpSpPr>
            <p:nvPr/>
          </p:nvGrpSpPr>
          <p:grpSpPr bwMode="auto">
            <a:xfrm>
              <a:off x="5078866" y="2671082"/>
              <a:ext cx="1976437" cy="1911350"/>
              <a:chOff x="785" y="1516"/>
              <a:chExt cx="1601" cy="1589"/>
            </a:xfrm>
          </p:grpSpPr>
          <p:sp>
            <p:nvSpPr>
              <p:cNvPr id="28697" name="Freeform 15"/>
              <p:cNvSpPr>
                <a:spLocks/>
              </p:cNvSpPr>
              <p:nvPr/>
            </p:nvSpPr>
            <p:spPr bwMode="auto">
              <a:xfrm>
                <a:off x="1486" y="1531"/>
                <a:ext cx="88" cy="691"/>
              </a:xfrm>
              <a:custGeom>
                <a:avLst/>
                <a:gdLst>
                  <a:gd name="T0" fmla="*/ 55 w 8"/>
                  <a:gd name="T1" fmla="*/ 0 h 63"/>
                  <a:gd name="T2" fmla="*/ 0 w 8"/>
                  <a:gd name="T3" fmla="*/ 0 h 63"/>
                  <a:gd name="T4" fmla="*/ 88 w 8"/>
                  <a:gd name="T5" fmla="*/ 691 h 63"/>
                  <a:gd name="T6" fmla="*/ 55 w 8"/>
                  <a:gd name="T7" fmla="*/ 0 h 63"/>
                  <a:gd name="T8" fmla="*/ 0 60000 65536"/>
                  <a:gd name="T9" fmla="*/ 0 60000 65536"/>
                  <a:gd name="T10" fmla="*/ 0 60000 65536"/>
                  <a:gd name="T11" fmla="*/ 0 60000 65536"/>
                  <a:gd name="T12" fmla="*/ 0 w 8"/>
                  <a:gd name="T13" fmla="*/ 0 h 63"/>
                  <a:gd name="T14" fmla="*/ 8 w 8"/>
                  <a:gd name="T15" fmla="*/ 63 h 63"/>
                </a:gdLst>
                <a:ahLst/>
                <a:cxnLst>
                  <a:cxn ang="T8">
                    <a:pos x="T0" y="T1"/>
                  </a:cxn>
                  <a:cxn ang="T9">
                    <a:pos x="T2" y="T3"/>
                  </a:cxn>
                  <a:cxn ang="T10">
                    <a:pos x="T4" y="T5"/>
                  </a:cxn>
                  <a:cxn ang="T11">
                    <a:pos x="T6" y="T7"/>
                  </a:cxn>
                </a:cxnLst>
                <a:rect l="T12" t="T13" r="T14" b="T15"/>
                <a:pathLst>
                  <a:path w="8" h="63">
                    <a:moveTo>
                      <a:pt x="5" y="0"/>
                    </a:moveTo>
                    <a:cubicBezTo>
                      <a:pt x="3" y="0"/>
                      <a:pt x="1" y="0"/>
                      <a:pt x="0" y="0"/>
                    </a:cubicBezTo>
                    <a:lnTo>
                      <a:pt x="8" y="63"/>
                    </a:lnTo>
                    <a:lnTo>
                      <a:pt x="5" y="0"/>
                    </a:lnTo>
                    <a:close/>
                  </a:path>
                </a:pathLst>
              </a:custGeom>
              <a:solidFill>
                <a:srgbClr val="CCCCFF"/>
              </a:solidFill>
              <a:ln w="9525">
                <a:solidFill>
                  <a:srgbClr val="000000"/>
                </a:solidFill>
                <a:prstDash val="solid"/>
                <a:round/>
                <a:headEnd/>
                <a:tailEnd/>
              </a:ln>
            </p:spPr>
            <p:txBody>
              <a:bodyPr/>
              <a:lstStyle/>
              <a:p>
                <a:endParaRPr lang="fr-FR"/>
              </a:p>
            </p:txBody>
          </p:sp>
          <p:sp>
            <p:nvSpPr>
              <p:cNvPr id="28698" name="Freeform 8"/>
              <p:cNvSpPr>
                <a:spLocks/>
              </p:cNvSpPr>
              <p:nvPr/>
            </p:nvSpPr>
            <p:spPr bwMode="auto">
              <a:xfrm>
                <a:off x="1586" y="1522"/>
                <a:ext cx="800" cy="1084"/>
              </a:xfrm>
              <a:custGeom>
                <a:avLst/>
                <a:gdLst>
                  <a:gd name="T0" fmla="*/ 737 w 64"/>
                  <a:gd name="T1" fmla="*/ 1084 h 87"/>
                  <a:gd name="T2" fmla="*/ 800 w 64"/>
                  <a:gd name="T3" fmla="*/ 797 h 87"/>
                  <a:gd name="T4" fmla="*/ 0 w 64"/>
                  <a:gd name="T5" fmla="*/ 12 h 87"/>
                  <a:gd name="T6" fmla="*/ 0 w 64"/>
                  <a:gd name="T7" fmla="*/ 12 h 87"/>
                  <a:gd name="T8" fmla="*/ 0 w 64"/>
                  <a:gd name="T9" fmla="*/ 797 h 87"/>
                  <a:gd name="T10" fmla="*/ 737 w 64"/>
                  <a:gd name="T11" fmla="*/ 1084 h 87"/>
                  <a:gd name="T12" fmla="*/ 0 60000 65536"/>
                  <a:gd name="T13" fmla="*/ 0 60000 65536"/>
                  <a:gd name="T14" fmla="*/ 0 60000 65536"/>
                  <a:gd name="T15" fmla="*/ 0 60000 65536"/>
                  <a:gd name="T16" fmla="*/ 0 60000 65536"/>
                  <a:gd name="T17" fmla="*/ 0 60000 65536"/>
                  <a:gd name="T18" fmla="*/ 0 w 64"/>
                  <a:gd name="T19" fmla="*/ 0 h 87"/>
                  <a:gd name="T20" fmla="*/ 64 w 64"/>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64" h="87">
                    <a:moveTo>
                      <a:pt x="59" y="87"/>
                    </a:moveTo>
                    <a:cubicBezTo>
                      <a:pt x="62" y="80"/>
                      <a:pt x="64" y="72"/>
                      <a:pt x="64" y="64"/>
                    </a:cubicBezTo>
                    <a:cubicBezTo>
                      <a:pt x="64" y="29"/>
                      <a:pt x="35" y="1"/>
                      <a:pt x="0" y="1"/>
                    </a:cubicBezTo>
                    <a:cubicBezTo>
                      <a:pt x="0" y="0"/>
                      <a:pt x="0" y="1"/>
                      <a:pt x="0" y="1"/>
                    </a:cubicBezTo>
                    <a:lnTo>
                      <a:pt x="0" y="64"/>
                    </a:lnTo>
                    <a:lnTo>
                      <a:pt x="59" y="87"/>
                    </a:lnTo>
                    <a:close/>
                  </a:path>
                </a:pathLst>
              </a:custGeom>
              <a:solidFill>
                <a:schemeClr val="accent1"/>
              </a:solidFill>
              <a:ln w="9525">
                <a:solidFill>
                  <a:srgbClr val="000000"/>
                </a:solidFill>
                <a:prstDash val="solid"/>
                <a:round/>
                <a:headEnd/>
                <a:tailEnd/>
              </a:ln>
            </p:spPr>
            <p:txBody>
              <a:bodyPr/>
              <a:lstStyle/>
              <a:p>
                <a:endParaRPr lang="fr-FR"/>
              </a:p>
            </p:txBody>
          </p:sp>
          <p:sp>
            <p:nvSpPr>
              <p:cNvPr id="28699" name="Freeform 9"/>
              <p:cNvSpPr>
                <a:spLocks/>
              </p:cNvSpPr>
              <p:nvPr/>
            </p:nvSpPr>
            <p:spPr bwMode="auto">
              <a:xfrm>
                <a:off x="1535" y="2320"/>
                <a:ext cx="788" cy="785"/>
              </a:xfrm>
              <a:custGeom>
                <a:avLst/>
                <a:gdLst>
                  <a:gd name="T0" fmla="*/ 0 w 63"/>
                  <a:gd name="T1" fmla="*/ 785 h 63"/>
                  <a:gd name="T2" fmla="*/ 50 w 63"/>
                  <a:gd name="T3" fmla="*/ 785 h 63"/>
                  <a:gd name="T4" fmla="*/ 788 w 63"/>
                  <a:gd name="T5" fmla="*/ 287 h 63"/>
                  <a:gd name="T6" fmla="*/ 50 w 63"/>
                  <a:gd name="T7" fmla="*/ 0 h 63"/>
                  <a:gd name="T8" fmla="*/ 0 w 63"/>
                  <a:gd name="T9" fmla="*/ 785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0" y="63"/>
                    </a:moveTo>
                    <a:cubicBezTo>
                      <a:pt x="2" y="63"/>
                      <a:pt x="3" y="63"/>
                      <a:pt x="4" y="63"/>
                    </a:cubicBezTo>
                    <a:cubicBezTo>
                      <a:pt x="30" y="63"/>
                      <a:pt x="54" y="47"/>
                      <a:pt x="63" y="23"/>
                    </a:cubicBezTo>
                    <a:lnTo>
                      <a:pt x="4" y="0"/>
                    </a:lnTo>
                    <a:lnTo>
                      <a:pt x="0" y="63"/>
                    </a:lnTo>
                    <a:close/>
                  </a:path>
                </a:pathLst>
              </a:custGeom>
              <a:solidFill>
                <a:srgbClr val="CC99FF"/>
              </a:solidFill>
              <a:ln w="9525">
                <a:solidFill>
                  <a:srgbClr val="000000"/>
                </a:solidFill>
                <a:prstDash val="solid"/>
                <a:round/>
                <a:headEnd/>
                <a:tailEnd/>
              </a:ln>
            </p:spPr>
            <p:txBody>
              <a:bodyPr/>
              <a:lstStyle/>
              <a:p>
                <a:endParaRPr lang="fr-FR"/>
              </a:p>
            </p:txBody>
          </p:sp>
          <p:sp>
            <p:nvSpPr>
              <p:cNvPr id="28700" name="Freeform 10"/>
              <p:cNvSpPr>
                <a:spLocks/>
              </p:cNvSpPr>
              <p:nvPr/>
            </p:nvSpPr>
            <p:spPr bwMode="auto">
              <a:xfrm>
                <a:off x="823" y="2320"/>
                <a:ext cx="763" cy="785"/>
              </a:xfrm>
              <a:custGeom>
                <a:avLst/>
                <a:gdLst>
                  <a:gd name="T0" fmla="*/ 0 w 61"/>
                  <a:gd name="T1" fmla="*/ 237 h 63"/>
                  <a:gd name="T2" fmla="*/ 713 w 61"/>
                  <a:gd name="T3" fmla="*/ 785 h 63"/>
                  <a:gd name="T4" fmla="*/ 763 w 61"/>
                  <a:gd name="T5" fmla="*/ 0 h 63"/>
                  <a:gd name="T6" fmla="*/ 0 w 61"/>
                  <a:gd name="T7" fmla="*/ 237 h 63"/>
                  <a:gd name="T8" fmla="*/ 0 60000 65536"/>
                  <a:gd name="T9" fmla="*/ 0 60000 65536"/>
                  <a:gd name="T10" fmla="*/ 0 60000 65536"/>
                  <a:gd name="T11" fmla="*/ 0 60000 65536"/>
                  <a:gd name="T12" fmla="*/ 0 w 61"/>
                  <a:gd name="T13" fmla="*/ 0 h 63"/>
                  <a:gd name="T14" fmla="*/ 61 w 61"/>
                  <a:gd name="T15" fmla="*/ 63 h 63"/>
                </a:gdLst>
                <a:ahLst/>
                <a:cxnLst>
                  <a:cxn ang="T8">
                    <a:pos x="T0" y="T1"/>
                  </a:cxn>
                  <a:cxn ang="T9">
                    <a:pos x="T2" y="T3"/>
                  </a:cxn>
                  <a:cxn ang="T10">
                    <a:pos x="T4" y="T5"/>
                  </a:cxn>
                  <a:cxn ang="T11">
                    <a:pos x="T6" y="T7"/>
                  </a:cxn>
                </a:cxnLst>
                <a:rect l="T12" t="T13" r="T14" b="T15"/>
                <a:pathLst>
                  <a:path w="61" h="63">
                    <a:moveTo>
                      <a:pt x="0" y="19"/>
                    </a:moveTo>
                    <a:cubicBezTo>
                      <a:pt x="8" y="44"/>
                      <a:pt x="31" y="62"/>
                      <a:pt x="57" y="63"/>
                    </a:cubicBezTo>
                    <a:lnTo>
                      <a:pt x="61" y="0"/>
                    </a:lnTo>
                    <a:lnTo>
                      <a:pt x="0" y="19"/>
                    </a:lnTo>
                    <a:close/>
                  </a:path>
                </a:pathLst>
              </a:custGeom>
              <a:solidFill>
                <a:srgbClr val="FFFFCC"/>
              </a:solidFill>
              <a:ln w="9525">
                <a:solidFill>
                  <a:srgbClr val="000000"/>
                </a:solidFill>
                <a:prstDash val="solid"/>
                <a:round/>
                <a:headEnd/>
                <a:tailEnd/>
              </a:ln>
            </p:spPr>
            <p:txBody>
              <a:bodyPr/>
              <a:lstStyle/>
              <a:p>
                <a:endParaRPr lang="fr-FR"/>
              </a:p>
            </p:txBody>
          </p:sp>
          <p:sp>
            <p:nvSpPr>
              <p:cNvPr id="28701" name="Freeform 11"/>
              <p:cNvSpPr>
                <a:spLocks/>
              </p:cNvSpPr>
              <p:nvPr/>
            </p:nvSpPr>
            <p:spPr bwMode="auto">
              <a:xfrm>
                <a:off x="785" y="1834"/>
                <a:ext cx="801" cy="723"/>
              </a:xfrm>
              <a:custGeom>
                <a:avLst/>
                <a:gdLst>
                  <a:gd name="T0" fmla="*/ 175 w 64"/>
                  <a:gd name="T1" fmla="*/ 0 h 58"/>
                  <a:gd name="T2" fmla="*/ 13 w 64"/>
                  <a:gd name="T3" fmla="*/ 486 h 58"/>
                  <a:gd name="T4" fmla="*/ 38 w 64"/>
                  <a:gd name="T5" fmla="*/ 723 h 58"/>
                  <a:gd name="T6" fmla="*/ 801 w 64"/>
                  <a:gd name="T7" fmla="*/ 486 h 58"/>
                  <a:gd name="T8" fmla="*/ 175 w 64"/>
                  <a:gd name="T9" fmla="*/ 0 h 58"/>
                  <a:gd name="T10" fmla="*/ 0 60000 65536"/>
                  <a:gd name="T11" fmla="*/ 0 60000 65536"/>
                  <a:gd name="T12" fmla="*/ 0 60000 65536"/>
                  <a:gd name="T13" fmla="*/ 0 60000 65536"/>
                  <a:gd name="T14" fmla="*/ 0 60000 65536"/>
                  <a:gd name="T15" fmla="*/ 0 w 64"/>
                  <a:gd name="T16" fmla="*/ 0 h 58"/>
                  <a:gd name="T17" fmla="*/ 64 w 64"/>
                  <a:gd name="T18" fmla="*/ 58 h 58"/>
                </a:gdLst>
                <a:ahLst/>
                <a:cxnLst>
                  <a:cxn ang="T10">
                    <a:pos x="T0" y="T1"/>
                  </a:cxn>
                  <a:cxn ang="T11">
                    <a:pos x="T2" y="T3"/>
                  </a:cxn>
                  <a:cxn ang="T12">
                    <a:pos x="T4" y="T5"/>
                  </a:cxn>
                  <a:cxn ang="T13">
                    <a:pos x="T6" y="T7"/>
                  </a:cxn>
                  <a:cxn ang="T14">
                    <a:pos x="T8" y="T9"/>
                  </a:cxn>
                </a:cxnLst>
                <a:rect l="T15" t="T16" r="T17" b="T18"/>
                <a:pathLst>
                  <a:path w="64" h="58">
                    <a:moveTo>
                      <a:pt x="14" y="0"/>
                    </a:moveTo>
                    <a:cubicBezTo>
                      <a:pt x="5" y="11"/>
                      <a:pt x="1" y="25"/>
                      <a:pt x="1" y="39"/>
                    </a:cubicBezTo>
                    <a:cubicBezTo>
                      <a:pt x="0" y="45"/>
                      <a:pt x="1" y="52"/>
                      <a:pt x="3" y="58"/>
                    </a:cubicBezTo>
                    <a:lnTo>
                      <a:pt x="64" y="39"/>
                    </a:lnTo>
                    <a:lnTo>
                      <a:pt x="14" y="0"/>
                    </a:lnTo>
                    <a:close/>
                  </a:path>
                </a:pathLst>
              </a:custGeom>
              <a:solidFill>
                <a:srgbClr val="CCFFFF"/>
              </a:solidFill>
              <a:ln w="9525">
                <a:solidFill>
                  <a:srgbClr val="000000"/>
                </a:solidFill>
                <a:prstDash val="solid"/>
                <a:round/>
                <a:headEnd/>
                <a:tailEnd/>
              </a:ln>
            </p:spPr>
            <p:txBody>
              <a:bodyPr/>
              <a:lstStyle/>
              <a:p>
                <a:endParaRPr lang="fr-FR"/>
              </a:p>
            </p:txBody>
          </p:sp>
          <p:sp>
            <p:nvSpPr>
              <p:cNvPr id="28702" name="Freeform 12"/>
              <p:cNvSpPr>
                <a:spLocks/>
              </p:cNvSpPr>
              <p:nvPr/>
            </p:nvSpPr>
            <p:spPr bwMode="auto">
              <a:xfrm>
                <a:off x="960" y="1659"/>
                <a:ext cx="626" cy="661"/>
              </a:xfrm>
              <a:custGeom>
                <a:avLst/>
                <a:gdLst>
                  <a:gd name="T0" fmla="*/ 200 w 50"/>
                  <a:gd name="T1" fmla="*/ 0 h 53"/>
                  <a:gd name="T2" fmla="*/ 0 w 50"/>
                  <a:gd name="T3" fmla="*/ 175 h 53"/>
                  <a:gd name="T4" fmla="*/ 626 w 50"/>
                  <a:gd name="T5" fmla="*/ 661 h 53"/>
                  <a:gd name="T6" fmla="*/ 200 w 50"/>
                  <a:gd name="T7" fmla="*/ 0 h 53"/>
                  <a:gd name="T8" fmla="*/ 0 60000 65536"/>
                  <a:gd name="T9" fmla="*/ 0 60000 65536"/>
                  <a:gd name="T10" fmla="*/ 0 60000 65536"/>
                  <a:gd name="T11" fmla="*/ 0 60000 65536"/>
                  <a:gd name="T12" fmla="*/ 0 w 50"/>
                  <a:gd name="T13" fmla="*/ 0 h 53"/>
                  <a:gd name="T14" fmla="*/ 50 w 50"/>
                  <a:gd name="T15" fmla="*/ 53 h 53"/>
                </a:gdLst>
                <a:ahLst/>
                <a:cxnLst>
                  <a:cxn ang="T8">
                    <a:pos x="T0" y="T1"/>
                  </a:cxn>
                  <a:cxn ang="T9">
                    <a:pos x="T2" y="T3"/>
                  </a:cxn>
                  <a:cxn ang="T10">
                    <a:pos x="T4" y="T5"/>
                  </a:cxn>
                  <a:cxn ang="T11">
                    <a:pos x="T6" y="T7"/>
                  </a:cxn>
                </a:cxnLst>
                <a:rect l="T12" t="T13" r="T14" b="T15"/>
                <a:pathLst>
                  <a:path w="50" h="53">
                    <a:moveTo>
                      <a:pt x="16" y="0"/>
                    </a:moveTo>
                    <a:cubicBezTo>
                      <a:pt x="10" y="3"/>
                      <a:pt x="4" y="8"/>
                      <a:pt x="0" y="14"/>
                    </a:cubicBezTo>
                    <a:lnTo>
                      <a:pt x="50" y="53"/>
                    </a:lnTo>
                    <a:lnTo>
                      <a:pt x="16" y="0"/>
                    </a:lnTo>
                    <a:close/>
                  </a:path>
                </a:pathLst>
              </a:custGeom>
              <a:solidFill>
                <a:schemeClr val="folHlink"/>
              </a:solidFill>
              <a:ln w="9525">
                <a:solidFill>
                  <a:srgbClr val="000000"/>
                </a:solidFill>
                <a:prstDash val="solid"/>
                <a:round/>
                <a:headEnd/>
                <a:tailEnd/>
              </a:ln>
            </p:spPr>
            <p:txBody>
              <a:bodyPr/>
              <a:lstStyle/>
              <a:p>
                <a:endParaRPr lang="fr-FR"/>
              </a:p>
            </p:txBody>
          </p:sp>
          <p:sp>
            <p:nvSpPr>
              <p:cNvPr id="28703" name="Freeform 13"/>
              <p:cNvSpPr>
                <a:spLocks/>
              </p:cNvSpPr>
              <p:nvPr/>
            </p:nvSpPr>
            <p:spPr bwMode="auto">
              <a:xfrm>
                <a:off x="1160" y="1572"/>
                <a:ext cx="426" cy="748"/>
              </a:xfrm>
              <a:custGeom>
                <a:avLst/>
                <a:gdLst>
                  <a:gd name="T0" fmla="*/ 163 w 34"/>
                  <a:gd name="T1" fmla="*/ 0 h 60"/>
                  <a:gd name="T2" fmla="*/ 0 w 34"/>
                  <a:gd name="T3" fmla="*/ 87 h 60"/>
                  <a:gd name="T4" fmla="*/ 426 w 34"/>
                  <a:gd name="T5" fmla="*/ 748 h 60"/>
                  <a:gd name="T6" fmla="*/ 163 w 34"/>
                  <a:gd name="T7" fmla="*/ 0 h 60"/>
                  <a:gd name="T8" fmla="*/ 0 60000 65536"/>
                  <a:gd name="T9" fmla="*/ 0 60000 65536"/>
                  <a:gd name="T10" fmla="*/ 0 60000 65536"/>
                  <a:gd name="T11" fmla="*/ 0 60000 65536"/>
                  <a:gd name="T12" fmla="*/ 0 w 34"/>
                  <a:gd name="T13" fmla="*/ 0 h 60"/>
                  <a:gd name="T14" fmla="*/ 34 w 34"/>
                  <a:gd name="T15" fmla="*/ 60 h 60"/>
                </a:gdLst>
                <a:ahLst/>
                <a:cxnLst>
                  <a:cxn ang="T8">
                    <a:pos x="T0" y="T1"/>
                  </a:cxn>
                  <a:cxn ang="T9">
                    <a:pos x="T2" y="T3"/>
                  </a:cxn>
                  <a:cxn ang="T10">
                    <a:pos x="T4" y="T5"/>
                  </a:cxn>
                  <a:cxn ang="T11">
                    <a:pos x="T6" y="T7"/>
                  </a:cxn>
                </a:cxnLst>
                <a:rect l="T12" t="T13" r="T14" b="T15"/>
                <a:pathLst>
                  <a:path w="34" h="60">
                    <a:moveTo>
                      <a:pt x="13" y="0"/>
                    </a:moveTo>
                    <a:cubicBezTo>
                      <a:pt x="8" y="2"/>
                      <a:pt x="4" y="4"/>
                      <a:pt x="0" y="7"/>
                    </a:cubicBezTo>
                    <a:lnTo>
                      <a:pt x="34" y="60"/>
                    </a:lnTo>
                    <a:lnTo>
                      <a:pt x="13" y="0"/>
                    </a:lnTo>
                    <a:close/>
                  </a:path>
                </a:pathLst>
              </a:custGeom>
              <a:solidFill>
                <a:srgbClr val="FF8080"/>
              </a:solidFill>
              <a:ln w="9525">
                <a:solidFill>
                  <a:srgbClr val="000000"/>
                </a:solidFill>
                <a:prstDash val="solid"/>
                <a:round/>
                <a:headEnd/>
                <a:tailEnd/>
              </a:ln>
            </p:spPr>
            <p:txBody>
              <a:bodyPr/>
              <a:lstStyle/>
              <a:p>
                <a:endParaRPr lang="fr-FR"/>
              </a:p>
            </p:txBody>
          </p:sp>
          <p:sp>
            <p:nvSpPr>
              <p:cNvPr id="28704" name="Freeform 14"/>
              <p:cNvSpPr>
                <a:spLocks/>
              </p:cNvSpPr>
              <p:nvPr/>
            </p:nvSpPr>
            <p:spPr bwMode="auto">
              <a:xfrm>
                <a:off x="1323" y="1534"/>
                <a:ext cx="263" cy="786"/>
              </a:xfrm>
              <a:custGeom>
                <a:avLst/>
                <a:gdLst>
                  <a:gd name="T0" fmla="*/ 163 w 21"/>
                  <a:gd name="T1" fmla="*/ 0 h 63"/>
                  <a:gd name="T2" fmla="*/ 0 w 21"/>
                  <a:gd name="T3" fmla="*/ 37 h 63"/>
                  <a:gd name="T4" fmla="*/ 263 w 21"/>
                  <a:gd name="T5" fmla="*/ 786 h 63"/>
                  <a:gd name="T6" fmla="*/ 163 w 21"/>
                  <a:gd name="T7" fmla="*/ 0 h 63"/>
                  <a:gd name="T8" fmla="*/ 0 60000 65536"/>
                  <a:gd name="T9" fmla="*/ 0 60000 65536"/>
                  <a:gd name="T10" fmla="*/ 0 60000 65536"/>
                  <a:gd name="T11" fmla="*/ 0 60000 65536"/>
                  <a:gd name="T12" fmla="*/ 0 w 21"/>
                  <a:gd name="T13" fmla="*/ 0 h 63"/>
                  <a:gd name="T14" fmla="*/ 21 w 21"/>
                  <a:gd name="T15" fmla="*/ 63 h 63"/>
                </a:gdLst>
                <a:ahLst/>
                <a:cxnLst>
                  <a:cxn ang="T8">
                    <a:pos x="T0" y="T1"/>
                  </a:cxn>
                  <a:cxn ang="T9">
                    <a:pos x="T2" y="T3"/>
                  </a:cxn>
                  <a:cxn ang="T10">
                    <a:pos x="T4" y="T5"/>
                  </a:cxn>
                  <a:cxn ang="T11">
                    <a:pos x="T6" y="T7"/>
                  </a:cxn>
                </a:cxnLst>
                <a:rect l="T12" t="T13" r="T14" b="T15"/>
                <a:pathLst>
                  <a:path w="21" h="63">
                    <a:moveTo>
                      <a:pt x="13" y="0"/>
                    </a:moveTo>
                    <a:cubicBezTo>
                      <a:pt x="8" y="1"/>
                      <a:pt x="4" y="2"/>
                      <a:pt x="0" y="3"/>
                    </a:cubicBezTo>
                    <a:lnTo>
                      <a:pt x="21" y="63"/>
                    </a:lnTo>
                    <a:lnTo>
                      <a:pt x="13" y="0"/>
                    </a:lnTo>
                    <a:close/>
                  </a:path>
                </a:pathLst>
              </a:custGeom>
              <a:solidFill>
                <a:srgbClr val="0066CC"/>
              </a:solidFill>
              <a:ln w="9525">
                <a:solidFill>
                  <a:srgbClr val="000000"/>
                </a:solidFill>
                <a:prstDash val="solid"/>
                <a:round/>
                <a:headEnd/>
                <a:tailEnd/>
              </a:ln>
            </p:spPr>
            <p:txBody>
              <a:bodyPr/>
              <a:lstStyle/>
              <a:p>
                <a:endParaRPr lang="fr-FR"/>
              </a:p>
            </p:txBody>
          </p:sp>
          <p:sp>
            <p:nvSpPr>
              <p:cNvPr id="28705" name="Freeform 16"/>
              <p:cNvSpPr>
                <a:spLocks/>
              </p:cNvSpPr>
              <p:nvPr/>
            </p:nvSpPr>
            <p:spPr bwMode="auto">
              <a:xfrm>
                <a:off x="1548" y="1534"/>
                <a:ext cx="38" cy="786"/>
              </a:xfrm>
              <a:custGeom>
                <a:avLst/>
                <a:gdLst>
                  <a:gd name="T0" fmla="*/ 38 w 3"/>
                  <a:gd name="T1" fmla="*/ 0 h 63"/>
                  <a:gd name="T2" fmla="*/ 0 w 3"/>
                  <a:gd name="T3" fmla="*/ 0 h 63"/>
                  <a:gd name="T4" fmla="*/ 38 w 3"/>
                  <a:gd name="T5" fmla="*/ 786 h 63"/>
                  <a:gd name="T6" fmla="*/ 38 w 3"/>
                  <a:gd name="T7" fmla="*/ 0 h 63"/>
                  <a:gd name="T8" fmla="*/ 0 60000 65536"/>
                  <a:gd name="T9" fmla="*/ 0 60000 65536"/>
                  <a:gd name="T10" fmla="*/ 0 60000 65536"/>
                  <a:gd name="T11" fmla="*/ 0 60000 65536"/>
                  <a:gd name="T12" fmla="*/ 0 w 3"/>
                  <a:gd name="T13" fmla="*/ 0 h 63"/>
                  <a:gd name="T14" fmla="*/ 3 w 3"/>
                  <a:gd name="T15" fmla="*/ 63 h 63"/>
                </a:gdLst>
                <a:ahLst/>
                <a:cxnLst>
                  <a:cxn ang="T8">
                    <a:pos x="T0" y="T1"/>
                  </a:cxn>
                  <a:cxn ang="T9">
                    <a:pos x="T2" y="T3"/>
                  </a:cxn>
                  <a:cxn ang="T10">
                    <a:pos x="T4" y="T5"/>
                  </a:cxn>
                  <a:cxn ang="T11">
                    <a:pos x="T6" y="T7"/>
                  </a:cxn>
                </a:cxnLst>
                <a:rect l="T12" t="T13" r="T14" b="T15"/>
                <a:pathLst>
                  <a:path w="3" h="63">
                    <a:moveTo>
                      <a:pt x="3" y="0"/>
                    </a:moveTo>
                    <a:cubicBezTo>
                      <a:pt x="2" y="0"/>
                      <a:pt x="1" y="0"/>
                      <a:pt x="0" y="0"/>
                    </a:cubicBezTo>
                    <a:lnTo>
                      <a:pt x="3" y="63"/>
                    </a:lnTo>
                    <a:lnTo>
                      <a:pt x="3" y="0"/>
                    </a:lnTo>
                    <a:close/>
                  </a:path>
                </a:pathLst>
              </a:custGeom>
              <a:solidFill>
                <a:srgbClr val="000080"/>
              </a:solidFill>
              <a:ln w="9525">
                <a:solidFill>
                  <a:srgbClr val="000000"/>
                </a:solidFill>
                <a:prstDash val="solid"/>
                <a:round/>
                <a:headEnd/>
                <a:tailEnd/>
              </a:ln>
            </p:spPr>
            <p:txBody>
              <a:bodyPr/>
              <a:lstStyle/>
              <a:p>
                <a:endParaRPr lang="fr-FR"/>
              </a:p>
            </p:txBody>
          </p:sp>
          <p:sp>
            <p:nvSpPr>
              <p:cNvPr id="28706" name="Freeform 17"/>
              <p:cNvSpPr>
                <a:spLocks/>
              </p:cNvSpPr>
              <p:nvPr/>
            </p:nvSpPr>
            <p:spPr bwMode="auto">
              <a:xfrm>
                <a:off x="960" y="1680"/>
                <a:ext cx="88" cy="47"/>
              </a:xfrm>
              <a:custGeom>
                <a:avLst/>
                <a:gdLst>
                  <a:gd name="T0" fmla="*/ 0 w 9"/>
                  <a:gd name="T1" fmla="*/ 0 h 4"/>
                  <a:gd name="T2" fmla="*/ 39 w 9"/>
                  <a:gd name="T3" fmla="*/ 0 h 4"/>
                  <a:gd name="T4" fmla="*/ 88 w 9"/>
                  <a:gd name="T5" fmla="*/ 47 h 4"/>
                  <a:gd name="T6" fmla="*/ 0 60000 65536"/>
                  <a:gd name="T7" fmla="*/ 0 60000 65536"/>
                  <a:gd name="T8" fmla="*/ 0 60000 65536"/>
                  <a:gd name="T9" fmla="*/ 0 w 9"/>
                  <a:gd name="T10" fmla="*/ 0 h 4"/>
                  <a:gd name="T11" fmla="*/ 9 w 9"/>
                  <a:gd name="T12" fmla="*/ 4 h 4"/>
                </a:gdLst>
                <a:ahLst/>
                <a:cxnLst>
                  <a:cxn ang="T6">
                    <a:pos x="T0" y="T1"/>
                  </a:cxn>
                  <a:cxn ang="T7">
                    <a:pos x="T2" y="T3"/>
                  </a:cxn>
                  <a:cxn ang="T8">
                    <a:pos x="T4" y="T5"/>
                  </a:cxn>
                </a:cxnLst>
                <a:rect l="T9" t="T10" r="T11" b="T12"/>
                <a:pathLst>
                  <a:path w="9" h="4">
                    <a:moveTo>
                      <a:pt x="0" y="0"/>
                    </a:moveTo>
                    <a:lnTo>
                      <a:pt x="4" y="0"/>
                    </a:lnTo>
                    <a:lnTo>
                      <a:pt x="9" y="4"/>
                    </a:lnTo>
                  </a:path>
                </a:pathLst>
              </a:custGeom>
              <a:noFill/>
              <a:ln w="9525" cmpd="sng">
                <a:solidFill>
                  <a:srgbClr val="000000"/>
                </a:solidFill>
                <a:prstDash val="solid"/>
                <a:round/>
                <a:headEnd/>
                <a:tailEnd/>
              </a:ln>
            </p:spPr>
            <p:txBody>
              <a:bodyPr/>
              <a:lstStyle/>
              <a:p>
                <a:endParaRPr lang="fr-FR"/>
              </a:p>
            </p:txBody>
          </p:sp>
          <p:sp>
            <p:nvSpPr>
              <p:cNvPr id="28707" name="Freeform 18"/>
              <p:cNvSpPr>
                <a:spLocks/>
              </p:cNvSpPr>
              <p:nvPr/>
            </p:nvSpPr>
            <p:spPr bwMode="auto">
              <a:xfrm>
                <a:off x="1187" y="1516"/>
                <a:ext cx="42" cy="96"/>
              </a:xfrm>
              <a:custGeom>
                <a:avLst/>
                <a:gdLst>
                  <a:gd name="T0" fmla="*/ 0 w 7"/>
                  <a:gd name="T1" fmla="*/ 0 h 16"/>
                  <a:gd name="T2" fmla="*/ 24 w 7"/>
                  <a:gd name="T3" fmla="*/ 0 h 16"/>
                  <a:gd name="T4" fmla="*/ 42 w 7"/>
                  <a:gd name="T5" fmla="*/ 9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0"/>
                    </a:moveTo>
                    <a:lnTo>
                      <a:pt x="4" y="0"/>
                    </a:lnTo>
                    <a:lnTo>
                      <a:pt x="7" y="16"/>
                    </a:lnTo>
                  </a:path>
                </a:pathLst>
              </a:custGeom>
              <a:noFill/>
              <a:ln w="9525" cmpd="sng">
                <a:solidFill>
                  <a:srgbClr val="000000"/>
                </a:solidFill>
                <a:prstDash val="solid"/>
                <a:round/>
                <a:headEnd/>
                <a:tailEnd/>
              </a:ln>
            </p:spPr>
            <p:txBody>
              <a:bodyPr/>
              <a:lstStyle/>
              <a:p>
                <a:endParaRPr lang="fr-FR"/>
              </a:p>
            </p:txBody>
          </p:sp>
        </p:grpSp>
        <p:sp>
          <p:nvSpPr>
            <p:cNvPr id="28683" name="Freeform 20"/>
            <p:cNvSpPr>
              <a:spLocks/>
            </p:cNvSpPr>
            <p:nvPr/>
          </p:nvSpPr>
          <p:spPr bwMode="auto">
            <a:xfrm flipH="1">
              <a:off x="5994853" y="2193245"/>
              <a:ext cx="42863" cy="504825"/>
            </a:xfrm>
            <a:custGeom>
              <a:avLst/>
              <a:gdLst>
                <a:gd name="T0" fmla="*/ 0 w 5"/>
                <a:gd name="T1" fmla="*/ 0 h 56"/>
                <a:gd name="T2" fmla="*/ 34290 w 5"/>
                <a:gd name="T3" fmla="*/ 0 h 56"/>
                <a:gd name="T4" fmla="*/ 42863 w 5"/>
                <a:gd name="T5" fmla="*/ 504825 h 56"/>
                <a:gd name="T6" fmla="*/ 0 60000 65536"/>
                <a:gd name="T7" fmla="*/ 0 60000 65536"/>
                <a:gd name="T8" fmla="*/ 0 60000 65536"/>
                <a:gd name="T9" fmla="*/ 0 w 5"/>
                <a:gd name="T10" fmla="*/ 0 h 56"/>
                <a:gd name="T11" fmla="*/ 5 w 5"/>
                <a:gd name="T12" fmla="*/ 56 h 56"/>
              </a:gdLst>
              <a:ahLst/>
              <a:cxnLst>
                <a:cxn ang="T6">
                  <a:pos x="T0" y="T1"/>
                </a:cxn>
                <a:cxn ang="T7">
                  <a:pos x="T2" y="T3"/>
                </a:cxn>
                <a:cxn ang="T8">
                  <a:pos x="T4" y="T5"/>
                </a:cxn>
              </a:cxnLst>
              <a:rect l="T9" t="T10" r="T11" b="T12"/>
              <a:pathLst>
                <a:path w="5" h="56">
                  <a:moveTo>
                    <a:pt x="0" y="0"/>
                  </a:moveTo>
                  <a:lnTo>
                    <a:pt x="4" y="0"/>
                  </a:lnTo>
                  <a:lnTo>
                    <a:pt x="5" y="56"/>
                  </a:lnTo>
                </a:path>
              </a:pathLst>
            </a:custGeom>
            <a:noFill/>
            <a:ln w="9525" cmpd="sng">
              <a:solidFill>
                <a:srgbClr val="000000"/>
              </a:solidFill>
              <a:prstDash val="solid"/>
              <a:round/>
              <a:headEnd/>
              <a:tailEnd/>
            </a:ln>
          </p:spPr>
          <p:txBody>
            <a:bodyPr/>
            <a:lstStyle/>
            <a:p>
              <a:endParaRPr lang="fr-FR"/>
            </a:p>
          </p:txBody>
        </p:sp>
        <p:sp>
          <p:nvSpPr>
            <p:cNvPr id="28684" name="Freeform 21"/>
            <p:cNvSpPr>
              <a:spLocks/>
            </p:cNvSpPr>
            <p:nvPr/>
          </p:nvSpPr>
          <p:spPr bwMode="auto">
            <a:xfrm>
              <a:off x="5817053" y="2332945"/>
              <a:ext cx="42863" cy="373062"/>
            </a:xfrm>
            <a:custGeom>
              <a:avLst/>
              <a:gdLst>
                <a:gd name="T0" fmla="*/ 0 w 5"/>
                <a:gd name="T1" fmla="*/ 0 h 79"/>
                <a:gd name="T2" fmla="*/ 34290 w 5"/>
                <a:gd name="T3" fmla="*/ 0 h 79"/>
                <a:gd name="T4" fmla="*/ 42863 w 5"/>
                <a:gd name="T5" fmla="*/ 373062 h 79"/>
                <a:gd name="T6" fmla="*/ 0 60000 65536"/>
                <a:gd name="T7" fmla="*/ 0 60000 65536"/>
                <a:gd name="T8" fmla="*/ 0 60000 65536"/>
                <a:gd name="T9" fmla="*/ 0 w 5"/>
                <a:gd name="T10" fmla="*/ 0 h 79"/>
                <a:gd name="T11" fmla="*/ 5 w 5"/>
                <a:gd name="T12" fmla="*/ 79 h 79"/>
              </a:gdLst>
              <a:ahLst/>
              <a:cxnLst>
                <a:cxn ang="T6">
                  <a:pos x="T0" y="T1"/>
                </a:cxn>
                <a:cxn ang="T7">
                  <a:pos x="T2" y="T3"/>
                </a:cxn>
                <a:cxn ang="T8">
                  <a:pos x="T4" y="T5"/>
                </a:cxn>
              </a:cxnLst>
              <a:rect l="T9" t="T10" r="T11" b="T12"/>
              <a:pathLst>
                <a:path w="5" h="79">
                  <a:moveTo>
                    <a:pt x="0" y="0"/>
                  </a:moveTo>
                  <a:lnTo>
                    <a:pt x="4" y="0"/>
                  </a:lnTo>
                  <a:lnTo>
                    <a:pt x="5" y="79"/>
                  </a:lnTo>
                </a:path>
              </a:pathLst>
            </a:custGeom>
            <a:noFill/>
            <a:ln w="9525" cmpd="sng">
              <a:solidFill>
                <a:srgbClr val="000000"/>
              </a:solidFill>
              <a:prstDash val="solid"/>
              <a:round/>
              <a:headEnd/>
              <a:tailEnd/>
            </a:ln>
          </p:spPr>
          <p:txBody>
            <a:bodyPr/>
            <a:lstStyle/>
            <a:p>
              <a:endParaRPr lang="fr-FR"/>
            </a:p>
          </p:txBody>
        </p:sp>
        <p:sp>
          <p:nvSpPr>
            <p:cNvPr id="28685" name="Rectangle 22"/>
            <p:cNvSpPr>
              <a:spLocks noChangeArrowheads="1"/>
            </p:cNvSpPr>
            <p:nvPr/>
          </p:nvSpPr>
          <p:spPr bwMode="auto">
            <a:xfrm>
              <a:off x="6244485" y="3201307"/>
              <a:ext cx="738985"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Ig-Like</a:t>
              </a:r>
            </a:p>
            <a:p>
              <a:pPr algn="ctr"/>
              <a:r>
                <a:rPr lang="fr-FR" sz="1400" b="1">
                  <a:solidFill>
                    <a:srgbClr val="000000"/>
                  </a:solidFill>
                </a:rPr>
                <a:t> (74; 32%)</a:t>
              </a:r>
              <a:endParaRPr lang="fr-FR" sz="1400" b="1"/>
            </a:p>
          </p:txBody>
        </p:sp>
        <p:sp>
          <p:nvSpPr>
            <p:cNvPr id="28686" name="Rectangle 23"/>
            <p:cNvSpPr>
              <a:spLocks noChangeArrowheads="1"/>
            </p:cNvSpPr>
            <p:nvPr/>
          </p:nvSpPr>
          <p:spPr bwMode="auto">
            <a:xfrm>
              <a:off x="5934877" y="3991882"/>
              <a:ext cx="1037528"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Antiproteases</a:t>
              </a:r>
            </a:p>
            <a:p>
              <a:pPr algn="ctr"/>
              <a:r>
                <a:rPr lang="fr-FR" sz="1400" b="1">
                  <a:solidFill>
                    <a:srgbClr val="000000"/>
                  </a:solidFill>
                </a:rPr>
                <a:t>(48; 20%)</a:t>
              </a:r>
              <a:endParaRPr lang="fr-FR" sz="1400" b="1"/>
            </a:p>
          </p:txBody>
        </p:sp>
        <p:sp>
          <p:nvSpPr>
            <p:cNvPr id="28687" name="Rectangle 24"/>
            <p:cNvSpPr>
              <a:spLocks noChangeArrowheads="1"/>
            </p:cNvSpPr>
            <p:nvPr/>
          </p:nvSpPr>
          <p:spPr bwMode="auto">
            <a:xfrm>
              <a:off x="5204766" y="3960132"/>
              <a:ext cx="818174"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Hydrolases</a:t>
              </a:r>
            </a:p>
            <a:p>
              <a:pPr algn="ctr"/>
              <a:r>
                <a:rPr lang="fr-FR" sz="1400" b="1">
                  <a:solidFill>
                    <a:srgbClr val="000000"/>
                  </a:solidFill>
                </a:rPr>
                <a:t>(46; 19%)</a:t>
              </a:r>
              <a:endParaRPr lang="fr-FR" sz="1400" b="1"/>
            </a:p>
          </p:txBody>
        </p:sp>
        <p:sp>
          <p:nvSpPr>
            <p:cNvPr id="28688" name="Rectangle 25"/>
            <p:cNvSpPr>
              <a:spLocks noChangeArrowheads="1"/>
            </p:cNvSpPr>
            <p:nvPr/>
          </p:nvSpPr>
          <p:spPr bwMode="auto">
            <a:xfrm>
              <a:off x="4941976" y="3355295"/>
              <a:ext cx="896079" cy="646331"/>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Heparin / </a:t>
              </a:r>
            </a:p>
            <a:p>
              <a:pPr algn="ctr"/>
              <a:r>
                <a:rPr lang="fr-FR" sz="1400" b="1">
                  <a:solidFill>
                    <a:srgbClr val="000000"/>
                  </a:solidFill>
                </a:rPr>
                <a:t> LPS binding</a:t>
              </a:r>
            </a:p>
            <a:p>
              <a:pPr algn="ctr"/>
              <a:r>
                <a:rPr lang="fr-FR" sz="1400" b="1">
                  <a:solidFill>
                    <a:srgbClr val="000000"/>
                  </a:solidFill>
                </a:rPr>
                <a:t>(37; 15%)</a:t>
              </a:r>
              <a:endParaRPr lang="fr-FR" sz="1400" b="1"/>
            </a:p>
          </p:txBody>
        </p:sp>
        <p:sp>
          <p:nvSpPr>
            <p:cNvPr id="28689" name="Rectangle 26"/>
            <p:cNvSpPr>
              <a:spLocks noChangeArrowheads="1"/>
            </p:cNvSpPr>
            <p:nvPr/>
          </p:nvSpPr>
          <p:spPr bwMode="auto">
            <a:xfrm>
              <a:off x="4682941" y="2699657"/>
              <a:ext cx="702949"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Chelators</a:t>
              </a:r>
            </a:p>
            <a:p>
              <a:pPr algn="ctr"/>
              <a:r>
                <a:rPr lang="fr-FR" sz="1400" b="1">
                  <a:solidFill>
                    <a:srgbClr val="000000"/>
                  </a:solidFill>
                </a:rPr>
                <a:t>(13; 5%)</a:t>
              </a:r>
              <a:endParaRPr lang="fr-FR" sz="1400" b="1"/>
            </a:p>
          </p:txBody>
        </p:sp>
        <p:sp>
          <p:nvSpPr>
            <p:cNvPr id="28690" name="Rectangle 27"/>
            <p:cNvSpPr>
              <a:spLocks noChangeArrowheads="1"/>
            </p:cNvSpPr>
            <p:nvPr/>
          </p:nvSpPr>
          <p:spPr bwMode="auto">
            <a:xfrm>
              <a:off x="4900267" y="2409145"/>
              <a:ext cx="887422"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Histone-like</a:t>
              </a:r>
            </a:p>
            <a:p>
              <a:pPr algn="ctr"/>
              <a:r>
                <a:rPr lang="fr-FR" sz="1400" b="1">
                  <a:solidFill>
                    <a:srgbClr val="000000"/>
                  </a:solidFill>
                </a:rPr>
                <a:t>(9; 4%)</a:t>
              </a:r>
              <a:endParaRPr lang="fr-FR" sz="1400" b="1"/>
            </a:p>
          </p:txBody>
        </p:sp>
        <p:sp>
          <p:nvSpPr>
            <p:cNvPr id="28691" name="Rectangle 28"/>
            <p:cNvSpPr>
              <a:spLocks noChangeArrowheads="1"/>
            </p:cNvSpPr>
            <p:nvPr/>
          </p:nvSpPr>
          <p:spPr bwMode="auto">
            <a:xfrm>
              <a:off x="5086560" y="2094820"/>
              <a:ext cx="956160" cy="430887"/>
            </a:xfrm>
            <a:prstGeom prst="rect">
              <a:avLst/>
            </a:prstGeom>
            <a:noFill/>
            <a:ln w="6350">
              <a:noFill/>
              <a:miter lim="800000"/>
              <a:headEnd/>
              <a:tailEnd/>
            </a:ln>
          </p:spPr>
          <p:txBody>
            <a:bodyPr wrap="none" lIns="0" tIns="0" rIns="0" bIns="0">
              <a:spAutoFit/>
            </a:bodyPr>
            <a:lstStyle/>
            <a:p>
              <a:pPr algn="ctr"/>
              <a:r>
                <a:rPr lang="fr-FR" sz="1400" b="1">
                  <a:solidFill>
                    <a:srgbClr val="000000"/>
                  </a:solidFill>
                </a:rPr>
                <a:t>C-Type lectin</a:t>
              </a:r>
            </a:p>
            <a:p>
              <a:pPr algn="ctr"/>
              <a:r>
                <a:rPr lang="fr-FR" sz="1400" b="1">
                  <a:solidFill>
                    <a:srgbClr val="000000"/>
                  </a:solidFill>
                </a:rPr>
                <a:t>( 8; 3%)</a:t>
              </a:r>
              <a:endParaRPr lang="fr-FR" sz="1400" b="1"/>
            </a:p>
          </p:txBody>
        </p:sp>
        <p:sp>
          <p:nvSpPr>
            <p:cNvPr id="28692" name="Rectangle 29"/>
            <p:cNvSpPr>
              <a:spLocks noChangeArrowheads="1"/>
            </p:cNvSpPr>
            <p:nvPr/>
          </p:nvSpPr>
          <p:spPr bwMode="auto">
            <a:xfrm>
              <a:off x="5921828" y="2001157"/>
              <a:ext cx="757238" cy="861774"/>
            </a:xfrm>
            <a:prstGeom prst="rect">
              <a:avLst/>
            </a:prstGeom>
            <a:noFill/>
            <a:ln w="6350">
              <a:noFill/>
              <a:miter lim="800000"/>
              <a:headEnd/>
              <a:tailEnd/>
            </a:ln>
          </p:spPr>
          <p:txBody>
            <a:bodyPr lIns="0" tIns="0" rIns="0" bIns="0">
              <a:spAutoFit/>
            </a:bodyPr>
            <a:lstStyle/>
            <a:p>
              <a:pPr algn="ctr"/>
              <a:r>
                <a:rPr lang="fr-FR" sz="1400" b="1">
                  <a:solidFill>
                    <a:srgbClr val="000000"/>
                  </a:solidFill>
                </a:rPr>
                <a:t>Antimicrobial</a:t>
              </a:r>
            </a:p>
            <a:p>
              <a:pPr algn="ctr"/>
              <a:r>
                <a:rPr lang="fr-FR" sz="1400" b="1">
                  <a:solidFill>
                    <a:srgbClr val="000000"/>
                  </a:solidFill>
                </a:rPr>
                <a:t> peptides</a:t>
              </a:r>
            </a:p>
            <a:p>
              <a:pPr algn="ctr"/>
              <a:r>
                <a:rPr lang="fr-FR" sz="1400" b="1">
                  <a:solidFill>
                    <a:srgbClr val="000000"/>
                  </a:solidFill>
                </a:rPr>
                <a:t> (3; 1%)</a:t>
              </a:r>
              <a:endParaRPr lang="fr-FR" sz="1400" b="1"/>
            </a:p>
          </p:txBody>
        </p:sp>
        <p:sp>
          <p:nvSpPr>
            <p:cNvPr id="28693" name="Rectangle 30"/>
            <p:cNvSpPr>
              <a:spLocks noChangeArrowheads="1"/>
            </p:cNvSpPr>
            <p:nvPr/>
          </p:nvSpPr>
          <p:spPr bwMode="auto">
            <a:xfrm>
              <a:off x="6353628" y="2399620"/>
              <a:ext cx="1047750" cy="861774"/>
            </a:xfrm>
            <a:prstGeom prst="rect">
              <a:avLst/>
            </a:prstGeom>
            <a:noFill/>
            <a:ln w="6350">
              <a:noFill/>
              <a:miter lim="800000"/>
              <a:headEnd/>
              <a:tailEnd/>
            </a:ln>
          </p:spPr>
          <p:txBody>
            <a:bodyPr lIns="0" tIns="0" rIns="0" bIns="0">
              <a:spAutoFit/>
            </a:bodyPr>
            <a:lstStyle/>
            <a:p>
              <a:pPr algn="ctr"/>
              <a:r>
                <a:rPr lang="fr-FR" sz="1400" b="1">
                  <a:solidFill>
                    <a:srgbClr val="000000"/>
                  </a:solidFill>
                </a:rPr>
                <a:t>Others immune response</a:t>
              </a:r>
            </a:p>
            <a:p>
              <a:pPr algn="ctr"/>
              <a:r>
                <a:rPr lang="fr-FR" sz="1400" b="1">
                  <a:solidFill>
                    <a:srgbClr val="000000"/>
                  </a:solidFill>
                </a:rPr>
                <a:t>(2; 1%)</a:t>
              </a:r>
              <a:endParaRPr lang="fr-FR" sz="1400" b="1"/>
            </a:p>
          </p:txBody>
        </p:sp>
        <p:grpSp>
          <p:nvGrpSpPr>
            <p:cNvPr id="28694" name="Group 78"/>
            <p:cNvGrpSpPr>
              <a:grpSpLocks/>
            </p:cNvGrpSpPr>
            <p:nvPr/>
          </p:nvGrpSpPr>
          <p:grpSpPr bwMode="auto">
            <a:xfrm>
              <a:off x="6059941" y="2590120"/>
              <a:ext cx="469900" cy="90487"/>
              <a:chOff x="1443" y="1563"/>
              <a:chExt cx="296" cy="57"/>
            </a:xfrm>
          </p:grpSpPr>
          <p:sp>
            <p:nvSpPr>
              <p:cNvPr id="28695" name="Line 76"/>
              <p:cNvSpPr>
                <a:spLocks noChangeShapeType="1"/>
              </p:cNvSpPr>
              <p:nvPr/>
            </p:nvSpPr>
            <p:spPr bwMode="auto">
              <a:xfrm flipV="1">
                <a:off x="1443" y="1563"/>
                <a:ext cx="0" cy="57"/>
              </a:xfrm>
              <a:prstGeom prst="line">
                <a:avLst/>
              </a:prstGeom>
              <a:noFill/>
              <a:ln w="9525">
                <a:solidFill>
                  <a:schemeClr val="tx1"/>
                </a:solidFill>
                <a:round/>
                <a:headEnd/>
                <a:tailEnd/>
              </a:ln>
            </p:spPr>
            <p:txBody>
              <a:bodyPr/>
              <a:lstStyle/>
              <a:p>
                <a:endParaRPr lang="fr-FR"/>
              </a:p>
            </p:txBody>
          </p:sp>
          <p:sp>
            <p:nvSpPr>
              <p:cNvPr id="28696" name="Line 77"/>
              <p:cNvSpPr>
                <a:spLocks noChangeShapeType="1"/>
              </p:cNvSpPr>
              <p:nvPr/>
            </p:nvSpPr>
            <p:spPr bwMode="auto">
              <a:xfrm>
                <a:off x="1443" y="1565"/>
                <a:ext cx="296" cy="0"/>
              </a:xfrm>
              <a:prstGeom prst="line">
                <a:avLst/>
              </a:prstGeom>
              <a:noFill/>
              <a:ln w="9525">
                <a:solidFill>
                  <a:schemeClr val="tx1"/>
                </a:solidFill>
                <a:round/>
                <a:headEnd/>
                <a:tailEnd/>
              </a:ln>
            </p:spPr>
            <p:txBody>
              <a:bodyPr/>
              <a:lstStyle/>
              <a:p>
                <a:endParaRPr lang="fr-FR"/>
              </a:p>
            </p:txBody>
          </p:sp>
        </p:grpSp>
      </p:grpSp>
      <p:sp>
        <p:nvSpPr>
          <p:cNvPr id="49"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37909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6674"/>
                                        </p:tgtEl>
                                        <p:attrNameLst>
                                          <p:attrName>style.visibility</p:attrName>
                                        </p:attrNameLst>
                                      </p:cBhvr>
                                      <p:to>
                                        <p:strVal val="visible"/>
                                      </p:to>
                                    </p:set>
                                    <p:animEffect transition="in" filter="wipe(down)">
                                      <p:cBhvr>
                                        <p:cTn id="7" dur="500"/>
                                        <p:tgtEl>
                                          <p:spTgt spid="266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637"/>
                                        </p:tgtEl>
                                        <p:attrNameLst>
                                          <p:attrName>style.visibility</p:attrName>
                                        </p:attrNameLst>
                                      </p:cBhvr>
                                      <p:to>
                                        <p:strVal val="visible"/>
                                      </p:to>
                                    </p:set>
                                    <p:animEffect transition="in" filter="wipe(left)">
                                      <p:cBhvr>
                                        <p:cTn id="12"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29717"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9698"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29699"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29700"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29702"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0EEDB255-29EB-4A1D-8CC1-29CE524EA8FE}" type="slidenum">
              <a:rPr lang="en-GB" sz="1600" smtClean="0">
                <a:solidFill>
                  <a:schemeClr val="bg1"/>
                </a:solidFill>
                <a:latin typeface="Arial" charset="0"/>
                <a:cs typeface="Arial" charset="0"/>
              </a:rPr>
              <a:pPr fontAlgn="base">
                <a:spcBef>
                  <a:spcPct val="0"/>
                </a:spcBef>
                <a:spcAft>
                  <a:spcPct val="0"/>
                </a:spcAft>
              </a:pPr>
              <a:t>67</a:t>
            </a:fld>
            <a:endParaRPr lang="en-GB" sz="1600" smtClean="0">
              <a:solidFill>
                <a:schemeClr val="bg1"/>
              </a:solidFill>
              <a:latin typeface="Arial" charset="0"/>
              <a:cs typeface="Arial" charset="0"/>
            </a:endParaRPr>
          </a:p>
        </p:txBody>
      </p:sp>
      <p:pic>
        <p:nvPicPr>
          <p:cNvPr id="29703"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48" name="Group 21"/>
          <p:cNvGrpSpPr>
            <a:grpSpLocks/>
          </p:cNvGrpSpPr>
          <p:nvPr/>
        </p:nvGrpSpPr>
        <p:grpSpPr bwMode="auto">
          <a:xfrm>
            <a:off x="187325" y="809625"/>
            <a:ext cx="8721725" cy="4981575"/>
            <a:chOff x="93" y="844"/>
            <a:chExt cx="5494" cy="2793"/>
          </a:xfrm>
        </p:grpSpPr>
        <p:sp>
          <p:nvSpPr>
            <p:cNvPr id="29712" name="Rectangle 22"/>
            <p:cNvSpPr>
              <a:spLocks noChangeArrowheads="1"/>
            </p:cNvSpPr>
            <p:nvPr/>
          </p:nvSpPr>
          <p:spPr bwMode="auto">
            <a:xfrm>
              <a:off x="93" y="956"/>
              <a:ext cx="5494" cy="2681"/>
            </a:xfrm>
            <a:prstGeom prst="rect">
              <a:avLst/>
            </a:prstGeom>
            <a:noFill/>
            <a:ln w="9525" algn="ctr">
              <a:solidFill>
                <a:srgbClr val="993366"/>
              </a:solidFill>
              <a:miter lim="800000"/>
              <a:headEnd/>
              <a:tailEnd/>
            </a:ln>
          </p:spPr>
          <p:txBody>
            <a:bodyPr anchor="ctr">
              <a:spAutoFit/>
            </a:bodyPr>
            <a:lstStyle/>
            <a:p>
              <a:endParaRPr lang="fr-FR"/>
            </a:p>
          </p:txBody>
        </p:sp>
        <p:sp>
          <p:nvSpPr>
            <p:cNvPr id="29713" name="Text Box 23"/>
            <p:cNvSpPr txBox="1">
              <a:spLocks noChangeArrowheads="1"/>
            </p:cNvSpPr>
            <p:nvPr/>
          </p:nvSpPr>
          <p:spPr bwMode="auto">
            <a:xfrm>
              <a:off x="1463" y="844"/>
              <a:ext cx="2565" cy="207"/>
            </a:xfrm>
            <a:prstGeom prst="rect">
              <a:avLst/>
            </a:prstGeom>
            <a:solidFill>
              <a:srgbClr val="FFFFFF"/>
            </a:solidFill>
            <a:ln w="9525" algn="ctr">
              <a:noFill/>
              <a:miter lim="800000"/>
              <a:headEnd/>
              <a:tailEnd/>
            </a:ln>
          </p:spPr>
          <p:txBody>
            <a:bodyPr>
              <a:spAutoFit/>
            </a:bodyPr>
            <a:lstStyle/>
            <a:p>
              <a:r>
                <a:rPr lang="en-US" b="1"/>
                <a:t>Immunoglobulins superfamily (74 in egg)</a:t>
              </a:r>
            </a:p>
          </p:txBody>
        </p:sp>
      </p:grpSp>
      <p:grpSp>
        <p:nvGrpSpPr>
          <p:cNvPr id="27671" name="Group 23"/>
          <p:cNvGrpSpPr>
            <a:grpSpLocks/>
          </p:cNvGrpSpPr>
          <p:nvPr/>
        </p:nvGrpSpPr>
        <p:grpSpPr bwMode="auto">
          <a:xfrm>
            <a:off x="584200" y="1851025"/>
            <a:ext cx="8559800" cy="3862388"/>
            <a:chOff x="368" y="1166"/>
            <a:chExt cx="5392" cy="2433"/>
          </a:xfrm>
        </p:grpSpPr>
        <p:sp>
          <p:nvSpPr>
            <p:cNvPr id="29709" name="Rectangle 30"/>
            <p:cNvSpPr>
              <a:spLocks noChangeArrowheads="1"/>
            </p:cNvSpPr>
            <p:nvPr/>
          </p:nvSpPr>
          <p:spPr bwMode="auto">
            <a:xfrm>
              <a:off x="1961" y="1166"/>
              <a:ext cx="2095" cy="212"/>
            </a:xfrm>
            <a:prstGeom prst="rect">
              <a:avLst/>
            </a:prstGeom>
            <a:noFill/>
            <a:ln w="9525" algn="ctr">
              <a:noFill/>
              <a:miter lim="800000"/>
              <a:headEnd/>
              <a:tailEnd/>
            </a:ln>
          </p:spPr>
          <p:txBody>
            <a:bodyPr>
              <a:spAutoFit/>
            </a:bodyPr>
            <a:lstStyle/>
            <a:p>
              <a:r>
                <a:rPr lang="en-US" sz="1600" b="1">
                  <a:solidFill>
                    <a:srgbClr val="993366"/>
                  </a:solidFill>
                </a:rPr>
                <a:t>Proteins with Ig-like Domains</a:t>
              </a:r>
            </a:p>
          </p:txBody>
        </p:sp>
        <p:sp>
          <p:nvSpPr>
            <p:cNvPr id="29710" name="Rectangle 31"/>
            <p:cNvSpPr>
              <a:spLocks noChangeArrowheads="1"/>
            </p:cNvSpPr>
            <p:nvPr/>
          </p:nvSpPr>
          <p:spPr bwMode="auto">
            <a:xfrm>
              <a:off x="368" y="1310"/>
              <a:ext cx="5392" cy="330"/>
            </a:xfrm>
            <a:prstGeom prst="rect">
              <a:avLst/>
            </a:prstGeom>
            <a:noFill/>
            <a:ln w="9525" algn="ctr">
              <a:noFill/>
              <a:miter lim="800000"/>
              <a:headEnd/>
              <a:tailEnd/>
            </a:ln>
          </p:spPr>
          <p:txBody>
            <a:bodyPr anchor="ctr">
              <a:spAutoFit/>
            </a:bodyPr>
            <a:lstStyle/>
            <a:p>
              <a:pPr algn="just"/>
              <a:r>
                <a:rPr lang="en-US" sz="1400"/>
                <a:t>Widespread domain. Ig fold : antiparallel b-strands arranged into two sheets linked by a disulfide bond</a:t>
              </a:r>
            </a:p>
            <a:p>
              <a:pPr algn="just"/>
              <a:r>
                <a:rPr lang="en-US" sz="1400"/>
                <a:t>Various tissue distribution.</a:t>
              </a:r>
            </a:p>
          </p:txBody>
        </p:sp>
        <p:pic>
          <p:nvPicPr>
            <p:cNvPr id="29711" name="Picture 32"/>
            <p:cNvPicPr>
              <a:picLocks noChangeAspect="1" noChangeArrowheads="1"/>
            </p:cNvPicPr>
            <p:nvPr/>
          </p:nvPicPr>
          <p:blipFill>
            <a:blip r:embed="rId5"/>
            <a:srcRect r="42575"/>
            <a:stretch>
              <a:fillRect/>
            </a:stretch>
          </p:blipFill>
          <p:spPr bwMode="auto">
            <a:xfrm>
              <a:off x="1728" y="1546"/>
              <a:ext cx="2120" cy="2053"/>
            </a:xfrm>
            <a:prstGeom prst="rect">
              <a:avLst/>
            </a:prstGeom>
            <a:noFill/>
            <a:ln w="9525" algn="ctr">
              <a:noFill/>
              <a:miter lim="800000"/>
              <a:headEnd/>
              <a:tailEnd/>
            </a:ln>
          </p:spPr>
        </p:pic>
      </p:grpSp>
      <p:grpSp>
        <p:nvGrpSpPr>
          <p:cNvPr id="27670" name="Group 22"/>
          <p:cNvGrpSpPr>
            <a:grpSpLocks/>
          </p:cNvGrpSpPr>
          <p:nvPr/>
        </p:nvGrpSpPr>
        <p:grpSpPr bwMode="auto">
          <a:xfrm>
            <a:off x="1311275" y="1036638"/>
            <a:ext cx="6199188" cy="762000"/>
            <a:chOff x="826" y="653"/>
            <a:chExt cx="3905" cy="480"/>
          </a:xfrm>
        </p:grpSpPr>
        <p:sp>
          <p:nvSpPr>
            <p:cNvPr id="29707" name="Rectangle 28"/>
            <p:cNvSpPr>
              <a:spLocks noChangeArrowheads="1"/>
            </p:cNvSpPr>
            <p:nvPr/>
          </p:nvSpPr>
          <p:spPr bwMode="auto">
            <a:xfrm>
              <a:off x="2278" y="653"/>
              <a:ext cx="1046" cy="212"/>
            </a:xfrm>
            <a:prstGeom prst="rect">
              <a:avLst/>
            </a:prstGeom>
            <a:noFill/>
            <a:ln w="9525" algn="ctr">
              <a:noFill/>
              <a:miter lim="800000"/>
              <a:headEnd/>
              <a:tailEnd/>
            </a:ln>
          </p:spPr>
          <p:txBody>
            <a:bodyPr wrap="none">
              <a:spAutoFit/>
            </a:bodyPr>
            <a:lstStyle/>
            <a:p>
              <a:r>
                <a:rPr lang="en-US" sz="1600" b="1">
                  <a:solidFill>
                    <a:srgbClr val="993366"/>
                  </a:solidFill>
                </a:rPr>
                <a:t>Immunoglobulins</a:t>
              </a:r>
            </a:p>
          </p:txBody>
        </p:sp>
        <p:sp>
          <p:nvSpPr>
            <p:cNvPr id="29708" name="Rectangle 33"/>
            <p:cNvSpPr>
              <a:spLocks noChangeArrowheads="1"/>
            </p:cNvSpPr>
            <p:nvPr/>
          </p:nvSpPr>
          <p:spPr bwMode="auto">
            <a:xfrm>
              <a:off x="826" y="807"/>
              <a:ext cx="3905" cy="326"/>
            </a:xfrm>
            <a:prstGeom prst="rect">
              <a:avLst/>
            </a:prstGeom>
            <a:noFill/>
            <a:ln w="9525" algn="ctr">
              <a:noFill/>
              <a:miter lim="800000"/>
              <a:headEnd/>
              <a:tailEnd/>
            </a:ln>
          </p:spPr>
          <p:txBody>
            <a:bodyPr anchor="ctr">
              <a:spAutoFit/>
            </a:bodyPr>
            <a:lstStyle/>
            <a:p>
              <a:pPr algn="just"/>
              <a:r>
                <a:rPr lang="en-US" sz="1400"/>
                <a:t>Yolk IgY most predominant in egg (&gt;1mg/ml). Also IgM and IgA in yolk (20 µg/ml).</a:t>
              </a:r>
            </a:p>
            <a:p>
              <a:pPr algn="just"/>
              <a:r>
                <a:rPr lang="en-US" sz="1400"/>
                <a:t>IgY, IgM and IgA in egg white (10 µg/ml). Evidences for IgD and IgE.</a:t>
              </a:r>
            </a:p>
          </p:txBody>
        </p:sp>
      </p:grpSp>
      <p:sp>
        <p:nvSpPr>
          <p:cNvPr id="22"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369310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670"/>
                                        </p:tgtEl>
                                        <p:attrNameLst>
                                          <p:attrName>style.visibility</p:attrName>
                                        </p:attrNameLst>
                                      </p:cBhvr>
                                      <p:to>
                                        <p:strVal val="visible"/>
                                      </p:to>
                                    </p:set>
                                    <p:animEffect transition="in" filter="wipe(left)">
                                      <p:cBhvr>
                                        <p:cTn id="12" dur="500"/>
                                        <p:tgtEl>
                                          <p:spTgt spid="276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671"/>
                                        </p:tgtEl>
                                        <p:attrNameLst>
                                          <p:attrName>style.visibility</p:attrName>
                                        </p:attrNameLst>
                                      </p:cBhvr>
                                      <p:to>
                                        <p:strVal val="visible"/>
                                      </p:to>
                                    </p:set>
                                    <p:animEffect transition="in" filter="wipe(left)">
                                      <p:cBhvr>
                                        <p:cTn id="17" dur="500"/>
                                        <p:tgtEl>
                                          <p:spTgt spid="27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0754"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0722"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0723"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0724"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0726"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256108CA-9874-4A43-84A6-8295808A8294}" type="slidenum">
              <a:rPr lang="en-GB" sz="1600" smtClean="0">
                <a:solidFill>
                  <a:schemeClr val="bg1"/>
                </a:solidFill>
                <a:latin typeface="Arial" charset="0"/>
                <a:cs typeface="Arial" charset="0"/>
              </a:rPr>
              <a:pPr fontAlgn="base">
                <a:spcBef>
                  <a:spcPct val="0"/>
                </a:spcBef>
                <a:spcAft>
                  <a:spcPct val="0"/>
                </a:spcAft>
              </a:pPr>
              <a:t>68</a:t>
            </a:fld>
            <a:endParaRPr lang="en-GB" sz="1600" smtClean="0">
              <a:solidFill>
                <a:schemeClr val="bg1"/>
              </a:solidFill>
              <a:latin typeface="Arial" charset="0"/>
              <a:cs typeface="Arial" charset="0"/>
            </a:endParaRPr>
          </a:p>
        </p:txBody>
      </p:sp>
      <p:pic>
        <p:nvPicPr>
          <p:cNvPr id="30727"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28721" name="Group 49"/>
          <p:cNvGrpSpPr>
            <a:grpSpLocks/>
          </p:cNvGrpSpPr>
          <p:nvPr/>
        </p:nvGrpSpPr>
        <p:grpSpPr bwMode="auto">
          <a:xfrm>
            <a:off x="833438" y="2051050"/>
            <a:ext cx="2752725" cy="1522413"/>
            <a:chOff x="525" y="1292"/>
            <a:chExt cx="1734" cy="959"/>
          </a:xfrm>
        </p:grpSpPr>
        <p:grpSp>
          <p:nvGrpSpPr>
            <p:cNvPr id="30746" name="Group 46"/>
            <p:cNvGrpSpPr>
              <a:grpSpLocks/>
            </p:cNvGrpSpPr>
            <p:nvPr/>
          </p:nvGrpSpPr>
          <p:grpSpPr bwMode="auto">
            <a:xfrm>
              <a:off x="525" y="1292"/>
              <a:ext cx="1734" cy="959"/>
              <a:chOff x="525" y="1292"/>
              <a:chExt cx="1734" cy="959"/>
            </a:xfrm>
          </p:grpSpPr>
          <p:sp>
            <p:nvSpPr>
              <p:cNvPr id="30748" name="Text Box 21"/>
              <p:cNvSpPr txBox="1">
                <a:spLocks noChangeArrowheads="1"/>
              </p:cNvSpPr>
              <p:nvPr/>
            </p:nvSpPr>
            <p:spPr bwMode="auto">
              <a:xfrm>
                <a:off x="525" y="1423"/>
                <a:ext cx="1734" cy="828"/>
              </a:xfrm>
              <a:prstGeom prst="rect">
                <a:avLst/>
              </a:prstGeom>
              <a:noFill/>
              <a:ln w="9525" algn="ctr">
                <a:noFill/>
                <a:miter lim="800000"/>
                <a:headEnd/>
                <a:tailEnd/>
              </a:ln>
            </p:spPr>
            <p:txBody>
              <a:bodyPr>
                <a:spAutoFit/>
              </a:bodyPr>
              <a:lstStyle/>
              <a:p>
                <a:pPr algn="ctr"/>
                <a:endParaRPr lang="en-US" sz="1600">
                  <a:solidFill>
                    <a:srgbClr val="993366"/>
                  </a:solidFill>
                </a:endParaRPr>
              </a:p>
              <a:p>
                <a:pPr algn="ctr"/>
                <a:endParaRPr lang="en-US" sz="1600">
                  <a:solidFill>
                    <a:srgbClr val="993366"/>
                  </a:solidFill>
                </a:endParaRPr>
              </a:p>
              <a:p>
                <a:pPr algn="ctr"/>
                <a:r>
                  <a:rPr lang="en-US" sz="1600">
                    <a:solidFill>
                      <a:srgbClr val="993366"/>
                    </a:solidFill>
                  </a:rPr>
                  <a:t> Bacterial proteases</a:t>
                </a:r>
                <a:r>
                  <a:rPr lang="en-US" sz="1600"/>
                  <a:t> </a:t>
                </a:r>
              </a:p>
              <a:p>
                <a:pPr algn="ctr"/>
                <a:r>
                  <a:rPr lang="en-US" sz="1600"/>
                  <a:t>= Virulence factors</a:t>
                </a:r>
              </a:p>
              <a:p>
                <a:endParaRPr lang="en-US" sz="1600"/>
              </a:p>
            </p:txBody>
          </p:sp>
          <p:pic>
            <p:nvPicPr>
              <p:cNvPr id="30749" name="Picture 22"/>
              <p:cNvPicPr>
                <a:picLocks noChangeAspect="1" noChangeArrowheads="1"/>
              </p:cNvPicPr>
              <p:nvPr/>
            </p:nvPicPr>
            <p:blipFill>
              <a:blip r:embed="rId5"/>
              <a:srcRect/>
              <a:stretch>
                <a:fillRect/>
              </a:stretch>
            </p:blipFill>
            <p:spPr bwMode="auto">
              <a:xfrm>
                <a:off x="1303" y="1292"/>
                <a:ext cx="372" cy="372"/>
              </a:xfrm>
              <a:prstGeom prst="rect">
                <a:avLst/>
              </a:prstGeom>
              <a:noFill/>
              <a:ln w="9525" algn="ctr">
                <a:noFill/>
                <a:miter lim="800000"/>
                <a:headEnd/>
                <a:tailEnd/>
              </a:ln>
            </p:spPr>
          </p:pic>
          <p:pic>
            <p:nvPicPr>
              <p:cNvPr id="30750" name="Picture 23"/>
              <p:cNvPicPr>
                <a:picLocks noChangeAspect="1" noChangeArrowheads="1"/>
              </p:cNvPicPr>
              <p:nvPr/>
            </p:nvPicPr>
            <p:blipFill>
              <a:blip r:embed="rId6"/>
              <a:srcRect/>
              <a:stretch>
                <a:fillRect/>
              </a:stretch>
            </p:blipFill>
            <p:spPr bwMode="auto">
              <a:xfrm>
                <a:off x="811" y="1292"/>
                <a:ext cx="378" cy="378"/>
              </a:xfrm>
              <a:prstGeom prst="rect">
                <a:avLst/>
              </a:prstGeom>
              <a:noFill/>
              <a:ln w="9525" algn="ctr">
                <a:noFill/>
                <a:miter lim="800000"/>
                <a:headEnd/>
                <a:tailEnd/>
              </a:ln>
            </p:spPr>
          </p:pic>
        </p:grpSp>
        <p:pic>
          <p:nvPicPr>
            <p:cNvPr id="30747" name="Picture 24"/>
            <p:cNvPicPr>
              <a:picLocks noChangeAspect="1" noChangeArrowheads="1"/>
            </p:cNvPicPr>
            <p:nvPr/>
          </p:nvPicPr>
          <p:blipFill>
            <a:blip r:embed="rId7"/>
            <a:srcRect/>
            <a:stretch>
              <a:fillRect/>
            </a:stretch>
          </p:blipFill>
          <p:spPr bwMode="auto">
            <a:xfrm>
              <a:off x="1786" y="1298"/>
              <a:ext cx="390" cy="373"/>
            </a:xfrm>
            <a:prstGeom prst="rect">
              <a:avLst/>
            </a:prstGeom>
            <a:solidFill>
              <a:srgbClr val="DDDDDD"/>
            </a:solidFill>
            <a:ln w="9525" algn="ctr">
              <a:noFill/>
              <a:miter lim="800000"/>
              <a:headEnd/>
              <a:tailEnd/>
            </a:ln>
          </p:spPr>
        </p:pic>
      </p:grpSp>
      <p:sp>
        <p:nvSpPr>
          <p:cNvPr id="30729" name="Line 25"/>
          <p:cNvSpPr>
            <a:spLocks noChangeShapeType="1"/>
          </p:cNvSpPr>
          <p:nvPr/>
        </p:nvSpPr>
        <p:spPr bwMode="auto">
          <a:xfrm>
            <a:off x="1687513" y="2498725"/>
            <a:ext cx="0" cy="1009650"/>
          </a:xfrm>
          <a:prstGeom prst="line">
            <a:avLst/>
          </a:prstGeom>
          <a:noFill/>
          <a:ln w="9525">
            <a:noFill/>
            <a:round/>
            <a:headEnd/>
            <a:tailEnd type="triangle" w="med" len="med"/>
          </a:ln>
        </p:spPr>
        <p:txBody>
          <a:bodyPr wrap="none">
            <a:spAutoFit/>
          </a:bodyPr>
          <a:lstStyle/>
          <a:p>
            <a:endParaRPr lang="fr-FR"/>
          </a:p>
        </p:txBody>
      </p:sp>
      <p:grpSp>
        <p:nvGrpSpPr>
          <p:cNvPr id="34" name="Group 34"/>
          <p:cNvGrpSpPr>
            <a:grpSpLocks/>
          </p:cNvGrpSpPr>
          <p:nvPr/>
        </p:nvGrpSpPr>
        <p:grpSpPr bwMode="auto">
          <a:xfrm>
            <a:off x="668338" y="2090738"/>
            <a:ext cx="3219450" cy="1550987"/>
            <a:chOff x="3238" y="2224"/>
            <a:chExt cx="2028" cy="977"/>
          </a:xfrm>
        </p:grpSpPr>
        <p:sp>
          <p:nvSpPr>
            <p:cNvPr id="30742" name="Rectangle 26"/>
            <p:cNvSpPr>
              <a:spLocks noChangeArrowheads="1"/>
            </p:cNvSpPr>
            <p:nvPr/>
          </p:nvSpPr>
          <p:spPr bwMode="auto">
            <a:xfrm>
              <a:off x="3238" y="3009"/>
              <a:ext cx="2028" cy="192"/>
            </a:xfrm>
            <a:prstGeom prst="rect">
              <a:avLst/>
            </a:prstGeom>
            <a:noFill/>
            <a:ln w="9525" algn="ctr">
              <a:noFill/>
              <a:miter lim="800000"/>
              <a:headEnd/>
              <a:tailEnd/>
            </a:ln>
          </p:spPr>
          <p:txBody>
            <a:bodyPr>
              <a:spAutoFit/>
            </a:bodyPr>
            <a:lstStyle/>
            <a:p>
              <a:r>
                <a:rPr lang="en-US" sz="1400" b="1">
                  <a:solidFill>
                    <a:srgbClr val="CC3300"/>
                  </a:solidFill>
                </a:rPr>
                <a:t>Inactivation/hydrolysis of host proteins</a:t>
              </a:r>
            </a:p>
          </p:txBody>
        </p:sp>
        <p:grpSp>
          <p:nvGrpSpPr>
            <p:cNvPr id="30743" name="Group 30"/>
            <p:cNvGrpSpPr>
              <a:grpSpLocks/>
            </p:cNvGrpSpPr>
            <p:nvPr/>
          </p:nvGrpSpPr>
          <p:grpSpPr bwMode="auto">
            <a:xfrm>
              <a:off x="3563" y="2224"/>
              <a:ext cx="1455" cy="725"/>
              <a:chOff x="3342" y="3439"/>
              <a:chExt cx="707" cy="416"/>
            </a:xfrm>
          </p:grpSpPr>
          <p:sp>
            <p:nvSpPr>
              <p:cNvPr id="30744" name="Line 28"/>
              <p:cNvSpPr>
                <a:spLocks noChangeShapeType="1"/>
              </p:cNvSpPr>
              <p:nvPr/>
            </p:nvSpPr>
            <p:spPr bwMode="auto">
              <a:xfrm flipV="1">
                <a:off x="3342" y="3439"/>
                <a:ext cx="695" cy="416"/>
              </a:xfrm>
              <a:prstGeom prst="line">
                <a:avLst/>
              </a:prstGeom>
              <a:noFill/>
              <a:ln w="28575">
                <a:solidFill>
                  <a:srgbClr val="CC3300"/>
                </a:solidFill>
                <a:round/>
                <a:headEnd/>
                <a:tailEnd/>
              </a:ln>
            </p:spPr>
            <p:txBody>
              <a:bodyPr/>
              <a:lstStyle/>
              <a:p>
                <a:endParaRPr lang="fr-FR"/>
              </a:p>
            </p:txBody>
          </p:sp>
          <p:sp>
            <p:nvSpPr>
              <p:cNvPr id="30745" name="Line 29"/>
              <p:cNvSpPr>
                <a:spLocks noChangeShapeType="1"/>
              </p:cNvSpPr>
              <p:nvPr/>
            </p:nvSpPr>
            <p:spPr bwMode="auto">
              <a:xfrm>
                <a:off x="3342" y="3456"/>
                <a:ext cx="707" cy="399"/>
              </a:xfrm>
              <a:prstGeom prst="line">
                <a:avLst/>
              </a:prstGeom>
              <a:noFill/>
              <a:ln w="28575">
                <a:solidFill>
                  <a:srgbClr val="CC3300"/>
                </a:solidFill>
                <a:round/>
                <a:headEnd/>
                <a:tailEnd/>
              </a:ln>
            </p:spPr>
            <p:txBody>
              <a:bodyPr/>
              <a:lstStyle/>
              <a:p>
                <a:endParaRPr lang="fr-FR"/>
              </a:p>
            </p:txBody>
          </p:sp>
        </p:grpSp>
      </p:grpSp>
      <p:grpSp>
        <p:nvGrpSpPr>
          <p:cNvPr id="28717" name="Group 45"/>
          <p:cNvGrpSpPr>
            <a:grpSpLocks/>
          </p:cNvGrpSpPr>
          <p:nvPr/>
        </p:nvGrpSpPr>
        <p:grpSpPr bwMode="auto">
          <a:xfrm>
            <a:off x="542925" y="900113"/>
            <a:ext cx="8094663" cy="3771900"/>
            <a:chOff x="342" y="567"/>
            <a:chExt cx="5099" cy="2376"/>
          </a:xfrm>
        </p:grpSpPr>
        <p:sp>
          <p:nvSpPr>
            <p:cNvPr id="30739" name="Text Box 20"/>
            <p:cNvSpPr txBox="1">
              <a:spLocks noChangeArrowheads="1"/>
            </p:cNvSpPr>
            <p:nvPr/>
          </p:nvSpPr>
          <p:spPr bwMode="auto">
            <a:xfrm>
              <a:off x="1903" y="752"/>
              <a:ext cx="2428" cy="212"/>
            </a:xfrm>
            <a:prstGeom prst="rect">
              <a:avLst/>
            </a:prstGeom>
            <a:noFill/>
            <a:ln w="9525" algn="ctr">
              <a:noFill/>
              <a:miter lim="800000"/>
              <a:headEnd/>
              <a:tailEnd/>
            </a:ln>
          </p:spPr>
          <p:txBody>
            <a:bodyPr>
              <a:spAutoFit/>
            </a:bodyPr>
            <a:lstStyle/>
            <a:p>
              <a:pPr>
                <a:buFontTx/>
                <a:buChar char="•"/>
              </a:pPr>
              <a:r>
                <a:rPr lang="en-US" sz="1600"/>
                <a:t>Highly represented in egg (48)</a:t>
              </a:r>
            </a:p>
          </p:txBody>
        </p:sp>
        <p:sp>
          <p:nvSpPr>
            <p:cNvPr id="30740" name="Rectangle 44"/>
            <p:cNvSpPr>
              <a:spLocks noChangeArrowheads="1"/>
            </p:cNvSpPr>
            <p:nvPr/>
          </p:nvSpPr>
          <p:spPr bwMode="auto">
            <a:xfrm>
              <a:off x="342" y="701"/>
              <a:ext cx="5099" cy="2242"/>
            </a:xfrm>
            <a:prstGeom prst="rect">
              <a:avLst/>
            </a:prstGeom>
            <a:noFill/>
            <a:ln w="9525">
              <a:solidFill>
                <a:srgbClr val="993366"/>
              </a:solidFill>
              <a:miter lim="800000"/>
              <a:headEnd/>
              <a:tailEnd/>
            </a:ln>
          </p:spPr>
          <p:txBody>
            <a:bodyPr wrap="none" anchor="ctr"/>
            <a:lstStyle/>
            <a:p>
              <a:endParaRPr lang="fr-FR"/>
            </a:p>
          </p:txBody>
        </p:sp>
        <p:sp>
          <p:nvSpPr>
            <p:cNvPr id="30741" name="Text Box 18"/>
            <p:cNvSpPr txBox="1">
              <a:spLocks noChangeArrowheads="1"/>
            </p:cNvSpPr>
            <p:nvPr/>
          </p:nvSpPr>
          <p:spPr bwMode="auto">
            <a:xfrm>
              <a:off x="2115" y="567"/>
              <a:ext cx="1247" cy="231"/>
            </a:xfrm>
            <a:prstGeom prst="rect">
              <a:avLst/>
            </a:prstGeom>
            <a:solidFill>
              <a:schemeClr val="bg1"/>
            </a:solidFill>
            <a:ln w="9525" algn="ctr">
              <a:noFill/>
              <a:miter lim="800000"/>
              <a:headEnd/>
              <a:tailEnd/>
            </a:ln>
          </p:spPr>
          <p:txBody>
            <a:bodyPr wrap="none">
              <a:spAutoFit/>
            </a:bodyPr>
            <a:lstStyle/>
            <a:p>
              <a:r>
                <a:rPr lang="en-US" b="1"/>
                <a:t>Protease inhibitors</a:t>
              </a:r>
            </a:p>
          </p:txBody>
        </p:sp>
      </p:grpSp>
      <p:grpSp>
        <p:nvGrpSpPr>
          <p:cNvPr id="28725" name="Group 53"/>
          <p:cNvGrpSpPr>
            <a:grpSpLocks/>
          </p:cNvGrpSpPr>
          <p:nvPr/>
        </p:nvGrpSpPr>
        <p:grpSpPr bwMode="auto">
          <a:xfrm>
            <a:off x="3889375" y="1774825"/>
            <a:ext cx="4475163" cy="2439988"/>
            <a:chOff x="2450" y="1118"/>
            <a:chExt cx="2819" cy="1537"/>
          </a:xfrm>
        </p:grpSpPr>
        <p:grpSp>
          <p:nvGrpSpPr>
            <p:cNvPr id="30733" name="Group 51"/>
            <p:cNvGrpSpPr>
              <a:grpSpLocks/>
            </p:cNvGrpSpPr>
            <p:nvPr/>
          </p:nvGrpSpPr>
          <p:grpSpPr bwMode="auto">
            <a:xfrm>
              <a:off x="2450" y="1118"/>
              <a:ext cx="2819" cy="1537"/>
              <a:chOff x="2450" y="1118"/>
              <a:chExt cx="2819" cy="1537"/>
            </a:xfrm>
          </p:grpSpPr>
          <p:sp>
            <p:nvSpPr>
              <p:cNvPr id="30735" name="ZoneTexte 34"/>
              <p:cNvSpPr txBox="1">
                <a:spLocks noChangeArrowheads="1"/>
              </p:cNvSpPr>
              <p:nvPr/>
            </p:nvSpPr>
            <p:spPr bwMode="auto">
              <a:xfrm>
                <a:off x="2450" y="2424"/>
                <a:ext cx="2685" cy="231"/>
              </a:xfrm>
              <a:prstGeom prst="rect">
                <a:avLst/>
              </a:prstGeom>
              <a:noFill/>
              <a:ln w="9525">
                <a:noFill/>
                <a:miter lim="800000"/>
                <a:headEnd/>
                <a:tailEnd/>
              </a:ln>
            </p:spPr>
            <p:txBody>
              <a:bodyPr>
                <a:spAutoFit/>
              </a:bodyPr>
              <a:lstStyle/>
              <a:p>
                <a:pPr algn="ctr">
                  <a:buFont typeface="Wingdings" pitchFamily="2" charset="2"/>
                  <a:buNone/>
                </a:pPr>
                <a:r>
                  <a:rPr lang="en-US" b="1">
                    <a:solidFill>
                      <a:srgbClr val="993366"/>
                    </a:solidFill>
                    <a:cs typeface="Arial" charset="0"/>
                    <a:sym typeface="Symbol" pitchFamily="18" charset="2"/>
                  </a:rPr>
                  <a:t></a:t>
                </a:r>
                <a:r>
                  <a:rPr lang="en-US" b="1">
                    <a:solidFill>
                      <a:srgbClr val="993366"/>
                    </a:solidFill>
                    <a:cs typeface="Arial" charset="0"/>
                    <a:sym typeface="Wingdings 3" pitchFamily="18" charset="2"/>
                  </a:rPr>
                  <a:t> Activity against </a:t>
                </a:r>
                <a:r>
                  <a:rPr lang="en-US" b="1" i="1">
                    <a:solidFill>
                      <a:srgbClr val="993366"/>
                    </a:solidFill>
                    <a:ea typeface="Times New Roman" pitchFamily="18" charset="0"/>
                    <a:cs typeface="Calibri" pitchFamily="34" charset="0"/>
                  </a:rPr>
                  <a:t>Bacillus thuringiensis</a:t>
                </a:r>
                <a:r>
                  <a:rPr lang="en-US" b="1">
                    <a:solidFill>
                      <a:srgbClr val="993366"/>
                    </a:solidFill>
                    <a:cs typeface="Arial" charset="0"/>
                    <a:sym typeface="Wingdings 3" pitchFamily="18" charset="2"/>
                  </a:rPr>
                  <a:t> </a:t>
                </a:r>
                <a:endParaRPr lang="en-US" b="1">
                  <a:solidFill>
                    <a:srgbClr val="993366"/>
                  </a:solidFill>
                  <a:cs typeface="Arial" charset="0"/>
                </a:endParaRPr>
              </a:p>
            </p:txBody>
          </p:sp>
          <p:sp>
            <p:nvSpPr>
              <p:cNvPr id="30736" name="Text Box 27"/>
              <p:cNvSpPr txBox="1">
                <a:spLocks noChangeArrowheads="1"/>
              </p:cNvSpPr>
              <p:nvPr/>
            </p:nvSpPr>
            <p:spPr bwMode="auto">
              <a:xfrm>
                <a:off x="3096" y="2197"/>
                <a:ext cx="1355" cy="231"/>
              </a:xfrm>
              <a:prstGeom prst="rect">
                <a:avLst/>
              </a:prstGeom>
              <a:noFill/>
              <a:ln w="9525">
                <a:noFill/>
                <a:miter lim="800000"/>
                <a:headEnd/>
                <a:tailEnd/>
              </a:ln>
            </p:spPr>
            <p:txBody>
              <a:bodyPr wrap="none">
                <a:spAutoFit/>
              </a:bodyPr>
              <a:lstStyle/>
              <a:p>
                <a:r>
                  <a:rPr lang="en-US" i="1"/>
                  <a:t>Antimicrobial activity</a:t>
                </a:r>
              </a:p>
            </p:txBody>
          </p:sp>
          <p:sp>
            <p:nvSpPr>
              <p:cNvPr id="30737" name="Text Box 33"/>
              <p:cNvSpPr txBox="1">
                <a:spLocks noChangeArrowheads="1"/>
              </p:cNvSpPr>
              <p:nvPr/>
            </p:nvSpPr>
            <p:spPr bwMode="auto">
              <a:xfrm>
                <a:off x="2919" y="1118"/>
                <a:ext cx="2042" cy="231"/>
              </a:xfrm>
              <a:prstGeom prst="rect">
                <a:avLst/>
              </a:prstGeom>
              <a:noFill/>
              <a:ln w="9525">
                <a:noFill/>
                <a:miter lim="800000"/>
                <a:headEnd/>
                <a:tailEnd/>
              </a:ln>
            </p:spPr>
            <p:txBody>
              <a:bodyPr wrap="none">
                <a:spAutoFit/>
              </a:bodyPr>
              <a:lstStyle/>
              <a:p>
                <a:pPr algn="ctr"/>
                <a:r>
                  <a:rPr lang="en-US" b="1">
                    <a:solidFill>
                      <a:srgbClr val="003366"/>
                    </a:solidFill>
                  </a:rPr>
                  <a:t>Characterization of Ovoinhibitor</a:t>
                </a:r>
              </a:p>
            </p:txBody>
          </p:sp>
          <p:pic>
            <p:nvPicPr>
              <p:cNvPr id="30738" name="Picture 50"/>
              <p:cNvPicPr>
                <a:picLocks noChangeAspect="1" noChangeArrowheads="1"/>
              </p:cNvPicPr>
              <p:nvPr/>
            </p:nvPicPr>
            <p:blipFill>
              <a:blip r:embed="rId8"/>
              <a:srcRect/>
              <a:stretch>
                <a:fillRect/>
              </a:stretch>
            </p:blipFill>
            <p:spPr bwMode="auto">
              <a:xfrm>
                <a:off x="2517" y="1341"/>
                <a:ext cx="2752" cy="798"/>
              </a:xfrm>
              <a:prstGeom prst="rect">
                <a:avLst/>
              </a:prstGeom>
              <a:noFill/>
              <a:ln w="9525">
                <a:noFill/>
                <a:miter lim="800000"/>
                <a:headEnd/>
                <a:tailEnd/>
              </a:ln>
            </p:spPr>
          </p:pic>
        </p:grpSp>
        <p:pic>
          <p:nvPicPr>
            <p:cNvPr id="30734" name="Picture 52"/>
            <p:cNvPicPr>
              <a:picLocks noChangeAspect="1" noChangeArrowheads="1"/>
            </p:cNvPicPr>
            <p:nvPr/>
          </p:nvPicPr>
          <p:blipFill>
            <a:blip r:embed="rId9"/>
            <a:srcRect/>
            <a:stretch>
              <a:fillRect/>
            </a:stretch>
          </p:blipFill>
          <p:spPr bwMode="auto">
            <a:xfrm>
              <a:off x="3514" y="1528"/>
              <a:ext cx="1309" cy="138"/>
            </a:xfrm>
            <a:prstGeom prst="rect">
              <a:avLst/>
            </a:prstGeom>
            <a:noFill/>
            <a:ln w="9525">
              <a:noFill/>
              <a:miter lim="800000"/>
              <a:headEnd/>
              <a:tailEnd/>
            </a:ln>
          </p:spPr>
        </p:pic>
      </p:grpSp>
      <p:sp>
        <p:nvSpPr>
          <p:cNvPr id="35"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391581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717"/>
                                        </p:tgtEl>
                                        <p:attrNameLst>
                                          <p:attrName>style.visibility</p:attrName>
                                        </p:attrNameLst>
                                      </p:cBhvr>
                                      <p:to>
                                        <p:strVal val="visible"/>
                                      </p:to>
                                    </p:set>
                                    <p:animEffect transition="in" filter="wipe(left)">
                                      <p:cBhvr>
                                        <p:cTn id="7" dur="500"/>
                                        <p:tgtEl>
                                          <p:spTgt spid="28717"/>
                                        </p:tgtEl>
                                      </p:cBhvr>
                                    </p:animEffect>
                                  </p:childTnLst>
                                </p:cTn>
                              </p:par>
                              <p:par>
                                <p:cTn id="8" presetID="22" presetClass="entr" presetSubtype="8" fill="hold" nodeType="withEffect">
                                  <p:stCondLst>
                                    <p:cond delay="0"/>
                                  </p:stCondLst>
                                  <p:childTnLst>
                                    <p:set>
                                      <p:cBhvr>
                                        <p:cTn id="9" dur="1" fill="hold">
                                          <p:stCondLst>
                                            <p:cond delay="0"/>
                                          </p:stCondLst>
                                        </p:cTn>
                                        <p:tgtEl>
                                          <p:spTgt spid="28721"/>
                                        </p:tgtEl>
                                        <p:attrNameLst>
                                          <p:attrName>style.visibility</p:attrName>
                                        </p:attrNameLst>
                                      </p:cBhvr>
                                      <p:to>
                                        <p:strVal val="visible"/>
                                      </p:to>
                                    </p:set>
                                    <p:animEffect transition="in" filter="wipe(left)">
                                      <p:cBhvr>
                                        <p:cTn id="10" dur="500"/>
                                        <p:tgtEl>
                                          <p:spTgt spid="287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725"/>
                                        </p:tgtEl>
                                        <p:attrNameLst>
                                          <p:attrName>style.visibility</p:attrName>
                                        </p:attrNameLst>
                                      </p:cBhvr>
                                      <p:to>
                                        <p:strVal val="visible"/>
                                      </p:to>
                                    </p:set>
                                    <p:animEffect transition="in" filter="wipe(left)">
                                      <p:cBhvr>
                                        <p:cTn id="20" dur="500"/>
                                        <p:tgtEl>
                                          <p:spTgt spid="2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1800"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1746"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1747"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1748"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1750"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C2AD6EA3-092B-478C-93DF-FE36307FEB5A}" type="slidenum">
              <a:rPr lang="en-GB" sz="1600" smtClean="0">
                <a:solidFill>
                  <a:schemeClr val="bg1"/>
                </a:solidFill>
                <a:latin typeface="Arial" charset="0"/>
                <a:cs typeface="Arial" charset="0"/>
              </a:rPr>
              <a:pPr fontAlgn="base">
                <a:spcBef>
                  <a:spcPct val="0"/>
                </a:spcBef>
                <a:spcAft>
                  <a:spcPct val="0"/>
                </a:spcAft>
              </a:pPr>
              <a:t>69</a:t>
            </a:fld>
            <a:endParaRPr lang="en-GB" sz="1600" smtClean="0">
              <a:solidFill>
                <a:schemeClr val="bg1"/>
              </a:solidFill>
              <a:latin typeface="Arial" charset="0"/>
              <a:cs typeface="Arial" charset="0"/>
            </a:endParaRPr>
          </a:p>
        </p:txBody>
      </p:sp>
      <p:pic>
        <p:nvPicPr>
          <p:cNvPr id="31751"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29754" name="Group 58"/>
          <p:cNvGrpSpPr>
            <a:grpSpLocks/>
          </p:cNvGrpSpPr>
          <p:nvPr/>
        </p:nvGrpSpPr>
        <p:grpSpPr bwMode="auto">
          <a:xfrm>
            <a:off x="631825" y="1298575"/>
            <a:ext cx="3783013" cy="4416425"/>
            <a:chOff x="398" y="818"/>
            <a:chExt cx="2383" cy="2782"/>
          </a:xfrm>
        </p:grpSpPr>
        <p:sp>
          <p:nvSpPr>
            <p:cNvPr id="31782" name="Text Box 33"/>
            <p:cNvSpPr txBox="1">
              <a:spLocks noChangeArrowheads="1"/>
            </p:cNvSpPr>
            <p:nvPr/>
          </p:nvSpPr>
          <p:spPr bwMode="auto">
            <a:xfrm>
              <a:off x="665" y="1219"/>
              <a:ext cx="1876" cy="212"/>
            </a:xfrm>
            <a:prstGeom prst="rect">
              <a:avLst/>
            </a:prstGeom>
            <a:noFill/>
            <a:ln w="9525" algn="ctr">
              <a:noFill/>
              <a:miter lim="800000"/>
              <a:headEnd/>
              <a:tailEnd/>
            </a:ln>
          </p:spPr>
          <p:txBody>
            <a:bodyPr wrap="none">
              <a:spAutoFit/>
            </a:bodyPr>
            <a:lstStyle/>
            <a:p>
              <a:r>
                <a:rPr lang="en-US" sz="1600" i="1"/>
                <a:t>Hydrolyze bacterial peptidoglycan</a:t>
              </a:r>
            </a:p>
          </p:txBody>
        </p:sp>
        <p:grpSp>
          <p:nvGrpSpPr>
            <p:cNvPr id="31783" name="Groupe 86"/>
            <p:cNvGrpSpPr>
              <a:grpSpLocks/>
            </p:cNvGrpSpPr>
            <p:nvPr/>
          </p:nvGrpSpPr>
          <p:grpSpPr bwMode="auto">
            <a:xfrm>
              <a:off x="977" y="1451"/>
              <a:ext cx="1177" cy="1045"/>
              <a:chOff x="1920423" y="2543176"/>
              <a:chExt cx="1868487" cy="1658937"/>
            </a:xfrm>
          </p:grpSpPr>
          <p:pic>
            <p:nvPicPr>
              <p:cNvPr id="31789" name="Picture 34"/>
              <p:cNvPicPr>
                <a:picLocks noChangeAspect="1" noChangeArrowheads="1"/>
              </p:cNvPicPr>
              <p:nvPr/>
            </p:nvPicPr>
            <p:blipFill>
              <a:blip r:embed="rId5"/>
              <a:srcRect/>
              <a:stretch>
                <a:fillRect/>
              </a:stretch>
            </p:blipFill>
            <p:spPr bwMode="auto">
              <a:xfrm>
                <a:off x="1920423" y="2543176"/>
                <a:ext cx="1868487" cy="1658937"/>
              </a:xfrm>
              <a:prstGeom prst="rect">
                <a:avLst/>
              </a:prstGeom>
              <a:noFill/>
              <a:ln w="9525" algn="ctr">
                <a:noFill/>
                <a:miter lim="800000"/>
                <a:headEnd/>
                <a:tailEnd/>
              </a:ln>
            </p:spPr>
          </p:pic>
          <p:sp>
            <p:nvSpPr>
              <p:cNvPr id="31790" name="AutoShape 35"/>
              <p:cNvSpPr>
                <a:spLocks noChangeArrowheads="1"/>
              </p:cNvSpPr>
              <p:nvPr/>
            </p:nvSpPr>
            <p:spPr bwMode="auto">
              <a:xfrm flipV="1">
                <a:off x="2113417" y="3689578"/>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1" name="AutoShape 36"/>
              <p:cNvSpPr>
                <a:spLocks noChangeArrowheads="1"/>
              </p:cNvSpPr>
              <p:nvPr/>
            </p:nvSpPr>
            <p:spPr bwMode="auto">
              <a:xfrm flipV="1">
                <a:off x="2586492" y="3753078"/>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2" name="AutoShape 37"/>
              <p:cNvSpPr>
                <a:spLocks noChangeArrowheads="1"/>
              </p:cNvSpPr>
              <p:nvPr/>
            </p:nvSpPr>
            <p:spPr bwMode="auto">
              <a:xfrm flipV="1">
                <a:off x="2538867" y="3153003"/>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3" name="AutoShape 38"/>
              <p:cNvSpPr>
                <a:spLocks noChangeArrowheads="1"/>
              </p:cNvSpPr>
              <p:nvPr/>
            </p:nvSpPr>
            <p:spPr bwMode="auto">
              <a:xfrm flipV="1">
                <a:off x="2329317" y="3905478"/>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4" name="AutoShape 39"/>
              <p:cNvSpPr>
                <a:spLocks noChangeArrowheads="1"/>
              </p:cNvSpPr>
              <p:nvPr/>
            </p:nvSpPr>
            <p:spPr bwMode="auto">
              <a:xfrm flipV="1">
                <a:off x="2754767" y="3368903"/>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5" name="AutoShape 40"/>
              <p:cNvSpPr>
                <a:spLocks noChangeArrowheads="1"/>
              </p:cNvSpPr>
              <p:nvPr/>
            </p:nvSpPr>
            <p:spPr bwMode="auto">
              <a:xfrm flipV="1">
                <a:off x="2970667" y="3584803"/>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sp>
            <p:nvSpPr>
              <p:cNvPr id="31796" name="AutoShape 41"/>
              <p:cNvSpPr>
                <a:spLocks noChangeArrowheads="1"/>
              </p:cNvSpPr>
              <p:nvPr/>
            </p:nvSpPr>
            <p:spPr bwMode="auto">
              <a:xfrm flipV="1">
                <a:off x="2805567" y="3476853"/>
                <a:ext cx="211137" cy="155575"/>
              </a:xfrm>
              <a:prstGeom prst="lightningBolt">
                <a:avLst/>
              </a:prstGeom>
              <a:solidFill>
                <a:srgbClr val="FF9900"/>
              </a:solidFill>
              <a:ln w="9525" algn="ctr">
                <a:noFill/>
                <a:miter lim="800000"/>
                <a:headEnd/>
                <a:tailEnd/>
              </a:ln>
            </p:spPr>
            <p:txBody>
              <a:bodyPr anchor="ctr">
                <a:spAutoFit/>
              </a:bodyPr>
              <a:lstStyle/>
              <a:p>
                <a:endParaRPr lang="fr-FR"/>
              </a:p>
            </p:txBody>
          </p:sp>
        </p:grpSp>
        <p:sp>
          <p:nvSpPr>
            <p:cNvPr id="31784" name="Text Box 43"/>
            <p:cNvSpPr txBox="1">
              <a:spLocks noChangeArrowheads="1"/>
            </p:cNvSpPr>
            <p:nvPr/>
          </p:nvSpPr>
          <p:spPr bwMode="auto">
            <a:xfrm>
              <a:off x="583" y="1042"/>
              <a:ext cx="2102" cy="212"/>
            </a:xfrm>
            <a:prstGeom prst="rect">
              <a:avLst/>
            </a:prstGeom>
            <a:noFill/>
            <a:ln w="9525">
              <a:noFill/>
              <a:miter lim="800000"/>
              <a:headEnd/>
              <a:tailEnd/>
            </a:ln>
          </p:spPr>
          <p:txBody>
            <a:bodyPr wrap="none">
              <a:spAutoFit/>
            </a:bodyPr>
            <a:lstStyle/>
            <a:p>
              <a:r>
                <a:rPr lang="en-US" sz="1600"/>
                <a:t>Similar to acyloxylhydrolase </a:t>
              </a:r>
              <a:r>
                <a:rPr lang="en-US" sz="1400"/>
                <a:t>(Egg white)</a:t>
              </a:r>
              <a:endParaRPr lang="en-US" sz="1600"/>
            </a:p>
          </p:txBody>
        </p:sp>
        <p:sp>
          <p:nvSpPr>
            <p:cNvPr id="31785" name="Rectangle 44"/>
            <p:cNvSpPr>
              <a:spLocks noChangeArrowheads="1"/>
            </p:cNvSpPr>
            <p:nvPr/>
          </p:nvSpPr>
          <p:spPr bwMode="auto">
            <a:xfrm>
              <a:off x="398" y="954"/>
              <a:ext cx="2363" cy="2646"/>
            </a:xfrm>
            <a:prstGeom prst="rect">
              <a:avLst/>
            </a:prstGeom>
            <a:noFill/>
            <a:ln w="9525">
              <a:solidFill>
                <a:schemeClr val="tx1"/>
              </a:solidFill>
              <a:miter lim="800000"/>
              <a:headEnd/>
              <a:tailEnd/>
            </a:ln>
          </p:spPr>
          <p:txBody>
            <a:bodyPr wrap="none" anchor="ctr"/>
            <a:lstStyle/>
            <a:p>
              <a:endParaRPr lang="fr-FR"/>
            </a:p>
          </p:txBody>
        </p:sp>
        <p:sp>
          <p:nvSpPr>
            <p:cNvPr id="31786" name="Text Box 45"/>
            <p:cNvSpPr txBox="1">
              <a:spLocks noChangeArrowheads="1"/>
            </p:cNvSpPr>
            <p:nvPr/>
          </p:nvSpPr>
          <p:spPr bwMode="auto">
            <a:xfrm>
              <a:off x="1111" y="818"/>
              <a:ext cx="690" cy="233"/>
            </a:xfrm>
            <a:prstGeom prst="rect">
              <a:avLst/>
            </a:prstGeom>
            <a:solidFill>
              <a:schemeClr val="bg1"/>
            </a:solidFill>
            <a:ln w="9525">
              <a:noFill/>
              <a:miter lim="800000"/>
              <a:headEnd/>
              <a:tailEnd/>
            </a:ln>
          </p:spPr>
          <p:txBody>
            <a:bodyPr wrap="none">
              <a:spAutoFit/>
            </a:bodyPr>
            <a:lstStyle/>
            <a:p>
              <a:r>
                <a:rPr lang="en-US" b="1"/>
                <a:t>Lysozyme</a:t>
              </a:r>
            </a:p>
          </p:txBody>
        </p:sp>
        <p:sp>
          <p:nvSpPr>
            <p:cNvPr id="31787" name="Rectangle 49"/>
            <p:cNvSpPr>
              <a:spLocks noChangeArrowheads="1"/>
            </p:cNvSpPr>
            <p:nvPr/>
          </p:nvSpPr>
          <p:spPr bwMode="auto">
            <a:xfrm>
              <a:off x="414" y="2543"/>
              <a:ext cx="2367" cy="750"/>
            </a:xfrm>
            <a:prstGeom prst="rect">
              <a:avLst/>
            </a:prstGeom>
            <a:noFill/>
            <a:ln w="9525">
              <a:noFill/>
              <a:miter lim="800000"/>
              <a:headEnd/>
              <a:tailEnd/>
            </a:ln>
          </p:spPr>
          <p:txBody>
            <a:bodyPr anchor="ctr">
              <a:spAutoFit/>
            </a:bodyPr>
            <a:lstStyle/>
            <a:p>
              <a:r>
                <a:rPr lang="fr-FR"/>
                <a:t>Food preservative E1105 (Cheese, wine…) </a:t>
              </a:r>
            </a:p>
            <a:p>
              <a:r>
                <a:rPr lang="en-US"/>
                <a:t>Tablets for pain and inflammation of sore throat</a:t>
              </a:r>
              <a:endParaRPr lang="fr-FR"/>
            </a:p>
          </p:txBody>
        </p:sp>
        <p:pic>
          <p:nvPicPr>
            <p:cNvPr id="31788" name="Picture 51" descr="Lysopaine_a_sucer_-_monexpertsante"/>
            <p:cNvPicPr>
              <a:picLocks noChangeAspect="1" noChangeArrowheads="1"/>
            </p:cNvPicPr>
            <p:nvPr/>
          </p:nvPicPr>
          <p:blipFill>
            <a:blip r:embed="rId6"/>
            <a:srcRect/>
            <a:stretch>
              <a:fillRect/>
            </a:stretch>
          </p:blipFill>
          <p:spPr bwMode="auto">
            <a:xfrm>
              <a:off x="1201" y="3077"/>
              <a:ext cx="1330" cy="488"/>
            </a:xfrm>
            <a:prstGeom prst="rect">
              <a:avLst/>
            </a:prstGeom>
            <a:noFill/>
            <a:ln w="9525">
              <a:noFill/>
              <a:miter lim="800000"/>
              <a:headEnd/>
              <a:tailEnd/>
            </a:ln>
          </p:spPr>
        </p:pic>
      </p:grpSp>
      <p:grpSp>
        <p:nvGrpSpPr>
          <p:cNvPr id="61" name="Group 6"/>
          <p:cNvGrpSpPr>
            <a:grpSpLocks/>
          </p:cNvGrpSpPr>
          <p:nvPr/>
        </p:nvGrpSpPr>
        <p:grpSpPr bwMode="auto">
          <a:xfrm>
            <a:off x="4521200" y="1292225"/>
            <a:ext cx="3916363" cy="3990975"/>
            <a:chOff x="3014" y="883"/>
            <a:chExt cx="2467" cy="2514"/>
          </a:xfrm>
        </p:grpSpPr>
        <p:grpSp>
          <p:nvGrpSpPr>
            <p:cNvPr id="31757" name="Group 7"/>
            <p:cNvGrpSpPr>
              <a:grpSpLocks/>
            </p:cNvGrpSpPr>
            <p:nvPr/>
          </p:nvGrpSpPr>
          <p:grpSpPr bwMode="auto">
            <a:xfrm>
              <a:off x="3014" y="1194"/>
              <a:ext cx="2362" cy="353"/>
              <a:chOff x="3014" y="1573"/>
              <a:chExt cx="2362" cy="353"/>
            </a:xfrm>
          </p:grpSpPr>
          <p:sp>
            <p:nvSpPr>
              <p:cNvPr id="31761" name="Oval 8"/>
              <p:cNvSpPr>
                <a:spLocks noChangeArrowheads="1"/>
              </p:cNvSpPr>
              <p:nvPr/>
            </p:nvSpPr>
            <p:spPr bwMode="auto">
              <a:xfrm>
                <a:off x="3562" y="1797"/>
                <a:ext cx="139"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2" name="Oval 9"/>
              <p:cNvSpPr>
                <a:spLocks noChangeArrowheads="1"/>
              </p:cNvSpPr>
              <p:nvPr/>
            </p:nvSpPr>
            <p:spPr bwMode="auto">
              <a:xfrm>
                <a:off x="3732" y="1797"/>
                <a:ext cx="140"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3" name="Oval 10"/>
              <p:cNvSpPr>
                <a:spLocks noChangeArrowheads="1"/>
              </p:cNvSpPr>
              <p:nvPr/>
            </p:nvSpPr>
            <p:spPr bwMode="auto">
              <a:xfrm>
                <a:off x="3902" y="1797"/>
                <a:ext cx="140"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4" name="Oval 11"/>
              <p:cNvSpPr>
                <a:spLocks noChangeArrowheads="1"/>
              </p:cNvSpPr>
              <p:nvPr/>
            </p:nvSpPr>
            <p:spPr bwMode="auto">
              <a:xfrm>
                <a:off x="4078" y="1797"/>
                <a:ext cx="139"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5" name="Oval 12"/>
              <p:cNvSpPr>
                <a:spLocks noChangeArrowheads="1"/>
              </p:cNvSpPr>
              <p:nvPr/>
            </p:nvSpPr>
            <p:spPr bwMode="auto">
              <a:xfrm>
                <a:off x="4248" y="1797"/>
                <a:ext cx="139"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6" name="Oval 13"/>
              <p:cNvSpPr>
                <a:spLocks noChangeArrowheads="1"/>
              </p:cNvSpPr>
              <p:nvPr/>
            </p:nvSpPr>
            <p:spPr bwMode="auto">
              <a:xfrm>
                <a:off x="4418" y="1797"/>
                <a:ext cx="139"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7" name="Oval 14"/>
              <p:cNvSpPr>
                <a:spLocks noChangeArrowheads="1"/>
              </p:cNvSpPr>
              <p:nvPr/>
            </p:nvSpPr>
            <p:spPr bwMode="auto">
              <a:xfrm>
                <a:off x="4588" y="1797"/>
                <a:ext cx="139"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8" name="Oval 15"/>
              <p:cNvSpPr>
                <a:spLocks noChangeArrowheads="1"/>
              </p:cNvSpPr>
              <p:nvPr/>
            </p:nvSpPr>
            <p:spPr bwMode="auto">
              <a:xfrm>
                <a:off x="4758" y="1797"/>
                <a:ext cx="140" cy="125"/>
              </a:xfrm>
              <a:prstGeom prst="ellipse">
                <a:avLst/>
              </a:prstGeom>
              <a:noFill/>
              <a:ln w="9525" algn="ctr">
                <a:solidFill>
                  <a:srgbClr val="000066"/>
                </a:solidFill>
                <a:round/>
                <a:headEnd/>
                <a:tailEnd/>
              </a:ln>
            </p:spPr>
            <p:txBody>
              <a:bodyPr wrap="none" anchor="ctr">
                <a:spAutoFit/>
              </a:bodyPr>
              <a:lstStyle/>
              <a:p>
                <a:endParaRPr lang="fr-FR"/>
              </a:p>
            </p:txBody>
          </p:sp>
          <p:sp>
            <p:nvSpPr>
              <p:cNvPr id="31769" name="Text Box 16"/>
              <p:cNvSpPr txBox="1">
                <a:spLocks noChangeArrowheads="1"/>
              </p:cNvSpPr>
              <p:nvPr/>
            </p:nvSpPr>
            <p:spPr bwMode="auto">
              <a:xfrm>
                <a:off x="3014" y="1734"/>
                <a:ext cx="474" cy="192"/>
              </a:xfrm>
              <a:prstGeom prst="rect">
                <a:avLst/>
              </a:prstGeom>
              <a:noFill/>
              <a:ln w="9525" algn="ctr">
                <a:noFill/>
                <a:miter lim="800000"/>
                <a:headEnd/>
                <a:tailEnd/>
              </a:ln>
            </p:spPr>
            <p:txBody>
              <a:bodyPr wrap="none">
                <a:spAutoFit/>
              </a:bodyPr>
              <a:lstStyle/>
              <a:p>
                <a:r>
                  <a:rPr lang="en-US" sz="1400"/>
                  <a:t>N-Ter …</a:t>
                </a:r>
              </a:p>
            </p:txBody>
          </p:sp>
          <p:sp>
            <p:nvSpPr>
              <p:cNvPr id="31770" name="Text Box 17"/>
              <p:cNvSpPr txBox="1">
                <a:spLocks noChangeArrowheads="1"/>
              </p:cNvSpPr>
              <p:nvPr/>
            </p:nvSpPr>
            <p:spPr bwMode="auto">
              <a:xfrm>
                <a:off x="4914" y="1723"/>
                <a:ext cx="462" cy="192"/>
              </a:xfrm>
              <a:prstGeom prst="rect">
                <a:avLst/>
              </a:prstGeom>
              <a:noFill/>
              <a:ln w="9525" algn="ctr">
                <a:noFill/>
                <a:miter lim="800000"/>
                <a:headEnd/>
                <a:tailEnd/>
              </a:ln>
            </p:spPr>
            <p:txBody>
              <a:bodyPr wrap="none">
                <a:spAutoFit/>
              </a:bodyPr>
              <a:lstStyle/>
              <a:p>
                <a:r>
                  <a:rPr lang="en-US" sz="1400"/>
                  <a:t>… C-Ter</a:t>
                </a:r>
              </a:p>
            </p:txBody>
          </p:sp>
          <p:sp>
            <p:nvSpPr>
              <p:cNvPr id="31771" name="Line 18"/>
              <p:cNvSpPr>
                <a:spLocks noChangeShapeType="1"/>
              </p:cNvSpPr>
              <p:nvPr/>
            </p:nvSpPr>
            <p:spPr bwMode="auto">
              <a:xfrm>
                <a:off x="3699" y="1860"/>
                <a:ext cx="32" cy="0"/>
              </a:xfrm>
              <a:prstGeom prst="line">
                <a:avLst/>
              </a:prstGeom>
              <a:noFill/>
              <a:ln w="9525">
                <a:solidFill>
                  <a:schemeClr val="tx1"/>
                </a:solidFill>
                <a:round/>
                <a:headEnd/>
                <a:tailEnd/>
              </a:ln>
            </p:spPr>
            <p:txBody>
              <a:bodyPr wrap="none">
                <a:spAutoFit/>
              </a:bodyPr>
              <a:lstStyle/>
              <a:p>
                <a:endParaRPr lang="fr-FR"/>
              </a:p>
            </p:txBody>
          </p:sp>
          <p:sp>
            <p:nvSpPr>
              <p:cNvPr id="31772" name="Line 19"/>
              <p:cNvSpPr>
                <a:spLocks noChangeShapeType="1"/>
              </p:cNvSpPr>
              <p:nvPr/>
            </p:nvSpPr>
            <p:spPr bwMode="auto">
              <a:xfrm>
                <a:off x="3871" y="1865"/>
                <a:ext cx="32" cy="0"/>
              </a:xfrm>
              <a:prstGeom prst="line">
                <a:avLst/>
              </a:prstGeom>
              <a:noFill/>
              <a:ln w="9525">
                <a:solidFill>
                  <a:schemeClr val="tx1"/>
                </a:solidFill>
                <a:round/>
                <a:headEnd/>
                <a:tailEnd/>
              </a:ln>
            </p:spPr>
            <p:txBody>
              <a:bodyPr wrap="none">
                <a:spAutoFit/>
              </a:bodyPr>
              <a:lstStyle/>
              <a:p>
                <a:endParaRPr lang="fr-FR"/>
              </a:p>
            </p:txBody>
          </p:sp>
          <p:sp>
            <p:nvSpPr>
              <p:cNvPr id="31773" name="Line 20"/>
              <p:cNvSpPr>
                <a:spLocks noChangeShapeType="1"/>
              </p:cNvSpPr>
              <p:nvPr/>
            </p:nvSpPr>
            <p:spPr bwMode="auto">
              <a:xfrm>
                <a:off x="4384" y="1861"/>
                <a:ext cx="32" cy="0"/>
              </a:xfrm>
              <a:prstGeom prst="line">
                <a:avLst/>
              </a:prstGeom>
              <a:noFill/>
              <a:ln w="9525">
                <a:solidFill>
                  <a:schemeClr val="tx1"/>
                </a:solidFill>
                <a:round/>
                <a:headEnd/>
                <a:tailEnd/>
              </a:ln>
            </p:spPr>
            <p:txBody>
              <a:bodyPr wrap="none">
                <a:spAutoFit/>
              </a:bodyPr>
              <a:lstStyle/>
              <a:p>
                <a:endParaRPr lang="fr-FR"/>
              </a:p>
            </p:txBody>
          </p:sp>
          <p:sp>
            <p:nvSpPr>
              <p:cNvPr id="31774" name="Line 21"/>
              <p:cNvSpPr>
                <a:spLocks noChangeShapeType="1"/>
              </p:cNvSpPr>
              <p:nvPr/>
            </p:nvSpPr>
            <p:spPr bwMode="auto">
              <a:xfrm>
                <a:off x="4729" y="1863"/>
                <a:ext cx="32" cy="0"/>
              </a:xfrm>
              <a:prstGeom prst="line">
                <a:avLst/>
              </a:prstGeom>
              <a:noFill/>
              <a:ln w="9525">
                <a:solidFill>
                  <a:schemeClr val="tx1"/>
                </a:solidFill>
                <a:round/>
                <a:headEnd/>
                <a:tailEnd/>
              </a:ln>
            </p:spPr>
            <p:txBody>
              <a:bodyPr wrap="none">
                <a:spAutoFit/>
              </a:bodyPr>
              <a:lstStyle/>
              <a:p>
                <a:endParaRPr lang="fr-FR"/>
              </a:p>
            </p:txBody>
          </p:sp>
          <p:sp>
            <p:nvSpPr>
              <p:cNvPr id="31775" name="Line 22"/>
              <p:cNvSpPr>
                <a:spLocks noChangeShapeType="1"/>
              </p:cNvSpPr>
              <p:nvPr/>
            </p:nvSpPr>
            <p:spPr bwMode="auto">
              <a:xfrm>
                <a:off x="4044" y="1865"/>
                <a:ext cx="32" cy="0"/>
              </a:xfrm>
              <a:prstGeom prst="line">
                <a:avLst/>
              </a:prstGeom>
              <a:noFill/>
              <a:ln w="9525">
                <a:solidFill>
                  <a:schemeClr val="tx1"/>
                </a:solidFill>
                <a:round/>
                <a:headEnd/>
                <a:tailEnd/>
              </a:ln>
            </p:spPr>
            <p:txBody>
              <a:bodyPr wrap="none">
                <a:spAutoFit/>
              </a:bodyPr>
              <a:lstStyle/>
              <a:p>
                <a:endParaRPr lang="fr-FR"/>
              </a:p>
            </p:txBody>
          </p:sp>
          <p:sp>
            <p:nvSpPr>
              <p:cNvPr id="31776" name="Line 23"/>
              <p:cNvSpPr>
                <a:spLocks noChangeShapeType="1"/>
              </p:cNvSpPr>
              <p:nvPr/>
            </p:nvSpPr>
            <p:spPr bwMode="auto">
              <a:xfrm>
                <a:off x="4213" y="1863"/>
                <a:ext cx="32" cy="0"/>
              </a:xfrm>
              <a:prstGeom prst="line">
                <a:avLst/>
              </a:prstGeom>
              <a:noFill/>
              <a:ln w="9525">
                <a:solidFill>
                  <a:schemeClr val="tx1"/>
                </a:solidFill>
                <a:round/>
                <a:headEnd/>
                <a:tailEnd/>
              </a:ln>
            </p:spPr>
            <p:txBody>
              <a:bodyPr wrap="none">
                <a:spAutoFit/>
              </a:bodyPr>
              <a:lstStyle/>
              <a:p>
                <a:endParaRPr lang="fr-FR"/>
              </a:p>
            </p:txBody>
          </p:sp>
          <p:sp>
            <p:nvSpPr>
              <p:cNvPr id="31777" name="Line 24"/>
              <p:cNvSpPr>
                <a:spLocks noChangeShapeType="1"/>
              </p:cNvSpPr>
              <p:nvPr/>
            </p:nvSpPr>
            <p:spPr bwMode="auto">
              <a:xfrm>
                <a:off x="4556" y="1861"/>
                <a:ext cx="32" cy="0"/>
              </a:xfrm>
              <a:prstGeom prst="line">
                <a:avLst/>
              </a:prstGeom>
              <a:noFill/>
              <a:ln w="9525">
                <a:solidFill>
                  <a:schemeClr val="tx1"/>
                </a:solidFill>
                <a:round/>
                <a:headEnd/>
                <a:tailEnd/>
              </a:ln>
            </p:spPr>
            <p:txBody>
              <a:bodyPr wrap="none">
                <a:spAutoFit/>
              </a:bodyPr>
              <a:lstStyle/>
              <a:p>
                <a:endParaRPr lang="fr-FR"/>
              </a:p>
            </p:txBody>
          </p:sp>
          <p:sp>
            <p:nvSpPr>
              <p:cNvPr id="31778" name="AutoShape 25"/>
              <p:cNvSpPr>
                <a:spLocks noChangeArrowheads="1"/>
              </p:cNvSpPr>
              <p:nvPr/>
            </p:nvSpPr>
            <p:spPr bwMode="auto">
              <a:xfrm>
                <a:off x="3776" y="1617"/>
                <a:ext cx="109" cy="190"/>
              </a:xfrm>
              <a:prstGeom prst="lightningBolt">
                <a:avLst/>
              </a:prstGeom>
              <a:solidFill>
                <a:srgbClr val="FF9900"/>
              </a:solidFill>
              <a:ln w="9525" algn="ctr">
                <a:noFill/>
                <a:miter lim="800000"/>
                <a:headEnd/>
                <a:tailEnd/>
              </a:ln>
            </p:spPr>
            <p:txBody>
              <a:bodyPr wrap="none" anchor="ctr">
                <a:spAutoFit/>
              </a:bodyPr>
              <a:lstStyle/>
              <a:p>
                <a:endParaRPr lang="fr-FR"/>
              </a:p>
            </p:txBody>
          </p:sp>
          <p:sp>
            <p:nvSpPr>
              <p:cNvPr id="31779" name="AutoShape 26"/>
              <p:cNvSpPr>
                <a:spLocks noChangeArrowheads="1"/>
              </p:cNvSpPr>
              <p:nvPr/>
            </p:nvSpPr>
            <p:spPr bwMode="auto">
              <a:xfrm>
                <a:off x="4121" y="1611"/>
                <a:ext cx="109" cy="190"/>
              </a:xfrm>
              <a:prstGeom prst="lightningBolt">
                <a:avLst/>
              </a:prstGeom>
              <a:solidFill>
                <a:srgbClr val="FF9900"/>
              </a:solidFill>
              <a:ln w="9525" algn="ctr">
                <a:noFill/>
                <a:miter lim="800000"/>
                <a:headEnd/>
                <a:tailEnd/>
              </a:ln>
            </p:spPr>
            <p:txBody>
              <a:bodyPr wrap="none" anchor="ctr">
                <a:spAutoFit/>
              </a:bodyPr>
              <a:lstStyle/>
              <a:p>
                <a:endParaRPr lang="fr-FR"/>
              </a:p>
            </p:txBody>
          </p:sp>
          <p:sp>
            <p:nvSpPr>
              <p:cNvPr id="31780" name="AutoShape 27"/>
              <p:cNvSpPr>
                <a:spLocks noChangeArrowheads="1"/>
              </p:cNvSpPr>
              <p:nvPr/>
            </p:nvSpPr>
            <p:spPr bwMode="auto">
              <a:xfrm>
                <a:off x="3947" y="1620"/>
                <a:ext cx="109" cy="190"/>
              </a:xfrm>
              <a:prstGeom prst="lightningBolt">
                <a:avLst/>
              </a:prstGeom>
              <a:solidFill>
                <a:srgbClr val="FF9900"/>
              </a:solidFill>
              <a:ln w="9525" algn="ctr">
                <a:noFill/>
                <a:miter lim="800000"/>
                <a:headEnd/>
                <a:tailEnd/>
              </a:ln>
            </p:spPr>
            <p:txBody>
              <a:bodyPr wrap="none" anchor="ctr">
                <a:spAutoFit/>
              </a:bodyPr>
              <a:lstStyle/>
              <a:p>
                <a:endParaRPr lang="fr-FR"/>
              </a:p>
            </p:txBody>
          </p:sp>
          <p:sp>
            <p:nvSpPr>
              <p:cNvPr id="31781" name="Text Box 28"/>
              <p:cNvSpPr txBox="1">
                <a:spLocks noChangeArrowheads="1"/>
              </p:cNvSpPr>
              <p:nvPr/>
            </p:nvSpPr>
            <p:spPr bwMode="auto">
              <a:xfrm>
                <a:off x="4233" y="1573"/>
                <a:ext cx="218" cy="231"/>
              </a:xfrm>
              <a:prstGeom prst="rect">
                <a:avLst/>
              </a:prstGeom>
              <a:noFill/>
              <a:ln w="9525" algn="ctr">
                <a:noFill/>
                <a:miter lim="800000"/>
                <a:headEnd/>
                <a:tailEnd/>
              </a:ln>
            </p:spPr>
            <p:txBody>
              <a:bodyPr wrap="none">
                <a:spAutoFit/>
              </a:bodyPr>
              <a:lstStyle/>
              <a:p>
                <a:r>
                  <a:rPr lang="en-US" b="1"/>
                  <a:t>…</a:t>
                </a:r>
              </a:p>
            </p:txBody>
          </p:sp>
        </p:grpSp>
        <p:sp>
          <p:nvSpPr>
            <p:cNvPr id="31758" name="Rectangle 29"/>
            <p:cNvSpPr>
              <a:spLocks noChangeArrowheads="1"/>
            </p:cNvSpPr>
            <p:nvPr/>
          </p:nvSpPr>
          <p:spPr bwMode="auto">
            <a:xfrm>
              <a:off x="3116" y="1591"/>
              <a:ext cx="2292" cy="1729"/>
            </a:xfrm>
            <a:prstGeom prst="rect">
              <a:avLst/>
            </a:prstGeom>
            <a:noFill/>
            <a:ln w="9525">
              <a:noFill/>
              <a:miter lim="800000"/>
              <a:headEnd/>
              <a:tailEnd/>
            </a:ln>
          </p:spPr>
          <p:txBody>
            <a:bodyPr>
              <a:spAutoFit/>
            </a:bodyPr>
            <a:lstStyle/>
            <a:p>
              <a:pPr algn="just"/>
              <a:r>
                <a:rPr lang="en-US" sz="1600" b="1"/>
                <a:t>Several proteases in eggs</a:t>
              </a:r>
            </a:p>
            <a:p>
              <a:pPr algn="just"/>
              <a:endParaRPr lang="en-US" sz="1200"/>
            </a:p>
            <a:p>
              <a:pPr algn="just"/>
              <a:r>
                <a:rPr lang="en-US" sz="1600"/>
                <a:t>Antimicrobial activities already demonstrated in other species. No experimental evidences for chickens</a:t>
              </a:r>
            </a:p>
            <a:p>
              <a:pPr algn="just"/>
              <a:endParaRPr lang="en-US" sz="1200" i="1"/>
            </a:p>
            <a:p>
              <a:pPr algn="just"/>
              <a:r>
                <a:rPr lang="en-US" sz="1600" i="1"/>
                <a:t>Direct action (</a:t>
              </a:r>
              <a:r>
                <a:rPr lang="en-US" sz="1400"/>
                <a:t>Degradation of antimicrobial proteins)</a:t>
              </a:r>
            </a:p>
            <a:p>
              <a:pPr algn="just"/>
              <a:endParaRPr lang="en-US" sz="1200"/>
            </a:p>
            <a:p>
              <a:pPr algn="just"/>
              <a:r>
                <a:rPr lang="en-US" sz="1600" i="1"/>
                <a:t>Indirect action</a:t>
              </a:r>
            </a:p>
            <a:p>
              <a:pPr algn="just"/>
              <a:r>
                <a:rPr lang="en-US" sz="1400"/>
                <a:t>(Activation of antimicrobial precursors, production of antimicrobial peptides)</a:t>
              </a:r>
            </a:p>
          </p:txBody>
        </p:sp>
        <p:sp>
          <p:nvSpPr>
            <p:cNvPr id="31759" name="Rectangle 30"/>
            <p:cNvSpPr>
              <a:spLocks noChangeArrowheads="1"/>
            </p:cNvSpPr>
            <p:nvPr/>
          </p:nvSpPr>
          <p:spPr bwMode="auto">
            <a:xfrm>
              <a:off x="3015" y="1015"/>
              <a:ext cx="2466" cy="2382"/>
            </a:xfrm>
            <a:prstGeom prst="rect">
              <a:avLst/>
            </a:prstGeom>
            <a:noFill/>
            <a:ln w="9525" algn="ctr">
              <a:solidFill>
                <a:schemeClr val="tx1"/>
              </a:solidFill>
              <a:miter lim="800000"/>
              <a:headEnd/>
              <a:tailEnd/>
            </a:ln>
          </p:spPr>
          <p:txBody>
            <a:bodyPr wrap="none" anchor="ctr">
              <a:spAutoFit/>
            </a:bodyPr>
            <a:lstStyle/>
            <a:p>
              <a:endParaRPr lang="fr-FR"/>
            </a:p>
          </p:txBody>
        </p:sp>
        <p:sp>
          <p:nvSpPr>
            <p:cNvPr id="31760" name="Text Box 31"/>
            <p:cNvSpPr txBox="1">
              <a:spLocks noChangeArrowheads="1"/>
            </p:cNvSpPr>
            <p:nvPr/>
          </p:nvSpPr>
          <p:spPr bwMode="auto">
            <a:xfrm>
              <a:off x="3857" y="883"/>
              <a:ext cx="700" cy="231"/>
            </a:xfrm>
            <a:prstGeom prst="rect">
              <a:avLst/>
            </a:prstGeom>
            <a:solidFill>
              <a:srgbClr val="FFFFFF"/>
            </a:solidFill>
            <a:ln w="9525" algn="ctr">
              <a:noFill/>
              <a:miter lim="800000"/>
              <a:headEnd/>
              <a:tailEnd/>
            </a:ln>
          </p:spPr>
          <p:txBody>
            <a:bodyPr wrap="none">
              <a:spAutoFit/>
            </a:bodyPr>
            <a:lstStyle/>
            <a:p>
              <a:r>
                <a:rPr lang="en-US" b="1"/>
                <a:t>Proteases</a:t>
              </a:r>
            </a:p>
          </p:txBody>
        </p:sp>
      </p:grpSp>
      <p:grpSp>
        <p:nvGrpSpPr>
          <p:cNvPr id="29753" name="Group 57"/>
          <p:cNvGrpSpPr>
            <a:grpSpLocks/>
          </p:cNvGrpSpPr>
          <p:nvPr/>
        </p:nvGrpSpPr>
        <p:grpSpPr bwMode="auto">
          <a:xfrm>
            <a:off x="500063" y="936625"/>
            <a:ext cx="8186737" cy="4953000"/>
            <a:chOff x="315" y="590"/>
            <a:chExt cx="5157" cy="3120"/>
          </a:xfrm>
        </p:grpSpPr>
        <p:sp>
          <p:nvSpPr>
            <p:cNvPr id="88" name="Rectangle 87"/>
            <p:cNvSpPr/>
            <p:nvPr/>
          </p:nvSpPr>
          <p:spPr>
            <a:xfrm>
              <a:off x="315" y="713"/>
              <a:ext cx="5157" cy="29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1756" name="ZoneTexte 88"/>
            <p:cNvSpPr txBox="1">
              <a:spLocks noChangeArrowheads="1"/>
            </p:cNvSpPr>
            <p:nvPr/>
          </p:nvSpPr>
          <p:spPr bwMode="auto">
            <a:xfrm>
              <a:off x="2016" y="590"/>
              <a:ext cx="2018" cy="252"/>
            </a:xfrm>
            <a:prstGeom prst="rect">
              <a:avLst/>
            </a:prstGeom>
            <a:solidFill>
              <a:schemeClr val="bg1"/>
            </a:solidFill>
            <a:ln w="9525">
              <a:noFill/>
              <a:miter lim="800000"/>
              <a:headEnd/>
              <a:tailEnd/>
            </a:ln>
          </p:spPr>
          <p:txBody>
            <a:bodyPr wrap="none">
              <a:spAutoFit/>
            </a:bodyPr>
            <a:lstStyle/>
            <a:p>
              <a:r>
                <a:rPr lang="fr-FR" sz="2000" b="1"/>
                <a:t>Hydrolases (46 egg proteins)</a:t>
              </a:r>
            </a:p>
          </p:txBody>
        </p:sp>
      </p:grpSp>
      <p:sp>
        <p:nvSpPr>
          <p:cNvPr id="57"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7393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753"/>
                                        </p:tgtEl>
                                        <p:attrNameLst>
                                          <p:attrName>style.visibility</p:attrName>
                                        </p:attrNameLst>
                                      </p:cBhvr>
                                      <p:to>
                                        <p:strVal val="visible"/>
                                      </p:to>
                                    </p:set>
                                    <p:animEffect transition="in" filter="wipe(down)">
                                      <p:cBhvr>
                                        <p:cTn id="7" dur="500"/>
                                        <p:tgtEl>
                                          <p:spTgt spid="297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754"/>
                                        </p:tgtEl>
                                        <p:attrNameLst>
                                          <p:attrName>style.visibility</p:attrName>
                                        </p:attrNameLst>
                                      </p:cBhvr>
                                      <p:to>
                                        <p:strVal val="visible"/>
                                      </p:to>
                                    </p:set>
                                    <p:animEffect transition="in" filter="wipe(left)">
                                      <p:cBhvr>
                                        <p:cTn id="12" dur="500"/>
                                        <p:tgtEl>
                                          <p:spTgt spid="297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up)">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a:solidFill>
                  <a:srgbClr val="027D51"/>
                </a:solidFill>
                <a:cs typeface="Times New Roman" pitchFamily="18" charset="0"/>
              </a:rPr>
              <a:t>L’œuf de poule</a:t>
            </a:r>
          </a:p>
        </p:txBody>
      </p:sp>
      <p:sp>
        <p:nvSpPr>
          <p:cNvPr id="6157" name="Rectangle 4"/>
          <p:cNvSpPr>
            <a:spLocks noChangeArrowheads="1"/>
          </p:cNvSpPr>
          <p:nvPr/>
        </p:nvSpPr>
        <p:spPr bwMode="auto">
          <a:xfrm>
            <a:off x="10160" y="1414424"/>
            <a:ext cx="9144000" cy="4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2000" b="1" dirty="0">
                <a:solidFill>
                  <a:srgbClr val="C00000"/>
                </a:solidFill>
              </a:rPr>
              <a:t>Chambre isolée pour permettre le développement de l’embryon</a:t>
            </a:r>
          </a:p>
        </p:txBody>
      </p:sp>
      <p:sp>
        <p:nvSpPr>
          <p:cNvPr id="6158" name="Text Box 25"/>
          <p:cNvSpPr txBox="1">
            <a:spLocks noChangeArrowheads="1"/>
          </p:cNvSpPr>
          <p:nvPr/>
        </p:nvSpPr>
        <p:spPr bwMode="auto">
          <a:xfrm>
            <a:off x="0" y="1773957"/>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b="1" dirty="0">
                <a:solidFill>
                  <a:schemeClr val="accent2"/>
                </a:solidFill>
              </a:rPr>
              <a:t>Doit contenir la totalité des composants nécessaires au développement embryonnaire</a:t>
            </a:r>
          </a:p>
        </p:txBody>
      </p:sp>
      <p:sp>
        <p:nvSpPr>
          <p:cNvPr id="6159" name="Text Box 28"/>
          <p:cNvSpPr txBox="1">
            <a:spLocks noChangeArrowheads="1"/>
          </p:cNvSpPr>
          <p:nvPr/>
        </p:nvSpPr>
        <p:spPr bwMode="auto">
          <a:xfrm>
            <a:off x="449172" y="641350"/>
            <a:ext cx="8156575" cy="6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marL="285750" indent="-285750" eaLnBrk="1" hangingPunct="1">
              <a:buFont typeface="Wingdings" panose="05000000000000000000" pitchFamily="2" charset="2"/>
              <a:buChar char="ü"/>
            </a:pPr>
            <a:r>
              <a:rPr lang="fr-FR" altLang="fr-FR" b="1" dirty="0"/>
              <a:t>Ingrédient de base pour la consommation humaine</a:t>
            </a:r>
          </a:p>
          <a:p>
            <a:pPr eaLnBrk="1" hangingPunct="1"/>
            <a:r>
              <a:rPr lang="fr-FR" altLang="fr-FR" b="1" dirty="0" smtClean="0"/>
              <a:t>	(Éléments </a:t>
            </a:r>
            <a:r>
              <a:rPr lang="fr-FR" altLang="fr-FR" b="1" dirty="0"/>
              <a:t>nutritionnels parfaitement </a:t>
            </a:r>
            <a:r>
              <a:rPr lang="fr-FR" altLang="fr-FR" b="1" dirty="0" smtClean="0"/>
              <a:t>équilibrés)</a:t>
            </a:r>
            <a:endParaRPr lang="fr-FR" altLang="fr-FR" b="1" dirty="0"/>
          </a:p>
        </p:txBody>
      </p:sp>
      <p:sp>
        <p:nvSpPr>
          <p:cNvPr id="127023" name="Text Box 47"/>
          <p:cNvSpPr txBox="1">
            <a:spLocks noChangeArrowheads="1"/>
          </p:cNvSpPr>
          <p:nvPr/>
        </p:nvSpPr>
        <p:spPr bwMode="auto">
          <a:xfrm>
            <a:off x="658241" y="2142596"/>
            <a:ext cx="8258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5813" indent="-227013" eaLnBrk="0" hangingPunct="0">
              <a:defRPr>
                <a:solidFill>
                  <a:schemeClr val="tx1"/>
                </a:solidFill>
                <a:latin typeface="Calibri" pitchFamily="34" charset="0"/>
              </a:defRPr>
            </a:lvl5pPr>
            <a:lvl6pPr marL="2513013" indent="-227013" eaLnBrk="0" fontAlgn="base" hangingPunct="0">
              <a:spcBef>
                <a:spcPct val="0"/>
              </a:spcBef>
              <a:spcAft>
                <a:spcPct val="0"/>
              </a:spcAft>
              <a:defRPr>
                <a:solidFill>
                  <a:schemeClr val="tx1"/>
                </a:solidFill>
                <a:latin typeface="Calibri" pitchFamily="34" charset="0"/>
              </a:defRPr>
            </a:lvl6pPr>
            <a:lvl7pPr marL="2970213" indent="-227013" eaLnBrk="0" fontAlgn="base" hangingPunct="0">
              <a:spcBef>
                <a:spcPct val="0"/>
              </a:spcBef>
              <a:spcAft>
                <a:spcPct val="0"/>
              </a:spcAft>
              <a:defRPr>
                <a:solidFill>
                  <a:schemeClr val="tx1"/>
                </a:solidFill>
                <a:latin typeface="Calibri" pitchFamily="34" charset="0"/>
              </a:defRPr>
            </a:lvl7pPr>
            <a:lvl8pPr marL="3427413" indent="-227013" eaLnBrk="0" fontAlgn="base" hangingPunct="0">
              <a:spcBef>
                <a:spcPct val="0"/>
              </a:spcBef>
              <a:spcAft>
                <a:spcPct val="0"/>
              </a:spcAft>
              <a:defRPr>
                <a:solidFill>
                  <a:schemeClr val="tx1"/>
                </a:solidFill>
                <a:latin typeface="Calibri" pitchFamily="34" charset="0"/>
              </a:defRPr>
            </a:lvl8pPr>
            <a:lvl9pPr marL="3884613" indent="-227013" eaLnBrk="0" fontAlgn="base" hangingPunct="0">
              <a:spcBef>
                <a:spcPct val="0"/>
              </a:spcBef>
              <a:spcAft>
                <a:spcPct val="0"/>
              </a:spcAft>
              <a:defRPr>
                <a:solidFill>
                  <a:schemeClr val="tx1"/>
                </a:solidFill>
                <a:latin typeface="Calibri" pitchFamily="34" charset="0"/>
              </a:defRPr>
            </a:lvl9pPr>
          </a:lstStyle>
          <a:p>
            <a:pPr eaLnBrk="1" hangingPunct="1"/>
            <a:r>
              <a:rPr lang="fr-FR" altLang="fr-FR" b="1" dirty="0">
                <a:sym typeface="Wingdings" pitchFamily="2" charset="2"/>
              </a:rPr>
              <a:t> </a:t>
            </a:r>
            <a:r>
              <a:rPr lang="fr-FR" altLang="fr-FR" b="1" dirty="0"/>
              <a:t>Systèmes de protection (défenses naturelles de </a:t>
            </a:r>
            <a:r>
              <a:rPr lang="fr-FR" altLang="fr-FR" b="1" dirty="0" smtClean="0"/>
              <a:t>l’œuf)</a:t>
            </a:r>
            <a:endParaRPr lang="fr-FR" altLang="fr-FR" b="1" dirty="0"/>
          </a:p>
        </p:txBody>
      </p:sp>
      <p:sp>
        <p:nvSpPr>
          <p:cNvPr id="6150" name="Rectangle 14"/>
          <p:cNvSpPr>
            <a:spLocks noChangeArrowheads="1"/>
          </p:cNvSpPr>
          <p:nvPr/>
        </p:nvSpPr>
        <p:spPr bwMode="auto">
          <a:xfrm>
            <a:off x="658241" y="4871303"/>
            <a:ext cx="744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5" tIns="45693" rIns="91385" bIns="4569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fr-FR" b="1" dirty="0">
                <a:sym typeface="Wingdings" pitchFamily="2" charset="2"/>
              </a:rPr>
              <a:t> </a:t>
            </a:r>
            <a:r>
              <a:rPr lang="fr-FR" altLang="fr-FR" b="1" dirty="0"/>
              <a:t>Source majeure de composés avec un large spectre d’activités biologiques</a:t>
            </a:r>
            <a:endParaRPr lang="en-US" altLang="fr-FR" b="1" dirty="0"/>
          </a:p>
        </p:txBody>
      </p:sp>
      <p:sp>
        <p:nvSpPr>
          <p:cNvPr id="6151" name="Text Box 15"/>
          <p:cNvSpPr txBox="1">
            <a:spLocks noChangeArrowheads="1"/>
          </p:cNvSpPr>
          <p:nvPr/>
        </p:nvSpPr>
        <p:spPr bwMode="auto">
          <a:xfrm>
            <a:off x="424990" y="5441957"/>
            <a:ext cx="8166966" cy="40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5" rIns="91370" bIns="45685">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2000" b="1" dirty="0" smtClean="0">
                <a:solidFill>
                  <a:srgbClr val="CC0000"/>
                </a:solidFill>
              </a:rPr>
              <a:t>Valorisation </a:t>
            </a:r>
            <a:r>
              <a:rPr lang="fr-FR" altLang="fr-FR" sz="2000" b="1" dirty="0">
                <a:solidFill>
                  <a:srgbClr val="CC0000"/>
                </a:solidFill>
              </a:rPr>
              <a:t>alimentaire et non alimentaire de </a:t>
            </a:r>
            <a:r>
              <a:rPr lang="fr-FR" altLang="fr-FR" sz="2000" b="1" dirty="0" smtClean="0">
                <a:solidFill>
                  <a:srgbClr val="CC0000"/>
                </a:solidFill>
              </a:rPr>
              <a:t>l’œuf et des produits d’</a:t>
            </a:r>
            <a:r>
              <a:rPr lang="fr-FR" altLang="fr-FR" sz="2000" b="1" dirty="0" err="1" smtClean="0">
                <a:solidFill>
                  <a:srgbClr val="CC0000"/>
                </a:solidFill>
              </a:rPr>
              <a:t>oeufs</a:t>
            </a:r>
            <a:endParaRPr lang="fr-FR" altLang="fr-FR" sz="2000" b="1" dirty="0">
              <a:solidFill>
                <a:srgbClr val="CC0000"/>
              </a:solidFill>
            </a:endParaRPr>
          </a:p>
        </p:txBody>
      </p:sp>
      <p:grpSp>
        <p:nvGrpSpPr>
          <p:cNvPr id="16" name="Groupe 15"/>
          <p:cNvGrpSpPr>
            <a:grpSpLocks/>
          </p:cNvGrpSpPr>
          <p:nvPr/>
        </p:nvGrpSpPr>
        <p:grpSpPr bwMode="auto">
          <a:xfrm>
            <a:off x="1477455" y="2519326"/>
            <a:ext cx="5378450" cy="2176463"/>
            <a:chOff x="2118946" y="2153301"/>
            <a:chExt cx="5379610" cy="2176463"/>
          </a:xfrm>
        </p:grpSpPr>
        <p:pic>
          <p:nvPicPr>
            <p:cNvPr id="17" name="Picture 42"/>
            <p:cNvPicPr>
              <a:picLocks noChangeAspect="1" noChangeArrowheads="1"/>
            </p:cNvPicPr>
            <p:nvPr/>
          </p:nvPicPr>
          <p:blipFill>
            <a:blip r:embed="rId2"/>
            <a:srcRect/>
            <a:stretch>
              <a:fillRect/>
            </a:stretch>
          </p:blipFill>
          <p:spPr bwMode="auto">
            <a:xfrm>
              <a:off x="6224621" y="2893206"/>
              <a:ext cx="1273935" cy="1073557"/>
            </a:xfrm>
            <a:prstGeom prst="rect">
              <a:avLst/>
            </a:prstGeom>
            <a:noFill/>
            <a:ln w="9525">
              <a:noFill/>
              <a:miter lim="800000"/>
              <a:headEnd/>
              <a:tailEnd/>
            </a:ln>
          </p:spPr>
        </p:pic>
        <p:sp>
          <p:nvSpPr>
            <p:cNvPr id="18" name="AutoShape 43"/>
            <p:cNvSpPr>
              <a:spLocks noChangeArrowheads="1"/>
            </p:cNvSpPr>
            <p:nvPr/>
          </p:nvSpPr>
          <p:spPr bwMode="auto">
            <a:xfrm>
              <a:off x="3365308" y="3280922"/>
              <a:ext cx="2889048" cy="452593"/>
            </a:xfrm>
            <a:prstGeom prst="rightArrow">
              <a:avLst>
                <a:gd name="adj1" fmla="val 69620"/>
                <a:gd name="adj2" fmla="val 175216"/>
              </a:avLst>
            </a:prstGeom>
            <a:noFill/>
            <a:ln w="9525">
              <a:solidFill>
                <a:schemeClr val="tx1"/>
              </a:solidFill>
              <a:miter lim="800000"/>
              <a:headEnd/>
              <a:tailEnd/>
            </a:ln>
          </p:spPr>
          <p:txBody>
            <a:bodyPr lIns="91401" tIns="45701" rIns="91401" bIns="45701" anchor="ctr">
              <a:spAutoFit/>
            </a:bodyPr>
            <a:lstStyle/>
            <a:p>
              <a:pPr algn="ctr"/>
              <a:r>
                <a:rPr lang="en-US" altLang="fr-FR" sz="1600" dirty="0">
                  <a:cs typeface="Arial" charset="0"/>
                </a:rPr>
                <a:t>External milieu</a:t>
              </a:r>
            </a:p>
          </p:txBody>
        </p:sp>
        <p:sp>
          <p:nvSpPr>
            <p:cNvPr id="19" name="AutoShape 44"/>
            <p:cNvSpPr>
              <a:spLocks noChangeArrowheads="1"/>
            </p:cNvSpPr>
            <p:nvPr/>
          </p:nvSpPr>
          <p:spPr bwMode="auto">
            <a:xfrm>
              <a:off x="3376264" y="3674817"/>
              <a:ext cx="2335027" cy="654947"/>
            </a:xfrm>
            <a:prstGeom prst="irregularSeal2">
              <a:avLst/>
            </a:prstGeom>
            <a:noFill/>
            <a:ln w="9525" algn="ctr">
              <a:solidFill>
                <a:schemeClr val="tx1"/>
              </a:solidFill>
              <a:miter lim="800000"/>
              <a:headEnd/>
              <a:tailEnd/>
            </a:ln>
          </p:spPr>
          <p:txBody>
            <a:bodyPr lIns="91401" tIns="45701" rIns="91401" bIns="45701">
              <a:spAutoFit/>
            </a:bodyPr>
            <a:lstStyle/>
            <a:p>
              <a:pPr algn="ctr">
                <a:spcBef>
                  <a:spcPct val="50000"/>
                </a:spcBef>
              </a:pPr>
              <a:r>
                <a:rPr lang="en-US" altLang="fr-FR" sz="1600">
                  <a:cs typeface="Arial" charset="0"/>
                </a:rPr>
                <a:t>Microbes</a:t>
              </a:r>
            </a:p>
          </p:txBody>
        </p:sp>
        <p:sp>
          <p:nvSpPr>
            <p:cNvPr id="20" name="AutoShape 45"/>
            <p:cNvSpPr>
              <a:spLocks noChangeArrowheads="1"/>
            </p:cNvSpPr>
            <p:nvPr/>
          </p:nvSpPr>
          <p:spPr bwMode="auto">
            <a:xfrm>
              <a:off x="3272971" y="2153301"/>
              <a:ext cx="2760715" cy="1206400"/>
            </a:xfrm>
            <a:prstGeom prst="irregularSeal2">
              <a:avLst/>
            </a:prstGeom>
            <a:noFill/>
            <a:ln w="9525" algn="ctr">
              <a:solidFill>
                <a:schemeClr val="tx1"/>
              </a:solidFill>
              <a:miter lim="800000"/>
              <a:headEnd/>
              <a:tailEnd/>
            </a:ln>
          </p:spPr>
          <p:txBody>
            <a:bodyPr lIns="91401" tIns="45701" rIns="91401" bIns="45701">
              <a:spAutoFit/>
            </a:bodyPr>
            <a:lstStyle/>
            <a:p>
              <a:pPr algn="ctr">
                <a:spcBef>
                  <a:spcPct val="50000"/>
                </a:spcBef>
              </a:pPr>
              <a:r>
                <a:rPr lang="en-US" altLang="fr-FR" sz="1600">
                  <a:cs typeface="Arial" charset="0"/>
                </a:rPr>
                <a:t>Physical Assaults</a:t>
              </a:r>
            </a:p>
          </p:txBody>
        </p:sp>
        <p:pic>
          <p:nvPicPr>
            <p:cNvPr id="21" name="Picture 13" descr="egg"/>
            <p:cNvPicPr>
              <a:picLocks noChangeAspect="1" noChangeArrowheads="1"/>
            </p:cNvPicPr>
            <p:nvPr/>
          </p:nvPicPr>
          <p:blipFill>
            <a:blip r:embed="rId3"/>
            <a:srcRect/>
            <a:stretch>
              <a:fillRect/>
            </a:stretch>
          </p:blipFill>
          <p:spPr bwMode="auto">
            <a:xfrm>
              <a:off x="2118946" y="2853268"/>
              <a:ext cx="805840" cy="1153431"/>
            </a:xfrm>
            <a:prstGeom prst="rect">
              <a:avLst/>
            </a:prstGeom>
            <a:noFill/>
            <a:ln w="9525">
              <a:noFill/>
              <a:miter lim="800000"/>
              <a:headEnd/>
              <a:tailEnd/>
            </a:ln>
          </p:spPr>
        </p:pic>
      </p:grpSp>
      <p:sp>
        <p:nvSpPr>
          <p:cNvPr id="15" name="Text Box 14"/>
          <p:cNvSpPr txBox="1">
            <a:spLocks noChangeArrowheads="1"/>
          </p:cNvSpPr>
          <p:nvPr/>
        </p:nvSpPr>
        <p:spPr bwMode="auto">
          <a:xfrm>
            <a:off x="527030" y="1696897"/>
            <a:ext cx="7744882" cy="2862322"/>
          </a:xfrm>
          <a:prstGeom prst="rect">
            <a:avLst/>
          </a:prstGeom>
          <a:solidFill>
            <a:schemeClr val="bg1">
              <a:lumMod val="85000"/>
            </a:schemeClr>
          </a:solidFill>
          <a:ln w="19050">
            <a:solidFill>
              <a:srgbClr val="800000"/>
            </a:solidFill>
            <a:miter lim="800000"/>
            <a:headEnd/>
            <a:tailEnd/>
          </a:ln>
        </p:spPr>
        <p:txBody>
          <a:bodyPr wrap="square">
            <a:spAutoFit/>
          </a:bodyPr>
          <a:lstStyle/>
          <a:p>
            <a:pPr marL="571500" indent="-571500" algn="ctr">
              <a:buFont typeface="Wingdings" pitchFamily="2" charset="2"/>
              <a:buChar char="à"/>
            </a:pPr>
            <a:r>
              <a:rPr lang="fr-FR" altLang="fr-FR" sz="3600" b="1" dirty="0" smtClean="0">
                <a:solidFill>
                  <a:srgbClr val="800000"/>
                </a:solidFill>
              </a:rPr>
              <a:t>Rôle central des protéines déposées dans l’œuf </a:t>
            </a:r>
          </a:p>
          <a:p>
            <a:pPr marL="571500" indent="-571500" algn="ctr">
              <a:buFont typeface="Wingdings" pitchFamily="2" charset="2"/>
              <a:buChar char="à"/>
            </a:pPr>
            <a:endParaRPr lang="fr-FR" altLang="fr-FR" sz="3600" b="1" dirty="0" smtClean="0">
              <a:solidFill>
                <a:srgbClr val="800000"/>
              </a:solidFill>
            </a:endParaRPr>
          </a:p>
          <a:p>
            <a:pPr marL="571500" indent="-571500" algn="ctr">
              <a:buFont typeface="Wingdings" pitchFamily="2" charset="2"/>
              <a:buChar char="à"/>
            </a:pPr>
            <a:r>
              <a:rPr lang="fr-FR" altLang="fr-FR" sz="3600" b="1" dirty="0" smtClean="0">
                <a:solidFill>
                  <a:srgbClr val="800000"/>
                </a:solidFill>
              </a:rPr>
              <a:t>Identification et caractérisation des protéines de l’œuf </a:t>
            </a:r>
            <a:endParaRPr lang="fr-FR" altLang="fr-FR" sz="3600" b="1" dirty="0">
              <a:solidFill>
                <a:srgbClr val="800000"/>
              </a:solidFill>
            </a:endParaRPr>
          </a:p>
        </p:txBody>
      </p:sp>
    </p:spTree>
    <p:extLst>
      <p:ext uri="{BB962C8B-B14F-4D97-AF65-F5344CB8AC3E}">
        <p14:creationId xmlns:p14="http://schemas.microsoft.com/office/powerpoint/2010/main" val="1021397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2802"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2770"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2771"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2772"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2774"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70016B72-4C2F-4505-B003-04DAB9173773}" type="slidenum">
              <a:rPr lang="en-GB" sz="1600" smtClean="0">
                <a:solidFill>
                  <a:schemeClr val="bg1"/>
                </a:solidFill>
                <a:latin typeface="Arial" charset="0"/>
                <a:cs typeface="Arial" charset="0"/>
              </a:rPr>
              <a:pPr fontAlgn="base">
                <a:spcBef>
                  <a:spcPct val="0"/>
                </a:spcBef>
                <a:spcAft>
                  <a:spcPct val="0"/>
                </a:spcAft>
              </a:pPr>
              <a:t>70</a:t>
            </a:fld>
            <a:endParaRPr lang="en-GB" sz="1600" smtClean="0">
              <a:solidFill>
                <a:schemeClr val="bg1"/>
              </a:solidFill>
              <a:latin typeface="Arial" charset="0"/>
              <a:cs typeface="Arial" charset="0"/>
            </a:endParaRPr>
          </a:p>
        </p:txBody>
      </p:sp>
      <p:pic>
        <p:nvPicPr>
          <p:cNvPr id="32775"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30761" name="Group 41"/>
          <p:cNvGrpSpPr>
            <a:grpSpLocks/>
          </p:cNvGrpSpPr>
          <p:nvPr/>
        </p:nvGrpSpPr>
        <p:grpSpPr bwMode="auto">
          <a:xfrm>
            <a:off x="585788" y="1401763"/>
            <a:ext cx="3679825" cy="925512"/>
            <a:chOff x="369" y="883"/>
            <a:chExt cx="2318" cy="583"/>
          </a:xfrm>
        </p:grpSpPr>
        <p:sp>
          <p:nvSpPr>
            <p:cNvPr id="32797" name="Rectangle 13"/>
            <p:cNvSpPr>
              <a:spLocks noChangeArrowheads="1"/>
            </p:cNvSpPr>
            <p:nvPr/>
          </p:nvSpPr>
          <p:spPr bwMode="auto">
            <a:xfrm>
              <a:off x="369" y="883"/>
              <a:ext cx="1734" cy="583"/>
            </a:xfrm>
            <a:prstGeom prst="rect">
              <a:avLst/>
            </a:prstGeom>
            <a:noFill/>
            <a:ln w="9525">
              <a:solidFill>
                <a:schemeClr val="accent2"/>
              </a:solidFill>
              <a:miter lim="800000"/>
              <a:headEnd/>
              <a:tailEnd/>
            </a:ln>
          </p:spPr>
          <p:txBody>
            <a:bodyPr>
              <a:spAutoFit/>
            </a:bodyPr>
            <a:lstStyle/>
            <a:p>
              <a:pPr algn="ctr"/>
              <a:r>
                <a:rPr lang="fr-FR"/>
                <a:t>Heparin-binding proteins</a:t>
              </a:r>
            </a:p>
            <a:p>
              <a:pPr algn="ctr"/>
              <a:r>
                <a:rPr lang="fr-FR">
                  <a:solidFill>
                    <a:schemeClr val="accent2"/>
                  </a:solidFill>
                </a:rPr>
                <a:t>Cluster (s) of exposed</a:t>
              </a:r>
            </a:p>
            <a:p>
              <a:pPr algn="ctr"/>
              <a:r>
                <a:rPr lang="fr-FR">
                  <a:solidFill>
                    <a:schemeClr val="accent2"/>
                  </a:solidFill>
                </a:rPr>
                <a:t>positives charges</a:t>
              </a:r>
            </a:p>
          </p:txBody>
        </p:sp>
        <p:sp>
          <p:nvSpPr>
            <p:cNvPr id="32798" name="Line 15"/>
            <p:cNvSpPr>
              <a:spLocks noChangeShapeType="1"/>
            </p:cNvSpPr>
            <p:nvPr/>
          </p:nvSpPr>
          <p:spPr bwMode="auto">
            <a:xfrm>
              <a:off x="2230" y="1186"/>
              <a:ext cx="457" cy="0"/>
            </a:xfrm>
            <a:prstGeom prst="line">
              <a:avLst/>
            </a:prstGeom>
            <a:noFill/>
            <a:ln w="9525">
              <a:solidFill>
                <a:schemeClr val="tx1"/>
              </a:solidFill>
              <a:round/>
              <a:headEnd type="arrow" w="med" len="med"/>
              <a:tailEnd type="arrow" w="med" len="med"/>
            </a:ln>
          </p:spPr>
          <p:txBody>
            <a:bodyPr/>
            <a:lstStyle/>
            <a:p>
              <a:endParaRPr lang="fr-FR"/>
            </a:p>
          </p:txBody>
        </p:sp>
      </p:grpSp>
      <p:grpSp>
        <p:nvGrpSpPr>
          <p:cNvPr id="30744" name="Group 24"/>
          <p:cNvGrpSpPr>
            <a:grpSpLocks/>
          </p:cNvGrpSpPr>
          <p:nvPr/>
        </p:nvGrpSpPr>
        <p:grpSpPr bwMode="auto">
          <a:xfrm>
            <a:off x="195263" y="814388"/>
            <a:ext cx="8753475" cy="5248275"/>
            <a:chOff x="123" y="513"/>
            <a:chExt cx="5514" cy="3306"/>
          </a:xfrm>
        </p:grpSpPr>
        <p:sp>
          <p:nvSpPr>
            <p:cNvPr id="95" name="Rectangle 94"/>
            <p:cNvSpPr/>
            <p:nvPr/>
          </p:nvSpPr>
          <p:spPr>
            <a:xfrm>
              <a:off x="123" y="658"/>
              <a:ext cx="5514" cy="31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2796" name="Text Box 2"/>
            <p:cNvSpPr txBox="1">
              <a:spLocks noChangeArrowheads="1"/>
            </p:cNvSpPr>
            <p:nvPr/>
          </p:nvSpPr>
          <p:spPr bwMode="auto">
            <a:xfrm>
              <a:off x="1030" y="513"/>
              <a:ext cx="3427" cy="252"/>
            </a:xfrm>
            <a:prstGeom prst="rect">
              <a:avLst/>
            </a:prstGeom>
            <a:solidFill>
              <a:schemeClr val="bg1"/>
            </a:solidFill>
            <a:ln w="19050">
              <a:noFill/>
              <a:miter lim="800000"/>
              <a:headEnd/>
              <a:tailEnd/>
            </a:ln>
          </p:spPr>
          <p:txBody>
            <a:bodyPr wrap="square">
              <a:spAutoFit/>
            </a:bodyPr>
            <a:lstStyle/>
            <a:p>
              <a:pPr algn="ctr"/>
              <a:r>
                <a:rPr lang="fr-FR" sz="2000" b="1" dirty="0" err="1"/>
                <a:t>Heparin</a:t>
              </a:r>
              <a:r>
                <a:rPr lang="fr-FR" sz="2000" b="1" dirty="0"/>
                <a:t> and </a:t>
              </a:r>
              <a:r>
                <a:rPr lang="fr-FR" sz="2000" b="1" dirty="0" err="1" smtClean="0"/>
                <a:t>Lipopolysaccharide</a:t>
              </a:r>
              <a:r>
                <a:rPr lang="fr-FR" sz="2000" b="1" dirty="0" smtClean="0"/>
                <a:t> </a:t>
              </a:r>
              <a:r>
                <a:rPr lang="fr-FR" sz="2000" b="1" dirty="0" err="1"/>
                <a:t>binding</a:t>
              </a:r>
              <a:r>
                <a:rPr lang="fr-FR" sz="2000" b="1" dirty="0"/>
                <a:t> </a:t>
              </a:r>
              <a:r>
                <a:rPr lang="fr-FR" sz="2000" b="1" dirty="0" err="1"/>
                <a:t>proteins</a:t>
              </a:r>
              <a:endParaRPr lang="fr-FR" sz="2000" b="1" dirty="0"/>
            </a:p>
          </p:txBody>
        </p:sp>
      </p:grpSp>
      <p:grpSp>
        <p:nvGrpSpPr>
          <p:cNvPr id="30752" name="Group 32"/>
          <p:cNvGrpSpPr>
            <a:grpSpLocks/>
          </p:cNvGrpSpPr>
          <p:nvPr/>
        </p:nvGrpSpPr>
        <p:grpSpPr bwMode="auto">
          <a:xfrm>
            <a:off x="4527550" y="1211263"/>
            <a:ext cx="3513138" cy="1441450"/>
            <a:chOff x="2612" y="757"/>
            <a:chExt cx="2213" cy="908"/>
          </a:xfrm>
        </p:grpSpPr>
        <p:pic>
          <p:nvPicPr>
            <p:cNvPr id="32792" name="Picture 11"/>
            <p:cNvPicPr>
              <a:picLocks noChangeAspect="1" noChangeArrowheads="1"/>
            </p:cNvPicPr>
            <p:nvPr/>
          </p:nvPicPr>
          <p:blipFill>
            <a:blip r:embed="rId5"/>
            <a:srcRect/>
            <a:stretch>
              <a:fillRect/>
            </a:stretch>
          </p:blipFill>
          <p:spPr bwMode="auto">
            <a:xfrm>
              <a:off x="3125" y="1142"/>
              <a:ext cx="961" cy="466"/>
            </a:xfrm>
            <a:prstGeom prst="rect">
              <a:avLst/>
            </a:prstGeom>
            <a:noFill/>
            <a:ln w="9525">
              <a:noFill/>
              <a:miter lim="800000"/>
              <a:headEnd/>
              <a:tailEnd/>
            </a:ln>
          </p:spPr>
        </p:pic>
        <p:sp>
          <p:nvSpPr>
            <p:cNvPr id="32793" name="Text Box 12"/>
            <p:cNvSpPr txBox="1">
              <a:spLocks noChangeArrowheads="1"/>
            </p:cNvSpPr>
            <p:nvPr/>
          </p:nvSpPr>
          <p:spPr bwMode="auto">
            <a:xfrm>
              <a:off x="2627" y="757"/>
              <a:ext cx="2164" cy="385"/>
            </a:xfrm>
            <a:prstGeom prst="rect">
              <a:avLst/>
            </a:prstGeom>
            <a:noFill/>
            <a:ln w="9525">
              <a:noFill/>
              <a:miter lim="800000"/>
              <a:headEnd/>
              <a:tailEnd/>
            </a:ln>
          </p:spPr>
          <p:txBody>
            <a:bodyPr>
              <a:spAutoFit/>
            </a:bodyPr>
            <a:lstStyle/>
            <a:p>
              <a:pPr algn="ctr"/>
              <a:r>
                <a:rPr lang="fr-FR">
                  <a:solidFill>
                    <a:srgbClr val="990000"/>
                  </a:solidFill>
                </a:rPr>
                <a:t>Heparin</a:t>
              </a:r>
              <a:r>
                <a:rPr lang="fr-FR">
                  <a:solidFill>
                    <a:srgbClr val="969696"/>
                  </a:solidFill>
                </a:rPr>
                <a:t> </a:t>
              </a:r>
              <a:r>
                <a:rPr lang="fr-FR"/>
                <a:t> </a:t>
              </a:r>
            </a:p>
            <a:p>
              <a:pPr algn="ctr"/>
              <a:r>
                <a:rPr lang="fr-FR" sz="1600"/>
                <a:t>Negatively charged glycosaminoglycan</a:t>
              </a:r>
              <a:endParaRPr lang="fr-FR"/>
            </a:p>
          </p:txBody>
        </p:sp>
        <p:sp>
          <p:nvSpPr>
            <p:cNvPr id="32794" name="Rectangle 31"/>
            <p:cNvSpPr>
              <a:spLocks noChangeArrowheads="1"/>
            </p:cNvSpPr>
            <p:nvPr/>
          </p:nvSpPr>
          <p:spPr bwMode="auto">
            <a:xfrm>
              <a:off x="2612" y="798"/>
              <a:ext cx="2213" cy="867"/>
            </a:xfrm>
            <a:prstGeom prst="rect">
              <a:avLst/>
            </a:prstGeom>
            <a:noFill/>
            <a:ln w="9525">
              <a:solidFill>
                <a:schemeClr val="tx1"/>
              </a:solidFill>
              <a:miter lim="800000"/>
              <a:headEnd/>
              <a:tailEnd/>
            </a:ln>
          </p:spPr>
          <p:txBody>
            <a:bodyPr wrap="none" anchor="ctr"/>
            <a:lstStyle/>
            <a:p>
              <a:endParaRPr lang="fr-FR"/>
            </a:p>
          </p:txBody>
        </p:sp>
      </p:grpSp>
      <p:grpSp>
        <p:nvGrpSpPr>
          <p:cNvPr id="30762" name="Group 42"/>
          <p:cNvGrpSpPr>
            <a:grpSpLocks/>
          </p:cNvGrpSpPr>
          <p:nvPr/>
        </p:nvGrpSpPr>
        <p:grpSpPr bwMode="auto">
          <a:xfrm>
            <a:off x="244475" y="2403475"/>
            <a:ext cx="3860800" cy="2459038"/>
            <a:chOff x="154" y="1514"/>
            <a:chExt cx="2432" cy="1549"/>
          </a:xfrm>
        </p:grpSpPr>
        <p:sp>
          <p:nvSpPr>
            <p:cNvPr id="32787" name="Line 16"/>
            <p:cNvSpPr>
              <a:spLocks noChangeShapeType="1"/>
            </p:cNvSpPr>
            <p:nvPr/>
          </p:nvSpPr>
          <p:spPr bwMode="auto">
            <a:xfrm>
              <a:off x="1248" y="1514"/>
              <a:ext cx="0" cy="296"/>
            </a:xfrm>
            <a:prstGeom prst="line">
              <a:avLst/>
            </a:prstGeom>
            <a:noFill/>
            <a:ln w="9525">
              <a:solidFill>
                <a:schemeClr val="tx1"/>
              </a:solidFill>
              <a:round/>
              <a:headEnd type="arrow" w="med" len="med"/>
              <a:tailEnd type="arrow" w="med" len="med"/>
            </a:ln>
          </p:spPr>
          <p:txBody>
            <a:bodyPr/>
            <a:lstStyle/>
            <a:p>
              <a:endParaRPr lang="fr-FR"/>
            </a:p>
          </p:txBody>
        </p:sp>
        <p:grpSp>
          <p:nvGrpSpPr>
            <p:cNvPr id="32788" name="Group 38"/>
            <p:cNvGrpSpPr>
              <a:grpSpLocks/>
            </p:cNvGrpSpPr>
            <p:nvPr/>
          </p:nvGrpSpPr>
          <p:grpSpPr bwMode="auto">
            <a:xfrm>
              <a:off x="154" y="1905"/>
              <a:ext cx="2432" cy="1158"/>
              <a:chOff x="182" y="2070"/>
              <a:chExt cx="2432" cy="1158"/>
            </a:xfrm>
          </p:grpSpPr>
          <p:pic>
            <p:nvPicPr>
              <p:cNvPr id="32789" name="Picture 9"/>
              <p:cNvPicPr>
                <a:picLocks noChangeAspect="1" noChangeArrowheads="1"/>
              </p:cNvPicPr>
              <p:nvPr/>
            </p:nvPicPr>
            <p:blipFill>
              <a:blip r:embed="rId6"/>
              <a:srcRect/>
              <a:stretch>
                <a:fillRect/>
              </a:stretch>
            </p:blipFill>
            <p:spPr bwMode="auto">
              <a:xfrm>
                <a:off x="208" y="2479"/>
                <a:ext cx="2348" cy="623"/>
              </a:xfrm>
              <a:prstGeom prst="rect">
                <a:avLst/>
              </a:prstGeom>
              <a:noFill/>
              <a:ln w="9525">
                <a:noFill/>
                <a:miter lim="800000"/>
                <a:headEnd/>
                <a:tailEnd/>
              </a:ln>
            </p:spPr>
          </p:pic>
          <p:sp>
            <p:nvSpPr>
              <p:cNvPr id="32790" name="Text Box 14"/>
              <p:cNvSpPr txBox="1">
                <a:spLocks noChangeArrowheads="1"/>
              </p:cNvSpPr>
              <p:nvPr/>
            </p:nvSpPr>
            <p:spPr bwMode="auto">
              <a:xfrm>
                <a:off x="203" y="2073"/>
                <a:ext cx="2411" cy="385"/>
              </a:xfrm>
              <a:prstGeom prst="rect">
                <a:avLst/>
              </a:prstGeom>
              <a:noFill/>
              <a:ln w="9525">
                <a:noFill/>
                <a:miter lim="800000"/>
                <a:headEnd/>
                <a:tailEnd/>
              </a:ln>
            </p:spPr>
            <p:txBody>
              <a:bodyPr>
                <a:spAutoFit/>
              </a:bodyPr>
              <a:lstStyle/>
              <a:p>
                <a:pPr algn="just"/>
                <a:r>
                  <a:rPr lang="fr-FR">
                    <a:solidFill>
                      <a:srgbClr val="990000"/>
                    </a:solidFill>
                  </a:rPr>
                  <a:t>Other negatively charged surfaces</a:t>
                </a:r>
                <a:r>
                  <a:rPr lang="fr-FR">
                    <a:solidFill>
                      <a:schemeClr val="bg2"/>
                    </a:solidFill>
                  </a:rPr>
                  <a:t> </a:t>
                </a:r>
              </a:p>
              <a:p>
                <a:pPr algn="just"/>
                <a:r>
                  <a:rPr lang="fr-FR" sz="1600"/>
                  <a:t>Bacterial lipopolysaccharide Peptidoglycan</a:t>
                </a:r>
              </a:p>
            </p:txBody>
          </p:sp>
          <p:sp>
            <p:nvSpPr>
              <p:cNvPr id="32791" name="Rectangle 37"/>
              <p:cNvSpPr>
                <a:spLocks noChangeArrowheads="1"/>
              </p:cNvSpPr>
              <p:nvPr/>
            </p:nvSpPr>
            <p:spPr bwMode="auto">
              <a:xfrm>
                <a:off x="182" y="2070"/>
                <a:ext cx="2384" cy="1158"/>
              </a:xfrm>
              <a:prstGeom prst="rect">
                <a:avLst/>
              </a:prstGeom>
              <a:noFill/>
              <a:ln w="9525">
                <a:solidFill>
                  <a:schemeClr val="tx1"/>
                </a:solidFill>
                <a:miter lim="800000"/>
                <a:headEnd/>
                <a:tailEnd/>
              </a:ln>
            </p:spPr>
            <p:txBody>
              <a:bodyPr wrap="none" anchor="ctr"/>
              <a:lstStyle/>
              <a:p>
                <a:endParaRPr lang="fr-FR"/>
              </a:p>
            </p:txBody>
          </p:sp>
        </p:grpSp>
      </p:grpSp>
      <p:grpSp>
        <p:nvGrpSpPr>
          <p:cNvPr id="30763" name="Group 43"/>
          <p:cNvGrpSpPr>
            <a:grpSpLocks/>
          </p:cNvGrpSpPr>
          <p:nvPr/>
        </p:nvGrpSpPr>
        <p:grpSpPr bwMode="auto">
          <a:xfrm>
            <a:off x="4427538" y="2797175"/>
            <a:ext cx="4360862" cy="3151188"/>
            <a:chOff x="2789" y="1762"/>
            <a:chExt cx="2747" cy="1985"/>
          </a:xfrm>
        </p:grpSpPr>
        <p:grpSp>
          <p:nvGrpSpPr>
            <p:cNvPr id="32781" name="Group 40"/>
            <p:cNvGrpSpPr>
              <a:grpSpLocks/>
            </p:cNvGrpSpPr>
            <p:nvPr/>
          </p:nvGrpSpPr>
          <p:grpSpPr bwMode="auto">
            <a:xfrm>
              <a:off x="2850" y="1841"/>
              <a:ext cx="2686" cy="1867"/>
              <a:chOff x="2850" y="1841"/>
              <a:chExt cx="2686" cy="1867"/>
            </a:xfrm>
          </p:grpSpPr>
          <p:sp>
            <p:nvSpPr>
              <p:cNvPr id="32783" name="Text Box 2"/>
              <p:cNvSpPr txBox="1">
                <a:spLocks noChangeArrowheads="1"/>
              </p:cNvSpPr>
              <p:nvPr/>
            </p:nvSpPr>
            <p:spPr bwMode="auto">
              <a:xfrm>
                <a:off x="2891" y="1841"/>
                <a:ext cx="2645" cy="231"/>
              </a:xfrm>
              <a:prstGeom prst="rect">
                <a:avLst/>
              </a:prstGeom>
              <a:noFill/>
              <a:ln w="9525">
                <a:noFill/>
                <a:miter lim="800000"/>
                <a:headEnd/>
                <a:tailEnd/>
              </a:ln>
            </p:spPr>
            <p:txBody>
              <a:bodyPr>
                <a:spAutoFit/>
              </a:bodyPr>
              <a:lstStyle/>
              <a:p>
                <a:pPr algn="just"/>
                <a:r>
                  <a:rPr lang="fr-FR">
                    <a:solidFill>
                      <a:srgbClr val="002060"/>
                    </a:solidFill>
                  </a:rPr>
                  <a:t>Heparin-binding proteins from egg white  </a:t>
                </a:r>
              </a:p>
            </p:txBody>
          </p:sp>
          <p:pic>
            <p:nvPicPr>
              <p:cNvPr id="32784" name="Picture 4"/>
              <p:cNvPicPr>
                <a:picLocks noChangeAspect="1" noChangeArrowheads="1"/>
              </p:cNvPicPr>
              <p:nvPr/>
            </p:nvPicPr>
            <p:blipFill>
              <a:blip r:embed="rId7"/>
              <a:srcRect/>
              <a:stretch>
                <a:fillRect/>
              </a:stretch>
            </p:blipFill>
            <p:spPr bwMode="auto">
              <a:xfrm>
                <a:off x="2889" y="2044"/>
                <a:ext cx="878" cy="1246"/>
              </a:xfrm>
              <a:prstGeom prst="rect">
                <a:avLst/>
              </a:prstGeom>
              <a:noFill/>
              <a:ln w="9525">
                <a:noFill/>
                <a:miter lim="800000"/>
                <a:headEnd/>
                <a:tailEnd/>
              </a:ln>
            </p:spPr>
          </p:pic>
          <p:sp>
            <p:nvSpPr>
              <p:cNvPr id="32785" name="Text Box 11"/>
              <p:cNvSpPr txBox="1">
                <a:spLocks noChangeArrowheads="1"/>
              </p:cNvSpPr>
              <p:nvPr/>
            </p:nvSpPr>
            <p:spPr bwMode="auto">
              <a:xfrm>
                <a:off x="3866" y="2392"/>
                <a:ext cx="1501" cy="520"/>
              </a:xfrm>
              <a:prstGeom prst="rect">
                <a:avLst/>
              </a:prstGeom>
              <a:noFill/>
              <a:ln w="9525">
                <a:noFill/>
                <a:miter lim="800000"/>
                <a:headEnd/>
                <a:tailEnd/>
              </a:ln>
            </p:spPr>
            <p:txBody>
              <a:bodyPr>
                <a:spAutoFit/>
              </a:bodyPr>
              <a:lstStyle/>
              <a:p>
                <a:pPr algn="just">
                  <a:buClr>
                    <a:srgbClr val="993366"/>
                  </a:buClr>
                  <a:buFont typeface="Wingdings" pitchFamily="2" charset="2"/>
                  <a:buChar char="ü"/>
                </a:pPr>
                <a:r>
                  <a:rPr lang="fr-FR" sz="1600">
                    <a:solidFill>
                      <a:srgbClr val="993366"/>
                    </a:solidFill>
                  </a:rPr>
                  <a:t>15 proteins identified </a:t>
                </a:r>
              </a:p>
              <a:p>
                <a:pPr algn="just">
                  <a:buClr>
                    <a:srgbClr val="993366"/>
                  </a:buClr>
                  <a:buFont typeface="Wingdings" pitchFamily="2" charset="2"/>
                  <a:buChar char="ü"/>
                </a:pPr>
                <a:r>
                  <a:rPr lang="fr-FR" sz="1600">
                    <a:solidFill>
                      <a:srgbClr val="993366"/>
                    </a:solidFill>
                  </a:rPr>
                  <a:t>5 new antimicrobial candidates</a:t>
                </a:r>
              </a:p>
            </p:txBody>
          </p:sp>
          <p:sp>
            <p:nvSpPr>
              <p:cNvPr id="32786" name="Text Box 17"/>
              <p:cNvSpPr txBox="1">
                <a:spLocks noChangeArrowheads="1"/>
              </p:cNvSpPr>
              <p:nvPr/>
            </p:nvSpPr>
            <p:spPr bwMode="auto">
              <a:xfrm>
                <a:off x="2850" y="3190"/>
                <a:ext cx="2608" cy="518"/>
              </a:xfrm>
              <a:prstGeom prst="rect">
                <a:avLst/>
              </a:prstGeom>
              <a:noFill/>
              <a:ln w="9525">
                <a:noFill/>
                <a:miter lim="800000"/>
                <a:headEnd/>
                <a:tailEnd/>
              </a:ln>
            </p:spPr>
            <p:txBody>
              <a:bodyPr>
                <a:spAutoFit/>
              </a:bodyPr>
              <a:lstStyle/>
              <a:p>
                <a:pPr algn="just"/>
                <a:r>
                  <a:rPr lang="en-GB" sz="1200" i="1">
                    <a:solidFill>
                      <a:srgbClr val="777777"/>
                    </a:solidFill>
                  </a:rPr>
                  <a:t>Rehault-Godbert, S. et al. (2011). </a:t>
                </a:r>
                <a:r>
                  <a:rPr lang="en-GB" sz="1200" b="1" i="1">
                    <a:solidFill>
                      <a:srgbClr val="777777"/>
                    </a:solidFill>
                  </a:rPr>
                  <a:t>Patent</a:t>
                </a:r>
                <a:r>
                  <a:rPr lang="en-GB" sz="1200" i="1">
                    <a:solidFill>
                      <a:srgbClr val="777777"/>
                    </a:solidFill>
                  </a:rPr>
                  <a:t> "Fraction of proteins and peptides derived from egg white and protein derived from egg white and use thereof as antilisteria agents." WO 2011/151407 A1.</a:t>
                </a:r>
                <a:r>
                  <a:rPr lang="fr-FR" sz="1200" i="1">
                    <a:solidFill>
                      <a:srgbClr val="777777"/>
                    </a:solidFill>
                  </a:rPr>
                  <a:t> </a:t>
                </a:r>
              </a:p>
            </p:txBody>
          </p:sp>
        </p:grpSp>
        <p:sp>
          <p:nvSpPr>
            <p:cNvPr id="32782" name="Rectangle 39"/>
            <p:cNvSpPr>
              <a:spLocks noChangeArrowheads="1"/>
            </p:cNvSpPr>
            <p:nvPr/>
          </p:nvSpPr>
          <p:spPr bwMode="auto">
            <a:xfrm>
              <a:off x="2789" y="1762"/>
              <a:ext cx="2737" cy="1985"/>
            </a:xfrm>
            <a:prstGeom prst="rect">
              <a:avLst/>
            </a:prstGeom>
            <a:noFill/>
            <a:ln w="28575">
              <a:solidFill>
                <a:srgbClr val="993366"/>
              </a:solidFill>
              <a:miter lim="800000"/>
              <a:headEnd/>
              <a:tailEnd/>
            </a:ln>
          </p:spPr>
          <p:txBody>
            <a:bodyPr wrap="none" anchor="ctr"/>
            <a:lstStyle/>
            <a:p>
              <a:endParaRPr lang="fr-FR"/>
            </a:p>
          </p:txBody>
        </p:sp>
      </p:grpSp>
      <p:sp>
        <p:nvSpPr>
          <p:cNvPr id="35"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32103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744"/>
                                        </p:tgtEl>
                                        <p:attrNameLst>
                                          <p:attrName>style.visibility</p:attrName>
                                        </p:attrNameLst>
                                      </p:cBhvr>
                                      <p:to>
                                        <p:strVal val="visible"/>
                                      </p:to>
                                    </p:set>
                                    <p:animEffect transition="in" filter="wipe(left)">
                                      <p:cBhvr>
                                        <p:cTn id="7" dur="500"/>
                                        <p:tgtEl>
                                          <p:spTgt spid="30744"/>
                                        </p:tgtEl>
                                      </p:cBhvr>
                                    </p:animEffect>
                                  </p:childTnLst>
                                </p:cTn>
                              </p:par>
                              <p:par>
                                <p:cTn id="8" presetID="22" presetClass="entr" presetSubtype="8" fill="hold" nodeType="withEffect">
                                  <p:stCondLst>
                                    <p:cond delay="0"/>
                                  </p:stCondLst>
                                  <p:childTnLst>
                                    <p:set>
                                      <p:cBhvr>
                                        <p:cTn id="9" dur="1" fill="hold">
                                          <p:stCondLst>
                                            <p:cond delay="0"/>
                                          </p:stCondLst>
                                        </p:cTn>
                                        <p:tgtEl>
                                          <p:spTgt spid="30752"/>
                                        </p:tgtEl>
                                        <p:attrNameLst>
                                          <p:attrName>style.visibility</p:attrName>
                                        </p:attrNameLst>
                                      </p:cBhvr>
                                      <p:to>
                                        <p:strVal val="visible"/>
                                      </p:to>
                                    </p:set>
                                    <p:animEffect transition="in" filter="wipe(left)">
                                      <p:cBhvr>
                                        <p:cTn id="10" dur="500"/>
                                        <p:tgtEl>
                                          <p:spTgt spid="307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761"/>
                                        </p:tgtEl>
                                        <p:attrNameLst>
                                          <p:attrName>style.visibility</p:attrName>
                                        </p:attrNameLst>
                                      </p:cBhvr>
                                      <p:to>
                                        <p:strVal val="visible"/>
                                      </p:to>
                                    </p:set>
                                    <p:animEffect transition="in" filter="wipe(left)">
                                      <p:cBhvr>
                                        <p:cTn id="15" dur="500"/>
                                        <p:tgtEl>
                                          <p:spTgt spid="3076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0762"/>
                                        </p:tgtEl>
                                        <p:attrNameLst>
                                          <p:attrName>style.visibility</p:attrName>
                                        </p:attrNameLst>
                                      </p:cBhvr>
                                      <p:to>
                                        <p:strVal val="visible"/>
                                      </p:to>
                                    </p:set>
                                    <p:animEffect transition="in" filter="wipe(up)">
                                      <p:cBhvr>
                                        <p:cTn id="20" dur="500"/>
                                        <p:tgtEl>
                                          <p:spTgt spid="30762"/>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0763"/>
                                        </p:tgtEl>
                                        <p:attrNameLst>
                                          <p:attrName>style.visibility</p:attrName>
                                        </p:attrNameLst>
                                      </p:cBhvr>
                                      <p:to>
                                        <p:strVal val="visible"/>
                                      </p:to>
                                    </p:set>
                                    <p:anim calcmode="lin" valueType="num">
                                      <p:cBhvr>
                                        <p:cTn id="25" dur="1000" fill="hold"/>
                                        <p:tgtEl>
                                          <p:spTgt spid="30763"/>
                                        </p:tgtEl>
                                        <p:attrNameLst>
                                          <p:attrName>ppt_w</p:attrName>
                                        </p:attrNameLst>
                                      </p:cBhvr>
                                      <p:tavLst>
                                        <p:tav tm="0">
                                          <p:val>
                                            <p:strVal val="#ppt_w*0.70"/>
                                          </p:val>
                                        </p:tav>
                                        <p:tav tm="100000">
                                          <p:val>
                                            <p:strVal val="#ppt_w"/>
                                          </p:val>
                                        </p:tav>
                                      </p:tavLst>
                                    </p:anim>
                                    <p:anim calcmode="lin" valueType="num">
                                      <p:cBhvr>
                                        <p:cTn id="26" dur="1000" fill="hold"/>
                                        <p:tgtEl>
                                          <p:spTgt spid="30763"/>
                                        </p:tgtEl>
                                        <p:attrNameLst>
                                          <p:attrName>ppt_h</p:attrName>
                                        </p:attrNameLst>
                                      </p:cBhvr>
                                      <p:tavLst>
                                        <p:tav tm="0">
                                          <p:val>
                                            <p:strVal val="#ppt_h"/>
                                          </p:val>
                                        </p:tav>
                                        <p:tav tm="100000">
                                          <p:val>
                                            <p:strVal val="#ppt_h"/>
                                          </p:val>
                                        </p:tav>
                                      </p:tavLst>
                                    </p:anim>
                                    <p:animEffect transition="in" filter="fade">
                                      <p:cBhvr>
                                        <p:cTn id="27" dur="1000"/>
                                        <p:tgtEl>
                                          <p:spTgt spid="30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3811"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3794"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3795"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3796"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3798"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F6855D5B-74FB-41E2-9884-2078E06320EF}" type="slidenum">
              <a:rPr lang="en-GB" sz="1600" smtClean="0">
                <a:solidFill>
                  <a:schemeClr val="bg1"/>
                </a:solidFill>
                <a:latin typeface="Arial" charset="0"/>
                <a:cs typeface="Arial" charset="0"/>
              </a:rPr>
              <a:pPr fontAlgn="base">
                <a:spcBef>
                  <a:spcPct val="0"/>
                </a:spcBef>
                <a:spcAft>
                  <a:spcPct val="0"/>
                </a:spcAft>
              </a:pPr>
              <a:t>71</a:t>
            </a:fld>
            <a:endParaRPr lang="en-GB" sz="1600" smtClean="0">
              <a:solidFill>
                <a:schemeClr val="bg1"/>
              </a:solidFill>
              <a:latin typeface="Arial" charset="0"/>
              <a:cs typeface="Arial" charset="0"/>
            </a:endParaRPr>
          </a:p>
        </p:txBody>
      </p:sp>
      <p:pic>
        <p:nvPicPr>
          <p:cNvPr id="33799"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sp>
        <p:nvSpPr>
          <p:cNvPr id="95" name="Rectangle 94"/>
          <p:cNvSpPr/>
          <p:nvPr/>
        </p:nvSpPr>
        <p:spPr>
          <a:xfrm>
            <a:off x="195263" y="1044575"/>
            <a:ext cx="8753475" cy="5018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2" name="Groupe 1"/>
          <p:cNvGrpSpPr/>
          <p:nvPr/>
        </p:nvGrpSpPr>
        <p:grpSpPr>
          <a:xfrm>
            <a:off x="742515" y="1446702"/>
            <a:ext cx="7658968" cy="3986944"/>
            <a:chOff x="742515" y="1446702"/>
            <a:chExt cx="7658968" cy="3986944"/>
          </a:xfrm>
        </p:grpSpPr>
        <p:pic>
          <p:nvPicPr>
            <p:cNvPr id="33805" name="Picture 3"/>
            <p:cNvPicPr>
              <a:picLocks noChangeAspect="1" noChangeArrowheads="1"/>
            </p:cNvPicPr>
            <p:nvPr/>
          </p:nvPicPr>
          <p:blipFill>
            <a:blip r:embed="rId5"/>
            <a:srcRect/>
            <a:stretch>
              <a:fillRect/>
            </a:stretch>
          </p:blipFill>
          <p:spPr bwMode="auto">
            <a:xfrm>
              <a:off x="742515" y="1889126"/>
              <a:ext cx="7658968" cy="3544520"/>
            </a:xfrm>
            <a:prstGeom prst="rect">
              <a:avLst/>
            </a:prstGeom>
            <a:noFill/>
            <a:ln w="9525">
              <a:noFill/>
              <a:miter lim="800000"/>
              <a:headEnd/>
              <a:tailEnd/>
            </a:ln>
          </p:spPr>
        </p:pic>
        <p:sp>
          <p:nvSpPr>
            <p:cNvPr id="34" name="Text Box 13"/>
            <p:cNvSpPr txBox="1">
              <a:spLocks noChangeArrowheads="1"/>
            </p:cNvSpPr>
            <p:nvPr/>
          </p:nvSpPr>
          <p:spPr bwMode="auto">
            <a:xfrm>
              <a:off x="1951037" y="1446702"/>
              <a:ext cx="5241925" cy="366713"/>
            </a:xfrm>
            <a:prstGeom prst="rect">
              <a:avLst/>
            </a:prstGeom>
            <a:noFill/>
            <a:ln w="9525">
              <a:noFill/>
              <a:miter lim="800000"/>
              <a:headEnd/>
              <a:tailEnd/>
            </a:ln>
          </p:spPr>
          <p:txBody>
            <a:bodyPr>
              <a:spAutoFit/>
            </a:bodyPr>
            <a:lstStyle/>
            <a:p>
              <a:pPr algn="just" fontAlgn="auto">
                <a:spcBef>
                  <a:spcPts val="0"/>
                </a:spcBef>
                <a:spcAft>
                  <a:spcPts val="0"/>
                </a:spcAft>
                <a:defRPr/>
              </a:pPr>
              <a:r>
                <a:rPr lang="fr-FR" b="1" dirty="0" err="1">
                  <a:solidFill>
                    <a:srgbClr val="002060"/>
                  </a:solidFill>
                  <a:latin typeface="+mn-lt"/>
                </a:rPr>
                <a:t>Ovalbumin</a:t>
              </a:r>
              <a:r>
                <a:rPr lang="fr-FR" b="1" dirty="0">
                  <a:solidFill>
                    <a:srgbClr val="002060"/>
                  </a:solidFill>
                  <a:latin typeface="+mn-lt"/>
                </a:rPr>
                <a:t>-</a:t>
              </a:r>
              <a:r>
                <a:rPr lang="fr-FR" b="1" dirty="0" err="1">
                  <a:solidFill>
                    <a:srgbClr val="002060"/>
                  </a:solidFill>
                  <a:latin typeface="+mn-lt"/>
                </a:rPr>
                <a:t>related</a:t>
              </a:r>
              <a:r>
                <a:rPr lang="fr-FR" b="1" dirty="0">
                  <a:solidFill>
                    <a:srgbClr val="002060"/>
                  </a:solidFill>
                  <a:latin typeface="+mn-lt"/>
                </a:rPr>
                <a:t> </a:t>
              </a:r>
              <a:r>
                <a:rPr lang="fr-FR" b="1" dirty="0" err="1">
                  <a:solidFill>
                    <a:srgbClr val="002060"/>
                  </a:solidFill>
                  <a:latin typeface="+mn-lt"/>
                </a:rPr>
                <a:t>protein</a:t>
              </a:r>
              <a:r>
                <a:rPr lang="fr-FR" b="1" dirty="0">
                  <a:solidFill>
                    <a:srgbClr val="002060"/>
                  </a:solidFill>
                  <a:latin typeface="+mn-lt"/>
                </a:rPr>
                <a:t> X </a:t>
              </a:r>
              <a:r>
                <a:rPr lang="fr-FR" sz="1400" i="1" dirty="0">
                  <a:solidFill>
                    <a:schemeClr val="bg1">
                      <a:lumMod val="50000"/>
                    </a:schemeClr>
                  </a:solidFill>
                  <a:latin typeface="+mn-lt"/>
                </a:rPr>
                <a:t>(</a:t>
              </a:r>
              <a:r>
                <a:rPr lang="fr-FR" sz="1400" i="1" dirty="0" err="1">
                  <a:solidFill>
                    <a:schemeClr val="bg1">
                      <a:lumMod val="50000"/>
                    </a:schemeClr>
                  </a:solidFill>
                  <a:latin typeface="+mn-lt"/>
                </a:rPr>
                <a:t>Réhault</a:t>
              </a:r>
              <a:r>
                <a:rPr lang="fr-FR" sz="1400" i="1" dirty="0">
                  <a:solidFill>
                    <a:schemeClr val="bg1">
                      <a:lumMod val="50000"/>
                    </a:schemeClr>
                  </a:solidFill>
                  <a:latin typeface="+mn-lt"/>
                </a:rPr>
                <a:t>-</a:t>
              </a:r>
              <a:r>
                <a:rPr lang="fr-FR" sz="1400" i="1" dirty="0" err="1">
                  <a:solidFill>
                    <a:schemeClr val="bg1">
                      <a:lumMod val="50000"/>
                    </a:schemeClr>
                  </a:solidFill>
                  <a:latin typeface="+mn-lt"/>
                </a:rPr>
                <a:t>Godbert</a:t>
              </a:r>
              <a:r>
                <a:rPr lang="fr-FR" sz="1400" i="1" dirty="0">
                  <a:solidFill>
                    <a:schemeClr val="bg1">
                      <a:lumMod val="50000"/>
                    </a:schemeClr>
                  </a:solidFill>
                  <a:latin typeface="+mn-lt"/>
                </a:rPr>
                <a:t> et al. 2013)</a:t>
              </a:r>
            </a:p>
          </p:txBody>
        </p:sp>
        <p:sp>
          <p:nvSpPr>
            <p:cNvPr id="33807" name="Rectangle 19"/>
            <p:cNvSpPr>
              <a:spLocks noChangeArrowheads="1"/>
            </p:cNvSpPr>
            <p:nvPr/>
          </p:nvSpPr>
          <p:spPr bwMode="auto">
            <a:xfrm>
              <a:off x="958607" y="3244362"/>
              <a:ext cx="7183070" cy="714864"/>
            </a:xfrm>
            <a:prstGeom prst="rect">
              <a:avLst/>
            </a:prstGeom>
            <a:noFill/>
            <a:ln w="28575">
              <a:solidFill>
                <a:srgbClr val="800000"/>
              </a:solidFill>
              <a:miter lim="800000"/>
              <a:headEnd/>
              <a:tailEnd/>
            </a:ln>
          </p:spPr>
          <p:txBody>
            <a:bodyPr wrap="none" anchor="ctr"/>
            <a:lstStyle/>
            <a:p>
              <a:endParaRPr lang="fr-FR"/>
            </a:p>
          </p:txBody>
        </p:sp>
      </p:grpSp>
      <p:sp>
        <p:nvSpPr>
          <p:cNvPr id="33802" name="Text Box 2"/>
          <p:cNvSpPr txBox="1">
            <a:spLocks noChangeArrowheads="1"/>
          </p:cNvSpPr>
          <p:nvPr/>
        </p:nvSpPr>
        <p:spPr bwMode="auto">
          <a:xfrm>
            <a:off x="1558927" y="814388"/>
            <a:ext cx="5516562" cy="400110"/>
          </a:xfrm>
          <a:prstGeom prst="rect">
            <a:avLst/>
          </a:prstGeom>
          <a:solidFill>
            <a:schemeClr val="bg1"/>
          </a:solidFill>
          <a:ln w="19050">
            <a:noFill/>
            <a:miter lim="800000"/>
            <a:headEnd/>
            <a:tailEnd/>
          </a:ln>
        </p:spPr>
        <p:txBody>
          <a:bodyPr wrap="square">
            <a:spAutoFit/>
          </a:bodyPr>
          <a:lstStyle/>
          <a:p>
            <a:pPr algn="just"/>
            <a:r>
              <a:rPr lang="fr-FR" sz="2000" b="1" dirty="0" err="1"/>
              <a:t>Heparin</a:t>
            </a:r>
            <a:r>
              <a:rPr lang="fr-FR" sz="2000" b="1" dirty="0"/>
              <a:t> and </a:t>
            </a:r>
            <a:r>
              <a:rPr lang="fr-FR" sz="2000" b="1" dirty="0" err="1" smtClean="0"/>
              <a:t>Lipopolysaccharide</a:t>
            </a:r>
            <a:r>
              <a:rPr lang="fr-FR" sz="2000" b="1" dirty="0" smtClean="0"/>
              <a:t> </a:t>
            </a:r>
            <a:r>
              <a:rPr lang="fr-FR" sz="2000" b="1" dirty="0" err="1"/>
              <a:t>binding</a:t>
            </a:r>
            <a:r>
              <a:rPr lang="fr-FR" sz="2000" b="1" dirty="0"/>
              <a:t> </a:t>
            </a:r>
            <a:r>
              <a:rPr lang="fr-FR" sz="2000" b="1" dirty="0" err="1"/>
              <a:t>proteins</a:t>
            </a:r>
            <a:endParaRPr lang="fr-FR" sz="2000" b="1" dirty="0"/>
          </a:p>
        </p:txBody>
      </p:sp>
      <p:sp>
        <p:nvSpPr>
          <p:cNvPr id="20"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29063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4838"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4818"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4819"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4820"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4822"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363F09FA-2530-4ECB-9F5A-5649095BFEAE}" type="slidenum">
              <a:rPr lang="en-GB" sz="1600" smtClean="0">
                <a:solidFill>
                  <a:schemeClr val="bg1"/>
                </a:solidFill>
                <a:latin typeface="Arial" charset="0"/>
                <a:cs typeface="Arial" charset="0"/>
              </a:rPr>
              <a:pPr fontAlgn="base">
                <a:spcBef>
                  <a:spcPct val="0"/>
                </a:spcBef>
                <a:spcAft>
                  <a:spcPct val="0"/>
                </a:spcAft>
              </a:pPr>
              <a:t>72</a:t>
            </a:fld>
            <a:endParaRPr lang="en-GB" sz="1600" smtClean="0">
              <a:solidFill>
                <a:schemeClr val="bg1"/>
              </a:solidFill>
              <a:latin typeface="Arial" charset="0"/>
              <a:cs typeface="Arial" charset="0"/>
            </a:endParaRPr>
          </a:p>
        </p:txBody>
      </p:sp>
      <p:pic>
        <p:nvPicPr>
          <p:cNvPr id="34823"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sp>
        <p:nvSpPr>
          <p:cNvPr id="95" name="Rectangle 94"/>
          <p:cNvSpPr/>
          <p:nvPr/>
        </p:nvSpPr>
        <p:spPr>
          <a:xfrm>
            <a:off x="195263" y="1044575"/>
            <a:ext cx="8753475" cy="5018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32793" name="Group 25"/>
          <p:cNvGrpSpPr>
            <a:grpSpLocks/>
          </p:cNvGrpSpPr>
          <p:nvPr/>
        </p:nvGrpSpPr>
        <p:grpSpPr bwMode="auto">
          <a:xfrm>
            <a:off x="238125" y="1182688"/>
            <a:ext cx="8580438" cy="906462"/>
            <a:chOff x="150" y="745"/>
            <a:chExt cx="5405" cy="571"/>
          </a:xfrm>
        </p:grpSpPr>
        <p:sp>
          <p:nvSpPr>
            <p:cNvPr id="34833" name="Rectangle 15"/>
            <p:cNvSpPr>
              <a:spLocks noChangeArrowheads="1"/>
            </p:cNvSpPr>
            <p:nvPr/>
          </p:nvSpPr>
          <p:spPr bwMode="auto">
            <a:xfrm>
              <a:off x="348" y="948"/>
              <a:ext cx="4800" cy="368"/>
            </a:xfrm>
            <a:prstGeom prst="rect">
              <a:avLst/>
            </a:prstGeom>
            <a:noFill/>
            <a:ln w="9525" algn="ctr">
              <a:noFill/>
              <a:miter lim="800000"/>
              <a:headEnd/>
              <a:tailEnd/>
            </a:ln>
          </p:spPr>
          <p:txBody>
            <a:bodyPr anchor="ctr">
              <a:spAutoFit/>
            </a:bodyPr>
            <a:lstStyle/>
            <a:p>
              <a:pPr algn="just"/>
              <a:r>
                <a:rPr lang="en-US" sz="1600"/>
                <a:t>Key components of the innate immune system (permeabilization of LPS, initiation of inflammation upon infection etc.)</a:t>
              </a:r>
            </a:p>
          </p:txBody>
        </p:sp>
        <p:sp>
          <p:nvSpPr>
            <p:cNvPr id="34834" name="Rectangle 17"/>
            <p:cNvSpPr>
              <a:spLocks noChangeArrowheads="1"/>
            </p:cNvSpPr>
            <p:nvPr/>
          </p:nvSpPr>
          <p:spPr bwMode="auto">
            <a:xfrm>
              <a:off x="150" y="745"/>
              <a:ext cx="5405" cy="231"/>
            </a:xfrm>
            <a:prstGeom prst="rect">
              <a:avLst/>
            </a:prstGeom>
            <a:solidFill>
              <a:schemeClr val="bg1"/>
            </a:solidFill>
            <a:ln w="9525" algn="ctr">
              <a:noFill/>
              <a:miter lim="800000"/>
              <a:headEnd/>
              <a:tailEnd/>
            </a:ln>
          </p:spPr>
          <p:txBody>
            <a:bodyPr>
              <a:spAutoFit/>
            </a:bodyPr>
            <a:lstStyle/>
            <a:p>
              <a:pPr algn="ctr"/>
              <a:r>
                <a:rPr lang="en-US" b="1" i="1"/>
                <a:t>Lipopolysaccharide Binding (LBP) and Bactericidal Permeability Increasing (BPI) proteins</a:t>
              </a:r>
            </a:p>
          </p:txBody>
        </p:sp>
      </p:grpSp>
      <p:sp>
        <p:nvSpPr>
          <p:cNvPr id="34826" name="Text Box 2"/>
          <p:cNvSpPr txBox="1">
            <a:spLocks noChangeArrowheads="1"/>
          </p:cNvSpPr>
          <p:nvPr/>
        </p:nvSpPr>
        <p:spPr bwMode="auto">
          <a:xfrm>
            <a:off x="1740877" y="814388"/>
            <a:ext cx="5334611" cy="400110"/>
          </a:xfrm>
          <a:prstGeom prst="rect">
            <a:avLst/>
          </a:prstGeom>
          <a:solidFill>
            <a:schemeClr val="bg1"/>
          </a:solidFill>
          <a:ln w="19050">
            <a:noFill/>
            <a:miter lim="800000"/>
            <a:headEnd/>
            <a:tailEnd/>
          </a:ln>
        </p:spPr>
        <p:txBody>
          <a:bodyPr wrap="square">
            <a:spAutoFit/>
          </a:bodyPr>
          <a:lstStyle/>
          <a:p>
            <a:pPr algn="just"/>
            <a:r>
              <a:rPr lang="fr-FR" sz="2000" b="1" dirty="0" err="1"/>
              <a:t>Heparin</a:t>
            </a:r>
            <a:r>
              <a:rPr lang="fr-FR" sz="2000" b="1" dirty="0"/>
              <a:t> and </a:t>
            </a:r>
            <a:r>
              <a:rPr lang="fr-FR" sz="2000" b="1" dirty="0" err="1" smtClean="0"/>
              <a:t>Lipopolysaccharide</a:t>
            </a:r>
            <a:r>
              <a:rPr lang="fr-FR" sz="2000" b="1" dirty="0" smtClean="0"/>
              <a:t> </a:t>
            </a:r>
            <a:r>
              <a:rPr lang="fr-FR" sz="2000" b="1" dirty="0" err="1"/>
              <a:t>binding</a:t>
            </a:r>
            <a:r>
              <a:rPr lang="fr-FR" sz="2000" b="1" dirty="0"/>
              <a:t> </a:t>
            </a:r>
            <a:r>
              <a:rPr lang="fr-FR" sz="2000" b="1" dirty="0" err="1"/>
              <a:t>proteins</a:t>
            </a:r>
            <a:endParaRPr lang="fr-FR" sz="2000" b="1" dirty="0"/>
          </a:p>
        </p:txBody>
      </p:sp>
      <p:grpSp>
        <p:nvGrpSpPr>
          <p:cNvPr id="32794" name="Group 26"/>
          <p:cNvGrpSpPr>
            <a:grpSpLocks/>
          </p:cNvGrpSpPr>
          <p:nvPr/>
        </p:nvGrpSpPr>
        <p:grpSpPr bwMode="auto">
          <a:xfrm>
            <a:off x="536575" y="2060575"/>
            <a:ext cx="8164513" cy="3681413"/>
            <a:chOff x="338" y="1298"/>
            <a:chExt cx="5143" cy="2319"/>
          </a:xfrm>
        </p:grpSpPr>
        <p:sp>
          <p:nvSpPr>
            <p:cNvPr id="34830" name="Rectangle 18"/>
            <p:cNvSpPr>
              <a:spLocks noChangeArrowheads="1"/>
            </p:cNvSpPr>
            <p:nvPr/>
          </p:nvSpPr>
          <p:spPr bwMode="auto">
            <a:xfrm>
              <a:off x="338" y="1298"/>
              <a:ext cx="4908" cy="480"/>
            </a:xfrm>
            <a:prstGeom prst="rect">
              <a:avLst/>
            </a:prstGeom>
            <a:noFill/>
            <a:ln w="9525">
              <a:noFill/>
              <a:miter lim="800000"/>
              <a:headEnd/>
              <a:tailEnd/>
            </a:ln>
          </p:spPr>
          <p:txBody>
            <a:bodyPr>
              <a:spAutoFit/>
            </a:bodyPr>
            <a:lstStyle/>
            <a:p>
              <a:pPr>
                <a:buFont typeface="Wingdings" pitchFamily="2" charset="2"/>
                <a:buChar char="Ø"/>
              </a:pPr>
              <a:r>
                <a:rPr lang="en-US" sz="1600"/>
                <a:t> Ovocalyxin-36 </a:t>
              </a:r>
              <a:r>
                <a:rPr lang="en-US" sz="1400" i="1">
                  <a:solidFill>
                    <a:srgbClr val="7F7F7F"/>
                  </a:solidFill>
                </a:rPr>
                <a:t>(Gautron et al., 2007)</a:t>
              </a:r>
              <a:r>
                <a:rPr lang="en-US" sz="1200" i="1">
                  <a:solidFill>
                    <a:srgbClr val="7F7F7F"/>
                  </a:solidFill>
                </a:rPr>
                <a:t> </a:t>
              </a:r>
              <a:r>
                <a:rPr lang="en-US" sz="1400"/>
                <a:t>(eggshell and vitelline membranes)</a:t>
              </a:r>
            </a:p>
            <a:p>
              <a:pPr>
                <a:buFont typeface="Wingdings" pitchFamily="2" charset="2"/>
                <a:buNone/>
              </a:pPr>
              <a:endParaRPr lang="en-US" sz="1400"/>
            </a:p>
            <a:p>
              <a:pPr>
                <a:buFont typeface="Wingdings" pitchFamily="2" charset="2"/>
                <a:buChar char="§"/>
              </a:pPr>
              <a:r>
                <a:rPr lang="en-US" sz="1400">
                  <a:solidFill>
                    <a:srgbClr val="993366"/>
                  </a:solidFill>
                </a:rPr>
                <a:t>Identity and similarity with LBP/BPI and Plunc families proteins </a:t>
              </a:r>
            </a:p>
          </p:txBody>
        </p:sp>
        <p:pic>
          <p:nvPicPr>
            <p:cNvPr id="34831" name="Picture 18"/>
            <p:cNvPicPr>
              <a:picLocks noChangeAspect="1" noChangeArrowheads="1"/>
            </p:cNvPicPr>
            <p:nvPr/>
          </p:nvPicPr>
          <p:blipFill>
            <a:blip r:embed="rId5"/>
            <a:srcRect/>
            <a:stretch>
              <a:fillRect/>
            </a:stretch>
          </p:blipFill>
          <p:spPr bwMode="auto">
            <a:xfrm>
              <a:off x="3920" y="1308"/>
              <a:ext cx="1561" cy="2098"/>
            </a:xfrm>
            <a:prstGeom prst="rect">
              <a:avLst/>
            </a:prstGeom>
            <a:noFill/>
            <a:ln w="9525" algn="ctr">
              <a:noFill/>
              <a:miter lim="800000"/>
              <a:headEnd/>
              <a:tailEnd/>
            </a:ln>
          </p:spPr>
        </p:pic>
        <p:sp>
          <p:nvSpPr>
            <p:cNvPr id="15" name="Text Box 19"/>
            <p:cNvSpPr txBox="1">
              <a:spLocks noChangeArrowheads="1"/>
            </p:cNvSpPr>
            <p:nvPr/>
          </p:nvSpPr>
          <p:spPr bwMode="auto">
            <a:xfrm>
              <a:off x="4257" y="3425"/>
              <a:ext cx="915" cy="192"/>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r>
                <a:rPr lang="en-US" sz="1400" i="1" dirty="0">
                  <a:solidFill>
                    <a:schemeClr val="bg1">
                      <a:lumMod val="50000"/>
                    </a:schemeClr>
                  </a:solidFill>
                  <a:latin typeface="+mn-lt"/>
                </a:rPr>
                <a:t>(</a:t>
              </a:r>
              <a:r>
                <a:rPr lang="en-US" sz="1400" i="1" dirty="0" err="1">
                  <a:solidFill>
                    <a:schemeClr val="bg1">
                      <a:lumMod val="50000"/>
                    </a:schemeClr>
                  </a:solidFill>
                  <a:latin typeface="+mn-lt"/>
                </a:rPr>
                <a:t>Tian</a:t>
              </a:r>
              <a:r>
                <a:rPr lang="en-US" sz="1400" i="1" dirty="0">
                  <a:solidFill>
                    <a:schemeClr val="bg1">
                      <a:lumMod val="50000"/>
                    </a:schemeClr>
                  </a:solidFill>
                  <a:latin typeface="+mn-lt"/>
                </a:rPr>
                <a:t> et al., 2010)</a:t>
              </a:r>
            </a:p>
          </p:txBody>
        </p:sp>
      </p:grpSp>
      <p:sp>
        <p:nvSpPr>
          <p:cNvPr id="32791" name="Rectangle 23"/>
          <p:cNvSpPr>
            <a:spLocks noChangeArrowheads="1"/>
          </p:cNvSpPr>
          <p:nvPr/>
        </p:nvSpPr>
        <p:spPr bwMode="auto">
          <a:xfrm>
            <a:off x="531813" y="2787650"/>
            <a:ext cx="5314950" cy="1368425"/>
          </a:xfrm>
          <a:prstGeom prst="rect">
            <a:avLst/>
          </a:prstGeom>
          <a:noFill/>
          <a:ln w="9525">
            <a:noFill/>
            <a:miter lim="800000"/>
            <a:headEnd/>
            <a:tailEnd/>
          </a:ln>
        </p:spPr>
        <p:txBody>
          <a:bodyPr>
            <a:spAutoFit/>
          </a:bodyPr>
          <a:lstStyle/>
          <a:p>
            <a:pPr>
              <a:buFont typeface="Wingdings" pitchFamily="2" charset="2"/>
              <a:buChar char="§"/>
            </a:pPr>
            <a:r>
              <a:rPr lang="en-US" sz="1400">
                <a:solidFill>
                  <a:srgbClr val="993366"/>
                </a:solidFill>
              </a:rPr>
              <a:t> Binds to the lipolysaccharide (LPS) cell wall of the gram negative bacteria (death of bacteria)</a:t>
            </a:r>
          </a:p>
          <a:p>
            <a:pPr>
              <a:buFont typeface="Wingdings" pitchFamily="2" charset="2"/>
              <a:buChar char="§"/>
            </a:pPr>
            <a:r>
              <a:rPr lang="en-US" sz="1400">
                <a:solidFill>
                  <a:srgbClr val="993366"/>
                </a:solidFill>
                <a:sym typeface="Wingdings" pitchFamily="2" charset="2"/>
              </a:rPr>
              <a:t> </a:t>
            </a:r>
            <a:r>
              <a:rPr lang="en-US" sz="1400">
                <a:solidFill>
                  <a:srgbClr val="993366"/>
                </a:solidFill>
              </a:rPr>
              <a:t>Early recognition of bacterial product	</a:t>
            </a:r>
          </a:p>
          <a:p>
            <a:pPr>
              <a:buFont typeface="Wingdings" pitchFamily="2" charset="2"/>
              <a:buChar char="§"/>
            </a:pPr>
            <a:r>
              <a:rPr lang="en-US" sz="1400">
                <a:solidFill>
                  <a:srgbClr val="993366"/>
                </a:solidFill>
                <a:sym typeface="Wingdings" pitchFamily="2" charset="2"/>
              </a:rPr>
              <a:t> </a:t>
            </a:r>
            <a:r>
              <a:rPr lang="en-US" sz="1400">
                <a:solidFill>
                  <a:srgbClr val="993366"/>
                </a:solidFill>
              </a:rPr>
              <a:t>OCX-36 binds to E. Coli LPS </a:t>
            </a:r>
            <a:r>
              <a:rPr lang="en-US" sz="1400" i="1">
                <a:solidFill>
                  <a:srgbClr val="993366"/>
                </a:solidFill>
              </a:rPr>
              <a:t>(Correiro, Hincke et al., 2010)</a:t>
            </a:r>
            <a:endParaRPr lang="en-US" sz="1400">
              <a:solidFill>
                <a:srgbClr val="993366"/>
              </a:solidFill>
            </a:endParaRPr>
          </a:p>
          <a:p>
            <a:pPr>
              <a:buFont typeface="Wingdings" pitchFamily="2" charset="2"/>
              <a:buChar char="§"/>
            </a:pPr>
            <a:r>
              <a:rPr lang="en-US" sz="1400">
                <a:solidFill>
                  <a:srgbClr val="993366"/>
                </a:solidFill>
                <a:sym typeface="Wingdings" pitchFamily="2" charset="2"/>
              </a:rPr>
              <a:t> </a:t>
            </a:r>
            <a:r>
              <a:rPr lang="en-US" sz="1400">
                <a:solidFill>
                  <a:srgbClr val="993366"/>
                </a:solidFill>
              </a:rPr>
              <a:t>Modestly inhibit the bacterial growth of Bacillus subtilis, Staphylococcus aureus, E. Coli, Pseudomonas aeruginosa</a:t>
            </a:r>
          </a:p>
        </p:txBody>
      </p:sp>
      <p:sp>
        <p:nvSpPr>
          <p:cNvPr id="32792" name="Rectangle 24"/>
          <p:cNvSpPr>
            <a:spLocks noChangeArrowheads="1"/>
          </p:cNvSpPr>
          <p:nvPr/>
        </p:nvSpPr>
        <p:spPr bwMode="auto">
          <a:xfrm>
            <a:off x="657225" y="4473575"/>
            <a:ext cx="4191000" cy="1227138"/>
          </a:xfrm>
          <a:prstGeom prst="rect">
            <a:avLst/>
          </a:prstGeom>
          <a:noFill/>
          <a:ln w="9525">
            <a:solidFill>
              <a:srgbClr val="993366"/>
            </a:solidFill>
            <a:miter lim="800000"/>
            <a:headEnd/>
            <a:tailEnd/>
          </a:ln>
        </p:spPr>
        <p:txBody>
          <a:bodyPr>
            <a:spAutoFit/>
          </a:bodyPr>
          <a:lstStyle/>
          <a:p>
            <a:pPr>
              <a:buFont typeface="Wingdings" pitchFamily="2" charset="2"/>
              <a:buChar char="Ø"/>
            </a:pPr>
            <a:r>
              <a:rPr lang="en-US" sz="1600">
                <a:sym typeface="Wingdings" pitchFamily="2" charset="2"/>
              </a:rPr>
              <a:t>Other candidates</a:t>
            </a:r>
            <a:r>
              <a:rPr lang="en-US">
                <a:sym typeface="Wingdings" pitchFamily="2" charset="2"/>
              </a:rPr>
              <a:t> </a:t>
            </a:r>
            <a:r>
              <a:rPr lang="en-US" sz="1400" i="1">
                <a:solidFill>
                  <a:srgbClr val="777777"/>
                </a:solidFill>
                <a:sym typeface="Wingdings" pitchFamily="2" charset="2"/>
              </a:rPr>
              <a:t>(Réhault-Godbert et al., 2011, Gautron et al., 2011)</a:t>
            </a:r>
            <a:endParaRPr lang="en-US" sz="1400">
              <a:solidFill>
                <a:srgbClr val="777777"/>
              </a:solidFill>
              <a:sym typeface="Wingdings" pitchFamily="2" charset="2"/>
            </a:endParaRPr>
          </a:p>
          <a:p>
            <a:pPr lvl="1"/>
            <a:r>
              <a:rPr lang="en-US" sz="1400" i="1"/>
              <a:t>TENP (all compartments)</a:t>
            </a:r>
          </a:p>
          <a:p>
            <a:pPr lvl="1"/>
            <a:r>
              <a:rPr lang="en-US" sz="1400" i="1"/>
              <a:t>BPIL2 (Egg White, Vitelline membrane)</a:t>
            </a:r>
          </a:p>
          <a:p>
            <a:pPr lvl="1"/>
            <a:r>
              <a:rPr lang="en-US" sz="1400" i="1"/>
              <a:t>Similar to BPI (Egg white)</a:t>
            </a:r>
          </a:p>
        </p:txBody>
      </p:sp>
      <p:sp>
        <p:nvSpPr>
          <p:cNvPr id="23"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82313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793"/>
                                        </p:tgtEl>
                                        <p:attrNameLst>
                                          <p:attrName>style.visibility</p:attrName>
                                        </p:attrNameLst>
                                      </p:cBhvr>
                                      <p:to>
                                        <p:strVal val="visible"/>
                                      </p:to>
                                    </p:set>
                                    <p:animEffect transition="in" filter="wipe(left)">
                                      <p:cBhvr>
                                        <p:cTn id="7" dur="500"/>
                                        <p:tgtEl>
                                          <p:spTgt spid="327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794"/>
                                        </p:tgtEl>
                                        <p:attrNameLst>
                                          <p:attrName>style.visibility</p:attrName>
                                        </p:attrNameLst>
                                      </p:cBhvr>
                                      <p:to>
                                        <p:strVal val="visible"/>
                                      </p:to>
                                    </p:set>
                                    <p:animEffect transition="in" filter="wipe(left)">
                                      <p:cBhvr>
                                        <p:cTn id="12" dur="500"/>
                                        <p:tgtEl>
                                          <p:spTgt spid="327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91"/>
                                        </p:tgtEl>
                                        <p:attrNameLst>
                                          <p:attrName>style.visibility</p:attrName>
                                        </p:attrNameLst>
                                      </p:cBhvr>
                                      <p:to>
                                        <p:strVal val="visible"/>
                                      </p:to>
                                    </p:set>
                                    <p:animEffect transition="in" filter="wipe(left)">
                                      <p:cBhvr>
                                        <p:cTn id="17" dur="500"/>
                                        <p:tgtEl>
                                          <p:spTgt spid="327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92"/>
                                        </p:tgtEl>
                                        <p:attrNameLst>
                                          <p:attrName>style.visibility</p:attrName>
                                        </p:attrNameLst>
                                      </p:cBhvr>
                                      <p:to>
                                        <p:strVal val="visible"/>
                                      </p:to>
                                    </p:set>
                                    <p:animEffect transition="in" filter="wipe(left)">
                                      <p:cBhvr>
                                        <p:cTn id="22" dur="500"/>
                                        <p:tgtEl>
                                          <p:spTgt spid="32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1" grpId="0"/>
      <p:bldP spid="3279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5870"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5842"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5843"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5844"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5846"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14035CFD-604C-47D4-B9B2-4F2362146163}" type="slidenum">
              <a:rPr lang="en-GB" sz="1600" smtClean="0">
                <a:solidFill>
                  <a:schemeClr val="bg1"/>
                </a:solidFill>
                <a:latin typeface="Arial" charset="0"/>
                <a:cs typeface="Arial" charset="0"/>
              </a:rPr>
              <a:pPr fontAlgn="base">
                <a:spcBef>
                  <a:spcPct val="0"/>
                </a:spcBef>
                <a:spcAft>
                  <a:spcPct val="0"/>
                </a:spcAft>
              </a:pPr>
              <a:t>73</a:t>
            </a:fld>
            <a:endParaRPr lang="en-GB" sz="1600" smtClean="0">
              <a:solidFill>
                <a:schemeClr val="bg1"/>
              </a:solidFill>
              <a:latin typeface="Arial" charset="0"/>
              <a:cs typeface="Arial" charset="0"/>
            </a:endParaRPr>
          </a:p>
        </p:txBody>
      </p:sp>
      <p:pic>
        <p:nvPicPr>
          <p:cNvPr id="35847"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34847" name="Group 31"/>
          <p:cNvGrpSpPr>
            <a:grpSpLocks/>
          </p:cNvGrpSpPr>
          <p:nvPr/>
        </p:nvGrpSpPr>
        <p:grpSpPr bwMode="auto">
          <a:xfrm>
            <a:off x="195263" y="846138"/>
            <a:ext cx="3832225" cy="5216525"/>
            <a:chOff x="123" y="533"/>
            <a:chExt cx="2414" cy="3286"/>
          </a:xfrm>
        </p:grpSpPr>
        <p:sp>
          <p:nvSpPr>
            <p:cNvPr id="95" name="Rectangle 94"/>
            <p:cNvSpPr/>
            <p:nvPr/>
          </p:nvSpPr>
          <p:spPr>
            <a:xfrm>
              <a:off x="123" y="658"/>
              <a:ext cx="2414" cy="31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5863" name="Text Box 2"/>
            <p:cNvSpPr txBox="1">
              <a:spLocks noChangeArrowheads="1"/>
            </p:cNvSpPr>
            <p:nvPr/>
          </p:nvSpPr>
          <p:spPr bwMode="auto">
            <a:xfrm>
              <a:off x="915" y="533"/>
              <a:ext cx="789" cy="252"/>
            </a:xfrm>
            <a:prstGeom prst="rect">
              <a:avLst/>
            </a:prstGeom>
            <a:solidFill>
              <a:schemeClr val="bg1"/>
            </a:solidFill>
            <a:ln w="19050">
              <a:noFill/>
              <a:miter lim="800000"/>
              <a:headEnd/>
              <a:tailEnd/>
            </a:ln>
          </p:spPr>
          <p:txBody>
            <a:bodyPr>
              <a:spAutoFit/>
            </a:bodyPr>
            <a:lstStyle/>
            <a:p>
              <a:pPr algn="ctr"/>
              <a:r>
                <a:rPr lang="fr-FR" sz="2000" b="1"/>
                <a:t>Chelators</a:t>
              </a:r>
            </a:p>
          </p:txBody>
        </p:sp>
        <p:sp>
          <p:nvSpPr>
            <p:cNvPr id="35864" name="Text Box 13"/>
            <p:cNvSpPr txBox="1">
              <a:spLocks noChangeArrowheads="1"/>
            </p:cNvSpPr>
            <p:nvPr/>
          </p:nvSpPr>
          <p:spPr bwMode="auto">
            <a:xfrm>
              <a:off x="201" y="1239"/>
              <a:ext cx="2294" cy="404"/>
            </a:xfrm>
            <a:prstGeom prst="rect">
              <a:avLst/>
            </a:prstGeom>
            <a:solidFill>
              <a:schemeClr val="bg1"/>
            </a:solidFill>
            <a:ln w="9525">
              <a:noFill/>
              <a:miter lim="800000"/>
              <a:headEnd/>
              <a:tailEnd/>
            </a:ln>
          </p:spPr>
          <p:txBody>
            <a:bodyPr>
              <a:spAutoFit/>
            </a:bodyPr>
            <a:lstStyle/>
            <a:p>
              <a:pPr algn="ctr"/>
              <a:r>
                <a:rPr lang="en-US" b="1"/>
                <a:t>Molecules decreasing bioavailability of irons and vitamins</a:t>
              </a:r>
            </a:p>
          </p:txBody>
        </p:sp>
        <p:sp>
          <p:nvSpPr>
            <p:cNvPr id="35865" name="Text Box 14"/>
            <p:cNvSpPr txBox="1">
              <a:spLocks noChangeArrowheads="1"/>
            </p:cNvSpPr>
            <p:nvPr/>
          </p:nvSpPr>
          <p:spPr bwMode="auto">
            <a:xfrm>
              <a:off x="206" y="2125"/>
              <a:ext cx="2252" cy="1093"/>
            </a:xfrm>
            <a:prstGeom prst="rect">
              <a:avLst/>
            </a:prstGeom>
            <a:noFill/>
            <a:ln w="9525">
              <a:noFill/>
              <a:miter lim="800000"/>
              <a:headEnd/>
              <a:tailEnd/>
            </a:ln>
          </p:spPr>
          <p:txBody>
            <a:bodyPr>
              <a:spAutoFit/>
            </a:bodyPr>
            <a:lstStyle/>
            <a:p>
              <a:r>
                <a:rPr lang="en-US" sz="1200" b="1"/>
                <a:t>		                    Antimicrobial</a:t>
              </a:r>
            </a:p>
            <a:p>
              <a:r>
                <a:rPr lang="en-US" sz="1200" b="1"/>
                <a:t>Name	        Localization	activity</a:t>
              </a:r>
            </a:p>
            <a:p>
              <a:endParaRPr lang="en-US" sz="1200"/>
            </a:p>
            <a:p>
              <a:r>
                <a:rPr lang="en-US" sz="1200"/>
                <a:t>Ovotransferrin	      ES, EW, MV, EY	       +</a:t>
              </a:r>
            </a:p>
            <a:p>
              <a:r>
                <a:rPr lang="en-US" sz="1200"/>
                <a:t>RBP	      ES, EW, MV, EY	       +</a:t>
              </a:r>
            </a:p>
            <a:p>
              <a:r>
                <a:rPr lang="en-US" sz="1200"/>
                <a:t>Avidin	      ES, EW, MV	       +</a:t>
              </a:r>
            </a:p>
            <a:p>
              <a:r>
                <a:rPr lang="en-US" sz="1200"/>
                <a:t>Similar to avidin                EY		       ?</a:t>
              </a:r>
            </a:p>
            <a:p>
              <a:r>
                <a:rPr lang="en-US" sz="1200"/>
                <a:t>Vitellogenin 1	                  EY		       ?</a:t>
              </a:r>
            </a:p>
            <a:p>
              <a:r>
                <a:rPr lang="en-US" sz="1200"/>
                <a:t>Vitellogenin 2	                  EY		       ?</a:t>
              </a:r>
            </a:p>
          </p:txBody>
        </p:sp>
        <p:sp>
          <p:nvSpPr>
            <p:cNvPr id="35866" name="Text Box 15"/>
            <p:cNvSpPr txBox="1">
              <a:spLocks noChangeArrowheads="1"/>
            </p:cNvSpPr>
            <p:nvPr/>
          </p:nvSpPr>
          <p:spPr bwMode="auto">
            <a:xfrm>
              <a:off x="238" y="1642"/>
              <a:ext cx="2197" cy="366"/>
            </a:xfrm>
            <a:prstGeom prst="rect">
              <a:avLst/>
            </a:prstGeom>
            <a:noFill/>
            <a:ln w="9525">
              <a:noFill/>
              <a:miter lim="800000"/>
              <a:headEnd/>
              <a:tailEnd/>
            </a:ln>
          </p:spPr>
          <p:txBody>
            <a:bodyPr wrap="none">
              <a:spAutoFit/>
            </a:bodyPr>
            <a:lstStyle/>
            <a:p>
              <a:pPr>
                <a:buFont typeface="Wingdings" pitchFamily="2" charset="2"/>
                <a:buChar char="à"/>
              </a:pPr>
              <a:r>
                <a:rPr lang="en-US" sz="1600"/>
                <a:t>Diminish bioavailability for microbes</a:t>
              </a:r>
            </a:p>
            <a:p>
              <a:pPr>
                <a:buFont typeface="Wingdings" pitchFamily="2" charset="2"/>
                <a:buChar char="à"/>
              </a:pPr>
              <a:r>
                <a:rPr lang="en-US" sz="1600"/>
                <a:t>Affect growth and survival of bacteria</a:t>
              </a:r>
            </a:p>
          </p:txBody>
        </p:sp>
      </p:grpSp>
      <p:grpSp>
        <p:nvGrpSpPr>
          <p:cNvPr id="2" name="Groupe 1"/>
          <p:cNvGrpSpPr/>
          <p:nvPr/>
        </p:nvGrpSpPr>
        <p:grpSpPr>
          <a:xfrm>
            <a:off x="4191000" y="857250"/>
            <a:ext cx="4452938" cy="5205413"/>
            <a:chOff x="4191000" y="857250"/>
            <a:chExt cx="4452938" cy="5205413"/>
          </a:xfrm>
        </p:grpSpPr>
        <p:sp>
          <p:nvSpPr>
            <p:cNvPr id="42" name="Rectangle 41"/>
            <p:cNvSpPr/>
            <p:nvPr/>
          </p:nvSpPr>
          <p:spPr>
            <a:xfrm>
              <a:off x="4191000" y="1044575"/>
              <a:ext cx="4452938" cy="5018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35851" name="Group 48"/>
            <p:cNvGrpSpPr>
              <a:grpSpLocks/>
            </p:cNvGrpSpPr>
            <p:nvPr/>
          </p:nvGrpSpPr>
          <p:grpSpPr bwMode="auto">
            <a:xfrm>
              <a:off x="4264025" y="1598613"/>
              <a:ext cx="4238625" cy="2146300"/>
              <a:chOff x="300" y="949"/>
              <a:chExt cx="2670" cy="1352"/>
            </a:xfrm>
          </p:grpSpPr>
          <p:pic>
            <p:nvPicPr>
              <p:cNvPr id="35857" name="Picture 49"/>
              <p:cNvPicPr>
                <a:picLocks noChangeAspect="1" noChangeArrowheads="1"/>
              </p:cNvPicPr>
              <p:nvPr/>
            </p:nvPicPr>
            <p:blipFill>
              <a:blip r:embed="rId5"/>
              <a:srcRect/>
              <a:stretch>
                <a:fillRect/>
              </a:stretch>
            </p:blipFill>
            <p:spPr bwMode="auto">
              <a:xfrm>
                <a:off x="1611" y="1315"/>
                <a:ext cx="1174" cy="810"/>
              </a:xfrm>
              <a:prstGeom prst="rect">
                <a:avLst/>
              </a:prstGeom>
              <a:noFill/>
              <a:ln w="9525">
                <a:noFill/>
                <a:miter lim="800000"/>
                <a:headEnd/>
                <a:tailEnd/>
              </a:ln>
            </p:spPr>
          </p:pic>
          <p:sp>
            <p:nvSpPr>
              <p:cNvPr id="35858" name="Rectangle 50"/>
              <p:cNvSpPr>
                <a:spLocks noChangeArrowheads="1"/>
              </p:cNvSpPr>
              <p:nvPr/>
            </p:nvSpPr>
            <p:spPr bwMode="auto">
              <a:xfrm>
                <a:off x="1937" y="1981"/>
                <a:ext cx="94" cy="77"/>
              </a:xfrm>
              <a:prstGeom prst="rect">
                <a:avLst/>
              </a:prstGeom>
              <a:solidFill>
                <a:srgbClr val="FFFFFF"/>
              </a:solidFill>
              <a:ln w="9525">
                <a:solidFill>
                  <a:srgbClr val="FFFFFF"/>
                </a:solidFill>
                <a:miter lim="800000"/>
                <a:headEnd/>
                <a:tailEnd/>
              </a:ln>
            </p:spPr>
            <p:txBody>
              <a:bodyPr wrap="none" anchor="ctr"/>
              <a:lstStyle/>
              <a:p>
                <a:endParaRPr lang="fr-FR"/>
              </a:p>
            </p:txBody>
          </p:sp>
          <p:sp>
            <p:nvSpPr>
              <p:cNvPr id="35859" name="Text Box 51"/>
              <p:cNvSpPr txBox="1">
                <a:spLocks noChangeArrowheads="1"/>
              </p:cNvSpPr>
              <p:nvPr/>
            </p:nvSpPr>
            <p:spPr bwMode="auto">
              <a:xfrm>
                <a:off x="326" y="1456"/>
                <a:ext cx="1724" cy="523"/>
              </a:xfrm>
              <a:prstGeom prst="rect">
                <a:avLst/>
              </a:prstGeom>
              <a:noFill/>
              <a:ln w="9525" algn="ctr">
                <a:noFill/>
                <a:miter lim="800000"/>
                <a:headEnd/>
                <a:tailEnd/>
              </a:ln>
            </p:spPr>
            <p:txBody>
              <a:bodyPr>
                <a:spAutoFit/>
              </a:bodyPr>
              <a:lstStyle/>
              <a:p>
                <a:r>
                  <a:rPr lang="en-US" sz="1600"/>
                  <a:t>Cationic peptides</a:t>
                </a:r>
              </a:p>
              <a:p>
                <a:r>
                  <a:rPr lang="en-US" sz="1600"/>
                  <a:t>Broad spectrum of antimicrobial activity</a:t>
                </a:r>
              </a:p>
            </p:txBody>
          </p:sp>
          <p:sp>
            <p:nvSpPr>
              <p:cNvPr id="35860" name="Rectangle 52"/>
              <p:cNvSpPr>
                <a:spLocks noChangeArrowheads="1"/>
              </p:cNvSpPr>
              <p:nvPr/>
            </p:nvSpPr>
            <p:spPr bwMode="auto">
              <a:xfrm>
                <a:off x="300" y="1077"/>
                <a:ext cx="2670" cy="1224"/>
              </a:xfrm>
              <a:prstGeom prst="rect">
                <a:avLst/>
              </a:prstGeom>
              <a:noFill/>
              <a:ln w="9525" algn="ctr">
                <a:solidFill>
                  <a:srgbClr val="993366"/>
                </a:solidFill>
                <a:miter lim="800000"/>
                <a:headEnd/>
                <a:tailEnd/>
              </a:ln>
            </p:spPr>
            <p:txBody>
              <a:bodyPr anchor="ctr">
                <a:spAutoFit/>
              </a:bodyPr>
              <a:lstStyle/>
              <a:p>
                <a:endParaRPr lang="fr-FR"/>
              </a:p>
            </p:txBody>
          </p:sp>
          <p:sp>
            <p:nvSpPr>
              <p:cNvPr id="35861" name="Rectangle 53"/>
              <p:cNvSpPr>
                <a:spLocks noChangeArrowheads="1"/>
              </p:cNvSpPr>
              <p:nvPr/>
            </p:nvSpPr>
            <p:spPr bwMode="auto">
              <a:xfrm>
                <a:off x="942" y="949"/>
                <a:ext cx="1371" cy="231"/>
              </a:xfrm>
              <a:prstGeom prst="rect">
                <a:avLst/>
              </a:prstGeom>
              <a:solidFill>
                <a:schemeClr val="bg1"/>
              </a:solidFill>
              <a:ln w="9525" algn="ctr">
                <a:noFill/>
                <a:miter lim="800000"/>
                <a:headEnd/>
                <a:tailEnd/>
              </a:ln>
            </p:spPr>
            <p:txBody>
              <a:bodyPr wrap="none">
                <a:spAutoFit/>
              </a:bodyPr>
              <a:lstStyle/>
              <a:p>
                <a:r>
                  <a:rPr lang="en-US" b="1"/>
                  <a:t>Avian beta-defensins</a:t>
                </a:r>
              </a:p>
            </p:txBody>
          </p:sp>
        </p:grpSp>
        <p:sp>
          <p:nvSpPr>
            <p:cNvPr id="35853" name="Text Box 2"/>
            <p:cNvSpPr txBox="1">
              <a:spLocks noChangeArrowheads="1"/>
            </p:cNvSpPr>
            <p:nvPr/>
          </p:nvSpPr>
          <p:spPr bwMode="auto">
            <a:xfrm>
              <a:off x="4849813" y="857250"/>
              <a:ext cx="3032125" cy="400050"/>
            </a:xfrm>
            <a:prstGeom prst="rect">
              <a:avLst/>
            </a:prstGeom>
            <a:solidFill>
              <a:schemeClr val="bg1"/>
            </a:solidFill>
            <a:ln w="19050">
              <a:noFill/>
              <a:miter lim="800000"/>
              <a:headEnd/>
              <a:tailEnd/>
            </a:ln>
          </p:spPr>
          <p:txBody>
            <a:bodyPr>
              <a:spAutoFit/>
            </a:bodyPr>
            <a:lstStyle/>
            <a:p>
              <a:pPr algn="ctr"/>
              <a:r>
                <a:rPr lang="fr-FR" sz="2000" b="1" dirty="0" err="1"/>
                <a:t>Antimicrobial</a:t>
              </a:r>
              <a:r>
                <a:rPr lang="fr-FR" sz="2000" b="1" dirty="0"/>
                <a:t> peptides</a:t>
              </a:r>
            </a:p>
          </p:txBody>
        </p:sp>
      </p:grpSp>
      <p:sp>
        <p:nvSpPr>
          <p:cNvPr id="31"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grpSp>
        <p:nvGrpSpPr>
          <p:cNvPr id="3" name="Groupe 2"/>
          <p:cNvGrpSpPr/>
          <p:nvPr/>
        </p:nvGrpSpPr>
        <p:grpSpPr>
          <a:xfrm>
            <a:off x="4271901" y="3962401"/>
            <a:ext cx="5133671" cy="2100262"/>
            <a:chOff x="4271901" y="3962401"/>
            <a:chExt cx="5133671" cy="2100262"/>
          </a:xfrm>
        </p:grpSpPr>
        <p:sp>
          <p:nvSpPr>
            <p:cNvPr id="32" name="Rectangle 15"/>
            <p:cNvSpPr>
              <a:spLocks noChangeArrowheads="1"/>
            </p:cNvSpPr>
            <p:nvPr/>
          </p:nvSpPr>
          <p:spPr bwMode="auto">
            <a:xfrm>
              <a:off x="4304934" y="3962401"/>
              <a:ext cx="5100638" cy="338554"/>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600" b="1" dirty="0">
                  <a:solidFill>
                    <a:srgbClr val="003366"/>
                  </a:solidFill>
                </a:rPr>
                <a:t>Characterization of AvBD-11 </a:t>
              </a:r>
              <a:r>
                <a:rPr lang="en-US" sz="1200" i="1" dirty="0">
                  <a:solidFill>
                    <a:schemeClr val="bg1">
                      <a:lumMod val="50000"/>
                    </a:schemeClr>
                  </a:solidFill>
                </a:rPr>
                <a:t>(</a:t>
              </a:r>
              <a:r>
                <a:rPr lang="en-US" sz="1200" i="1" dirty="0" err="1">
                  <a:solidFill>
                    <a:schemeClr val="bg1">
                      <a:lumMod val="50000"/>
                    </a:schemeClr>
                  </a:solidFill>
                </a:rPr>
                <a:t>Hervé-Grépinet</a:t>
              </a:r>
              <a:r>
                <a:rPr lang="en-US" sz="1200" i="1" dirty="0">
                  <a:solidFill>
                    <a:schemeClr val="bg1">
                      <a:lumMod val="50000"/>
                    </a:schemeClr>
                  </a:solidFill>
                </a:rPr>
                <a:t> et al., 2010)</a:t>
              </a:r>
            </a:p>
          </p:txBody>
        </p:sp>
        <p:pic>
          <p:nvPicPr>
            <p:cNvPr id="33" name="Picture 16"/>
            <p:cNvPicPr>
              <a:picLocks noChangeAspect="1" noChangeArrowheads="1"/>
            </p:cNvPicPr>
            <p:nvPr/>
          </p:nvPicPr>
          <p:blipFill>
            <a:blip r:embed="rId6"/>
            <a:srcRect/>
            <a:stretch>
              <a:fillRect/>
            </a:stretch>
          </p:blipFill>
          <p:spPr bwMode="auto">
            <a:xfrm>
              <a:off x="4271901" y="4350545"/>
              <a:ext cx="4999253" cy="1712118"/>
            </a:xfrm>
            <a:prstGeom prst="rect">
              <a:avLst/>
            </a:prstGeom>
            <a:noFill/>
            <a:ln w="9525">
              <a:noFill/>
              <a:miter lim="800000"/>
              <a:headEnd/>
              <a:tailEnd/>
            </a:ln>
          </p:spPr>
        </p:pic>
      </p:grpSp>
    </p:spTree>
    <p:extLst>
      <p:ext uri="{BB962C8B-B14F-4D97-AF65-F5344CB8AC3E}">
        <p14:creationId xmlns:p14="http://schemas.microsoft.com/office/powerpoint/2010/main" val="261843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847"/>
                                        </p:tgtEl>
                                        <p:attrNameLst>
                                          <p:attrName>style.visibility</p:attrName>
                                        </p:attrNameLst>
                                      </p:cBhvr>
                                      <p:to>
                                        <p:strVal val="visible"/>
                                      </p:to>
                                    </p:set>
                                    <p:animEffect transition="in" filter="wipe(left)">
                                      <p:cBhvr>
                                        <p:cTn id="7" dur="500"/>
                                        <p:tgtEl>
                                          <p:spTgt spid="348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5870"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5842"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5843"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5844"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5846"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14035CFD-604C-47D4-B9B2-4F2362146163}" type="slidenum">
              <a:rPr lang="en-GB" sz="1600" smtClean="0">
                <a:solidFill>
                  <a:schemeClr val="bg1"/>
                </a:solidFill>
                <a:latin typeface="Arial" charset="0"/>
                <a:cs typeface="Arial" charset="0"/>
              </a:rPr>
              <a:pPr fontAlgn="base">
                <a:spcBef>
                  <a:spcPct val="0"/>
                </a:spcBef>
                <a:spcAft>
                  <a:spcPct val="0"/>
                </a:spcAft>
              </a:pPr>
              <a:t>74</a:t>
            </a:fld>
            <a:endParaRPr lang="en-GB" sz="1600" smtClean="0">
              <a:solidFill>
                <a:schemeClr val="bg1"/>
              </a:solidFill>
              <a:latin typeface="Arial" charset="0"/>
              <a:cs typeface="Arial" charset="0"/>
            </a:endParaRPr>
          </a:p>
        </p:txBody>
      </p:sp>
      <p:pic>
        <p:nvPicPr>
          <p:cNvPr id="35847"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34847" name="Group 31"/>
          <p:cNvGrpSpPr>
            <a:grpSpLocks/>
          </p:cNvGrpSpPr>
          <p:nvPr/>
        </p:nvGrpSpPr>
        <p:grpSpPr bwMode="auto">
          <a:xfrm>
            <a:off x="195263" y="846138"/>
            <a:ext cx="3832225" cy="5216525"/>
            <a:chOff x="123" y="533"/>
            <a:chExt cx="2414" cy="3286"/>
          </a:xfrm>
        </p:grpSpPr>
        <p:sp>
          <p:nvSpPr>
            <p:cNvPr id="95" name="Rectangle 94"/>
            <p:cNvSpPr/>
            <p:nvPr/>
          </p:nvSpPr>
          <p:spPr>
            <a:xfrm>
              <a:off x="123" y="658"/>
              <a:ext cx="2414" cy="31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5863" name="Text Box 2"/>
            <p:cNvSpPr txBox="1">
              <a:spLocks noChangeArrowheads="1"/>
            </p:cNvSpPr>
            <p:nvPr/>
          </p:nvSpPr>
          <p:spPr bwMode="auto">
            <a:xfrm>
              <a:off x="915" y="533"/>
              <a:ext cx="789" cy="252"/>
            </a:xfrm>
            <a:prstGeom prst="rect">
              <a:avLst/>
            </a:prstGeom>
            <a:solidFill>
              <a:schemeClr val="bg1"/>
            </a:solidFill>
            <a:ln w="19050">
              <a:noFill/>
              <a:miter lim="800000"/>
              <a:headEnd/>
              <a:tailEnd/>
            </a:ln>
          </p:spPr>
          <p:txBody>
            <a:bodyPr>
              <a:spAutoFit/>
            </a:bodyPr>
            <a:lstStyle/>
            <a:p>
              <a:pPr algn="ctr"/>
              <a:r>
                <a:rPr lang="fr-FR" sz="2000" b="1"/>
                <a:t>Chelators</a:t>
              </a:r>
            </a:p>
          </p:txBody>
        </p:sp>
        <p:sp>
          <p:nvSpPr>
            <p:cNvPr id="35864" name="Text Box 13"/>
            <p:cNvSpPr txBox="1">
              <a:spLocks noChangeArrowheads="1"/>
            </p:cNvSpPr>
            <p:nvPr/>
          </p:nvSpPr>
          <p:spPr bwMode="auto">
            <a:xfrm>
              <a:off x="201" y="1239"/>
              <a:ext cx="2294" cy="404"/>
            </a:xfrm>
            <a:prstGeom prst="rect">
              <a:avLst/>
            </a:prstGeom>
            <a:solidFill>
              <a:schemeClr val="bg1"/>
            </a:solidFill>
            <a:ln w="9525">
              <a:noFill/>
              <a:miter lim="800000"/>
              <a:headEnd/>
              <a:tailEnd/>
            </a:ln>
          </p:spPr>
          <p:txBody>
            <a:bodyPr>
              <a:spAutoFit/>
            </a:bodyPr>
            <a:lstStyle/>
            <a:p>
              <a:pPr algn="ctr"/>
              <a:r>
                <a:rPr lang="en-US" b="1"/>
                <a:t>Molecules decreasing bioavailability of irons and vitamins</a:t>
              </a:r>
            </a:p>
          </p:txBody>
        </p:sp>
        <p:sp>
          <p:nvSpPr>
            <p:cNvPr id="35865" name="Text Box 14"/>
            <p:cNvSpPr txBox="1">
              <a:spLocks noChangeArrowheads="1"/>
            </p:cNvSpPr>
            <p:nvPr/>
          </p:nvSpPr>
          <p:spPr bwMode="auto">
            <a:xfrm>
              <a:off x="206" y="2125"/>
              <a:ext cx="2252" cy="1093"/>
            </a:xfrm>
            <a:prstGeom prst="rect">
              <a:avLst/>
            </a:prstGeom>
            <a:noFill/>
            <a:ln w="9525">
              <a:noFill/>
              <a:miter lim="800000"/>
              <a:headEnd/>
              <a:tailEnd/>
            </a:ln>
          </p:spPr>
          <p:txBody>
            <a:bodyPr>
              <a:spAutoFit/>
            </a:bodyPr>
            <a:lstStyle/>
            <a:p>
              <a:r>
                <a:rPr lang="en-US" sz="1200" b="1"/>
                <a:t>		                    Antimicrobial</a:t>
              </a:r>
            </a:p>
            <a:p>
              <a:r>
                <a:rPr lang="en-US" sz="1200" b="1"/>
                <a:t>Name	        Localization	activity</a:t>
              </a:r>
            </a:p>
            <a:p>
              <a:endParaRPr lang="en-US" sz="1200"/>
            </a:p>
            <a:p>
              <a:r>
                <a:rPr lang="en-US" sz="1200"/>
                <a:t>Ovotransferrin	      ES, EW, MV, EY	       +</a:t>
              </a:r>
            </a:p>
            <a:p>
              <a:r>
                <a:rPr lang="en-US" sz="1200"/>
                <a:t>RBP	      ES, EW, MV, EY	       +</a:t>
              </a:r>
            </a:p>
            <a:p>
              <a:r>
                <a:rPr lang="en-US" sz="1200"/>
                <a:t>Avidin	      ES, EW, MV	       +</a:t>
              </a:r>
            </a:p>
            <a:p>
              <a:r>
                <a:rPr lang="en-US" sz="1200"/>
                <a:t>Similar to avidin                EY		       ?</a:t>
              </a:r>
            </a:p>
            <a:p>
              <a:r>
                <a:rPr lang="en-US" sz="1200"/>
                <a:t>Vitellogenin 1	                  EY		       ?</a:t>
              </a:r>
            </a:p>
            <a:p>
              <a:r>
                <a:rPr lang="en-US" sz="1200"/>
                <a:t>Vitellogenin 2	                  EY		       ?</a:t>
              </a:r>
            </a:p>
          </p:txBody>
        </p:sp>
        <p:sp>
          <p:nvSpPr>
            <p:cNvPr id="35866" name="Text Box 15"/>
            <p:cNvSpPr txBox="1">
              <a:spLocks noChangeArrowheads="1"/>
            </p:cNvSpPr>
            <p:nvPr/>
          </p:nvSpPr>
          <p:spPr bwMode="auto">
            <a:xfrm>
              <a:off x="238" y="1642"/>
              <a:ext cx="2197" cy="366"/>
            </a:xfrm>
            <a:prstGeom prst="rect">
              <a:avLst/>
            </a:prstGeom>
            <a:noFill/>
            <a:ln w="9525">
              <a:noFill/>
              <a:miter lim="800000"/>
              <a:headEnd/>
              <a:tailEnd/>
            </a:ln>
          </p:spPr>
          <p:txBody>
            <a:bodyPr wrap="none">
              <a:spAutoFit/>
            </a:bodyPr>
            <a:lstStyle/>
            <a:p>
              <a:pPr>
                <a:buFont typeface="Wingdings" pitchFamily="2" charset="2"/>
                <a:buChar char="à"/>
              </a:pPr>
              <a:r>
                <a:rPr lang="en-US" sz="1600"/>
                <a:t>Diminish bioavailability for microbes</a:t>
              </a:r>
            </a:p>
            <a:p>
              <a:pPr>
                <a:buFont typeface="Wingdings" pitchFamily="2" charset="2"/>
                <a:buChar char="à"/>
              </a:pPr>
              <a:r>
                <a:rPr lang="en-US" sz="1600"/>
                <a:t>Affect growth and survival of bacteria</a:t>
              </a:r>
            </a:p>
          </p:txBody>
        </p:sp>
      </p:grpSp>
      <p:sp>
        <p:nvSpPr>
          <p:cNvPr id="42" name="Rectangle 41"/>
          <p:cNvSpPr/>
          <p:nvPr/>
        </p:nvSpPr>
        <p:spPr>
          <a:xfrm>
            <a:off x="4191000" y="1044575"/>
            <a:ext cx="4452938" cy="5018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35851" name="Group 48"/>
          <p:cNvGrpSpPr>
            <a:grpSpLocks/>
          </p:cNvGrpSpPr>
          <p:nvPr/>
        </p:nvGrpSpPr>
        <p:grpSpPr bwMode="auto">
          <a:xfrm>
            <a:off x="4264025" y="1598613"/>
            <a:ext cx="4238625" cy="2146300"/>
            <a:chOff x="300" y="949"/>
            <a:chExt cx="2670" cy="1352"/>
          </a:xfrm>
        </p:grpSpPr>
        <p:pic>
          <p:nvPicPr>
            <p:cNvPr id="35857" name="Picture 49"/>
            <p:cNvPicPr>
              <a:picLocks noChangeAspect="1" noChangeArrowheads="1"/>
            </p:cNvPicPr>
            <p:nvPr/>
          </p:nvPicPr>
          <p:blipFill>
            <a:blip r:embed="rId5"/>
            <a:srcRect/>
            <a:stretch>
              <a:fillRect/>
            </a:stretch>
          </p:blipFill>
          <p:spPr bwMode="auto">
            <a:xfrm>
              <a:off x="1611" y="1315"/>
              <a:ext cx="1174" cy="810"/>
            </a:xfrm>
            <a:prstGeom prst="rect">
              <a:avLst/>
            </a:prstGeom>
            <a:noFill/>
            <a:ln w="9525">
              <a:noFill/>
              <a:miter lim="800000"/>
              <a:headEnd/>
              <a:tailEnd/>
            </a:ln>
          </p:spPr>
        </p:pic>
        <p:sp>
          <p:nvSpPr>
            <p:cNvPr id="35858" name="Rectangle 50"/>
            <p:cNvSpPr>
              <a:spLocks noChangeArrowheads="1"/>
            </p:cNvSpPr>
            <p:nvPr/>
          </p:nvSpPr>
          <p:spPr bwMode="auto">
            <a:xfrm>
              <a:off x="1937" y="1981"/>
              <a:ext cx="94" cy="77"/>
            </a:xfrm>
            <a:prstGeom prst="rect">
              <a:avLst/>
            </a:prstGeom>
            <a:solidFill>
              <a:srgbClr val="FFFFFF"/>
            </a:solidFill>
            <a:ln w="9525">
              <a:solidFill>
                <a:srgbClr val="FFFFFF"/>
              </a:solidFill>
              <a:miter lim="800000"/>
              <a:headEnd/>
              <a:tailEnd/>
            </a:ln>
          </p:spPr>
          <p:txBody>
            <a:bodyPr wrap="none" anchor="ctr"/>
            <a:lstStyle/>
            <a:p>
              <a:endParaRPr lang="fr-FR"/>
            </a:p>
          </p:txBody>
        </p:sp>
        <p:sp>
          <p:nvSpPr>
            <p:cNvPr id="35859" name="Text Box 51"/>
            <p:cNvSpPr txBox="1">
              <a:spLocks noChangeArrowheads="1"/>
            </p:cNvSpPr>
            <p:nvPr/>
          </p:nvSpPr>
          <p:spPr bwMode="auto">
            <a:xfrm>
              <a:off x="326" y="1456"/>
              <a:ext cx="1724" cy="523"/>
            </a:xfrm>
            <a:prstGeom prst="rect">
              <a:avLst/>
            </a:prstGeom>
            <a:noFill/>
            <a:ln w="9525" algn="ctr">
              <a:noFill/>
              <a:miter lim="800000"/>
              <a:headEnd/>
              <a:tailEnd/>
            </a:ln>
          </p:spPr>
          <p:txBody>
            <a:bodyPr>
              <a:spAutoFit/>
            </a:bodyPr>
            <a:lstStyle/>
            <a:p>
              <a:r>
                <a:rPr lang="en-US" sz="1600"/>
                <a:t>Cationic peptides</a:t>
              </a:r>
            </a:p>
            <a:p>
              <a:r>
                <a:rPr lang="en-US" sz="1600"/>
                <a:t>Broad spectrum of antimicrobial activity</a:t>
              </a:r>
            </a:p>
          </p:txBody>
        </p:sp>
        <p:sp>
          <p:nvSpPr>
            <p:cNvPr id="35860" name="Rectangle 52"/>
            <p:cNvSpPr>
              <a:spLocks noChangeArrowheads="1"/>
            </p:cNvSpPr>
            <p:nvPr/>
          </p:nvSpPr>
          <p:spPr bwMode="auto">
            <a:xfrm>
              <a:off x="300" y="1077"/>
              <a:ext cx="2670" cy="1224"/>
            </a:xfrm>
            <a:prstGeom prst="rect">
              <a:avLst/>
            </a:prstGeom>
            <a:noFill/>
            <a:ln w="9525" algn="ctr">
              <a:solidFill>
                <a:srgbClr val="993366"/>
              </a:solidFill>
              <a:miter lim="800000"/>
              <a:headEnd/>
              <a:tailEnd/>
            </a:ln>
          </p:spPr>
          <p:txBody>
            <a:bodyPr anchor="ctr">
              <a:spAutoFit/>
            </a:bodyPr>
            <a:lstStyle/>
            <a:p>
              <a:endParaRPr lang="fr-FR"/>
            </a:p>
          </p:txBody>
        </p:sp>
        <p:sp>
          <p:nvSpPr>
            <p:cNvPr id="35861" name="Rectangle 53"/>
            <p:cNvSpPr>
              <a:spLocks noChangeArrowheads="1"/>
            </p:cNvSpPr>
            <p:nvPr/>
          </p:nvSpPr>
          <p:spPr bwMode="auto">
            <a:xfrm>
              <a:off x="942" y="949"/>
              <a:ext cx="1371" cy="231"/>
            </a:xfrm>
            <a:prstGeom prst="rect">
              <a:avLst/>
            </a:prstGeom>
            <a:solidFill>
              <a:schemeClr val="bg1"/>
            </a:solidFill>
            <a:ln w="9525" algn="ctr">
              <a:noFill/>
              <a:miter lim="800000"/>
              <a:headEnd/>
              <a:tailEnd/>
            </a:ln>
          </p:spPr>
          <p:txBody>
            <a:bodyPr wrap="none">
              <a:spAutoFit/>
            </a:bodyPr>
            <a:lstStyle/>
            <a:p>
              <a:r>
                <a:rPr lang="en-US" b="1"/>
                <a:t>Avian beta-defensins</a:t>
              </a:r>
            </a:p>
          </p:txBody>
        </p:sp>
      </p:grpSp>
      <p:grpSp>
        <p:nvGrpSpPr>
          <p:cNvPr id="35852" name="Group 66"/>
          <p:cNvGrpSpPr>
            <a:grpSpLocks/>
          </p:cNvGrpSpPr>
          <p:nvPr/>
        </p:nvGrpSpPr>
        <p:grpSpPr bwMode="auto">
          <a:xfrm>
            <a:off x="4283075" y="3881438"/>
            <a:ext cx="4238625" cy="1631950"/>
            <a:chOff x="298" y="2891"/>
            <a:chExt cx="2670" cy="1028"/>
          </a:xfrm>
        </p:grpSpPr>
        <p:sp>
          <p:nvSpPr>
            <p:cNvPr id="35854" name="Rectangle 55"/>
            <p:cNvSpPr>
              <a:spLocks noChangeArrowheads="1"/>
            </p:cNvSpPr>
            <p:nvPr/>
          </p:nvSpPr>
          <p:spPr bwMode="auto">
            <a:xfrm>
              <a:off x="363" y="3238"/>
              <a:ext cx="2503" cy="523"/>
            </a:xfrm>
            <a:prstGeom prst="rect">
              <a:avLst/>
            </a:prstGeom>
            <a:noFill/>
            <a:ln w="9525" algn="ctr">
              <a:noFill/>
              <a:miter lim="800000"/>
              <a:headEnd/>
              <a:tailEnd/>
            </a:ln>
          </p:spPr>
          <p:txBody>
            <a:bodyPr anchor="ctr">
              <a:spAutoFit/>
            </a:bodyPr>
            <a:lstStyle/>
            <a:p>
              <a:pPr algn="just"/>
              <a:r>
                <a:rPr lang="en-US" sz="1600"/>
                <a:t>Basic proteins from nucleosomes</a:t>
              </a:r>
            </a:p>
            <a:p>
              <a:pPr algn="just"/>
              <a:r>
                <a:rPr lang="en-US" sz="1600"/>
                <a:t>Agent of innate host defense (Gram + and Gram – strains) </a:t>
              </a:r>
            </a:p>
          </p:txBody>
        </p:sp>
        <p:sp>
          <p:nvSpPr>
            <p:cNvPr id="35855" name="Rectangle 56"/>
            <p:cNvSpPr>
              <a:spLocks noChangeArrowheads="1"/>
            </p:cNvSpPr>
            <p:nvPr/>
          </p:nvSpPr>
          <p:spPr bwMode="auto">
            <a:xfrm>
              <a:off x="298" y="3025"/>
              <a:ext cx="2670" cy="894"/>
            </a:xfrm>
            <a:prstGeom prst="rect">
              <a:avLst/>
            </a:prstGeom>
            <a:noFill/>
            <a:ln w="9525" algn="ctr">
              <a:solidFill>
                <a:srgbClr val="993366"/>
              </a:solidFill>
              <a:miter lim="800000"/>
              <a:headEnd/>
              <a:tailEnd/>
            </a:ln>
          </p:spPr>
          <p:txBody>
            <a:bodyPr anchor="ctr">
              <a:spAutoFit/>
            </a:bodyPr>
            <a:lstStyle/>
            <a:p>
              <a:endParaRPr lang="fr-FR"/>
            </a:p>
          </p:txBody>
        </p:sp>
        <p:sp>
          <p:nvSpPr>
            <p:cNvPr id="35856" name="Rectangle 57"/>
            <p:cNvSpPr>
              <a:spLocks noChangeArrowheads="1"/>
            </p:cNvSpPr>
            <p:nvPr/>
          </p:nvSpPr>
          <p:spPr bwMode="auto">
            <a:xfrm>
              <a:off x="1251" y="2891"/>
              <a:ext cx="632" cy="231"/>
            </a:xfrm>
            <a:prstGeom prst="rect">
              <a:avLst/>
            </a:prstGeom>
            <a:solidFill>
              <a:schemeClr val="bg1"/>
            </a:solidFill>
            <a:ln w="9525" algn="ctr">
              <a:noFill/>
              <a:miter lim="800000"/>
              <a:headEnd/>
              <a:tailEnd/>
            </a:ln>
          </p:spPr>
          <p:txBody>
            <a:bodyPr wrap="none">
              <a:spAutoFit/>
            </a:bodyPr>
            <a:lstStyle/>
            <a:p>
              <a:r>
                <a:rPr lang="en-US" b="1" dirty="0"/>
                <a:t>Histones</a:t>
              </a:r>
            </a:p>
          </p:txBody>
        </p:sp>
      </p:grpSp>
      <p:sp>
        <p:nvSpPr>
          <p:cNvPr id="35853" name="Text Box 2"/>
          <p:cNvSpPr txBox="1">
            <a:spLocks noChangeArrowheads="1"/>
          </p:cNvSpPr>
          <p:nvPr/>
        </p:nvSpPr>
        <p:spPr bwMode="auto">
          <a:xfrm>
            <a:off x="4849813" y="857250"/>
            <a:ext cx="3032125" cy="400050"/>
          </a:xfrm>
          <a:prstGeom prst="rect">
            <a:avLst/>
          </a:prstGeom>
          <a:solidFill>
            <a:schemeClr val="bg1"/>
          </a:solidFill>
          <a:ln w="19050">
            <a:noFill/>
            <a:miter lim="800000"/>
            <a:headEnd/>
            <a:tailEnd/>
          </a:ln>
        </p:spPr>
        <p:txBody>
          <a:bodyPr>
            <a:spAutoFit/>
          </a:bodyPr>
          <a:lstStyle/>
          <a:p>
            <a:pPr algn="ctr"/>
            <a:r>
              <a:rPr lang="fr-FR" sz="2000" b="1"/>
              <a:t>Antimicrobial peptides</a:t>
            </a:r>
          </a:p>
        </p:txBody>
      </p:sp>
      <p:sp>
        <p:nvSpPr>
          <p:cNvPr id="31"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27348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ipe(left)">
                                      <p:cBhvr>
                                        <p:cTn id="7" dur="5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e 15"/>
          <p:cNvGrpSpPr>
            <a:grpSpLocks/>
          </p:cNvGrpSpPr>
          <p:nvPr/>
        </p:nvGrpSpPr>
        <p:grpSpPr bwMode="auto">
          <a:xfrm>
            <a:off x="0" y="6119813"/>
            <a:ext cx="9144000" cy="738187"/>
            <a:chOff x="0" y="6120399"/>
            <a:chExt cx="9144000" cy="737601"/>
          </a:xfrm>
        </p:grpSpPr>
        <p:sp>
          <p:nvSpPr>
            <p:cNvPr id="17" name="Rectangle 16"/>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36882" name="Image 17"/>
            <p:cNvPicPr>
              <a:picLocks noChangeAspect="1"/>
            </p:cNvPicPr>
            <p:nvPr/>
          </p:nvPicPr>
          <p:blipFill>
            <a:blip r:embed="rId2"/>
            <a:srcRect/>
            <a:stretch>
              <a:fillRect/>
            </a:stretch>
          </p:blipFill>
          <p:spPr bwMode="auto">
            <a:xfrm>
              <a:off x="107504" y="6309320"/>
              <a:ext cx="1080000" cy="447225"/>
            </a:xfrm>
            <a:prstGeom prst="rect">
              <a:avLst/>
            </a:prstGeom>
            <a:noFill/>
            <a:ln w="9525">
              <a:noFill/>
              <a:miter lim="800000"/>
              <a:headEnd/>
              <a:tailEnd/>
            </a:ln>
          </p:spPr>
        </p:pic>
        <p:sp>
          <p:nvSpPr>
            <p:cNvPr id="19" name="Rectangle 18"/>
            <p:cNvSpPr/>
            <p:nvPr/>
          </p:nvSpPr>
          <p:spPr>
            <a:xfrm>
              <a:off x="0" y="6120399"/>
              <a:ext cx="1403350" cy="46000"/>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36866" name="ZoneTexte 7"/>
          <p:cNvSpPr txBox="1">
            <a:spLocks noChangeArrowheads="1"/>
          </p:cNvSpPr>
          <p:nvPr/>
        </p:nvSpPr>
        <p:spPr bwMode="auto">
          <a:xfrm>
            <a:off x="1298575" y="6469063"/>
            <a:ext cx="4137025" cy="230187"/>
          </a:xfrm>
          <a:prstGeom prst="rect">
            <a:avLst/>
          </a:prstGeom>
          <a:noFill/>
          <a:ln w="9525">
            <a:noFill/>
            <a:miter lim="800000"/>
            <a:headEnd/>
            <a:tailEnd/>
          </a:ln>
        </p:spPr>
        <p:txBody>
          <a:bodyPr>
            <a:spAutoFit/>
          </a:bodyPr>
          <a:lstStyle/>
          <a:p>
            <a:r>
              <a:rPr lang="en-GB" sz="900" b="1">
                <a:solidFill>
                  <a:schemeClr val="bg1"/>
                </a:solidFill>
                <a:latin typeface="Arial" charset="0"/>
                <a:cs typeface="Arial" charset="0"/>
              </a:rPr>
              <a:t>Gautron J. / </a:t>
            </a:r>
            <a:r>
              <a:rPr lang="en-GB" sz="900" b="1">
                <a:solidFill>
                  <a:srgbClr val="C5DD01"/>
                </a:solidFill>
                <a:latin typeface="Arial" charset="0"/>
                <a:cs typeface="Arial" charset="0"/>
              </a:rPr>
              <a:t>New insights on egg proteins</a:t>
            </a:r>
          </a:p>
        </p:txBody>
      </p:sp>
      <p:sp>
        <p:nvSpPr>
          <p:cNvPr id="36867" name="ZoneTexte 8"/>
          <p:cNvSpPr txBox="1">
            <a:spLocks noChangeArrowheads="1"/>
          </p:cNvSpPr>
          <p:nvPr/>
        </p:nvSpPr>
        <p:spPr bwMode="auto">
          <a:xfrm>
            <a:off x="7115175" y="6469063"/>
            <a:ext cx="1905000" cy="214312"/>
          </a:xfrm>
          <a:prstGeom prst="rect">
            <a:avLst/>
          </a:prstGeom>
          <a:noFill/>
          <a:ln w="9525">
            <a:noFill/>
            <a:miter lim="800000"/>
            <a:headEnd/>
            <a:tailEnd/>
          </a:ln>
        </p:spPr>
        <p:txBody>
          <a:bodyPr>
            <a:spAutoFit/>
          </a:bodyPr>
          <a:lstStyle/>
          <a:p>
            <a:pPr algn="r"/>
            <a:r>
              <a:rPr lang="en-GB" sz="800" b="1">
                <a:solidFill>
                  <a:schemeClr val="bg1"/>
                </a:solidFill>
                <a:latin typeface="Arial" charset="0"/>
                <a:cs typeface="Arial" charset="0"/>
              </a:rPr>
              <a:t>16/ 09/ 2013</a:t>
            </a:r>
          </a:p>
        </p:txBody>
      </p:sp>
      <p:pic>
        <p:nvPicPr>
          <p:cNvPr id="36868" name="Picture 5" descr="Z:\DOCS nguyot\Charte graphique\Logos 2013\Tripode+Vert.png"/>
          <p:cNvPicPr>
            <a:picLocks noChangeAspect="1" noChangeArrowheads="1"/>
          </p:cNvPicPr>
          <p:nvPr/>
        </p:nvPicPr>
        <p:blipFill>
          <a:blip r:embed="rId3"/>
          <a:srcRect/>
          <a:stretch>
            <a:fillRect/>
          </a:stretch>
        </p:blipFill>
        <p:spPr bwMode="auto">
          <a:xfrm>
            <a:off x="5861050" y="6124575"/>
            <a:ext cx="1471613" cy="774700"/>
          </a:xfrm>
          <a:prstGeom prst="rect">
            <a:avLst/>
          </a:prstGeom>
          <a:noFill/>
          <a:ln w="9525">
            <a:noFill/>
            <a:miter lim="800000"/>
            <a:headEnd/>
            <a:tailEnd/>
          </a:ln>
        </p:spPr>
      </p:pic>
      <p:sp>
        <p:nvSpPr>
          <p:cNvPr id="36870" name="Espace réservé du numéro de diapositive 3"/>
          <p:cNvSpPr>
            <a:spLocks noGrp="1"/>
          </p:cNvSpPr>
          <p:nvPr>
            <p:ph type="sldNum" sz="quarter" idx="12"/>
          </p:nvPr>
        </p:nvSpPr>
        <p:spPr bwMode="auto">
          <a:xfrm>
            <a:off x="7885113" y="6245225"/>
            <a:ext cx="1122362" cy="2508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z="1600" smtClean="0">
                <a:solidFill>
                  <a:schemeClr val="bg1"/>
                </a:solidFill>
                <a:latin typeface="Arial" charset="0"/>
                <a:cs typeface="Arial" charset="0"/>
              </a:rPr>
              <a:t>.0</a:t>
            </a:r>
            <a:fld id="{F5275FF0-8FAA-46E3-B116-3B86251BF7CE}" type="slidenum">
              <a:rPr lang="en-GB" sz="1600" smtClean="0">
                <a:solidFill>
                  <a:schemeClr val="bg1"/>
                </a:solidFill>
                <a:latin typeface="Arial" charset="0"/>
                <a:cs typeface="Arial" charset="0"/>
              </a:rPr>
              <a:pPr fontAlgn="base">
                <a:spcBef>
                  <a:spcPct val="0"/>
                </a:spcBef>
                <a:spcAft>
                  <a:spcPct val="0"/>
                </a:spcAft>
              </a:pPr>
              <a:t>75</a:t>
            </a:fld>
            <a:endParaRPr lang="en-GB" sz="1600" smtClean="0">
              <a:solidFill>
                <a:schemeClr val="bg1"/>
              </a:solidFill>
              <a:latin typeface="Arial" charset="0"/>
              <a:cs typeface="Arial" charset="0"/>
            </a:endParaRPr>
          </a:p>
        </p:txBody>
      </p:sp>
      <p:pic>
        <p:nvPicPr>
          <p:cNvPr id="36871" name="Picture 15"/>
          <p:cNvPicPr>
            <a:picLocks noChangeAspect="1" noChangeArrowheads="1"/>
          </p:cNvPicPr>
          <p:nvPr/>
        </p:nvPicPr>
        <p:blipFill>
          <a:blip r:embed="rId4"/>
          <a:srcRect/>
          <a:stretch>
            <a:fillRect/>
          </a:stretch>
        </p:blipFill>
        <p:spPr bwMode="auto">
          <a:xfrm>
            <a:off x="8218488" y="44450"/>
            <a:ext cx="838200" cy="714375"/>
          </a:xfrm>
          <a:prstGeom prst="rect">
            <a:avLst/>
          </a:prstGeom>
          <a:noFill/>
          <a:ln w="9525">
            <a:noFill/>
            <a:miter lim="800000"/>
            <a:headEnd/>
            <a:tailEnd/>
          </a:ln>
        </p:spPr>
      </p:pic>
      <p:grpSp>
        <p:nvGrpSpPr>
          <p:cNvPr id="32" name="Group 18"/>
          <p:cNvGrpSpPr>
            <a:grpSpLocks/>
          </p:cNvGrpSpPr>
          <p:nvPr/>
        </p:nvGrpSpPr>
        <p:grpSpPr bwMode="auto">
          <a:xfrm>
            <a:off x="533400" y="1436688"/>
            <a:ext cx="8077200" cy="3467100"/>
            <a:chOff x="411" y="1214"/>
            <a:chExt cx="5088" cy="2184"/>
          </a:xfrm>
        </p:grpSpPr>
        <p:sp>
          <p:nvSpPr>
            <p:cNvPr id="36873" name="Rectangle 12"/>
            <p:cNvSpPr>
              <a:spLocks noChangeArrowheads="1"/>
            </p:cNvSpPr>
            <p:nvPr/>
          </p:nvSpPr>
          <p:spPr bwMode="auto">
            <a:xfrm>
              <a:off x="515" y="1464"/>
              <a:ext cx="4800" cy="523"/>
            </a:xfrm>
            <a:prstGeom prst="rect">
              <a:avLst/>
            </a:prstGeom>
            <a:noFill/>
            <a:ln w="9525" algn="ctr">
              <a:noFill/>
              <a:miter lim="800000"/>
              <a:headEnd/>
              <a:tailEnd/>
            </a:ln>
          </p:spPr>
          <p:txBody>
            <a:bodyPr anchor="ctr">
              <a:spAutoFit/>
            </a:bodyPr>
            <a:lstStyle/>
            <a:p>
              <a:pPr algn="just"/>
              <a:r>
                <a:rPr lang="en-GB" sz="1600" b="1"/>
                <a:t>Major components of the calcified eggshell of multiple avian species</a:t>
              </a:r>
            </a:p>
            <a:p>
              <a:pPr algn="just"/>
              <a:r>
                <a:rPr lang="en-GB" sz="1600" b="1"/>
                <a:t>C-type lectin domain : 110 to 130 residues including four cysteines involved in two disulfide bonds  </a:t>
              </a:r>
            </a:p>
          </p:txBody>
        </p:sp>
        <p:sp>
          <p:nvSpPr>
            <p:cNvPr id="44" name="Text Box 13"/>
            <p:cNvSpPr txBox="1">
              <a:spLocks noChangeArrowheads="1"/>
            </p:cNvSpPr>
            <p:nvPr/>
          </p:nvSpPr>
          <p:spPr bwMode="auto">
            <a:xfrm>
              <a:off x="522" y="1917"/>
              <a:ext cx="4194" cy="620"/>
            </a:xfrm>
            <a:prstGeom prst="rect">
              <a:avLst/>
            </a:prstGeom>
            <a:noFill/>
            <a:ln w="9525" algn="ctr">
              <a:noFill/>
              <a:miter lim="800000"/>
              <a:headEnd/>
              <a:tailEnd/>
            </a:ln>
            <a:effectLst/>
          </p:spPr>
          <p:txBody>
            <a:bodyPr>
              <a:spAutoFit/>
            </a:bodyPr>
            <a:lstStyle/>
            <a:p>
              <a:pPr algn="just" fontAlgn="auto">
                <a:spcBef>
                  <a:spcPts val="0"/>
                </a:spcBef>
                <a:spcAft>
                  <a:spcPts val="0"/>
                </a:spcAft>
                <a:defRPr/>
              </a:pPr>
              <a:r>
                <a:rPr lang="en-GB" sz="1600" dirty="0">
                  <a:latin typeface="+mn-lt"/>
                  <a:sym typeface="Wingdings" pitchFamily="2" charset="2"/>
                </a:rPr>
                <a:t> </a:t>
              </a:r>
              <a:r>
                <a:rPr lang="en-GB" sz="1600" dirty="0" err="1">
                  <a:latin typeface="+mn-lt"/>
                </a:rPr>
                <a:t>Ovocleidin</a:t>
              </a:r>
              <a:r>
                <a:rPr lang="en-GB" sz="1600" dirty="0">
                  <a:latin typeface="+mn-lt"/>
                </a:rPr>
                <a:t> 17 </a:t>
              </a:r>
              <a:r>
                <a:rPr lang="en-GB" sz="1400" i="1" dirty="0">
                  <a:solidFill>
                    <a:schemeClr val="bg1">
                      <a:lumMod val="50000"/>
                    </a:schemeClr>
                  </a:solidFill>
                  <a:latin typeface="+mn-lt"/>
                </a:rPr>
                <a:t>(</a:t>
              </a:r>
              <a:r>
                <a:rPr lang="en-GB" sz="1400" i="1" dirty="0" err="1">
                  <a:solidFill>
                    <a:schemeClr val="bg1">
                      <a:lumMod val="50000"/>
                    </a:schemeClr>
                  </a:solidFill>
                  <a:latin typeface="+mn-lt"/>
                </a:rPr>
                <a:t>Hincke</a:t>
              </a:r>
              <a:r>
                <a:rPr lang="en-GB" sz="1400" i="1" dirty="0">
                  <a:solidFill>
                    <a:schemeClr val="bg1">
                      <a:lumMod val="50000"/>
                    </a:schemeClr>
                  </a:solidFill>
                  <a:latin typeface="+mn-lt"/>
                </a:rPr>
                <a:t> et al., 1995)</a:t>
              </a:r>
              <a:r>
                <a:rPr lang="en-GB" sz="1600" dirty="0">
                  <a:solidFill>
                    <a:schemeClr val="bg1">
                      <a:lumMod val="50000"/>
                    </a:schemeClr>
                  </a:solidFill>
                  <a:latin typeface="+mn-lt"/>
                </a:rPr>
                <a:t> </a:t>
              </a:r>
              <a:r>
                <a:rPr lang="en-GB" sz="1600" dirty="0">
                  <a:latin typeface="+mn-lt"/>
                </a:rPr>
                <a:t>(eggshell, </a:t>
              </a:r>
              <a:r>
                <a:rPr lang="en-GB" sz="1600" dirty="0" err="1">
                  <a:latin typeface="+mn-lt"/>
                </a:rPr>
                <a:t>eggwhite</a:t>
              </a:r>
              <a:r>
                <a:rPr lang="en-GB" sz="1600" dirty="0">
                  <a:latin typeface="+mn-lt"/>
                </a:rPr>
                <a:t>, </a:t>
              </a:r>
              <a:r>
                <a:rPr lang="en-GB" sz="1600" dirty="0" err="1">
                  <a:latin typeface="+mn-lt"/>
                </a:rPr>
                <a:t>vitelline</a:t>
              </a:r>
              <a:r>
                <a:rPr lang="en-GB" sz="1600" dirty="0">
                  <a:latin typeface="+mn-lt"/>
                </a:rPr>
                <a:t> membrane)</a:t>
              </a:r>
            </a:p>
            <a:p>
              <a:pPr algn="just" fontAlgn="auto">
                <a:spcBef>
                  <a:spcPts val="0"/>
                </a:spcBef>
                <a:spcAft>
                  <a:spcPts val="0"/>
                </a:spcAft>
                <a:defRPr/>
              </a:pPr>
              <a:r>
                <a:rPr lang="en-GB" sz="1400" dirty="0">
                  <a:latin typeface="+mn-lt"/>
                </a:rPr>
                <a:t>Bactericidal activity against </a:t>
              </a:r>
              <a:r>
                <a:rPr lang="en-GB" sz="1400" i="1" dirty="0">
                  <a:latin typeface="+mn-lt"/>
                </a:rPr>
                <a:t>Bacillus </a:t>
              </a:r>
              <a:r>
                <a:rPr lang="en-GB" sz="1400" i="1" dirty="0" err="1">
                  <a:latin typeface="+mn-lt"/>
                </a:rPr>
                <a:t>subtilis</a:t>
              </a:r>
              <a:r>
                <a:rPr lang="en-GB" sz="1400" dirty="0">
                  <a:latin typeface="+mn-lt"/>
                </a:rPr>
                <a:t>, </a:t>
              </a:r>
              <a:r>
                <a:rPr lang="en-GB" sz="1400" i="1" dirty="0">
                  <a:latin typeface="+mn-lt"/>
                </a:rPr>
                <a:t>Staphylococcus </a:t>
              </a:r>
              <a:r>
                <a:rPr lang="en-GB" sz="1400" i="1" dirty="0" err="1">
                  <a:latin typeface="+mn-lt"/>
                </a:rPr>
                <a:t>aureus</a:t>
              </a:r>
              <a:r>
                <a:rPr lang="en-GB" sz="1400" dirty="0">
                  <a:latin typeface="+mn-lt"/>
                </a:rPr>
                <a:t> and </a:t>
              </a:r>
              <a:r>
                <a:rPr lang="en-GB" sz="1400" i="1" dirty="0">
                  <a:latin typeface="+mn-lt"/>
                </a:rPr>
                <a:t>Pseudomonas </a:t>
              </a:r>
              <a:r>
                <a:rPr lang="en-GB" sz="1400" i="1" dirty="0" err="1">
                  <a:latin typeface="+mn-lt"/>
                </a:rPr>
                <a:t>aeruginosa</a:t>
              </a:r>
              <a:r>
                <a:rPr lang="en-GB" sz="1400" i="1" dirty="0">
                  <a:latin typeface="+mn-lt"/>
                </a:rPr>
                <a:t> </a:t>
              </a:r>
              <a:r>
                <a:rPr lang="en-GB" sz="1400" i="1" dirty="0">
                  <a:solidFill>
                    <a:schemeClr val="bg1">
                      <a:lumMod val="50000"/>
                    </a:schemeClr>
                  </a:solidFill>
                  <a:latin typeface="+mn-lt"/>
                </a:rPr>
                <a:t>(Wellman-Labadie et al. 2008)</a:t>
              </a:r>
              <a:r>
                <a:rPr lang="en-GB" sz="1400" b="1" dirty="0">
                  <a:solidFill>
                    <a:schemeClr val="bg1">
                      <a:lumMod val="50000"/>
                    </a:schemeClr>
                  </a:solidFill>
                  <a:latin typeface="+mn-lt"/>
                </a:rPr>
                <a:t> </a:t>
              </a:r>
              <a:r>
                <a:rPr lang="en-GB" sz="1400" dirty="0">
                  <a:solidFill>
                    <a:schemeClr val="bg1">
                      <a:lumMod val="50000"/>
                    </a:schemeClr>
                  </a:solidFill>
                  <a:latin typeface="+mn-lt"/>
                </a:rPr>
                <a:t> </a:t>
              </a:r>
            </a:p>
            <a:p>
              <a:pPr algn="just" fontAlgn="auto">
                <a:spcBef>
                  <a:spcPts val="0"/>
                </a:spcBef>
                <a:spcAft>
                  <a:spcPts val="0"/>
                </a:spcAft>
                <a:defRPr/>
              </a:pPr>
              <a:endParaRPr lang="en-GB" sz="1400" dirty="0">
                <a:latin typeface="+mn-lt"/>
              </a:endParaRPr>
            </a:p>
          </p:txBody>
        </p:sp>
        <p:pic>
          <p:nvPicPr>
            <p:cNvPr id="36875" name="Picture 14" descr="1gz2_cbc600"/>
            <p:cNvPicPr>
              <a:picLocks noChangeAspect="1" noChangeArrowheads="1"/>
            </p:cNvPicPr>
            <p:nvPr/>
          </p:nvPicPr>
          <p:blipFill>
            <a:blip r:embed="rId5"/>
            <a:srcRect/>
            <a:stretch>
              <a:fillRect/>
            </a:stretch>
          </p:blipFill>
          <p:spPr bwMode="auto">
            <a:xfrm>
              <a:off x="3596" y="2038"/>
              <a:ext cx="1810" cy="1360"/>
            </a:xfrm>
            <a:prstGeom prst="rect">
              <a:avLst/>
            </a:prstGeom>
            <a:noFill/>
            <a:ln w="9525">
              <a:noFill/>
              <a:miter lim="800000"/>
              <a:headEnd/>
              <a:tailEnd/>
            </a:ln>
          </p:spPr>
        </p:pic>
        <p:sp>
          <p:nvSpPr>
            <p:cNvPr id="46" name="Rectangle 15"/>
            <p:cNvSpPr>
              <a:spLocks noChangeArrowheads="1"/>
            </p:cNvSpPr>
            <p:nvPr/>
          </p:nvSpPr>
          <p:spPr bwMode="auto">
            <a:xfrm>
              <a:off x="566" y="2441"/>
              <a:ext cx="3144" cy="756"/>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sz="1600" dirty="0">
                  <a:latin typeface="+mn-lt"/>
                  <a:sym typeface="Wingdings" pitchFamily="2" charset="2"/>
                </a:rPr>
                <a:t> </a:t>
              </a:r>
              <a:r>
                <a:rPr lang="en-GB" sz="1600" dirty="0">
                  <a:latin typeface="+mn-lt"/>
                </a:rPr>
                <a:t>Other candidates </a:t>
              </a:r>
              <a:r>
                <a:rPr lang="en-GB" sz="1400" i="1" dirty="0">
                  <a:solidFill>
                    <a:schemeClr val="bg1">
                      <a:lumMod val="50000"/>
                    </a:schemeClr>
                  </a:solidFill>
                  <a:latin typeface="+mn-lt"/>
                </a:rPr>
                <a:t>(</a:t>
              </a:r>
              <a:r>
                <a:rPr lang="en-GB" sz="1400" i="1" dirty="0" err="1">
                  <a:solidFill>
                    <a:schemeClr val="bg1">
                      <a:lumMod val="50000"/>
                    </a:schemeClr>
                  </a:solidFill>
                  <a:latin typeface="+mn-lt"/>
                </a:rPr>
                <a:t>Jonchere</a:t>
              </a:r>
              <a:r>
                <a:rPr lang="en-GB" sz="1400" i="1" dirty="0">
                  <a:solidFill>
                    <a:schemeClr val="bg1">
                      <a:lumMod val="50000"/>
                    </a:schemeClr>
                  </a:solidFill>
                  <a:latin typeface="+mn-lt"/>
                </a:rPr>
                <a:t> et al., 2009, </a:t>
              </a:r>
              <a:r>
                <a:rPr lang="en-GB" sz="1400" i="1" dirty="0" err="1">
                  <a:solidFill>
                    <a:schemeClr val="bg1">
                      <a:lumMod val="50000"/>
                    </a:schemeClr>
                  </a:solidFill>
                  <a:latin typeface="+mn-lt"/>
                </a:rPr>
                <a:t>Bourin</a:t>
              </a:r>
              <a:r>
                <a:rPr lang="en-GB" sz="1400" i="1" dirty="0">
                  <a:solidFill>
                    <a:schemeClr val="bg1">
                      <a:lumMod val="50000"/>
                    </a:schemeClr>
                  </a:solidFill>
                  <a:latin typeface="+mn-lt"/>
                </a:rPr>
                <a:t> et al., 2012)</a:t>
              </a:r>
              <a:r>
                <a:rPr lang="en-GB" sz="1600" dirty="0">
                  <a:solidFill>
                    <a:schemeClr val="bg1">
                      <a:lumMod val="50000"/>
                    </a:schemeClr>
                  </a:solidFill>
                  <a:latin typeface="+mn-lt"/>
                </a:rPr>
                <a:t> </a:t>
              </a:r>
            </a:p>
            <a:p>
              <a:pPr fontAlgn="auto">
                <a:spcBef>
                  <a:spcPts val="0"/>
                </a:spcBef>
                <a:spcAft>
                  <a:spcPts val="0"/>
                </a:spcAft>
                <a:defRPr/>
              </a:pPr>
              <a:r>
                <a:rPr lang="en-GB" sz="1400" dirty="0" err="1">
                  <a:latin typeface="+mn-lt"/>
                </a:rPr>
                <a:t>Tetranectin</a:t>
              </a:r>
              <a:r>
                <a:rPr lang="en-GB" sz="1400" dirty="0">
                  <a:latin typeface="+mn-lt"/>
                </a:rPr>
                <a:t> (egg yolk)</a:t>
              </a:r>
            </a:p>
            <a:p>
              <a:pPr fontAlgn="auto">
                <a:spcBef>
                  <a:spcPts val="0"/>
                </a:spcBef>
                <a:spcAft>
                  <a:spcPts val="0"/>
                </a:spcAft>
                <a:defRPr/>
              </a:pPr>
              <a:r>
                <a:rPr lang="en-GB" sz="1400" dirty="0">
                  <a:latin typeface="+mn-lt"/>
                </a:rPr>
                <a:t>Collagen XVIII (eggshell)</a:t>
              </a:r>
            </a:p>
            <a:p>
              <a:pPr fontAlgn="auto">
                <a:spcBef>
                  <a:spcPts val="0"/>
                </a:spcBef>
                <a:spcAft>
                  <a:spcPts val="0"/>
                </a:spcAft>
                <a:defRPr/>
              </a:pPr>
              <a:r>
                <a:rPr lang="en-GB" sz="1400" dirty="0">
                  <a:latin typeface="+mn-lt"/>
                </a:rPr>
                <a:t>DEC-205 protein  (eggshell)</a:t>
              </a:r>
            </a:p>
            <a:p>
              <a:pPr fontAlgn="auto">
                <a:spcBef>
                  <a:spcPts val="0"/>
                </a:spcBef>
                <a:spcAft>
                  <a:spcPts val="0"/>
                </a:spcAft>
                <a:defRPr/>
              </a:pPr>
              <a:r>
                <a:rPr lang="en-GB" sz="1400" dirty="0">
                  <a:latin typeface="+mn-lt"/>
                </a:rPr>
                <a:t>Mannose binding protein (eggshell, uterus)</a:t>
              </a:r>
            </a:p>
          </p:txBody>
        </p:sp>
        <p:sp>
          <p:nvSpPr>
            <p:cNvPr id="36877" name="Rectangle 16"/>
            <p:cNvSpPr>
              <a:spLocks noChangeArrowheads="1"/>
            </p:cNvSpPr>
            <p:nvPr/>
          </p:nvSpPr>
          <p:spPr bwMode="auto">
            <a:xfrm>
              <a:off x="411" y="1332"/>
              <a:ext cx="5088" cy="1994"/>
            </a:xfrm>
            <a:prstGeom prst="rect">
              <a:avLst/>
            </a:prstGeom>
            <a:noFill/>
            <a:ln w="9525">
              <a:solidFill>
                <a:srgbClr val="993366"/>
              </a:solidFill>
              <a:miter lim="800000"/>
              <a:headEnd/>
              <a:tailEnd/>
            </a:ln>
          </p:spPr>
          <p:txBody>
            <a:bodyPr wrap="none" anchor="ctr"/>
            <a:lstStyle/>
            <a:p>
              <a:endParaRPr lang="fr-FR"/>
            </a:p>
          </p:txBody>
        </p:sp>
        <p:sp>
          <p:nvSpPr>
            <p:cNvPr id="36878" name="Rectangle 17"/>
            <p:cNvSpPr>
              <a:spLocks noChangeArrowheads="1"/>
            </p:cNvSpPr>
            <p:nvPr/>
          </p:nvSpPr>
          <p:spPr bwMode="auto">
            <a:xfrm>
              <a:off x="2096" y="1214"/>
              <a:ext cx="1649" cy="231"/>
            </a:xfrm>
            <a:prstGeom prst="rect">
              <a:avLst/>
            </a:prstGeom>
            <a:solidFill>
              <a:schemeClr val="bg1"/>
            </a:solidFill>
            <a:ln w="9525" algn="ctr">
              <a:noFill/>
              <a:miter lim="800000"/>
              <a:headEnd/>
              <a:tailEnd/>
            </a:ln>
          </p:spPr>
          <p:txBody>
            <a:bodyPr wrap="none">
              <a:spAutoFit/>
            </a:bodyPr>
            <a:lstStyle/>
            <a:p>
              <a:pPr algn="ctr"/>
              <a:r>
                <a:rPr lang="en-GB" b="1"/>
                <a:t>C-type lectin-like proteins</a:t>
              </a:r>
              <a:endParaRPr lang="en-GB" b="1" i="1"/>
            </a:p>
          </p:txBody>
        </p:sp>
      </p:grpSp>
      <p:sp>
        <p:nvSpPr>
          <p:cNvPr id="21" name="Rectangle 3"/>
          <p:cNvSpPr>
            <a:spLocks noChangeArrowheads="1"/>
          </p:cNvSpPr>
          <p:nvPr/>
        </p:nvSpPr>
        <p:spPr bwMode="auto">
          <a:xfrm>
            <a:off x="-382099" y="69850"/>
            <a:ext cx="9144000" cy="584200"/>
          </a:xfrm>
          <a:prstGeom prst="rect">
            <a:avLst/>
          </a:prstGeom>
          <a:noFill/>
          <a:ln w="9525">
            <a:noFill/>
            <a:miter lim="800000"/>
            <a:headEnd/>
            <a:tailEnd/>
          </a:ln>
        </p:spPr>
        <p:txBody>
          <a:bodyPr lIns="91401" tIns="45701" rIns="91401" bIns="45701">
            <a:spAutoFit/>
          </a:bodyPr>
          <a:lstStyle/>
          <a:p>
            <a:pPr algn="ctr"/>
            <a:r>
              <a:rPr lang="en-GB" altLang="fr-FR" sz="3200" b="1" dirty="0">
                <a:solidFill>
                  <a:srgbClr val="006600"/>
                </a:solidFill>
                <a:cs typeface="Times New Roman" pitchFamily="18" charset="0"/>
              </a:rPr>
              <a:t>Egg antimicrobial </a:t>
            </a:r>
            <a:r>
              <a:rPr lang="en-GB" altLang="fr-FR" sz="3200" b="1" dirty="0" smtClean="0">
                <a:solidFill>
                  <a:srgbClr val="006600"/>
                </a:solidFill>
                <a:cs typeface="Times New Roman" pitchFamily="18" charset="0"/>
              </a:rPr>
              <a:t>proteins (chemical defence)</a:t>
            </a:r>
            <a:endParaRPr lang="en-GB" altLang="fr-FR" sz="3200" b="1" dirty="0">
              <a:solidFill>
                <a:srgbClr val="006600"/>
              </a:solidFill>
              <a:cs typeface="Times New Roman" pitchFamily="18" charset="0"/>
            </a:endParaRPr>
          </a:p>
        </p:txBody>
      </p:sp>
    </p:spTree>
    <p:extLst>
      <p:ext uri="{BB962C8B-B14F-4D97-AF65-F5344CB8AC3E}">
        <p14:creationId xmlns:p14="http://schemas.microsoft.com/office/powerpoint/2010/main" val="40426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296017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25"/>
                                      </p:to>
                                    </p:set>
                                    <p:animEffect filter="image" prLst="opacity: 0.25">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25"/>
                                      </p:to>
                                    </p:set>
                                    <p:animEffect filter="image" prLst="opacity: 0.25">
                                      <p:cBhvr rctx="IE">
                                        <p:cTn id="19" dur="indefinite"/>
                                        <p:tgtEl>
                                          <p:spTgt spid="3">
                                            <p:txEl>
                                              <p:pRg st="5" end="5"/>
                                            </p:txEl>
                                          </p:spTgt>
                                        </p:tgtEl>
                                      </p:cBhvr>
                                    </p:animEffect>
                                  </p:childTnLst>
                                </p:cTn>
                              </p:par>
                              <p:par>
                                <p:cTn id="20" presetID="9" presetClass="emph" presetSubtype="0" nodeType="withEffect">
                                  <p:stCondLst>
                                    <p:cond delay="0"/>
                                  </p:stCondLst>
                                  <p:childTnLst>
                                    <p:set>
                                      <p:cBhvr rctx="PPT">
                                        <p:cTn id="21" dur="indefinite"/>
                                        <p:tgtEl>
                                          <p:spTgt spid="3">
                                            <p:txEl>
                                              <p:pRg st="6" end="6"/>
                                            </p:txEl>
                                          </p:spTgt>
                                        </p:tgtEl>
                                        <p:attrNameLst>
                                          <p:attrName>style.opacity</p:attrName>
                                        </p:attrNameLst>
                                      </p:cBhvr>
                                      <p:to>
                                        <p:strVal val="0.25"/>
                                      </p:to>
                                    </p:set>
                                    <p:animEffect filter="image" prLst="opacity: 0.25">
                                      <p:cBhvr rctx="IE">
                                        <p:cTn id="22" dur="indefinite"/>
                                        <p:tgtEl>
                                          <p:spTgt spid="3">
                                            <p:txEl>
                                              <p:pRg st="6" end="6"/>
                                            </p:txEl>
                                          </p:spTgt>
                                        </p:tgtEl>
                                      </p:cBhvr>
                                    </p:animEffect>
                                  </p:childTnLst>
                                </p:cTn>
                              </p:par>
                              <p:par>
                                <p:cTn id="23" presetID="9" presetClass="emph" presetSubtype="0" nodeType="withEffect">
                                  <p:stCondLst>
                                    <p:cond delay="0"/>
                                  </p:stCondLst>
                                  <p:childTnLst>
                                    <p:set>
                                      <p:cBhvr rctx="PPT">
                                        <p:cTn id="24" dur="indefinite"/>
                                        <p:tgtEl>
                                          <p:spTgt spid="3">
                                            <p:txEl>
                                              <p:pRg st="8" end="8"/>
                                            </p:txEl>
                                          </p:spTgt>
                                        </p:tgtEl>
                                        <p:attrNameLst>
                                          <p:attrName>style.opacity</p:attrName>
                                        </p:attrNameLst>
                                      </p:cBhvr>
                                      <p:to>
                                        <p:strVal val="0.25"/>
                                      </p:to>
                                    </p:set>
                                    <p:animEffect filter="image" prLst="opacity: 0.25">
                                      <p:cBhvr rctx="IE">
                                        <p:cTn id="25" dur="indefinite"/>
                                        <p:tgtEl>
                                          <p:spTgt spid="3">
                                            <p:txEl>
                                              <p:pRg st="8" end="8"/>
                                            </p:txEl>
                                          </p:spTgt>
                                        </p:tgtEl>
                                      </p:cBhvr>
                                    </p:animEffect>
                                  </p:childTnLst>
                                </p:cTn>
                              </p:par>
                              <p:par>
                                <p:cTn id="26" presetID="9" presetClass="emph" presetSubtype="0" nodeType="withEffect">
                                  <p:stCondLst>
                                    <p:cond delay="0"/>
                                  </p:stCondLst>
                                  <p:childTnLst>
                                    <p:set>
                                      <p:cBhvr rctx="PPT">
                                        <p:cTn id="27" dur="indefinite"/>
                                        <p:tgtEl>
                                          <p:spTgt spid="3">
                                            <p:txEl>
                                              <p:pRg st="9" end="9"/>
                                            </p:txEl>
                                          </p:spTgt>
                                        </p:tgtEl>
                                        <p:attrNameLst>
                                          <p:attrName>style.opacity</p:attrName>
                                        </p:attrNameLst>
                                      </p:cBhvr>
                                      <p:to>
                                        <p:strVal val="0.25"/>
                                      </p:to>
                                    </p:set>
                                    <p:animEffect filter="image" prLst="opacity: 0.25">
                                      <p:cBhvr rctx="IE">
                                        <p:cTn id="28" dur="indefinite"/>
                                        <p:tgtEl>
                                          <p:spTgt spid="3">
                                            <p:txEl>
                                              <p:pRg st="9" end="9"/>
                                            </p:txEl>
                                          </p:spTgt>
                                        </p:tgtEl>
                                      </p:cBhvr>
                                    </p:animEffect>
                                  </p:childTnLst>
                                </p:cTn>
                              </p:par>
                              <p:par>
                                <p:cTn id="29" presetID="9" presetClass="emph" presetSubtype="0" nodeType="withEffect">
                                  <p:stCondLst>
                                    <p:cond delay="0"/>
                                  </p:stCondLst>
                                  <p:childTnLst>
                                    <p:set>
                                      <p:cBhvr rctx="PPT">
                                        <p:cTn id="30" dur="indefinite"/>
                                        <p:tgtEl>
                                          <p:spTgt spid="3">
                                            <p:txEl>
                                              <p:pRg st="10" end="10"/>
                                            </p:txEl>
                                          </p:spTgt>
                                        </p:tgtEl>
                                        <p:attrNameLst>
                                          <p:attrName>style.opacity</p:attrName>
                                        </p:attrNameLst>
                                      </p:cBhvr>
                                      <p:to>
                                        <p:strVal val="0.25"/>
                                      </p:to>
                                    </p:set>
                                    <p:animEffect filter="image" prLst="opacity: 0.25">
                                      <p:cBhvr rctx="IE">
                                        <p:cTn id="31" dur="indefinite"/>
                                        <p:tgtEl>
                                          <p:spTgt spid="3">
                                            <p:txEl>
                                              <p:pRg st="10" end="10"/>
                                            </p:txEl>
                                          </p:spTgt>
                                        </p:tgtEl>
                                      </p:cBhvr>
                                    </p:animEffect>
                                  </p:childTnLst>
                                </p:cTn>
                              </p:par>
                              <p:par>
                                <p:cTn id="32" presetID="9" presetClass="emph" presetSubtype="0" nodeType="withEffect">
                                  <p:stCondLst>
                                    <p:cond delay="0"/>
                                  </p:stCondLst>
                                  <p:childTnLst>
                                    <p:set>
                                      <p:cBhvr rctx="PPT">
                                        <p:cTn id="33" dur="indefinite"/>
                                        <p:tgtEl>
                                          <p:spTgt spid="3">
                                            <p:txEl>
                                              <p:pRg st="11" end="11"/>
                                            </p:txEl>
                                          </p:spTgt>
                                        </p:tgtEl>
                                        <p:attrNameLst>
                                          <p:attrName>style.opacity</p:attrName>
                                        </p:attrNameLst>
                                      </p:cBhvr>
                                      <p:to>
                                        <p:strVal val="0.25"/>
                                      </p:to>
                                    </p:set>
                                    <p:animEffect filter="image" prLst="opacity: 0.25">
                                      <p:cBhvr rctx="IE">
                                        <p:cTn id="34" dur="indefinite"/>
                                        <p:tgtEl>
                                          <p:spTgt spid="3">
                                            <p:txEl>
                                              <p:pRg st="11" end="11"/>
                                            </p:txEl>
                                          </p:spTgt>
                                        </p:tgtEl>
                                      </p:cBhvr>
                                    </p:animEffect>
                                  </p:childTnLst>
                                </p:cTn>
                              </p:par>
                              <p:par>
                                <p:cTn id="35" presetID="9" presetClass="emph" presetSubtype="0" nodeType="withEffect">
                                  <p:stCondLst>
                                    <p:cond delay="0"/>
                                  </p:stCondLst>
                                  <p:childTnLst>
                                    <p:set>
                                      <p:cBhvr rctx="PPT">
                                        <p:cTn id="36" dur="indefinite"/>
                                        <p:tgtEl>
                                          <p:spTgt spid="3">
                                            <p:txEl>
                                              <p:pRg st="12" end="12"/>
                                            </p:txEl>
                                          </p:spTgt>
                                        </p:tgtEl>
                                        <p:attrNameLst>
                                          <p:attrName>style.opacity</p:attrName>
                                        </p:attrNameLst>
                                      </p:cBhvr>
                                      <p:to>
                                        <p:strVal val="0.25"/>
                                      </p:to>
                                    </p:set>
                                    <p:animEffect filter="image" prLst="opacity: 0.25">
                                      <p:cBhvr rctx="IE">
                                        <p:cTn id="37" dur="indefinite"/>
                                        <p:tgtEl>
                                          <p:spTgt spid="3">
                                            <p:txEl>
                                              <p:pRg st="12" end="12"/>
                                            </p:txEl>
                                          </p:spTgt>
                                        </p:tgtEl>
                                      </p:cBhvr>
                                    </p:animEffect>
                                  </p:childTnLst>
                                </p:cTn>
                              </p:par>
                              <p:par>
                                <p:cTn id="38" presetID="9" presetClass="emph" presetSubtype="0" nodeType="withEffect">
                                  <p:stCondLst>
                                    <p:cond delay="0"/>
                                  </p:stCondLst>
                                  <p:childTnLst>
                                    <p:set>
                                      <p:cBhvr rctx="PPT">
                                        <p:cTn id="39" dur="indefinite"/>
                                        <p:tgtEl>
                                          <p:spTgt spid="3">
                                            <p:txEl>
                                              <p:pRg st="13" end="13"/>
                                            </p:txEl>
                                          </p:spTgt>
                                        </p:tgtEl>
                                        <p:attrNameLst>
                                          <p:attrName>style.opacity</p:attrName>
                                        </p:attrNameLst>
                                      </p:cBhvr>
                                      <p:to>
                                        <p:strVal val="0.25"/>
                                      </p:to>
                                    </p:set>
                                    <p:animEffect filter="image" prLst="opacity: 0.25">
                                      <p:cBhvr rctx="IE">
                                        <p:cTn id="40" dur="indefinite"/>
                                        <p:tgtEl>
                                          <p:spTgt spid="3">
                                            <p:txEl>
                                              <p:pRg st="13" end="13"/>
                                            </p:txEl>
                                          </p:spTgt>
                                        </p:tgtEl>
                                      </p:cBhvr>
                                    </p:animEffect>
                                  </p:childTnLst>
                                </p:cTn>
                              </p:par>
                              <p:par>
                                <p:cTn id="41" presetID="9" presetClass="emph" presetSubtype="0" nodeType="withEffect">
                                  <p:stCondLst>
                                    <p:cond delay="0"/>
                                  </p:stCondLst>
                                  <p:childTnLst>
                                    <p:set>
                                      <p:cBhvr rctx="PPT">
                                        <p:cTn id="42" dur="indefinite"/>
                                        <p:tgtEl>
                                          <p:spTgt spid="3">
                                            <p:txEl>
                                              <p:pRg st="14" end="14"/>
                                            </p:txEl>
                                          </p:spTgt>
                                        </p:tgtEl>
                                        <p:attrNameLst>
                                          <p:attrName>style.opacity</p:attrName>
                                        </p:attrNameLst>
                                      </p:cBhvr>
                                      <p:to>
                                        <p:strVal val="0.25"/>
                                      </p:to>
                                    </p:set>
                                    <p:animEffect filter="image" prLst="opacity: 0.25">
                                      <p:cBhvr rctx="IE">
                                        <p:cTn id="43" dur="indefinite"/>
                                        <p:tgtEl>
                                          <p:spTgt spid="3">
                                            <p:txEl>
                                              <p:pRg st="14" end="14"/>
                                            </p:txEl>
                                          </p:spTgt>
                                        </p:tgtEl>
                                      </p:cBhvr>
                                    </p:animEffect>
                                  </p:childTnLst>
                                </p:cTn>
                              </p:par>
                              <p:par>
                                <p:cTn id="44" presetID="9" presetClass="emph" presetSubtype="0" nodeType="withEffect">
                                  <p:stCondLst>
                                    <p:cond delay="0"/>
                                  </p:stCondLst>
                                  <p:childTnLst>
                                    <p:set>
                                      <p:cBhvr rctx="PPT">
                                        <p:cTn id="45" dur="indefinite"/>
                                        <p:tgtEl>
                                          <p:spTgt spid="3">
                                            <p:txEl>
                                              <p:pRg st="15" end="15"/>
                                            </p:txEl>
                                          </p:spTgt>
                                        </p:tgtEl>
                                        <p:attrNameLst>
                                          <p:attrName>style.opacity</p:attrName>
                                        </p:attrNameLst>
                                      </p:cBhvr>
                                      <p:to>
                                        <p:strVal val="0.25"/>
                                      </p:to>
                                    </p:set>
                                    <p:animEffect filter="image" prLst="opacity: 0.25">
                                      <p:cBhvr rctx="IE">
                                        <p:cTn id="46" dur="indefinite"/>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0" y="174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08000"/>
                </a:solidFill>
              </a:rPr>
              <a:t>CONCLUSIONS</a:t>
            </a:r>
          </a:p>
        </p:txBody>
      </p:sp>
      <p:sp>
        <p:nvSpPr>
          <p:cNvPr id="215044" name="Text Box 4"/>
          <p:cNvSpPr txBox="1">
            <a:spLocks noChangeArrowheads="1"/>
          </p:cNvSpPr>
          <p:nvPr/>
        </p:nvSpPr>
        <p:spPr bwMode="auto">
          <a:xfrm>
            <a:off x="314325" y="1141413"/>
            <a:ext cx="8394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Les stratégies utilisant la génomique et la génomique fonctionnelle simultanément avec la protéomique offrent un potentiel important</a:t>
            </a:r>
          </a:p>
          <a:p>
            <a:pPr eaLnBrk="1" hangingPunct="1"/>
            <a:r>
              <a:rPr lang="fr-FR" altLang="fr-FR"/>
              <a:t>	</a:t>
            </a:r>
            <a:r>
              <a:rPr lang="fr-FR" altLang="fr-FR">
                <a:sym typeface="Wingdings" pitchFamily="2" charset="2"/>
              </a:rPr>
              <a:t> Caractérisation des acteurs moléculaires</a:t>
            </a:r>
          </a:p>
          <a:p>
            <a:pPr eaLnBrk="1" hangingPunct="1"/>
            <a:r>
              <a:rPr lang="fr-FR" altLang="fr-FR">
                <a:sym typeface="Wingdings" pitchFamily="2" charset="2"/>
              </a:rPr>
              <a:t>	 Criblage de nombreuses fonctions biologiques potentielles</a:t>
            </a:r>
            <a:endParaRPr lang="fr-FR" altLang="fr-FR"/>
          </a:p>
        </p:txBody>
      </p:sp>
      <p:sp>
        <p:nvSpPr>
          <p:cNvPr id="215047" name="Text Box 7"/>
          <p:cNvSpPr txBox="1">
            <a:spLocks noChangeArrowheads="1"/>
          </p:cNvSpPr>
          <p:nvPr/>
        </p:nvSpPr>
        <p:spPr bwMode="auto">
          <a:xfrm>
            <a:off x="377825" y="2543175"/>
            <a:ext cx="658455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dirty="0"/>
              <a:t>Intérêts dans la science de l’œuf</a:t>
            </a:r>
          </a:p>
          <a:p>
            <a:pPr eaLnBrk="1" hangingPunct="1"/>
            <a:r>
              <a:rPr lang="fr-FR" altLang="fr-FR" dirty="0"/>
              <a:t>	</a:t>
            </a:r>
            <a:r>
              <a:rPr lang="fr-FR" altLang="fr-FR" dirty="0">
                <a:sym typeface="Wingdings" pitchFamily="2" charset="2"/>
              </a:rPr>
              <a:t> protéines impliquées dans la </a:t>
            </a:r>
            <a:r>
              <a:rPr lang="fr-FR" altLang="fr-FR" dirty="0" err="1">
                <a:sym typeface="Wingdings" pitchFamily="2" charset="2"/>
              </a:rPr>
              <a:t>biominéralisation</a:t>
            </a:r>
            <a:r>
              <a:rPr lang="fr-FR" altLang="fr-FR" dirty="0">
                <a:sym typeface="Wingdings" pitchFamily="2" charset="2"/>
              </a:rPr>
              <a:t> de l’œuf</a:t>
            </a:r>
          </a:p>
          <a:p>
            <a:pPr eaLnBrk="1" hangingPunct="1"/>
            <a:r>
              <a:rPr lang="fr-FR" altLang="fr-FR" dirty="0">
                <a:sym typeface="Wingdings" pitchFamily="2" charset="2"/>
              </a:rPr>
              <a:t>	 Protéines de défenses </a:t>
            </a:r>
            <a:r>
              <a:rPr lang="fr-FR" altLang="fr-FR" dirty="0" smtClean="0">
                <a:sym typeface="Wingdings" pitchFamily="2" charset="2"/>
              </a:rPr>
              <a:t>moléculaires</a:t>
            </a:r>
          </a:p>
          <a:p>
            <a:pPr eaLnBrk="1" hangingPunct="1"/>
            <a:r>
              <a:rPr lang="fr-FR" altLang="fr-FR" dirty="0">
                <a:sym typeface="Wingdings" pitchFamily="2" charset="2"/>
              </a:rPr>
              <a:t>	</a:t>
            </a:r>
            <a:r>
              <a:rPr lang="fr-FR" altLang="fr-FR" dirty="0" smtClean="0">
                <a:sym typeface="Wingdings" panose="05000000000000000000" pitchFamily="2" charset="2"/>
              </a:rPr>
              <a:t> Autres activités biologiques</a:t>
            </a:r>
            <a:endParaRPr lang="fr-FR" altLang="fr-FR" dirty="0"/>
          </a:p>
        </p:txBody>
      </p:sp>
      <p:grpSp>
        <p:nvGrpSpPr>
          <p:cNvPr id="215054" name="Group 14"/>
          <p:cNvGrpSpPr>
            <a:grpSpLocks/>
          </p:cNvGrpSpPr>
          <p:nvPr/>
        </p:nvGrpSpPr>
        <p:grpSpPr bwMode="auto">
          <a:xfrm>
            <a:off x="455613" y="3925888"/>
            <a:ext cx="2276475" cy="1914525"/>
            <a:chOff x="287" y="2473"/>
            <a:chExt cx="1434" cy="1206"/>
          </a:xfrm>
        </p:grpSpPr>
        <p:sp>
          <p:nvSpPr>
            <p:cNvPr id="91148" name="Text Box 3"/>
            <p:cNvSpPr txBox="1">
              <a:spLocks noChangeArrowheads="1"/>
            </p:cNvSpPr>
            <p:nvPr/>
          </p:nvSpPr>
          <p:spPr bwMode="auto">
            <a:xfrm>
              <a:off x="287" y="3269"/>
              <a:ext cx="1434"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Science des biomatériaux</a:t>
              </a:r>
            </a:p>
          </p:txBody>
        </p:sp>
        <p:sp>
          <p:nvSpPr>
            <p:cNvPr id="91149" name="Line 11"/>
            <p:cNvSpPr>
              <a:spLocks noChangeShapeType="1"/>
            </p:cNvSpPr>
            <p:nvPr/>
          </p:nvSpPr>
          <p:spPr bwMode="auto">
            <a:xfrm flipH="1">
              <a:off x="960" y="2473"/>
              <a:ext cx="345" cy="55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15055" name="Group 15"/>
          <p:cNvGrpSpPr>
            <a:grpSpLocks/>
          </p:cNvGrpSpPr>
          <p:nvPr/>
        </p:nvGrpSpPr>
        <p:grpSpPr bwMode="auto">
          <a:xfrm>
            <a:off x="3429000" y="3917950"/>
            <a:ext cx="2001838" cy="1930400"/>
            <a:chOff x="2160" y="2468"/>
            <a:chExt cx="1261" cy="1216"/>
          </a:xfrm>
        </p:grpSpPr>
        <p:sp>
          <p:nvSpPr>
            <p:cNvPr id="91146" name="Text Box 8"/>
            <p:cNvSpPr txBox="1">
              <a:spLocks noChangeArrowheads="1"/>
            </p:cNvSpPr>
            <p:nvPr/>
          </p:nvSpPr>
          <p:spPr bwMode="auto">
            <a:xfrm>
              <a:off x="2160" y="3139"/>
              <a:ext cx="1261" cy="5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a:t>Protection de l’œuf</a:t>
              </a:r>
            </a:p>
            <a:p>
              <a:pPr eaLnBrk="1" hangingPunct="1">
                <a:buFontTx/>
                <a:buChar char="-"/>
              </a:pPr>
              <a:r>
                <a:rPr lang="fr-FR" altLang="fr-FR" sz="1600">
                  <a:solidFill>
                    <a:schemeClr val="bg2"/>
                  </a:solidFill>
                </a:rPr>
                <a:t>Défense physique</a:t>
              </a:r>
            </a:p>
            <a:p>
              <a:pPr eaLnBrk="1" hangingPunct="1">
                <a:buFontTx/>
                <a:buChar char="-"/>
              </a:pPr>
              <a:r>
                <a:rPr lang="fr-FR" altLang="fr-FR" sz="1600">
                  <a:solidFill>
                    <a:schemeClr val="bg2"/>
                  </a:solidFill>
                </a:rPr>
                <a:t>Défense chimique</a:t>
              </a:r>
            </a:p>
          </p:txBody>
        </p:sp>
        <p:sp>
          <p:nvSpPr>
            <p:cNvPr id="91147" name="Line 12"/>
            <p:cNvSpPr>
              <a:spLocks noChangeShapeType="1"/>
            </p:cNvSpPr>
            <p:nvPr/>
          </p:nvSpPr>
          <p:spPr bwMode="auto">
            <a:xfrm>
              <a:off x="2428" y="2468"/>
              <a:ext cx="237" cy="55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15056" name="Group 16"/>
          <p:cNvGrpSpPr>
            <a:grpSpLocks/>
          </p:cNvGrpSpPr>
          <p:nvPr/>
        </p:nvGrpSpPr>
        <p:grpSpPr bwMode="auto">
          <a:xfrm>
            <a:off x="5226050" y="3770313"/>
            <a:ext cx="3729038" cy="2270125"/>
            <a:chOff x="3292" y="2375"/>
            <a:chExt cx="2349" cy="1430"/>
          </a:xfrm>
        </p:grpSpPr>
        <p:sp>
          <p:nvSpPr>
            <p:cNvPr id="91144" name="Text Box 9"/>
            <p:cNvSpPr txBox="1">
              <a:spLocks noChangeArrowheads="1"/>
            </p:cNvSpPr>
            <p:nvPr/>
          </p:nvSpPr>
          <p:spPr bwMode="auto">
            <a:xfrm>
              <a:off x="3864" y="2452"/>
              <a:ext cx="1777" cy="1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a:t>Caractérisation de nouvelles molécules d’intérêts</a:t>
              </a:r>
            </a:p>
            <a:p>
              <a:pPr algn="ctr" eaLnBrk="1" hangingPunct="1">
                <a:buFontTx/>
                <a:buChar char="-"/>
              </a:pPr>
              <a:r>
                <a:rPr lang="fr-FR" altLang="fr-FR" sz="1600">
                  <a:solidFill>
                    <a:schemeClr val="bg2"/>
                  </a:solidFill>
                </a:rPr>
                <a:t>Antimicrobiennes</a:t>
              </a:r>
            </a:p>
            <a:p>
              <a:pPr algn="ctr" eaLnBrk="1" hangingPunct="1">
                <a:buFontTx/>
                <a:buChar char="-"/>
              </a:pPr>
              <a:r>
                <a:rPr lang="fr-FR" altLang="fr-FR" sz="1600">
                  <a:solidFill>
                    <a:schemeClr val="bg2"/>
                  </a:solidFill>
                </a:rPr>
                <a:t>Antivirales</a:t>
              </a:r>
            </a:p>
            <a:p>
              <a:pPr algn="ctr" eaLnBrk="1" hangingPunct="1">
                <a:buFontTx/>
                <a:buChar char="-"/>
              </a:pPr>
              <a:r>
                <a:rPr lang="fr-FR" altLang="fr-FR" sz="1600">
                  <a:solidFill>
                    <a:schemeClr val="bg2"/>
                  </a:solidFill>
                </a:rPr>
                <a:t>Antihypertensives</a:t>
              </a:r>
            </a:p>
            <a:p>
              <a:pPr algn="ctr" eaLnBrk="1" hangingPunct="1">
                <a:buFontTx/>
                <a:buChar char="-"/>
              </a:pPr>
              <a:r>
                <a:rPr lang="fr-FR" altLang="fr-FR" sz="1600">
                  <a:solidFill>
                    <a:schemeClr val="bg2"/>
                  </a:solidFill>
                </a:rPr>
                <a:t>Antioxydantes</a:t>
              </a:r>
            </a:p>
            <a:p>
              <a:pPr algn="ctr" eaLnBrk="1" hangingPunct="1">
                <a:buFontTx/>
                <a:buChar char="-"/>
              </a:pPr>
              <a:r>
                <a:rPr lang="fr-FR" altLang="fr-FR" sz="1600">
                  <a:solidFill>
                    <a:schemeClr val="bg2"/>
                  </a:solidFill>
                </a:rPr>
                <a:t>Anti-inflammatoires…</a:t>
              </a:r>
            </a:p>
          </p:txBody>
        </p:sp>
        <p:sp>
          <p:nvSpPr>
            <p:cNvPr id="91145" name="Line 13"/>
            <p:cNvSpPr>
              <a:spLocks noChangeShapeType="1"/>
            </p:cNvSpPr>
            <p:nvPr/>
          </p:nvSpPr>
          <p:spPr bwMode="auto">
            <a:xfrm>
              <a:off x="3292" y="2375"/>
              <a:ext cx="514" cy="2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wipe(left)">
                                      <p:cBhvr>
                                        <p:cTn id="7" dur="500"/>
                                        <p:tgtEl>
                                          <p:spTgt spid="215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47"/>
                                        </p:tgtEl>
                                        <p:attrNameLst>
                                          <p:attrName>style.visibility</p:attrName>
                                        </p:attrNameLst>
                                      </p:cBhvr>
                                      <p:to>
                                        <p:strVal val="visible"/>
                                      </p:to>
                                    </p:set>
                                    <p:animEffect transition="in" filter="wipe(left)">
                                      <p:cBhvr>
                                        <p:cTn id="12" dur="500"/>
                                        <p:tgtEl>
                                          <p:spTgt spid="2150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15054"/>
                                        </p:tgtEl>
                                        <p:attrNameLst>
                                          <p:attrName>style.visibility</p:attrName>
                                        </p:attrNameLst>
                                      </p:cBhvr>
                                      <p:to>
                                        <p:strVal val="visible"/>
                                      </p:to>
                                    </p:set>
                                    <p:animEffect transition="in" filter="wipe(up)">
                                      <p:cBhvr>
                                        <p:cTn id="17" dur="500"/>
                                        <p:tgtEl>
                                          <p:spTgt spid="2150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15055"/>
                                        </p:tgtEl>
                                        <p:attrNameLst>
                                          <p:attrName>style.visibility</p:attrName>
                                        </p:attrNameLst>
                                      </p:cBhvr>
                                      <p:to>
                                        <p:strVal val="visible"/>
                                      </p:to>
                                    </p:set>
                                    <p:animEffect transition="in" filter="wipe(up)">
                                      <p:cBhvr>
                                        <p:cTn id="22" dur="500"/>
                                        <p:tgtEl>
                                          <p:spTgt spid="2150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15056"/>
                                        </p:tgtEl>
                                        <p:attrNameLst>
                                          <p:attrName>style.visibility</p:attrName>
                                        </p:attrNameLst>
                                      </p:cBhvr>
                                      <p:to>
                                        <p:strVal val="visible"/>
                                      </p:to>
                                    </p:set>
                                    <p:animEffect transition="in" filter="wipe(up)">
                                      <p:cBhvr>
                                        <p:cTn id="27" dur="500"/>
                                        <p:tgtEl>
                                          <p:spTgt spid="215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3" rIns="91424" bIns="45713">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600" b="1" dirty="0" smtClean="0">
                <a:solidFill>
                  <a:srgbClr val="027D51"/>
                </a:solidFill>
                <a:cs typeface="Times New Roman" pitchFamily="18" charset="0"/>
              </a:rPr>
              <a:t>Plan</a:t>
            </a:r>
            <a:endParaRPr lang="fr-FR" altLang="fr-FR" sz="3600" b="1" dirty="0">
              <a:solidFill>
                <a:srgbClr val="027D51"/>
              </a:solidFill>
              <a:cs typeface="Times New Roman" pitchFamily="18" charset="0"/>
            </a:endParaRPr>
          </a:p>
        </p:txBody>
      </p:sp>
      <p:sp>
        <p:nvSpPr>
          <p:cNvPr id="3" name="ZoneTexte 2"/>
          <p:cNvSpPr txBox="1"/>
          <p:nvPr/>
        </p:nvSpPr>
        <p:spPr>
          <a:xfrm>
            <a:off x="484630" y="722376"/>
            <a:ext cx="8364149" cy="5078313"/>
          </a:xfrm>
          <a:prstGeom prst="rect">
            <a:avLst/>
          </a:prstGeom>
          <a:noFill/>
        </p:spPr>
        <p:txBody>
          <a:bodyPr wrap="none" rtlCol="0">
            <a:spAutoFit/>
          </a:bodyPr>
          <a:lstStyle/>
          <a:p>
            <a:pPr marL="400050" indent="-400050">
              <a:buAutoNum type="romanUcPeriod"/>
            </a:pPr>
            <a:r>
              <a:rPr lang="fr-FR" dirty="0" smtClean="0"/>
              <a:t>Introduction</a:t>
            </a:r>
          </a:p>
          <a:p>
            <a:pPr marL="400050" indent="-400050">
              <a:buAutoNum type="romanUcPeriod"/>
            </a:pPr>
            <a:endParaRPr lang="fr-FR" dirty="0" smtClean="0"/>
          </a:p>
          <a:p>
            <a:pPr marL="400050" indent="-400050">
              <a:buAutoNum type="romanUcPeriod"/>
            </a:pPr>
            <a:r>
              <a:rPr lang="fr-FR" dirty="0" smtClean="0"/>
              <a:t>Approches à haut débit pour identifier les protéines déposées dans l’œuf d’oiseaux</a:t>
            </a:r>
          </a:p>
          <a:p>
            <a:pPr marL="857250" lvl="1" indent="-400050">
              <a:buFont typeface="+mj-lt"/>
              <a:buAutoNum type="arabicPeriod"/>
            </a:pPr>
            <a:r>
              <a:rPr lang="fr-FR" dirty="0" smtClean="0"/>
              <a:t>Généralité – stratégie expérimentale</a:t>
            </a:r>
          </a:p>
          <a:p>
            <a:pPr marL="857250" lvl="1" indent="-400050">
              <a:buFont typeface="+mj-lt"/>
              <a:buAutoNum type="arabicPeriod"/>
            </a:pPr>
            <a:r>
              <a:rPr lang="fr-FR" dirty="0" smtClean="0"/>
              <a:t>Utilisation combinée des banques et outils</a:t>
            </a:r>
          </a:p>
          <a:p>
            <a:pPr marL="857250" lvl="1" indent="-400050">
              <a:buFont typeface="+mj-lt"/>
              <a:buAutoNum type="arabicPeriod"/>
            </a:pPr>
            <a:r>
              <a:rPr lang="fr-FR" dirty="0" err="1" smtClean="0"/>
              <a:t>Transcriptome</a:t>
            </a:r>
            <a:r>
              <a:rPr lang="fr-FR" dirty="0" smtClean="0"/>
              <a:t> de l’œuf</a:t>
            </a:r>
          </a:p>
          <a:p>
            <a:pPr marL="857250" lvl="1" indent="-400050">
              <a:buFont typeface="+mj-lt"/>
              <a:buAutoNum type="arabicPeriod"/>
            </a:pPr>
            <a:r>
              <a:rPr lang="fr-FR" dirty="0" smtClean="0"/>
              <a:t>Protéome de l’œuf</a:t>
            </a:r>
          </a:p>
          <a:p>
            <a:pPr marL="857250" lvl="1" indent="-400050">
              <a:buFont typeface="+mj-lt"/>
              <a:buAutoNum type="arabicPeriod"/>
            </a:pPr>
            <a:endParaRPr lang="fr-FR" dirty="0" smtClean="0"/>
          </a:p>
          <a:p>
            <a:pPr marL="400050" indent="-400050">
              <a:buAutoNum type="romanUcPeriod"/>
            </a:pPr>
            <a:r>
              <a:rPr lang="fr-FR" dirty="0" smtClean="0"/>
              <a:t>Mieux comprendre les défenses de l’œuf grâce aux approches à haut débit</a:t>
            </a:r>
          </a:p>
          <a:p>
            <a:pPr marL="857250" lvl="1" indent="-400050">
              <a:buFont typeface="+mj-lt"/>
              <a:buAutoNum type="arabicPeriod"/>
            </a:pPr>
            <a:r>
              <a:rPr lang="fr-FR" dirty="0" smtClean="0"/>
              <a:t>Défense physique (coquille)</a:t>
            </a:r>
          </a:p>
          <a:p>
            <a:pPr marL="1314450" lvl="2" indent="-400050">
              <a:buFont typeface="+mj-lt"/>
              <a:buAutoNum type="alphaLcParenR"/>
            </a:pPr>
            <a:r>
              <a:rPr lang="fr-FR" dirty="0" smtClean="0"/>
              <a:t>Protéines de la matrice organique et </a:t>
            </a:r>
            <a:r>
              <a:rPr lang="fr-FR" dirty="0" err="1" smtClean="0"/>
              <a:t>biominéralisation</a:t>
            </a:r>
            <a:endParaRPr lang="fr-FR" dirty="0" smtClean="0"/>
          </a:p>
          <a:p>
            <a:pPr marL="1314450" lvl="2" indent="-400050">
              <a:buFont typeface="+mj-lt"/>
              <a:buAutoNum type="alphaLcParenR"/>
            </a:pPr>
            <a:r>
              <a:rPr lang="fr-FR" dirty="0" smtClean="0"/>
              <a:t>Caractérisation fonctionnelle des protéines de la matrice</a:t>
            </a:r>
          </a:p>
          <a:p>
            <a:pPr marL="1314450" lvl="2" indent="-400050">
              <a:buFont typeface="+mj-lt"/>
              <a:buAutoNum type="alphaLcParenR"/>
            </a:pPr>
            <a:r>
              <a:rPr lang="fr-FR" dirty="0" smtClean="0"/>
              <a:t>Avancées récentes en génomique pour améliorer la solidité de la coquille</a:t>
            </a:r>
          </a:p>
          <a:p>
            <a:pPr marL="857250" lvl="1" indent="-400050">
              <a:buFont typeface="+mj-lt"/>
              <a:buAutoNum type="arabicPeriod"/>
            </a:pPr>
            <a:r>
              <a:rPr lang="fr-FR" dirty="0" smtClean="0"/>
              <a:t>Défense antimicrobienne</a:t>
            </a:r>
          </a:p>
          <a:p>
            <a:pPr marL="1314450" lvl="2" indent="-400050">
              <a:buFont typeface="+mj-lt"/>
              <a:buAutoNum type="alphaLcParenR"/>
            </a:pPr>
            <a:r>
              <a:rPr lang="fr-FR" dirty="0" smtClean="0"/>
              <a:t>Analyse </a:t>
            </a:r>
            <a:r>
              <a:rPr lang="fr-FR" dirty="0" err="1" smtClean="0"/>
              <a:t>bioinformatique</a:t>
            </a:r>
            <a:r>
              <a:rPr lang="fr-FR" dirty="0" smtClean="0"/>
              <a:t> des protéines antimicrobiennes</a:t>
            </a:r>
          </a:p>
          <a:p>
            <a:pPr marL="1314450" lvl="2" indent="-400050">
              <a:buFont typeface="+mj-lt"/>
              <a:buAutoNum type="alphaLcParenR"/>
            </a:pPr>
            <a:r>
              <a:rPr lang="fr-FR" dirty="0" smtClean="0"/>
              <a:t>Classement fonctionnel des protéines antimicrobiennes</a:t>
            </a:r>
          </a:p>
          <a:p>
            <a:pPr marL="857250" lvl="1" indent="-400050">
              <a:buFont typeface="+mj-lt"/>
              <a:buAutoNum type="arabicPeriod"/>
            </a:pPr>
            <a:endParaRPr lang="fr-FR" dirty="0" smtClean="0"/>
          </a:p>
          <a:p>
            <a:pPr marL="400050" indent="-400050">
              <a:buAutoNum type="romanUcPeriod"/>
            </a:pPr>
            <a:r>
              <a:rPr lang="fr-FR" dirty="0" smtClean="0"/>
              <a:t>Conclusion</a:t>
            </a:r>
            <a:endParaRPr lang="en-US" dirty="0"/>
          </a:p>
        </p:txBody>
      </p:sp>
    </p:spTree>
    <p:extLst>
      <p:ext uri="{BB962C8B-B14F-4D97-AF65-F5344CB8AC3E}">
        <p14:creationId xmlns:p14="http://schemas.microsoft.com/office/powerpoint/2010/main" val="296017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8" end="8"/>
                                            </p:txEl>
                                          </p:spTgt>
                                        </p:tgtEl>
                                        <p:attrNameLst>
                                          <p:attrName>style.opacity</p:attrName>
                                        </p:attrNameLst>
                                      </p:cBhvr>
                                      <p:to>
                                        <p:strVal val="0.25"/>
                                      </p:to>
                                    </p:set>
                                    <p:animEffect filter="image" prLst="opacity: 0.25">
                                      <p:cBhvr rctx="IE">
                                        <p:cTn id="10" dur="indefinite"/>
                                        <p:tgtEl>
                                          <p:spTgt spid="3">
                                            <p:txEl>
                                              <p:pRg st="8" end="8"/>
                                            </p:txEl>
                                          </p:spTgt>
                                        </p:tgtEl>
                                      </p:cBhvr>
                                    </p:animEffect>
                                  </p:childTnLst>
                                </p:cTn>
                              </p:par>
                              <p:par>
                                <p:cTn id="11" presetID="9" presetClass="emph" presetSubtype="0" nodeType="withEffect">
                                  <p:stCondLst>
                                    <p:cond delay="0"/>
                                  </p:stCondLst>
                                  <p:childTnLst>
                                    <p:set>
                                      <p:cBhvr rctx="PPT">
                                        <p:cTn id="12" dur="indefinite"/>
                                        <p:tgtEl>
                                          <p:spTgt spid="3">
                                            <p:txEl>
                                              <p:pRg st="9" end="9"/>
                                            </p:txEl>
                                          </p:spTgt>
                                        </p:tgtEl>
                                        <p:attrNameLst>
                                          <p:attrName>style.opacity</p:attrName>
                                        </p:attrNameLst>
                                      </p:cBhvr>
                                      <p:to>
                                        <p:strVal val="0.25"/>
                                      </p:to>
                                    </p:set>
                                    <p:animEffect filter="image" prLst="opacity: 0.25">
                                      <p:cBhvr rctx="IE">
                                        <p:cTn id="13" dur="indefinite"/>
                                        <p:tgtEl>
                                          <p:spTgt spid="3">
                                            <p:txEl>
                                              <p:pRg st="9" end="9"/>
                                            </p:txEl>
                                          </p:spTgt>
                                        </p:tgtEl>
                                      </p:cBhvr>
                                    </p:animEffect>
                                  </p:childTnLst>
                                </p:cTn>
                              </p:par>
                              <p:par>
                                <p:cTn id="14" presetID="9" presetClass="emph" presetSubtype="0" nodeType="withEffect">
                                  <p:stCondLst>
                                    <p:cond delay="0"/>
                                  </p:stCondLst>
                                  <p:childTnLst>
                                    <p:set>
                                      <p:cBhvr rctx="PPT">
                                        <p:cTn id="15" dur="indefinite"/>
                                        <p:tgtEl>
                                          <p:spTgt spid="3">
                                            <p:txEl>
                                              <p:pRg st="10" end="10"/>
                                            </p:txEl>
                                          </p:spTgt>
                                        </p:tgtEl>
                                        <p:attrNameLst>
                                          <p:attrName>style.opacity</p:attrName>
                                        </p:attrNameLst>
                                      </p:cBhvr>
                                      <p:to>
                                        <p:strVal val="0.25"/>
                                      </p:to>
                                    </p:set>
                                    <p:animEffect filter="image" prLst="opacity: 0.25">
                                      <p:cBhvr rctx="IE">
                                        <p:cTn id="16" dur="indefinite"/>
                                        <p:tgtEl>
                                          <p:spTgt spid="3">
                                            <p:txEl>
                                              <p:pRg st="10" end="10"/>
                                            </p:txEl>
                                          </p:spTgt>
                                        </p:tgtEl>
                                      </p:cBhvr>
                                    </p:animEffect>
                                  </p:childTnLst>
                                </p:cTn>
                              </p:par>
                              <p:par>
                                <p:cTn id="17" presetID="9" presetClass="emph" presetSubtype="0" nodeType="withEffect">
                                  <p:stCondLst>
                                    <p:cond delay="0"/>
                                  </p:stCondLst>
                                  <p:childTnLst>
                                    <p:set>
                                      <p:cBhvr rctx="PPT">
                                        <p:cTn id="18" dur="indefinite"/>
                                        <p:tgtEl>
                                          <p:spTgt spid="3">
                                            <p:txEl>
                                              <p:pRg st="11" end="11"/>
                                            </p:txEl>
                                          </p:spTgt>
                                        </p:tgtEl>
                                        <p:attrNameLst>
                                          <p:attrName>style.opacity</p:attrName>
                                        </p:attrNameLst>
                                      </p:cBhvr>
                                      <p:to>
                                        <p:strVal val="0.25"/>
                                      </p:to>
                                    </p:set>
                                    <p:animEffect filter="image" prLst="opacity: 0.25">
                                      <p:cBhvr rctx="IE">
                                        <p:cTn id="19" dur="indefinite"/>
                                        <p:tgtEl>
                                          <p:spTgt spid="3">
                                            <p:txEl>
                                              <p:pRg st="11" end="11"/>
                                            </p:txEl>
                                          </p:spTgt>
                                        </p:tgtEl>
                                      </p:cBhvr>
                                    </p:animEffect>
                                  </p:childTnLst>
                                </p:cTn>
                              </p:par>
                              <p:par>
                                <p:cTn id="20" presetID="9" presetClass="emph" presetSubtype="0" nodeType="withEffect">
                                  <p:stCondLst>
                                    <p:cond delay="0"/>
                                  </p:stCondLst>
                                  <p:childTnLst>
                                    <p:set>
                                      <p:cBhvr rctx="PPT">
                                        <p:cTn id="21" dur="indefinite"/>
                                        <p:tgtEl>
                                          <p:spTgt spid="3">
                                            <p:txEl>
                                              <p:pRg st="12" end="12"/>
                                            </p:txEl>
                                          </p:spTgt>
                                        </p:tgtEl>
                                        <p:attrNameLst>
                                          <p:attrName>style.opacity</p:attrName>
                                        </p:attrNameLst>
                                      </p:cBhvr>
                                      <p:to>
                                        <p:strVal val="0.25"/>
                                      </p:to>
                                    </p:set>
                                    <p:animEffect filter="image" prLst="opacity: 0.25">
                                      <p:cBhvr rctx="IE">
                                        <p:cTn id="22" dur="indefinite"/>
                                        <p:tgtEl>
                                          <p:spTgt spid="3">
                                            <p:txEl>
                                              <p:pRg st="12" end="12"/>
                                            </p:txEl>
                                          </p:spTgt>
                                        </p:tgtEl>
                                      </p:cBhvr>
                                    </p:animEffect>
                                  </p:childTnLst>
                                </p:cTn>
                              </p:par>
                              <p:par>
                                <p:cTn id="23" presetID="9" presetClass="emph" presetSubtype="0" nodeType="withEffect">
                                  <p:stCondLst>
                                    <p:cond delay="0"/>
                                  </p:stCondLst>
                                  <p:childTnLst>
                                    <p:set>
                                      <p:cBhvr rctx="PPT">
                                        <p:cTn id="24" dur="indefinite"/>
                                        <p:tgtEl>
                                          <p:spTgt spid="3">
                                            <p:txEl>
                                              <p:pRg st="13" end="13"/>
                                            </p:txEl>
                                          </p:spTgt>
                                        </p:tgtEl>
                                        <p:attrNameLst>
                                          <p:attrName>style.opacity</p:attrName>
                                        </p:attrNameLst>
                                      </p:cBhvr>
                                      <p:to>
                                        <p:strVal val="0.25"/>
                                      </p:to>
                                    </p:set>
                                    <p:animEffect filter="image" prLst="opacity: 0.25">
                                      <p:cBhvr rctx="IE">
                                        <p:cTn id="25" dur="indefinite"/>
                                        <p:tgtEl>
                                          <p:spTgt spid="3">
                                            <p:txEl>
                                              <p:pRg st="13" end="13"/>
                                            </p:txEl>
                                          </p:spTgt>
                                        </p:tgtEl>
                                      </p:cBhvr>
                                    </p:animEffect>
                                  </p:childTnLst>
                                </p:cTn>
                              </p:par>
                              <p:par>
                                <p:cTn id="26" presetID="9" presetClass="emph" presetSubtype="0" nodeType="withEffect">
                                  <p:stCondLst>
                                    <p:cond delay="0"/>
                                  </p:stCondLst>
                                  <p:childTnLst>
                                    <p:set>
                                      <p:cBhvr rctx="PPT">
                                        <p:cTn id="27" dur="indefinite"/>
                                        <p:tgtEl>
                                          <p:spTgt spid="3">
                                            <p:txEl>
                                              <p:pRg st="14" end="14"/>
                                            </p:txEl>
                                          </p:spTgt>
                                        </p:tgtEl>
                                        <p:attrNameLst>
                                          <p:attrName>style.opacity</p:attrName>
                                        </p:attrNameLst>
                                      </p:cBhvr>
                                      <p:to>
                                        <p:strVal val="0.25"/>
                                      </p:to>
                                    </p:set>
                                    <p:animEffect filter="image" prLst="opacity: 0.25">
                                      <p:cBhvr rctx="IE">
                                        <p:cTn id="28" dur="indefinite"/>
                                        <p:tgtEl>
                                          <p:spTgt spid="3">
                                            <p:txEl>
                                              <p:pRg st="14" end="14"/>
                                            </p:txEl>
                                          </p:spTgt>
                                        </p:tgtEl>
                                      </p:cBhvr>
                                    </p:animEffect>
                                  </p:childTnLst>
                                </p:cTn>
                              </p:par>
                              <p:par>
                                <p:cTn id="29" presetID="9" presetClass="emph" presetSubtype="0" nodeType="withEffect">
                                  <p:stCondLst>
                                    <p:cond delay="0"/>
                                  </p:stCondLst>
                                  <p:childTnLst>
                                    <p:set>
                                      <p:cBhvr rctx="PPT">
                                        <p:cTn id="30" dur="indefinite"/>
                                        <p:tgtEl>
                                          <p:spTgt spid="3">
                                            <p:txEl>
                                              <p:pRg st="15" end="15"/>
                                            </p:txEl>
                                          </p:spTgt>
                                        </p:tgtEl>
                                        <p:attrNameLst>
                                          <p:attrName>style.opacity</p:attrName>
                                        </p:attrNameLst>
                                      </p:cBhvr>
                                      <p:to>
                                        <p:strVal val="0.25"/>
                                      </p:to>
                                    </p:set>
                                    <p:animEffect filter="image" prLst="opacity: 0.25">
                                      <p:cBhvr rctx="IE">
                                        <p:cTn id="31" dur="indefinite"/>
                                        <p:tgtEl>
                                          <p:spTgt spid="3">
                                            <p:txEl>
                                              <p:pRg st="15" end="15"/>
                                            </p:txEl>
                                          </p:spTgt>
                                        </p:tgtEl>
                                      </p:cBhvr>
                                    </p:animEffect>
                                  </p:childTnLst>
                                </p:cTn>
                              </p:par>
                              <p:par>
                                <p:cTn id="32" presetID="9" presetClass="emph" presetSubtype="0" nodeType="withEffect">
                                  <p:stCondLst>
                                    <p:cond delay="0"/>
                                  </p:stCondLst>
                                  <p:childTnLst>
                                    <p:set>
                                      <p:cBhvr rctx="PPT">
                                        <p:cTn id="33" dur="indefinite"/>
                                        <p:tgtEl>
                                          <p:spTgt spid="3">
                                            <p:txEl>
                                              <p:pRg st="17" end="17"/>
                                            </p:txEl>
                                          </p:spTgt>
                                        </p:tgtEl>
                                        <p:attrNameLst>
                                          <p:attrName>style.opacity</p:attrName>
                                        </p:attrNameLst>
                                      </p:cBhvr>
                                      <p:to>
                                        <p:strVal val="0.25"/>
                                      </p:to>
                                    </p:set>
                                    <p:animEffect filter="image" prLst="opacity: 0.25">
                                      <p:cBhvr rctx="IE">
                                        <p:cTn id="34" dur="indefinite"/>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fr-FR" altLang="fr-FR" sz="3200" b="1">
                <a:solidFill>
                  <a:srgbClr val="027D51"/>
                </a:solidFill>
                <a:cs typeface="Times New Roman" pitchFamily="18" charset="0"/>
              </a:rPr>
              <a:t>Identification des protéines de l’œuf</a:t>
            </a:r>
          </a:p>
        </p:txBody>
      </p:sp>
      <p:grpSp>
        <p:nvGrpSpPr>
          <p:cNvPr id="135172" name="Group 4"/>
          <p:cNvGrpSpPr>
            <a:grpSpLocks/>
          </p:cNvGrpSpPr>
          <p:nvPr/>
        </p:nvGrpSpPr>
        <p:grpSpPr bwMode="auto">
          <a:xfrm>
            <a:off x="221456" y="579438"/>
            <a:ext cx="8701088" cy="893763"/>
            <a:chOff x="207" y="487"/>
            <a:chExt cx="5481" cy="563"/>
          </a:xfrm>
        </p:grpSpPr>
        <p:sp>
          <p:nvSpPr>
            <p:cNvPr id="22538" name="Text Box 5"/>
            <p:cNvSpPr txBox="1">
              <a:spLocks noChangeArrowheads="1"/>
            </p:cNvSpPr>
            <p:nvPr/>
          </p:nvSpPr>
          <p:spPr bwMode="auto">
            <a:xfrm>
              <a:off x="281" y="684"/>
              <a:ext cx="540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 typeface="Wingdings" pitchFamily="2" charset="2"/>
                <a:buChar char="Ø"/>
              </a:pPr>
              <a:r>
                <a:rPr lang="fr-FR" altLang="fr-FR" sz="1600" dirty="0"/>
                <a:t>Biochimie (Fractionnement des composés de l’œuf par chromatographie, électrophorèses…) et biologie moléculaire</a:t>
              </a:r>
            </a:p>
          </p:txBody>
        </p:sp>
        <p:sp>
          <p:nvSpPr>
            <p:cNvPr id="22539" name="Text Box 6"/>
            <p:cNvSpPr txBox="1">
              <a:spLocks noChangeArrowheads="1"/>
            </p:cNvSpPr>
            <p:nvPr/>
          </p:nvSpPr>
          <p:spPr bwMode="auto">
            <a:xfrm>
              <a:off x="207" y="487"/>
              <a:ext cx="146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altLang="fr-FR" sz="1600" b="1"/>
                <a:t>Les techniques classiques</a:t>
              </a:r>
            </a:p>
          </p:txBody>
        </p:sp>
      </p:grpSp>
      <p:sp>
        <p:nvSpPr>
          <p:cNvPr id="173065" name="Rectangle 9"/>
          <p:cNvSpPr>
            <a:spLocks noChangeArrowheads="1"/>
          </p:cNvSpPr>
          <p:nvPr/>
        </p:nvSpPr>
        <p:spPr bwMode="auto">
          <a:xfrm>
            <a:off x="1581944" y="1468438"/>
            <a:ext cx="5087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a:sym typeface="Wingdings" pitchFamily="2" charset="2"/>
              </a:rPr>
              <a:t> </a:t>
            </a:r>
            <a:r>
              <a:rPr lang="fr-FR" altLang="fr-FR" sz="1600"/>
              <a:t>2006, environ 50 protéines de l’œuf (10 dans la coquille)</a:t>
            </a:r>
          </a:p>
        </p:txBody>
      </p:sp>
      <p:sp>
        <p:nvSpPr>
          <p:cNvPr id="22536" name="Text Box 9"/>
          <p:cNvSpPr txBox="1">
            <a:spLocks noChangeArrowheads="1"/>
          </p:cNvSpPr>
          <p:nvPr/>
        </p:nvSpPr>
        <p:spPr bwMode="auto">
          <a:xfrm>
            <a:off x="202406" y="1895844"/>
            <a:ext cx="2582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fr-FR" altLang="fr-FR" sz="1600" b="1" dirty="0"/>
              <a:t>Les développements récents</a:t>
            </a:r>
          </a:p>
        </p:txBody>
      </p:sp>
      <p:grpSp>
        <p:nvGrpSpPr>
          <p:cNvPr id="12" name="Groupe 11"/>
          <p:cNvGrpSpPr>
            <a:grpSpLocks/>
          </p:cNvGrpSpPr>
          <p:nvPr/>
        </p:nvGrpSpPr>
        <p:grpSpPr bwMode="auto">
          <a:xfrm>
            <a:off x="536961" y="2263410"/>
            <a:ext cx="4021137" cy="2447925"/>
            <a:chOff x="797118" y="1483043"/>
            <a:chExt cx="4021381" cy="2447119"/>
          </a:xfrm>
        </p:grpSpPr>
        <p:sp>
          <p:nvSpPr>
            <p:cNvPr id="13" name="Rectangle 36"/>
            <p:cNvSpPr>
              <a:spLocks noChangeArrowheads="1"/>
            </p:cNvSpPr>
            <p:nvPr/>
          </p:nvSpPr>
          <p:spPr bwMode="auto">
            <a:xfrm>
              <a:off x="797118" y="1483043"/>
              <a:ext cx="3920978" cy="523048"/>
            </a:xfrm>
            <a:prstGeom prst="rect">
              <a:avLst/>
            </a:prstGeom>
            <a:noFill/>
            <a:ln w="9525">
              <a:noFill/>
              <a:miter lim="800000"/>
              <a:headEnd/>
              <a:tailEnd/>
            </a:ln>
          </p:spPr>
          <p:txBody>
            <a:bodyPr wrap="square">
              <a:spAutoFit/>
            </a:bodyPr>
            <a:lstStyle/>
            <a:p>
              <a:pPr>
                <a:spcBef>
                  <a:spcPct val="15000"/>
                </a:spcBef>
                <a:buFont typeface="Wingdings" pitchFamily="2" charset="2"/>
                <a:buChar char="ü"/>
              </a:pPr>
              <a:r>
                <a:rPr lang="en-US" altLang="fr-FR" sz="1400" dirty="0"/>
                <a:t>2004, Publication </a:t>
              </a:r>
              <a:r>
                <a:rPr lang="en-US" altLang="fr-FR" sz="1400" dirty="0" smtClean="0"/>
                <a:t>de la </a:t>
              </a:r>
              <a:r>
                <a:rPr lang="en-US" altLang="fr-FR" sz="1400" dirty="0" err="1" smtClean="0"/>
                <a:t>séquence</a:t>
              </a:r>
              <a:r>
                <a:rPr lang="en-US" altLang="fr-FR" sz="1400" dirty="0" smtClean="0"/>
                <a:t> </a:t>
              </a:r>
              <a:r>
                <a:rPr lang="en-US" altLang="fr-FR" sz="1400" dirty="0" err="1" smtClean="0"/>
                <a:t>génomique</a:t>
              </a:r>
              <a:r>
                <a:rPr lang="en-US" altLang="fr-FR" sz="1400" dirty="0" smtClean="0"/>
                <a:t> de la </a:t>
              </a:r>
              <a:r>
                <a:rPr lang="en-US" altLang="fr-FR" sz="1400" dirty="0" err="1" smtClean="0"/>
                <a:t>poule</a:t>
              </a:r>
              <a:endParaRPr lang="en-US" altLang="fr-FR" sz="1400" dirty="0"/>
            </a:p>
          </p:txBody>
        </p:sp>
        <p:pic>
          <p:nvPicPr>
            <p:cNvPr id="14" name="Picture 10" descr="cover_nature"/>
            <p:cNvPicPr>
              <a:picLocks noChangeAspect="1" noChangeArrowheads="1"/>
            </p:cNvPicPr>
            <p:nvPr/>
          </p:nvPicPr>
          <p:blipFill>
            <a:blip r:embed="rId2"/>
            <a:srcRect/>
            <a:stretch>
              <a:fillRect/>
            </a:stretch>
          </p:blipFill>
          <p:spPr bwMode="auto">
            <a:xfrm>
              <a:off x="1684587" y="1790820"/>
              <a:ext cx="1549490" cy="2035315"/>
            </a:xfrm>
            <a:prstGeom prst="rect">
              <a:avLst/>
            </a:prstGeom>
            <a:noFill/>
            <a:ln w="9525">
              <a:noFill/>
              <a:miter lim="800000"/>
              <a:headEnd/>
              <a:tailEnd/>
            </a:ln>
          </p:spPr>
        </p:pic>
        <p:sp>
          <p:nvSpPr>
            <p:cNvPr id="15" name="Rectangle 14"/>
            <p:cNvSpPr/>
            <p:nvPr/>
          </p:nvSpPr>
          <p:spPr>
            <a:xfrm>
              <a:off x="798705" y="1483043"/>
              <a:ext cx="4019794" cy="24471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grpSp>
        <p:nvGrpSpPr>
          <p:cNvPr id="16" name="Groupe 15"/>
          <p:cNvGrpSpPr>
            <a:grpSpLocks/>
          </p:cNvGrpSpPr>
          <p:nvPr/>
        </p:nvGrpSpPr>
        <p:grpSpPr bwMode="auto">
          <a:xfrm>
            <a:off x="4829560" y="2260235"/>
            <a:ext cx="3668712" cy="4133850"/>
            <a:chOff x="5087796" y="1375321"/>
            <a:chExt cx="3668182" cy="4133476"/>
          </a:xfrm>
        </p:grpSpPr>
        <p:sp>
          <p:nvSpPr>
            <p:cNvPr id="17" name="Rectangle 16"/>
            <p:cNvSpPr/>
            <p:nvPr/>
          </p:nvSpPr>
          <p:spPr>
            <a:xfrm>
              <a:off x="5105255" y="3945251"/>
              <a:ext cx="3587232" cy="738120"/>
            </a:xfrm>
            <a:prstGeom prst="rect">
              <a:avLst/>
            </a:prstGeom>
          </p:spPr>
          <p:txBody>
            <a:bodyPr>
              <a:spAutoFit/>
            </a:bodyPr>
            <a:lstStyle/>
            <a:p>
              <a:pPr marL="285750" indent="-285750" algn="ctr" fontAlgn="auto">
                <a:spcBef>
                  <a:spcPts val="0"/>
                </a:spcBef>
                <a:spcAft>
                  <a:spcPts val="0"/>
                </a:spcAft>
                <a:buFont typeface="Wingdings" panose="05000000000000000000" pitchFamily="2" charset="2"/>
                <a:buChar char="ü"/>
                <a:defRPr/>
              </a:pPr>
              <a:r>
                <a:rPr lang="en-US" altLang="fr-FR" sz="1400" kern="0" dirty="0">
                  <a:solidFill>
                    <a:srgbClr val="000000"/>
                  </a:solidFill>
                </a:rPr>
                <a:t>cDNA and ESTs libraries </a:t>
              </a:r>
            </a:p>
            <a:p>
              <a:pPr algn="ctr" fontAlgn="auto">
                <a:spcBef>
                  <a:spcPts val="0"/>
                </a:spcBef>
                <a:spcAft>
                  <a:spcPts val="0"/>
                </a:spcAft>
                <a:defRPr/>
              </a:pPr>
              <a:r>
                <a:rPr lang="en-US" altLang="fr-FR" sz="1400" kern="0" dirty="0">
                  <a:solidFill>
                    <a:srgbClr val="000000"/>
                  </a:solidFill>
                </a:rPr>
                <a:t>(Identification of 600 434 functional genes in chickens)</a:t>
              </a:r>
            </a:p>
          </p:txBody>
        </p:sp>
        <p:pic>
          <p:nvPicPr>
            <p:cNvPr id="18" name="Picture 3"/>
            <p:cNvPicPr>
              <a:picLocks noChangeAspect="1" noChangeArrowheads="1"/>
            </p:cNvPicPr>
            <p:nvPr/>
          </p:nvPicPr>
          <p:blipFill>
            <a:blip r:embed="rId3"/>
            <a:srcRect t="48550" b="39134"/>
            <a:stretch>
              <a:fillRect/>
            </a:stretch>
          </p:blipFill>
          <p:spPr bwMode="auto">
            <a:xfrm>
              <a:off x="5168716" y="4824770"/>
              <a:ext cx="3461728" cy="684027"/>
            </a:xfrm>
            <a:prstGeom prst="rect">
              <a:avLst/>
            </a:prstGeom>
            <a:noFill/>
            <a:ln w="9525">
              <a:noFill/>
              <a:miter lim="800000"/>
              <a:headEnd/>
              <a:tailEnd/>
            </a:ln>
          </p:spPr>
        </p:pic>
        <p:sp>
          <p:nvSpPr>
            <p:cNvPr id="19" name="Rectangle 18"/>
            <p:cNvSpPr/>
            <p:nvPr/>
          </p:nvSpPr>
          <p:spPr>
            <a:xfrm>
              <a:off x="5087796" y="3929378"/>
              <a:ext cx="3639611" cy="15794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 name="Picture 4"/>
            <p:cNvPicPr>
              <a:picLocks noChangeAspect="1" noChangeArrowheads="1"/>
            </p:cNvPicPr>
            <p:nvPr/>
          </p:nvPicPr>
          <p:blipFill>
            <a:blip r:embed="rId4"/>
            <a:srcRect l="1385" r="-1385"/>
            <a:stretch>
              <a:fillRect/>
            </a:stretch>
          </p:blipFill>
          <p:spPr bwMode="auto">
            <a:xfrm>
              <a:off x="5523923" y="1898541"/>
              <a:ext cx="2988000" cy="1841500"/>
            </a:xfrm>
            <a:prstGeom prst="rect">
              <a:avLst/>
            </a:prstGeom>
            <a:noFill/>
            <a:ln w="9525">
              <a:noFill/>
              <a:miter lim="800000"/>
              <a:headEnd/>
              <a:tailEnd/>
            </a:ln>
          </p:spPr>
        </p:pic>
        <p:sp>
          <p:nvSpPr>
            <p:cNvPr id="21" name="Rectangle 20"/>
            <p:cNvSpPr/>
            <p:nvPr/>
          </p:nvSpPr>
          <p:spPr>
            <a:xfrm>
              <a:off x="5168746" y="1375321"/>
              <a:ext cx="3587232" cy="523828"/>
            </a:xfrm>
            <a:prstGeom prst="rect">
              <a:avLst/>
            </a:prstGeom>
          </p:spPr>
          <p:txBody>
            <a:bodyPr>
              <a:spAutoFit/>
            </a:bodyPr>
            <a:lstStyle/>
            <a:p>
              <a:pPr marL="285750" indent="-285750" algn="ctr" fontAlgn="auto">
                <a:spcBef>
                  <a:spcPts val="0"/>
                </a:spcBef>
                <a:spcAft>
                  <a:spcPts val="0"/>
                </a:spcAft>
                <a:buFont typeface="Wingdings" panose="05000000000000000000" pitchFamily="2" charset="2"/>
                <a:buChar char="ü"/>
                <a:defRPr/>
              </a:pPr>
              <a:r>
                <a:rPr lang="en-US" altLang="fr-FR" sz="1400" kern="0" dirty="0">
                  <a:solidFill>
                    <a:srgbClr val="000000"/>
                  </a:solidFill>
                </a:rPr>
                <a:t>Genome-wide non redundant catalog of 33 838 different genes</a:t>
              </a:r>
            </a:p>
          </p:txBody>
        </p:sp>
        <p:sp>
          <p:nvSpPr>
            <p:cNvPr id="22" name="Rectangle 21"/>
            <p:cNvSpPr/>
            <p:nvPr/>
          </p:nvSpPr>
          <p:spPr>
            <a:xfrm>
              <a:off x="5292553" y="1378496"/>
              <a:ext cx="3399934" cy="24477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23" name="Rectangle 22"/>
          <p:cNvSpPr>
            <a:spLocks noChangeArrowheads="1"/>
          </p:cNvSpPr>
          <p:nvPr/>
        </p:nvSpPr>
        <p:spPr bwMode="auto">
          <a:xfrm>
            <a:off x="538548" y="4851711"/>
            <a:ext cx="4054475" cy="1200329"/>
          </a:xfrm>
          <a:prstGeom prst="rect">
            <a:avLst/>
          </a:prstGeom>
          <a:noFill/>
          <a:ln w="9525">
            <a:solidFill>
              <a:srgbClr val="C00000"/>
            </a:solidFill>
            <a:miter lim="800000"/>
            <a:headEnd/>
            <a:tailEnd/>
          </a:ln>
        </p:spPr>
        <p:txBody>
          <a:bodyPr>
            <a:spAutoFit/>
          </a:bodyPr>
          <a:lstStyle/>
          <a:p>
            <a:r>
              <a:rPr lang="en-US" b="1" dirty="0" err="1" smtClean="0">
                <a:solidFill>
                  <a:srgbClr val="C00000"/>
                </a:solidFill>
              </a:rPr>
              <a:t>Mise</a:t>
            </a:r>
            <a:r>
              <a:rPr lang="en-US" b="1" dirty="0" smtClean="0">
                <a:solidFill>
                  <a:srgbClr val="C00000"/>
                </a:solidFill>
              </a:rPr>
              <a:t> à disposition des techniques «</a:t>
            </a:r>
            <a:r>
              <a:rPr lang="en-US" b="1" dirty="0">
                <a:solidFill>
                  <a:srgbClr val="C00000"/>
                </a:solidFill>
              </a:rPr>
              <a:t> </a:t>
            </a:r>
            <a:r>
              <a:rPr lang="en-US" b="1" dirty="0" err="1">
                <a:solidFill>
                  <a:srgbClr val="C00000"/>
                </a:solidFill>
              </a:rPr>
              <a:t>omics</a:t>
            </a:r>
            <a:r>
              <a:rPr lang="en-US" b="1" dirty="0">
                <a:solidFill>
                  <a:srgbClr val="C00000"/>
                </a:solidFill>
              </a:rPr>
              <a:t> » </a:t>
            </a:r>
            <a:r>
              <a:rPr lang="en-US" b="1" dirty="0" smtClean="0">
                <a:solidFill>
                  <a:srgbClr val="C00000"/>
                </a:solidFill>
              </a:rPr>
              <a:t>et des </a:t>
            </a:r>
            <a:r>
              <a:rPr lang="en-US" b="1" dirty="0" err="1" smtClean="0">
                <a:solidFill>
                  <a:srgbClr val="C00000"/>
                </a:solidFill>
              </a:rPr>
              <a:t>outils</a:t>
            </a:r>
            <a:r>
              <a:rPr lang="en-US" b="1" dirty="0" smtClean="0">
                <a:solidFill>
                  <a:srgbClr val="C00000"/>
                </a:solidFill>
              </a:rPr>
              <a:t> de data </a:t>
            </a:r>
            <a:r>
              <a:rPr lang="en-US" b="1" dirty="0">
                <a:solidFill>
                  <a:srgbClr val="C00000"/>
                </a:solidFill>
              </a:rPr>
              <a:t>mining </a:t>
            </a:r>
            <a:r>
              <a:rPr lang="en-US" b="1" dirty="0" smtClean="0">
                <a:solidFill>
                  <a:srgbClr val="C00000"/>
                </a:solidFill>
              </a:rPr>
              <a:t>pour identifier de </a:t>
            </a:r>
            <a:r>
              <a:rPr lang="en-US" b="1" dirty="0" err="1" smtClean="0">
                <a:solidFill>
                  <a:srgbClr val="C00000"/>
                </a:solidFill>
              </a:rPr>
              <a:t>nouvelles</a:t>
            </a:r>
            <a:r>
              <a:rPr lang="en-US" b="1" dirty="0" smtClean="0">
                <a:solidFill>
                  <a:srgbClr val="C00000"/>
                </a:solidFill>
              </a:rPr>
              <a:t> </a:t>
            </a:r>
            <a:r>
              <a:rPr lang="en-US" b="1" dirty="0" err="1" smtClean="0">
                <a:solidFill>
                  <a:srgbClr val="C00000"/>
                </a:solidFill>
              </a:rPr>
              <a:t>protéines</a:t>
            </a:r>
            <a:r>
              <a:rPr lang="en-US" b="1" dirty="0" smtClean="0">
                <a:solidFill>
                  <a:srgbClr val="C00000"/>
                </a:solidFill>
              </a:rPr>
              <a:t> de </a:t>
            </a:r>
            <a:r>
              <a:rPr lang="en-US" b="1" dirty="0" err="1" smtClean="0">
                <a:solidFill>
                  <a:srgbClr val="C00000"/>
                </a:solidFill>
              </a:rPr>
              <a:t>l’oeuf</a:t>
            </a:r>
            <a:endParaRPr lang="en-US"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wipe(left)">
                                      <p:cBhvr>
                                        <p:cTn id="7" dur="500"/>
                                        <p:tgtEl>
                                          <p:spTgt spid="1351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3065"/>
                                        </p:tgtEl>
                                        <p:attrNameLst>
                                          <p:attrName>style.visibility</p:attrName>
                                        </p:attrNameLst>
                                      </p:cBhvr>
                                      <p:to>
                                        <p:strVal val="visible"/>
                                      </p:to>
                                    </p:set>
                                    <p:animEffect transition="in" filter="wipe(left)">
                                      <p:cBhvr>
                                        <p:cTn id="10" dur="500"/>
                                        <p:tgtEl>
                                          <p:spTgt spid="1730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down)">
                                      <p:cBhvr>
                                        <p:cTn id="15" dur="500"/>
                                        <p:tgtEl>
                                          <p:spTgt spid="225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5" grpId="0"/>
      <p:bldP spid="22536" grpId="0"/>
      <p:bldP spid="23" grpId="0" animBg="1"/>
    </p:bldLst>
  </p:timing>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3898</TotalTime>
  <Words>5657</Words>
  <Application>Microsoft Office PowerPoint</Application>
  <PresentationFormat>Affichage à l'écran (4:3)</PresentationFormat>
  <Paragraphs>1493</Paragraphs>
  <Slides>77</Slides>
  <Notes>5</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77</vt:i4>
      </vt:variant>
    </vt:vector>
  </HeadingPairs>
  <TitlesOfParts>
    <vt:vector size="81" baseType="lpstr">
      <vt:lpstr>1_Modèle par défaut</vt:lpstr>
      <vt:lpstr>CorelPhotoPaint.Image.11</vt:lpstr>
      <vt:lpstr>Fotografía de Photo Editor</vt:lpstr>
      <vt:lpstr>CorelPhotoPaint.Image.8</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admoujg</dc:creator>
  <cp:lastModifiedBy>Joël</cp:lastModifiedBy>
  <cp:revision>104</cp:revision>
  <cp:lastPrinted>2014-10-08T09:23:06Z</cp:lastPrinted>
  <dcterms:created xsi:type="dcterms:W3CDTF">2012-02-22T07:32:37Z</dcterms:created>
  <dcterms:modified xsi:type="dcterms:W3CDTF">2015-10-05T13:22:37Z</dcterms:modified>
</cp:coreProperties>
</file>