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8803600" cy="43205400"/>
  <p:notesSz cx="10234613" cy="14662150"/>
  <p:defaultTextStyle>
    <a:defPPr>
      <a:defRPr lang="fr-FR"/>
    </a:defPPr>
    <a:lvl1pPr marL="0" algn="l" defTabSz="4114800" rtl="0" eaLnBrk="1" latinLnBrk="0" hangingPunct="1">
      <a:defRPr sz="8100" kern="1200">
        <a:solidFill>
          <a:schemeClr val="tx1"/>
        </a:solidFill>
        <a:latin typeface="+mn-lt"/>
        <a:ea typeface="+mn-ea"/>
        <a:cs typeface="+mn-cs"/>
      </a:defRPr>
    </a:lvl1pPr>
    <a:lvl2pPr marL="2057400" algn="l" defTabSz="4114800" rtl="0" eaLnBrk="1" latinLnBrk="0" hangingPunct="1">
      <a:defRPr sz="8100" kern="1200">
        <a:solidFill>
          <a:schemeClr val="tx1"/>
        </a:solidFill>
        <a:latin typeface="+mn-lt"/>
        <a:ea typeface="+mn-ea"/>
        <a:cs typeface="+mn-cs"/>
      </a:defRPr>
    </a:lvl2pPr>
    <a:lvl3pPr marL="4114800" algn="l" defTabSz="4114800" rtl="0" eaLnBrk="1" latinLnBrk="0" hangingPunct="1">
      <a:defRPr sz="8100" kern="1200">
        <a:solidFill>
          <a:schemeClr val="tx1"/>
        </a:solidFill>
        <a:latin typeface="+mn-lt"/>
        <a:ea typeface="+mn-ea"/>
        <a:cs typeface="+mn-cs"/>
      </a:defRPr>
    </a:lvl3pPr>
    <a:lvl4pPr marL="6172200" algn="l" defTabSz="4114800" rtl="0" eaLnBrk="1" latinLnBrk="0" hangingPunct="1">
      <a:defRPr sz="8100" kern="1200">
        <a:solidFill>
          <a:schemeClr val="tx1"/>
        </a:solidFill>
        <a:latin typeface="+mn-lt"/>
        <a:ea typeface="+mn-ea"/>
        <a:cs typeface="+mn-cs"/>
      </a:defRPr>
    </a:lvl4pPr>
    <a:lvl5pPr marL="8229600" algn="l" defTabSz="4114800" rtl="0" eaLnBrk="1" latinLnBrk="0" hangingPunct="1">
      <a:defRPr sz="8100" kern="1200">
        <a:solidFill>
          <a:schemeClr val="tx1"/>
        </a:solidFill>
        <a:latin typeface="+mn-lt"/>
        <a:ea typeface="+mn-ea"/>
        <a:cs typeface="+mn-cs"/>
      </a:defRPr>
    </a:lvl5pPr>
    <a:lvl6pPr marL="10287000" algn="l" defTabSz="4114800" rtl="0" eaLnBrk="1" latinLnBrk="0" hangingPunct="1">
      <a:defRPr sz="8100" kern="1200">
        <a:solidFill>
          <a:schemeClr val="tx1"/>
        </a:solidFill>
        <a:latin typeface="+mn-lt"/>
        <a:ea typeface="+mn-ea"/>
        <a:cs typeface="+mn-cs"/>
      </a:defRPr>
    </a:lvl6pPr>
    <a:lvl7pPr marL="12344400" algn="l" defTabSz="4114800" rtl="0" eaLnBrk="1" latinLnBrk="0" hangingPunct="1">
      <a:defRPr sz="8100" kern="1200">
        <a:solidFill>
          <a:schemeClr val="tx1"/>
        </a:solidFill>
        <a:latin typeface="+mn-lt"/>
        <a:ea typeface="+mn-ea"/>
        <a:cs typeface="+mn-cs"/>
      </a:defRPr>
    </a:lvl7pPr>
    <a:lvl8pPr marL="14401800" algn="l" defTabSz="4114800" rtl="0" eaLnBrk="1" latinLnBrk="0" hangingPunct="1">
      <a:defRPr sz="8100" kern="1200">
        <a:solidFill>
          <a:schemeClr val="tx1"/>
        </a:solidFill>
        <a:latin typeface="+mn-lt"/>
        <a:ea typeface="+mn-ea"/>
        <a:cs typeface="+mn-cs"/>
      </a:defRPr>
    </a:lvl8pPr>
    <a:lvl9pPr marL="16459200" algn="l" defTabSz="4114800" rtl="0" eaLnBrk="1" latinLnBrk="0" hangingPunct="1">
      <a:defRPr sz="8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9B277"/>
    <a:srgbClr val="F088E4"/>
    <a:srgbClr val="678034"/>
    <a:srgbClr val="2B660A"/>
    <a:srgbClr val="9BBC58"/>
    <a:srgbClr val="B5CD85"/>
    <a:srgbClr val="CDDCAC"/>
    <a:srgbClr val="E6FE98"/>
    <a:srgbClr val="C0D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5913" autoAdjust="0"/>
  </p:normalViewPr>
  <p:slideViewPr>
    <p:cSldViewPr>
      <p:cViewPr>
        <p:scale>
          <a:sx n="50" d="100"/>
          <a:sy n="50" d="100"/>
        </p:scale>
        <p:origin x="-84" y="9732"/>
      </p:cViewPr>
      <p:guideLst>
        <p:guide orient="horz" pos="13608"/>
        <p:guide pos="9072"/>
      </p:guideLst>
    </p:cSldViewPr>
  </p:slideViewPr>
  <p:notesTextViewPr>
    <p:cViewPr>
      <p:scale>
        <a:sx n="1" d="1"/>
        <a:sy n="1" d="1"/>
      </p:scale>
      <p:origin x="6" y="618"/>
    </p:cViewPr>
  </p:notesTextViewPr>
  <p:gridSpacing cx="72010" cy="7201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5"/>
            <a:ext cx="4434998" cy="733108"/>
          </a:xfrm>
          <a:prstGeom prst="rect">
            <a:avLst/>
          </a:prstGeom>
        </p:spPr>
        <p:txBody>
          <a:bodyPr vert="horz" lIns="142244" tIns="71121" rIns="142244" bIns="71121" rtlCol="0"/>
          <a:lstStyle>
            <a:lvl1pPr algn="l">
              <a:defRPr sz="1900"/>
            </a:lvl1pPr>
          </a:lstStyle>
          <a:p>
            <a:endParaRPr lang="fr-FR"/>
          </a:p>
        </p:txBody>
      </p:sp>
      <p:sp>
        <p:nvSpPr>
          <p:cNvPr id="3" name="Espace réservé de la date 2"/>
          <p:cNvSpPr>
            <a:spLocks noGrp="1"/>
          </p:cNvSpPr>
          <p:nvPr>
            <p:ph type="dt" idx="1"/>
          </p:nvPr>
        </p:nvSpPr>
        <p:spPr>
          <a:xfrm>
            <a:off x="5797248" y="5"/>
            <a:ext cx="4434998" cy="733108"/>
          </a:xfrm>
          <a:prstGeom prst="rect">
            <a:avLst/>
          </a:prstGeom>
        </p:spPr>
        <p:txBody>
          <a:bodyPr vert="horz" lIns="142244" tIns="71121" rIns="142244" bIns="71121" rtlCol="0"/>
          <a:lstStyle>
            <a:lvl1pPr algn="r">
              <a:defRPr sz="1900"/>
            </a:lvl1pPr>
          </a:lstStyle>
          <a:p>
            <a:fld id="{07E4D4BD-458E-4FC0-BB04-DED0FD793151}" type="datetimeFigureOut">
              <a:rPr lang="fr-FR" smtClean="0"/>
              <a:t>07/09/2015</a:t>
            </a:fld>
            <a:endParaRPr lang="fr-FR"/>
          </a:p>
        </p:txBody>
      </p:sp>
      <p:sp>
        <p:nvSpPr>
          <p:cNvPr id="4" name="Espace réservé de l'image des diapositives 3"/>
          <p:cNvSpPr>
            <a:spLocks noGrp="1" noRot="1" noChangeAspect="1"/>
          </p:cNvSpPr>
          <p:nvPr>
            <p:ph type="sldImg" idx="2"/>
          </p:nvPr>
        </p:nvSpPr>
        <p:spPr>
          <a:xfrm>
            <a:off x="3284538" y="1100138"/>
            <a:ext cx="3665537" cy="5497512"/>
          </a:xfrm>
          <a:prstGeom prst="rect">
            <a:avLst/>
          </a:prstGeom>
          <a:noFill/>
          <a:ln w="12700">
            <a:solidFill>
              <a:prstClr val="black"/>
            </a:solidFill>
          </a:ln>
        </p:spPr>
        <p:txBody>
          <a:bodyPr vert="horz" lIns="142244" tIns="71121" rIns="142244" bIns="71121" rtlCol="0" anchor="ctr"/>
          <a:lstStyle/>
          <a:p>
            <a:endParaRPr lang="fr-FR"/>
          </a:p>
        </p:txBody>
      </p:sp>
      <p:sp>
        <p:nvSpPr>
          <p:cNvPr id="5" name="Espace réservé des commentaires 4"/>
          <p:cNvSpPr>
            <a:spLocks noGrp="1"/>
          </p:cNvSpPr>
          <p:nvPr>
            <p:ph type="body" sz="quarter" idx="3"/>
          </p:nvPr>
        </p:nvSpPr>
        <p:spPr>
          <a:xfrm>
            <a:off x="1023462" y="6964522"/>
            <a:ext cx="8187690" cy="6597968"/>
          </a:xfrm>
          <a:prstGeom prst="rect">
            <a:avLst/>
          </a:prstGeom>
        </p:spPr>
        <p:txBody>
          <a:bodyPr vert="horz" lIns="142244" tIns="71121" rIns="142244" bIns="7112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13926501"/>
            <a:ext cx="4434998" cy="733108"/>
          </a:xfrm>
          <a:prstGeom prst="rect">
            <a:avLst/>
          </a:prstGeom>
        </p:spPr>
        <p:txBody>
          <a:bodyPr vert="horz" lIns="142244" tIns="71121" rIns="142244" bIns="71121" rtlCol="0" anchor="b"/>
          <a:lstStyle>
            <a:lvl1pPr algn="l">
              <a:defRPr sz="1900"/>
            </a:lvl1pPr>
          </a:lstStyle>
          <a:p>
            <a:endParaRPr lang="fr-FR"/>
          </a:p>
        </p:txBody>
      </p:sp>
      <p:sp>
        <p:nvSpPr>
          <p:cNvPr id="7" name="Espace réservé du numéro de diapositive 6"/>
          <p:cNvSpPr>
            <a:spLocks noGrp="1"/>
          </p:cNvSpPr>
          <p:nvPr>
            <p:ph type="sldNum" sz="quarter" idx="5"/>
          </p:nvPr>
        </p:nvSpPr>
        <p:spPr>
          <a:xfrm>
            <a:off x="5797248" y="13926501"/>
            <a:ext cx="4434998" cy="733108"/>
          </a:xfrm>
          <a:prstGeom prst="rect">
            <a:avLst/>
          </a:prstGeom>
        </p:spPr>
        <p:txBody>
          <a:bodyPr vert="horz" lIns="142244" tIns="71121" rIns="142244" bIns="71121" rtlCol="0" anchor="b"/>
          <a:lstStyle>
            <a:lvl1pPr algn="r">
              <a:defRPr sz="1900"/>
            </a:lvl1pPr>
          </a:lstStyle>
          <a:p>
            <a:fld id="{25AE120E-484C-4A21-A112-FDF5A3579ED0}" type="slidenum">
              <a:rPr lang="fr-FR" smtClean="0"/>
              <a:t>‹N°›</a:t>
            </a:fld>
            <a:endParaRPr lang="fr-FR"/>
          </a:p>
        </p:txBody>
      </p:sp>
    </p:spTree>
    <p:extLst>
      <p:ext uri="{BB962C8B-B14F-4D97-AF65-F5344CB8AC3E}">
        <p14:creationId xmlns:p14="http://schemas.microsoft.com/office/powerpoint/2010/main" val="401681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noProof="0" dirty="0" smtClean="0"/>
              <a:t>Methods</a:t>
            </a:r>
            <a:r>
              <a:rPr lang="fr-FR" dirty="0" smtClean="0"/>
              <a:t> : </a:t>
            </a:r>
            <a:endParaRPr lang="fr-FR" sz="1900" dirty="0"/>
          </a:p>
          <a:p>
            <a:pPr algn="just"/>
            <a:r>
              <a:rPr lang="en-US" sz="1900" dirty="0"/>
              <a:t>The harmonization method includes many steps. First, the DSM model prediction area had to be defined. To minimize the modifications of the initial department maps, it has been chosen to modify only the area of the SMUs actually in contact with the border of the maps. This area is also the learning area of the DSM model. Then it is necessary to collect relevant covariables for the region. Next is the step of the establishment of the model of classification using Gradient Boosted Modelling (GBM) model or Classification and Regression Tree (CART) model. </a:t>
            </a:r>
            <a:endParaRPr lang="fr-FR" sz="1900" dirty="0"/>
          </a:p>
          <a:p>
            <a:pPr algn="just"/>
            <a:r>
              <a:rPr lang="en-US" sz="1900" dirty="0"/>
              <a:t>In parallel, similar work is done to the base of semantic data to gather similar SMU of both sides of neighboring maps, thanks to soils descriptions put in the semantic bases.. All these phases are in interaction with the author of the map (</a:t>
            </a:r>
            <a:r>
              <a:rPr lang="en-US" sz="1900" dirty="0" err="1"/>
              <a:t>pedologist</a:t>
            </a:r>
            <a:r>
              <a:rPr lang="en-US" sz="1900" dirty="0"/>
              <a:t>) to set and refine the model at different stages. It remains the only decision maker in the choices made Harmonized map. Modelling from GBM is only used to enhance authors choices about SMU gathering.</a:t>
            </a:r>
            <a:endParaRPr lang="fr-FR" sz="1900" dirty="0"/>
          </a:p>
          <a:p>
            <a:pPr algn="just"/>
            <a:r>
              <a:rPr lang="en-US" sz="1900" dirty="0"/>
              <a:t>For now, our first modeling is calibrated on a specific area in France which is located in “</a:t>
            </a:r>
            <a:r>
              <a:rPr lang="en-US" sz="1900" dirty="0" err="1"/>
              <a:t>Région</a:t>
            </a:r>
            <a:r>
              <a:rPr lang="en-US" sz="1900" dirty="0"/>
              <a:t> Centre”. In the end, purpose will be to automate the method to use the same model for every study area. Each time, new parameter and new covariate available will be included into this model to adapt the prediction to the study environment.</a:t>
            </a:r>
            <a:endParaRPr lang="fr-FR" sz="1900" dirty="0"/>
          </a:p>
          <a:p>
            <a:endParaRPr lang="fr-FR" dirty="0"/>
          </a:p>
        </p:txBody>
      </p:sp>
      <p:sp>
        <p:nvSpPr>
          <p:cNvPr id="4" name="Espace réservé du numéro de diapositive 3"/>
          <p:cNvSpPr>
            <a:spLocks noGrp="1"/>
          </p:cNvSpPr>
          <p:nvPr>
            <p:ph type="sldNum" sz="quarter" idx="10"/>
          </p:nvPr>
        </p:nvSpPr>
        <p:spPr/>
        <p:txBody>
          <a:bodyPr/>
          <a:lstStyle/>
          <a:p>
            <a:fld id="{25AE120E-484C-4A21-A112-FDF5A3579ED0}" type="slidenum">
              <a:rPr lang="fr-FR" smtClean="0"/>
              <a:t>1</a:t>
            </a:fld>
            <a:endParaRPr lang="fr-FR"/>
          </a:p>
        </p:txBody>
      </p:sp>
    </p:spTree>
    <p:extLst>
      <p:ext uri="{BB962C8B-B14F-4D97-AF65-F5344CB8AC3E}">
        <p14:creationId xmlns:p14="http://schemas.microsoft.com/office/powerpoint/2010/main" val="304329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160270" y="13421680"/>
            <a:ext cx="24483060" cy="9261158"/>
          </a:xfrm>
        </p:spPr>
        <p:txBody>
          <a:bodyPr/>
          <a:lstStyle/>
          <a:p>
            <a:r>
              <a:rPr lang="fr-FR" smtClean="0"/>
              <a:t>Modifiez le style du titre</a:t>
            </a:r>
            <a:endParaRPr lang="fr-FR"/>
          </a:p>
        </p:txBody>
      </p:sp>
      <p:sp>
        <p:nvSpPr>
          <p:cNvPr id="3" name="Sous-titre 2"/>
          <p:cNvSpPr>
            <a:spLocks noGrp="1"/>
          </p:cNvSpPr>
          <p:nvPr>
            <p:ph type="subTitle" idx="1"/>
          </p:nvPr>
        </p:nvSpPr>
        <p:spPr>
          <a:xfrm>
            <a:off x="4320540" y="24483060"/>
            <a:ext cx="20162520" cy="11041380"/>
          </a:xfrm>
        </p:spPr>
        <p:txBody>
          <a:bodyPr/>
          <a:lstStyle>
            <a:lvl1pPr marL="0" indent="0" algn="ctr">
              <a:buNone/>
              <a:defRPr>
                <a:solidFill>
                  <a:schemeClr val="tx1">
                    <a:tint val="75000"/>
                  </a:schemeClr>
                </a:solidFill>
              </a:defRPr>
            </a:lvl1pPr>
            <a:lvl2pPr marL="2057400" indent="0" algn="ctr">
              <a:buNone/>
              <a:defRPr>
                <a:solidFill>
                  <a:schemeClr val="tx1">
                    <a:tint val="75000"/>
                  </a:schemeClr>
                </a:solidFill>
              </a:defRPr>
            </a:lvl2pPr>
            <a:lvl3pPr marL="4114800" indent="0" algn="ctr">
              <a:buNone/>
              <a:defRPr>
                <a:solidFill>
                  <a:schemeClr val="tx1">
                    <a:tint val="75000"/>
                  </a:schemeClr>
                </a:solidFill>
              </a:defRPr>
            </a:lvl3pPr>
            <a:lvl4pPr marL="6172200" indent="0" algn="ctr">
              <a:buNone/>
              <a:defRPr>
                <a:solidFill>
                  <a:schemeClr val="tx1">
                    <a:tint val="75000"/>
                  </a:schemeClr>
                </a:solidFill>
              </a:defRPr>
            </a:lvl4pPr>
            <a:lvl5pPr marL="8229600" indent="0" algn="ctr">
              <a:buNone/>
              <a:defRPr>
                <a:solidFill>
                  <a:schemeClr val="tx1">
                    <a:tint val="75000"/>
                  </a:schemeClr>
                </a:solidFill>
              </a:defRPr>
            </a:lvl5pPr>
            <a:lvl6pPr marL="10287000" indent="0" algn="ctr">
              <a:buNone/>
              <a:defRPr>
                <a:solidFill>
                  <a:schemeClr val="tx1">
                    <a:tint val="75000"/>
                  </a:schemeClr>
                </a:solidFill>
              </a:defRPr>
            </a:lvl6pPr>
            <a:lvl7pPr marL="12344400" indent="0" algn="ctr">
              <a:buNone/>
              <a:defRPr>
                <a:solidFill>
                  <a:schemeClr val="tx1">
                    <a:tint val="75000"/>
                  </a:schemeClr>
                </a:solidFill>
              </a:defRPr>
            </a:lvl7pPr>
            <a:lvl8pPr marL="14401800" indent="0" algn="ctr">
              <a:buNone/>
              <a:defRPr>
                <a:solidFill>
                  <a:schemeClr val="tx1">
                    <a:tint val="75000"/>
                  </a:schemeClr>
                </a:solidFill>
              </a:defRPr>
            </a:lvl8pPr>
            <a:lvl9pPr marL="164592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248996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3814744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3225" y="10901365"/>
            <a:ext cx="20412551" cy="23224902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35568" y="10901365"/>
            <a:ext cx="60767595" cy="23224902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182531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79061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275286" y="27763473"/>
            <a:ext cx="24483060" cy="8581073"/>
          </a:xfrm>
        </p:spPr>
        <p:txBody>
          <a:bodyPr anchor="t"/>
          <a:lstStyle>
            <a:lvl1pPr algn="l">
              <a:defRPr sz="18000" b="1" cap="all"/>
            </a:lvl1pPr>
          </a:lstStyle>
          <a:p>
            <a:r>
              <a:rPr lang="fr-FR" smtClean="0"/>
              <a:t>Modifiez le style du titre</a:t>
            </a:r>
            <a:endParaRPr lang="fr-FR"/>
          </a:p>
        </p:txBody>
      </p:sp>
      <p:sp>
        <p:nvSpPr>
          <p:cNvPr id="3" name="Espace réservé du texte 2"/>
          <p:cNvSpPr>
            <a:spLocks noGrp="1"/>
          </p:cNvSpPr>
          <p:nvPr>
            <p:ph type="body" idx="1"/>
          </p:nvPr>
        </p:nvSpPr>
        <p:spPr>
          <a:xfrm>
            <a:off x="2275286" y="18312295"/>
            <a:ext cx="24483060" cy="9451178"/>
          </a:xfrm>
        </p:spPr>
        <p:txBody>
          <a:bodyPr anchor="b"/>
          <a:lstStyle>
            <a:lvl1pPr marL="0" indent="0">
              <a:buNone/>
              <a:defRPr sz="9000">
                <a:solidFill>
                  <a:schemeClr val="tx1">
                    <a:tint val="75000"/>
                  </a:schemeClr>
                </a:solidFill>
              </a:defRPr>
            </a:lvl1pPr>
            <a:lvl2pPr marL="2057400" indent="0">
              <a:buNone/>
              <a:defRPr sz="8100">
                <a:solidFill>
                  <a:schemeClr val="tx1">
                    <a:tint val="75000"/>
                  </a:schemeClr>
                </a:solidFill>
              </a:defRPr>
            </a:lvl2pPr>
            <a:lvl3pPr marL="4114800" indent="0">
              <a:buNone/>
              <a:defRPr sz="7200">
                <a:solidFill>
                  <a:schemeClr val="tx1">
                    <a:tint val="75000"/>
                  </a:schemeClr>
                </a:solidFill>
              </a:defRPr>
            </a:lvl3pPr>
            <a:lvl4pPr marL="6172200" indent="0">
              <a:buNone/>
              <a:defRPr sz="6300">
                <a:solidFill>
                  <a:schemeClr val="tx1">
                    <a:tint val="75000"/>
                  </a:schemeClr>
                </a:solidFill>
              </a:defRPr>
            </a:lvl4pPr>
            <a:lvl5pPr marL="8229600" indent="0">
              <a:buNone/>
              <a:defRPr sz="6300">
                <a:solidFill>
                  <a:schemeClr val="tx1">
                    <a:tint val="75000"/>
                  </a:schemeClr>
                </a:solidFill>
              </a:defRPr>
            </a:lvl5pPr>
            <a:lvl6pPr marL="10287000" indent="0">
              <a:buNone/>
              <a:defRPr sz="6300">
                <a:solidFill>
                  <a:schemeClr val="tx1">
                    <a:tint val="75000"/>
                  </a:schemeClr>
                </a:solidFill>
              </a:defRPr>
            </a:lvl6pPr>
            <a:lvl7pPr marL="12344400" indent="0">
              <a:buNone/>
              <a:defRPr sz="6300">
                <a:solidFill>
                  <a:schemeClr val="tx1">
                    <a:tint val="75000"/>
                  </a:schemeClr>
                </a:solidFill>
              </a:defRPr>
            </a:lvl7pPr>
            <a:lvl8pPr marL="14401800" indent="0">
              <a:buNone/>
              <a:defRPr sz="6300">
                <a:solidFill>
                  <a:schemeClr val="tx1">
                    <a:tint val="75000"/>
                  </a:schemeClr>
                </a:solidFill>
              </a:defRPr>
            </a:lvl8pPr>
            <a:lvl9pPr marL="16459200" indent="0">
              <a:buNone/>
              <a:defRPr sz="63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332643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35570" y="63507940"/>
            <a:ext cx="40590072" cy="179642453"/>
          </a:xfrm>
        </p:spPr>
        <p:txBody>
          <a:bodyPr/>
          <a:lstStyle>
            <a:lvl1pPr>
              <a:defRPr sz="12600"/>
            </a:lvl1pPr>
            <a:lvl2pPr>
              <a:defRPr sz="10800"/>
            </a:lvl2pPr>
            <a:lvl3pPr>
              <a:defRPr sz="9000"/>
            </a:lvl3pPr>
            <a:lvl4pPr>
              <a:defRPr sz="8100"/>
            </a:lvl4pPr>
            <a:lvl5pPr>
              <a:defRPr sz="8100"/>
            </a:lvl5pPr>
            <a:lvl6pPr>
              <a:defRPr sz="8100"/>
            </a:lvl6pPr>
            <a:lvl7pPr>
              <a:defRPr sz="8100"/>
            </a:lvl7pPr>
            <a:lvl8pPr>
              <a:defRPr sz="8100"/>
            </a:lvl8pPr>
            <a:lvl9pPr>
              <a:defRPr sz="81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605700" y="63507940"/>
            <a:ext cx="40590075" cy="179642453"/>
          </a:xfrm>
        </p:spPr>
        <p:txBody>
          <a:bodyPr/>
          <a:lstStyle>
            <a:lvl1pPr>
              <a:defRPr sz="12600"/>
            </a:lvl1pPr>
            <a:lvl2pPr>
              <a:defRPr sz="10800"/>
            </a:lvl2pPr>
            <a:lvl3pPr>
              <a:defRPr sz="9000"/>
            </a:lvl3pPr>
            <a:lvl4pPr>
              <a:defRPr sz="8100"/>
            </a:lvl4pPr>
            <a:lvl5pPr>
              <a:defRPr sz="8100"/>
            </a:lvl5pPr>
            <a:lvl6pPr>
              <a:defRPr sz="8100"/>
            </a:lvl6pPr>
            <a:lvl7pPr>
              <a:defRPr sz="8100"/>
            </a:lvl7pPr>
            <a:lvl8pPr>
              <a:defRPr sz="8100"/>
            </a:lvl8pPr>
            <a:lvl9pPr>
              <a:defRPr sz="81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6C3AD11-11C6-4323-980C-215B176DAB10}" type="datetimeFigureOut">
              <a:rPr lang="fr-FR" smtClean="0"/>
              <a:t>07/09/2015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235512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440180" y="1730219"/>
            <a:ext cx="25923240" cy="72009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1440180" y="9671212"/>
            <a:ext cx="12726592" cy="4030501"/>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fr-FR" smtClean="0"/>
              <a:t>Modifiez les styles du texte du masque</a:t>
            </a:r>
          </a:p>
        </p:txBody>
      </p:sp>
      <p:sp>
        <p:nvSpPr>
          <p:cNvPr id="4" name="Espace réservé du contenu 3"/>
          <p:cNvSpPr>
            <a:spLocks noGrp="1"/>
          </p:cNvSpPr>
          <p:nvPr>
            <p:ph sz="half" idx="2"/>
          </p:nvPr>
        </p:nvSpPr>
        <p:spPr>
          <a:xfrm>
            <a:off x="1440180" y="13701713"/>
            <a:ext cx="12726592" cy="24893114"/>
          </a:xfrm>
        </p:spPr>
        <p:txBody>
          <a:bodyPr/>
          <a:lstStyle>
            <a:lvl1pPr>
              <a:defRPr sz="10800"/>
            </a:lvl1pPr>
            <a:lvl2pPr>
              <a:defRPr sz="9000"/>
            </a:lvl2pPr>
            <a:lvl3pPr>
              <a:defRPr sz="8100"/>
            </a:lvl3pPr>
            <a:lvl4pPr>
              <a:defRPr sz="7200"/>
            </a:lvl4pPr>
            <a:lvl5pPr>
              <a:defRPr sz="7200"/>
            </a:lvl5pPr>
            <a:lvl6pPr>
              <a:defRPr sz="7200"/>
            </a:lvl6pPr>
            <a:lvl7pPr>
              <a:defRPr sz="7200"/>
            </a:lvl7pPr>
            <a:lvl8pPr>
              <a:defRPr sz="7200"/>
            </a:lvl8pPr>
            <a:lvl9pPr>
              <a:defRPr sz="7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4631830" y="9671212"/>
            <a:ext cx="12731591" cy="4030501"/>
          </a:xfrm>
        </p:spPr>
        <p:txBody>
          <a:bodyPr anchor="b"/>
          <a:lstStyle>
            <a:lvl1pPr marL="0" indent="0">
              <a:buNone/>
              <a:defRPr sz="10800" b="1"/>
            </a:lvl1pPr>
            <a:lvl2pPr marL="2057400" indent="0">
              <a:buNone/>
              <a:defRPr sz="9000" b="1"/>
            </a:lvl2pPr>
            <a:lvl3pPr marL="4114800" indent="0">
              <a:buNone/>
              <a:defRPr sz="8100" b="1"/>
            </a:lvl3pPr>
            <a:lvl4pPr marL="6172200" indent="0">
              <a:buNone/>
              <a:defRPr sz="7200" b="1"/>
            </a:lvl4pPr>
            <a:lvl5pPr marL="8229600" indent="0">
              <a:buNone/>
              <a:defRPr sz="7200" b="1"/>
            </a:lvl5pPr>
            <a:lvl6pPr marL="10287000" indent="0">
              <a:buNone/>
              <a:defRPr sz="7200" b="1"/>
            </a:lvl6pPr>
            <a:lvl7pPr marL="12344400" indent="0">
              <a:buNone/>
              <a:defRPr sz="7200" b="1"/>
            </a:lvl7pPr>
            <a:lvl8pPr marL="14401800" indent="0">
              <a:buNone/>
              <a:defRPr sz="7200" b="1"/>
            </a:lvl8pPr>
            <a:lvl9pPr marL="16459200" indent="0">
              <a:buNone/>
              <a:defRPr sz="7200" b="1"/>
            </a:lvl9pPr>
          </a:lstStyle>
          <a:p>
            <a:pPr lvl="0"/>
            <a:r>
              <a:rPr lang="fr-FR" smtClean="0"/>
              <a:t>Modifiez les styles du texte du masque</a:t>
            </a:r>
          </a:p>
        </p:txBody>
      </p:sp>
      <p:sp>
        <p:nvSpPr>
          <p:cNvPr id="6" name="Espace réservé du contenu 5"/>
          <p:cNvSpPr>
            <a:spLocks noGrp="1"/>
          </p:cNvSpPr>
          <p:nvPr>
            <p:ph sz="quarter" idx="4"/>
          </p:nvPr>
        </p:nvSpPr>
        <p:spPr>
          <a:xfrm>
            <a:off x="14631830" y="13701713"/>
            <a:ext cx="12731591" cy="24893114"/>
          </a:xfrm>
        </p:spPr>
        <p:txBody>
          <a:bodyPr/>
          <a:lstStyle>
            <a:lvl1pPr>
              <a:defRPr sz="10800"/>
            </a:lvl1pPr>
            <a:lvl2pPr>
              <a:defRPr sz="9000"/>
            </a:lvl2pPr>
            <a:lvl3pPr>
              <a:defRPr sz="8100"/>
            </a:lvl3pPr>
            <a:lvl4pPr>
              <a:defRPr sz="7200"/>
            </a:lvl4pPr>
            <a:lvl5pPr>
              <a:defRPr sz="7200"/>
            </a:lvl5pPr>
            <a:lvl6pPr>
              <a:defRPr sz="7200"/>
            </a:lvl6pPr>
            <a:lvl7pPr>
              <a:defRPr sz="7200"/>
            </a:lvl7pPr>
            <a:lvl8pPr>
              <a:defRPr sz="7200"/>
            </a:lvl8pPr>
            <a:lvl9pPr>
              <a:defRPr sz="7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6C3AD11-11C6-4323-980C-215B176DAB10}" type="datetimeFigureOut">
              <a:rPr lang="fr-FR" smtClean="0"/>
              <a:t>07/09/2015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32015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6C3AD11-11C6-4323-980C-215B176DAB10}" type="datetimeFigureOut">
              <a:rPr lang="fr-FR" smtClean="0"/>
              <a:t>07/09/2015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428049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6C3AD11-11C6-4323-980C-215B176DAB10}" type="datetimeFigureOut">
              <a:rPr lang="fr-FR" smtClean="0"/>
              <a:t>07/09/2015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4073832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40182" y="1720215"/>
            <a:ext cx="9476186" cy="7320915"/>
          </a:xfrm>
        </p:spPr>
        <p:txBody>
          <a:bodyPr anchor="b"/>
          <a:lstStyle>
            <a:lvl1pPr algn="l">
              <a:defRPr sz="9000" b="1"/>
            </a:lvl1pPr>
          </a:lstStyle>
          <a:p>
            <a:r>
              <a:rPr lang="fr-FR" smtClean="0"/>
              <a:t>Modifiez le style du titre</a:t>
            </a:r>
            <a:endParaRPr lang="fr-FR"/>
          </a:p>
        </p:txBody>
      </p:sp>
      <p:sp>
        <p:nvSpPr>
          <p:cNvPr id="3" name="Espace réservé du contenu 2"/>
          <p:cNvSpPr>
            <a:spLocks noGrp="1"/>
          </p:cNvSpPr>
          <p:nvPr>
            <p:ph idx="1"/>
          </p:nvPr>
        </p:nvSpPr>
        <p:spPr>
          <a:xfrm>
            <a:off x="11261407" y="1720218"/>
            <a:ext cx="16102013" cy="36874612"/>
          </a:xfrm>
        </p:spPr>
        <p:txBody>
          <a:bodyPr/>
          <a:lstStyle>
            <a:lvl1pPr>
              <a:defRPr sz="14400"/>
            </a:lvl1pPr>
            <a:lvl2pPr>
              <a:defRPr sz="12600"/>
            </a:lvl2pPr>
            <a:lvl3pPr>
              <a:defRPr sz="10800"/>
            </a:lvl3pPr>
            <a:lvl4pPr>
              <a:defRPr sz="9000"/>
            </a:lvl4pPr>
            <a:lvl5pPr>
              <a:defRPr sz="9000"/>
            </a:lvl5pPr>
            <a:lvl6pPr>
              <a:defRPr sz="9000"/>
            </a:lvl6pPr>
            <a:lvl7pPr>
              <a:defRPr sz="9000"/>
            </a:lvl7pPr>
            <a:lvl8pPr>
              <a:defRPr sz="9000"/>
            </a:lvl8pPr>
            <a:lvl9pPr>
              <a:defRPr sz="9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440182" y="9041133"/>
            <a:ext cx="9476186" cy="29553697"/>
          </a:xfrm>
        </p:spPr>
        <p:txBody>
          <a:bodyPr/>
          <a:lstStyle>
            <a:lvl1pPr marL="0" indent="0">
              <a:buNone/>
              <a:defRPr sz="6300"/>
            </a:lvl1pPr>
            <a:lvl2pPr marL="2057400" indent="0">
              <a:buNone/>
              <a:defRPr sz="5400"/>
            </a:lvl2pPr>
            <a:lvl3pPr marL="4114800" indent="0">
              <a:buNone/>
              <a:defRPr sz="4500"/>
            </a:lvl3pPr>
            <a:lvl4pPr marL="6172200" indent="0">
              <a:buNone/>
              <a:defRPr sz="4100"/>
            </a:lvl4pPr>
            <a:lvl5pPr marL="8229600" indent="0">
              <a:buNone/>
              <a:defRPr sz="4100"/>
            </a:lvl5pPr>
            <a:lvl6pPr marL="10287000" indent="0">
              <a:buNone/>
              <a:defRPr sz="4100"/>
            </a:lvl6pPr>
            <a:lvl7pPr marL="12344400" indent="0">
              <a:buNone/>
              <a:defRPr sz="4100"/>
            </a:lvl7pPr>
            <a:lvl8pPr marL="14401800" indent="0">
              <a:buNone/>
              <a:defRPr sz="4100"/>
            </a:lvl8pPr>
            <a:lvl9pPr marL="16459200" indent="0">
              <a:buNone/>
              <a:defRPr sz="4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6C3AD11-11C6-4323-980C-215B176DAB10}" type="datetimeFigureOut">
              <a:rPr lang="fr-FR" smtClean="0"/>
              <a:t>07/09/2015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313819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645707" y="30243780"/>
            <a:ext cx="17282160" cy="3570449"/>
          </a:xfrm>
        </p:spPr>
        <p:txBody>
          <a:bodyPr anchor="b"/>
          <a:lstStyle>
            <a:lvl1pPr algn="l">
              <a:defRPr sz="9000" b="1"/>
            </a:lvl1pPr>
          </a:lstStyle>
          <a:p>
            <a:r>
              <a:rPr lang="fr-FR" smtClean="0"/>
              <a:t>Modifiez le style du titre</a:t>
            </a:r>
            <a:endParaRPr lang="fr-FR"/>
          </a:p>
        </p:txBody>
      </p:sp>
      <p:sp>
        <p:nvSpPr>
          <p:cNvPr id="3" name="Espace réservé pour une image  2"/>
          <p:cNvSpPr>
            <a:spLocks noGrp="1"/>
          </p:cNvSpPr>
          <p:nvPr>
            <p:ph type="pic" idx="1"/>
          </p:nvPr>
        </p:nvSpPr>
        <p:spPr>
          <a:xfrm>
            <a:off x="5645707" y="3860483"/>
            <a:ext cx="17282160" cy="25923240"/>
          </a:xfrm>
        </p:spPr>
        <p:txBody>
          <a:bodyPr/>
          <a:lstStyle>
            <a:lvl1pPr marL="0" indent="0">
              <a:buNone/>
              <a:defRPr sz="14400"/>
            </a:lvl1pPr>
            <a:lvl2pPr marL="2057400" indent="0">
              <a:buNone/>
              <a:defRPr sz="12600"/>
            </a:lvl2pPr>
            <a:lvl3pPr marL="4114800" indent="0">
              <a:buNone/>
              <a:defRPr sz="10800"/>
            </a:lvl3pPr>
            <a:lvl4pPr marL="6172200" indent="0">
              <a:buNone/>
              <a:defRPr sz="9000"/>
            </a:lvl4pPr>
            <a:lvl5pPr marL="8229600" indent="0">
              <a:buNone/>
              <a:defRPr sz="9000"/>
            </a:lvl5pPr>
            <a:lvl6pPr marL="10287000" indent="0">
              <a:buNone/>
              <a:defRPr sz="9000"/>
            </a:lvl6pPr>
            <a:lvl7pPr marL="12344400" indent="0">
              <a:buNone/>
              <a:defRPr sz="9000"/>
            </a:lvl7pPr>
            <a:lvl8pPr marL="14401800" indent="0">
              <a:buNone/>
              <a:defRPr sz="9000"/>
            </a:lvl8pPr>
            <a:lvl9pPr marL="16459200" indent="0">
              <a:buNone/>
              <a:defRPr sz="9000"/>
            </a:lvl9pPr>
          </a:lstStyle>
          <a:p>
            <a:endParaRPr lang="fr-FR"/>
          </a:p>
        </p:txBody>
      </p:sp>
      <p:sp>
        <p:nvSpPr>
          <p:cNvPr id="4" name="Espace réservé du texte 3"/>
          <p:cNvSpPr>
            <a:spLocks noGrp="1"/>
          </p:cNvSpPr>
          <p:nvPr>
            <p:ph type="body" sz="half" idx="2"/>
          </p:nvPr>
        </p:nvSpPr>
        <p:spPr>
          <a:xfrm>
            <a:off x="5645707" y="33814229"/>
            <a:ext cx="17282160" cy="5070631"/>
          </a:xfrm>
        </p:spPr>
        <p:txBody>
          <a:bodyPr/>
          <a:lstStyle>
            <a:lvl1pPr marL="0" indent="0">
              <a:buNone/>
              <a:defRPr sz="6300"/>
            </a:lvl1pPr>
            <a:lvl2pPr marL="2057400" indent="0">
              <a:buNone/>
              <a:defRPr sz="5400"/>
            </a:lvl2pPr>
            <a:lvl3pPr marL="4114800" indent="0">
              <a:buNone/>
              <a:defRPr sz="4500"/>
            </a:lvl3pPr>
            <a:lvl4pPr marL="6172200" indent="0">
              <a:buNone/>
              <a:defRPr sz="4100"/>
            </a:lvl4pPr>
            <a:lvl5pPr marL="8229600" indent="0">
              <a:buNone/>
              <a:defRPr sz="4100"/>
            </a:lvl5pPr>
            <a:lvl6pPr marL="10287000" indent="0">
              <a:buNone/>
              <a:defRPr sz="4100"/>
            </a:lvl6pPr>
            <a:lvl7pPr marL="12344400" indent="0">
              <a:buNone/>
              <a:defRPr sz="4100"/>
            </a:lvl7pPr>
            <a:lvl8pPr marL="14401800" indent="0">
              <a:buNone/>
              <a:defRPr sz="4100"/>
            </a:lvl8pPr>
            <a:lvl9pPr marL="16459200" indent="0">
              <a:buNone/>
              <a:defRPr sz="4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6C3AD11-11C6-4323-980C-215B176DAB10}" type="datetimeFigureOut">
              <a:rPr lang="fr-FR" smtClean="0"/>
              <a:t>07/09/2015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BE0B3B-6E33-4AAB-8C4B-8B041D2294E5}" type="slidenum">
              <a:rPr lang="fr-FR" smtClean="0"/>
              <a:t>‹N°›</a:t>
            </a:fld>
            <a:endParaRPr lang="fr-FR"/>
          </a:p>
        </p:txBody>
      </p:sp>
    </p:spTree>
    <p:extLst>
      <p:ext uri="{BB962C8B-B14F-4D97-AF65-F5344CB8AC3E}">
        <p14:creationId xmlns:p14="http://schemas.microsoft.com/office/powerpoint/2010/main" val="4365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40180" y="1730219"/>
            <a:ext cx="25923240" cy="7200900"/>
          </a:xfrm>
          <a:prstGeom prst="rect">
            <a:avLst/>
          </a:prstGeom>
        </p:spPr>
        <p:txBody>
          <a:bodyPr vert="horz" lIns="411480" tIns="205740" rIns="411480" bIns="20574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440180" y="10081263"/>
            <a:ext cx="25923240" cy="28513567"/>
          </a:xfrm>
          <a:prstGeom prst="rect">
            <a:avLst/>
          </a:prstGeom>
        </p:spPr>
        <p:txBody>
          <a:bodyPr vert="horz" lIns="411480" tIns="205740" rIns="411480" bIns="20574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440180" y="40045008"/>
            <a:ext cx="6720840" cy="2300288"/>
          </a:xfrm>
          <a:prstGeom prst="rect">
            <a:avLst/>
          </a:prstGeom>
        </p:spPr>
        <p:txBody>
          <a:bodyPr vert="horz" lIns="411480" tIns="205740" rIns="411480" bIns="205740" rtlCol="0" anchor="ctr"/>
          <a:lstStyle>
            <a:lvl1pPr algn="l">
              <a:defRPr sz="5400">
                <a:solidFill>
                  <a:schemeClr val="tx1">
                    <a:tint val="75000"/>
                  </a:schemeClr>
                </a:solidFill>
              </a:defRPr>
            </a:lvl1pPr>
          </a:lstStyle>
          <a:p>
            <a:fld id="{06C3AD11-11C6-4323-980C-215B176DAB10}" type="datetimeFigureOut">
              <a:rPr lang="fr-FR" smtClean="0"/>
              <a:t>07/09/2015</a:t>
            </a:fld>
            <a:endParaRPr lang="fr-FR"/>
          </a:p>
        </p:txBody>
      </p:sp>
      <p:sp>
        <p:nvSpPr>
          <p:cNvPr id="5" name="Espace réservé du pied de page 4"/>
          <p:cNvSpPr>
            <a:spLocks noGrp="1"/>
          </p:cNvSpPr>
          <p:nvPr>
            <p:ph type="ftr" sz="quarter" idx="3"/>
          </p:nvPr>
        </p:nvSpPr>
        <p:spPr>
          <a:xfrm>
            <a:off x="9841230" y="40045008"/>
            <a:ext cx="9121140" cy="2300288"/>
          </a:xfrm>
          <a:prstGeom prst="rect">
            <a:avLst/>
          </a:prstGeom>
        </p:spPr>
        <p:txBody>
          <a:bodyPr vert="horz" lIns="411480" tIns="205740" rIns="411480" bIns="205740" rtlCol="0" anchor="ctr"/>
          <a:lstStyle>
            <a:lvl1pPr algn="ctr">
              <a:defRPr sz="5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20642580" y="40045008"/>
            <a:ext cx="6720840" cy="2300288"/>
          </a:xfrm>
          <a:prstGeom prst="rect">
            <a:avLst/>
          </a:prstGeom>
        </p:spPr>
        <p:txBody>
          <a:bodyPr vert="horz" lIns="411480" tIns="205740" rIns="411480" bIns="205740" rtlCol="0" anchor="ctr"/>
          <a:lstStyle>
            <a:lvl1pPr algn="r">
              <a:defRPr sz="5400">
                <a:solidFill>
                  <a:schemeClr val="tx1">
                    <a:tint val="75000"/>
                  </a:schemeClr>
                </a:solidFill>
              </a:defRPr>
            </a:lvl1pPr>
          </a:lstStyle>
          <a:p>
            <a:fld id="{39BE0B3B-6E33-4AAB-8C4B-8B041D2294E5}" type="slidenum">
              <a:rPr lang="fr-FR" smtClean="0"/>
              <a:t>‹N°›</a:t>
            </a:fld>
            <a:endParaRPr lang="fr-FR"/>
          </a:p>
        </p:txBody>
      </p:sp>
    </p:spTree>
    <p:extLst>
      <p:ext uri="{BB962C8B-B14F-4D97-AF65-F5344CB8AC3E}">
        <p14:creationId xmlns:p14="http://schemas.microsoft.com/office/powerpoint/2010/main" val="2969244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14800" rtl="0" eaLnBrk="1" latinLnBrk="0" hangingPunct="1">
        <a:spcBef>
          <a:spcPct val="0"/>
        </a:spcBef>
        <a:buNone/>
        <a:defRPr sz="19800" kern="1200">
          <a:solidFill>
            <a:schemeClr val="tx1"/>
          </a:solidFill>
          <a:latin typeface="+mj-lt"/>
          <a:ea typeface="+mj-ea"/>
          <a:cs typeface="+mj-cs"/>
        </a:defRPr>
      </a:lvl1pPr>
    </p:titleStyle>
    <p:bodyStyle>
      <a:lvl1pPr marL="1543050" indent="-1543050" algn="l" defTabSz="4114800" rtl="0" eaLnBrk="1" latinLnBrk="0" hangingPunct="1">
        <a:spcBef>
          <a:spcPct val="20000"/>
        </a:spcBef>
        <a:buFont typeface="Arial" pitchFamily="34" charset="0"/>
        <a:buChar char="•"/>
        <a:defRPr sz="14400" kern="1200">
          <a:solidFill>
            <a:schemeClr val="tx1"/>
          </a:solidFill>
          <a:latin typeface="+mn-lt"/>
          <a:ea typeface="+mn-ea"/>
          <a:cs typeface="+mn-cs"/>
        </a:defRPr>
      </a:lvl1pPr>
      <a:lvl2pPr marL="3343275" indent="-1285875" algn="l" defTabSz="4114800" rtl="0" eaLnBrk="1" latinLnBrk="0" hangingPunct="1">
        <a:spcBef>
          <a:spcPct val="20000"/>
        </a:spcBef>
        <a:buFont typeface="Arial" pitchFamily="34" charset="0"/>
        <a:buChar char="–"/>
        <a:defRPr sz="12600" kern="1200">
          <a:solidFill>
            <a:schemeClr val="tx1"/>
          </a:solidFill>
          <a:latin typeface="+mn-lt"/>
          <a:ea typeface="+mn-ea"/>
          <a:cs typeface="+mn-cs"/>
        </a:defRPr>
      </a:lvl2pPr>
      <a:lvl3pPr marL="5143500" indent="-1028700" algn="l" defTabSz="4114800" rtl="0" eaLnBrk="1" latinLnBrk="0" hangingPunct="1">
        <a:spcBef>
          <a:spcPct val="20000"/>
        </a:spcBef>
        <a:buFont typeface="Arial" pitchFamily="34" charset="0"/>
        <a:buChar char="•"/>
        <a:defRPr sz="10800" kern="1200">
          <a:solidFill>
            <a:schemeClr val="tx1"/>
          </a:solidFill>
          <a:latin typeface="+mn-lt"/>
          <a:ea typeface="+mn-ea"/>
          <a:cs typeface="+mn-cs"/>
        </a:defRPr>
      </a:lvl3pPr>
      <a:lvl4pPr marL="72009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4pPr>
      <a:lvl5pPr marL="92583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5pPr>
      <a:lvl6pPr marL="113157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6pPr>
      <a:lvl7pPr marL="133731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7pPr>
      <a:lvl8pPr marL="154305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8pPr>
      <a:lvl9pPr marL="17487900" indent="-1028700" algn="l" defTabSz="4114800" rtl="0" eaLnBrk="1" latinLnBrk="0" hangingPunct="1">
        <a:spcBef>
          <a:spcPct val="20000"/>
        </a:spcBef>
        <a:buFont typeface="Arial" pitchFamily="34" charset="0"/>
        <a:buChar char="•"/>
        <a:defRPr sz="9000" kern="1200">
          <a:solidFill>
            <a:schemeClr val="tx1"/>
          </a:solidFill>
          <a:latin typeface="+mn-lt"/>
          <a:ea typeface="+mn-ea"/>
          <a:cs typeface="+mn-cs"/>
        </a:defRPr>
      </a:lvl9pPr>
    </p:bodyStyle>
    <p:otherStyle>
      <a:defPPr>
        <a:defRPr lang="fr-FR"/>
      </a:defPPr>
      <a:lvl1pPr marL="0" algn="l" defTabSz="4114800" rtl="0" eaLnBrk="1" latinLnBrk="0" hangingPunct="1">
        <a:defRPr sz="8100" kern="1200">
          <a:solidFill>
            <a:schemeClr val="tx1"/>
          </a:solidFill>
          <a:latin typeface="+mn-lt"/>
          <a:ea typeface="+mn-ea"/>
          <a:cs typeface="+mn-cs"/>
        </a:defRPr>
      </a:lvl1pPr>
      <a:lvl2pPr marL="2057400" algn="l" defTabSz="4114800" rtl="0" eaLnBrk="1" latinLnBrk="0" hangingPunct="1">
        <a:defRPr sz="8100" kern="1200">
          <a:solidFill>
            <a:schemeClr val="tx1"/>
          </a:solidFill>
          <a:latin typeface="+mn-lt"/>
          <a:ea typeface="+mn-ea"/>
          <a:cs typeface="+mn-cs"/>
        </a:defRPr>
      </a:lvl2pPr>
      <a:lvl3pPr marL="4114800" algn="l" defTabSz="4114800" rtl="0" eaLnBrk="1" latinLnBrk="0" hangingPunct="1">
        <a:defRPr sz="8100" kern="1200">
          <a:solidFill>
            <a:schemeClr val="tx1"/>
          </a:solidFill>
          <a:latin typeface="+mn-lt"/>
          <a:ea typeface="+mn-ea"/>
          <a:cs typeface="+mn-cs"/>
        </a:defRPr>
      </a:lvl3pPr>
      <a:lvl4pPr marL="6172200" algn="l" defTabSz="4114800" rtl="0" eaLnBrk="1" latinLnBrk="0" hangingPunct="1">
        <a:defRPr sz="8100" kern="1200">
          <a:solidFill>
            <a:schemeClr val="tx1"/>
          </a:solidFill>
          <a:latin typeface="+mn-lt"/>
          <a:ea typeface="+mn-ea"/>
          <a:cs typeface="+mn-cs"/>
        </a:defRPr>
      </a:lvl4pPr>
      <a:lvl5pPr marL="8229600" algn="l" defTabSz="4114800" rtl="0" eaLnBrk="1" latinLnBrk="0" hangingPunct="1">
        <a:defRPr sz="8100" kern="1200">
          <a:solidFill>
            <a:schemeClr val="tx1"/>
          </a:solidFill>
          <a:latin typeface="+mn-lt"/>
          <a:ea typeface="+mn-ea"/>
          <a:cs typeface="+mn-cs"/>
        </a:defRPr>
      </a:lvl5pPr>
      <a:lvl6pPr marL="10287000" algn="l" defTabSz="4114800" rtl="0" eaLnBrk="1" latinLnBrk="0" hangingPunct="1">
        <a:defRPr sz="8100" kern="1200">
          <a:solidFill>
            <a:schemeClr val="tx1"/>
          </a:solidFill>
          <a:latin typeface="+mn-lt"/>
          <a:ea typeface="+mn-ea"/>
          <a:cs typeface="+mn-cs"/>
        </a:defRPr>
      </a:lvl6pPr>
      <a:lvl7pPr marL="12344400" algn="l" defTabSz="4114800" rtl="0" eaLnBrk="1" latinLnBrk="0" hangingPunct="1">
        <a:defRPr sz="8100" kern="1200">
          <a:solidFill>
            <a:schemeClr val="tx1"/>
          </a:solidFill>
          <a:latin typeface="+mn-lt"/>
          <a:ea typeface="+mn-ea"/>
          <a:cs typeface="+mn-cs"/>
        </a:defRPr>
      </a:lvl7pPr>
      <a:lvl8pPr marL="14401800" algn="l" defTabSz="4114800" rtl="0" eaLnBrk="1" latinLnBrk="0" hangingPunct="1">
        <a:defRPr sz="8100" kern="1200">
          <a:solidFill>
            <a:schemeClr val="tx1"/>
          </a:solidFill>
          <a:latin typeface="+mn-lt"/>
          <a:ea typeface="+mn-ea"/>
          <a:cs typeface="+mn-cs"/>
        </a:defRPr>
      </a:lvl8pPr>
      <a:lvl9pPr marL="16459200" algn="l" defTabSz="4114800" rtl="0" eaLnBrk="1" latinLnBrk="0" hangingPunct="1">
        <a:defRPr sz="8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hyperlink" Target="http://www.sols-et-territoires.org/" TargetMode="External"/><Relationship Id="rId18" Type="http://schemas.openxmlformats.org/officeDocument/2006/relationships/image" Target="../media/image12.tiff"/><Relationship Id="rId26" Type="http://schemas.openxmlformats.org/officeDocument/2006/relationships/image" Target="../media/image19.gif"/><Relationship Id="rId3" Type="http://schemas.openxmlformats.org/officeDocument/2006/relationships/image" Target="../media/image1.png"/><Relationship Id="rId21" Type="http://schemas.microsoft.com/office/2007/relationships/hdphoto" Target="../media/hdphoto3.wdp"/><Relationship Id="rId7" Type="http://schemas.openxmlformats.org/officeDocument/2006/relationships/hyperlink" Target="http://www.gissol.fr/donnees/cartes/les-sols-dominants-de-france-metropolitaine-1491" TargetMode="External"/><Relationship Id="rId12" Type="http://schemas.microsoft.com/office/2007/relationships/hdphoto" Target="../media/hdphoto1.wdp"/><Relationship Id="rId17" Type="http://schemas.openxmlformats.org/officeDocument/2006/relationships/image" Target="../media/image11.tiff"/><Relationship Id="rId25" Type="http://schemas.openxmlformats.org/officeDocument/2006/relationships/image" Target="../media/image18.wmf"/><Relationship Id="rId2" Type="http://schemas.openxmlformats.org/officeDocument/2006/relationships/notesSlide" Target="../notesSlides/notesSlide1.xml"/><Relationship Id="rId16" Type="http://schemas.microsoft.com/office/2007/relationships/hdphoto" Target="../media/hdphoto2.wdp"/><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tiff"/><Relationship Id="rId10" Type="http://schemas.openxmlformats.org/officeDocument/2006/relationships/image" Target="../media/image7.tiff"/><Relationship Id="rId19" Type="http://schemas.openxmlformats.org/officeDocument/2006/relationships/image" Target="../media/image13.tiff"/><Relationship Id="rId4" Type="http://schemas.openxmlformats.org/officeDocument/2006/relationships/image" Target="../media/image2.png"/><Relationship Id="rId9" Type="http://schemas.openxmlformats.org/officeDocument/2006/relationships/image" Target="../media/image6.jpg"/><Relationship Id="rId14" Type="http://schemas.openxmlformats.org/officeDocument/2006/relationships/image" Target="../media/image9.tiff"/><Relationship Id="rId22" Type="http://schemas.openxmlformats.org/officeDocument/2006/relationships/image" Target="../media/image15.png"/><Relationship Id="rId27"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8" name="Rectangle 17"/>
          <p:cNvSpPr/>
          <p:nvPr/>
        </p:nvSpPr>
        <p:spPr>
          <a:xfrm>
            <a:off x="91800" y="14114435"/>
            <a:ext cx="28602140" cy="17497375"/>
          </a:xfrm>
          <a:prstGeom prst="rect">
            <a:avLst/>
          </a:prstGeom>
          <a:gradFill>
            <a:gsLst>
              <a:gs pos="63000">
                <a:schemeClr val="accent6">
                  <a:lumMod val="60000"/>
                  <a:lumOff val="40000"/>
                </a:schemeClr>
              </a:gs>
              <a:gs pos="50000">
                <a:schemeClr val="accent6">
                  <a:lumMod val="40000"/>
                  <a:lumOff val="60000"/>
                </a:schemeClr>
              </a:gs>
              <a:gs pos="15000">
                <a:schemeClr val="accent6">
                  <a:lumMod val="20000"/>
                  <a:lumOff val="80000"/>
                </a:schemeClr>
              </a:gs>
            </a:gsLst>
            <a:lin ang="21594000" scaled="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90000" y="0"/>
            <a:ext cx="28691544" cy="3528692"/>
          </a:xfrm>
          <a:prstGeom prst="rect">
            <a:avLst/>
          </a:prstGeom>
          <a:solidFill>
            <a:srgbClr val="6D4635"/>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91800" y="0"/>
            <a:ext cx="5668200" cy="4893879"/>
          </a:xfrm>
          <a:prstGeom prst="rect">
            <a:avLst/>
          </a:prstGeom>
          <a:solidFill>
            <a:srgbClr val="F47D2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35772" y="39512406"/>
            <a:ext cx="28800000" cy="3739603"/>
          </a:xfrm>
          <a:prstGeom prst="rect">
            <a:avLst/>
          </a:prstGeom>
          <a:solidFill>
            <a:srgbClr val="F47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751935" y="0"/>
            <a:ext cx="20101210" cy="2585323"/>
          </a:xfrm>
          <a:prstGeom prst="rect">
            <a:avLst/>
          </a:prstGeom>
          <a:noFill/>
        </p:spPr>
        <p:txBody>
          <a:bodyPr wrap="square" rtlCol="0">
            <a:spAutoFit/>
          </a:bodyPr>
          <a:lstStyle/>
          <a:p>
            <a:r>
              <a:rPr lang="en-US" sz="8000" dirty="0">
                <a:solidFill>
                  <a:schemeClr val="bg1"/>
                </a:solidFill>
              </a:rPr>
              <a:t>Towards a methodology </a:t>
            </a:r>
            <a:r>
              <a:rPr lang="en-US" sz="8000" dirty="0" smtClean="0">
                <a:solidFill>
                  <a:schemeClr val="bg1"/>
                </a:solidFill>
              </a:rPr>
              <a:t>for the </a:t>
            </a:r>
            <a:r>
              <a:rPr lang="en-US" sz="8000" dirty="0">
                <a:solidFill>
                  <a:schemeClr val="bg1"/>
                </a:solidFill>
              </a:rPr>
              <a:t>harmonization of soil </a:t>
            </a:r>
            <a:r>
              <a:rPr lang="en-US" sz="8000" dirty="0" smtClean="0">
                <a:solidFill>
                  <a:schemeClr val="bg1"/>
                </a:solidFill>
              </a:rPr>
              <a:t>maps </a:t>
            </a:r>
            <a:r>
              <a:rPr lang="en-US" sz="8000" dirty="0">
                <a:solidFill>
                  <a:schemeClr val="bg1"/>
                </a:solidFill>
              </a:rPr>
              <a:t>assisted by digital mapping</a:t>
            </a:r>
            <a:endParaRPr lang="fr-FR" sz="8000" dirty="0">
              <a:solidFill>
                <a:schemeClr val="bg1"/>
              </a:solidFill>
            </a:endParaRPr>
          </a:p>
        </p:txBody>
      </p:sp>
      <p:sp>
        <p:nvSpPr>
          <p:cNvPr id="8" name="ZoneTexte 7"/>
          <p:cNvSpPr txBox="1"/>
          <p:nvPr/>
        </p:nvSpPr>
        <p:spPr>
          <a:xfrm>
            <a:off x="6336904" y="3528692"/>
            <a:ext cx="22466696" cy="1384995"/>
          </a:xfrm>
          <a:prstGeom prst="rect">
            <a:avLst/>
          </a:prstGeom>
          <a:noFill/>
        </p:spPr>
        <p:txBody>
          <a:bodyPr wrap="square" rtlCol="0">
            <a:spAutoFit/>
          </a:bodyPr>
          <a:lstStyle/>
          <a:p>
            <a:r>
              <a:rPr lang="fr-FR" sz="2800" dirty="0" smtClean="0"/>
              <a:t>DRUFIN S.</a:t>
            </a:r>
            <a:r>
              <a:rPr lang="fr-FR" sz="2800" baseline="30000" dirty="0" smtClean="0"/>
              <a:t>1</a:t>
            </a:r>
            <a:r>
              <a:rPr lang="fr-FR" sz="2800" dirty="0" smtClean="0"/>
              <a:t>, LAROCHE B.</a:t>
            </a:r>
            <a:r>
              <a:rPr lang="fr-FR" sz="2800" baseline="30000" dirty="0" smtClean="0"/>
              <a:t>12</a:t>
            </a:r>
            <a:r>
              <a:rPr lang="fr-FR" sz="2800" dirty="0" smtClean="0"/>
              <a:t>, FOURVEL G.</a:t>
            </a:r>
            <a:r>
              <a:rPr lang="fr-FR" sz="2800" baseline="30000" dirty="0" smtClean="0"/>
              <a:t>1</a:t>
            </a:r>
            <a:r>
              <a:rPr lang="fr-FR" sz="2800" dirty="0" smtClean="0"/>
              <a:t>, RICHER DE FORGES A.C.</a:t>
            </a:r>
            <a:r>
              <a:rPr lang="fr-FR" sz="2800" baseline="30000" dirty="0" smtClean="0"/>
              <a:t>1</a:t>
            </a:r>
            <a:r>
              <a:rPr lang="fr-FR" sz="2800" dirty="0" smtClean="0"/>
              <a:t>, GIROT G.</a:t>
            </a:r>
            <a:r>
              <a:rPr lang="fr-FR" sz="2800" baseline="30000" dirty="0" smtClean="0"/>
              <a:t>3</a:t>
            </a:r>
          </a:p>
          <a:p>
            <a:r>
              <a:rPr lang="fr-FR" sz="2800" baseline="30000" dirty="0"/>
              <a:t>1</a:t>
            </a:r>
            <a:r>
              <a:rPr lang="fr-FR" sz="2800" dirty="0" smtClean="0"/>
              <a:t> : </a:t>
            </a:r>
            <a:r>
              <a:rPr lang="fr-FR" sz="2800" dirty="0"/>
              <a:t>INRA US1106, </a:t>
            </a:r>
            <a:r>
              <a:rPr lang="fr-FR" sz="2800" dirty="0" err="1"/>
              <a:t>InfoSol</a:t>
            </a:r>
            <a:r>
              <a:rPr lang="fr-FR" sz="2800" dirty="0"/>
              <a:t>, F-45075 Orléans, France, </a:t>
            </a:r>
            <a:r>
              <a:rPr lang="fr-FR" sz="2800" spc="-150" baseline="30000" dirty="0"/>
              <a:t>2</a:t>
            </a:r>
            <a:r>
              <a:rPr lang="fr-FR" sz="2800" spc="-150" dirty="0"/>
              <a:t>  </a:t>
            </a:r>
            <a:r>
              <a:rPr lang="en-US" sz="2800" i="1" dirty="0" err="1" smtClean="0"/>
              <a:t>Réseau</a:t>
            </a:r>
            <a:r>
              <a:rPr lang="en-US" sz="2800" i="1" dirty="0" smtClean="0"/>
              <a:t> </a:t>
            </a:r>
            <a:r>
              <a:rPr lang="en-US" sz="2800" i="1" dirty="0" err="1" smtClean="0"/>
              <a:t>Mixte</a:t>
            </a:r>
            <a:r>
              <a:rPr lang="en-US" sz="2800" i="1" dirty="0" smtClean="0"/>
              <a:t> </a:t>
            </a:r>
            <a:r>
              <a:rPr lang="en-US" sz="2800" i="1" dirty="0" err="1" smtClean="0"/>
              <a:t>Technologique</a:t>
            </a:r>
            <a:r>
              <a:rPr lang="en-US" sz="2800" i="1" dirty="0" smtClean="0"/>
              <a:t> </a:t>
            </a:r>
            <a:r>
              <a:rPr lang="en-US" sz="2800" i="1" dirty="0"/>
              <a:t>« Sols et </a:t>
            </a:r>
            <a:r>
              <a:rPr lang="en-US" sz="2800" i="1" dirty="0" err="1"/>
              <a:t>Territoires</a:t>
            </a:r>
            <a:r>
              <a:rPr lang="en-US" sz="2800" i="1" dirty="0"/>
              <a:t> </a:t>
            </a:r>
            <a:r>
              <a:rPr lang="en-US" sz="2800" i="1" dirty="0" smtClean="0"/>
              <a:t>», </a:t>
            </a:r>
            <a:r>
              <a:rPr lang="en-US" sz="2800" i="1" baseline="30000" dirty="0" smtClean="0"/>
              <a:t>3</a:t>
            </a:r>
            <a:r>
              <a:rPr lang="en-US" sz="2800" i="1" dirty="0" smtClean="0"/>
              <a:t> </a:t>
            </a:r>
            <a:r>
              <a:rPr lang="en-US" sz="2800" i="1" dirty="0" err="1" smtClean="0"/>
              <a:t>Unité</a:t>
            </a:r>
            <a:r>
              <a:rPr lang="en-US" sz="2800" i="1" dirty="0" smtClean="0"/>
              <a:t> </a:t>
            </a:r>
            <a:r>
              <a:rPr lang="en-US" sz="2800" i="1" dirty="0"/>
              <a:t>Science du sol, INRA, CS 40001 </a:t>
            </a:r>
            <a:r>
              <a:rPr lang="en-US" sz="2800" i="1" dirty="0" err="1"/>
              <a:t>Ardon</a:t>
            </a:r>
            <a:r>
              <a:rPr lang="en-US" sz="2800" i="1" dirty="0"/>
              <a:t>, </a:t>
            </a:r>
            <a:r>
              <a:rPr lang="en-US" sz="2800" i="1" dirty="0" err="1"/>
              <a:t>Orléans</a:t>
            </a:r>
            <a:r>
              <a:rPr lang="en-US" sz="2800" i="1" dirty="0"/>
              <a:t> </a:t>
            </a:r>
            <a:r>
              <a:rPr lang="en-US" sz="2800" i="1" dirty="0" err="1"/>
              <a:t>cedex</a:t>
            </a:r>
            <a:r>
              <a:rPr lang="en-US" sz="2800" i="1" dirty="0"/>
              <a:t> 2, </a:t>
            </a:r>
            <a:r>
              <a:rPr lang="en-US" sz="2800" i="1" dirty="0" smtClean="0"/>
              <a:t>France                                                                                                                                        </a:t>
            </a:r>
            <a:r>
              <a:rPr lang="fr-FR" sz="2800" i="1" dirty="0"/>
              <a:t>Bertrand.laroche@orleans.inra.fr</a:t>
            </a:r>
            <a:endParaRPr lang="fr-FR" sz="2800" dirty="0" smtClean="0">
              <a:solidFill>
                <a:schemeClr val="bg1"/>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66" y="1246121"/>
            <a:ext cx="4738918" cy="1942555"/>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738" y="40068721"/>
            <a:ext cx="4537262" cy="1859893"/>
          </a:xfrm>
          <a:prstGeom prst="rect">
            <a:avLst/>
          </a:prstGeom>
        </p:spPr>
      </p:pic>
      <p:sp>
        <p:nvSpPr>
          <p:cNvPr id="11" name="ZoneTexte 10"/>
          <p:cNvSpPr txBox="1"/>
          <p:nvPr/>
        </p:nvSpPr>
        <p:spPr>
          <a:xfrm>
            <a:off x="7273008" y="40068721"/>
            <a:ext cx="6264696" cy="3046988"/>
          </a:xfrm>
          <a:prstGeom prst="rect">
            <a:avLst/>
          </a:prstGeom>
          <a:noFill/>
        </p:spPr>
        <p:txBody>
          <a:bodyPr wrap="square" rtlCol="0">
            <a:spAutoFit/>
          </a:bodyPr>
          <a:lstStyle/>
          <a:p>
            <a:r>
              <a:rPr lang="fr-FR" sz="3200" dirty="0">
                <a:solidFill>
                  <a:schemeClr val="bg1"/>
                </a:solidFill>
                <a:latin typeface="Myriad Pro" pitchFamily="34" charset="0"/>
              </a:rPr>
              <a:t>INRA - </a:t>
            </a:r>
            <a:r>
              <a:rPr lang="fr-FR" sz="3200" dirty="0" err="1">
                <a:solidFill>
                  <a:schemeClr val="bg1"/>
                </a:solidFill>
                <a:latin typeface="Myriad Pro" pitchFamily="34" charset="0"/>
              </a:rPr>
              <a:t>InfoSol</a:t>
            </a:r>
            <a:r>
              <a:rPr lang="fr-FR" sz="3200" dirty="0">
                <a:solidFill>
                  <a:schemeClr val="bg1"/>
                </a:solidFill>
                <a:latin typeface="Myriad Pro" pitchFamily="34" charset="0"/>
              </a:rPr>
              <a:t> </a:t>
            </a:r>
            <a:endParaRPr lang="fr-FR" sz="3200" dirty="0" smtClean="0">
              <a:solidFill>
                <a:schemeClr val="bg1"/>
              </a:solidFill>
              <a:latin typeface="Myriad Pro" pitchFamily="34" charset="0"/>
            </a:endParaRPr>
          </a:p>
          <a:p>
            <a:r>
              <a:rPr lang="fr-FR" sz="3200" dirty="0" smtClean="0">
                <a:solidFill>
                  <a:schemeClr val="bg1"/>
                </a:solidFill>
                <a:latin typeface="Myriad Pro" pitchFamily="34" charset="0"/>
              </a:rPr>
              <a:t>Centre </a:t>
            </a:r>
            <a:r>
              <a:rPr lang="fr-FR" sz="3200" dirty="0">
                <a:solidFill>
                  <a:schemeClr val="bg1"/>
                </a:solidFill>
                <a:latin typeface="Myriad Pro" pitchFamily="34" charset="0"/>
              </a:rPr>
              <a:t>de recherche d'Orléans </a:t>
            </a:r>
            <a:endParaRPr lang="fr-FR" sz="3200" dirty="0" smtClean="0">
              <a:solidFill>
                <a:schemeClr val="bg1"/>
              </a:solidFill>
              <a:latin typeface="Myriad Pro" pitchFamily="34" charset="0"/>
            </a:endParaRPr>
          </a:p>
          <a:p>
            <a:r>
              <a:rPr lang="fr-FR" sz="3200" dirty="0" smtClean="0">
                <a:solidFill>
                  <a:schemeClr val="bg1"/>
                </a:solidFill>
                <a:latin typeface="Myriad Pro" pitchFamily="34" charset="0"/>
              </a:rPr>
              <a:t>2163 </a:t>
            </a:r>
            <a:r>
              <a:rPr lang="fr-FR" sz="3200" dirty="0">
                <a:solidFill>
                  <a:schemeClr val="bg1"/>
                </a:solidFill>
                <a:latin typeface="Myriad Pro" pitchFamily="34" charset="0"/>
              </a:rPr>
              <a:t>Avenue de la Pomme de Pin </a:t>
            </a:r>
            <a:endParaRPr lang="fr-FR" sz="3200" dirty="0" smtClean="0">
              <a:solidFill>
                <a:schemeClr val="bg1"/>
              </a:solidFill>
              <a:latin typeface="Myriad Pro" pitchFamily="34" charset="0"/>
            </a:endParaRPr>
          </a:p>
          <a:p>
            <a:r>
              <a:rPr lang="fr-FR" sz="3200" dirty="0" smtClean="0">
                <a:solidFill>
                  <a:schemeClr val="bg1"/>
                </a:solidFill>
                <a:latin typeface="Myriad Pro" pitchFamily="34" charset="0"/>
              </a:rPr>
              <a:t>CS  </a:t>
            </a:r>
            <a:r>
              <a:rPr lang="fr-FR" sz="3200" dirty="0">
                <a:solidFill>
                  <a:schemeClr val="bg1"/>
                </a:solidFill>
                <a:latin typeface="Myriad Pro" pitchFamily="34" charset="0"/>
              </a:rPr>
              <a:t>40001 ARDON </a:t>
            </a:r>
            <a:endParaRPr lang="fr-FR" sz="3200" dirty="0" smtClean="0">
              <a:solidFill>
                <a:schemeClr val="bg1"/>
              </a:solidFill>
              <a:latin typeface="Myriad Pro" pitchFamily="34" charset="0"/>
            </a:endParaRPr>
          </a:p>
          <a:p>
            <a:r>
              <a:rPr lang="fr-FR" sz="3200" dirty="0" smtClean="0">
                <a:solidFill>
                  <a:schemeClr val="bg1"/>
                </a:solidFill>
                <a:latin typeface="Myriad Pro" pitchFamily="34" charset="0"/>
              </a:rPr>
              <a:t>45075 </a:t>
            </a:r>
            <a:r>
              <a:rPr lang="fr-FR" sz="3200" dirty="0">
                <a:solidFill>
                  <a:schemeClr val="bg1"/>
                </a:solidFill>
                <a:latin typeface="Myriad Pro" pitchFamily="34" charset="0"/>
              </a:rPr>
              <a:t>ORLEANS Cedex 2 </a:t>
            </a:r>
            <a:endParaRPr lang="fr-FR" sz="3200" dirty="0" smtClean="0">
              <a:solidFill>
                <a:schemeClr val="bg1"/>
              </a:solidFill>
              <a:latin typeface="Myriad Pro" pitchFamily="34" charset="0"/>
            </a:endParaRPr>
          </a:p>
          <a:p>
            <a:r>
              <a:rPr lang="fr-FR" sz="3200" dirty="0" smtClean="0">
                <a:solidFill>
                  <a:schemeClr val="bg1"/>
                </a:solidFill>
                <a:latin typeface="Myriad Pro" pitchFamily="34" charset="0"/>
              </a:rPr>
              <a:t>www.val-de-loire.inra.fr</a:t>
            </a:r>
            <a:r>
              <a:rPr lang="fr-FR" sz="3200" dirty="0">
                <a:solidFill>
                  <a:schemeClr val="bg1"/>
                </a:solidFill>
                <a:latin typeface="Myriad Pro" pitchFamily="34" charset="0"/>
              </a:rPr>
              <a:t>/</a:t>
            </a:r>
            <a:endParaRPr lang="fr-FR" sz="3200" dirty="0" smtClean="0">
              <a:solidFill>
                <a:schemeClr val="bg1"/>
              </a:solidFill>
              <a:latin typeface="Myriad Pro" pitchFamily="34" charset="0"/>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5992" y="39890671"/>
            <a:ext cx="6423471" cy="3439001"/>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6856" y="40623109"/>
            <a:ext cx="3244947" cy="1630488"/>
          </a:xfrm>
          <a:prstGeom prst="rect">
            <a:avLst/>
          </a:prstGeom>
        </p:spPr>
      </p:pic>
      <p:sp>
        <p:nvSpPr>
          <p:cNvPr id="3" name="Rectangle 2"/>
          <p:cNvSpPr/>
          <p:nvPr/>
        </p:nvSpPr>
        <p:spPr>
          <a:xfrm>
            <a:off x="90000" y="4965671"/>
            <a:ext cx="28620000" cy="9148763"/>
          </a:xfrm>
          <a:prstGeom prst="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p:cNvSpPr/>
          <p:nvPr/>
        </p:nvSpPr>
        <p:spPr>
          <a:xfrm>
            <a:off x="91799" y="31611811"/>
            <a:ext cx="28602139" cy="7848873"/>
          </a:xfrm>
          <a:prstGeom prst="rect">
            <a:avLst/>
          </a:prstGeom>
          <a:solidFill>
            <a:schemeClr val="accent6">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p:cNvSpPr/>
          <p:nvPr/>
        </p:nvSpPr>
        <p:spPr>
          <a:xfrm>
            <a:off x="91800" y="31611812"/>
            <a:ext cx="28602140" cy="936016"/>
          </a:xfrm>
          <a:prstGeom prst="rect">
            <a:avLst/>
          </a:prstGeom>
          <a:solidFill>
            <a:srgbClr val="6D4635"/>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dirty="0" err="1" smtClean="0"/>
              <a:t>Results</a:t>
            </a:r>
            <a:endParaRPr lang="fr-FR" sz="6600" dirty="0"/>
          </a:p>
        </p:txBody>
      </p:sp>
      <p:sp>
        <p:nvSpPr>
          <p:cNvPr id="23" name="ZoneTexte 22"/>
          <p:cNvSpPr txBox="1"/>
          <p:nvPr/>
        </p:nvSpPr>
        <p:spPr>
          <a:xfrm>
            <a:off x="290763" y="6048540"/>
            <a:ext cx="21023997" cy="7417415"/>
          </a:xfrm>
          <a:prstGeom prst="rect">
            <a:avLst/>
          </a:prstGeom>
          <a:noFill/>
        </p:spPr>
        <p:txBody>
          <a:bodyPr wrap="square" rtlCol="0">
            <a:spAutoFit/>
          </a:bodyPr>
          <a:lstStyle/>
          <a:p>
            <a:pPr algn="just"/>
            <a:r>
              <a:rPr lang="en-US" sz="2800" dirty="0"/>
              <a:t>Soils are </a:t>
            </a:r>
            <a:r>
              <a:rPr lang="en-US" sz="2800" dirty="0" smtClean="0"/>
              <a:t>central to </a:t>
            </a:r>
            <a:r>
              <a:rPr lang="en-US" sz="2800" dirty="0"/>
              <a:t>several </a:t>
            </a:r>
            <a:r>
              <a:rPr lang="en-US" sz="2800" dirty="0" smtClean="0"/>
              <a:t>global </a:t>
            </a:r>
            <a:r>
              <a:rPr lang="en-US" sz="2800" dirty="0"/>
              <a:t>challenges such as ecosystem services delivery, food security, climate change </a:t>
            </a:r>
            <a:r>
              <a:rPr lang="en-US" sz="2800" dirty="0" smtClean="0"/>
              <a:t>mitigation </a:t>
            </a:r>
            <a:r>
              <a:rPr lang="en-US" sz="2800" dirty="0"/>
              <a:t>or biodiversity protection. Though soils are </a:t>
            </a:r>
            <a:r>
              <a:rPr lang="en-US" sz="2800" dirty="0" smtClean="0"/>
              <a:t>threatened </a:t>
            </a:r>
            <a:r>
              <a:rPr lang="en-US" sz="2800" dirty="0"/>
              <a:t>by many human activities such as </a:t>
            </a:r>
            <a:r>
              <a:rPr lang="en-US" sz="2800" dirty="0" smtClean="0"/>
              <a:t>intensive agriculture </a:t>
            </a:r>
            <a:r>
              <a:rPr lang="en-US" sz="2800" dirty="0"/>
              <a:t>or urbanization. So it is indispensable to protect soil and manage this resource as well as possible.</a:t>
            </a:r>
            <a:endParaRPr lang="fr-FR" sz="2800" dirty="0"/>
          </a:p>
          <a:p>
            <a:pPr algn="just"/>
            <a:r>
              <a:rPr lang="en-US" sz="2800" dirty="0"/>
              <a:t>To manage soil resource on an area, it is firstly necessary to </a:t>
            </a:r>
            <a:r>
              <a:rPr lang="en-US" sz="2800" dirty="0" smtClean="0"/>
              <a:t>gather spatial </a:t>
            </a:r>
            <a:r>
              <a:rPr lang="en-US" sz="2800" dirty="0"/>
              <a:t>information about soil </a:t>
            </a:r>
            <a:r>
              <a:rPr lang="en-US" sz="2800" dirty="0" smtClean="0"/>
              <a:t>types and </a:t>
            </a:r>
            <a:r>
              <a:rPr lang="en-US" sz="2800" dirty="0"/>
              <a:t>soil </a:t>
            </a:r>
            <a:r>
              <a:rPr lang="en-US" sz="2800" dirty="0" smtClean="0"/>
              <a:t>properties. </a:t>
            </a:r>
            <a:r>
              <a:rPr lang="en-US" sz="2800" dirty="0"/>
              <a:t>Today, the only </a:t>
            </a:r>
            <a:r>
              <a:rPr lang="en-US" sz="2800" dirty="0" smtClean="0"/>
              <a:t>exhaustive soil map available for France </a:t>
            </a:r>
            <a:r>
              <a:rPr lang="en-US" sz="2800" dirty="0"/>
              <a:t>is the 1/ </a:t>
            </a:r>
            <a:r>
              <a:rPr lang="en-US" sz="2800" dirty="0" smtClean="0"/>
              <a:t>1.000.000 </a:t>
            </a:r>
            <a:r>
              <a:rPr lang="en-US" sz="2800" dirty="0"/>
              <a:t>soil </a:t>
            </a:r>
            <a:r>
              <a:rPr lang="en-US" sz="2800" dirty="0" smtClean="0"/>
              <a:t>map</a:t>
            </a:r>
            <a:r>
              <a:rPr lang="en-US" sz="2800" dirty="0"/>
              <a:t> </a:t>
            </a:r>
            <a:r>
              <a:rPr lang="en-US" sz="2800" dirty="0" smtClean="0"/>
              <a:t>published in 1998 and </a:t>
            </a:r>
            <a:r>
              <a:rPr lang="en-US" sz="2800" dirty="0"/>
              <a:t>available on this </a:t>
            </a:r>
            <a:r>
              <a:rPr lang="en-US" sz="2800" dirty="0" smtClean="0"/>
              <a:t>website : </a:t>
            </a:r>
            <a:r>
              <a:rPr lang="en-US" sz="2800" u="sng" dirty="0">
                <a:solidFill>
                  <a:schemeClr val="tx2"/>
                </a:solidFill>
                <a:hlinkClick r:id="rId7"/>
              </a:rPr>
              <a:t>http://</a:t>
            </a:r>
            <a:r>
              <a:rPr lang="en-US" sz="2800" u="sng" dirty="0" smtClean="0">
                <a:solidFill>
                  <a:schemeClr val="tx2"/>
                </a:solidFill>
                <a:hlinkClick r:id="rId7"/>
              </a:rPr>
              <a:t>www.gissol.fr/donnees/cartes/les-sols-dominants-de-france-metropolitaine-1491</a:t>
            </a:r>
            <a:endParaRPr lang="en-US" sz="2800" u="sng" dirty="0" smtClean="0">
              <a:solidFill>
                <a:schemeClr val="tx2"/>
              </a:solidFill>
            </a:endParaRPr>
          </a:p>
          <a:p>
            <a:pPr algn="just"/>
            <a:endParaRPr lang="en-US" sz="2800" dirty="0"/>
          </a:p>
          <a:p>
            <a:pPr algn="just"/>
            <a:r>
              <a:rPr lang="en-US" sz="2800" dirty="0" smtClean="0"/>
              <a:t>In 1991, </a:t>
            </a:r>
            <a:r>
              <a:rPr lang="en-US" sz="2800" dirty="0"/>
              <a:t>to respond to the needs of planners and managers of Departments and Regions, France launched </a:t>
            </a:r>
            <a:r>
              <a:rPr lang="en-US" sz="2800" dirty="0" smtClean="0"/>
              <a:t>a </a:t>
            </a:r>
            <a:r>
              <a:rPr lang="en-US" sz="2800" dirty="0"/>
              <a:t>1/250.000 soil mapping program. To develop this national program, each department </a:t>
            </a:r>
            <a:r>
              <a:rPr lang="en-US" sz="2800" dirty="0" smtClean="0"/>
              <a:t>was </a:t>
            </a:r>
            <a:r>
              <a:rPr lang="en-US" sz="2800" dirty="0"/>
              <a:t>responsible for the production of a soil map on its own area. </a:t>
            </a:r>
            <a:r>
              <a:rPr lang="en-US" sz="2800" dirty="0" smtClean="0"/>
              <a:t>In 2001, a new program was </a:t>
            </a:r>
            <a:r>
              <a:rPr lang="en-US" sz="2800" dirty="0"/>
              <a:t>launch to establish common </a:t>
            </a:r>
            <a:r>
              <a:rPr lang="en-US" sz="2800" dirty="0" smtClean="0"/>
              <a:t>rules and a shared database for mapping. Despite </a:t>
            </a:r>
            <a:r>
              <a:rPr lang="en-US" sz="2800" dirty="0"/>
              <a:t>of </a:t>
            </a:r>
            <a:r>
              <a:rPr lang="en-US" sz="2800" dirty="0" smtClean="0"/>
              <a:t>these specifications, </a:t>
            </a:r>
            <a:r>
              <a:rPr lang="en-US" sz="2800" dirty="0"/>
              <a:t>there are consistently several </a:t>
            </a:r>
            <a:r>
              <a:rPr lang="en-US" sz="2800" b="1" dirty="0"/>
              <a:t>inconstancies between adjacent department soil maps</a:t>
            </a:r>
            <a:r>
              <a:rPr lang="en-US" sz="2800" dirty="0"/>
              <a:t>. These inconstancies can be graphic problems </a:t>
            </a:r>
            <a:r>
              <a:rPr lang="en-US" sz="2800" dirty="0" smtClean="0"/>
              <a:t>or semantic problems </a:t>
            </a:r>
            <a:r>
              <a:rPr lang="en-US" sz="2800" dirty="0"/>
              <a:t>or </a:t>
            </a:r>
            <a:r>
              <a:rPr lang="en-US" sz="2800" dirty="0" smtClean="0"/>
              <a:t>both. </a:t>
            </a:r>
            <a:r>
              <a:rPr lang="en-US" sz="2800" dirty="0"/>
              <a:t>So </a:t>
            </a:r>
            <a:r>
              <a:rPr lang="en-US" sz="2800" dirty="0" smtClean="0"/>
              <a:t>our objective is </a:t>
            </a:r>
            <a:r>
              <a:rPr lang="en-US" sz="2800" dirty="0"/>
              <a:t>to </a:t>
            </a:r>
            <a:r>
              <a:rPr lang="en-US" sz="2800" b="1" dirty="0"/>
              <a:t>harmonize</a:t>
            </a:r>
            <a:r>
              <a:rPr lang="en-US" sz="2800" dirty="0"/>
              <a:t> these maps to create a coherent 1/250.000 soil map on the whole country. </a:t>
            </a:r>
            <a:endParaRPr lang="en-US" sz="2800" dirty="0" smtClean="0"/>
          </a:p>
          <a:p>
            <a:pPr algn="just"/>
            <a:endParaRPr lang="fr-FR" sz="2800" u="sng" dirty="0">
              <a:solidFill>
                <a:schemeClr val="tx2"/>
              </a:solidFill>
            </a:endParaRPr>
          </a:p>
          <a:p>
            <a:pPr algn="just"/>
            <a:r>
              <a:rPr lang="en-US" sz="2800" dirty="0"/>
              <a:t>To </a:t>
            </a:r>
            <a:r>
              <a:rPr lang="en-US" sz="2800" dirty="0" smtClean="0"/>
              <a:t>use </a:t>
            </a:r>
            <a:r>
              <a:rPr lang="en-US" sz="2800" dirty="0"/>
              <a:t>a </a:t>
            </a:r>
            <a:r>
              <a:rPr lang="en-US" sz="2800" b="1" dirty="0"/>
              <a:t>reproducible method</a:t>
            </a:r>
            <a:r>
              <a:rPr lang="en-US" sz="2800" dirty="0"/>
              <a:t> which can be applied </a:t>
            </a:r>
            <a:r>
              <a:rPr lang="en-US" sz="2800" dirty="0" smtClean="0"/>
              <a:t>to maps </a:t>
            </a:r>
            <a:r>
              <a:rPr lang="en-US" sz="2800" dirty="0"/>
              <a:t>of the entire country. The harmonization method has also to be objective to erase the inconstancies between the adjacent maps due to the interpretations of each </a:t>
            </a:r>
            <a:r>
              <a:rPr lang="en-US" sz="2800" dirty="0" smtClean="0"/>
              <a:t>soil surveyor </a:t>
            </a:r>
            <a:r>
              <a:rPr lang="en-US" sz="2800" dirty="0"/>
              <a:t>during the mapping process and the drawing of the </a:t>
            </a:r>
            <a:r>
              <a:rPr lang="en-US" sz="2800" b="1" dirty="0"/>
              <a:t>Soil Map Units (SMUs</a:t>
            </a:r>
            <a:r>
              <a:rPr lang="en-US" sz="2800" b="1" dirty="0" smtClean="0"/>
              <a:t>)</a:t>
            </a:r>
            <a:r>
              <a:rPr lang="en-US" sz="2800" dirty="0" smtClean="0"/>
              <a:t>. As testing area, INRA started with 3 central regions in France which are </a:t>
            </a:r>
            <a:r>
              <a:rPr lang="en-US" sz="2800" dirty="0" err="1" smtClean="0"/>
              <a:t>Région</a:t>
            </a:r>
            <a:r>
              <a:rPr lang="en-US" sz="2800" dirty="0" smtClean="0"/>
              <a:t> Centre (where INRA is located), Ile de France (Paris…) and </a:t>
            </a:r>
            <a:r>
              <a:rPr lang="en-US" sz="2800" dirty="0" err="1" smtClean="0"/>
              <a:t>Région</a:t>
            </a:r>
            <a:r>
              <a:rPr lang="en-US" sz="2800" dirty="0" smtClean="0"/>
              <a:t> Bourgogne. It was easier to start with these department since map author </a:t>
            </a:r>
            <a:r>
              <a:rPr lang="en-US" sz="2800" dirty="0"/>
              <a:t>where </a:t>
            </a:r>
            <a:r>
              <a:rPr lang="en-US" sz="2800" dirty="0" smtClean="0"/>
              <a:t>geographically close.</a:t>
            </a:r>
            <a:endParaRPr lang="en-US" sz="2800" dirty="0"/>
          </a:p>
        </p:txBody>
      </p:sp>
      <p:pic>
        <p:nvPicPr>
          <p:cNvPr id="24" name="Image 23"/>
          <p:cNvPicPr>
            <a:picLocks noChangeAspect="1"/>
          </p:cNvPicPr>
          <p:nvPr/>
        </p:nvPicPr>
        <p:blipFill rotWithShape="1">
          <a:blip r:embed="rId8" cstate="print">
            <a:extLst>
              <a:ext uri="{28A0092B-C50C-407E-A947-70E740481C1C}">
                <a14:useLocalDpi xmlns:a14="http://schemas.microsoft.com/office/drawing/2010/main" val="0"/>
              </a:ext>
            </a:extLst>
          </a:blip>
          <a:srcRect t="8010" r="1886" b="8477"/>
          <a:stretch/>
        </p:blipFill>
        <p:spPr>
          <a:xfrm>
            <a:off x="21552720" y="5739069"/>
            <a:ext cx="7141220" cy="8375365"/>
          </a:xfrm>
          <a:prstGeom prst="rect">
            <a:avLst/>
          </a:prstGeom>
          <a:ln>
            <a:solidFill>
              <a:schemeClr val="tx1"/>
            </a:solidFill>
          </a:ln>
          <a:effectLst>
            <a:outerShdw blurRad="292100" dist="139700" dir="2700000" algn="tl" rotWithShape="0">
              <a:srgbClr val="333333">
                <a:alpha val="65000"/>
              </a:srgbClr>
            </a:outerShdw>
          </a:effectLst>
        </p:spPr>
      </p:pic>
      <p:pic>
        <p:nvPicPr>
          <p:cNvPr id="26" name="Imag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87270" y="15902"/>
            <a:ext cx="3794274" cy="3512790"/>
          </a:xfrm>
          <a:prstGeom prst="rect">
            <a:avLst/>
          </a:prstGeom>
          <a:ln>
            <a:solidFill>
              <a:schemeClr val="tx1"/>
            </a:solidFill>
          </a:ln>
        </p:spPr>
      </p:pic>
      <p:sp>
        <p:nvSpPr>
          <p:cNvPr id="110" name="ZoneTexte 109"/>
          <p:cNvSpPr txBox="1"/>
          <p:nvPr/>
        </p:nvSpPr>
        <p:spPr>
          <a:xfrm>
            <a:off x="517865" y="16292115"/>
            <a:ext cx="4522895" cy="1446550"/>
          </a:xfrm>
          <a:prstGeom prst="rect">
            <a:avLst/>
          </a:prstGeom>
          <a:noFill/>
          <a:ln>
            <a:noFill/>
          </a:ln>
        </p:spPr>
        <p:txBody>
          <a:bodyPr wrap="square" rtlCol="0">
            <a:spAutoFit/>
          </a:bodyPr>
          <a:lstStyle/>
          <a:p>
            <a:pPr algn="ctr"/>
            <a:r>
              <a:rPr lang="en-US" sz="3200" b="1" dirty="0" smtClean="0"/>
              <a:t> </a:t>
            </a:r>
            <a:r>
              <a:rPr lang="en-US" sz="2800" dirty="0" smtClean="0"/>
              <a:t>Identify </a:t>
            </a:r>
            <a:r>
              <a:rPr lang="en-US" sz="2800" b="1" dirty="0" smtClean="0"/>
              <a:t>similar environment </a:t>
            </a:r>
            <a:r>
              <a:rPr lang="en-US" sz="2800" dirty="0" smtClean="0"/>
              <a:t>area to work on SMUs modifications</a:t>
            </a:r>
            <a:endParaRPr lang="en-US" sz="2800" dirty="0"/>
          </a:p>
        </p:txBody>
      </p:sp>
      <p:pic>
        <p:nvPicPr>
          <p:cNvPr id="84" name="Image 83"/>
          <p:cNvPicPr>
            <a:picLocks noChangeAspect="1"/>
          </p:cNvPicPr>
          <p:nvPr/>
        </p:nvPicPr>
        <p:blipFill rotWithShape="1">
          <a:blip r:embed="rId10" cstate="print">
            <a:extLst>
              <a:ext uri="{28A0092B-C50C-407E-A947-70E740481C1C}">
                <a14:useLocalDpi xmlns:a14="http://schemas.microsoft.com/office/drawing/2010/main" val="0"/>
              </a:ext>
            </a:extLst>
          </a:blip>
          <a:srcRect t="14764" b="9746"/>
          <a:stretch/>
        </p:blipFill>
        <p:spPr>
          <a:xfrm>
            <a:off x="13426952" y="32862238"/>
            <a:ext cx="3740392" cy="4031635"/>
          </a:xfrm>
          <a:prstGeom prst="rect">
            <a:avLst/>
          </a:prstGeom>
          <a:ln>
            <a:noFill/>
          </a:ln>
          <a:effectLst>
            <a:outerShdw blurRad="292100" dist="139700" dir="2700000" algn="tl" rotWithShape="0">
              <a:srgbClr val="333333">
                <a:alpha val="65000"/>
              </a:srgbClr>
            </a:outerShdw>
          </a:effectLst>
        </p:spPr>
      </p:pic>
      <p:pic>
        <p:nvPicPr>
          <p:cNvPr id="42" name="Image 4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4968" r="95825"/>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p:blipFill>
        <p:spPr>
          <a:xfrm>
            <a:off x="19953402" y="30496501"/>
            <a:ext cx="9426061" cy="13286558"/>
          </a:xfrm>
          <a:prstGeom prst="rect">
            <a:avLst/>
          </a:prstGeom>
        </p:spPr>
      </p:pic>
      <p:cxnSp>
        <p:nvCxnSpPr>
          <p:cNvPr id="46" name="Connecteur droit 45"/>
          <p:cNvCxnSpPr/>
          <p:nvPr/>
        </p:nvCxnSpPr>
        <p:spPr>
          <a:xfrm flipV="1">
            <a:off x="15299637" y="32404200"/>
            <a:ext cx="7656355" cy="1511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15480345" y="35285749"/>
            <a:ext cx="8210745" cy="4174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0000" y="4965671"/>
            <a:ext cx="28620000" cy="773398"/>
          </a:xfrm>
          <a:prstGeom prst="rect">
            <a:avLst/>
          </a:prstGeom>
          <a:solidFill>
            <a:srgbClr val="6D4635"/>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600" dirty="0"/>
              <a:t>Background &amp; objectives </a:t>
            </a:r>
          </a:p>
        </p:txBody>
      </p:sp>
      <p:sp>
        <p:nvSpPr>
          <p:cNvPr id="79" name="ZoneTexte 78"/>
          <p:cNvSpPr txBox="1"/>
          <p:nvPr/>
        </p:nvSpPr>
        <p:spPr>
          <a:xfrm>
            <a:off x="91800" y="35428523"/>
            <a:ext cx="21461799" cy="4031873"/>
          </a:xfrm>
          <a:prstGeom prst="rect">
            <a:avLst/>
          </a:prstGeom>
          <a:noFill/>
          <a:ln>
            <a:noFill/>
          </a:ln>
        </p:spPr>
        <p:txBody>
          <a:bodyPr wrap="square" rtlCol="0">
            <a:spAutoFit/>
          </a:bodyPr>
          <a:lstStyle/>
          <a:p>
            <a:endParaRPr lang="fr-FR" sz="3200" dirty="0" smtClean="0"/>
          </a:p>
          <a:p>
            <a:endParaRPr lang="fr-FR" sz="3200" dirty="0"/>
          </a:p>
          <a:p>
            <a:endParaRPr lang="fr-FR" sz="3200" dirty="0" smtClean="0"/>
          </a:p>
          <a:p>
            <a:r>
              <a:rPr lang="fr-FR" sz="3200" dirty="0" smtClean="0"/>
              <a:t>This </a:t>
            </a:r>
            <a:r>
              <a:rPr lang="fr-FR" sz="3200" dirty="0" err="1" smtClean="0"/>
              <a:t>project</a:t>
            </a:r>
            <a:r>
              <a:rPr lang="fr-FR" sz="3200" dirty="0" smtClean="0"/>
              <a:t> </a:t>
            </a:r>
            <a:r>
              <a:rPr lang="fr-FR" sz="3200" dirty="0" err="1" smtClean="0"/>
              <a:t>is</a:t>
            </a:r>
            <a:r>
              <a:rPr lang="fr-FR" sz="3200" dirty="0" smtClean="0"/>
              <a:t> </a:t>
            </a:r>
            <a:r>
              <a:rPr lang="fr-FR" sz="3200" dirty="0" err="1" smtClean="0"/>
              <a:t>under</a:t>
            </a:r>
            <a:r>
              <a:rPr lang="fr-FR" sz="3200" dirty="0" smtClean="0"/>
              <a:t> the </a:t>
            </a:r>
            <a:r>
              <a:rPr lang="fr-FR" sz="3200" dirty="0" err="1" smtClean="0"/>
              <a:t>framework</a:t>
            </a:r>
            <a:r>
              <a:rPr lang="fr-FR" sz="3200" dirty="0" smtClean="0"/>
              <a:t> of the network « RMT Sols </a:t>
            </a:r>
            <a:r>
              <a:rPr lang="fr-FR" sz="3200" dirty="0"/>
              <a:t>et </a:t>
            </a:r>
            <a:r>
              <a:rPr lang="fr-FR" sz="3200" dirty="0" smtClean="0"/>
              <a:t>Territoires</a:t>
            </a:r>
            <a:r>
              <a:rPr lang="fr-FR" sz="3200" dirty="0"/>
              <a:t> </a:t>
            </a:r>
            <a:r>
              <a:rPr lang="fr-FR" sz="3200" dirty="0" smtClean="0"/>
              <a:t>» </a:t>
            </a:r>
            <a:r>
              <a:rPr lang="fr-FR" sz="3200" u="sng" dirty="0">
                <a:solidFill>
                  <a:schemeClr val="accent1"/>
                </a:solidFill>
                <a:hlinkClick r:id="rId13"/>
              </a:rPr>
              <a:t>http://</a:t>
            </a:r>
            <a:r>
              <a:rPr lang="fr-FR" sz="3200" u="sng" dirty="0" smtClean="0">
                <a:solidFill>
                  <a:schemeClr val="accent1"/>
                </a:solidFill>
                <a:hlinkClick r:id="rId13"/>
              </a:rPr>
              <a:t>www.sols-et-territoires.org</a:t>
            </a:r>
            <a:endParaRPr lang="fr-FR" sz="3200" u="sng" dirty="0" smtClean="0">
              <a:solidFill>
                <a:schemeClr val="accent1"/>
              </a:solidFill>
            </a:endParaRPr>
          </a:p>
          <a:p>
            <a:r>
              <a:rPr lang="fr-FR" sz="3200" dirty="0" err="1"/>
              <a:t>H</a:t>
            </a:r>
            <a:r>
              <a:rPr lang="fr-FR" sz="3200" dirty="0" err="1" smtClean="0"/>
              <a:t>armonization</a:t>
            </a:r>
            <a:r>
              <a:rPr lang="fr-FR" sz="3200" dirty="0" smtClean="0"/>
              <a:t> </a:t>
            </a:r>
            <a:r>
              <a:rPr lang="fr-FR" sz="3200" dirty="0" err="1" smtClean="0"/>
              <a:t>is</a:t>
            </a:r>
            <a:r>
              <a:rPr lang="fr-FR" sz="3200" dirty="0" smtClean="0"/>
              <a:t> </a:t>
            </a:r>
            <a:r>
              <a:rPr lang="fr-FR" sz="3200" dirty="0" err="1" smtClean="0"/>
              <a:t>achieved</a:t>
            </a:r>
            <a:r>
              <a:rPr lang="fr-FR" sz="3200" dirty="0" smtClean="0"/>
              <a:t> on  22% of the </a:t>
            </a:r>
            <a:r>
              <a:rPr lang="fr-FR" sz="3200" dirty="0" err="1" smtClean="0"/>
              <a:t>metropolitan</a:t>
            </a:r>
            <a:r>
              <a:rPr lang="fr-FR" sz="3200" dirty="0" smtClean="0"/>
              <a:t> </a:t>
            </a:r>
            <a:r>
              <a:rPr lang="en-US" sz="3200" dirty="0" smtClean="0"/>
              <a:t>French</a:t>
            </a:r>
            <a:r>
              <a:rPr lang="fr-FR" sz="3200" dirty="0" smtClean="0"/>
              <a:t> </a:t>
            </a:r>
            <a:r>
              <a:rPr lang="fr-FR" sz="3200" dirty="0" err="1" smtClean="0"/>
              <a:t>territory</a:t>
            </a:r>
            <a:r>
              <a:rPr lang="fr-FR" sz="3200" dirty="0" smtClean="0"/>
              <a:t>. </a:t>
            </a:r>
            <a:r>
              <a:rPr lang="fr-FR" sz="3200" dirty="0" err="1" smtClean="0"/>
              <a:t>Methods</a:t>
            </a:r>
            <a:r>
              <a:rPr lang="fr-FR" sz="3200" dirty="0" smtClean="0"/>
              <a:t> </a:t>
            </a:r>
            <a:r>
              <a:rPr lang="fr-FR" sz="3200" dirty="0" err="1" smtClean="0"/>
              <a:t>works</a:t>
            </a:r>
            <a:r>
              <a:rPr lang="fr-FR" sz="3200" dirty="0" smtClean="0"/>
              <a:t> </a:t>
            </a:r>
            <a:r>
              <a:rPr lang="fr-FR" sz="3200" dirty="0" err="1" smtClean="0"/>
              <a:t>well</a:t>
            </a:r>
            <a:r>
              <a:rPr lang="fr-FR" sz="3200" dirty="0" smtClean="0"/>
              <a:t> </a:t>
            </a:r>
            <a:r>
              <a:rPr lang="en-US" sz="3200" dirty="0"/>
              <a:t>and will now </a:t>
            </a:r>
            <a:r>
              <a:rPr lang="en-US" sz="3200" dirty="0" smtClean="0"/>
              <a:t>be applied </a:t>
            </a:r>
            <a:r>
              <a:rPr lang="en-US" sz="3200" dirty="0"/>
              <a:t>to the rest of the </a:t>
            </a:r>
            <a:r>
              <a:rPr lang="fr-FR" sz="3200" dirty="0" smtClean="0"/>
              <a:t>country. A </a:t>
            </a:r>
            <a:r>
              <a:rPr lang="fr-FR" sz="3200" dirty="0" err="1" smtClean="0"/>
              <a:t>way</a:t>
            </a:r>
            <a:r>
              <a:rPr lang="fr-FR" sz="3200" dirty="0"/>
              <a:t> </a:t>
            </a:r>
            <a:r>
              <a:rPr lang="fr-FR" sz="3200" dirty="0" smtClean="0"/>
              <a:t>to </a:t>
            </a:r>
            <a:r>
              <a:rPr lang="fr-FR" sz="3200" dirty="0" err="1" smtClean="0"/>
              <a:t>improve</a:t>
            </a:r>
            <a:r>
              <a:rPr lang="fr-FR" sz="3200" dirty="0" smtClean="0"/>
              <a:t> </a:t>
            </a:r>
            <a:r>
              <a:rPr lang="fr-FR" sz="3200" dirty="0" err="1" smtClean="0"/>
              <a:t>prediction</a:t>
            </a:r>
            <a:r>
              <a:rPr lang="fr-FR" sz="3200" dirty="0" smtClean="0"/>
              <a:t> </a:t>
            </a:r>
            <a:r>
              <a:rPr lang="fr-FR" sz="3200" dirty="0" err="1" smtClean="0"/>
              <a:t>models</a:t>
            </a:r>
            <a:r>
              <a:rPr lang="fr-FR" sz="3200" dirty="0" smtClean="0"/>
              <a:t> </a:t>
            </a:r>
            <a:r>
              <a:rPr lang="fr-FR" sz="3200" dirty="0" err="1" smtClean="0"/>
              <a:t>could</a:t>
            </a:r>
            <a:r>
              <a:rPr lang="fr-FR" sz="3200" dirty="0" smtClean="0"/>
              <a:t> </a:t>
            </a:r>
            <a:r>
              <a:rPr lang="fr-FR" sz="3200" dirty="0" err="1" smtClean="0"/>
              <a:t>be</a:t>
            </a:r>
            <a:r>
              <a:rPr lang="fr-FR" sz="3200" dirty="0" smtClean="0"/>
              <a:t> to </a:t>
            </a:r>
            <a:r>
              <a:rPr lang="fr-FR" sz="3200" dirty="0" err="1" smtClean="0"/>
              <a:t>gather</a:t>
            </a:r>
            <a:r>
              <a:rPr lang="fr-FR" sz="3200" dirty="0" smtClean="0"/>
              <a:t> </a:t>
            </a:r>
            <a:r>
              <a:rPr lang="fr-FR" sz="3200" dirty="0" err="1" smtClean="0"/>
              <a:t>additional</a:t>
            </a:r>
            <a:r>
              <a:rPr lang="fr-FR" sz="3200" dirty="0" smtClean="0"/>
              <a:t> </a:t>
            </a:r>
            <a:r>
              <a:rPr lang="fr-FR" sz="3200" dirty="0" err="1" smtClean="0"/>
              <a:t>covariates</a:t>
            </a:r>
            <a:r>
              <a:rPr lang="fr-FR" sz="3200" dirty="0" smtClean="0"/>
              <a:t> if </a:t>
            </a:r>
            <a:r>
              <a:rPr lang="fr-FR" sz="3200" dirty="0" err="1" smtClean="0"/>
              <a:t>available</a:t>
            </a:r>
            <a:r>
              <a:rPr lang="fr-FR" sz="3200" dirty="0" smtClean="0"/>
              <a:t>, and to </a:t>
            </a:r>
            <a:r>
              <a:rPr lang="fr-FR" sz="3200" dirty="0" err="1" smtClean="0"/>
              <a:t>run</a:t>
            </a:r>
            <a:r>
              <a:rPr lang="fr-FR" sz="3200" dirty="0" smtClean="0"/>
              <a:t> new validation </a:t>
            </a:r>
            <a:r>
              <a:rPr lang="fr-FR" sz="3200" dirty="0" err="1" smtClean="0"/>
              <a:t>fields</a:t>
            </a:r>
            <a:r>
              <a:rPr lang="fr-FR" sz="3200" dirty="0" smtClean="0"/>
              <a:t> </a:t>
            </a:r>
            <a:r>
              <a:rPr lang="fr-FR" sz="3200" dirty="0" err="1" smtClean="0"/>
              <a:t>sampling</a:t>
            </a:r>
            <a:r>
              <a:rPr lang="fr-FR" sz="3200" dirty="0"/>
              <a:t>.</a:t>
            </a:r>
            <a:endParaRPr lang="fr-FR" sz="3200" dirty="0" smtClean="0"/>
          </a:p>
          <a:p>
            <a:pPr algn="ctr"/>
            <a:endParaRPr lang="fr-FR" sz="3200" dirty="0"/>
          </a:p>
        </p:txBody>
      </p:sp>
      <p:graphicFrame>
        <p:nvGraphicFramePr>
          <p:cNvPr id="27" name="Tableau 26"/>
          <p:cNvGraphicFramePr>
            <a:graphicFrameLocks noGrp="1"/>
          </p:cNvGraphicFramePr>
          <p:nvPr>
            <p:extLst>
              <p:ext uri="{D42A27DB-BD31-4B8C-83A1-F6EECF244321}">
                <p14:modId xmlns:p14="http://schemas.microsoft.com/office/powerpoint/2010/main" val="1382431784"/>
              </p:ext>
            </p:extLst>
          </p:nvPr>
        </p:nvGraphicFramePr>
        <p:xfrm>
          <a:off x="111297" y="34842044"/>
          <a:ext cx="10042503" cy="1501140"/>
        </p:xfrm>
        <a:graphic>
          <a:graphicData uri="http://schemas.openxmlformats.org/drawingml/2006/table">
            <a:tbl>
              <a:tblPr>
                <a:tableStyleId>{5C22544A-7EE6-4342-B048-85BDC9FD1C3A}</a:tableStyleId>
              </a:tblPr>
              <a:tblGrid>
                <a:gridCol w="7089678"/>
                <a:gridCol w="2952825"/>
              </a:tblGrid>
              <a:tr h="161925">
                <a:tc>
                  <a:txBody>
                    <a:bodyPr/>
                    <a:lstStyle/>
                    <a:p>
                      <a:pPr algn="ctr" fontAlgn="b"/>
                      <a:r>
                        <a:rPr lang="fr-FR" sz="2400" u="none" strike="noStrike" dirty="0" err="1">
                          <a:effectLst/>
                        </a:rPr>
                        <a:t>Soil</a:t>
                      </a:r>
                      <a:r>
                        <a:rPr lang="fr-FR" sz="2400" u="none" strike="noStrike" dirty="0">
                          <a:effectLst/>
                        </a:rPr>
                        <a:t> </a:t>
                      </a:r>
                      <a:r>
                        <a:rPr lang="fr-FR" sz="2400" u="none" strike="noStrike" dirty="0" err="1">
                          <a:effectLst/>
                        </a:rPr>
                        <a:t>units</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fr-FR" sz="2400" u="none" strike="noStrike" dirty="0">
                          <a:effectLst/>
                        </a:rPr>
                        <a:t>Count</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161925">
                <a:tc>
                  <a:txBody>
                    <a:bodyPr/>
                    <a:lstStyle/>
                    <a:p>
                      <a:pPr algn="l" fontAlgn="b"/>
                      <a:r>
                        <a:rPr lang="fr-FR" sz="2400" u="none" strike="noStrike" dirty="0" err="1" smtClean="0">
                          <a:effectLst/>
                        </a:rPr>
                        <a:t>Number</a:t>
                      </a:r>
                      <a:r>
                        <a:rPr lang="fr-FR" sz="2400" u="none" strike="noStrike" dirty="0" smtClean="0">
                          <a:effectLst/>
                        </a:rPr>
                        <a:t> of </a:t>
                      </a:r>
                      <a:r>
                        <a:rPr lang="fr-FR" sz="2400" u="none" strike="noStrike" dirty="0" err="1" smtClean="0">
                          <a:effectLst/>
                        </a:rPr>
                        <a:t>SMUs</a:t>
                      </a:r>
                      <a:r>
                        <a:rPr lang="fr-FR" sz="2400" u="none" strike="noStrike" dirty="0" smtClean="0">
                          <a:effectLst/>
                        </a:rPr>
                        <a:t> in initial </a:t>
                      </a:r>
                      <a:r>
                        <a:rPr lang="fr-FR" sz="2400" u="none" strike="noStrike" dirty="0" err="1">
                          <a:effectLst/>
                        </a:rPr>
                        <a:t>maps</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2400" u="none" strike="noStrike" dirty="0">
                          <a:effectLst/>
                        </a:rPr>
                        <a:t>32 979</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1925">
                <a:tc>
                  <a:txBody>
                    <a:bodyPr/>
                    <a:lstStyle/>
                    <a:p>
                      <a:pPr algn="l" fontAlgn="b"/>
                      <a:r>
                        <a:rPr lang="fr-FR" sz="2400" u="none" strike="noStrike" dirty="0" err="1" smtClean="0">
                          <a:effectLst/>
                        </a:rPr>
                        <a:t>Number</a:t>
                      </a:r>
                      <a:r>
                        <a:rPr lang="fr-FR" sz="2400" u="none" strike="noStrike" dirty="0" smtClean="0">
                          <a:effectLst/>
                        </a:rPr>
                        <a:t> of </a:t>
                      </a:r>
                      <a:r>
                        <a:rPr lang="fr-FR" sz="2400" u="none" strike="noStrike" dirty="0" err="1" smtClean="0">
                          <a:effectLst/>
                        </a:rPr>
                        <a:t>SMUs</a:t>
                      </a:r>
                      <a:r>
                        <a:rPr lang="fr-FR" sz="2400" u="none" strike="noStrike" dirty="0" smtClean="0">
                          <a:effectLst/>
                        </a:rPr>
                        <a:t> in </a:t>
                      </a:r>
                      <a:r>
                        <a:rPr lang="fr-FR" sz="2400" u="none" strike="noStrike" dirty="0" err="1">
                          <a:effectLst/>
                        </a:rPr>
                        <a:t>harmonized</a:t>
                      </a:r>
                      <a:r>
                        <a:rPr lang="fr-FR" sz="2400" u="none" strike="noStrike" dirty="0">
                          <a:effectLst/>
                        </a:rPr>
                        <a:t> </a:t>
                      </a:r>
                      <a:r>
                        <a:rPr lang="fr-FR" sz="2400" u="none" strike="noStrike" dirty="0" err="1">
                          <a:effectLst/>
                        </a:rPr>
                        <a:t>map</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2400" u="none" strike="noStrike" dirty="0">
                          <a:effectLst/>
                        </a:rPr>
                        <a:t>32 232</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1925">
                <a:tc>
                  <a:txBody>
                    <a:bodyPr/>
                    <a:lstStyle/>
                    <a:p>
                      <a:pPr algn="l" fontAlgn="b"/>
                      <a:r>
                        <a:rPr lang="en-US" sz="2400" u="none" strike="noStrike" dirty="0">
                          <a:effectLst/>
                        </a:rPr>
                        <a:t>Total deleted or merged </a:t>
                      </a:r>
                      <a:r>
                        <a:rPr lang="en-US" sz="2400" u="none" strike="noStrike" dirty="0" smtClean="0">
                          <a:effectLst/>
                        </a:rPr>
                        <a:t>SMUs</a:t>
                      </a:r>
                      <a:endParaRPr lang="en-US"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fr-FR" sz="2400" u="none" strike="noStrike" dirty="0">
                          <a:effectLst/>
                        </a:rPr>
                        <a:t>747</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8" name="Tableau 27"/>
          <p:cNvGraphicFramePr>
            <a:graphicFrameLocks noGrp="1"/>
          </p:cNvGraphicFramePr>
          <p:nvPr>
            <p:extLst>
              <p:ext uri="{D42A27DB-BD31-4B8C-83A1-F6EECF244321}">
                <p14:modId xmlns:p14="http://schemas.microsoft.com/office/powerpoint/2010/main" val="3300298485"/>
              </p:ext>
            </p:extLst>
          </p:nvPr>
        </p:nvGraphicFramePr>
        <p:xfrm>
          <a:off x="111297" y="32748613"/>
          <a:ext cx="10013377" cy="1876425"/>
        </p:xfrm>
        <a:graphic>
          <a:graphicData uri="http://schemas.openxmlformats.org/drawingml/2006/table">
            <a:tbl>
              <a:tblPr>
                <a:tableStyleId>{5C22544A-7EE6-4342-B048-85BDC9FD1C3A}</a:tableStyleId>
              </a:tblPr>
              <a:tblGrid>
                <a:gridCol w="7089678"/>
                <a:gridCol w="2923699"/>
              </a:tblGrid>
              <a:tr h="161925">
                <a:tc>
                  <a:txBody>
                    <a:bodyPr/>
                    <a:lstStyle/>
                    <a:p>
                      <a:pPr algn="ctr" fontAlgn="b"/>
                      <a:r>
                        <a:rPr lang="fr-FR" sz="2400" u="none" strike="noStrike" dirty="0" err="1" smtClean="0">
                          <a:effectLst/>
                        </a:rPr>
                        <a:t>Harmonization</a:t>
                      </a:r>
                      <a:r>
                        <a:rPr lang="fr-FR" sz="2400" u="none" strike="noStrike" dirty="0" smtClean="0">
                          <a:effectLst/>
                        </a:rPr>
                        <a:t> </a:t>
                      </a:r>
                      <a:r>
                        <a:rPr lang="fr-FR" sz="2400" u="none" strike="noStrike" dirty="0" err="1" smtClean="0">
                          <a:effectLst/>
                        </a:rPr>
                        <a:t>steps</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accent6">
                        <a:lumMod val="75000"/>
                      </a:schemeClr>
                    </a:solidFill>
                  </a:tcPr>
                </a:tc>
                <a:tc>
                  <a:txBody>
                    <a:bodyPr/>
                    <a:lstStyle/>
                    <a:p>
                      <a:pPr algn="ctr" fontAlgn="b"/>
                      <a:r>
                        <a:rPr lang="fr-FR" sz="2400" u="none" strike="noStrike" dirty="0">
                          <a:effectLst/>
                        </a:rPr>
                        <a:t>Time </a:t>
                      </a:r>
                      <a:r>
                        <a:rPr lang="fr-FR" sz="2400" u="none" strike="noStrike" dirty="0" err="1" smtClean="0">
                          <a:effectLst/>
                        </a:rPr>
                        <a:t>spent</a:t>
                      </a:r>
                      <a:r>
                        <a:rPr lang="fr-FR" sz="2400" u="none" strike="noStrike" dirty="0" smtClean="0">
                          <a:effectLst/>
                        </a:rPr>
                        <a:t> *</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accent6">
                        <a:lumMod val="75000"/>
                      </a:schemeClr>
                    </a:solidFill>
                  </a:tcPr>
                </a:tc>
              </a:tr>
              <a:tr h="161925">
                <a:tc>
                  <a:txBody>
                    <a:bodyPr/>
                    <a:lstStyle/>
                    <a:p>
                      <a:pPr algn="l" fontAlgn="b"/>
                      <a:r>
                        <a:rPr lang="en-US" sz="2400" u="none" strike="noStrike" dirty="0" smtClean="0">
                          <a:effectLst/>
                        </a:rPr>
                        <a:t>Data preparation</a:t>
                      </a:r>
                      <a:endParaRPr lang="en-US"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c>
                  <a:txBody>
                    <a:bodyPr/>
                    <a:lstStyle/>
                    <a:p>
                      <a:pPr algn="r" fontAlgn="b"/>
                      <a:r>
                        <a:rPr lang="fr-FR" sz="2400" u="none" strike="noStrike" dirty="0">
                          <a:effectLst/>
                        </a:rPr>
                        <a:t>1 </a:t>
                      </a:r>
                      <a:r>
                        <a:rPr lang="fr-FR" sz="2400" u="none" strike="noStrike" dirty="0" err="1">
                          <a:effectLst/>
                        </a:rPr>
                        <a:t>day</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r>
              <a:tr h="161925">
                <a:tc>
                  <a:txBody>
                    <a:bodyPr/>
                    <a:lstStyle/>
                    <a:p>
                      <a:pPr algn="l" fontAlgn="b"/>
                      <a:r>
                        <a:rPr lang="fr-FR" sz="2400" u="none" strike="noStrike" dirty="0">
                          <a:effectLst/>
                        </a:rPr>
                        <a:t>Running </a:t>
                      </a:r>
                      <a:r>
                        <a:rPr lang="en-US" sz="2400" u="none" strike="noStrike" noProof="0" dirty="0" smtClean="0">
                          <a:effectLst/>
                        </a:rPr>
                        <a:t>prediction</a:t>
                      </a:r>
                      <a:r>
                        <a:rPr lang="fr-FR" sz="2400" u="none" strike="noStrike" dirty="0" smtClean="0">
                          <a:effectLst/>
                        </a:rPr>
                        <a:t> </a:t>
                      </a:r>
                      <a:r>
                        <a:rPr lang="fr-FR" sz="2400" u="none" strike="noStrike" dirty="0">
                          <a:effectLst/>
                        </a:rPr>
                        <a:t>model </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c>
                  <a:txBody>
                    <a:bodyPr/>
                    <a:lstStyle/>
                    <a:p>
                      <a:pPr algn="r" fontAlgn="b"/>
                      <a:r>
                        <a:rPr lang="fr-FR" sz="2400" u="none" strike="noStrike" dirty="0">
                          <a:effectLst/>
                        </a:rPr>
                        <a:t>2 </a:t>
                      </a:r>
                      <a:r>
                        <a:rPr lang="fr-FR" sz="2400" u="none" strike="noStrike" dirty="0" err="1">
                          <a:effectLst/>
                        </a:rPr>
                        <a:t>days</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r>
              <a:tr h="161925">
                <a:tc>
                  <a:txBody>
                    <a:bodyPr/>
                    <a:lstStyle/>
                    <a:p>
                      <a:pPr algn="l" fontAlgn="b"/>
                      <a:r>
                        <a:rPr lang="en-US" sz="2400" u="none" strike="noStrike" dirty="0">
                          <a:effectLst/>
                        </a:rPr>
                        <a:t>Preparation and holding of </a:t>
                      </a:r>
                      <a:r>
                        <a:rPr lang="en-US" sz="2400" u="none" strike="noStrike" dirty="0" smtClean="0">
                          <a:effectLst/>
                        </a:rPr>
                        <a:t>mapping </a:t>
                      </a:r>
                      <a:r>
                        <a:rPr lang="en-US" sz="2400" u="none" strike="noStrike" dirty="0">
                          <a:effectLst/>
                        </a:rPr>
                        <a:t>expert meeting</a:t>
                      </a:r>
                      <a:endParaRPr lang="en-US"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c>
                  <a:txBody>
                    <a:bodyPr/>
                    <a:lstStyle/>
                    <a:p>
                      <a:pPr algn="r" fontAlgn="b"/>
                      <a:r>
                        <a:rPr lang="fr-FR" sz="2400" u="none" strike="noStrike" dirty="0">
                          <a:effectLst/>
                        </a:rPr>
                        <a:t>2 </a:t>
                      </a:r>
                      <a:r>
                        <a:rPr lang="fr-FR" sz="2400" u="none" strike="noStrike" dirty="0" err="1">
                          <a:effectLst/>
                        </a:rPr>
                        <a:t>days</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r>
              <a:tr h="161925">
                <a:tc>
                  <a:txBody>
                    <a:bodyPr/>
                    <a:lstStyle/>
                    <a:p>
                      <a:pPr algn="l" fontAlgn="b"/>
                      <a:r>
                        <a:rPr lang="en-US" sz="2400" u="none" strike="noStrike" dirty="0">
                          <a:effectLst/>
                        </a:rPr>
                        <a:t>Digitalization and modification of graphic units</a:t>
                      </a:r>
                      <a:endParaRPr lang="en-US"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c>
                  <a:txBody>
                    <a:bodyPr/>
                    <a:lstStyle/>
                    <a:p>
                      <a:pPr algn="r" fontAlgn="b"/>
                      <a:r>
                        <a:rPr lang="fr-FR" sz="2400" u="none" strike="noStrike" dirty="0">
                          <a:effectLst/>
                        </a:rPr>
                        <a:t>1 </a:t>
                      </a:r>
                      <a:r>
                        <a:rPr lang="fr-FR" sz="2400" u="none" strike="noStrike" dirty="0" err="1">
                          <a:effectLst/>
                        </a:rPr>
                        <a:t>week</a:t>
                      </a:r>
                      <a:endParaRPr lang="fr-FR" sz="2400" b="0" i="0" u="none" strike="noStrike" dirty="0">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noFill/>
                  </a:tcPr>
                </a:tc>
              </a:tr>
            </a:tbl>
          </a:graphicData>
        </a:graphic>
      </p:graphicFrame>
      <p:pic>
        <p:nvPicPr>
          <p:cNvPr id="102" name="Image 101"/>
          <p:cNvPicPr preferRelativeResize="0">
            <a:picLocks/>
          </p:cNvPicPr>
          <p:nvPr/>
        </p:nvPicPr>
        <p:blipFill rotWithShape="1">
          <a:blip r:embed="rId14" cstate="print">
            <a:extLst>
              <a:ext uri="{28A0092B-C50C-407E-A947-70E740481C1C}">
                <a14:useLocalDpi xmlns:a14="http://schemas.microsoft.com/office/drawing/2010/main" val="0"/>
              </a:ext>
            </a:extLst>
          </a:blip>
          <a:srcRect t="31252" r="12379" b="8842"/>
          <a:stretch/>
        </p:blipFill>
        <p:spPr>
          <a:xfrm>
            <a:off x="91800" y="20753233"/>
            <a:ext cx="5380320" cy="5356667"/>
          </a:xfrm>
          <a:prstGeom prst="rect">
            <a:avLst/>
          </a:prstGeom>
          <a:ln>
            <a:solidFill>
              <a:schemeClr val="tx1"/>
            </a:solidFill>
          </a:ln>
        </p:spPr>
      </p:pic>
      <p:sp>
        <p:nvSpPr>
          <p:cNvPr id="109" name="ZoneTexte 108"/>
          <p:cNvSpPr txBox="1"/>
          <p:nvPr/>
        </p:nvSpPr>
        <p:spPr>
          <a:xfrm>
            <a:off x="5472119" y="16292115"/>
            <a:ext cx="5400000" cy="954107"/>
          </a:xfrm>
          <a:prstGeom prst="rect">
            <a:avLst/>
          </a:prstGeom>
          <a:noFill/>
          <a:ln>
            <a:noFill/>
          </a:ln>
        </p:spPr>
        <p:txBody>
          <a:bodyPr wrap="square" rtlCol="0">
            <a:spAutoFit/>
          </a:bodyPr>
          <a:lstStyle/>
          <a:p>
            <a:pPr algn="ctr"/>
            <a:r>
              <a:rPr lang="en-US" sz="2800" dirty="0" smtClean="0"/>
              <a:t>Select SMU from either side</a:t>
            </a:r>
            <a:r>
              <a:rPr lang="en-US" sz="2800" b="1" dirty="0" smtClean="0"/>
              <a:t> in contact with the boundaries</a:t>
            </a:r>
            <a:endParaRPr lang="en-US" sz="2800" b="1" dirty="0"/>
          </a:p>
        </p:txBody>
      </p:sp>
      <p:sp>
        <p:nvSpPr>
          <p:cNvPr id="108" name="ZoneTexte 107"/>
          <p:cNvSpPr txBox="1"/>
          <p:nvPr/>
        </p:nvSpPr>
        <p:spPr>
          <a:xfrm>
            <a:off x="10872120" y="16292114"/>
            <a:ext cx="7021821" cy="954107"/>
          </a:xfrm>
          <a:prstGeom prst="rect">
            <a:avLst/>
          </a:prstGeom>
          <a:noFill/>
          <a:ln>
            <a:noFill/>
          </a:ln>
        </p:spPr>
        <p:txBody>
          <a:bodyPr wrap="square" rtlCol="0">
            <a:spAutoFit/>
          </a:bodyPr>
          <a:lstStyle/>
          <a:p>
            <a:pPr algn="ctr"/>
            <a:r>
              <a:rPr lang="en-US" sz="2800" dirty="0" smtClean="0"/>
              <a:t>Apply SCORPAN </a:t>
            </a:r>
            <a:r>
              <a:rPr lang="en-US" sz="2800" b="1" dirty="0" smtClean="0"/>
              <a:t>prediction</a:t>
            </a:r>
            <a:r>
              <a:rPr lang="en-US" sz="2800" dirty="0" smtClean="0"/>
              <a:t> model Gradient Boosting  Model function (GBM)</a:t>
            </a:r>
            <a:endParaRPr lang="en-US" sz="2800" dirty="0"/>
          </a:p>
        </p:txBody>
      </p:sp>
      <p:sp>
        <p:nvSpPr>
          <p:cNvPr id="99" name="ZoneTexte 98"/>
          <p:cNvSpPr txBox="1"/>
          <p:nvPr/>
        </p:nvSpPr>
        <p:spPr>
          <a:xfrm>
            <a:off x="23219274" y="16353671"/>
            <a:ext cx="5399998" cy="1815882"/>
          </a:xfrm>
          <a:prstGeom prst="rect">
            <a:avLst/>
          </a:prstGeom>
          <a:noFill/>
          <a:ln>
            <a:noFill/>
          </a:ln>
        </p:spPr>
        <p:txBody>
          <a:bodyPr wrap="square" rtlCol="0">
            <a:spAutoFit/>
          </a:bodyPr>
          <a:lstStyle/>
          <a:p>
            <a:pPr algn="ctr"/>
            <a:r>
              <a:rPr lang="en-US" sz="2800" dirty="0" smtClean="0"/>
              <a:t>Graphic and semantic harmonization of SMUs and their attributes using authors decision and digital mapping predictions </a:t>
            </a:r>
            <a:endParaRPr lang="en-US" sz="2800" dirty="0"/>
          </a:p>
        </p:txBody>
      </p:sp>
      <p:pic>
        <p:nvPicPr>
          <p:cNvPr id="142" name="Image 141"/>
          <p:cNvPicPr preferRelativeResize="0">
            <a:picLocks/>
          </p:cNvPicPr>
          <p:nvPr/>
        </p:nvPicPr>
        <p:blipFill rotWithShape="1">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t="18134" r="3686" b="18687"/>
          <a:stretch/>
        </p:blipFill>
        <p:spPr>
          <a:xfrm>
            <a:off x="23329385" y="20753233"/>
            <a:ext cx="5364553" cy="5356665"/>
          </a:xfrm>
          <a:prstGeom prst="rect">
            <a:avLst/>
          </a:prstGeom>
          <a:ln>
            <a:solidFill>
              <a:schemeClr val="tx1"/>
            </a:solidFill>
          </a:ln>
        </p:spPr>
      </p:pic>
      <p:sp>
        <p:nvSpPr>
          <p:cNvPr id="111" name="ZoneTexte 110"/>
          <p:cNvSpPr txBox="1"/>
          <p:nvPr/>
        </p:nvSpPr>
        <p:spPr>
          <a:xfrm>
            <a:off x="10872120" y="21922114"/>
            <a:ext cx="7021818" cy="892552"/>
          </a:xfrm>
          <a:prstGeom prst="rect">
            <a:avLst/>
          </a:prstGeom>
          <a:noFill/>
          <a:ln>
            <a:noFill/>
          </a:ln>
        </p:spPr>
        <p:txBody>
          <a:bodyPr wrap="square" rtlCol="0">
            <a:spAutoFit/>
          </a:bodyPr>
          <a:lstStyle/>
          <a:p>
            <a:pPr algn="ctr"/>
            <a:r>
              <a:rPr lang="en-US" sz="2400" dirty="0" smtClean="0"/>
              <a:t>Collect relevant </a:t>
            </a:r>
            <a:r>
              <a:rPr lang="en-US" sz="2400" b="1" dirty="0" smtClean="0"/>
              <a:t>covariates</a:t>
            </a:r>
            <a:r>
              <a:rPr lang="en-US" sz="2400" dirty="0" smtClean="0"/>
              <a:t> to predict SMU e.g. DEM, </a:t>
            </a:r>
            <a:r>
              <a:rPr lang="en-US" sz="2800" dirty="0" smtClean="0"/>
              <a:t>derived</a:t>
            </a:r>
            <a:r>
              <a:rPr lang="en-US" sz="2400" dirty="0" smtClean="0"/>
              <a:t> DEM, geology, … </a:t>
            </a:r>
            <a:endParaRPr lang="en-US" sz="2400" dirty="0"/>
          </a:p>
        </p:txBody>
      </p:sp>
      <p:sp>
        <p:nvSpPr>
          <p:cNvPr id="92" name="ZoneTexte 91"/>
          <p:cNvSpPr txBox="1"/>
          <p:nvPr/>
        </p:nvSpPr>
        <p:spPr>
          <a:xfrm>
            <a:off x="17974971" y="24650961"/>
            <a:ext cx="5308827" cy="1200329"/>
          </a:xfrm>
          <a:prstGeom prst="rect">
            <a:avLst/>
          </a:prstGeom>
          <a:noFill/>
          <a:ln>
            <a:noFill/>
          </a:ln>
        </p:spPr>
        <p:txBody>
          <a:bodyPr wrap="square" rtlCol="0">
            <a:spAutoFit/>
          </a:bodyPr>
          <a:lstStyle/>
          <a:p>
            <a:pPr algn="ctr"/>
            <a:r>
              <a:rPr lang="en-US" sz="2400" dirty="0" smtClean="0"/>
              <a:t>Map’s author meeting to set SMUs modifications and validation with help from prediction models delivered</a:t>
            </a:r>
            <a:endParaRPr lang="en-US" sz="2400" dirty="0"/>
          </a:p>
        </p:txBody>
      </p:sp>
      <p:sp>
        <p:nvSpPr>
          <p:cNvPr id="148" name="ZoneTexte 147"/>
          <p:cNvSpPr txBox="1"/>
          <p:nvPr/>
        </p:nvSpPr>
        <p:spPr>
          <a:xfrm>
            <a:off x="17929386" y="20905441"/>
            <a:ext cx="5399999" cy="1200329"/>
          </a:xfrm>
          <a:prstGeom prst="rect">
            <a:avLst/>
          </a:prstGeom>
          <a:noFill/>
          <a:ln>
            <a:noFill/>
          </a:ln>
        </p:spPr>
        <p:txBody>
          <a:bodyPr wrap="square" rtlCol="0">
            <a:spAutoFit/>
          </a:bodyPr>
          <a:lstStyle/>
          <a:p>
            <a:pPr algn="ctr"/>
            <a:r>
              <a:rPr lang="en-US" sz="2400" b="1" dirty="0" smtClean="0"/>
              <a:t> PREDICTION 1 </a:t>
            </a:r>
          </a:p>
          <a:p>
            <a:pPr algn="ctr"/>
            <a:r>
              <a:rPr lang="en-US" sz="2400" dirty="0" smtClean="0"/>
              <a:t>SMUs prediction resulting from MAP 1 to MAP 2 prediction</a:t>
            </a:r>
            <a:endParaRPr lang="en-US" sz="2400" dirty="0"/>
          </a:p>
        </p:txBody>
      </p:sp>
      <p:sp>
        <p:nvSpPr>
          <p:cNvPr id="80" name="Rectangle 79"/>
          <p:cNvSpPr/>
          <p:nvPr/>
        </p:nvSpPr>
        <p:spPr>
          <a:xfrm>
            <a:off x="5472119" y="14906434"/>
            <a:ext cx="5400000" cy="1670537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1799" y="14887734"/>
            <a:ext cx="5380319" cy="1672407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a:off x="10872119" y="14906436"/>
            <a:ext cx="7021820" cy="1670537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p:cNvSpPr/>
          <p:nvPr/>
        </p:nvSpPr>
        <p:spPr>
          <a:xfrm>
            <a:off x="17893940" y="14906436"/>
            <a:ext cx="5400000" cy="1670565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Rectangle 82"/>
          <p:cNvSpPr/>
          <p:nvPr/>
        </p:nvSpPr>
        <p:spPr>
          <a:xfrm>
            <a:off x="23293940" y="14887731"/>
            <a:ext cx="5400000" cy="1672435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p:cNvSpPr/>
          <p:nvPr/>
        </p:nvSpPr>
        <p:spPr>
          <a:xfrm>
            <a:off x="90000" y="14114436"/>
            <a:ext cx="28603938" cy="792000"/>
          </a:xfrm>
          <a:prstGeom prst="rect">
            <a:avLst/>
          </a:prstGeom>
          <a:solidFill>
            <a:srgbClr val="6D4635"/>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Material &amp; Methods</a:t>
            </a:r>
            <a:endParaRPr lang="en-US" sz="6600" dirty="0"/>
          </a:p>
        </p:txBody>
      </p:sp>
      <p:sp>
        <p:nvSpPr>
          <p:cNvPr id="88" name="ZoneTexte 87"/>
          <p:cNvSpPr txBox="1"/>
          <p:nvPr/>
        </p:nvSpPr>
        <p:spPr>
          <a:xfrm>
            <a:off x="483304" y="24026448"/>
            <a:ext cx="1389104" cy="584775"/>
          </a:xfrm>
          <a:prstGeom prst="rect">
            <a:avLst/>
          </a:prstGeom>
          <a:noFill/>
          <a:ln>
            <a:noFill/>
          </a:ln>
        </p:spPr>
        <p:txBody>
          <a:bodyPr wrap="square" rtlCol="0">
            <a:spAutoFit/>
          </a:bodyPr>
          <a:lstStyle/>
          <a:p>
            <a:pPr algn="ctr"/>
            <a:r>
              <a:rPr lang="fr-FR" sz="3200" b="1" dirty="0" smtClean="0"/>
              <a:t>MAP 1</a:t>
            </a:r>
            <a:endParaRPr lang="fr-FR" sz="2800" dirty="0"/>
          </a:p>
        </p:txBody>
      </p:sp>
      <p:sp>
        <p:nvSpPr>
          <p:cNvPr id="89" name="ZoneTexte 88"/>
          <p:cNvSpPr txBox="1"/>
          <p:nvPr/>
        </p:nvSpPr>
        <p:spPr>
          <a:xfrm>
            <a:off x="3491370" y="22319343"/>
            <a:ext cx="1337994" cy="584775"/>
          </a:xfrm>
          <a:prstGeom prst="rect">
            <a:avLst/>
          </a:prstGeom>
          <a:noFill/>
          <a:ln>
            <a:noFill/>
          </a:ln>
        </p:spPr>
        <p:txBody>
          <a:bodyPr wrap="square" rtlCol="0">
            <a:spAutoFit/>
          </a:bodyPr>
          <a:lstStyle/>
          <a:p>
            <a:pPr algn="ctr"/>
            <a:r>
              <a:rPr lang="fr-FR" sz="3200" b="1" dirty="0" smtClean="0"/>
              <a:t>MAP 2</a:t>
            </a:r>
            <a:endParaRPr lang="fr-FR" sz="2800" dirty="0"/>
          </a:p>
        </p:txBody>
      </p:sp>
      <p:sp>
        <p:nvSpPr>
          <p:cNvPr id="90" name="ZoneTexte 89"/>
          <p:cNvSpPr txBox="1"/>
          <p:nvPr/>
        </p:nvSpPr>
        <p:spPr>
          <a:xfrm>
            <a:off x="72119" y="26167223"/>
            <a:ext cx="5399999" cy="1569660"/>
          </a:xfrm>
          <a:prstGeom prst="rect">
            <a:avLst/>
          </a:prstGeom>
          <a:noFill/>
          <a:ln>
            <a:noFill/>
          </a:ln>
        </p:spPr>
        <p:txBody>
          <a:bodyPr wrap="square" rtlCol="0">
            <a:spAutoFit/>
          </a:bodyPr>
          <a:lstStyle/>
          <a:p>
            <a:pPr algn="ctr"/>
            <a:r>
              <a:rPr lang="en-US" sz="2400" dirty="0" smtClean="0"/>
              <a:t>SMUs of 2 </a:t>
            </a:r>
            <a:r>
              <a:rPr lang="en-US" sz="2400" dirty="0"/>
              <a:t>MAPS that are located in the same </a:t>
            </a:r>
            <a:r>
              <a:rPr lang="en-US" sz="2400" dirty="0" smtClean="0"/>
              <a:t>environment </a:t>
            </a:r>
            <a:r>
              <a:rPr lang="en-US" sz="2400" dirty="0"/>
              <a:t>and that are discontinuous when placed facing each other</a:t>
            </a:r>
          </a:p>
        </p:txBody>
      </p:sp>
      <p:sp>
        <p:nvSpPr>
          <p:cNvPr id="91" name="ZoneTexte 90"/>
          <p:cNvSpPr txBox="1"/>
          <p:nvPr/>
        </p:nvSpPr>
        <p:spPr>
          <a:xfrm>
            <a:off x="5472118" y="26109900"/>
            <a:ext cx="5399999" cy="1938992"/>
          </a:xfrm>
          <a:prstGeom prst="rect">
            <a:avLst/>
          </a:prstGeom>
          <a:noFill/>
          <a:ln>
            <a:noFill/>
          </a:ln>
        </p:spPr>
        <p:txBody>
          <a:bodyPr wrap="square" rtlCol="0">
            <a:spAutoFit/>
          </a:bodyPr>
          <a:lstStyle/>
          <a:p>
            <a:pPr algn="ctr"/>
            <a:r>
              <a:rPr lang="fr-FR" sz="2400" b="1" dirty="0" smtClean="0"/>
              <a:t> </a:t>
            </a:r>
            <a:r>
              <a:rPr lang="fr-FR" sz="2400" dirty="0" err="1" smtClean="0"/>
              <a:t>Selection</a:t>
            </a:r>
            <a:r>
              <a:rPr lang="fr-FR" sz="2400" dirty="0" smtClean="0"/>
              <a:t> </a:t>
            </a:r>
            <a:r>
              <a:rPr lang="fr-FR" sz="2400" dirty="0" err="1" smtClean="0"/>
              <a:t>only</a:t>
            </a:r>
            <a:r>
              <a:rPr lang="fr-FR" sz="2400" dirty="0" smtClean="0"/>
              <a:t> of </a:t>
            </a:r>
            <a:r>
              <a:rPr lang="fr-FR" sz="2400" dirty="0" err="1" smtClean="0"/>
              <a:t>SMUs</a:t>
            </a:r>
            <a:r>
              <a:rPr lang="fr-FR" sz="2400" dirty="0" smtClean="0"/>
              <a:t> in contact </a:t>
            </a:r>
            <a:r>
              <a:rPr lang="fr-FR" sz="2400" dirty="0" err="1" smtClean="0"/>
              <a:t>with</a:t>
            </a:r>
            <a:r>
              <a:rPr lang="fr-FR" sz="2400" dirty="0" smtClean="0"/>
              <a:t> </a:t>
            </a:r>
            <a:r>
              <a:rPr lang="fr-FR" sz="2400" dirty="0" err="1" smtClean="0"/>
              <a:t>boundary</a:t>
            </a:r>
            <a:r>
              <a:rPr lang="fr-FR" sz="2400" dirty="0" smtClean="0"/>
              <a:t> to </a:t>
            </a:r>
            <a:r>
              <a:rPr lang="fr-FR" sz="2400" dirty="0" err="1" smtClean="0"/>
              <a:t>minimize</a:t>
            </a:r>
            <a:r>
              <a:rPr lang="fr-FR" sz="2400" dirty="0" smtClean="0"/>
              <a:t> modifications due to </a:t>
            </a:r>
            <a:r>
              <a:rPr lang="fr-FR" sz="2400" dirty="0" err="1" smtClean="0"/>
              <a:t>harmonization</a:t>
            </a:r>
            <a:r>
              <a:rPr lang="fr-FR" sz="2400" dirty="0" smtClean="0"/>
              <a:t>. </a:t>
            </a:r>
            <a:r>
              <a:rPr lang="fr-FR" sz="2400" dirty="0" err="1" smtClean="0"/>
              <a:t>Moreover</a:t>
            </a:r>
            <a:r>
              <a:rPr lang="fr-FR" sz="2400" dirty="0" smtClean="0"/>
              <a:t>, a </a:t>
            </a:r>
            <a:r>
              <a:rPr lang="fr-FR" sz="2400" dirty="0" err="1" smtClean="0"/>
              <a:t>mask</a:t>
            </a:r>
            <a:r>
              <a:rPr lang="fr-FR" sz="2400" dirty="0" smtClean="0"/>
              <a:t> </a:t>
            </a:r>
            <a:r>
              <a:rPr lang="fr-FR" sz="2400" dirty="0" err="1" smtClean="0"/>
              <a:t>is</a:t>
            </a:r>
            <a:r>
              <a:rPr lang="fr-FR" sz="2400" dirty="0" smtClean="0"/>
              <a:t> </a:t>
            </a:r>
            <a:r>
              <a:rPr lang="fr-FR" sz="2400" dirty="0" err="1" smtClean="0"/>
              <a:t>applied</a:t>
            </a:r>
            <a:r>
              <a:rPr lang="fr-FR" sz="2400" dirty="0" smtClean="0"/>
              <a:t> on </a:t>
            </a:r>
            <a:r>
              <a:rPr lang="fr-FR" sz="2400" dirty="0" err="1" smtClean="0"/>
              <a:t>every</a:t>
            </a:r>
            <a:r>
              <a:rPr lang="fr-FR" sz="2400" dirty="0" smtClean="0"/>
              <a:t> </a:t>
            </a:r>
            <a:r>
              <a:rPr lang="en-US" sz="2400" dirty="0" smtClean="0"/>
              <a:t>non-soil</a:t>
            </a:r>
            <a:r>
              <a:rPr lang="fr-FR" sz="2400" dirty="0" smtClean="0"/>
              <a:t> unit </a:t>
            </a:r>
            <a:r>
              <a:rPr lang="fr-FR" sz="2400" dirty="0" err="1" smtClean="0"/>
              <a:t>e.g</a:t>
            </a:r>
            <a:r>
              <a:rPr lang="fr-FR" sz="2400" dirty="0" smtClean="0"/>
              <a:t>. river, city</a:t>
            </a:r>
            <a:endParaRPr lang="fr-FR" sz="2400" dirty="0"/>
          </a:p>
        </p:txBody>
      </p:sp>
      <p:sp>
        <p:nvSpPr>
          <p:cNvPr id="93" name="ZoneTexte 92"/>
          <p:cNvSpPr txBox="1"/>
          <p:nvPr/>
        </p:nvSpPr>
        <p:spPr>
          <a:xfrm>
            <a:off x="23329385" y="26109900"/>
            <a:ext cx="5399999" cy="830997"/>
          </a:xfrm>
          <a:prstGeom prst="rect">
            <a:avLst/>
          </a:prstGeom>
          <a:noFill/>
          <a:ln>
            <a:noFill/>
          </a:ln>
        </p:spPr>
        <p:txBody>
          <a:bodyPr wrap="square" rtlCol="0">
            <a:spAutoFit/>
          </a:bodyPr>
          <a:lstStyle/>
          <a:p>
            <a:pPr algn="ctr"/>
            <a:r>
              <a:rPr lang="en-US" sz="2400" b="1" dirty="0" smtClean="0"/>
              <a:t> </a:t>
            </a:r>
            <a:r>
              <a:rPr lang="en-US" sz="2400" dirty="0" smtClean="0"/>
              <a:t>Final harmonized map with no more SMU discontinuity at the boundaries </a:t>
            </a:r>
            <a:endParaRPr lang="en-US" sz="2400" dirty="0"/>
          </a:p>
        </p:txBody>
      </p:sp>
      <p:sp>
        <p:nvSpPr>
          <p:cNvPr id="66" name="ZoneTexte 65"/>
          <p:cNvSpPr txBox="1"/>
          <p:nvPr/>
        </p:nvSpPr>
        <p:spPr>
          <a:xfrm>
            <a:off x="24127642" y="38645075"/>
            <a:ext cx="4956731" cy="830997"/>
          </a:xfrm>
          <a:prstGeom prst="rect">
            <a:avLst/>
          </a:prstGeom>
          <a:noFill/>
          <a:ln>
            <a:noFill/>
          </a:ln>
        </p:spPr>
        <p:txBody>
          <a:bodyPr wrap="square" rtlCol="0">
            <a:spAutoFit/>
          </a:bodyPr>
          <a:lstStyle/>
          <a:p>
            <a:r>
              <a:rPr lang="en-US" sz="2400" dirty="0" smtClean="0"/>
              <a:t>Harmonized map containing 21 departments</a:t>
            </a:r>
            <a:endParaRPr lang="en-US" sz="2400" dirty="0"/>
          </a:p>
        </p:txBody>
      </p:sp>
      <p:sp>
        <p:nvSpPr>
          <p:cNvPr id="67" name="Rectangle 66"/>
          <p:cNvSpPr/>
          <p:nvPr/>
        </p:nvSpPr>
        <p:spPr>
          <a:xfrm>
            <a:off x="91800" y="14114436"/>
            <a:ext cx="28602139" cy="17497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 name="Groupe 11"/>
          <p:cNvGrpSpPr/>
          <p:nvPr/>
        </p:nvGrpSpPr>
        <p:grpSpPr>
          <a:xfrm>
            <a:off x="2275257" y="15014843"/>
            <a:ext cx="1224136" cy="1338828"/>
            <a:chOff x="2275257" y="14870823"/>
            <a:chExt cx="1224136" cy="1338828"/>
          </a:xfrm>
        </p:grpSpPr>
        <p:sp>
          <p:nvSpPr>
            <p:cNvPr id="37" name="Ellipse 36"/>
            <p:cNvSpPr/>
            <p:nvPr/>
          </p:nvSpPr>
          <p:spPr>
            <a:xfrm>
              <a:off x="2275257" y="15108189"/>
              <a:ext cx="1224136" cy="86409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2532099" y="14870823"/>
              <a:ext cx="710451" cy="1338828"/>
            </a:xfrm>
            <a:prstGeom prst="rect">
              <a:avLst/>
            </a:prstGeom>
            <a:noFill/>
          </p:spPr>
          <p:txBody>
            <a:bodyPr wrap="none" rtlCol="0">
              <a:spAutoFit/>
            </a:bodyPr>
            <a:lstStyle/>
            <a:p>
              <a:r>
                <a:rPr lang="fr-FR" dirty="0" smtClean="0">
                  <a:solidFill>
                    <a:schemeClr val="bg1"/>
                  </a:solidFill>
                </a:rPr>
                <a:t>1</a:t>
              </a:r>
              <a:endParaRPr lang="fr-FR" dirty="0">
                <a:solidFill>
                  <a:schemeClr val="bg1"/>
                </a:solidFill>
              </a:endParaRPr>
            </a:p>
          </p:txBody>
        </p:sp>
      </p:grpSp>
      <p:grpSp>
        <p:nvGrpSpPr>
          <p:cNvPr id="72" name="Groupe 71"/>
          <p:cNvGrpSpPr/>
          <p:nvPr/>
        </p:nvGrpSpPr>
        <p:grpSpPr>
          <a:xfrm>
            <a:off x="7609954" y="15014843"/>
            <a:ext cx="1224136" cy="1338828"/>
            <a:chOff x="2275257" y="14870823"/>
            <a:chExt cx="1224136" cy="1338828"/>
          </a:xfrm>
        </p:grpSpPr>
        <p:sp>
          <p:nvSpPr>
            <p:cNvPr id="73" name="Ellipse 72"/>
            <p:cNvSpPr/>
            <p:nvPr/>
          </p:nvSpPr>
          <p:spPr>
            <a:xfrm>
              <a:off x="2275257" y="15108189"/>
              <a:ext cx="1224136" cy="86409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ZoneTexte 73"/>
            <p:cNvSpPr txBox="1"/>
            <p:nvPr/>
          </p:nvSpPr>
          <p:spPr>
            <a:xfrm>
              <a:off x="2532099" y="14870823"/>
              <a:ext cx="710451" cy="1338828"/>
            </a:xfrm>
            <a:prstGeom prst="rect">
              <a:avLst/>
            </a:prstGeom>
            <a:noFill/>
          </p:spPr>
          <p:txBody>
            <a:bodyPr wrap="none" rtlCol="0">
              <a:spAutoFit/>
            </a:bodyPr>
            <a:lstStyle/>
            <a:p>
              <a:r>
                <a:rPr lang="fr-FR" dirty="0">
                  <a:solidFill>
                    <a:schemeClr val="bg1"/>
                  </a:solidFill>
                </a:rPr>
                <a:t>2</a:t>
              </a:r>
            </a:p>
          </p:txBody>
        </p:sp>
      </p:grpSp>
      <p:grpSp>
        <p:nvGrpSpPr>
          <p:cNvPr id="75" name="Groupe 74"/>
          <p:cNvGrpSpPr/>
          <p:nvPr/>
        </p:nvGrpSpPr>
        <p:grpSpPr>
          <a:xfrm>
            <a:off x="13709727" y="15014843"/>
            <a:ext cx="1224136" cy="1338828"/>
            <a:chOff x="2275257" y="14870823"/>
            <a:chExt cx="1224136" cy="1338828"/>
          </a:xfrm>
        </p:grpSpPr>
        <p:sp>
          <p:nvSpPr>
            <p:cNvPr id="76" name="Ellipse 75"/>
            <p:cNvSpPr/>
            <p:nvPr/>
          </p:nvSpPr>
          <p:spPr>
            <a:xfrm>
              <a:off x="2275257" y="15108189"/>
              <a:ext cx="1224136" cy="86409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ZoneTexte 76"/>
            <p:cNvSpPr txBox="1"/>
            <p:nvPr/>
          </p:nvSpPr>
          <p:spPr>
            <a:xfrm>
              <a:off x="2532099" y="14870823"/>
              <a:ext cx="710451" cy="1338828"/>
            </a:xfrm>
            <a:prstGeom prst="rect">
              <a:avLst/>
            </a:prstGeom>
            <a:noFill/>
          </p:spPr>
          <p:txBody>
            <a:bodyPr wrap="none" rtlCol="0">
              <a:spAutoFit/>
            </a:bodyPr>
            <a:lstStyle/>
            <a:p>
              <a:r>
                <a:rPr lang="fr-FR" dirty="0">
                  <a:solidFill>
                    <a:schemeClr val="bg1"/>
                  </a:solidFill>
                </a:rPr>
                <a:t>3</a:t>
              </a:r>
            </a:p>
          </p:txBody>
        </p:sp>
      </p:grpSp>
      <p:grpSp>
        <p:nvGrpSpPr>
          <p:cNvPr id="78" name="Groupe 77"/>
          <p:cNvGrpSpPr/>
          <p:nvPr/>
        </p:nvGrpSpPr>
        <p:grpSpPr>
          <a:xfrm>
            <a:off x="19662093" y="15014843"/>
            <a:ext cx="1224136" cy="1338828"/>
            <a:chOff x="2275257" y="14870823"/>
            <a:chExt cx="1224136" cy="1338828"/>
          </a:xfrm>
        </p:grpSpPr>
        <p:sp>
          <p:nvSpPr>
            <p:cNvPr id="87" name="Ellipse 86"/>
            <p:cNvSpPr/>
            <p:nvPr/>
          </p:nvSpPr>
          <p:spPr>
            <a:xfrm>
              <a:off x="2275257" y="15108189"/>
              <a:ext cx="1224136" cy="86409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ZoneTexte 93"/>
            <p:cNvSpPr txBox="1"/>
            <p:nvPr/>
          </p:nvSpPr>
          <p:spPr>
            <a:xfrm>
              <a:off x="2532099" y="14870823"/>
              <a:ext cx="710451" cy="1338828"/>
            </a:xfrm>
            <a:prstGeom prst="rect">
              <a:avLst/>
            </a:prstGeom>
            <a:noFill/>
          </p:spPr>
          <p:txBody>
            <a:bodyPr wrap="none" rtlCol="0">
              <a:spAutoFit/>
            </a:bodyPr>
            <a:lstStyle/>
            <a:p>
              <a:r>
                <a:rPr lang="fr-FR" dirty="0">
                  <a:solidFill>
                    <a:schemeClr val="bg1"/>
                  </a:solidFill>
                </a:rPr>
                <a:t>4</a:t>
              </a:r>
            </a:p>
          </p:txBody>
        </p:sp>
      </p:grpSp>
      <p:grpSp>
        <p:nvGrpSpPr>
          <p:cNvPr id="100" name="Groupe 99"/>
          <p:cNvGrpSpPr/>
          <p:nvPr/>
        </p:nvGrpSpPr>
        <p:grpSpPr>
          <a:xfrm>
            <a:off x="25381872" y="15014843"/>
            <a:ext cx="1224136" cy="1338828"/>
            <a:chOff x="2275257" y="14870823"/>
            <a:chExt cx="1224136" cy="1338828"/>
          </a:xfrm>
        </p:grpSpPr>
        <p:sp>
          <p:nvSpPr>
            <p:cNvPr id="103" name="Ellipse 102"/>
            <p:cNvSpPr/>
            <p:nvPr/>
          </p:nvSpPr>
          <p:spPr>
            <a:xfrm>
              <a:off x="2275257" y="15108189"/>
              <a:ext cx="1224136" cy="86409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ZoneTexte 103"/>
            <p:cNvSpPr txBox="1"/>
            <p:nvPr/>
          </p:nvSpPr>
          <p:spPr>
            <a:xfrm>
              <a:off x="2532099" y="14870823"/>
              <a:ext cx="710451" cy="1338828"/>
            </a:xfrm>
            <a:prstGeom prst="rect">
              <a:avLst/>
            </a:prstGeom>
            <a:noFill/>
          </p:spPr>
          <p:txBody>
            <a:bodyPr wrap="none" rtlCol="0">
              <a:spAutoFit/>
            </a:bodyPr>
            <a:lstStyle/>
            <a:p>
              <a:r>
                <a:rPr lang="fr-FR" dirty="0">
                  <a:solidFill>
                    <a:schemeClr val="bg1"/>
                  </a:solidFill>
                </a:rPr>
                <a:t>5</a:t>
              </a:r>
            </a:p>
          </p:txBody>
        </p:sp>
      </p:grpSp>
      <p:sp>
        <p:nvSpPr>
          <p:cNvPr id="113" name="ZoneTexte 112"/>
          <p:cNvSpPr txBox="1"/>
          <p:nvPr/>
        </p:nvSpPr>
        <p:spPr>
          <a:xfrm>
            <a:off x="72119" y="34550636"/>
            <a:ext cx="12346977" cy="369332"/>
          </a:xfrm>
          <a:prstGeom prst="rect">
            <a:avLst/>
          </a:prstGeom>
          <a:noFill/>
          <a:ln>
            <a:noFill/>
          </a:ln>
        </p:spPr>
        <p:txBody>
          <a:bodyPr wrap="square" rtlCol="0">
            <a:spAutoFit/>
          </a:bodyPr>
          <a:lstStyle/>
          <a:p>
            <a:r>
              <a:rPr lang="en-US" sz="1800" dirty="0" smtClean="0"/>
              <a:t>*Without taking account of time spent for R script programming </a:t>
            </a:r>
            <a:endParaRPr lang="en-US" sz="1800" dirty="0"/>
          </a:p>
        </p:txBody>
      </p:sp>
      <p:grpSp>
        <p:nvGrpSpPr>
          <p:cNvPr id="34" name="Groupe 33"/>
          <p:cNvGrpSpPr/>
          <p:nvPr/>
        </p:nvGrpSpPr>
        <p:grpSpPr>
          <a:xfrm>
            <a:off x="5472120" y="20753233"/>
            <a:ext cx="5400000" cy="5356667"/>
            <a:chOff x="5472120" y="18509210"/>
            <a:chExt cx="5400000" cy="5356667"/>
          </a:xfrm>
        </p:grpSpPr>
        <p:pic>
          <p:nvPicPr>
            <p:cNvPr id="135" name="Image 134"/>
            <p:cNvPicPr preferRelativeResize="0">
              <a:picLocks/>
            </p:cNvPicPr>
            <p:nvPr/>
          </p:nvPicPr>
          <p:blipFill rotWithShape="1">
            <a:blip r:embed="rId17" cstate="print">
              <a:extLst>
                <a:ext uri="{28A0092B-C50C-407E-A947-70E740481C1C}">
                  <a14:useLocalDpi xmlns:a14="http://schemas.microsoft.com/office/drawing/2010/main" val="0"/>
                </a:ext>
              </a:extLst>
            </a:blip>
            <a:srcRect l="15296" t="25072" b="14555"/>
            <a:stretch/>
          </p:blipFill>
          <p:spPr>
            <a:xfrm>
              <a:off x="5472120" y="18509210"/>
              <a:ext cx="5400000" cy="5356667"/>
            </a:xfrm>
            <a:prstGeom prst="rect">
              <a:avLst/>
            </a:prstGeom>
            <a:ln>
              <a:solidFill>
                <a:schemeClr val="tx1"/>
              </a:solidFill>
            </a:ln>
          </p:spPr>
        </p:pic>
        <p:sp>
          <p:nvSpPr>
            <p:cNvPr id="114" name="ZoneTexte 113"/>
            <p:cNvSpPr txBox="1"/>
            <p:nvPr/>
          </p:nvSpPr>
          <p:spPr>
            <a:xfrm>
              <a:off x="5921126" y="21699287"/>
              <a:ext cx="1389104" cy="584775"/>
            </a:xfrm>
            <a:prstGeom prst="rect">
              <a:avLst/>
            </a:prstGeom>
            <a:noFill/>
            <a:ln>
              <a:noFill/>
            </a:ln>
          </p:spPr>
          <p:txBody>
            <a:bodyPr wrap="square" rtlCol="0">
              <a:spAutoFit/>
            </a:bodyPr>
            <a:lstStyle/>
            <a:p>
              <a:pPr algn="ctr"/>
              <a:r>
                <a:rPr lang="fr-FR" sz="3200" b="1" dirty="0" smtClean="0"/>
                <a:t>MAP 1</a:t>
              </a:r>
              <a:endParaRPr lang="fr-FR" sz="2800" dirty="0"/>
            </a:p>
          </p:txBody>
        </p:sp>
        <p:sp>
          <p:nvSpPr>
            <p:cNvPr id="115" name="ZoneTexte 114"/>
            <p:cNvSpPr txBox="1"/>
            <p:nvPr/>
          </p:nvSpPr>
          <p:spPr>
            <a:xfrm>
              <a:off x="8929192" y="19992182"/>
              <a:ext cx="1337994" cy="584775"/>
            </a:xfrm>
            <a:prstGeom prst="rect">
              <a:avLst/>
            </a:prstGeom>
            <a:noFill/>
            <a:ln>
              <a:noFill/>
            </a:ln>
          </p:spPr>
          <p:txBody>
            <a:bodyPr wrap="square" rtlCol="0">
              <a:spAutoFit/>
            </a:bodyPr>
            <a:lstStyle/>
            <a:p>
              <a:pPr algn="ctr"/>
              <a:r>
                <a:rPr lang="fr-FR" sz="3200" b="1" dirty="0" smtClean="0"/>
                <a:t>MAP 2</a:t>
              </a:r>
              <a:endParaRPr lang="fr-FR" sz="2800" dirty="0"/>
            </a:p>
          </p:txBody>
        </p:sp>
      </p:grpSp>
      <p:grpSp>
        <p:nvGrpSpPr>
          <p:cNvPr id="32" name="Groupe 31"/>
          <p:cNvGrpSpPr/>
          <p:nvPr/>
        </p:nvGrpSpPr>
        <p:grpSpPr>
          <a:xfrm>
            <a:off x="12575949" y="22862749"/>
            <a:ext cx="3491692" cy="3485426"/>
            <a:chOff x="10891338" y="17253178"/>
            <a:chExt cx="3491692" cy="3485426"/>
          </a:xfrm>
        </p:grpSpPr>
        <p:pic>
          <p:nvPicPr>
            <p:cNvPr id="29" name="Image 28"/>
            <p:cNvPicPr>
              <a:picLocks noChangeAspect="1"/>
            </p:cNvPicPr>
            <p:nvPr/>
          </p:nvPicPr>
          <p:blipFill rotWithShape="1">
            <a:blip r:embed="rId18" cstate="print">
              <a:extLst>
                <a:ext uri="{28A0092B-C50C-407E-A947-70E740481C1C}">
                  <a14:useLocalDpi xmlns:a14="http://schemas.microsoft.com/office/drawing/2010/main" val="0"/>
                </a:ext>
              </a:extLst>
            </a:blip>
            <a:srcRect l="14254" t="25036" b="14394"/>
            <a:stretch/>
          </p:blipFill>
          <p:spPr>
            <a:xfrm>
              <a:off x="10891338" y="17253178"/>
              <a:ext cx="3491692" cy="3485426"/>
            </a:xfrm>
            <a:prstGeom prst="rect">
              <a:avLst/>
            </a:prstGeom>
            <a:ln>
              <a:solidFill>
                <a:schemeClr val="tx1"/>
              </a:solidFill>
            </a:ln>
          </p:spPr>
        </p:pic>
        <p:sp>
          <p:nvSpPr>
            <p:cNvPr id="30" name="Flèche en arc 29"/>
            <p:cNvSpPr/>
            <p:nvPr/>
          </p:nvSpPr>
          <p:spPr>
            <a:xfrm>
              <a:off x="12323304" y="18794388"/>
              <a:ext cx="936104" cy="1020713"/>
            </a:xfrm>
            <a:prstGeom prst="circularArrow">
              <a:avLst/>
            </a:prstGeom>
            <a:solidFill>
              <a:srgbClr val="6780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6" name="ZoneTexte 115"/>
            <p:cNvSpPr txBox="1"/>
            <p:nvPr/>
          </p:nvSpPr>
          <p:spPr>
            <a:xfrm>
              <a:off x="11017424" y="19407407"/>
              <a:ext cx="999548" cy="400110"/>
            </a:xfrm>
            <a:prstGeom prst="rect">
              <a:avLst/>
            </a:prstGeom>
            <a:noFill/>
            <a:ln>
              <a:noFill/>
            </a:ln>
          </p:spPr>
          <p:txBody>
            <a:bodyPr wrap="square" rtlCol="0">
              <a:spAutoFit/>
            </a:bodyPr>
            <a:lstStyle/>
            <a:p>
              <a:pPr algn="ctr"/>
              <a:r>
                <a:rPr lang="fr-FR" sz="2000" b="1" dirty="0" smtClean="0"/>
                <a:t>MAP 1</a:t>
              </a:r>
              <a:endParaRPr lang="fr-FR" sz="1800" dirty="0"/>
            </a:p>
          </p:txBody>
        </p:sp>
        <p:sp>
          <p:nvSpPr>
            <p:cNvPr id="117" name="ZoneTexte 116"/>
            <p:cNvSpPr txBox="1"/>
            <p:nvPr/>
          </p:nvSpPr>
          <p:spPr>
            <a:xfrm>
              <a:off x="13020280" y="18309155"/>
              <a:ext cx="1337994" cy="400110"/>
            </a:xfrm>
            <a:prstGeom prst="rect">
              <a:avLst/>
            </a:prstGeom>
            <a:noFill/>
            <a:ln>
              <a:noFill/>
            </a:ln>
          </p:spPr>
          <p:txBody>
            <a:bodyPr wrap="square" rtlCol="0">
              <a:spAutoFit/>
            </a:bodyPr>
            <a:lstStyle/>
            <a:p>
              <a:pPr algn="ctr"/>
              <a:r>
                <a:rPr lang="fr-FR" sz="2000" b="1" dirty="0" smtClean="0"/>
                <a:t>MAP 2</a:t>
              </a:r>
              <a:endParaRPr lang="fr-FR" sz="1800" dirty="0"/>
            </a:p>
          </p:txBody>
        </p:sp>
      </p:grpSp>
      <p:grpSp>
        <p:nvGrpSpPr>
          <p:cNvPr id="33" name="Groupe 32"/>
          <p:cNvGrpSpPr/>
          <p:nvPr/>
        </p:nvGrpSpPr>
        <p:grpSpPr>
          <a:xfrm>
            <a:off x="12562804" y="27185986"/>
            <a:ext cx="3517979" cy="3485426"/>
            <a:chOff x="14358274" y="17253178"/>
            <a:chExt cx="3517979" cy="3485426"/>
          </a:xfrm>
        </p:grpSpPr>
        <p:pic>
          <p:nvPicPr>
            <p:cNvPr id="25" name="Image 24"/>
            <p:cNvPicPr>
              <a:picLocks noChangeAspect="1"/>
            </p:cNvPicPr>
            <p:nvPr/>
          </p:nvPicPr>
          <p:blipFill rotWithShape="1">
            <a:blip r:embed="rId19" cstate="print">
              <a:extLst>
                <a:ext uri="{28A0092B-C50C-407E-A947-70E740481C1C}">
                  <a14:useLocalDpi xmlns:a14="http://schemas.microsoft.com/office/drawing/2010/main" val="0"/>
                </a:ext>
              </a:extLst>
            </a:blip>
            <a:srcRect l="12001" t="21567" r="1974" b="18121"/>
            <a:stretch/>
          </p:blipFill>
          <p:spPr>
            <a:xfrm>
              <a:off x="14358274" y="17253178"/>
              <a:ext cx="3517979" cy="3485426"/>
            </a:xfrm>
            <a:prstGeom prst="rect">
              <a:avLst/>
            </a:prstGeom>
            <a:ln>
              <a:solidFill>
                <a:schemeClr val="tx1"/>
              </a:solidFill>
            </a:ln>
          </p:spPr>
        </p:pic>
        <p:sp>
          <p:nvSpPr>
            <p:cNvPr id="118" name="Flèche en arc 117"/>
            <p:cNvSpPr/>
            <p:nvPr/>
          </p:nvSpPr>
          <p:spPr>
            <a:xfrm flipH="1">
              <a:off x="15801369" y="18794386"/>
              <a:ext cx="936108" cy="1020716"/>
            </a:xfrm>
            <a:prstGeom prst="circularArrow">
              <a:avLst/>
            </a:prstGeom>
            <a:solidFill>
              <a:srgbClr val="F08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9" name="ZoneTexte 118"/>
            <p:cNvSpPr txBox="1"/>
            <p:nvPr/>
          </p:nvSpPr>
          <p:spPr>
            <a:xfrm>
              <a:off x="14495491" y="19407407"/>
              <a:ext cx="999548" cy="400110"/>
            </a:xfrm>
            <a:prstGeom prst="rect">
              <a:avLst/>
            </a:prstGeom>
            <a:noFill/>
            <a:ln>
              <a:noFill/>
            </a:ln>
          </p:spPr>
          <p:txBody>
            <a:bodyPr wrap="square" rtlCol="0">
              <a:spAutoFit/>
            </a:bodyPr>
            <a:lstStyle/>
            <a:p>
              <a:pPr algn="ctr"/>
              <a:r>
                <a:rPr lang="fr-FR" sz="2000" b="1" dirty="0" smtClean="0"/>
                <a:t>MAP 1</a:t>
              </a:r>
              <a:endParaRPr lang="fr-FR" sz="1800" dirty="0"/>
            </a:p>
          </p:txBody>
        </p:sp>
        <p:sp>
          <p:nvSpPr>
            <p:cNvPr id="120" name="ZoneTexte 119"/>
            <p:cNvSpPr txBox="1"/>
            <p:nvPr/>
          </p:nvSpPr>
          <p:spPr>
            <a:xfrm>
              <a:off x="16498347" y="18309155"/>
              <a:ext cx="1337994" cy="400110"/>
            </a:xfrm>
            <a:prstGeom prst="rect">
              <a:avLst/>
            </a:prstGeom>
            <a:noFill/>
            <a:ln>
              <a:noFill/>
            </a:ln>
          </p:spPr>
          <p:txBody>
            <a:bodyPr wrap="square" rtlCol="0">
              <a:spAutoFit/>
            </a:bodyPr>
            <a:lstStyle/>
            <a:p>
              <a:pPr algn="ctr"/>
              <a:r>
                <a:rPr lang="fr-FR" sz="2000" b="1" dirty="0" smtClean="0"/>
                <a:t>MAP 2</a:t>
              </a:r>
              <a:endParaRPr lang="fr-FR" sz="1800" dirty="0"/>
            </a:p>
          </p:txBody>
        </p:sp>
      </p:grpSp>
      <p:grpSp>
        <p:nvGrpSpPr>
          <p:cNvPr id="41" name="Groupe 40"/>
          <p:cNvGrpSpPr/>
          <p:nvPr/>
        </p:nvGrpSpPr>
        <p:grpSpPr>
          <a:xfrm>
            <a:off x="11902173" y="16769168"/>
            <a:ext cx="4839240" cy="5857063"/>
            <a:chOff x="10544053" y="19238454"/>
            <a:chExt cx="7200000" cy="11369634"/>
          </a:xfrm>
        </p:grpSpPr>
        <p:grpSp>
          <p:nvGrpSpPr>
            <p:cNvPr id="157" name="Groupe 156"/>
            <p:cNvGrpSpPr/>
            <p:nvPr/>
          </p:nvGrpSpPr>
          <p:grpSpPr>
            <a:xfrm>
              <a:off x="10544053" y="23408088"/>
              <a:ext cx="7200000" cy="7200000"/>
              <a:chOff x="5472120" y="18509210"/>
              <a:chExt cx="5400000" cy="5356667"/>
            </a:xfrm>
            <a:scene3d>
              <a:camera prst="orthographicFront">
                <a:rot lat="18344572" lon="2056696" rev="19662000"/>
              </a:camera>
              <a:lightRig rig="threePt" dir="t"/>
            </a:scene3d>
          </p:grpSpPr>
          <p:pic>
            <p:nvPicPr>
              <p:cNvPr id="158" name="Image 157"/>
              <p:cNvPicPr preferRelativeResize="0">
                <a:picLocks/>
              </p:cNvPicPr>
              <p:nvPr/>
            </p:nvPicPr>
            <p:blipFill rotWithShape="1">
              <a:blip r:embed="rId20" cstate="print">
                <a:extLst>
                  <a:ext uri="{BEBA8EAE-BF5A-486C-A8C5-ECC9F3942E4B}">
                    <a14:imgProps xmlns:a14="http://schemas.microsoft.com/office/drawing/2010/main">
                      <a14:imgLayer r:embed="rId21">
                        <a14:imgEffect>
                          <a14:sharpenSoften amount="50000"/>
                        </a14:imgEffect>
                      </a14:imgLayer>
                    </a14:imgProps>
                  </a:ext>
                  <a:ext uri="{28A0092B-C50C-407E-A947-70E740481C1C}">
                    <a14:useLocalDpi xmlns:a14="http://schemas.microsoft.com/office/drawing/2010/main" val="0"/>
                  </a:ext>
                </a:extLst>
              </a:blip>
              <a:srcRect l="15296" t="25072" b="14555"/>
              <a:stretch/>
            </p:blipFill>
            <p:spPr>
              <a:xfrm>
                <a:off x="5472120" y="18509210"/>
                <a:ext cx="5400000" cy="5356667"/>
              </a:xfrm>
              <a:prstGeom prst="rect">
                <a:avLst/>
              </a:prstGeom>
              <a:ln>
                <a:solidFill>
                  <a:schemeClr val="tx1"/>
                </a:solidFill>
              </a:ln>
            </p:spPr>
          </p:pic>
          <p:sp>
            <p:nvSpPr>
              <p:cNvPr id="159" name="ZoneTexte 158"/>
              <p:cNvSpPr txBox="1"/>
              <p:nvPr/>
            </p:nvSpPr>
            <p:spPr>
              <a:xfrm>
                <a:off x="5921126" y="21699287"/>
                <a:ext cx="1389104" cy="584775"/>
              </a:xfrm>
              <a:prstGeom prst="rect">
                <a:avLst/>
              </a:prstGeom>
              <a:noFill/>
              <a:ln>
                <a:noFill/>
              </a:ln>
            </p:spPr>
            <p:txBody>
              <a:bodyPr wrap="square" rtlCol="0">
                <a:spAutoFit/>
              </a:bodyPr>
              <a:lstStyle/>
              <a:p>
                <a:pPr algn="ctr"/>
                <a:r>
                  <a:rPr lang="fr-FR" sz="3200" b="1" dirty="0" smtClean="0"/>
                  <a:t>MAP 1</a:t>
                </a:r>
                <a:endParaRPr lang="fr-FR" sz="2800" dirty="0"/>
              </a:p>
            </p:txBody>
          </p:sp>
          <p:sp>
            <p:nvSpPr>
              <p:cNvPr id="160" name="ZoneTexte 159"/>
              <p:cNvSpPr txBox="1"/>
              <p:nvPr/>
            </p:nvSpPr>
            <p:spPr>
              <a:xfrm>
                <a:off x="8929192" y="19992182"/>
                <a:ext cx="1337994" cy="584775"/>
              </a:xfrm>
              <a:prstGeom prst="rect">
                <a:avLst/>
              </a:prstGeom>
              <a:noFill/>
              <a:ln>
                <a:noFill/>
              </a:ln>
            </p:spPr>
            <p:txBody>
              <a:bodyPr wrap="square" rtlCol="0">
                <a:spAutoFit/>
              </a:bodyPr>
              <a:lstStyle/>
              <a:p>
                <a:pPr algn="ctr"/>
                <a:r>
                  <a:rPr lang="fr-FR" sz="3200" b="1" dirty="0" smtClean="0"/>
                  <a:t>MAP 2</a:t>
                </a:r>
                <a:endParaRPr lang="fr-FR" sz="2800" dirty="0"/>
              </a:p>
            </p:txBody>
          </p:sp>
        </p:grpSp>
        <p:grpSp>
          <p:nvGrpSpPr>
            <p:cNvPr id="40" name="Groupe 39"/>
            <p:cNvGrpSpPr/>
            <p:nvPr/>
          </p:nvGrpSpPr>
          <p:grpSpPr>
            <a:xfrm>
              <a:off x="11924660" y="19238454"/>
              <a:ext cx="5659744" cy="8053229"/>
              <a:chOff x="9124982" y="14561448"/>
              <a:chExt cx="7200000" cy="9759687"/>
            </a:xfrm>
          </p:grpSpPr>
          <p:pic>
            <p:nvPicPr>
              <p:cNvPr id="153" name="Picture 4" descr="dérivés du MNT_ombrage"/>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24982" y="17121135"/>
                <a:ext cx="7200000" cy="7200000"/>
              </a:xfrm>
              <a:prstGeom prst="rect">
                <a:avLst/>
              </a:prstGeom>
              <a:noFill/>
              <a:ln>
                <a:solidFill>
                  <a:schemeClr val="tx1"/>
                </a:solidFill>
              </a:ln>
              <a:scene3d>
                <a:camera prst="orthographicFront">
                  <a:rot lat="1626000" lon="14400000" rev="16020000"/>
                </a:camera>
                <a:lightRig rig="threePt" dir="t"/>
              </a:scene3d>
              <a:extLst>
                <a:ext uri="{909E8E84-426E-40DD-AFC4-6F175D3DCCD1}">
                  <a14:hiddenFill xmlns:a14="http://schemas.microsoft.com/office/drawing/2010/main">
                    <a:solidFill>
                      <a:srgbClr val="FFFFFF"/>
                    </a:solidFill>
                  </a14:hiddenFill>
                </a:ext>
              </a:extLst>
            </p:spPr>
          </p:pic>
          <p:pic>
            <p:nvPicPr>
              <p:cNvPr id="154" name="Picture 5" descr="dérivés du MNT_pentes"/>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24982" y="16267906"/>
                <a:ext cx="7200000" cy="7200000"/>
              </a:xfrm>
              <a:prstGeom prst="rect">
                <a:avLst/>
              </a:prstGeom>
              <a:noFill/>
              <a:ln>
                <a:solidFill>
                  <a:schemeClr val="tx1"/>
                </a:solidFill>
              </a:ln>
              <a:scene3d>
                <a:camera prst="orthographicFront">
                  <a:rot lat="1626000" lon="14400000" rev="16020000"/>
                </a:camera>
                <a:lightRig rig="threePt" dir="t"/>
              </a:scene3d>
              <a:extLst>
                <a:ext uri="{909E8E84-426E-40DD-AFC4-6F175D3DCCD1}">
                  <a14:hiddenFill xmlns:a14="http://schemas.microsoft.com/office/drawing/2010/main">
                    <a:solidFill>
                      <a:srgbClr val="FFFFFF"/>
                    </a:solidFill>
                  </a14:hiddenFill>
                </a:ext>
              </a:extLst>
            </p:spPr>
          </p:pic>
          <p:pic>
            <p:nvPicPr>
              <p:cNvPr id="155" name="Picture 6" descr="dérivés du MNT_courbures"/>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24982" y="15414677"/>
                <a:ext cx="7200000" cy="7200000"/>
              </a:xfrm>
              <a:prstGeom prst="rect">
                <a:avLst/>
              </a:prstGeom>
              <a:noFill/>
              <a:ln>
                <a:solidFill>
                  <a:schemeClr val="tx1"/>
                </a:solidFill>
              </a:ln>
              <a:scene3d>
                <a:camera prst="orthographicFront">
                  <a:rot lat="1626000" lon="14400000" rev="16020000"/>
                </a:camera>
                <a:lightRig rig="threePt" dir="t"/>
              </a:scene3d>
              <a:extLst>
                <a:ext uri="{909E8E84-426E-40DD-AFC4-6F175D3DCCD1}">
                  <a14:hiddenFill xmlns:a14="http://schemas.microsoft.com/office/drawing/2010/main">
                    <a:solidFill>
                      <a:srgbClr val="FFFFFF"/>
                    </a:solidFill>
                  </a14:hiddenFill>
                </a:ext>
              </a:extLst>
            </p:spPr>
          </p:pic>
          <p:pic>
            <p:nvPicPr>
              <p:cNvPr id="156" name="Picture 7"/>
              <p:cNvPicPr/>
              <p:nvPr/>
            </p:nvPicPr>
            <p:blipFill>
              <a:blip r:embed="rId25" cstate="print">
                <a:extLst>
                  <a:ext uri="{28A0092B-C50C-407E-A947-70E740481C1C}">
                    <a14:useLocalDpi xmlns:a14="http://schemas.microsoft.com/office/drawing/2010/main" val="0"/>
                  </a:ext>
                </a:extLst>
              </a:blip>
              <a:srcRect l="2640" t="2252" r="2640" b="2553"/>
              <a:stretch>
                <a:fillRect/>
              </a:stretch>
            </p:blipFill>
            <p:spPr bwMode="auto">
              <a:xfrm>
                <a:off x="9124982" y="14561448"/>
                <a:ext cx="7200000" cy="7200000"/>
              </a:xfrm>
              <a:prstGeom prst="rect">
                <a:avLst/>
              </a:prstGeom>
              <a:noFill/>
              <a:ln w="9525">
                <a:solidFill>
                  <a:schemeClr val="tx1"/>
                </a:solidFill>
                <a:miter lim="800000"/>
                <a:headEnd/>
                <a:tailEnd/>
              </a:ln>
              <a:effectLst/>
              <a:scene3d>
                <a:camera prst="orthographicFront">
                  <a:rot lat="1626000" lon="14400000" rev="1602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62" name="ZoneTexte 161"/>
          <p:cNvSpPr txBox="1"/>
          <p:nvPr/>
        </p:nvSpPr>
        <p:spPr>
          <a:xfrm>
            <a:off x="10843709" y="30708211"/>
            <a:ext cx="6986389" cy="830997"/>
          </a:xfrm>
          <a:prstGeom prst="rect">
            <a:avLst/>
          </a:prstGeom>
          <a:noFill/>
          <a:ln>
            <a:noFill/>
          </a:ln>
        </p:spPr>
        <p:txBody>
          <a:bodyPr wrap="square" rtlCol="0">
            <a:spAutoFit/>
          </a:bodyPr>
          <a:lstStyle/>
          <a:p>
            <a:pPr algn="ctr"/>
            <a:r>
              <a:rPr lang="en-US" sz="2400" dirty="0" smtClean="0"/>
              <a:t>Running GBM by learning  MAP 2 SMUs to predicting them into MAP 1</a:t>
            </a:r>
            <a:endParaRPr lang="en-US" sz="2400" dirty="0"/>
          </a:p>
        </p:txBody>
      </p:sp>
      <p:pic>
        <p:nvPicPr>
          <p:cNvPr id="31" name="Image 3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291001" y="21916163"/>
            <a:ext cx="4664991" cy="3071007"/>
          </a:xfrm>
          <a:prstGeom prst="rect">
            <a:avLst/>
          </a:prstGeom>
        </p:spPr>
      </p:pic>
      <p:sp>
        <p:nvSpPr>
          <p:cNvPr id="121" name="ZoneTexte 120"/>
          <p:cNvSpPr txBox="1"/>
          <p:nvPr/>
        </p:nvSpPr>
        <p:spPr>
          <a:xfrm>
            <a:off x="10907552" y="26354989"/>
            <a:ext cx="6986389" cy="830997"/>
          </a:xfrm>
          <a:prstGeom prst="rect">
            <a:avLst/>
          </a:prstGeom>
          <a:noFill/>
          <a:ln>
            <a:noFill/>
          </a:ln>
        </p:spPr>
        <p:txBody>
          <a:bodyPr wrap="square" rtlCol="0">
            <a:spAutoFit/>
          </a:bodyPr>
          <a:lstStyle/>
          <a:p>
            <a:pPr algn="ctr"/>
            <a:r>
              <a:rPr lang="en-US" sz="2400" dirty="0" smtClean="0"/>
              <a:t>Running GBM by learning  MAP 1 SMUs to predicting them into MAP 2</a:t>
            </a:r>
            <a:endParaRPr lang="en-US" sz="2400" dirty="0"/>
          </a:p>
        </p:txBody>
      </p:sp>
      <p:sp>
        <p:nvSpPr>
          <p:cNvPr id="122" name="ZoneTexte 121"/>
          <p:cNvSpPr txBox="1"/>
          <p:nvPr/>
        </p:nvSpPr>
        <p:spPr>
          <a:xfrm>
            <a:off x="17893938" y="30411761"/>
            <a:ext cx="5399999" cy="1200329"/>
          </a:xfrm>
          <a:prstGeom prst="rect">
            <a:avLst/>
          </a:prstGeom>
          <a:noFill/>
          <a:ln>
            <a:noFill/>
          </a:ln>
        </p:spPr>
        <p:txBody>
          <a:bodyPr wrap="square" rtlCol="0">
            <a:spAutoFit/>
          </a:bodyPr>
          <a:lstStyle/>
          <a:p>
            <a:pPr algn="ctr"/>
            <a:r>
              <a:rPr lang="en-US" sz="2400" dirty="0" smtClean="0"/>
              <a:t> </a:t>
            </a:r>
            <a:r>
              <a:rPr lang="en-US" sz="2400" b="1" dirty="0" smtClean="0"/>
              <a:t>PREDICTION2</a:t>
            </a:r>
          </a:p>
          <a:p>
            <a:pPr algn="ctr"/>
            <a:r>
              <a:rPr lang="en-US" sz="2400" dirty="0" smtClean="0"/>
              <a:t>SMUs prediction resulting from MAP 2 to MAP 2 prediction</a:t>
            </a:r>
            <a:endParaRPr lang="en-US" sz="2400" dirty="0"/>
          </a:p>
        </p:txBody>
      </p:sp>
      <p:sp>
        <p:nvSpPr>
          <p:cNvPr id="21" name="Flèche courbée vers la droite 20"/>
          <p:cNvSpPr/>
          <p:nvPr/>
        </p:nvSpPr>
        <p:spPr>
          <a:xfrm>
            <a:off x="17929386" y="19659811"/>
            <a:ext cx="899331" cy="4258916"/>
          </a:xfrm>
          <a:prstGeom prst="curved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3" name="Flèche courbée vers la droite 122"/>
          <p:cNvSpPr/>
          <p:nvPr/>
        </p:nvSpPr>
        <p:spPr>
          <a:xfrm rot="10800000">
            <a:off x="22337358" y="23685330"/>
            <a:ext cx="899331" cy="4258916"/>
          </a:xfrm>
          <a:prstGeom prst="curved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cxnSp>
        <p:nvCxnSpPr>
          <p:cNvPr id="48" name="Connecteur droit avec flèche 47"/>
          <p:cNvCxnSpPr/>
          <p:nvPr/>
        </p:nvCxnSpPr>
        <p:spPr>
          <a:xfrm>
            <a:off x="12457530" y="17494544"/>
            <a:ext cx="0" cy="28543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4" name="ZoneTexte 123"/>
          <p:cNvSpPr txBox="1"/>
          <p:nvPr/>
        </p:nvSpPr>
        <p:spPr>
          <a:xfrm>
            <a:off x="11928604" y="17131856"/>
            <a:ext cx="622927" cy="3898658"/>
          </a:xfrm>
          <a:prstGeom prst="rect">
            <a:avLst/>
          </a:prstGeom>
          <a:noFill/>
          <a:ln>
            <a:noFill/>
          </a:ln>
        </p:spPr>
        <p:txBody>
          <a:bodyPr vert="wordArtVert" wrap="square" rtlCol="0" anchor="t" anchorCtr="0">
            <a:spAutoFit/>
          </a:bodyPr>
          <a:lstStyle/>
          <a:p>
            <a:pPr algn="ctr"/>
            <a:r>
              <a:rPr lang="fr-FR" sz="2400" dirty="0" smtClean="0"/>
              <a:t>SCORPAN</a:t>
            </a:r>
            <a:r>
              <a:rPr lang="fr-FR" sz="2400" baseline="30000" dirty="0"/>
              <a:t>*</a:t>
            </a:r>
            <a:endParaRPr lang="fr-FR" sz="2400" baseline="30000" dirty="0" smtClean="0"/>
          </a:p>
        </p:txBody>
      </p:sp>
      <p:sp>
        <p:nvSpPr>
          <p:cNvPr id="125" name="ZoneTexte 124"/>
          <p:cNvSpPr txBox="1"/>
          <p:nvPr/>
        </p:nvSpPr>
        <p:spPr>
          <a:xfrm>
            <a:off x="72119" y="39060574"/>
            <a:ext cx="25566595" cy="400110"/>
          </a:xfrm>
          <a:prstGeom prst="rect">
            <a:avLst/>
          </a:prstGeom>
          <a:noFill/>
          <a:ln>
            <a:noFill/>
          </a:ln>
        </p:spPr>
        <p:txBody>
          <a:bodyPr wrap="square" rtlCol="0">
            <a:spAutoFit/>
          </a:bodyPr>
          <a:lstStyle/>
          <a:p>
            <a:r>
              <a:rPr lang="en-US" sz="2000" b="1" dirty="0" smtClean="0"/>
              <a:t>SCORPAN</a:t>
            </a:r>
            <a:r>
              <a:rPr lang="en-US" sz="2000" dirty="0" smtClean="0"/>
              <a:t> </a:t>
            </a:r>
            <a:r>
              <a:rPr lang="en-US" sz="1600" b="1" dirty="0" smtClean="0"/>
              <a:t>* </a:t>
            </a:r>
            <a:r>
              <a:rPr lang="en-US" sz="1600" dirty="0" err="1" smtClean="0"/>
              <a:t>McBratney</a:t>
            </a:r>
            <a:r>
              <a:rPr lang="en-US" sz="1600" dirty="0" smtClean="0"/>
              <a:t>, A.B.; M.L. </a:t>
            </a:r>
            <a:r>
              <a:rPr lang="en-US" sz="1600" dirty="0" err="1" smtClean="0"/>
              <a:t>Mendonça</a:t>
            </a:r>
            <a:r>
              <a:rPr lang="en-US" sz="1600" dirty="0" smtClean="0"/>
              <a:t> Santos, B. </a:t>
            </a:r>
            <a:r>
              <a:rPr lang="en-US" sz="1600" dirty="0" err="1" smtClean="0"/>
              <a:t>Minasny</a:t>
            </a:r>
            <a:r>
              <a:rPr lang="en-US" sz="1600" dirty="0" smtClean="0"/>
              <a:t> (1 November 2003). "On digital soil mapping". </a:t>
            </a:r>
            <a:r>
              <a:rPr lang="en-US" sz="1600" i="1" dirty="0" err="1" smtClean="0"/>
              <a:t>Geoderma</a:t>
            </a:r>
            <a:r>
              <a:rPr lang="en-US" sz="1600" dirty="0" smtClean="0"/>
              <a:t> (Elsevier B.V., Amsterdam) </a:t>
            </a:r>
            <a:r>
              <a:rPr lang="en-US" sz="1600" b="1" dirty="0" smtClean="0"/>
              <a:t>117</a:t>
            </a:r>
            <a:r>
              <a:rPr lang="en-US" sz="1600" dirty="0" smtClean="0"/>
              <a:t> (1–2): 3–52 / </a:t>
            </a:r>
            <a:r>
              <a:rPr lang="en-US" sz="2000" b="1" dirty="0" smtClean="0"/>
              <a:t>Acknowledgment : Special </a:t>
            </a:r>
            <a:r>
              <a:rPr lang="en-US" sz="2000" b="1" dirty="0" smtClean="0"/>
              <a:t>thanks to map authors J. Moulin, N. </a:t>
            </a:r>
            <a:r>
              <a:rPr lang="en-US" sz="2000" b="1" dirty="0" err="1" smtClean="0"/>
              <a:t>Duigou</a:t>
            </a:r>
            <a:r>
              <a:rPr lang="en-US" sz="2000" b="1" dirty="0" smtClean="0"/>
              <a:t> and J-P Party</a:t>
            </a:r>
            <a:endParaRPr lang="en-US" sz="2000" b="1" dirty="0"/>
          </a:p>
        </p:txBody>
      </p:sp>
      <p:pic>
        <p:nvPicPr>
          <p:cNvPr id="20" name="Image 19"/>
          <p:cNvPicPr>
            <a:picLocks noChangeAspect="1"/>
          </p:cNvPicPr>
          <p:nvPr/>
        </p:nvPicPr>
        <p:blipFill rotWithShape="1">
          <a:blip r:embed="rId27" cstate="print">
            <a:extLst>
              <a:ext uri="{28A0092B-C50C-407E-A947-70E740481C1C}">
                <a14:useLocalDpi xmlns:a14="http://schemas.microsoft.com/office/drawing/2010/main" val="0"/>
              </a:ext>
            </a:extLst>
          </a:blip>
          <a:srcRect l="10324" t="34442" r="5732" b="5119"/>
          <a:stretch/>
        </p:blipFill>
        <p:spPr>
          <a:xfrm>
            <a:off x="18333804" y="16214876"/>
            <a:ext cx="4520271" cy="4645182"/>
          </a:xfrm>
          <a:prstGeom prst="rect">
            <a:avLst/>
          </a:prstGeom>
          <a:ln>
            <a:solidFill>
              <a:schemeClr val="tx1"/>
            </a:solidFill>
          </a:ln>
        </p:spPr>
      </p:pic>
      <p:pic>
        <p:nvPicPr>
          <p:cNvPr id="138" name="Image 137"/>
          <p:cNvPicPr preferRelativeResize="0">
            <a:picLocks/>
          </p:cNvPicPr>
          <p:nvPr/>
        </p:nvPicPr>
        <p:blipFill rotWithShape="1">
          <a:blip r:embed="rId28" cstate="print">
            <a:extLst>
              <a:ext uri="{28A0092B-C50C-407E-A947-70E740481C1C}">
                <a14:useLocalDpi xmlns:a14="http://schemas.microsoft.com/office/drawing/2010/main" val="0"/>
              </a:ext>
            </a:extLst>
          </a:blip>
          <a:srcRect l="11620" t="34299" r="5334" b="5286"/>
          <a:stretch/>
        </p:blipFill>
        <p:spPr>
          <a:xfrm>
            <a:off x="18333803" y="25802588"/>
            <a:ext cx="4520271" cy="4647033"/>
          </a:xfrm>
          <a:prstGeom prst="rect">
            <a:avLst/>
          </a:prstGeom>
          <a:ln>
            <a:solidFill>
              <a:schemeClr val="tx1"/>
            </a:solidFill>
          </a:ln>
        </p:spPr>
      </p:pic>
      <p:grpSp>
        <p:nvGrpSpPr>
          <p:cNvPr id="35" name="Groupe 34"/>
          <p:cNvGrpSpPr/>
          <p:nvPr/>
        </p:nvGrpSpPr>
        <p:grpSpPr>
          <a:xfrm>
            <a:off x="10935735" y="17159947"/>
            <a:ext cx="720000" cy="923330"/>
            <a:chOff x="10935735" y="17159947"/>
            <a:chExt cx="720000" cy="923330"/>
          </a:xfrm>
        </p:grpSpPr>
        <p:sp>
          <p:nvSpPr>
            <p:cNvPr id="22" name="Rectangle 21"/>
            <p:cNvSpPr/>
            <p:nvPr/>
          </p:nvSpPr>
          <p:spPr>
            <a:xfrm>
              <a:off x="10935735" y="17261612"/>
              <a:ext cx="720000" cy="7200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1" name="ZoneTexte 100"/>
            <p:cNvSpPr txBox="1"/>
            <p:nvPr/>
          </p:nvSpPr>
          <p:spPr>
            <a:xfrm>
              <a:off x="11003026" y="17159947"/>
              <a:ext cx="585417" cy="923330"/>
            </a:xfrm>
            <a:prstGeom prst="rect">
              <a:avLst/>
            </a:prstGeom>
            <a:noFill/>
          </p:spPr>
          <p:txBody>
            <a:bodyPr wrap="none" rtlCol="0">
              <a:spAutoFit/>
            </a:bodyPr>
            <a:lstStyle/>
            <a:p>
              <a:r>
                <a:rPr lang="fr-FR" sz="5400" dirty="0">
                  <a:solidFill>
                    <a:schemeClr val="bg1"/>
                  </a:solidFill>
                </a:rPr>
                <a:t>A</a:t>
              </a:r>
            </a:p>
          </p:txBody>
        </p:sp>
      </p:grpSp>
      <p:grpSp>
        <p:nvGrpSpPr>
          <p:cNvPr id="38" name="Groupe 37"/>
          <p:cNvGrpSpPr/>
          <p:nvPr/>
        </p:nvGrpSpPr>
        <p:grpSpPr>
          <a:xfrm>
            <a:off x="10907681" y="22762000"/>
            <a:ext cx="720000" cy="923330"/>
            <a:chOff x="10935735" y="22863263"/>
            <a:chExt cx="720000" cy="923330"/>
          </a:xfrm>
        </p:grpSpPr>
        <p:sp>
          <p:nvSpPr>
            <p:cNvPr id="105" name="Rectangle 104"/>
            <p:cNvSpPr/>
            <p:nvPr/>
          </p:nvSpPr>
          <p:spPr>
            <a:xfrm>
              <a:off x="10935735" y="22964928"/>
              <a:ext cx="720000" cy="7200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6" name="ZoneTexte 105"/>
            <p:cNvSpPr txBox="1"/>
            <p:nvPr/>
          </p:nvSpPr>
          <p:spPr>
            <a:xfrm>
              <a:off x="11003026" y="22863263"/>
              <a:ext cx="561372" cy="923330"/>
            </a:xfrm>
            <a:prstGeom prst="rect">
              <a:avLst/>
            </a:prstGeom>
            <a:noFill/>
          </p:spPr>
          <p:txBody>
            <a:bodyPr wrap="none" rtlCol="0">
              <a:spAutoFit/>
            </a:bodyPr>
            <a:lstStyle/>
            <a:p>
              <a:r>
                <a:rPr lang="fr-FR" sz="5400" dirty="0">
                  <a:solidFill>
                    <a:schemeClr val="bg1"/>
                  </a:solidFill>
                </a:rPr>
                <a:t>B</a:t>
              </a:r>
            </a:p>
          </p:txBody>
        </p:sp>
      </p:grpSp>
      <p:grpSp>
        <p:nvGrpSpPr>
          <p:cNvPr id="39" name="Groupe 38"/>
          <p:cNvGrpSpPr/>
          <p:nvPr/>
        </p:nvGrpSpPr>
        <p:grpSpPr>
          <a:xfrm>
            <a:off x="10907552" y="27084321"/>
            <a:ext cx="720000" cy="923330"/>
            <a:chOff x="10935735" y="27185986"/>
            <a:chExt cx="720000" cy="923330"/>
          </a:xfrm>
        </p:grpSpPr>
        <p:sp>
          <p:nvSpPr>
            <p:cNvPr id="107" name="Rectangle 106"/>
            <p:cNvSpPr/>
            <p:nvPr/>
          </p:nvSpPr>
          <p:spPr>
            <a:xfrm>
              <a:off x="10935735" y="27287651"/>
              <a:ext cx="720000" cy="7200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12" name="ZoneTexte 111"/>
            <p:cNvSpPr txBox="1"/>
            <p:nvPr/>
          </p:nvSpPr>
          <p:spPr>
            <a:xfrm>
              <a:off x="11003026" y="27185986"/>
              <a:ext cx="553357" cy="923330"/>
            </a:xfrm>
            <a:prstGeom prst="rect">
              <a:avLst/>
            </a:prstGeom>
            <a:noFill/>
          </p:spPr>
          <p:txBody>
            <a:bodyPr wrap="none" rtlCol="0">
              <a:spAutoFit/>
            </a:bodyPr>
            <a:lstStyle/>
            <a:p>
              <a:r>
                <a:rPr lang="fr-FR" sz="5400" dirty="0">
                  <a:solidFill>
                    <a:schemeClr val="bg1"/>
                  </a:solidFill>
                </a:rPr>
                <a:t>C</a:t>
              </a:r>
            </a:p>
          </p:txBody>
        </p:sp>
      </p:grpSp>
    </p:spTree>
    <p:extLst>
      <p:ext uri="{BB962C8B-B14F-4D97-AF65-F5344CB8AC3E}">
        <p14:creationId xmlns:p14="http://schemas.microsoft.com/office/powerpoint/2010/main" val="1334017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5812</TotalTime>
  <Words>988</Words>
  <Application>Microsoft Office PowerPoint</Application>
  <PresentationFormat>Personnalisé</PresentationFormat>
  <Paragraphs>83</Paragraphs>
  <Slides>1</Slides>
  <Notes>1</Notes>
  <HiddenSlides>0</HiddenSlides>
  <MMClips>0</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Maison</dc:creator>
  <cp:lastModifiedBy>Sébastien Drufin</cp:lastModifiedBy>
  <cp:revision>192</cp:revision>
  <cp:lastPrinted>2015-09-03T09:23:36Z</cp:lastPrinted>
  <dcterms:created xsi:type="dcterms:W3CDTF">2013-02-20T09:06:48Z</dcterms:created>
  <dcterms:modified xsi:type="dcterms:W3CDTF">2015-09-07T07:19:10Z</dcterms:modified>
</cp:coreProperties>
</file>