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60" r:id="rId3"/>
    <p:sldId id="268" r:id="rId4"/>
    <p:sldId id="271" r:id="rId5"/>
    <p:sldId id="269" r:id="rId6"/>
    <p:sldId id="270" r:id="rId7"/>
    <p:sldId id="266" r:id="rId8"/>
    <p:sldId id="277" r:id="rId9"/>
    <p:sldId id="273" r:id="rId10"/>
    <p:sldId id="274" r:id="rId11"/>
    <p:sldId id="275" r:id="rId12"/>
    <p:sldId id="264" r:id="rId13"/>
    <p:sldId id="276"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474" autoAdjust="0"/>
  </p:normalViewPr>
  <p:slideViewPr>
    <p:cSldViewPr>
      <p:cViewPr varScale="1">
        <p:scale>
          <a:sx n="63" d="100"/>
          <a:sy n="63" d="100"/>
        </p:scale>
        <p:origin x="-151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62CC7-BCFB-416A-BDCB-A6325C94960A}" type="datetimeFigureOut">
              <a:rPr lang="en-US" smtClean="0"/>
              <a:t>9/16/2015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7EDD8-75D9-4948-AF85-7F673137B396}" type="slidenum">
              <a:rPr lang="en-US" smtClean="0"/>
              <a:t>‹#›</a:t>
            </a:fld>
            <a:endParaRPr lang="en-US"/>
          </a:p>
        </p:txBody>
      </p:sp>
    </p:spTree>
    <p:extLst>
      <p:ext uri="{BB962C8B-B14F-4D97-AF65-F5344CB8AC3E}">
        <p14:creationId xmlns:p14="http://schemas.microsoft.com/office/powerpoint/2010/main" val="358036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1</a:t>
            </a:fld>
            <a:endParaRPr lang="en-US"/>
          </a:p>
        </p:txBody>
      </p:sp>
    </p:spTree>
    <p:extLst>
      <p:ext uri="{BB962C8B-B14F-4D97-AF65-F5344CB8AC3E}">
        <p14:creationId xmlns:p14="http://schemas.microsoft.com/office/powerpoint/2010/main" val="210865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These results are consistent to those obtained for the Region Centre by </a:t>
            </a:r>
            <a:r>
              <a:rPr lang="en-US" sz="1200" kern="1200" dirty="0" err="1" smtClean="0">
                <a:solidFill>
                  <a:schemeClr val="tx1"/>
                </a:solidFill>
                <a:effectLst/>
                <a:latin typeface="+mn-lt"/>
                <a:ea typeface="+mn-ea"/>
                <a:cs typeface="+mn-cs"/>
              </a:rPr>
              <a:t>Ciampalini</a:t>
            </a:r>
            <a:r>
              <a:rPr lang="en-US" sz="1200" kern="1200" dirty="0" smtClean="0">
                <a:solidFill>
                  <a:schemeClr val="tx1"/>
                </a:solidFill>
                <a:effectLst/>
                <a:latin typeface="+mn-lt"/>
                <a:ea typeface="+mn-ea"/>
                <a:cs typeface="+mn-cs"/>
              </a:rPr>
              <a:t> et al. (2014) for soil texture in the 0-30 cm depth with</a:t>
            </a:r>
            <a:r>
              <a:rPr lang="en-US" sz="1200" b="1" kern="1200" dirty="0" smtClean="0">
                <a:solidFill>
                  <a:schemeClr val="tx1"/>
                </a:solidFill>
                <a:effectLst/>
                <a:latin typeface="+mn-lt"/>
                <a:ea typeface="+mn-ea"/>
                <a:cs typeface="+mn-cs"/>
              </a:rPr>
              <a:t> cross-validation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clay R</a:t>
            </a:r>
            <a:r>
              <a:rPr lang="en-US" sz="1200" b="1" kern="1200" baseline="30000" dirty="0" smtClean="0">
                <a:solidFill>
                  <a:schemeClr val="tx1"/>
                </a:solidFill>
                <a:effectLst/>
                <a:latin typeface="+mn-lt"/>
                <a:ea typeface="+mn-ea"/>
                <a:cs typeface="+mn-cs"/>
              </a:rPr>
              <a:t>2</a:t>
            </a:r>
            <a:r>
              <a:rPr lang="en-US" sz="1200" b="1" kern="1200" dirty="0" smtClean="0">
                <a:solidFill>
                  <a:schemeClr val="tx1"/>
                </a:solidFill>
                <a:effectLst/>
                <a:latin typeface="+mn-lt"/>
                <a:ea typeface="+mn-ea"/>
                <a:cs typeface="+mn-cs"/>
              </a:rPr>
              <a:t> ~ 0.40, sand R</a:t>
            </a:r>
            <a:r>
              <a:rPr lang="en-US" sz="1200" b="1" kern="1200" baseline="30000" dirty="0" smtClean="0">
                <a:solidFill>
                  <a:schemeClr val="tx1"/>
                </a:solidFill>
                <a:effectLst/>
                <a:latin typeface="+mn-lt"/>
                <a:ea typeface="+mn-ea"/>
                <a:cs typeface="+mn-cs"/>
              </a:rPr>
              <a:t>2</a:t>
            </a:r>
            <a:r>
              <a:rPr lang="en-US" sz="1200" b="1" kern="1200" dirty="0" smtClean="0">
                <a:solidFill>
                  <a:schemeClr val="tx1"/>
                </a:solidFill>
                <a:effectLst/>
                <a:latin typeface="+mn-lt"/>
                <a:ea typeface="+mn-ea"/>
                <a:cs typeface="+mn-cs"/>
              </a:rPr>
              <a:t> ~ 0.63, silt R</a:t>
            </a:r>
            <a:r>
              <a:rPr lang="en-US" sz="1200" b="1" kern="1200" baseline="30000" dirty="0" smtClean="0">
                <a:solidFill>
                  <a:schemeClr val="tx1"/>
                </a:solidFill>
                <a:effectLst/>
                <a:latin typeface="+mn-lt"/>
                <a:ea typeface="+mn-ea"/>
                <a:cs typeface="+mn-cs"/>
              </a:rPr>
              <a:t>2</a:t>
            </a:r>
            <a:r>
              <a:rPr lang="en-US" sz="1200" b="1" kern="1200" dirty="0" smtClean="0">
                <a:solidFill>
                  <a:schemeClr val="tx1"/>
                </a:solidFill>
                <a:effectLst/>
                <a:latin typeface="+mn-lt"/>
                <a:ea typeface="+mn-ea"/>
                <a:cs typeface="+mn-cs"/>
              </a:rPr>
              <a:t> ~ 0.66.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comparison of model performance indicates that </a:t>
            </a:r>
            <a:r>
              <a:rPr lang="en-US" sz="1200" b="1" kern="1200" dirty="0" smtClean="0">
                <a:solidFill>
                  <a:schemeClr val="tx1"/>
                </a:solidFill>
                <a:effectLst/>
                <a:latin typeface="+mn-lt"/>
                <a:ea typeface="+mn-ea"/>
                <a:cs typeface="+mn-cs"/>
              </a:rPr>
              <a:t>despite the limitations linked to the soil-test database </a:t>
            </a:r>
            <a:r>
              <a:rPr lang="en-US" sz="1200" kern="1200" dirty="0" smtClean="0">
                <a:solidFill>
                  <a:schemeClr val="tx1"/>
                </a:solidFill>
                <a:effectLst/>
                <a:latin typeface="+mn-lt"/>
                <a:ea typeface="+mn-ea"/>
                <a:cs typeface="+mn-cs"/>
              </a:rPr>
              <a:t>(e.g., municipal average values of data and environmental covariates used to fit models, absence of sampling design), </a:t>
            </a:r>
            <a:r>
              <a:rPr lang="en-US" sz="1200" b="1" kern="1200" dirty="0" smtClean="0">
                <a:solidFill>
                  <a:schemeClr val="tx1"/>
                </a:solidFill>
                <a:effectLst/>
                <a:latin typeface="+mn-lt"/>
                <a:ea typeface="+mn-ea"/>
                <a:cs typeface="+mn-cs"/>
              </a:rPr>
              <a:t>our models provided acceptable predictions when compared to models developed with observations on point support.</a:t>
            </a:r>
            <a:r>
              <a:rPr lang="en-US" sz="1200" b="1" kern="1200" baseline="-250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171450" indent="-171450">
              <a:buFontTx/>
              <a:buChar char="-"/>
            </a:pPr>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11</a:t>
            </a:fld>
            <a:endParaRPr lang="en-US"/>
          </a:p>
        </p:txBody>
      </p:sp>
    </p:spTree>
    <p:extLst>
      <p:ext uri="{BB962C8B-B14F-4D97-AF65-F5344CB8AC3E}">
        <p14:creationId xmlns:p14="http://schemas.microsoft.com/office/powerpoint/2010/main" val="183629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French soil-test database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(BDAT), is populated with analytical results of agricultural topsoil samples collected across France since 1990 </a:t>
            </a:r>
          </a:p>
          <a:p>
            <a:r>
              <a:rPr lang="en-US" sz="1200" kern="1200" dirty="0" smtClean="0">
                <a:solidFill>
                  <a:schemeClr val="tx1"/>
                </a:solidFill>
                <a:effectLst/>
                <a:latin typeface="+mn-lt"/>
                <a:ea typeface="+mn-ea"/>
                <a:cs typeface="+mn-cs"/>
              </a:rPr>
              <a:t>Farmers and landowners interested in the fertility status and </a:t>
            </a:r>
            <a:r>
              <a:rPr lang="en-US" sz="1200" kern="1200" dirty="0" err="1" smtClean="0">
                <a:solidFill>
                  <a:schemeClr val="tx1"/>
                </a:solidFill>
                <a:effectLst/>
                <a:latin typeface="+mn-lt"/>
                <a:ea typeface="+mn-ea"/>
                <a:cs typeface="+mn-cs"/>
              </a:rPr>
              <a:t>physico</a:t>
            </a:r>
            <a:r>
              <a:rPr lang="en-US" sz="1200" kern="1200" dirty="0" smtClean="0">
                <a:solidFill>
                  <a:schemeClr val="tx1"/>
                </a:solidFill>
                <a:effectLst/>
                <a:latin typeface="+mn-lt"/>
                <a:ea typeface="+mn-ea"/>
                <a:cs typeface="+mn-cs"/>
              </a:rPr>
              <a:t>-chemical properties of their soils request these analyses from commercial laboratories certified by the French Ministry of Agriculture, usually to determine the application of fertilizer </a:t>
            </a:r>
          </a:p>
          <a:p>
            <a:r>
              <a:rPr lang="en-US" sz="1200" kern="1200" dirty="0" smtClean="0">
                <a:solidFill>
                  <a:schemeClr val="tx1"/>
                </a:solidFill>
                <a:effectLst/>
                <a:latin typeface="+mn-lt"/>
                <a:ea typeface="+mn-ea"/>
                <a:cs typeface="+mn-cs"/>
              </a:rPr>
              <a:t>The sampling depth is usually of 0 - 25 cm for crops and the 5 – 15 cm for pasture</a:t>
            </a:r>
          </a:p>
          <a:p>
            <a:r>
              <a:rPr lang="en-US" sz="1200" kern="1200" dirty="0" smtClean="0">
                <a:solidFill>
                  <a:schemeClr val="tx1"/>
                </a:solidFill>
                <a:effectLst/>
                <a:latin typeface="+mn-lt"/>
                <a:ea typeface="+mn-ea"/>
                <a:cs typeface="+mn-cs"/>
              </a:rPr>
              <a:t>The location of the farms is unknown to protect their anonymity, hence the best spatial approximation is at the level of municipality. </a:t>
            </a:r>
          </a:p>
          <a:p>
            <a:r>
              <a:rPr lang="en-US" sz="1200" kern="1200" dirty="0" smtClean="0">
                <a:solidFill>
                  <a:schemeClr val="tx1"/>
                </a:solidFill>
                <a:effectLst/>
                <a:latin typeface="+mn-lt"/>
                <a:ea typeface="+mn-ea"/>
                <a:cs typeface="+mn-cs"/>
              </a:rPr>
              <a:t>The simplest way to analyze this type of data is by calculating summary statistics for administrative units and mapping the aggregated data. This approach ignores the variability of soil properties within the units due to changes in soil forming factors and inherent spatial variability. </a:t>
            </a:r>
          </a:p>
          <a:p>
            <a:r>
              <a:rPr lang="en-US" sz="1200" kern="1200" dirty="0" smtClean="0">
                <a:solidFill>
                  <a:schemeClr val="tx1"/>
                </a:solidFill>
                <a:effectLst/>
                <a:latin typeface="+mn-lt"/>
                <a:ea typeface="+mn-ea"/>
                <a:cs typeface="+mn-cs"/>
              </a:rPr>
              <a:t>Soil-test databases of aggregated data still provide valuable information for digital soil mapping and soil monitoring.</a:t>
            </a:r>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2</a:t>
            </a:fld>
            <a:endParaRPr lang="en-US"/>
          </a:p>
        </p:txBody>
      </p:sp>
    </p:spTree>
    <p:extLst>
      <p:ext uri="{BB962C8B-B14F-4D97-AF65-F5344CB8AC3E}">
        <p14:creationId xmlns:p14="http://schemas.microsoft.com/office/powerpoint/2010/main" val="74475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data summarized by areal units for spatial prediction effectively entails a change of support. Sophisticated </a:t>
            </a:r>
            <a:r>
              <a:rPr lang="en-US" sz="1200" kern="1200" dirty="0" err="1" smtClean="0">
                <a:solidFill>
                  <a:schemeClr val="tx1"/>
                </a:solidFill>
                <a:effectLst/>
                <a:latin typeface="+mn-lt"/>
                <a:ea typeface="+mn-ea"/>
                <a:cs typeface="+mn-cs"/>
              </a:rPr>
              <a:t>geostatistical</a:t>
            </a:r>
            <a:r>
              <a:rPr lang="en-US" sz="1200" kern="1200" dirty="0" smtClean="0">
                <a:solidFill>
                  <a:schemeClr val="tx1"/>
                </a:solidFill>
                <a:effectLst/>
                <a:latin typeface="+mn-lt"/>
                <a:ea typeface="+mn-ea"/>
                <a:cs typeface="+mn-cs"/>
              </a:rPr>
              <a:t> methods for change of spatial support developed during the last decade enable the prediction of point values from areal data and also provide an estimate of the prediction uncertainty (Kyriakidis, 2004).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Goovaerts</a:t>
            </a:r>
            <a:r>
              <a:rPr lang="en-US" sz="1200" kern="1200" dirty="0" smtClean="0">
                <a:solidFill>
                  <a:schemeClr val="tx1"/>
                </a:solidFill>
                <a:effectLst/>
                <a:latin typeface="+mn-lt"/>
                <a:ea typeface="+mn-ea"/>
                <a:cs typeface="+mn-cs"/>
              </a:rPr>
              <a:t> developed a</a:t>
            </a:r>
            <a:r>
              <a:rPr lang="en-US" sz="1200" kern="1200" baseline="0" dirty="0" smtClean="0">
                <a:solidFill>
                  <a:schemeClr val="tx1"/>
                </a:solidFill>
                <a:effectLst/>
                <a:latin typeface="+mn-lt"/>
                <a:ea typeface="+mn-ea"/>
                <a:cs typeface="+mn-cs"/>
              </a:rPr>
              <a:t> method to estimate the point support variogram (deconvolution) based on the method of moments through an iterative process.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Orton and others developed a related area-to-point kriging (and cokriging) approach for use when data are in the form of summary statistics (mean, variance and number of observations) for areal units. Covariance and cross-covariance parameters are estimated by restricted maximum likelihood method (REML).</a:t>
            </a:r>
          </a:p>
          <a:p>
            <a:endParaRPr lang="en-US" dirty="0" smtClean="0"/>
          </a:p>
          <a:p>
            <a:r>
              <a:rPr lang="en-US" sz="1200" kern="1200" dirty="0" smtClean="0">
                <a:solidFill>
                  <a:schemeClr val="tx1"/>
                </a:solidFill>
                <a:effectLst/>
                <a:latin typeface="+mn-lt"/>
                <a:ea typeface="+mn-ea"/>
                <a:cs typeface="+mn-cs"/>
              </a:rPr>
              <a:t>Regression kriging (RK) for areal-support data. Kerry et al. (2012) used a function of relief and parent material to give the trend and applied </a:t>
            </a:r>
            <a:r>
              <a:rPr lang="en-US" sz="1200" kern="1200" dirty="0" err="1" smtClean="0">
                <a:solidFill>
                  <a:schemeClr val="tx1"/>
                </a:solidFill>
                <a:effectLst/>
                <a:latin typeface="+mn-lt"/>
                <a:ea typeface="+mn-ea"/>
                <a:cs typeface="+mn-cs"/>
              </a:rPr>
              <a:t>AToP</a:t>
            </a:r>
            <a:r>
              <a:rPr lang="en-US" sz="1200" kern="1200" dirty="0" smtClean="0">
                <a:solidFill>
                  <a:schemeClr val="tx1"/>
                </a:solidFill>
                <a:effectLst/>
                <a:latin typeface="+mn-lt"/>
                <a:ea typeface="+mn-ea"/>
                <a:cs typeface="+mn-cs"/>
              </a:rPr>
              <a:t> to the residuals (i.e. </a:t>
            </a:r>
            <a:r>
              <a:rPr lang="en-US" sz="1200" kern="1200" dirty="0" err="1" smtClean="0">
                <a:solidFill>
                  <a:schemeClr val="tx1"/>
                </a:solidFill>
                <a:effectLst/>
                <a:latin typeface="+mn-lt"/>
                <a:ea typeface="+mn-ea"/>
                <a:cs typeface="+mn-cs"/>
              </a:rPr>
              <a:t>AToP</a:t>
            </a:r>
            <a:r>
              <a:rPr lang="en-US" sz="1200" kern="1200" dirty="0" smtClean="0">
                <a:solidFill>
                  <a:schemeClr val="tx1"/>
                </a:solidFill>
                <a:effectLst/>
                <a:latin typeface="+mn-lt"/>
                <a:ea typeface="+mn-ea"/>
                <a:cs typeface="+mn-cs"/>
              </a:rPr>
              <a:t> RK) for mapping soil organic carbon concentration in Northern Ireland, obtaining more accurate results than with just </a:t>
            </a:r>
            <a:r>
              <a:rPr lang="en-US" sz="1200" kern="1200" dirty="0" err="1" smtClean="0">
                <a:solidFill>
                  <a:schemeClr val="tx1"/>
                </a:solidFill>
                <a:effectLst/>
                <a:latin typeface="+mn-lt"/>
                <a:ea typeface="+mn-ea"/>
                <a:cs typeface="+mn-cs"/>
              </a:rPr>
              <a:t>AToP</a:t>
            </a:r>
            <a:r>
              <a:rPr lang="en-US" sz="1200" kern="1200" dirty="0" smtClean="0">
                <a:solidFill>
                  <a:schemeClr val="tx1"/>
                </a:solidFill>
                <a:effectLst/>
                <a:latin typeface="+mn-lt"/>
                <a:ea typeface="+mn-ea"/>
                <a:cs typeface="+mn-cs"/>
              </a:rPr>
              <a:t> kriging.</a:t>
            </a:r>
            <a:endParaRPr lang="en-US" dirty="0" smtClean="0"/>
          </a:p>
          <a:p>
            <a:endParaRPr lang="en-US" dirty="0" smtClean="0"/>
          </a:p>
          <a:p>
            <a:r>
              <a:rPr lang="en-US" sz="1200" kern="1200" dirty="0" smtClean="0">
                <a:solidFill>
                  <a:schemeClr val="tx1"/>
                </a:solidFill>
                <a:effectLst/>
                <a:latin typeface="+mn-lt"/>
                <a:ea typeface="+mn-ea"/>
                <a:cs typeface="+mn-cs"/>
              </a:rPr>
              <a:t>Furthermore, the within-unit variance data helps to get a better estimate of short-range variation (Orton et al., 2015), which can be useful for estimating prediction uncertainty.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RK studies with areal data do not take account of the within-unit variability of the trend.</a:t>
            </a:r>
            <a:r>
              <a:rPr lang="en-US" sz="1200" kern="1200" baseline="0" dirty="0" smtClean="0">
                <a:solidFill>
                  <a:schemeClr val="tx1"/>
                </a:solidFill>
                <a:effectLst/>
                <a:latin typeface="+mn-lt"/>
                <a:ea typeface="+mn-ea"/>
                <a:cs typeface="+mn-cs"/>
              </a:rPr>
              <a:t> An</a:t>
            </a:r>
            <a:r>
              <a:rPr lang="en-US" sz="1200" kern="1200" dirty="0" smtClean="0">
                <a:solidFill>
                  <a:schemeClr val="tx1"/>
                </a:solidFill>
                <a:effectLst/>
                <a:latin typeface="+mn-lt"/>
                <a:ea typeface="+mn-ea"/>
                <a:cs typeface="+mn-cs"/>
              </a:rPr>
              <a:t> extension of the method — based on the kriging with location error approach of </a:t>
            </a:r>
            <a:r>
              <a:rPr lang="en-US" sz="1200" kern="1200" dirty="0" err="1" smtClean="0">
                <a:solidFill>
                  <a:schemeClr val="tx1"/>
                </a:solidFill>
                <a:effectLst/>
                <a:latin typeface="+mn-lt"/>
                <a:ea typeface="+mn-ea"/>
                <a:cs typeface="+mn-cs"/>
              </a:rPr>
              <a:t>Cressie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Kornak</a:t>
            </a:r>
            <a:r>
              <a:rPr lang="en-US" sz="1200" kern="1200" dirty="0" smtClean="0">
                <a:solidFill>
                  <a:schemeClr val="tx1"/>
                </a:solidFill>
                <a:effectLst/>
                <a:latin typeface="+mn-lt"/>
                <a:ea typeface="+mn-ea"/>
                <a:cs typeface="+mn-cs"/>
              </a:rPr>
              <a:t> (2003), and presented in Orton et al. (2015) — uses the within-unit variability of the trend in parameter fitting and prediction. </a:t>
            </a:r>
          </a:p>
          <a:p>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3</a:t>
            </a:fld>
            <a:endParaRPr lang="en-US"/>
          </a:p>
        </p:txBody>
      </p:sp>
    </p:spTree>
    <p:extLst>
      <p:ext uri="{BB962C8B-B14F-4D97-AF65-F5344CB8AC3E}">
        <p14:creationId xmlns:p14="http://schemas.microsoft.com/office/powerpoint/2010/main" val="339205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RK studies with areal data do not take account of the within-unit variability of the trend.</a:t>
            </a:r>
            <a:r>
              <a:rPr lang="en-US" sz="1200" kern="1200" baseline="0" dirty="0" smtClean="0">
                <a:solidFill>
                  <a:schemeClr val="tx1"/>
                </a:solidFill>
                <a:effectLst/>
                <a:latin typeface="+mn-lt"/>
                <a:ea typeface="+mn-ea"/>
                <a:cs typeface="+mn-cs"/>
              </a:rPr>
              <a:t> An</a:t>
            </a:r>
            <a:r>
              <a:rPr lang="en-US" sz="1200" kern="1200" dirty="0" smtClean="0">
                <a:solidFill>
                  <a:schemeClr val="tx1"/>
                </a:solidFill>
                <a:effectLst/>
                <a:latin typeface="+mn-lt"/>
                <a:ea typeface="+mn-ea"/>
                <a:cs typeface="+mn-cs"/>
              </a:rPr>
              <a:t> extension of the method — based on the kriging with location error approach of </a:t>
            </a:r>
            <a:r>
              <a:rPr lang="en-US" sz="1200" kern="1200" dirty="0" err="1" smtClean="0">
                <a:solidFill>
                  <a:schemeClr val="tx1"/>
                </a:solidFill>
                <a:effectLst/>
                <a:latin typeface="+mn-lt"/>
                <a:ea typeface="+mn-ea"/>
                <a:cs typeface="+mn-cs"/>
              </a:rPr>
              <a:t>Cressie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Kornak</a:t>
            </a:r>
            <a:r>
              <a:rPr lang="en-US" sz="1200" kern="1200" dirty="0" smtClean="0">
                <a:solidFill>
                  <a:schemeClr val="tx1"/>
                </a:solidFill>
                <a:effectLst/>
                <a:latin typeface="+mn-lt"/>
                <a:ea typeface="+mn-ea"/>
                <a:cs typeface="+mn-cs"/>
              </a:rPr>
              <a:t> (2003), and presented in Orton et al. (2015) — uses the within-unit variability of the trend in parameter fitting and prediction. </a:t>
            </a:r>
          </a:p>
          <a:p>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4</a:t>
            </a:fld>
            <a:endParaRPr lang="en-US"/>
          </a:p>
        </p:txBody>
      </p:sp>
    </p:spTree>
    <p:extLst>
      <p:ext uri="{BB962C8B-B14F-4D97-AF65-F5344CB8AC3E}">
        <p14:creationId xmlns:p14="http://schemas.microsoft.com/office/powerpoint/2010/main" val="187331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5</a:t>
            </a:fld>
            <a:endParaRPr lang="en-US"/>
          </a:p>
        </p:txBody>
      </p:sp>
    </p:spTree>
    <p:extLst>
      <p:ext uri="{BB962C8B-B14F-4D97-AF65-F5344CB8AC3E}">
        <p14:creationId xmlns:p14="http://schemas.microsoft.com/office/powerpoint/2010/main" val="299967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summary statistics (SS) approach: </a:t>
                </a:r>
                <a:r>
                  <a:rPr lang="en-US" sz="1200" b="1" kern="1200" dirty="0" smtClean="0">
                    <a:solidFill>
                      <a:schemeClr val="tx1"/>
                    </a:solidFill>
                    <a:effectLst/>
                    <a:latin typeface="+mn-lt"/>
                    <a:ea typeface="+mn-ea"/>
                    <a:cs typeface="+mn-cs"/>
                  </a:rPr>
                  <a:t>a likelihood function is rewritten in terms of the areal summary statistics data, which comprise the mean, variance and number of observations from each areal unit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it is written in terms of a linear mixed model (LMM;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Lark et al., 2006), fixed effects can be included to explain some part of the variation. An extended LMM can be used in conjunction with a linear model of </a:t>
                </a:r>
                <a:r>
                  <a:rPr lang="en-US" sz="1200" kern="1200" dirty="0" err="1" smtClean="0">
                    <a:solidFill>
                      <a:schemeClr val="tx1"/>
                    </a:solidFill>
                    <a:effectLst/>
                    <a:latin typeface="+mn-lt"/>
                    <a:ea typeface="+mn-ea"/>
                    <a:cs typeface="+mn-cs"/>
                  </a:rPr>
                  <a:t>coregionalization</a:t>
                </a:r>
                <a:r>
                  <a:rPr lang="en-US" sz="1200" kern="1200" dirty="0" smtClean="0">
                    <a:solidFill>
                      <a:schemeClr val="tx1"/>
                    </a:solidFill>
                    <a:effectLst/>
                    <a:latin typeface="+mn-lt"/>
                    <a:ea typeface="+mn-ea"/>
                    <a:cs typeface="+mn-cs"/>
                  </a:rPr>
                  <a:t> (LMCR) to model the joint distribution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𝑐𝑙𝑎𝑦</m:t>
                        </m:r>
                      </m:e>
                      <m:sub>
                        <m:r>
                          <a:rPr lang="en-US" sz="1200" i="1" kern="1200">
                            <a:solidFill>
                              <a:schemeClr val="tx1"/>
                            </a:solidFill>
                            <a:effectLst/>
                            <a:latin typeface="Cambria Math"/>
                            <a:ea typeface="+mn-ea"/>
                            <a:cs typeface="+mn-cs"/>
                          </a:rPr>
                          <m:t>𝑎𝑙𝑟</m:t>
                        </m:r>
                      </m:sub>
                    </m:sSub>
                    <m:r>
                      <a:rPr lang="en-US" sz="1200" i="1" kern="1200">
                        <a:solidFill>
                          <a:schemeClr val="tx1"/>
                        </a:solidFill>
                        <a:effectLst/>
                        <a:latin typeface="Cambria Math"/>
                        <a:ea typeface="+mn-ea"/>
                        <a:cs typeface="+mn-cs"/>
                      </a:rPr>
                      <m:t>=</m:t>
                    </m:r>
                    <m:func>
                      <m:funcPr>
                        <m:ctrlPr>
                          <a:rPr lang="en-US" sz="1200" i="1" kern="1200">
                            <a:solidFill>
                              <a:schemeClr val="tx1"/>
                            </a:solidFill>
                            <a:effectLst/>
                            <a:latin typeface="Cambria Math"/>
                            <a:ea typeface="+mn-ea"/>
                            <a:cs typeface="+mn-cs"/>
                          </a:rPr>
                        </m:ctrlPr>
                      </m:funcPr>
                      <m:fName>
                        <m:r>
                          <m:rPr>
                            <m:sty m:val="p"/>
                          </m:rPr>
                          <a:rPr lang="en-US" sz="1200" kern="1200">
                            <a:solidFill>
                              <a:schemeClr val="tx1"/>
                            </a:solidFill>
                            <a:effectLst/>
                            <a:latin typeface="Cambria Math"/>
                            <a:ea typeface="+mn-ea"/>
                            <a:cs typeface="+mn-cs"/>
                          </a:rPr>
                          <m:t>ln</m:t>
                        </m:r>
                      </m:fName>
                      <m:e>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𝑐𝑙𝑎𝑦</m:t>
                            </m:r>
                          </m:num>
                          <m:den>
                            <m:r>
                              <a:rPr lang="en-US" sz="1200" i="1" kern="1200">
                                <a:solidFill>
                                  <a:schemeClr val="tx1"/>
                                </a:solidFill>
                                <a:effectLst/>
                                <a:latin typeface="Cambria Math"/>
                                <a:ea typeface="+mn-ea"/>
                                <a:cs typeface="+mn-cs"/>
                              </a:rPr>
                              <m:t>𝑠𝑖𝑙𝑡</m:t>
                            </m:r>
                          </m:den>
                        </m:f>
                      </m:e>
                    </m:func>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𝑠𝑎𝑛𝑑</m:t>
                        </m:r>
                      </m:e>
                      <m:sub>
                        <m:r>
                          <a:rPr lang="en-US" sz="1200" i="1" kern="1200">
                            <a:solidFill>
                              <a:schemeClr val="tx1"/>
                            </a:solidFill>
                            <a:effectLst/>
                            <a:latin typeface="Cambria Math"/>
                            <a:ea typeface="+mn-ea"/>
                            <a:cs typeface="+mn-cs"/>
                          </a:rPr>
                          <m:t>𝑎𝑙𝑟</m:t>
                        </m:r>
                      </m:sub>
                    </m:sSub>
                    <m:r>
                      <a:rPr lang="en-US" sz="1200" i="1" kern="1200">
                        <a:solidFill>
                          <a:schemeClr val="tx1"/>
                        </a:solidFill>
                        <a:effectLst/>
                        <a:latin typeface="Cambria Math"/>
                        <a:ea typeface="+mn-ea"/>
                        <a:cs typeface="+mn-cs"/>
                      </a:rPr>
                      <m:t>=</m:t>
                    </m:r>
                    <m:func>
                      <m:funcPr>
                        <m:ctrlPr>
                          <a:rPr lang="en-US" sz="1200" i="1" kern="1200">
                            <a:solidFill>
                              <a:schemeClr val="tx1"/>
                            </a:solidFill>
                            <a:effectLst/>
                            <a:latin typeface="Cambria Math"/>
                            <a:ea typeface="+mn-ea"/>
                            <a:cs typeface="+mn-cs"/>
                          </a:rPr>
                        </m:ctrlPr>
                      </m:funcPr>
                      <m:fName>
                        <m:r>
                          <m:rPr>
                            <m:sty m:val="p"/>
                          </m:rPr>
                          <a:rPr lang="en-US" sz="1200" kern="1200">
                            <a:solidFill>
                              <a:schemeClr val="tx1"/>
                            </a:solidFill>
                            <a:effectLst/>
                            <a:latin typeface="Cambria Math"/>
                            <a:ea typeface="+mn-ea"/>
                            <a:cs typeface="+mn-cs"/>
                          </a:rPr>
                          <m:t>ln</m:t>
                        </m:r>
                      </m:fName>
                      <m:e>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𝑠𝑎𝑛𝑑</m:t>
                            </m:r>
                          </m:num>
                          <m:den>
                            <m:r>
                              <a:rPr lang="en-US" sz="1200" i="1" kern="1200">
                                <a:solidFill>
                                  <a:schemeClr val="tx1"/>
                                </a:solidFill>
                                <a:effectLst/>
                                <a:latin typeface="Cambria Math"/>
                                <a:ea typeface="+mn-ea"/>
                                <a:cs typeface="+mn-cs"/>
                              </a:rPr>
                              <m:t>𝑠𝑖𝑙𝑡</m:t>
                            </m:r>
                          </m:den>
                        </m:f>
                      </m:e>
                    </m:func>
                  </m:oMath>
                </a14:m>
                <a:endParaRPr lang="fr-FR"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AToP</a:t>
                </a:r>
                <a:r>
                  <a:rPr lang="en-US" sz="1200" kern="1200" dirty="0" smtClean="0">
                    <a:solidFill>
                      <a:schemeClr val="tx1"/>
                    </a:solidFill>
                    <a:effectLst/>
                    <a:latin typeface="+mn-lt"/>
                    <a:ea typeface="+mn-ea"/>
                    <a:cs typeface="+mn-cs"/>
                  </a:rPr>
                  <a:t> RCK, we assume that linear functions of the BRT predictions of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𝑐𝑙𝑎𝑦</m:t>
                        </m:r>
                      </m:e>
                      <m:sub>
                        <m:r>
                          <a:rPr lang="en-US" sz="1200" i="1" kern="1200">
                            <a:solidFill>
                              <a:schemeClr val="tx1"/>
                            </a:solidFill>
                            <a:effectLst/>
                            <a:latin typeface="Cambria Math"/>
                            <a:ea typeface="+mn-ea"/>
                            <a:cs typeface="+mn-cs"/>
                          </a:rPr>
                          <m:t>𝑎𝑙𝑟</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𝑠𝑎𝑛𝑑</m:t>
                        </m:r>
                      </m:e>
                      <m:sub>
                        <m:r>
                          <a:rPr lang="en-US" sz="1200" i="1" kern="1200">
                            <a:solidFill>
                              <a:schemeClr val="tx1"/>
                            </a:solidFill>
                            <a:effectLst/>
                            <a:latin typeface="Cambria Math"/>
                            <a:ea typeface="+mn-ea"/>
                            <a:cs typeface="+mn-cs"/>
                          </a:rPr>
                          <m:t>𝑎𝑙𝑟</m:t>
                        </m:r>
                      </m:sub>
                    </m:sSub>
                  </m:oMath>
                </a14:m>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 </a:t>
                </a:r>
                <a:r>
                  <a:rPr lang="en-US" sz="1200" kern="1200" dirty="0">
                    <a:solidFill>
                      <a:schemeClr val="tx1"/>
                    </a:solidFill>
                    <a:effectLst/>
                    <a:latin typeface="+mn-lt"/>
                    <a:ea typeface="+mn-ea"/>
                    <a:cs typeface="+mn-cs"/>
                  </a:rPr>
                  <a:t>the expectations. That is:</a:t>
                </a:r>
              </a:p>
              <a:p>
                <a:pPr/>
                <a14:m>
                  <m:oMathPara xmlns:m="http://schemas.openxmlformats.org/officeDocument/2006/math">
                    <m:oMathParaPr>
                      <m:jc m:val="centerGroup"/>
                    </m:oMathParaPr>
                    <m:oMath xmlns:m="http://schemas.openxmlformats.org/officeDocument/2006/math">
                      <m:r>
                        <m:rPr>
                          <m:sty m:val="p"/>
                        </m:rPr>
                        <a:rPr lang="en-US" sz="1200" kern="1200">
                          <a:solidFill>
                            <a:schemeClr val="tx1"/>
                          </a:solidFill>
                          <a:effectLst/>
                          <a:latin typeface="Cambria Math"/>
                          <a:ea typeface="+mn-ea"/>
                          <a:cs typeface="+mn-cs"/>
                        </a:rPr>
                        <m:t>E</m:t>
                      </m:r>
                      <m:d>
                        <m:dPr>
                          <m:begChr m:val="["/>
                          <m:endChr m:val="]"/>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𝑐𝑙𝑎𝑦</m:t>
                              </m:r>
                            </m:e>
                            <m:sub>
                              <m:r>
                                <a:rPr lang="en-US" sz="1200" i="1" kern="1200">
                                  <a:solidFill>
                                    <a:schemeClr val="tx1"/>
                                  </a:solidFill>
                                  <a:effectLst/>
                                  <a:latin typeface="Cambria Math"/>
                                  <a:ea typeface="+mn-ea"/>
                                  <a:cs typeface="+mn-cs"/>
                                </a:rPr>
                                <m:t>𝑎𝑙𝑟</m:t>
                              </m:r>
                            </m:sub>
                          </m:sSub>
                          <m:d>
                            <m:dPr>
                              <m:ctrlPr>
                                <a:rPr lang="en-US" sz="1200" i="1" kern="1200">
                                  <a:solidFill>
                                    <a:schemeClr val="tx1"/>
                                  </a:solidFill>
                                  <a:effectLst/>
                                  <a:latin typeface="Cambria Math"/>
                                  <a:ea typeface="+mn-ea"/>
                                  <a:cs typeface="+mn-cs"/>
                                </a:rPr>
                              </m:ctrlPr>
                            </m:dPr>
                            <m:e>
                              <m:r>
                                <a:rPr lang="en-US" sz="1200" b="1" i="1" kern="1200">
                                  <a:solidFill>
                                    <a:schemeClr val="tx1"/>
                                  </a:solidFill>
                                  <a:effectLst/>
                                  <a:latin typeface="Cambria Math"/>
                                  <a:ea typeface="+mn-ea"/>
                                  <a:cs typeface="+mn-cs"/>
                                </a:rPr>
                                <m:t>𝐱</m:t>
                              </m:r>
                            </m:e>
                          </m:d>
                        </m:e>
                      </m:d>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0</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1</m:t>
                          </m:r>
                        </m:sub>
                      </m:s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𝑐𝑙𝑎𝑦</m:t>
                          </m:r>
                        </m:e>
                        <m:sub>
                          <m:r>
                            <a:rPr lang="en-US" sz="1200" i="1" kern="1200">
                              <a:solidFill>
                                <a:schemeClr val="tx1"/>
                              </a:solidFill>
                              <a:effectLst/>
                              <a:latin typeface="Cambria Math"/>
                              <a:ea typeface="+mn-ea"/>
                              <a:cs typeface="+mn-cs"/>
                            </a:rPr>
                            <m:t>𝑎𝑙𝑟</m:t>
                          </m:r>
                          <m:r>
                            <a:rPr lang="en-US" sz="1200" i="1" kern="1200">
                              <a:solidFill>
                                <a:schemeClr val="tx1"/>
                              </a:solidFill>
                              <a:effectLst/>
                              <a:latin typeface="Cambria Math"/>
                              <a:ea typeface="+mn-ea"/>
                              <a:cs typeface="+mn-cs"/>
                            </a:rPr>
                            <m:t>.</m:t>
                          </m:r>
                          <m:r>
                            <m:rPr>
                              <m:sty m:val="p"/>
                            </m:rPr>
                            <a:rPr lang="en-US" sz="1200" kern="1200">
                              <a:solidFill>
                                <a:schemeClr val="tx1"/>
                              </a:solidFill>
                              <a:effectLst/>
                              <a:latin typeface="Cambria Math"/>
                              <a:ea typeface="+mn-ea"/>
                              <a:cs typeface="+mn-cs"/>
                            </a:rPr>
                            <m:t>BRT</m:t>
                          </m:r>
                        </m:sub>
                      </m:sSub>
                      <m:d>
                        <m:dPr>
                          <m:ctrlPr>
                            <a:rPr lang="en-US" sz="1200" i="1" kern="1200">
                              <a:solidFill>
                                <a:schemeClr val="tx1"/>
                              </a:solidFill>
                              <a:effectLst/>
                              <a:latin typeface="Cambria Math"/>
                              <a:ea typeface="+mn-ea"/>
                              <a:cs typeface="+mn-cs"/>
                            </a:rPr>
                          </m:ctrlPr>
                        </m:dPr>
                        <m:e>
                          <m:r>
                            <a:rPr lang="en-US" sz="1200" b="1" i="1" kern="1200">
                              <a:solidFill>
                                <a:schemeClr val="tx1"/>
                              </a:solidFill>
                              <a:effectLst/>
                              <a:latin typeface="Cambria Math"/>
                              <a:ea typeface="+mn-ea"/>
                              <a:cs typeface="+mn-cs"/>
                            </a:rPr>
                            <m:t>𝐱</m:t>
                          </m:r>
                        </m:e>
                      </m:d>
                    </m:oMath>
                  </m:oMathPara>
                </a14:m>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m:rPr>
                          <m:sty m:val="p"/>
                        </m:rPr>
                        <a:rPr lang="en-US" sz="1200" kern="1200">
                          <a:solidFill>
                            <a:schemeClr val="tx1"/>
                          </a:solidFill>
                          <a:effectLst/>
                          <a:latin typeface="Cambria Math"/>
                          <a:ea typeface="+mn-ea"/>
                          <a:cs typeface="+mn-cs"/>
                        </a:rPr>
                        <m:t>E</m:t>
                      </m:r>
                      <m:d>
                        <m:dPr>
                          <m:begChr m:val="["/>
                          <m:endChr m:val="]"/>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𝑠𝑎𝑛𝑑</m:t>
                              </m:r>
                            </m:e>
                            <m:sub>
                              <m:r>
                                <a:rPr lang="en-US" sz="1200" i="1" kern="1200">
                                  <a:solidFill>
                                    <a:schemeClr val="tx1"/>
                                  </a:solidFill>
                                  <a:effectLst/>
                                  <a:latin typeface="Cambria Math"/>
                                  <a:ea typeface="+mn-ea"/>
                                  <a:cs typeface="+mn-cs"/>
                                </a:rPr>
                                <m:t>𝑎𝑙𝑟</m:t>
                              </m:r>
                            </m:sub>
                          </m:sSub>
                          <m:d>
                            <m:dPr>
                              <m:ctrlPr>
                                <a:rPr lang="en-US" sz="1200" i="1" kern="1200">
                                  <a:solidFill>
                                    <a:schemeClr val="tx1"/>
                                  </a:solidFill>
                                  <a:effectLst/>
                                  <a:latin typeface="Cambria Math"/>
                                  <a:ea typeface="+mn-ea"/>
                                  <a:cs typeface="+mn-cs"/>
                                </a:rPr>
                              </m:ctrlPr>
                            </m:dPr>
                            <m:e>
                              <m:r>
                                <a:rPr lang="en-US" sz="1200" b="1" i="1" kern="1200">
                                  <a:solidFill>
                                    <a:schemeClr val="tx1"/>
                                  </a:solidFill>
                                  <a:effectLst/>
                                  <a:latin typeface="Cambria Math"/>
                                  <a:ea typeface="+mn-ea"/>
                                  <a:cs typeface="+mn-cs"/>
                                </a:rPr>
                                <m:t>𝐱</m:t>
                              </m:r>
                            </m:e>
                          </m:d>
                        </m:e>
                      </m:d>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𝛽</m:t>
                          </m:r>
                        </m:e>
                        <m:sub>
                          <m:r>
                            <a:rPr lang="en-US" sz="1200" i="1" kern="1200">
                              <a:solidFill>
                                <a:schemeClr val="tx1"/>
                              </a:solidFill>
                              <a:effectLst/>
                              <a:latin typeface="Cambria Math"/>
                              <a:ea typeface="+mn-ea"/>
                              <a:cs typeface="+mn-cs"/>
                            </a:rPr>
                            <m:t>3</m:t>
                          </m:r>
                        </m:sub>
                      </m:s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𝑠𝑎𝑛𝑑</m:t>
                          </m:r>
                        </m:e>
                        <m:sub>
                          <m:r>
                            <a:rPr lang="en-US" sz="1200" i="1" kern="1200">
                              <a:solidFill>
                                <a:schemeClr val="tx1"/>
                              </a:solidFill>
                              <a:effectLst/>
                              <a:latin typeface="Cambria Math"/>
                              <a:ea typeface="+mn-ea"/>
                              <a:cs typeface="+mn-cs"/>
                            </a:rPr>
                            <m:t>𝑎𝑙𝑟</m:t>
                          </m:r>
                          <m:r>
                            <a:rPr lang="en-US" sz="1200" i="1" kern="1200">
                              <a:solidFill>
                                <a:schemeClr val="tx1"/>
                              </a:solidFill>
                              <a:effectLst/>
                              <a:latin typeface="Cambria Math"/>
                              <a:ea typeface="+mn-ea"/>
                              <a:cs typeface="+mn-cs"/>
                            </a:rPr>
                            <m:t>.</m:t>
                          </m:r>
                          <m:r>
                            <m:rPr>
                              <m:sty m:val="p"/>
                            </m:rPr>
                            <a:rPr lang="en-US" sz="1200" kern="1200">
                              <a:solidFill>
                                <a:schemeClr val="tx1"/>
                              </a:solidFill>
                              <a:effectLst/>
                              <a:latin typeface="Cambria Math"/>
                              <a:ea typeface="+mn-ea"/>
                              <a:cs typeface="+mn-cs"/>
                            </a:rPr>
                            <m:t>BRT</m:t>
                          </m:r>
                        </m:sub>
                      </m:sSub>
                      <m:d>
                        <m:dPr>
                          <m:ctrlPr>
                            <a:rPr lang="en-US" sz="1200" i="1" kern="1200">
                              <a:solidFill>
                                <a:schemeClr val="tx1"/>
                              </a:solidFill>
                              <a:effectLst/>
                              <a:latin typeface="Cambria Math"/>
                              <a:ea typeface="+mn-ea"/>
                              <a:cs typeface="+mn-cs"/>
                            </a:rPr>
                          </m:ctrlPr>
                        </m:dPr>
                        <m:e>
                          <m:r>
                            <a:rPr lang="en-US" sz="1200" b="1" i="1" kern="1200">
                              <a:solidFill>
                                <a:schemeClr val="tx1"/>
                              </a:solidFill>
                              <a:effectLst/>
                              <a:latin typeface="Cambria Math"/>
                              <a:ea typeface="+mn-ea"/>
                              <a:cs typeface="+mn-cs"/>
                            </a:rPr>
                            <m:t>𝐱</m:t>
                          </m:r>
                        </m:e>
                      </m:d>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parameters are fitted using the approach presented in Orton et al. (2015), the within-unit variability of the covariates (i.e.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𝑐𝑙𝑎𝑦</m:t>
                        </m:r>
                      </m:e>
                      <m:sub>
                        <m:r>
                          <a:rPr lang="en-US" sz="1200" i="1" kern="1200">
                            <a:solidFill>
                              <a:schemeClr val="tx1"/>
                            </a:solidFill>
                            <a:effectLst/>
                            <a:latin typeface="Cambria Math"/>
                            <a:ea typeface="+mn-ea"/>
                            <a:cs typeface="+mn-cs"/>
                          </a:rPr>
                          <m:t>𝑎𝑙𝑟</m:t>
                        </m:r>
                        <m:r>
                          <a:rPr lang="en-US" sz="1200" i="1" kern="1200">
                            <a:solidFill>
                              <a:schemeClr val="tx1"/>
                            </a:solidFill>
                            <a:effectLst/>
                            <a:latin typeface="Cambria Math"/>
                            <a:ea typeface="+mn-ea"/>
                            <a:cs typeface="+mn-cs"/>
                          </a:rPr>
                          <m:t>.</m:t>
                        </m:r>
                        <m:r>
                          <m:rPr>
                            <m:sty m:val="p"/>
                          </m:rPr>
                          <a:rPr lang="en-US" sz="1200" kern="1200">
                            <a:solidFill>
                              <a:schemeClr val="tx1"/>
                            </a:solidFill>
                            <a:effectLst/>
                            <a:latin typeface="Cambria Math"/>
                            <a:ea typeface="+mn-ea"/>
                            <a:cs typeface="+mn-cs"/>
                          </a:rPr>
                          <m:t>BRT</m:t>
                        </m:r>
                      </m:sub>
                    </m:sSub>
                    <m:d>
                      <m:dPr>
                        <m:ctrlPr>
                          <a:rPr lang="en-US" sz="1200" i="1" kern="1200">
                            <a:solidFill>
                              <a:schemeClr val="tx1"/>
                            </a:solidFill>
                            <a:effectLst/>
                            <a:latin typeface="Cambria Math"/>
                            <a:ea typeface="+mn-ea"/>
                            <a:cs typeface="+mn-cs"/>
                          </a:rPr>
                        </m:ctrlPr>
                      </m:dPr>
                      <m:e>
                        <m:r>
                          <a:rPr lang="en-US" sz="1200" b="1" i="1" kern="1200">
                            <a:solidFill>
                              <a:schemeClr val="tx1"/>
                            </a:solidFill>
                            <a:effectLst/>
                            <a:latin typeface="Cambria Math"/>
                            <a:ea typeface="+mn-ea"/>
                            <a:cs typeface="+mn-cs"/>
                          </a:rPr>
                          <m:t>𝐱</m:t>
                        </m:r>
                      </m:e>
                    </m:d>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𝑠𝑎𝑛𝑑</m:t>
                        </m:r>
                      </m:e>
                      <m:sub>
                        <m:r>
                          <a:rPr lang="en-US" sz="1200" i="1" kern="1200">
                            <a:solidFill>
                              <a:schemeClr val="tx1"/>
                            </a:solidFill>
                            <a:effectLst/>
                            <a:latin typeface="Cambria Math"/>
                            <a:ea typeface="+mn-ea"/>
                            <a:cs typeface="+mn-cs"/>
                          </a:rPr>
                          <m:t>𝑎𝑙𝑟</m:t>
                        </m:r>
                        <m:r>
                          <a:rPr lang="en-US" sz="1200" i="1" kern="1200">
                            <a:solidFill>
                              <a:schemeClr val="tx1"/>
                            </a:solidFill>
                            <a:effectLst/>
                            <a:latin typeface="Cambria Math"/>
                            <a:ea typeface="+mn-ea"/>
                            <a:cs typeface="+mn-cs"/>
                          </a:rPr>
                          <m:t>.</m:t>
                        </m:r>
                        <m:r>
                          <m:rPr>
                            <m:sty m:val="p"/>
                          </m:rPr>
                          <a:rPr lang="en-US" sz="1200" kern="1200">
                            <a:solidFill>
                              <a:schemeClr val="tx1"/>
                            </a:solidFill>
                            <a:effectLst/>
                            <a:latin typeface="Cambria Math"/>
                            <a:ea typeface="+mn-ea"/>
                            <a:cs typeface="+mn-cs"/>
                          </a:rPr>
                          <m:t>BRT</m:t>
                        </m:r>
                      </m:sub>
                    </m:sSub>
                    <m:d>
                      <m:dPr>
                        <m:ctrlPr>
                          <a:rPr lang="en-US" sz="1200" i="1" kern="1200">
                            <a:solidFill>
                              <a:schemeClr val="tx1"/>
                            </a:solidFill>
                            <a:effectLst/>
                            <a:latin typeface="Cambria Math"/>
                            <a:ea typeface="+mn-ea"/>
                            <a:cs typeface="+mn-cs"/>
                          </a:rPr>
                        </m:ctrlPr>
                      </m:dPr>
                      <m:e>
                        <m:r>
                          <a:rPr lang="en-US" sz="1200" b="1" i="1" kern="1200">
                            <a:solidFill>
                              <a:schemeClr val="tx1"/>
                            </a:solidFill>
                            <a:effectLst/>
                            <a:latin typeface="Cambria Math"/>
                            <a:ea typeface="+mn-ea"/>
                            <a:cs typeface="+mn-cs"/>
                          </a:rPr>
                          <m:t>𝐱</m:t>
                        </m:r>
                      </m:e>
                    </m:d>
                  </m:oMath>
                </a14:m>
                <a:r>
                  <a:rPr lang="en-US" sz="1200" kern="1200" dirty="0">
                    <a:solidFill>
                      <a:schemeClr val="tx1"/>
                    </a:solidFill>
                    <a:effectLst/>
                    <a:latin typeface="+mn-lt"/>
                    <a:ea typeface="+mn-ea"/>
                    <a:cs typeface="+mn-cs"/>
                  </a:rPr>
                  <a:t>) is accounted for. </a:t>
                </a:r>
                <a:endParaRPr lang="en-US" sz="1200" kern="1200" dirty="0" smtClean="0">
                  <a:solidFill>
                    <a:schemeClr val="tx1"/>
                  </a:solidFill>
                  <a:effectLst/>
                  <a:latin typeface="+mn-lt"/>
                  <a:ea typeface="+mn-ea"/>
                  <a:cs typeface="+mn-cs"/>
                </a:endParaRPr>
              </a:p>
            </p:txBody>
          </p:sp>
        </mc:Choice>
        <mc:Fallback xmlns="">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summary statistics (SS) approach: a likelihood function is rewritten in terms of the areal summary statistics data, which comprise the mean, variance and number of observations from each areal unit.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it is written in terms of a linear mixed model (LMM;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Lark et al., 2006), fixed effects can be included to explain some part of the variation. An extended LMM can be used in conjunction with a linear model of </a:t>
                </a:r>
                <a:r>
                  <a:rPr lang="en-US" sz="1200" kern="1200" dirty="0" err="1" smtClean="0">
                    <a:solidFill>
                      <a:schemeClr val="tx1"/>
                    </a:solidFill>
                    <a:effectLst/>
                    <a:latin typeface="+mn-lt"/>
                    <a:ea typeface="+mn-ea"/>
                    <a:cs typeface="+mn-cs"/>
                  </a:rPr>
                  <a:t>coregionalization</a:t>
                </a:r>
                <a:r>
                  <a:rPr lang="en-US" sz="1200" kern="1200" dirty="0" smtClean="0">
                    <a:solidFill>
                      <a:schemeClr val="tx1"/>
                    </a:solidFill>
                    <a:effectLst/>
                    <a:latin typeface="+mn-lt"/>
                    <a:ea typeface="+mn-ea"/>
                    <a:cs typeface="+mn-cs"/>
                  </a:rPr>
                  <a:t> (LMCR) to model the joint distribution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t>
                </a:r>
                <a:r>
                  <a:rPr lang="en-US" sz="1200" i="0" kern="1200">
                    <a:solidFill>
                      <a:schemeClr val="tx1"/>
                    </a:solidFill>
                    <a:effectLst/>
                    <a:latin typeface="+mn-lt"/>
                    <a:ea typeface="+mn-ea"/>
                    <a:cs typeface="+mn-cs"/>
                  </a:rPr>
                  <a:t>〖𝑐𝑙𝑎𝑦〗_𝑎𝑙𝑟=ln⁡〖𝑐𝑙𝑎𝑦/𝑠𝑖𝑙𝑡〗</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〖𝑠𝑎𝑛𝑑〗_𝑎𝑙𝑟=ln⁡〖𝑠𝑎𝑛𝑑/𝑠𝑖𝑙𝑡〗</a:t>
                </a:r>
                <a:endParaRPr lang="fr-FR"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AToP</a:t>
                </a:r>
                <a:r>
                  <a:rPr lang="en-US" sz="1200" kern="1200" dirty="0" smtClean="0">
                    <a:solidFill>
                      <a:schemeClr val="tx1"/>
                    </a:solidFill>
                    <a:effectLst/>
                    <a:latin typeface="+mn-lt"/>
                    <a:ea typeface="+mn-ea"/>
                    <a:cs typeface="+mn-cs"/>
                  </a:rPr>
                  <a:t> RCK, we assume that linear functions of the BRT predictions of </a:t>
                </a:r>
                <a:r>
                  <a:rPr lang="en-US" sz="1200" i="0" kern="1200">
                    <a:solidFill>
                      <a:schemeClr val="tx1"/>
                    </a:solidFill>
                    <a:effectLst/>
                    <a:latin typeface="+mn-lt"/>
                    <a:ea typeface="+mn-ea"/>
                    <a:cs typeface="+mn-cs"/>
                  </a:rPr>
                  <a:t>〖𝑐𝑙𝑎𝑦〗_𝑎𝑙𝑟</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〖𝑠𝑎𝑛𝑑〗_𝑎𝑙𝑟</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 </a:t>
                </a:r>
                <a:r>
                  <a:rPr lang="en-US" sz="1200" kern="1200" dirty="0">
                    <a:solidFill>
                      <a:schemeClr val="tx1"/>
                    </a:solidFill>
                    <a:effectLst/>
                    <a:latin typeface="+mn-lt"/>
                    <a:ea typeface="+mn-ea"/>
                    <a:cs typeface="+mn-cs"/>
                  </a:rPr>
                  <a:t>the expectations. That is:</a:t>
                </a:r>
              </a:p>
              <a:p>
                <a:r>
                  <a:rPr lang="en-US" sz="1200" i="0" kern="1200">
                    <a:solidFill>
                      <a:schemeClr val="tx1"/>
                    </a:solidFill>
                    <a:effectLst/>
                    <a:latin typeface="+mn-lt"/>
                    <a:ea typeface="+mn-ea"/>
                    <a:cs typeface="+mn-cs"/>
                  </a:rPr>
                  <a:t>E[〖𝑐𝑙𝑎𝑦〗_𝑎𝑙𝑟 (</a:t>
                </a:r>
                <a:r>
                  <a:rPr lang="en-US" sz="1200" b="1" i="0" kern="1200">
                    <a:solidFill>
                      <a:schemeClr val="tx1"/>
                    </a:solidFill>
                    <a:effectLst/>
                    <a:latin typeface="+mn-lt"/>
                    <a:ea typeface="+mn-ea"/>
                    <a:cs typeface="+mn-cs"/>
                  </a:rPr>
                  <a:t>𝐱)]</a:t>
                </a:r>
                <a:r>
                  <a:rPr lang="en-US" sz="1200" i="0" kern="1200">
                    <a:solidFill>
                      <a:schemeClr val="tx1"/>
                    </a:solidFill>
                    <a:effectLst/>
                    <a:latin typeface="+mn-lt"/>
                    <a:ea typeface="+mn-ea"/>
                    <a:cs typeface="+mn-cs"/>
                  </a:rPr>
                  <a:t>=𝛽_0+𝛽_1 〖𝑐𝑙𝑎𝑦〗_(𝑎𝑙𝑟.BRT) (</a:t>
                </a:r>
                <a:r>
                  <a:rPr lang="en-US" sz="1200" b="1" i="0" kern="1200">
                    <a:solidFill>
                      <a:schemeClr val="tx1"/>
                    </a:solidFill>
                    <a:effectLst/>
                    <a:latin typeface="+mn-lt"/>
                    <a:ea typeface="+mn-ea"/>
                    <a:cs typeface="+mn-cs"/>
                  </a:rPr>
                  <a:t>𝐱)</a:t>
                </a:r>
                <a:endParaRPr lang="en-US"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E[〖𝑠𝑎𝑛𝑑〗_𝑎𝑙𝑟 (</a:t>
                </a:r>
                <a:r>
                  <a:rPr lang="en-US" sz="1200" b="1" i="0" kern="1200">
                    <a:solidFill>
                      <a:schemeClr val="tx1"/>
                    </a:solidFill>
                    <a:effectLst/>
                    <a:latin typeface="+mn-lt"/>
                    <a:ea typeface="+mn-ea"/>
                    <a:cs typeface="+mn-cs"/>
                  </a:rPr>
                  <a:t>𝐱)]</a:t>
                </a:r>
                <a:r>
                  <a:rPr lang="en-US" sz="1200" i="0" kern="1200">
                    <a:solidFill>
                      <a:schemeClr val="tx1"/>
                    </a:solidFill>
                    <a:effectLst/>
                    <a:latin typeface="+mn-lt"/>
                    <a:ea typeface="+mn-ea"/>
                    <a:cs typeface="+mn-cs"/>
                  </a:rPr>
                  <a:t>=𝛽_2+𝛽_3 〖𝑠𝑎𝑛𝑑〗_(𝑎𝑙𝑟.BRT) (</a:t>
                </a:r>
                <a:r>
                  <a:rPr lang="en-US" sz="1200" b="1" i="0" kern="1200">
                    <a:solidFill>
                      <a:schemeClr val="tx1"/>
                    </a:solidFill>
                    <a:effectLst/>
                    <a:latin typeface="+mn-lt"/>
                    <a:ea typeface="+mn-ea"/>
                    <a:cs typeface="+mn-cs"/>
                  </a:rPr>
                  <a:t>𝐱)</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parameters are fitted using the approach presented in Orton et al. (2015), the within-unit variability of the covariates (i.e. </a:t>
                </a:r>
                <a:r>
                  <a:rPr lang="en-US" sz="1200" i="0" kern="1200">
                    <a:solidFill>
                      <a:schemeClr val="tx1"/>
                    </a:solidFill>
                    <a:effectLst/>
                    <a:latin typeface="+mn-lt"/>
                    <a:ea typeface="+mn-ea"/>
                    <a:cs typeface="+mn-cs"/>
                  </a:rPr>
                  <a:t>〖𝑐𝑙𝑎𝑦〗_(𝑎𝑙𝑟.BRT) (</a:t>
                </a:r>
                <a:r>
                  <a:rPr lang="en-US" sz="1200" b="1" i="0" kern="1200">
                    <a:solidFill>
                      <a:schemeClr val="tx1"/>
                    </a:solidFill>
                    <a:effectLst/>
                    <a:latin typeface="+mn-lt"/>
                    <a:ea typeface="+mn-ea"/>
                    <a:cs typeface="+mn-cs"/>
                  </a:rPr>
                  <a:t>𝐱)</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〖𝑠𝑎𝑛𝑑〗_(𝑎𝑙𝑟.BRT) (</a:t>
                </a:r>
                <a:r>
                  <a:rPr lang="en-US" sz="1200" b="1" i="0" kern="1200">
                    <a:solidFill>
                      <a:schemeClr val="tx1"/>
                    </a:solidFill>
                    <a:effectLst/>
                    <a:latin typeface="+mn-lt"/>
                    <a:ea typeface="+mn-ea"/>
                    <a:cs typeface="+mn-cs"/>
                  </a:rPr>
                  <a:t>𝐱)</a:t>
                </a:r>
                <a:r>
                  <a:rPr lang="en-US" sz="1200" kern="1200" dirty="0">
                    <a:solidFill>
                      <a:schemeClr val="tx1"/>
                    </a:solidFill>
                    <a:effectLst/>
                    <a:latin typeface="+mn-lt"/>
                    <a:ea typeface="+mn-ea"/>
                    <a:cs typeface="+mn-cs"/>
                  </a:rPr>
                  <a:t>) is accounted for.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selected 112 sites from the RMQS located in agricultural land (cropland, pastures, vineyards and orchards) as independent probability sample. </a:t>
                </a:r>
              </a:p>
              <a:p>
                <a:r>
                  <a:rPr lang="en-US" sz="1200" kern="1200" dirty="0" smtClean="0">
                    <a:solidFill>
                      <a:schemeClr val="tx1"/>
                    </a:solidFill>
                    <a:effectLst/>
                    <a:latin typeface="+mn-lt"/>
                    <a:ea typeface="+mn-ea"/>
                    <a:cs typeface="+mn-cs"/>
                  </a:rPr>
                  <a:t>We calculated the mean prediction error (MPE), the root mean square error (RMSE), and the coefficient of determination (R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to compare the prediction accuracy for the four models. In addition, we calculated the standardized prediction errors, or Ɵ statistic</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BDAT Reference, Ɵ statistics will inform whether the BDAT measurements are biased relative to the systematic random grid of the RMQS.</a:t>
                </a:r>
              </a:p>
              <a:p>
                <a:endParaRPr lang="en-US" sz="1200" kern="1200" dirty="0">
                  <a:solidFill>
                    <a:schemeClr val="tx1"/>
                  </a:solidFill>
                  <a:effectLst/>
                  <a:latin typeface="+mn-lt"/>
                  <a:ea typeface="+mn-ea"/>
                  <a:cs typeface="+mn-cs"/>
                </a:endParaRPr>
              </a:p>
              <a:p>
                <a:endParaRPr lang="en-US" dirty="0"/>
              </a:p>
            </p:txBody>
          </p:sp>
        </mc:Fallback>
      </mc:AlternateContent>
      <p:sp>
        <p:nvSpPr>
          <p:cNvPr id="4" name="Espace réservé du numéro de diapositive 3"/>
          <p:cNvSpPr>
            <a:spLocks noGrp="1"/>
          </p:cNvSpPr>
          <p:nvPr>
            <p:ph type="sldNum" sz="quarter" idx="10"/>
          </p:nvPr>
        </p:nvSpPr>
        <p:spPr/>
        <p:txBody>
          <a:bodyPr/>
          <a:lstStyle/>
          <a:p>
            <a:fld id="{1657EDD8-75D9-4948-AF85-7F673137B396}" type="slidenum">
              <a:rPr lang="en-US" smtClean="0"/>
              <a:t>6</a:t>
            </a:fld>
            <a:endParaRPr lang="en-US"/>
          </a:p>
        </p:txBody>
      </p:sp>
    </p:spTree>
    <p:extLst>
      <p:ext uri="{BB962C8B-B14F-4D97-AF65-F5344CB8AC3E}">
        <p14:creationId xmlns:p14="http://schemas.microsoft.com/office/powerpoint/2010/main" val="81830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t>
                </a:r>
                <a:r>
                  <a:rPr lang="en-US" sz="1200" kern="1200" smtClean="0">
                    <a:solidFill>
                      <a:schemeClr val="tx1"/>
                    </a:solidFill>
                    <a:effectLst/>
                    <a:latin typeface="+mn-lt"/>
                    <a:ea typeface="+mn-ea"/>
                    <a:cs typeface="+mn-cs"/>
                  </a:rPr>
                  <a:t>selected 100 </a:t>
                </a:r>
                <a:r>
                  <a:rPr lang="en-US" sz="1200" kern="1200" dirty="0" smtClean="0">
                    <a:solidFill>
                      <a:schemeClr val="tx1"/>
                    </a:solidFill>
                    <a:effectLst/>
                    <a:latin typeface="+mn-lt"/>
                    <a:ea typeface="+mn-ea"/>
                    <a:cs typeface="+mn-cs"/>
                  </a:rPr>
                  <a:t>sites from the RMQS located in agricultural land (cropland, pastures, vineyards and orchards) as independent probability sample. </a:t>
                </a:r>
              </a:p>
              <a:p>
                <a:r>
                  <a:rPr lang="en-US" sz="1200" kern="1200" dirty="0" smtClean="0">
                    <a:solidFill>
                      <a:schemeClr val="tx1"/>
                    </a:solidFill>
                    <a:effectLst/>
                    <a:latin typeface="+mn-lt"/>
                    <a:ea typeface="+mn-ea"/>
                    <a:cs typeface="+mn-cs"/>
                  </a:rPr>
                  <a:t>We calculated the mean prediction error (MPE), the root mean square error (RMSE), and the coefficient of determination (R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to compare the prediction accuracy for the four models. In addition, we calculated the standardized prediction errors, or Ɵ statistic</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BDAT Reference, Ɵ statistics will inform whether the BDAT measurements are biased relative to the systematic random grid of the RMQS.</a:t>
                </a:r>
              </a:p>
              <a:p>
                <a:endParaRPr lang="en-US" sz="1200" kern="1200" dirty="0">
                  <a:solidFill>
                    <a:schemeClr val="tx1"/>
                  </a:solidFill>
                  <a:effectLst/>
                  <a:latin typeface="+mn-lt"/>
                  <a:ea typeface="+mn-ea"/>
                  <a:cs typeface="+mn-cs"/>
                </a:endParaRPr>
              </a:p>
              <a:p>
                <a:endParaRPr lang="en-US" dirty="0"/>
              </a:p>
            </p:txBody>
          </p:sp>
        </mc:Choice>
        <mc:Fallback xmlns="">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summary statistics (SS) approach: a likelihood function is rewritten in terms of the areal summary statistics data, which comprise the mean, variance and number of observations from each areal unit.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it is written in terms of a linear mixed model (LMM;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Lark et al., 2006), fixed effects can be included to explain some part of the variation. An extended LMM can be used in conjunction with a linear model of </a:t>
                </a:r>
                <a:r>
                  <a:rPr lang="en-US" sz="1200" kern="1200" dirty="0" err="1" smtClean="0">
                    <a:solidFill>
                      <a:schemeClr val="tx1"/>
                    </a:solidFill>
                    <a:effectLst/>
                    <a:latin typeface="+mn-lt"/>
                    <a:ea typeface="+mn-ea"/>
                    <a:cs typeface="+mn-cs"/>
                  </a:rPr>
                  <a:t>coregionalization</a:t>
                </a:r>
                <a:r>
                  <a:rPr lang="en-US" sz="1200" kern="1200" dirty="0" smtClean="0">
                    <a:solidFill>
                      <a:schemeClr val="tx1"/>
                    </a:solidFill>
                    <a:effectLst/>
                    <a:latin typeface="+mn-lt"/>
                    <a:ea typeface="+mn-ea"/>
                    <a:cs typeface="+mn-cs"/>
                  </a:rPr>
                  <a:t> (LMCR) to model the joint distribution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t>
                </a:r>
                <a:r>
                  <a:rPr lang="en-US" sz="1200" i="0" kern="1200">
                    <a:solidFill>
                      <a:schemeClr val="tx1"/>
                    </a:solidFill>
                    <a:effectLst/>
                    <a:latin typeface="+mn-lt"/>
                    <a:ea typeface="+mn-ea"/>
                    <a:cs typeface="+mn-cs"/>
                  </a:rPr>
                  <a:t>〖𝑐𝑙𝑎𝑦〗_𝑎𝑙𝑟=ln⁡〖𝑐𝑙𝑎𝑦/𝑠𝑖𝑙𝑡〗</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〖𝑠𝑎𝑛𝑑〗_𝑎𝑙𝑟=ln⁡〖𝑠𝑎𝑛𝑑/𝑠𝑖𝑙𝑡〗</a:t>
                </a:r>
                <a:endParaRPr lang="fr-FR"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AToP</a:t>
                </a:r>
                <a:r>
                  <a:rPr lang="en-US" sz="1200" kern="1200" dirty="0" smtClean="0">
                    <a:solidFill>
                      <a:schemeClr val="tx1"/>
                    </a:solidFill>
                    <a:effectLst/>
                    <a:latin typeface="+mn-lt"/>
                    <a:ea typeface="+mn-ea"/>
                    <a:cs typeface="+mn-cs"/>
                  </a:rPr>
                  <a:t> RCK, we assume that linear functions of the BRT predictions of </a:t>
                </a:r>
                <a:r>
                  <a:rPr lang="en-US" sz="1200" i="0" kern="1200">
                    <a:solidFill>
                      <a:schemeClr val="tx1"/>
                    </a:solidFill>
                    <a:effectLst/>
                    <a:latin typeface="+mn-lt"/>
                    <a:ea typeface="+mn-ea"/>
                    <a:cs typeface="+mn-cs"/>
                  </a:rPr>
                  <a:t>〖𝑐𝑙𝑎𝑦〗_𝑎𝑙𝑟</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〖𝑠𝑎𝑛𝑑〗_𝑎𝑙𝑟</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 </a:t>
                </a:r>
                <a:r>
                  <a:rPr lang="en-US" sz="1200" kern="1200" dirty="0">
                    <a:solidFill>
                      <a:schemeClr val="tx1"/>
                    </a:solidFill>
                    <a:effectLst/>
                    <a:latin typeface="+mn-lt"/>
                    <a:ea typeface="+mn-ea"/>
                    <a:cs typeface="+mn-cs"/>
                  </a:rPr>
                  <a:t>the expectations. That is:</a:t>
                </a:r>
              </a:p>
              <a:p>
                <a:r>
                  <a:rPr lang="en-US" sz="1200" i="0" kern="1200">
                    <a:solidFill>
                      <a:schemeClr val="tx1"/>
                    </a:solidFill>
                    <a:effectLst/>
                    <a:latin typeface="+mn-lt"/>
                    <a:ea typeface="+mn-ea"/>
                    <a:cs typeface="+mn-cs"/>
                  </a:rPr>
                  <a:t>E[〖𝑐𝑙𝑎𝑦〗_𝑎𝑙𝑟 (</a:t>
                </a:r>
                <a:r>
                  <a:rPr lang="en-US" sz="1200" b="1" i="0" kern="1200">
                    <a:solidFill>
                      <a:schemeClr val="tx1"/>
                    </a:solidFill>
                    <a:effectLst/>
                    <a:latin typeface="+mn-lt"/>
                    <a:ea typeface="+mn-ea"/>
                    <a:cs typeface="+mn-cs"/>
                  </a:rPr>
                  <a:t>𝐱)]</a:t>
                </a:r>
                <a:r>
                  <a:rPr lang="en-US" sz="1200" i="0" kern="1200">
                    <a:solidFill>
                      <a:schemeClr val="tx1"/>
                    </a:solidFill>
                    <a:effectLst/>
                    <a:latin typeface="+mn-lt"/>
                    <a:ea typeface="+mn-ea"/>
                    <a:cs typeface="+mn-cs"/>
                  </a:rPr>
                  <a:t>=𝛽_0+𝛽_1 〖𝑐𝑙𝑎𝑦〗_(𝑎𝑙𝑟.BRT) (</a:t>
                </a:r>
                <a:r>
                  <a:rPr lang="en-US" sz="1200" b="1" i="0" kern="1200">
                    <a:solidFill>
                      <a:schemeClr val="tx1"/>
                    </a:solidFill>
                    <a:effectLst/>
                    <a:latin typeface="+mn-lt"/>
                    <a:ea typeface="+mn-ea"/>
                    <a:cs typeface="+mn-cs"/>
                  </a:rPr>
                  <a:t>𝐱)</a:t>
                </a:r>
                <a:endParaRPr lang="en-US"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E[〖𝑠𝑎𝑛𝑑〗_𝑎𝑙𝑟 (</a:t>
                </a:r>
                <a:r>
                  <a:rPr lang="en-US" sz="1200" b="1" i="0" kern="1200">
                    <a:solidFill>
                      <a:schemeClr val="tx1"/>
                    </a:solidFill>
                    <a:effectLst/>
                    <a:latin typeface="+mn-lt"/>
                    <a:ea typeface="+mn-ea"/>
                    <a:cs typeface="+mn-cs"/>
                  </a:rPr>
                  <a:t>𝐱)]</a:t>
                </a:r>
                <a:r>
                  <a:rPr lang="en-US" sz="1200" i="0" kern="1200">
                    <a:solidFill>
                      <a:schemeClr val="tx1"/>
                    </a:solidFill>
                    <a:effectLst/>
                    <a:latin typeface="+mn-lt"/>
                    <a:ea typeface="+mn-ea"/>
                    <a:cs typeface="+mn-cs"/>
                  </a:rPr>
                  <a:t>=𝛽_2+𝛽_3 〖𝑠𝑎𝑛𝑑〗_(𝑎𝑙𝑟.BRT) (</a:t>
                </a:r>
                <a:r>
                  <a:rPr lang="en-US" sz="1200" b="1" i="0" kern="1200">
                    <a:solidFill>
                      <a:schemeClr val="tx1"/>
                    </a:solidFill>
                    <a:effectLst/>
                    <a:latin typeface="+mn-lt"/>
                    <a:ea typeface="+mn-ea"/>
                    <a:cs typeface="+mn-cs"/>
                  </a:rPr>
                  <a:t>𝐱)</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parameters are fitted using the approach presented in Orton et al. (2015), the within-unit variability of the covariates (i.e. </a:t>
                </a:r>
                <a:r>
                  <a:rPr lang="en-US" sz="1200" i="0" kern="1200">
                    <a:solidFill>
                      <a:schemeClr val="tx1"/>
                    </a:solidFill>
                    <a:effectLst/>
                    <a:latin typeface="+mn-lt"/>
                    <a:ea typeface="+mn-ea"/>
                    <a:cs typeface="+mn-cs"/>
                  </a:rPr>
                  <a:t>〖𝑐𝑙𝑎𝑦〗_(𝑎𝑙𝑟.BRT) (</a:t>
                </a:r>
                <a:r>
                  <a:rPr lang="en-US" sz="1200" b="1" i="0" kern="1200">
                    <a:solidFill>
                      <a:schemeClr val="tx1"/>
                    </a:solidFill>
                    <a:effectLst/>
                    <a:latin typeface="+mn-lt"/>
                    <a:ea typeface="+mn-ea"/>
                    <a:cs typeface="+mn-cs"/>
                  </a:rPr>
                  <a:t>𝐱)</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〖𝑠𝑎𝑛𝑑〗_(𝑎𝑙𝑟.BRT) (</a:t>
                </a:r>
                <a:r>
                  <a:rPr lang="en-US" sz="1200" b="1" i="0" kern="1200">
                    <a:solidFill>
                      <a:schemeClr val="tx1"/>
                    </a:solidFill>
                    <a:effectLst/>
                    <a:latin typeface="+mn-lt"/>
                    <a:ea typeface="+mn-ea"/>
                    <a:cs typeface="+mn-cs"/>
                  </a:rPr>
                  <a:t>𝐱)</a:t>
                </a:r>
                <a:r>
                  <a:rPr lang="en-US" sz="1200" kern="1200" dirty="0">
                    <a:solidFill>
                      <a:schemeClr val="tx1"/>
                    </a:solidFill>
                    <a:effectLst/>
                    <a:latin typeface="+mn-lt"/>
                    <a:ea typeface="+mn-ea"/>
                    <a:cs typeface="+mn-cs"/>
                  </a:rPr>
                  <a:t>) is accounted for.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selected 112 sites from the RMQS located in agricultural land (cropland, pastures, vineyards and orchards) as independent probability sample. </a:t>
                </a:r>
              </a:p>
              <a:p>
                <a:r>
                  <a:rPr lang="en-US" sz="1200" kern="1200" dirty="0" smtClean="0">
                    <a:solidFill>
                      <a:schemeClr val="tx1"/>
                    </a:solidFill>
                    <a:effectLst/>
                    <a:latin typeface="+mn-lt"/>
                    <a:ea typeface="+mn-ea"/>
                    <a:cs typeface="+mn-cs"/>
                  </a:rPr>
                  <a:t>We calculated the mean prediction error (MPE), the root mean square error (RMSE), and the coefficient of determination (R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to compare the prediction accuracy for the four models. In addition, we calculated the standardized prediction errors, or Ɵ statistic</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BDAT Reference, Ɵ statistics will inform whether the BDAT measurements are biased relative to the systematic random grid of the RMQS.</a:t>
                </a:r>
              </a:p>
              <a:p>
                <a:endParaRPr lang="en-US" sz="1200" kern="1200" dirty="0">
                  <a:solidFill>
                    <a:schemeClr val="tx1"/>
                  </a:solidFill>
                  <a:effectLst/>
                  <a:latin typeface="+mn-lt"/>
                  <a:ea typeface="+mn-ea"/>
                  <a:cs typeface="+mn-cs"/>
                </a:endParaRPr>
              </a:p>
              <a:p>
                <a:endParaRPr lang="en-US" dirty="0"/>
              </a:p>
            </p:txBody>
          </p:sp>
        </mc:Fallback>
      </mc:AlternateContent>
      <p:sp>
        <p:nvSpPr>
          <p:cNvPr id="4" name="Espace réservé du numéro de diapositive 3"/>
          <p:cNvSpPr>
            <a:spLocks noGrp="1"/>
          </p:cNvSpPr>
          <p:nvPr>
            <p:ph type="sldNum" sz="quarter" idx="10"/>
          </p:nvPr>
        </p:nvSpPr>
        <p:spPr/>
        <p:txBody>
          <a:bodyPr/>
          <a:lstStyle/>
          <a:p>
            <a:fld id="{1657EDD8-75D9-4948-AF85-7F673137B396}" type="slidenum">
              <a:rPr lang="en-US" smtClean="0"/>
              <a:t>7</a:t>
            </a:fld>
            <a:endParaRPr lang="en-US"/>
          </a:p>
        </p:txBody>
      </p:sp>
    </p:spTree>
    <p:extLst>
      <p:ext uri="{BB962C8B-B14F-4D97-AF65-F5344CB8AC3E}">
        <p14:creationId xmlns:p14="http://schemas.microsoft.com/office/powerpoint/2010/main" val="81830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68288" indent="-268288">
              <a:spcAft>
                <a:spcPts val="1200"/>
              </a:spcAft>
              <a:buClr>
                <a:srgbClr val="C5DD01"/>
              </a:buClr>
              <a:buFont typeface="Wingdings" pitchFamily="2" charset="2"/>
              <a:buChar char="v"/>
            </a:pPr>
            <a:r>
              <a:rPr lang="en-US" sz="1200" kern="1200" dirty="0" smtClean="0">
                <a:solidFill>
                  <a:schemeClr val="tx1">
                    <a:lumMod val="75000"/>
                    <a:lumOff val="25000"/>
                  </a:schemeClr>
                </a:solidFill>
                <a:latin typeface="+mn-lt"/>
                <a:ea typeface="+mn-ea"/>
                <a:cs typeface="Arial" pitchFamily="34" charset="0"/>
              </a:rPr>
              <a:t>Geology </a:t>
            </a:r>
            <a:r>
              <a:rPr lang="en-US" sz="1200" kern="1200" dirty="0" smtClean="0">
                <a:solidFill>
                  <a:schemeClr val="tx1">
                    <a:lumMod val="75000"/>
                    <a:lumOff val="25000"/>
                  </a:schemeClr>
                </a:solidFill>
                <a:latin typeface="+mn-lt"/>
                <a:ea typeface="+mn-ea"/>
                <a:cs typeface="Arial" pitchFamily="34" charset="0"/>
              </a:rPr>
              <a:t>and agricultural land use were the most relevant variables for clay-</a:t>
            </a:r>
            <a:r>
              <a:rPr lang="en-US" sz="1200" kern="1200" dirty="0" err="1" smtClean="0">
                <a:solidFill>
                  <a:schemeClr val="tx1">
                    <a:lumMod val="75000"/>
                    <a:lumOff val="25000"/>
                  </a:schemeClr>
                </a:solidFill>
                <a:latin typeface="+mn-lt"/>
                <a:ea typeface="+mn-ea"/>
                <a:cs typeface="Arial" pitchFamily="34" charset="0"/>
              </a:rPr>
              <a:t>alr</a:t>
            </a:r>
            <a:r>
              <a:rPr lang="en-US" sz="1200" kern="1200" dirty="0" smtClean="0">
                <a:solidFill>
                  <a:schemeClr val="tx1">
                    <a:lumMod val="75000"/>
                    <a:lumOff val="25000"/>
                  </a:schemeClr>
                </a:solidFill>
                <a:latin typeface="+mn-lt"/>
                <a:ea typeface="+mn-ea"/>
                <a:cs typeface="Arial" pitchFamily="34" charset="0"/>
              </a:rPr>
              <a:t> and sand-</a:t>
            </a:r>
            <a:r>
              <a:rPr lang="en-US" sz="1200" kern="1200" dirty="0" err="1" smtClean="0">
                <a:solidFill>
                  <a:schemeClr val="tx1">
                    <a:lumMod val="75000"/>
                    <a:lumOff val="25000"/>
                  </a:schemeClr>
                </a:solidFill>
                <a:latin typeface="+mn-lt"/>
                <a:ea typeface="+mn-ea"/>
                <a:cs typeface="Arial" pitchFamily="34" charset="0"/>
              </a:rPr>
              <a:t>alr</a:t>
            </a:r>
            <a:r>
              <a:rPr lang="en-US" sz="1200" kern="1200" dirty="0" smtClean="0">
                <a:solidFill>
                  <a:schemeClr val="tx1">
                    <a:lumMod val="75000"/>
                    <a:lumOff val="25000"/>
                  </a:schemeClr>
                </a:solidFill>
                <a:latin typeface="+mn-lt"/>
                <a:ea typeface="+mn-ea"/>
                <a:cs typeface="Arial" pitchFamily="34" charset="0"/>
              </a:rPr>
              <a:t> models respectively</a:t>
            </a:r>
          </a:p>
          <a:p>
            <a:endParaRPr lang="en-US" dirty="0"/>
          </a:p>
        </p:txBody>
      </p:sp>
      <p:sp>
        <p:nvSpPr>
          <p:cNvPr id="4" name="Espace réservé du numéro de diapositive 3"/>
          <p:cNvSpPr>
            <a:spLocks noGrp="1"/>
          </p:cNvSpPr>
          <p:nvPr>
            <p:ph type="sldNum" sz="quarter" idx="10"/>
          </p:nvPr>
        </p:nvSpPr>
        <p:spPr/>
        <p:txBody>
          <a:bodyPr/>
          <a:lstStyle/>
          <a:p>
            <a:fld id="{1657EDD8-75D9-4948-AF85-7F673137B396}" type="slidenum">
              <a:rPr lang="en-US" smtClean="0"/>
              <a:t>8</a:t>
            </a:fld>
            <a:endParaRPr lang="en-US"/>
          </a:p>
        </p:txBody>
      </p:sp>
    </p:spTree>
    <p:extLst>
      <p:ext uri="{BB962C8B-B14F-4D97-AF65-F5344CB8AC3E}">
        <p14:creationId xmlns:p14="http://schemas.microsoft.com/office/powerpoint/2010/main" val="282729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Ɵ statistics showed some extreme differences between RMQS observations and the reference BDAT average values. One possible explanation for this is the different sample supports of individual observations in the two databases. </a:t>
                </a:r>
                <a:r>
                  <a:rPr lang="en-US" sz="1200" b="1" kern="1200" dirty="0" smtClean="0">
                    <a:solidFill>
                      <a:schemeClr val="tx1"/>
                    </a:solidFill>
                    <a:effectLst/>
                    <a:latin typeface="+mn-lt"/>
                    <a:ea typeface="+mn-ea"/>
                    <a:cs typeface="+mn-cs"/>
                  </a:rPr>
                  <a:t>The RMQS </a:t>
                </a:r>
                <a:r>
                  <a:rPr lang="en-US" sz="1200" kern="1200" dirty="0" smtClean="0">
                    <a:solidFill>
                      <a:schemeClr val="tx1"/>
                    </a:solidFill>
                    <a:effectLst/>
                    <a:latin typeface="+mn-lt"/>
                    <a:ea typeface="+mn-ea"/>
                    <a:cs typeface="+mn-cs"/>
                  </a:rPr>
                  <a:t>is based on a defined sampling design, each sample being a composite sample of </a:t>
                </a:r>
                <a:r>
                  <a:rPr lang="en-US" sz="1200" b="1" kern="1200" dirty="0" smtClean="0">
                    <a:solidFill>
                      <a:schemeClr val="tx1"/>
                    </a:solidFill>
                    <a:effectLst/>
                    <a:latin typeface="+mn-lt"/>
                    <a:ea typeface="+mn-ea"/>
                    <a:cs typeface="+mn-cs"/>
                  </a:rPr>
                  <a:t>twenty-five cores taken from locations across a 20 m x 20 m plot</a:t>
                </a:r>
                <a:r>
                  <a:rPr lang="en-US" sz="1200" kern="1200" dirty="0" smtClean="0">
                    <a:solidFill>
                      <a:schemeClr val="tx1"/>
                    </a:solidFill>
                    <a:effectLst/>
                    <a:latin typeface="+mn-lt"/>
                    <a:ea typeface="+mn-ea"/>
                    <a:cs typeface="+mn-cs"/>
                  </a:rPr>
                  <a:t>.  In the case of the </a:t>
                </a:r>
                <a:r>
                  <a:rPr lang="en-US" sz="1200" b="1" kern="1200" dirty="0" smtClean="0">
                    <a:solidFill>
                      <a:schemeClr val="tx1"/>
                    </a:solidFill>
                    <a:effectLst/>
                    <a:latin typeface="+mn-lt"/>
                    <a:ea typeface="+mn-ea"/>
                    <a:cs typeface="+mn-cs"/>
                  </a:rPr>
                  <a:t>BDAT, the sampling strategy is uncontrolled</a:t>
                </a:r>
                <a:r>
                  <a:rPr lang="en-US" sz="1200" kern="1200" dirty="0" smtClean="0">
                    <a:solidFill>
                      <a:schemeClr val="tx1"/>
                    </a:solidFill>
                    <a:effectLst/>
                    <a:latin typeface="+mn-lt"/>
                    <a:ea typeface="+mn-ea"/>
                    <a:cs typeface="+mn-cs"/>
                  </a:rPr>
                  <a:t>; some samples will be individual soil cores, whilst others will be composite samples. Furthermore, the composite samples were most probably formed with aliquots from locations dispersed over a larger area (e.g. a few locations across a field) than the 20 m x 20 m plots of RMQS.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larger extent of the sample supports of observations in the BDAT database </a:t>
                </a:r>
                <a:r>
                  <a:rPr lang="en-US" sz="1200" kern="1200" dirty="0">
                    <a:solidFill>
                      <a:schemeClr val="tx1"/>
                    </a:solidFill>
                    <a:effectLst/>
                    <a:latin typeface="+mn-lt"/>
                    <a:ea typeface="+mn-ea"/>
                    <a:cs typeface="+mn-cs"/>
                  </a:rPr>
                  <a:t>will lead to </a:t>
                </a:r>
                <a:r>
                  <a:rPr lang="en-US" sz="1200" b="1" kern="1200" dirty="0">
                    <a:solidFill>
                      <a:schemeClr val="tx1"/>
                    </a:solidFill>
                    <a:effectLst/>
                    <a:latin typeface="+mn-lt"/>
                    <a:ea typeface="+mn-ea"/>
                    <a:cs typeface="+mn-cs"/>
                  </a:rPr>
                  <a:t>more short-scale variance being averaged out of the data</a:t>
                </a:r>
                <a:r>
                  <a:rPr lang="en-US" sz="1200" kern="1200" dirty="0">
                    <a:solidFill>
                      <a:schemeClr val="tx1"/>
                    </a:solidFill>
                    <a:effectLst/>
                    <a:latin typeface="+mn-lt"/>
                    <a:ea typeface="+mn-ea"/>
                    <a:cs typeface="+mn-cs"/>
                  </a:rPr>
                  <a:t>, which could provide one explanation of the larger-than-expected </a:t>
                </a:r>
                <a14:m>
                  <m:oMath xmlns:m="http://schemas.openxmlformats.org/officeDocument/2006/math">
                    <m:acc>
                      <m:accPr>
                        <m:chr m:val="̅"/>
                        <m:ctrlPr>
                          <a:rPr lang="en-US" sz="1200" i="1" kern="1200">
                            <a:solidFill>
                              <a:schemeClr val="tx1"/>
                            </a:solidFill>
                            <a:effectLst/>
                            <a:latin typeface="Cambria Math"/>
                            <a:ea typeface="+mn-ea"/>
                            <a:cs typeface="+mn-cs"/>
                          </a:rPr>
                        </m:ctrlPr>
                      </m:accPr>
                      <m:e>
                        <m:r>
                          <a:rPr lang="en-US" sz="1200" i="1" kern="1200">
                            <a:solidFill>
                              <a:schemeClr val="tx1"/>
                            </a:solidFill>
                            <a:effectLst/>
                            <a:latin typeface="Cambria Math"/>
                            <a:ea typeface="+mn-ea"/>
                            <a:cs typeface="+mn-cs"/>
                          </a:rPr>
                          <m:t>𝜃</m:t>
                        </m:r>
                      </m:e>
                    </m:acc>
                  </m:oMath>
                </a14:m>
                <a:r>
                  <a:rPr lang="en-US" sz="1200" kern="1200" dirty="0">
                    <a:solidFill>
                      <a:schemeClr val="tx1"/>
                    </a:solidFill>
                    <a:effectLst/>
                    <a:latin typeface="+mn-lt"/>
                    <a:ea typeface="+mn-ea"/>
                    <a:cs typeface="+mn-cs"/>
                  </a:rPr>
                  <a:t> values (uncertainty being under-estimated) for the reference method.  I think this is what I meant to say.</a:t>
                </a:r>
              </a:p>
              <a:p>
                <a:endParaRPr lang="en-US" dirty="0"/>
              </a:p>
            </p:txBody>
          </p:sp>
        </mc:Choice>
        <mc:Fallback xmlns="">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Ɵ statistics showed some extreme differences between RMQS observations and the reference BDAT average values. One possible explanation for this is the different sample supports of individual observations in the two databases. </a:t>
                </a:r>
                <a:r>
                  <a:rPr lang="en-US" sz="1200" b="1" kern="1200" dirty="0" smtClean="0">
                    <a:solidFill>
                      <a:schemeClr val="tx1"/>
                    </a:solidFill>
                    <a:effectLst/>
                    <a:latin typeface="+mn-lt"/>
                    <a:ea typeface="+mn-ea"/>
                    <a:cs typeface="+mn-cs"/>
                  </a:rPr>
                  <a:t>The RMQS </a:t>
                </a:r>
                <a:r>
                  <a:rPr lang="en-US" sz="1200" kern="1200" dirty="0" smtClean="0">
                    <a:solidFill>
                      <a:schemeClr val="tx1"/>
                    </a:solidFill>
                    <a:effectLst/>
                    <a:latin typeface="+mn-lt"/>
                    <a:ea typeface="+mn-ea"/>
                    <a:cs typeface="+mn-cs"/>
                  </a:rPr>
                  <a:t>is based on a defined sampling design, each sample being a composite sample of </a:t>
                </a:r>
                <a:r>
                  <a:rPr lang="en-US" sz="1200" b="1" kern="1200" dirty="0" smtClean="0">
                    <a:solidFill>
                      <a:schemeClr val="tx1"/>
                    </a:solidFill>
                    <a:effectLst/>
                    <a:latin typeface="+mn-lt"/>
                    <a:ea typeface="+mn-ea"/>
                    <a:cs typeface="+mn-cs"/>
                  </a:rPr>
                  <a:t>twenty-five cores taken from locations across a 20 m x 20 m plot</a:t>
                </a:r>
                <a:r>
                  <a:rPr lang="en-US" sz="1200" kern="1200" dirty="0" smtClean="0">
                    <a:solidFill>
                      <a:schemeClr val="tx1"/>
                    </a:solidFill>
                    <a:effectLst/>
                    <a:latin typeface="+mn-lt"/>
                    <a:ea typeface="+mn-ea"/>
                    <a:cs typeface="+mn-cs"/>
                  </a:rPr>
                  <a:t>.  In the case of the </a:t>
                </a:r>
                <a:r>
                  <a:rPr lang="en-US" sz="1200" b="1" kern="1200" dirty="0" smtClean="0">
                    <a:solidFill>
                      <a:schemeClr val="tx1"/>
                    </a:solidFill>
                    <a:effectLst/>
                    <a:latin typeface="+mn-lt"/>
                    <a:ea typeface="+mn-ea"/>
                    <a:cs typeface="+mn-cs"/>
                  </a:rPr>
                  <a:t>BDAT, the sampling strategy is uncontrolled</a:t>
                </a:r>
                <a:r>
                  <a:rPr lang="en-US" sz="1200" kern="1200" dirty="0" smtClean="0">
                    <a:solidFill>
                      <a:schemeClr val="tx1"/>
                    </a:solidFill>
                    <a:effectLst/>
                    <a:latin typeface="+mn-lt"/>
                    <a:ea typeface="+mn-ea"/>
                    <a:cs typeface="+mn-cs"/>
                  </a:rPr>
                  <a:t>; some samples will be individual soil cores, whilst others will be composite samples. Furthermore, the composite samples were most probably formed with aliquots from locations dispersed over a larger area (e.g. a few locations across a field) than the 20 m x 20 m plots of RMQS.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larger extent of the sample supports of observations in the BDAT database </a:t>
                </a:r>
                <a:r>
                  <a:rPr lang="en-US" sz="1200" kern="1200" dirty="0">
                    <a:solidFill>
                      <a:schemeClr val="tx1"/>
                    </a:solidFill>
                    <a:effectLst/>
                    <a:latin typeface="+mn-lt"/>
                    <a:ea typeface="+mn-ea"/>
                    <a:cs typeface="+mn-cs"/>
                  </a:rPr>
                  <a:t>will lead to </a:t>
                </a:r>
                <a:r>
                  <a:rPr lang="en-US" sz="1200" b="1" kern="1200" dirty="0">
                    <a:solidFill>
                      <a:schemeClr val="tx1"/>
                    </a:solidFill>
                    <a:effectLst/>
                    <a:latin typeface="+mn-lt"/>
                    <a:ea typeface="+mn-ea"/>
                    <a:cs typeface="+mn-cs"/>
                  </a:rPr>
                  <a:t>more short-scale variance being averaged out of the data</a:t>
                </a:r>
                <a:r>
                  <a:rPr lang="en-US" sz="1200" kern="1200" dirty="0">
                    <a:solidFill>
                      <a:schemeClr val="tx1"/>
                    </a:solidFill>
                    <a:effectLst/>
                    <a:latin typeface="+mn-lt"/>
                    <a:ea typeface="+mn-ea"/>
                    <a:cs typeface="+mn-cs"/>
                  </a:rPr>
                  <a:t>, which could provide one explanation of the larger-than-expected </a:t>
                </a:r>
                <a:r>
                  <a:rPr lang="en-US" sz="1200" i="0" kern="1200">
                    <a:solidFill>
                      <a:schemeClr val="tx1"/>
                    </a:solidFill>
                    <a:effectLst/>
                    <a:latin typeface="+mn-lt"/>
                    <a:ea typeface="+mn-ea"/>
                    <a:cs typeface="+mn-cs"/>
                  </a:rPr>
                  <a:t>𝜃 ̅</a:t>
                </a:r>
                <a:r>
                  <a:rPr lang="en-US" sz="1200" kern="1200" dirty="0">
                    <a:solidFill>
                      <a:schemeClr val="tx1"/>
                    </a:solidFill>
                    <a:effectLst/>
                    <a:latin typeface="+mn-lt"/>
                    <a:ea typeface="+mn-ea"/>
                    <a:cs typeface="+mn-cs"/>
                  </a:rPr>
                  <a:t> values (uncertainty being under-estimated) for the reference method.  I think this is what I meant to say.</a:t>
                </a:r>
              </a:p>
              <a:p>
                <a:endParaRPr lang="en-US" dirty="0"/>
              </a:p>
            </p:txBody>
          </p:sp>
        </mc:Fallback>
      </mc:AlternateContent>
      <p:sp>
        <p:nvSpPr>
          <p:cNvPr id="4" name="Espace réservé du numéro de diapositive 3"/>
          <p:cNvSpPr>
            <a:spLocks noGrp="1"/>
          </p:cNvSpPr>
          <p:nvPr>
            <p:ph type="sldNum" sz="quarter" idx="10"/>
          </p:nvPr>
        </p:nvSpPr>
        <p:spPr/>
        <p:txBody>
          <a:bodyPr/>
          <a:lstStyle/>
          <a:p>
            <a:fld id="{1657EDD8-75D9-4948-AF85-7F673137B396}" type="slidenum">
              <a:rPr lang="en-US" smtClean="0"/>
              <a:t>9</a:t>
            </a:fld>
            <a:endParaRPr lang="en-US"/>
          </a:p>
        </p:txBody>
      </p:sp>
    </p:spTree>
    <p:extLst>
      <p:ext uri="{BB962C8B-B14F-4D97-AF65-F5344CB8AC3E}">
        <p14:creationId xmlns:p14="http://schemas.microsoft.com/office/powerpoint/2010/main" val="226884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93138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50802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68769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54508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66696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428984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solidFill>
                  <a:prstClr val="black">
                    <a:tint val="75000"/>
                  </a:prstClr>
                </a:solidFill>
              </a:rPr>
              <a:pPr/>
              <a:t>16/09/2015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96967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solidFill>
                  <a:prstClr val="black">
                    <a:tint val="75000"/>
                  </a:prstClr>
                </a:solidFill>
              </a:rPr>
              <a:pPr/>
              <a:t>16/09/2015</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877810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solidFill>
                  <a:prstClr val="black">
                    <a:tint val="75000"/>
                  </a:prstClr>
                </a:solidFill>
              </a:rPr>
              <a:pPr/>
              <a:t>16/09/2015</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943759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solidFill>
                  <a:prstClr val="black">
                    <a:tint val="75000"/>
                  </a:prstClr>
                </a:solidFill>
              </a:rPr>
              <a:pPr/>
              <a:t>16/09/2015</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57509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solidFill>
                  <a:prstClr val="black">
                    <a:tint val="75000"/>
                  </a:prstClr>
                </a:solidFill>
              </a:rPr>
              <a:pPr/>
              <a:t>16/09/2015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26850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662588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solidFill>
                  <a:prstClr val="black">
                    <a:tint val="75000"/>
                  </a:prstClr>
                </a:solidFill>
              </a:rPr>
              <a:pPr/>
              <a:t>16/09/2015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53175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99231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38567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00300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solidFill>
                  <a:prstClr val="black">
                    <a:tint val="75000"/>
                  </a:prstClr>
                </a:solidFill>
              </a:rPr>
              <a:pPr/>
              <a:t>16/09/2015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94621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solidFill>
                  <a:prstClr val="black">
                    <a:tint val="75000"/>
                  </a:prstClr>
                </a:solidFill>
              </a:rPr>
              <a:pPr/>
              <a:t>16/09/2015</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23192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solidFill>
                  <a:prstClr val="black">
                    <a:tint val="75000"/>
                  </a:prstClr>
                </a:solidFill>
              </a:rPr>
              <a:pPr/>
              <a:t>16/09/2015</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44005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solidFill>
                  <a:prstClr val="black">
                    <a:tint val="75000"/>
                  </a:prstClr>
                </a:solidFill>
              </a:rPr>
              <a:pPr/>
              <a:t>16/09/2015</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13498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solidFill>
                  <a:prstClr val="black">
                    <a:tint val="75000"/>
                  </a:prstClr>
                </a:solidFill>
              </a:rPr>
              <a:pPr/>
              <a:t>16/09/2015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79646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solidFill>
                  <a:prstClr val="black">
                    <a:tint val="75000"/>
                  </a:prstClr>
                </a:solidFill>
              </a:rPr>
              <a:pPr/>
              <a:t>16/09/2015</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69941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789404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solidFill>
                  <a:prstClr val="black">
                    <a:tint val="75000"/>
                  </a:prstClr>
                </a:solidFill>
              </a:rPr>
              <a:pPr/>
              <a:t>16/09/2015</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190241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jpeg"/><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rgbClr val="013F4E"/>
            </a:gs>
            <a:gs pos="100000">
              <a:srgbClr val="36A2E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108" y="4846806"/>
            <a:ext cx="2160000" cy="894449"/>
          </a:xfrm>
          <a:prstGeom prst="rect">
            <a:avLst/>
          </a:prstGeom>
        </p:spPr>
      </p:pic>
      <p:sp>
        <p:nvSpPr>
          <p:cNvPr id="5" name="ZoneTexte 4"/>
          <p:cNvSpPr txBox="1"/>
          <p:nvPr/>
        </p:nvSpPr>
        <p:spPr>
          <a:xfrm>
            <a:off x="1043608" y="2204864"/>
            <a:ext cx="7200800" cy="1569660"/>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Spatial prediction </a:t>
            </a:r>
            <a:r>
              <a:rPr lang="en-US" sz="3200" dirty="0">
                <a:solidFill>
                  <a:schemeClr val="bg1"/>
                </a:solidFill>
                <a:latin typeface="Arial" panose="020B0604020202020204" pitchFamily="34" charset="0"/>
                <a:cs typeface="Arial" panose="020B0604020202020204" pitchFamily="34" charset="0"/>
              </a:rPr>
              <a:t>o</a:t>
            </a:r>
            <a:r>
              <a:rPr lang="en-US" sz="3200" dirty="0" smtClean="0">
                <a:solidFill>
                  <a:schemeClr val="bg1"/>
                </a:solidFill>
                <a:latin typeface="Arial" panose="020B0604020202020204" pitchFamily="34" charset="0"/>
                <a:cs typeface="Arial" panose="020B0604020202020204" pitchFamily="34" charset="0"/>
              </a:rPr>
              <a:t>f </a:t>
            </a:r>
            <a:r>
              <a:rPr lang="en-US" sz="3200" dirty="0">
                <a:solidFill>
                  <a:schemeClr val="bg1"/>
                </a:solidFill>
                <a:latin typeface="Arial" panose="020B0604020202020204" pitchFamily="34" charset="0"/>
                <a:cs typeface="Arial" panose="020B0604020202020204" pitchFamily="34" charset="0"/>
              </a:rPr>
              <a:t>t</a:t>
            </a:r>
            <a:r>
              <a:rPr lang="en-US" sz="3200" dirty="0" smtClean="0">
                <a:solidFill>
                  <a:schemeClr val="bg1"/>
                </a:solidFill>
                <a:latin typeface="Arial" panose="020B0604020202020204" pitchFamily="34" charset="0"/>
                <a:cs typeface="Arial" panose="020B0604020202020204" pitchFamily="34" charset="0"/>
              </a:rPr>
              <a:t>opsoil </a:t>
            </a:r>
            <a:r>
              <a:rPr lang="en-US" sz="3200" dirty="0">
                <a:solidFill>
                  <a:schemeClr val="bg1"/>
                </a:solidFill>
                <a:latin typeface="Arial" panose="020B0604020202020204" pitchFamily="34" charset="0"/>
                <a:cs typeface="Arial" panose="020B0604020202020204" pitchFamily="34" charset="0"/>
              </a:rPr>
              <a:t>t</a:t>
            </a:r>
            <a:r>
              <a:rPr lang="en-US" sz="3200" dirty="0" smtClean="0">
                <a:solidFill>
                  <a:schemeClr val="bg1"/>
                </a:solidFill>
                <a:latin typeface="Arial" panose="020B0604020202020204" pitchFamily="34" charset="0"/>
                <a:cs typeface="Arial" panose="020B0604020202020204" pitchFamily="34" charset="0"/>
              </a:rPr>
              <a:t>exture in Region Centre (France) combining </a:t>
            </a:r>
            <a:r>
              <a:rPr lang="en-US" sz="3200" dirty="0">
                <a:solidFill>
                  <a:schemeClr val="bg1"/>
                </a:solidFill>
                <a:latin typeface="Arial" panose="020B0604020202020204" pitchFamily="34" charset="0"/>
                <a:cs typeface="Arial" panose="020B0604020202020204" pitchFamily="34" charset="0"/>
              </a:rPr>
              <a:t>r</a:t>
            </a:r>
            <a:r>
              <a:rPr lang="en-US" sz="3200" dirty="0" smtClean="0">
                <a:solidFill>
                  <a:schemeClr val="bg1"/>
                </a:solidFill>
                <a:latin typeface="Arial" panose="020B0604020202020204" pitchFamily="34" charset="0"/>
                <a:cs typeface="Arial" panose="020B0604020202020204" pitchFamily="34" charset="0"/>
              </a:rPr>
              <a:t>egression </a:t>
            </a:r>
            <a:r>
              <a:rPr lang="en-US" sz="3200" dirty="0">
                <a:solidFill>
                  <a:schemeClr val="bg1"/>
                </a:solidFill>
                <a:latin typeface="Arial" panose="020B0604020202020204" pitchFamily="34" charset="0"/>
                <a:cs typeface="Arial" panose="020B0604020202020204" pitchFamily="34" charset="0"/>
              </a:rPr>
              <a:t>a</a:t>
            </a:r>
            <a:r>
              <a:rPr lang="en-US" sz="3200" dirty="0" smtClean="0">
                <a:solidFill>
                  <a:schemeClr val="bg1"/>
                </a:solidFill>
                <a:latin typeface="Arial" panose="020B0604020202020204" pitchFamily="34" charset="0"/>
                <a:cs typeface="Arial" panose="020B0604020202020204" pitchFamily="34" charset="0"/>
              </a:rPr>
              <a:t>nd area-to-</a:t>
            </a:r>
            <a:r>
              <a:rPr lang="en-US" sz="3200" dirty="0">
                <a:solidFill>
                  <a:schemeClr val="bg1"/>
                </a:solidFill>
                <a:latin typeface="Arial" panose="020B0604020202020204" pitchFamily="34" charset="0"/>
                <a:cs typeface="Arial" panose="020B0604020202020204" pitchFamily="34" charset="0"/>
              </a:rPr>
              <a:t>p</a:t>
            </a:r>
            <a:r>
              <a:rPr lang="en-US" sz="3200" dirty="0" smtClean="0">
                <a:solidFill>
                  <a:schemeClr val="bg1"/>
                </a:solidFill>
                <a:latin typeface="Arial" panose="020B0604020202020204" pitchFamily="34" charset="0"/>
                <a:cs typeface="Arial" panose="020B0604020202020204" pitchFamily="34" charset="0"/>
              </a:rPr>
              <a:t>oint kriging</a:t>
            </a:r>
            <a:endParaRPr lang="fr-FR" sz="3200" b="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108" y="1453559"/>
            <a:ext cx="1260000" cy="638514"/>
          </a:xfrm>
          <a:prstGeom prst="rect">
            <a:avLst/>
          </a:prstGeom>
        </p:spPr>
      </p:pic>
      <p:sp>
        <p:nvSpPr>
          <p:cNvPr id="12" name="ZoneTexte 11"/>
          <p:cNvSpPr txBox="1"/>
          <p:nvPr/>
        </p:nvSpPr>
        <p:spPr>
          <a:xfrm>
            <a:off x="611560" y="6021288"/>
            <a:ext cx="7776864" cy="612155"/>
          </a:xfrm>
          <a:prstGeom prst="rect">
            <a:avLst/>
          </a:prstGeom>
          <a:noFill/>
        </p:spPr>
        <p:txBody>
          <a:bodyPr wrap="square" rtlCol="0">
            <a:spAutoFit/>
          </a:bodyPr>
          <a:lstStyle/>
          <a:p>
            <a:pPr>
              <a:lnSpc>
                <a:spcPct val="150000"/>
              </a:lnSpc>
            </a:pPr>
            <a:r>
              <a:rPr lang="fr-FR" sz="1200" b="1" dirty="0" smtClean="0">
                <a:solidFill>
                  <a:prstClr val="white"/>
                </a:solidFill>
                <a:latin typeface="Arial" pitchFamily="34" charset="0"/>
                <a:cs typeface="Arial" pitchFamily="34" charset="0"/>
              </a:rPr>
              <a:t>Mercedes ROMAN DOBARCO, Tom G. ORTON, Nicolas P. A. SABY, </a:t>
            </a:r>
          </a:p>
          <a:p>
            <a:pPr>
              <a:lnSpc>
                <a:spcPct val="150000"/>
              </a:lnSpc>
            </a:pPr>
            <a:r>
              <a:rPr lang="fr-FR" sz="1200" b="1" dirty="0" smtClean="0">
                <a:solidFill>
                  <a:prstClr val="white"/>
                </a:solidFill>
                <a:latin typeface="Arial" pitchFamily="34" charset="0"/>
                <a:cs typeface="Arial" pitchFamily="34" charset="0"/>
              </a:rPr>
              <a:t>V. L. (Titia) MULDER, Sébastien DRUFIN, Blandine LEMERCIER, Dominique ARROUAYS</a:t>
            </a:r>
            <a:endParaRPr lang="fr-FR" sz="1200" b="1" dirty="0">
              <a:solidFill>
                <a:srgbClr val="C5DD01"/>
              </a:solidFill>
              <a:latin typeface="Arial" pitchFamily="34" charset="0"/>
              <a:cs typeface="Arial" pitchFamily="34" charset="0"/>
            </a:endParaRPr>
          </a:p>
        </p:txBody>
      </p:sp>
      <p:sp>
        <p:nvSpPr>
          <p:cNvPr id="13" name="ZoneTexte 12"/>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0243" y="4449873"/>
            <a:ext cx="1291382" cy="1291382"/>
          </a:xfrm>
          <a:prstGeom prst="rect">
            <a:avLst/>
          </a:prstGeom>
        </p:spPr>
      </p:pic>
    </p:spTree>
    <p:extLst>
      <p:ext uri="{BB962C8B-B14F-4D97-AF65-F5344CB8AC3E}">
        <p14:creationId xmlns:p14="http://schemas.microsoft.com/office/powerpoint/2010/main" val="2649273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836" y="476672"/>
            <a:ext cx="7600628" cy="6080760"/>
          </a:xfrm>
          <a:prstGeom prst="rect">
            <a:avLst/>
          </a:prstGeom>
        </p:spPr>
      </p:pic>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Results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10</a:t>
            </a:fld>
            <a:endParaRPr lang="fr-BE"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8120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11" name="ZoneTexte 10"/>
          <p:cNvSpPr txBox="1"/>
          <p:nvPr/>
        </p:nvSpPr>
        <p:spPr>
          <a:xfrm>
            <a:off x="701824" y="1196752"/>
            <a:ext cx="7974632" cy="3871829"/>
          </a:xfrm>
          <a:prstGeom prst="rect">
            <a:avLst/>
          </a:prstGeom>
          <a:noFill/>
        </p:spPr>
        <p:txBody>
          <a:bodyPr wrap="square" rtlCol="0">
            <a:spAutoFit/>
          </a:bodyPr>
          <a:lstStyle/>
          <a:p>
            <a:pPr marL="341313" indent="-341313">
              <a:lnSpc>
                <a:spcPct val="110000"/>
              </a:lnSpc>
              <a:spcAft>
                <a:spcPts val="1200"/>
              </a:spcAft>
              <a:buClr>
                <a:srgbClr val="C5DD01"/>
              </a:buClr>
              <a:buFont typeface="Wingdings" pitchFamily="2" charset="2"/>
              <a:buChar char="v"/>
            </a:pPr>
            <a:r>
              <a:rPr lang="en-US" sz="2800" dirty="0">
                <a:solidFill>
                  <a:schemeClr val="tx1">
                    <a:lumMod val="75000"/>
                    <a:lumOff val="25000"/>
                  </a:schemeClr>
                </a:solidFill>
                <a:latin typeface="+mj-lt"/>
                <a:cs typeface="Arial" pitchFamily="34" charset="0"/>
              </a:rPr>
              <a:t>Aggregated BDAT data </a:t>
            </a:r>
            <a:r>
              <a:rPr lang="en-US" sz="2800" dirty="0" smtClean="0">
                <a:solidFill>
                  <a:schemeClr val="tx1">
                    <a:lumMod val="75000"/>
                    <a:lumOff val="25000"/>
                  </a:schemeClr>
                </a:solidFill>
                <a:latin typeface="+mj-lt"/>
                <a:cs typeface="Arial" pitchFamily="34" charset="0"/>
              </a:rPr>
              <a:t>provided a good first idea of the spatial distribution of soil texture</a:t>
            </a:r>
            <a:endParaRPr lang="en-US" sz="2800" dirty="0">
              <a:solidFill>
                <a:schemeClr val="tx1">
                  <a:lumMod val="75000"/>
                  <a:lumOff val="25000"/>
                </a:schemeClr>
              </a:solidFill>
              <a:latin typeface="+mj-lt"/>
              <a:cs typeface="Arial" pitchFamily="34" charset="0"/>
            </a:endParaRPr>
          </a:p>
          <a:p>
            <a:pPr marL="341313" indent="-341313">
              <a:lnSpc>
                <a:spcPct val="110000"/>
              </a:lnSpc>
              <a:spcAft>
                <a:spcPts val="1200"/>
              </a:spcAft>
              <a:buClr>
                <a:srgbClr val="C5DD01"/>
              </a:buClr>
              <a:buFont typeface="Wingdings" pitchFamily="2" charset="2"/>
              <a:buChar char="v"/>
            </a:pPr>
            <a:r>
              <a:rPr lang="en-US" sz="2800" dirty="0">
                <a:solidFill>
                  <a:schemeClr val="tx1">
                    <a:lumMod val="75000"/>
                    <a:lumOff val="25000"/>
                  </a:schemeClr>
                </a:solidFill>
                <a:latin typeface="+mj-lt"/>
                <a:cs typeface="Arial" pitchFamily="34" charset="0"/>
              </a:rPr>
              <a:t>BRT model </a:t>
            </a:r>
            <a:r>
              <a:rPr lang="en-US" sz="2800" dirty="0" smtClean="0">
                <a:solidFill>
                  <a:schemeClr val="tx1">
                    <a:lumMod val="75000"/>
                    <a:lumOff val="25000"/>
                  </a:schemeClr>
                </a:solidFill>
                <a:latin typeface="+mj-lt"/>
                <a:cs typeface="Arial" pitchFamily="34" charset="0"/>
              </a:rPr>
              <a:t>had </a:t>
            </a:r>
            <a:r>
              <a:rPr lang="en-US" sz="2800" dirty="0">
                <a:solidFill>
                  <a:schemeClr val="tx1">
                    <a:lumMod val="75000"/>
                    <a:lumOff val="25000"/>
                  </a:schemeClr>
                </a:solidFill>
                <a:latin typeface="+mj-lt"/>
                <a:cs typeface="Arial" pitchFamily="34" charset="0"/>
              </a:rPr>
              <a:t>similar performance </a:t>
            </a:r>
            <a:r>
              <a:rPr lang="en-US" sz="2800" dirty="0" smtClean="0">
                <a:solidFill>
                  <a:schemeClr val="tx1">
                    <a:lumMod val="75000"/>
                    <a:lumOff val="25000"/>
                  </a:schemeClr>
                </a:solidFill>
                <a:latin typeface="+mj-lt"/>
                <a:cs typeface="Arial" pitchFamily="34" charset="0"/>
              </a:rPr>
              <a:t>to BRT models calibrated with </a:t>
            </a:r>
            <a:r>
              <a:rPr lang="en-US" sz="2800" dirty="0">
                <a:solidFill>
                  <a:schemeClr val="tx1">
                    <a:lumMod val="75000"/>
                    <a:lumOff val="25000"/>
                  </a:schemeClr>
                </a:solidFill>
                <a:latin typeface="+mj-lt"/>
                <a:cs typeface="Arial" pitchFamily="34" charset="0"/>
              </a:rPr>
              <a:t>a </a:t>
            </a:r>
            <a:r>
              <a:rPr lang="en-US" sz="2800" dirty="0" smtClean="0">
                <a:solidFill>
                  <a:schemeClr val="tx1">
                    <a:lumMod val="75000"/>
                    <a:lumOff val="25000"/>
                  </a:schemeClr>
                </a:solidFill>
                <a:latin typeface="+mj-lt"/>
                <a:cs typeface="Arial" pitchFamily="34" charset="0"/>
              </a:rPr>
              <a:t>point-support dataset </a:t>
            </a:r>
            <a:r>
              <a:rPr lang="en-US" sz="2800" dirty="0">
                <a:solidFill>
                  <a:schemeClr val="tx1">
                    <a:lumMod val="75000"/>
                    <a:lumOff val="25000"/>
                  </a:schemeClr>
                </a:solidFill>
                <a:latin typeface="+mj-lt"/>
                <a:cs typeface="Arial" pitchFamily="34" charset="0"/>
              </a:rPr>
              <a:t>(</a:t>
            </a:r>
            <a:r>
              <a:rPr lang="en-US" sz="2800" dirty="0" err="1">
                <a:solidFill>
                  <a:schemeClr val="tx1">
                    <a:lumMod val="75000"/>
                    <a:lumOff val="25000"/>
                  </a:schemeClr>
                </a:solidFill>
                <a:latin typeface="+mj-lt"/>
                <a:cs typeface="Arial" pitchFamily="34" charset="0"/>
              </a:rPr>
              <a:t>Ciampalini</a:t>
            </a:r>
            <a:r>
              <a:rPr lang="en-US" sz="2800" dirty="0">
                <a:solidFill>
                  <a:schemeClr val="tx1">
                    <a:lumMod val="75000"/>
                    <a:lumOff val="25000"/>
                  </a:schemeClr>
                </a:solidFill>
                <a:latin typeface="+mj-lt"/>
                <a:cs typeface="Arial" pitchFamily="34" charset="0"/>
              </a:rPr>
              <a:t> et al., 2014)</a:t>
            </a:r>
          </a:p>
          <a:p>
            <a:pPr marL="341313" indent="-341313">
              <a:lnSpc>
                <a:spcPct val="110000"/>
              </a:lnSpc>
              <a:spcAft>
                <a:spcPts val="1200"/>
              </a:spcAft>
              <a:buClr>
                <a:srgbClr val="C5DD01"/>
              </a:buClr>
              <a:buFont typeface="Wingdings" pitchFamily="2" charset="2"/>
              <a:buChar char="v"/>
            </a:pPr>
            <a:r>
              <a:rPr lang="en-US" sz="2800" dirty="0" smtClean="0">
                <a:solidFill>
                  <a:schemeClr val="tx1">
                    <a:lumMod val="75000"/>
                    <a:lumOff val="25000"/>
                  </a:schemeClr>
                </a:solidFill>
                <a:cs typeface="Arial" pitchFamily="34" charset="0"/>
              </a:rPr>
              <a:t>Prediction accuracy: </a:t>
            </a:r>
            <a:r>
              <a:rPr lang="en-US" sz="2800" dirty="0" err="1" smtClean="0">
                <a:solidFill>
                  <a:schemeClr val="tx1">
                    <a:lumMod val="75000"/>
                    <a:lumOff val="25000"/>
                  </a:schemeClr>
                </a:solidFill>
                <a:cs typeface="Arial" pitchFamily="34" charset="0"/>
              </a:rPr>
              <a:t>AtoP</a:t>
            </a:r>
            <a:r>
              <a:rPr lang="en-US" sz="2800" dirty="0" smtClean="0">
                <a:solidFill>
                  <a:schemeClr val="tx1">
                    <a:lumMod val="75000"/>
                    <a:lumOff val="25000"/>
                  </a:schemeClr>
                </a:solidFill>
                <a:cs typeface="Arial" pitchFamily="34" charset="0"/>
              </a:rPr>
              <a:t> </a:t>
            </a:r>
            <a:r>
              <a:rPr lang="en-US" sz="2800" dirty="0" smtClean="0">
                <a:solidFill>
                  <a:schemeClr val="tx1">
                    <a:lumMod val="75000"/>
                    <a:lumOff val="25000"/>
                  </a:schemeClr>
                </a:solidFill>
                <a:cs typeface="Arial" pitchFamily="34" charset="0"/>
              </a:rPr>
              <a:t>RCK &gt; </a:t>
            </a:r>
            <a:r>
              <a:rPr lang="en-US" sz="2800" dirty="0" err="1">
                <a:solidFill>
                  <a:schemeClr val="tx1">
                    <a:lumMod val="75000"/>
                    <a:lumOff val="25000"/>
                  </a:schemeClr>
                </a:solidFill>
                <a:cs typeface="Arial" pitchFamily="34" charset="0"/>
              </a:rPr>
              <a:t>AToP</a:t>
            </a:r>
            <a:r>
              <a:rPr lang="en-US" sz="2800" dirty="0">
                <a:solidFill>
                  <a:schemeClr val="tx1">
                    <a:lumMod val="75000"/>
                    <a:lumOff val="25000"/>
                  </a:schemeClr>
                </a:solidFill>
                <a:cs typeface="Arial" pitchFamily="34" charset="0"/>
              </a:rPr>
              <a:t> CK</a:t>
            </a:r>
            <a:r>
              <a:rPr lang="en-US" sz="2800" dirty="0" smtClean="0">
                <a:solidFill>
                  <a:schemeClr val="tx1">
                    <a:lumMod val="75000"/>
                    <a:lumOff val="25000"/>
                  </a:schemeClr>
                </a:solidFill>
                <a:cs typeface="Arial" pitchFamily="34" charset="0"/>
              </a:rPr>
              <a:t> </a:t>
            </a:r>
          </a:p>
          <a:p>
            <a:pPr marL="341313" indent="-341313">
              <a:lnSpc>
                <a:spcPct val="110000"/>
              </a:lnSpc>
              <a:spcAft>
                <a:spcPts val="1200"/>
              </a:spcAft>
              <a:buClr>
                <a:srgbClr val="C5DD01"/>
              </a:buClr>
              <a:buFont typeface="Wingdings" pitchFamily="2" charset="2"/>
              <a:buChar char="v"/>
            </a:pPr>
            <a:r>
              <a:rPr lang="en-US" sz="2800" dirty="0" smtClean="0">
                <a:solidFill>
                  <a:schemeClr val="tx1">
                    <a:lumMod val="75000"/>
                    <a:lumOff val="25000"/>
                  </a:schemeClr>
                </a:solidFill>
                <a:latin typeface="+mj-lt"/>
                <a:cs typeface="Arial" pitchFamily="34" charset="0"/>
              </a:rPr>
              <a:t>Uncertainty assessment: </a:t>
            </a:r>
            <a:r>
              <a:rPr lang="en-US" sz="2800" dirty="0" err="1">
                <a:solidFill>
                  <a:schemeClr val="tx1">
                    <a:lumMod val="75000"/>
                    <a:lumOff val="25000"/>
                  </a:schemeClr>
                </a:solidFill>
                <a:cs typeface="Arial" pitchFamily="34" charset="0"/>
              </a:rPr>
              <a:t>AtoP</a:t>
            </a:r>
            <a:r>
              <a:rPr lang="en-US" sz="2800" dirty="0">
                <a:solidFill>
                  <a:schemeClr val="tx1">
                    <a:lumMod val="75000"/>
                    <a:lumOff val="25000"/>
                  </a:schemeClr>
                </a:solidFill>
                <a:cs typeface="Arial" pitchFamily="34" charset="0"/>
              </a:rPr>
              <a:t> </a:t>
            </a:r>
            <a:r>
              <a:rPr lang="en-US" sz="2800" dirty="0" smtClean="0">
                <a:solidFill>
                  <a:schemeClr val="tx1">
                    <a:lumMod val="75000"/>
                    <a:lumOff val="25000"/>
                  </a:schemeClr>
                </a:solidFill>
                <a:cs typeface="Arial" pitchFamily="34" charset="0"/>
              </a:rPr>
              <a:t>CK </a:t>
            </a:r>
            <a:r>
              <a:rPr lang="en-US" sz="2800" dirty="0">
                <a:solidFill>
                  <a:schemeClr val="tx1">
                    <a:lumMod val="75000"/>
                    <a:lumOff val="25000"/>
                  </a:schemeClr>
                </a:solidFill>
                <a:cs typeface="Arial" pitchFamily="34" charset="0"/>
              </a:rPr>
              <a:t>&gt; </a:t>
            </a:r>
            <a:r>
              <a:rPr lang="en-US" sz="2800" dirty="0" err="1">
                <a:solidFill>
                  <a:schemeClr val="tx1">
                    <a:lumMod val="75000"/>
                    <a:lumOff val="25000"/>
                  </a:schemeClr>
                </a:solidFill>
                <a:cs typeface="Arial" pitchFamily="34" charset="0"/>
              </a:rPr>
              <a:t>AToP</a:t>
            </a:r>
            <a:r>
              <a:rPr lang="en-US" sz="2800" dirty="0">
                <a:solidFill>
                  <a:schemeClr val="tx1">
                    <a:lumMod val="75000"/>
                    <a:lumOff val="25000"/>
                  </a:schemeClr>
                </a:solidFill>
                <a:cs typeface="Arial" pitchFamily="34" charset="0"/>
              </a:rPr>
              <a:t> </a:t>
            </a:r>
            <a:r>
              <a:rPr lang="en-US" sz="2800" dirty="0" smtClean="0">
                <a:solidFill>
                  <a:schemeClr val="tx1">
                    <a:lumMod val="75000"/>
                    <a:lumOff val="25000"/>
                  </a:schemeClr>
                </a:solidFill>
                <a:cs typeface="Arial" pitchFamily="34" charset="0"/>
              </a:rPr>
              <a:t>RCK</a:t>
            </a:r>
            <a:endParaRPr lang="en-US" sz="2800" dirty="0">
              <a:solidFill>
                <a:schemeClr val="tx1">
                  <a:lumMod val="75000"/>
                  <a:lumOff val="25000"/>
                </a:schemeClr>
              </a:solidFill>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fr-FR" sz="2800" b="1" dirty="0" smtClean="0">
                <a:solidFill>
                  <a:srgbClr val="013F4E"/>
                </a:solidFill>
                <a:latin typeface="Arial" pitchFamily="34" charset="0"/>
                <a:cs typeface="Arial" pitchFamily="34" charset="0"/>
              </a:rPr>
              <a:t>Discussion and conclusions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11</a:t>
            </a:fld>
            <a:endParaRPr lang="fr-BE" sz="1600" dirty="0">
              <a:solidFill>
                <a:prstClr val="white"/>
              </a:solidFill>
              <a:latin typeface="Arial" pitchFamily="34" charset="0"/>
              <a:cs typeface="Arial" pitchFamily="34" charset="0"/>
            </a:endParaRPr>
          </a:p>
        </p:txBody>
      </p:sp>
      <p:sp>
        <p:nvSpPr>
          <p:cNvPr id="12" name="ZoneTexte 11"/>
          <p:cNvSpPr txBox="1"/>
          <p:nvPr/>
        </p:nvSpPr>
        <p:spPr>
          <a:xfrm>
            <a:off x="2971602" y="5659326"/>
            <a:ext cx="6048672" cy="338554"/>
          </a:xfrm>
          <a:prstGeom prst="rect">
            <a:avLst/>
          </a:prstGeom>
          <a:noFill/>
        </p:spPr>
        <p:txBody>
          <a:bodyPr wrap="square" rtlCol="0">
            <a:spAutoFit/>
          </a:bodyPr>
          <a:lstStyle/>
          <a:p>
            <a:pPr algn="r"/>
            <a:r>
              <a:rPr lang="en-US" sz="1600" dirty="0" err="1" smtClean="0"/>
              <a:t>Ciampalini</a:t>
            </a:r>
            <a:r>
              <a:rPr lang="en-US" sz="1600" dirty="0" smtClean="0"/>
              <a:t> et al. 2014. </a:t>
            </a:r>
            <a:r>
              <a:rPr lang="en-US" sz="1600" i="1" dirty="0" err="1" smtClean="0"/>
              <a:t>GlobalSoilMap</a:t>
            </a:r>
            <a:r>
              <a:rPr lang="en-US" sz="1600" dirty="0" smtClean="0"/>
              <a:t>, pp 121-126</a:t>
            </a:r>
          </a:p>
        </p:txBody>
      </p:sp>
    </p:spTree>
    <p:extLst>
      <p:ext uri="{BB962C8B-B14F-4D97-AF65-F5344CB8AC3E}">
        <p14:creationId xmlns:p14="http://schemas.microsoft.com/office/powerpoint/2010/main" val="35241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843916"/>
            <a:ext cx="2448000" cy="2448000"/>
          </a:xfrm>
          <a:prstGeom prst="rect">
            <a:avLst/>
          </a:prstGeom>
        </p:spPr>
      </p:pic>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fr-FR" sz="2800" b="1" dirty="0" smtClean="0">
                <a:solidFill>
                  <a:srgbClr val="013F4E"/>
                </a:solidFill>
                <a:latin typeface="Arial" pitchFamily="34" charset="0"/>
                <a:cs typeface="Arial" pitchFamily="34" charset="0"/>
              </a:rPr>
              <a:t>Discussion and conclusions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12</a:t>
            </a:fld>
            <a:endParaRPr lang="fr-BE" sz="1600" dirty="0">
              <a:solidFill>
                <a:prstClr val="white"/>
              </a:solidFill>
              <a:latin typeface="Arial" pitchFamily="34" charset="0"/>
              <a:cs typeface="Arial" pitchFamily="34" charset="0"/>
            </a:endParaRPr>
          </a:p>
        </p:txBody>
      </p:sp>
      <p:sp>
        <p:nvSpPr>
          <p:cNvPr id="21" name="ZoneTexte 20"/>
          <p:cNvSpPr txBox="1"/>
          <p:nvPr/>
        </p:nvSpPr>
        <p:spPr>
          <a:xfrm>
            <a:off x="6131096" y="5291916"/>
            <a:ext cx="2041304" cy="369332"/>
          </a:xfrm>
          <a:prstGeom prst="rect">
            <a:avLst/>
          </a:prstGeom>
          <a:noFill/>
        </p:spPr>
        <p:txBody>
          <a:bodyPr wrap="square" rtlCol="0">
            <a:spAutoFit/>
          </a:bodyPr>
          <a:lstStyle/>
          <a:p>
            <a:pPr algn="ctr"/>
            <a:r>
              <a:rPr lang="en-US" dirty="0" err="1"/>
              <a:t>Sand</a:t>
            </a:r>
            <a:r>
              <a:rPr lang="en-US" baseline="-25000" dirty="0" err="1"/>
              <a:t>alr</a:t>
            </a:r>
            <a:endParaRPr lang="en-US" baseline="-25000" dirty="0"/>
          </a:p>
        </p:txBody>
      </p:sp>
      <p:sp>
        <p:nvSpPr>
          <p:cNvPr id="22" name="ZoneTexte 21"/>
          <p:cNvSpPr txBox="1"/>
          <p:nvPr/>
        </p:nvSpPr>
        <p:spPr>
          <a:xfrm rot="16200000">
            <a:off x="4717906" y="3883250"/>
            <a:ext cx="1800200" cy="369332"/>
          </a:xfrm>
          <a:prstGeom prst="rect">
            <a:avLst/>
          </a:prstGeom>
          <a:noFill/>
        </p:spPr>
        <p:txBody>
          <a:bodyPr wrap="square" rtlCol="0">
            <a:spAutoFit/>
          </a:bodyPr>
          <a:lstStyle/>
          <a:p>
            <a:pPr algn="ctr"/>
            <a:r>
              <a:rPr lang="en-US" dirty="0" smtClean="0"/>
              <a:t>Probability</a:t>
            </a:r>
            <a:endParaRPr lang="en-US" dirty="0"/>
          </a:p>
        </p:txBody>
      </p:sp>
      <p:sp>
        <p:nvSpPr>
          <p:cNvPr id="23" name="ZoneTexte 22"/>
          <p:cNvSpPr txBox="1"/>
          <p:nvPr/>
        </p:nvSpPr>
        <p:spPr>
          <a:xfrm>
            <a:off x="647504" y="2853063"/>
            <a:ext cx="4389732" cy="3077766"/>
          </a:xfrm>
          <a:prstGeom prst="rect">
            <a:avLst/>
          </a:prstGeom>
          <a:noFill/>
        </p:spPr>
        <p:txBody>
          <a:bodyPr wrap="square" rtlCol="0">
            <a:spAutoFit/>
          </a:bodyPr>
          <a:lstStyle/>
          <a:p>
            <a:pPr marL="268288" indent="-268288">
              <a:spcAft>
                <a:spcPts val="1200"/>
              </a:spcAft>
              <a:buClr>
                <a:srgbClr val="C5DD01"/>
              </a:buClr>
              <a:buFont typeface="Wingdings" pitchFamily="2" charset="2"/>
              <a:buChar char="v"/>
            </a:pPr>
            <a:r>
              <a:rPr lang="en-US" sz="2400" dirty="0" smtClean="0">
                <a:solidFill>
                  <a:schemeClr val="tx1">
                    <a:lumMod val="75000"/>
                    <a:lumOff val="25000"/>
                  </a:schemeClr>
                </a:solidFill>
                <a:latin typeface="+mj-lt"/>
                <a:cs typeface="Arial" pitchFamily="34" charset="0"/>
              </a:rPr>
              <a:t>Further applications </a:t>
            </a:r>
            <a:r>
              <a:rPr lang="en-US" sz="2400" dirty="0" smtClean="0">
                <a:solidFill>
                  <a:schemeClr val="tx1">
                    <a:lumMod val="75000"/>
                    <a:lumOff val="25000"/>
                  </a:schemeClr>
                </a:solidFill>
                <a:latin typeface="+mj-lt"/>
                <a:cs typeface="Arial" pitchFamily="34" charset="0"/>
              </a:rPr>
              <a:t>of disaggregated maps of BDAT data</a:t>
            </a:r>
          </a:p>
          <a:p>
            <a:pPr marL="800100" lvl="1" indent="-342900">
              <a:spcAft>
                <a:spcPts val="1200"/>
              </a:spcAft>
              <a:buClr>
                <a:srgbClr val="C5DD01"/>
              </a:buClr>
              <a:buFont typeface="Wingdings" panose="05000000000000000000" pitchFamily="2" charset="2"/>
              <a:buChar char="§"/>
            </a:pPr>
            <a:r>
              <a:rPr lang="en-US" sz="2400" dirty="0" smtClean="0">
                <a:solidFill>
                  <a:schemeClr val="tx1">
                    <a:lumMod val="75000"/>
                    <a:lumOff val="25000"/>
                  </a:schemeClr>
                </a:solidFill>
                <a:latin typeface="+mj-lt"/>
                <a:cs typeface="Arial" pitchFamily="34" charset="0"/>
              </a:rPr>
              <a:t>Model ensemble</a:t>
            </a:r>
          </a:p>
          <a:p>
            <a:pPr marL="800100" lvl="1" indent="-342900">
              <a:spcAft>
                <a:spcPts val="1200"/>
              </a:spcAft>
              <a:buClr>
                <a:srgbClr val="C5DD01"/>
              </a:buClr>
              <a:buFont typeface="Wingdings" panose="05000000000000000000" pitchFamily="2" charset="2"/>
              <a:buChar char="§"/>
            </a:pPr>
            <a:r>
              <a:rPr lang="en-US" sz="2400" dirty="0" smtClean="0">
                <a:solidFill>
                  <a:schemeClr val="tx1">
                    <a:lumMod val="75000"/>
                    <a:lumOff val="25000"/>
                  </a:schemeClr>
                </a:solidFill>
                <a:cs typeface="Arial" pitchFamily="34" charset="0"/>
              </a:rPr>
              <a:t>French </a:t>
            </a:r>
            <a:r>
              <a:rPr lang="en-US" sz="2400" dirty="0">
                <a:solidFill>
                  <a:schemeClr val="tx1">
                    <a:lumMod val="75000"/>
                    <a:lumOff val="25000"/>
                  </a:schemeClr>
                </a:solidFill>
                <a:cs typeface="Arial" pitchFamily="34" charset="0"/>
              </a:rPr>
              <a:t>scale products</a:t>
            </a:r>
          </a:p>
          <a:p>
            <a:pPr marL="342900" indent="-342900">
              <a:spcAft>
                <a:spcPts val="1200"/>
              </a:spcAft>
              <a:buClr>
                <a:srgbClr val="C5DD01"/>
              </a:buClr>
              <a:buFont typeface="Wingdings" panose="05000000000000000000" pitchFamily="2" charset="2"/>
              <a:buChar char="v"/>
            </a:pPr>
            <a:r>
              <a:rPr lang="en-US" sz="2200" dirty="0" smtClean="0">
                <a:solidFill>
                  <a:schemeClr val="tx1">
                    <a:lumMod val="75000"/>
                    <a:lumOff val="25000"/>
                  </a:schemeClr>
                </a:solidFill>
                <a:latin typeface="+mj-lt"/>
                <a:cs typeface="Arial" pitchFamily="34" charset="0"/>
              </a:rPr>
              <a:t>Always </a:t>
            </a:r>
            <a:r>
              <a:rPr lang="en-US" sz="2200" dirty="0" smtClean="0">
                <a:solidFill>
                  <a:schemeClr val="tx1">
                    <a:lumMod val="75000"/>
                    <a:lumOff val="25000"/>
                  </a:schemeClr>
                </a:solidFill>
                <a:latin typeface="+mj-lt"/>
                <a:cs typeface="Arial" pitchFamily="34" charset="0"/>
              </a:rPr>
              <a:t>difficult to estimate the bias of the BDAT</a:t>
            </a:r>
            <a:endParaRPr lang="en-US" sz="2200" dirty="0">
              <a:solidFill>
                <a:schemeClr val="tx1">
                  <a:lumMod val="75000"/>
                  <a:lumOff val="25000"/>
                </a:schemeClr>
              </a:solidFill>
              <a:latin typeface="+mj-lt"/>
              <a:cs typeface="Arial" pitchFamily="34" charset="0"/>
            </a:endParaRPr>
          </a:p>
        </p:txBody>
      </p:sp>
      <p:sp>
        <p:nvSpPr>
          <p:cNvPr id="3" name="ZoneTexte 2"/>
          <p:cNvSpPr txBox="1"/>
          <p:nvPr/>
        </p:nvSpPr>
        <p:spPr>
          <a:xfrm>
            <a:off x="647504" y="1082849"/>
            <a:ext cx="8100960" cy="1723549"/>
          </a:xfrm>
          <a:prstGeom prst="rect">
            <a:avLst/>
          </a:prstGeom>
          <a:noFill/>
        </p:spPr>
        <p:txBody>
          <a:bodyPr wrap="square" rtlCol="0">
            <a:spAutoFit/>
          </a:bodyPr>
          <a:lstStyle/>
          <a:p>
            <a:pPr marL="268288" lvl="1" indent="-268288">
              <a:spcAft>
                <a:spcPts val="1200"/>
              </a:spcAft>
              <a:buClr>
                <a:srgbClr val="C5DD01"/>
              </a:buClr>
              <a:buFont typeface="Wingdings" pitchFamily="2" charset="2"/>
              <a:buChar char="v"/>
            </a:pPr>
            <a:r>
              <a:rPr lang="en-US" sz="2400" dirty="0" err="1" smtClean="0">
                <a:solidFill>
                  <a:schemeClr val="tx1">
                    <a:lumMod val="75000"/>
                    <a:lumOff val="25000"/>
                  </a:schemeClr>
                </a:solidFill>
                <a:cs typeface="Arial" pitchFamily="34" charset="0"/>
              </a:rPr>
              <a:t>AToP</a:t>
            </a:r>
            <a:r>
              <a:rPr lang="en-US" sz="2400" dirty="0" smtClean="0">
                <a:solidFill>
                  <a:schemeClr val="tx1">
                    <a:lumMod val="75000"/>
                    <a:lumOff val="25000"/>
                  </a:schemeClr>
                </a:solidFill>
                <a:cs typeface="Arial" pitchFamily="34" charset="0"/>
              </a:rPr>
              <a:t> CK and </a:t>
            </a:r>
            <a:r>
              <a:rPr lang="en-US" sz="2400" dirty="0" err="1" smtClean="0">
                <a:solidFill>
                  <a:schemeClr val="tx1">
                    <a:lumMod val="75000"/>
                    <a:lumOff val="25000"/>
                  </a:schemeClr>
                </a:solidFill>
                <a:cs typeface="Arial" pitchFamily="34" charset="0"/>
              </a:rPr>
              <a:t>AToP</a:t>
            </a:r>
            <a:r>
              <a:rPr lang="en-US" sz="2400" dirty="0" smtClean="0">
                <a:solidFill>
                  <a:schemeClr val="tx1">
                    <a:lumMod val="75000"/>
                    <a:lumOff val="25000"/>
                  </a:schemeClr>
                </a:solidFill>
                <a:cs typeface="Arial" pitchFamily="34" charset="0"/>
              </a:rPr>
              <a:t> RCK are powerful </a:t>
            </a:r>
            <a:r>
              <a:rPr lang="en-US" sz="2400" dirty="0">
                <a:solidFill>
                  <a:schemeClr val="tx1">
                    <a:lumMod val="75000"/>
                    <a:lumOff val="25000"/>
                  </a:schemeClr>
                </a:solidFill>
                <a:cs typeface="Arial" pitchFamily="34" charset="0"/>
              </a:rPr>
              <a:t>methods for disaggregating and mapping areal </a:t>
            </a:r>
            <a:r>
              <a:rPr lang="en-US" sz="2400" dirty="0" smtClean="0">
                <a:solidFill>
                  <a:schemeClr val="tx1">
                    <a:lumMod val="75000"/>
                    <a:lumOff val="25000"/>
                  </a:schemeClr>
                </a:solidFill>
                <a:cs typeface="Arial" pitchFamily="34" charset="0"/>
              </a:rPr>
              <a:t>data</a:t>
            </a:r>
            <a:endParaRPr lang="en-US" sz="2400" dirty="0" smtClean="0">
              <a:solidFill>
                <a:schemeClr val="tx1">
                  <a:lumMod val="75000"/>
                  <a:lumOff val="25000"/>
                </a:schemeClr>
              </a:solidFill>
              <a:latin typeface="+mj-lt"/>
              <a:cs typeface="Arial" pitchFamily="34" charset="0"/>
            </a:endParaRPr>
          </a:p>
          <a:p>
            <a:pPr marL="268288" lvl="1" indent="-268288">
              <a:spcAft>
                <a:spcPts val="1200"/>
              </a:spcAft>
              <a:buClr>
                <a:srgbClr val="C5DD01"/>
              </a:buClr>
              <a:buFont typeface="Wingdings" pitchFamily="2" charset="2"/>
              <a:buChar char="v"/>
            </a:pPr>
            <a:r>
              <a:rPr lang="en-US" sz="2400" dirty="0" smtClean="0">
                <a:solidFill>
                  <a:schemeClr val="tx1">
                    <a:lumMod val="75000"/>
                    <a:lumOff val="25000"/>
                  </a:schemeClr>
                </a:solidFill>
                <a:latin typeface="+mj-lt"/>
                <a:cs typeface="Arial" pitchFamily="34" charset="0"/>
              </a:rPr>
              <a:t>Improving </a:t>
            </a:r>
            <a:r>
              <a:rPr lang="en-US" sz="2400" i="1" dirty="0" err="1">
                <a:solidFill>
                  <a:schemeClr val="tx1">
                    <a:lumMod val="75000"/>
                    <a:lumOff val="25000"/>
                  </a:schemeClr>
                </a:solidFill>
                <a:latin typeface="+mj-lt"/>
                <a:cs typeface="Arial" pitchFamily="34" charset="0"/>
              </a:rPr>
              <a:t>scorpan</a:t>
            </a:r>
            <a:r>
              <a:rPr lang="en-US" sz="2400" dirty="0">
                <a:solidFill>
                  <a:schemeClr val="tx1">
                    <a:lumMod val="75000"/>
                    <a:lumOff val="25000"/>
                  </a:schemeClr>
                </a:solidFill>
                <a:latin typeface="+mj-lt"/>
                <a:cs typeface="Arial" pitchFamily="34" charset="0"/>
              </a:rPr>
              <a:t> model predictions with other </a:t>
            </a:r>
            <a:r>
              <a:rPr lang="en-US" sz="2400" dirty="0" smtClean="0">
                <a:solidFill>
                  <a:schemeClr val="tx1">
                    <a:lumMod val="75000"/>
                    <a:lumOff val="25000"/>
                  </a:schemeClr>
                </a:solidFill>
                <a:latin typeface="+mj-lt"/>
                <a:cs typeface="Arial" pitchFamily="34" charset="0"/>
              </a:rPr>
              <a:t>covariates? </a:t>
            </a:r>
            <a:r>
              <a:rPr lang="en-US" sz="2400" dirty="0" err="1" smtClean="0">
                <a:solidFill>
                  <a:schemeClr val="tx1">
                    <a:lumMod val="75000"/>
                    <a:lumOff val="25000"/>
                  </a:schemeClr>
                </a:solidFill>
                <a:latin typeface="+mj-lt"/>
                <a:cs typeface="Arial" pitchFamily="34" charset="0"/>
              </a:rPr>
              <a:t>e.g.,LANDSAT</a:t>
            </a:r>
            <a:r>
              <a:rPr lang="en-US" sz="2400" dirty="0" smtClean="0">
                <a:solidFill>
                  <a:schemeClr val="tx1">
                    <a:lumMod val="75000"/>
                    <a:lumOff val="25000"/>
                  </a:schemeClr>
                </a:solidFill>
                <a:latin typeface="+mj-lt"/>
                <a:cs typeface="Arial" pitchFamily="34" charset="0"/>
              </a:rPr>
              <a:t> indices</a:t>
            </a:r>
            <a:endParaRPr lang="en-US" sz="2000" dirty="0"/>
          </a:p>
        </p:txBody>
      </p:sp>
    </p:spTree>
    <p:extLst>
      <p:ext uri="{BB962C8B-B14F-4D97-AF65-F5344CB8AC3E}">
        <p14:creationId xmlns:p14="http://schemas.microsoft.com/office/powerpoint/2010/main" val="339976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13</a:t>
            </a:fld>
            <a:endParaRPr lang="fr-BE" sz="1600" dirty="0">
              <a:solidFill>
                <a:prstClr val="white"/>
              </a:solidFill>
              <a:latin typeface="Arial" pitchFamily="34" charset="0"/>
              <a:cs typeface="Arial" pitchFamily="34" charset="0"/>
            </a:endParaRPr>
          </a:p>
        </p:txBody>
      </p:sp>
      <p:sp>
        <p:nvSpPr>
          <p:cNvPr id="11" name="ZoneTexte 10"/>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Acknowledgements</a:t>
            </a:r>
          </a:p>
        </p:txBody>
      </p:sp>
      <p:pic>
        <p:nvPicPr>
          <p:cNvPr id="1026" name="Picture 2" descr="D:\romandobarco\region_centre\Presentations\EGU2015\Region_Centre_B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2524768"/>
            <a:ext cx="21092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romandobarco\region_centre\Presentations\EGU2015\logo_IGC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144" y="2164768"/>
            <a:ext cx="1277522"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6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7089228" cy="892552"/>
          </a:xfrm>
          <a:prstGeom prst="rect">
            <a:avLst/>
          </a:prstGeom>
          <a:solidFill>
            <a:schemeClr val="bg1">
              <a:alpha val="20000"/>
            </a:schemeClr>
          </a:solidFill>
        </p:spPr>
        <p:txBody>
          <a:bodyPr wrap="square" rtlCol="0">
            <a:spAutoFit/>
          </a:bodyPr>
          <a:lstStyle/>
          <a:p>
            <a:r>
              <a:rPr lang="fr-FR" sz="2800" b="1" dirty="0" smtClean="0">
                <a:solidFill>
                  <a:srgbClr val="013F4E"/>
                </a:solidFill>
                <a:latin typeface="Arial" pitchFamily="34" charset="0"/>
                <a:cs typeface="Arial" pitchFamily="34" charset="0"/>
              </a:rPr>
              <a:t>The </a:t>
            </a:r>
            <a:r>
              <a:rPr lang="fr-FR" sz="2800" b="1" dirty="0">
                <a:solidFill>
                  <a:srgbClr val="013F4E"/>
                </a:solidFill>
                <a:latin typeface="Arial" pitchFamily="34" charset="0"/>
                <a:cs typeface="Arial" pitchFamily="34" charset="0"/>
              </a:rPr>
              <a:t>French </a:t>
            </a:r>
            <a:r>
              <a:rPr lang="fr-FR" sz="2800" b="1" dirty="0" err="1">
                <a:solidFill>
                  <a:srgbClr val="013F4E"/>
                </a:solidFill>
                <a:latin typeface="Arial" pitchFamily="34" charset="0"/>
                <a:cs typeface="Arial" pitchFamily="34" charset="0"/>
              </a:rPr>
              <a:t>Soil</a:t>
            </a:r>
            <a:r>
              <a:rPr lang="fr-FR" sz="2800" b="1" dirty="0">
                <a:solidFill>
                  <a:srgbClr val="013F4E"/>
                </a:solidFill>
                <a:latin typeface="Arial" pitchFamily="34" charset="0"/>
                <a:cs typeface="Arial" pitchFamily="34" charset="0"/>
              </a:rPr>
              <a:t> Test </a:t>
            </a:r>
            <a:r>
              <a:rPr lang="fr-FR" sz="2800" b="1" dirty="0" err="1">
                <a:solidFill>
                  <a:srgbClr val="013F4E"/>
                </a:solidFill>
                <a:latin typeface="Arial" pitchFamily="34" charset="0"/>
                <a:cs typeface="Arial" pitchFamily="34" charset="0"/>
              </a:rPr>
              <a:t>Database</a:t>
            </a:r>
            <a:r>
              <a:rPr lang="fr-FR" sz="2800" b="1" dirty="0">
                <a:solidFill>
                  <a:srgbClr val="013F4E"/>
                </a:solidFill>
                <a:latin typeface="Arial" pitchFamily="34" charset="0"/>
                <a:cs typeface="Arial" pitchFamily="34" charset="0"/>
              </a:rPr>
              <a:t> </a:t>
            </a:r>
            <a:endParaRPr lang="fr-FR" sz="2800" b="1" dirty="0" smtClean="0">
              <a:solidFill>
                <a:srgbClr val="013F4E"/>
              </a:solidFill>
              <a:latin typeface="Arial" pitchFamily="34" charset="0"/>
              <a:cs typeface="Arial" pitchFamily="34" charset="0"/>
            </a:endParaRPr>
          </a:p>
          <a:p>
            <a:r>
              <a:rPr lang="fr-FR" sz="2400" b="1" dirty="0" smtClean="0">
                <a:solidFill>
                  <a:srgbClr val="013F4E"/>
                </a:solidFill>
                <a:latin typeface="Arial" pitchFamily="34" charset="0"/>
                <a:cs typeface="Arial" pitchFamily="34" charset="0"/>
              </a:rPr>
              <a:t>Base de Données d’Analyse des Terres (BDAT)</a:t>
            </a:r>
            <a:endParaRPr lang="fr-FR" sz="2400" b="1" dirty="0">
              <a:solidFill>
                <a:srgbClr val="013F4E"/>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2</a:t>
            </a:fld>
            <a:endParaRPr lang="fr-BE" sz="1600" dirty="0">
              <a:solidFill>
                <a:prstClr val="white"/>
              </a:solidFill>
              <a:latin typeface="Arial" pitchFamily="34" charset="0"/>
              <a:cs typeface="Arial" pitchFamily="34" charset="0"/>
            </a:endParaRP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412776"/>
            <a:ext cx="3960000" cy="3960000"/>
          </a:xfrm>
          <a:prstGeom prst="rect">
            <a:avLst/>
          </a:prstGeom>
        </p:spPr>
      </p:pic>
      <p:sp>
        <p:nvSpPr>
          <p:cNvPr id="13" name="ZoneTexte 12"/>
          <p:cNvSpPr txBox="1"/>
          <p:nvPr/>
        </p:nvSpPr>
        <p:spPr>
          <a:xfrm>
            <a:off x="107504" y="5372776"/>
            <a:ext cx="4248031" cy="400110"/>
          </a:xfrm>
          <a:prstGeom prst="rect">
            <a:avLst/>
          </a:prstGeom>
          <a:noFill/>
        </p:spPr>
        <p:txBody>
          <a:bodyPr wrap="square" rtlCol="0">
            <a:spAutoFit/>
          </a:bodyPr>
          <a:lstStyle/>
          <a:p>
            <a:pPr algn="ctr"/>
            <a:r>
              <a:rPr lang="en-US" sz="2000" b="1" dirty="0" smtClean="0"/>
              <a:t>Aggregated clay content (1990 – 2009)</a:t>
            </a:r>
            <a:endParaRPr lang="en-US" sz="2000" b="1" dirty="0"/>
          </a:p>
        </p:txBody>
      </p:sp>
      <p:sp>
        <p:nvSpPr>
          <p:cNvPr id="14" name="ZoneTexte 13"/>
          <p:cNvSpPr txBox="1"/>
          <p:nvPr/>
        </p:nvSpPr>
        <p:spPr>
          <a:xfrm>
            <a:off x="4355536" y="1323713"/>
            <a:ext cx="4788464" cy="4431983"/>
          </a:xfrm>
          <a:prstGeom prst="rect">
            <a:avLst/>
          </a:prstGeom>
          <a:noFill/>
        </p:spPr>
        <p:txBody>
          <a:bodyPr wrap="square" rtlCol="0">
            <a:spAutoFit/>
          </a:bodyPr>
          <a:lstStyle/>
          <a:p>
            <a:pPr marL="268288" indent="-268288">
              <a:spcAft>
                <a:spcPts val="1200"/>
              </a:spcAft>
              <a:buClr>
                <a:srgbClr val="C5DD01"/>
              </a:buClr>
              <a:buFont typeface="Wingdings" pitchFamily="2" charset="2"/>
              <a:buChar char="v"/>
            </a:pPr>
            <a:r>
              <a:rPr lang="en-US" sz="2200" dirty="0">
                <a:solidFill>
                  <a:schemeClr val="tx1">
                    <a:lumMod val="75000"/>
                    <a:lumOff val="25000"/>
                  </a:schemeClr>
                </a:solidFill>
                <a:cs typeface="Arial" pitchFamily="34" charset="0"/>
              </a:rPr>
              <a:t>The </a:t>
            </a:r>
            <a:r>
              <a:rPr lang="en-US" sz="2200" dirty="0" smtClean="0">
                <a:solidFill>
                  <a:schemeClr val="tx1">
                    <a:lumMod val="75000"/>
                    <a:lumOff val="25000"/>
                  </a:schemeClr>
                </a:solidFill>
                <a:cs typeface="Arial" pitchFamily="34" charset="0"/>
              </a:rPr>
              <a:t>BDAT collects </a:t>
            </a:r>
            <a:r>
              <a:rPr lang="en-US" sz="2200" dirty="0">
                <a:solidFill>
                  <a:schemeClr val="tx1">
                    <a:lumMod val="75000"/>
                    <a:lumOff val="25000"/>
                  </a:schemeClr>
                </a:solidFill>
                <a:cs typeface="Arial" pitchFamily="34" charset="0"/>
              </a:rPr>
              <a:t>the results of soil analyses requested by farmers to improve management </a:t>
            </a:r>
          </a:p>
          <a:p>
            <a:pPr marL="268288" indent="-268288">
              <a:spcAft>
                <a:spcPts val="1200"/>
              </a:spcAft>
              <a:buClr>
                <a:srgbClr val="C5DD01"/>
              </a:buClr>
              <a:buFont typeface="Wingdings" pitchFamily="2" charset="2"/>
              <a:buChar char="v"/>
            </a:pPr>
            <a:r>
              <a:rPr lang="en-US" sz="2200" dirty="0" err="1">
                <a:solidFill>
                  <a:schemeClr val="tx1">
                    <a:lumMod val="75000"/>
                    <a:lumOff val="25000"/>
                  </a:schemeClr>
                </a:solidFill>
                <a:cs typeface="Arial" pitchFamily="34" charset="0"/>
              </a:rPr>
              <a:t>Physico</a:t>
            </a:r>
            <a:r>
              <a:rPr lang="en-US" sz="2200" dirty="0">
                <a:solidFill>
                  <a:schemeClr val="tx1">
                    <a:lumMod val="75000"/>
                    <a:lumOff val="25000"/>
                  </a:schemeClr>
                </a:solidFill>
                <a:cs typeface="Arial" pitchFamily="34" charset="0"/>
              </a:rPr>
              <a:t>-chemical properties of agricultural topsoils </a:t>
            </a:r>
            <a:r>
              <a:rPr lang="en-US" sz="2200" dirty="0" smtClean="0">
                <a:solidFill>
                  <a:schemeClr val="tx1">
                    <a:lumMod val="75000"/>
                    <a:lumOff val="25000"/>
                  </a:schemeClr>
                </a:solidFill>
                <a:cs typeface="Arial" pitchFamily="34" charset="0"/>
              </a:rPr>
              <a:t>(~ 0 - 25 cm)</a:t>
            </a:r>
          </a:p>
          <a:p>
            <a:pPr marL="268288" indent="-268288">
              <a:spcAft>
                <a:spcPts val="1200"/>
              </a:spcAft>
              <a:buClr>
                <a:srgbClr val="C5DD01"/>
              </a:buClr>
              <a:buFont typeface="Wingdings" pitchFamily="2" charset="2"/>
              <a:buChar char="v"/>
            </a:pPr>
            <a:r>
              <a:rPr lang="en-US" sz="2200" dirty="0" smtClean="0">
                <a:solidFill>
                  <a:schemeClr val="tx1">
                    <a:lumMod val="75000"/>
                    <a:lumOff val="25000"/>
                  </a:schemeClr>
                </a:solidFill>
                <a:cs typeface="Arial" pitchFamily="34" charset="0"/>
              </a:rPr>
              <a:t>Location </a:t>
            </a:r>
            <a:r>
              <a:rPr lang="en-US" sz="2200" dirty="0">
                <a:solidFill>
                  <a:schemeClr val="tx1">
                    <a:lumMod val="75000"/>
                    <a:lumOff val="25000"/>
                  </a:schemeClr>
                </a:solidFill>
                <a:cs typeface="Arial" pitchFamily="34" charset="0"/>
              </a:rPr>
              <a:t>of farms is not available due to data </a:t>
            </a:r>
            <a:r>
              <a:rPr lang="en-US" sz="2200" dirty="0" smtClean="0">
                <a:solidFill>
                  <a:schemeClr val="tx1">
                    <a:lumMod val="75000"/>
                    <a:lumOff val="25000"/>
                  </a:schemeClr>
                </a:solidFill>
                <a:cs typeface="Arial" pitchFamily="34" charset="0"/>
              </a:rPr>
              <a:t>confidentiality, best </a:t>
            </a:r>
            <a:r>
              <a:rPr lang="en-US" sz="2200" dirty="0" err="1">
                <a:solidFill>
                  <a:schemeClr val="tx1">
                    <a:lumMod val="75000"/>
                    <a:lumOff val="25000"/>
                  </a:schemeClr>
                </a:solidFill>
                <a:cs typeface="Arial" pitchFamily="34" charset="0"/>
              </a:rPr>
              <a:t>georeference</a:t>
            </a:r>
            <a:r>
              <a:rPr lang="en-US" sz="2200" dirty="0">
                <a:solidFill>
                  <a:schemeClr val="tx1">
                    <a:lumMod val="75000"/>
                    <a:lumOff val="25000"/>
                  </a:schemeClr>
                </a:solidFill>
                <a:cs typeface="Arial" pitchFamily="34" charset="0"/>
              </a:rPr>
              <a:t> is the municipality </a:t>
            </a:r>
          </a:p>
          <a:p>
            <a:pPr marL="268288" indent="-268288">
              <a:spcAft>
                <a:spcPts val="1200"/>
              </a:spcAft>
              <a:buClr>
                <a:srgbClr val="C5DD01"/>
              </a:buClr>
              <a:buFont typeface="Wingdings" pitchFamily="2" charset="2"/>
              <a:buChar char="v"/>
            </a:pPr>
            <a:r>
              <a:rPr lang="en-US" sz="2200" dirty="0" smtClean="0">
                <a:solidFill>
                  <a:schemeClr val="tx1">
                    <a:lumMod val="75000"/>
                    <a:lumOff val="25000"/>
                  </a:schemeClr>
                </a:solidFill>
                <a:cs typeface="Arial" pitchFamily="34" charset="0"/>
              </a:rPr>
              <a:t>&gt; 2,000,000 </a:t>
            </a:r>
            <a:r>
              <a:rPr lang="en-US" sz="2200" dirty="0">
                <a:solidFill>
                  <a:schemeClr val="tx1">
                    <a:lumMod val="75000"/>
                    <a:lumOff val="25000"/>
                  </a:schemeClr>
                </a:solidFill>
                <a:cs typeface="Arial" pitchFamily="34" charset="0"/>
              </a:rPr>
              <a:t>samples since 1990</a:t>
            </a:r>
          </a:p>
          <a:p>
            <a:pPr marL="268288" indent="-268288">
              <a:spcAft>
                <a:spcPts val="1200"/>
              </a:spcAft>
              <a:buClr>
                <a:srgbClr val="C5DD01"/>
              </a:buClr>
              <a:buFont typeface="Wingdings" pitchFamily="2" charset="2"/>
              <a:buChar char="v"/>
            </a:pPr>
            <a:r>
              <a:rPr lang="en-US" sz="2200" dirty="0" smtClean="0">
                <a:solidFill>
                  <a:schemeClr val="tx1">
                    <a:lumMod val="75000"/>
                    <a:lumOff val="25000"/>
                  </a:schemeClr>
                </a:solidFill>
                <a:cs typeface="Arial" pitchFamily="34" charset="0"/>
              </a:rPr>
              <a:t>Important </a:t>
            </a:r>
            <a:r>
              <a:rPr lang="en-US" sz="2200" dirty="0">
                <a:solidFill>
                  <a:schemeClr val="tx1">
                    <a:lumMod val="75000"/>
                    <a:lumOff val="25000"/>
                  </a:schemeClr>
                </a:solidFill>
                <a:cs typeface="Arial" pitchFamily="34" charset="0"/>
              </a:rPr>
              <a:t>source of information, but how can we use it?</a:t>
            </a:r>
          </a:p>
        </p:txBody>
      </p:sp>
    </p:spTree>
    <p:extLst>
      <p:ext uri="{BB962C8B-B14F-4D97-AF65-F5344CB8AC3E}">
        <p14:creationId xmlns:p14="http://schemas.microsoft.com/office/powerpoint/2010/main" val="354714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Change of support of areal data</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3</a:t>
            </a:fld>
            <a:endParaRPr lang="fr-BE" sz="1600" dirty="0">
              <a:solidFill>
                <a:prstClr val="white"/>
              </a:solidFill>
              <a:latin typeface="Arial" pitchFamily="34" charset="0"/>
              <a:cs typeface="Arial" pitchFamily="34" charset="0"/>
            </a:endParaRPr>
          </a:p>
        </p:txBody>
      </p:sp>
      <p:sp>
        <p:nvSpPr>
          <p:cNvPr id="10" name="ZoneTexte 9"/>
          <p:cNvSpPr txBox="1"/>
          <p:nvPr/>
        </p:nvSpPr>
        <p:spPr>
          <a:xfrm>
            <a:off x="312772" y="908720"/>
            <a:ext cx="8507700" cy="3485570"/>
          </a:xfrm>
          <a:prstGeom prst="rect">
            <a:avLst/>
          </a:prstGeom>
          <a:noFill/>
        </p:spPr>
        <p:txBody>
          <a:bodyPr wrap="square" rtlCol="0">
            <a:spAutoFit/>
          </a:bodyPr>
          <a:lstStyle/>
          <a:p>
            <a:pPr marL="268288" indent="-268288">
              <a:spcBef>
                <a:spcPts val="300"/>
              </a:spcBef>
              <a:spcAft>
                <a:spcPts val="300"/>
              </a:spcAft>
              <a:buClr>
                <a:srgbClr val="C5DD01"/>
              </a:buClr>
              <a:buFont typeface="Wingdings" pitchFamily="2" charset="2"/>
              <a:buChar char="v"/>
            </a:pPr>
            <a:r>
              <a:rPr lang="en-US" sz="2400" dirty="0" smtClean="0">
                <a:solidFill>
                  <a:schemeClr val="tx1">
                    <a:lumMod val="75000"/>
                    <a:lumOff val="25000"/>
                  </a:schemeClr>
                </a:solidFill>
                <a:cs typeface="Arial" pitchFamily="34" charset="0"/>
              </a:rPr>
              <a:t>Geostatistical approaches for change of support:</a:t>
            </a:r>
          </a:p>
          <a:p>
            <a:pPr marL="800100" lvl="1" indent="-342900">
              <a:spcBef>
                <a:spcPts val="600"/>
              </a:spcBef>
              <a:buClr>
                <a:srgbClr val="C5DD01"/>
              </a:buClr>
              <a:buFont typeface="Wingdings" panose="05000000000000000000" pitchFamily="2" charset="2"/>
              <a:buChar char="§"/>
            </a:pPr>
            <a:r>
              <a:rPr lang="en-US" sz="2200" b="1" dirty="0">
                <a:solidFill>
                  <a:schemeClr val="tx1">
                    <a:lumMod val="75000"/>
                    <a:lumOff val="25000"/>
                  </a:schemeClr>
                </a:solidFill>
                <a:cs typeface="Arial" pitchFamily="34" charset="0"/>
                <a:sym typeface="Wingdings" panose="05000000000000000000" pitchFamily="2" charset="2"/>
              </a:rPr>
              <a:t>Prediction at point support from areal data </a:t>
            </a:r>
            <a:r>
              <a:rPr lang="en-US" sz="2200" dirty="0">
                <a:solidFill>
                  <a:schemeClr val="tx1">
                    <a:lumMod val="75000"/>
                    <a:lumOff val="25000"/>
                  </a:schemeClr>
                </a:solidFill>
                <a:cs typeface="Arial" pitchFamily="34" charset="0"/>
                <a:sym typeface="Wingdings" panose="05000000000000000000" pitchFamily="2" charset="2"/>
              </a:rPr>
              <a:t>with an estimate of prediction uncertainty  </a:t>
            </a:r>
            <a:r>
              <a:rPr lang="en-US" sz="2200" b="1" dirty="0">
                <a:solidFill>
                  <a:schemeClr val="tx1">
                    <a:lumMod val="75000"/>
                    <a:lumOff val="25000"/>
                  </a:schemeClr>
                </a:solidFill>
                <a:cs typeface="Arial" pitchFamily="34" charset="0"/>
                <a:sym typeface="Wingdings" panose="05000000000000000000" pitchFamily="2" charset="2"/>
              </a:rPr>
              <a:t>Area-to-Point kriging </a:t>
            </a:r>
            <a:r>
              <a:rPr lang="en-US" sz="2200" dirty="0">
                <a:solidFill>
                  <a:schemeClr val="tx1">
                    <a:lumMod val="75000"/>
                    <a:lumOff val="25000"/>
                  </a:schemeClr>
                </a:solidFill>
                <a:cs typeface="Arial" pitchFamily="34" charset="0"/>
                <a:sym typeface="Wingdings" panose="05000000000000000000" pitchFamily="2" charset="2"/>
              </a:rPr>
              <a:t>(</a:t>
            </a:r>
            <a:r>
              <a:rPr lang="en-US" sz="2200" dirty="0" err="1">
                <a:solidFill>
                  <a:schemeClr val="tx1">
                    <a:lumMod val="75000"/>
                    <a:lumOff val="25000"/>
                  </a:schemeClr>
                </a:solidFill>
                <a:cs typeface="Arial" pitchFamily="34" charset="0"/>
                <a:sym typeface="Wingdings" panose="05000000000000000000" pitchFamily="2" charset="2"/>
              </a:rPr>
              <a:t>AtoP</a:t>
            </a:r>
            <a:r>
              <a:rPr lang="en-US" sz="2200" dirty="0">
                <a:solidFill>
                  <a:schemeClr val="tx1">
                    <a:lumMod val="75000"/>
                    <a:lumOff val="25000"/>
                  </a:schemeClr>
                </a:solidFill>
                <a:cs typeface="Arial" pitchFamily="34" charset="0"/>
                <a:sym typeface="Wingdings" panose="05000000000000000000" pitchFamily="2" charset="2"/>
              </a:rPr>
              <a:t>) (</a:t>
            </a:r>
            <a:r>
              <a:rPr lang="en-US" sz="2200" dirty="0">
                <a:solidFill>
                  <a:schemeClr val="tx1">
                    <a:lumMod val="75000"/>
                    <a:lumOff val="25000"/>
                  </a:schemeClr>
                </a:solidFill>
                <a:cs typeface="Arial" pitchFamily="34" charset="0"/>
              </a:rPr>
              <a:t>Kyriakidis, 2004)</a:t>
            </a:r>
          </a:p>
          <a:p>
            <a:pPr marL="800100" lvl="1" indent="-342900">
              <a:spcBef>
                <a:spcPts val="600"/>
              </a:spcBef>
              <a:buClr>
                <a:srgbClr val="C5DD01"/>
              </a:buClr>
              <a:buFont typeface="Wingdings" panose="05000000000000000000" pitchFamily="2" charset="2"/>
              <a:buChar char="§"/>
            </a:pPr>
            <a:r>
              <a:rPr lang="en-US" sz="2200" dirty="0">
                <a:solidFill>
                  <a:schemeClr val="tx1">
                    <a:lumMod val="75000"/>
                    <a:lumOff val="25000"/>
                  </a:schemeClr>
                </a:solidFill>
                <a:cs typeface="Arial" pitchFamily="34" charset="0"/>
              </a:rPr>
              <a:t>Iterative deconvolution taking into account irregular polygon shapes (Goovaerts,2008)</a:t>
            </a:r>
          </a:p>
          <a:p>
            <a:pPr marL="800100" lvl="1" indent="-342900">
              <a:spcBef>
                <a:spcPts val="600"/>
              </a:spcBef>
              <a:buClr>
                <a:srgbClr val="C5DD01"/>
              </a:buClr>
              <a:buFont typeface="Wingdings" panose="05000000000000000000" pitchFamily="2" charset="2"/>
              <a:buChar char="§"/>
            </a:pPr>
            <a:r>
              <a:rPr lang="en-US" sz="2200" dirty="0">
                <a:solidFill>
                  <a:schemeClr val="tx1">
                    <a:lumMod val="75000"/>
                    <a:lumOff val="25000"/>
                  </a:schemeClr>
                </a:solidFill>
                <a:cs typeface="Arial" pitchFamily="34" charset="0"/>
              </a:rPr>
              <a:t>Summary statistics approach(mean, variance, number of observations by unit) (Orton et al., 2012a, 2012b) </a:t>
            </a:r>
          </a:p>
          <a:p>
            <a:pPr marL="800100" lvl="1" indent="-342900">
              <a:spcBef>
                <a:spcPts val="600"/>
              </a:spcBef>
              <a:buClr>
                <a:srgbClr val="C5DD01"/>
              </a:buClr>
              <a:buFont typeface="Wingdings" panose="05000000000000000000" pitchFamily="2" charset="2"/>
              <a:buChar char="§"/>
            </a:pPr>
            <a:r>
              <a:rPr lang="en-US" sz="2200" i="1" dirty="0" err="1" smtClean="0">
                <a:solidFill>
                  <a:schemeClr val="tx1">
                    <a:lumMod val="75000"/>
                    <a:lumOff val="25000"/>
                  </a:schemeClr>
                </a:solidFill>
                <a:cs typeface="Arial" pitchFamily="34" charset="0"/>
              </a:rPr>
              <a:t>scorpan</a:t>
            </a:r>
            <a:r>
              <a:rPr lang="en-US" sz="2200" dirty="0" smtClean="0">
                <a:solidFill>
                  <a:schemeClr val="tx1">
                    <a:lumMod val="75000"/>
                    <a:lumOff val="25000"/>
                  </a:schemeClr>
                </a:solidFill>
                <a:cs typeface="Arial" pitchFamily="34" charset="0"/>
              </a:rPr>
              <a:t> model + </a:t>
            </a:r>
            <a:r>
              <a:rPr lang="en-US" sz="2200" dirty="0" err="1" smtClean="0">
                <a:solidFill>
                  <a:schemeClr val="tx1">
                    <a:lumMod val="75000"/>
                    <a:lumOff val="25000"/>
                  </a:schemeClr>
                </a:solidFill>
                <a:cs typeface="Arial" pitchFamily="34" charset="0"/>
              </a:rPr>
              <a:t>AtoP</a:t>
            </a:r>
            <a:r>
              <a:rPr lang="en-US" sz="2200" dirty="0" smtClean="0">
                <a:solidFill>
                  <a:schemeClr val="tx1">
                    <a:lumMod val="75000"/>
                    <a:lumOff val="25000"/>
                  </a:schemeClr>
                </a:solidFill>
                <a:cs typeface="Arial" pitchFamily="34" charset="0"/>
              </a:rPr>
              <a:t> = </a:t>
            </a:r>
            <a:r>
              <a:rPr lang="en-US" sz="2200" dirty="0" err="1" smtClean="0">
                <a:solidFill>
                  <a:schemeClr val="tx1">
                    <a:lumMod val="75000"/>
                    <a:lumOff val="25000"/>
                  </a:schemeClr>
                </a:solidFill>
                <a:cs typeface="Arial" pitchFamily="34" charset="0"/>
              </a:rPr>
              <a:t>AtoP</a:t>
            </a:r>
            <a:r>
              <a:rPr lang="en-US" sz="2200" dirty="0" smtClean="0">
                <a:solidFill>
                  <a:schemeClr val="tx1">
                    <a:lumMod val="75000"/>
                    <a:lumOff val="25000"/>
                  </a:schemeClr>
                </a:solidFill>
                <a:cs typeface="Arial" pitchFamily="34" charset="0"/>
              </a:rPr>
              <a:t> regression kriging (Kerry et al., 2012)</a:t>
            </a:r>
            <a:endParaRPr lang="en-US" sz="2200" dirty="0">
              <a:solidFill>
                <a:schemeClr val="tx1">
                  <a:lumMod val="75000"/>
                  <a:lumOff val="25000"/>
                </a:schemeClr>
              </a:solidFill>
              <a:cs typeface="Arial" pitchFamily="34" charset="0"/>
            </a:endParaRPr>
          </a:p>
        </p:txBody>
      </p:sp>
      <p:sp>
        <p:nvSpPr>
          <p:cNvPr id="3" name="ZoneTexte 2"/>
          <p:cNvSpPr txBox="1"/>
          <p:nvPr/>
        </p:nvSpPr>
        <p:spPr>
          <a:xfrm>
            <a:off x="2483768" y="4581128"/>
            <a:ext cx="6641823" cy="1600566"/>
          </a:xfrm>
          <a:prstGeom prst="rect">
            <a:avLst/>
          </a:prstGeom>
          <a:noFill/>
        </p:spPr>
        <p:txBody>
          <a:bodyPr wrap="square" rtlCol="0">
            <a:spAutoFit/>
          </a:bodyPr>
          <a:lstStyle/>
          <a:p>
            <a:pPr algn="r">
              <a:lnSpc>
                <a:spcPct val="110000"/>
              </a:lnSpc>
            </a:pPr>
            <a:r>
              <a:rPr lang="en-US" dirty="0" smtClean="0"/>
              <a:t>Kyriakidis. 2004 </a:t>
            </a:r>
            <a:r>
              <a:rPr lang="en-US" i="1" dirty="0" err="1" smtClean="0"/>
              <a:t>Geogr</a:t>
            </a:r>
            <a:r>
              <a:rPr lang="en-US" i="1" dirty="0" smtClean="0"/>
              <a:t>. Anal.</a:t>
            </a:r>
            <a:r>
              <a:rPr lang="en-US" dirty="0" smtClean="0"/>
              <a:t>, 36(3):259-289</a:t>
            </a:r>
          </a:p>
          <a:p>
            <a:pPr algn="r">
              <a:lnSpc>
                <a:spcPct val="110000"/>
              </a:lnSpc>
            </a:pPr>
            <a:r>
              <a:rPr lang="en-US" dirty="0" err="1" smtClean="0"/>
              <a:t>Goovaerts</a:t>
            </a:r>
            <a:r>
              <a:rPr lang="en-US" dirty="0" smtClean="0"/>
              <a:t>. 2008. </a:t>
            </a:r>
            <a:r>
              <a:rPr lang="en-US" i="1" dirty="0" smtClean="0"/>
              <a:t>Math. Geol.</a:t>
            </a:r>
            <a:r>
              <a:rPr lang="en-US" dirty="0" smtClean="0"/>
              <a:t>, </a:t>
            </a:r>
            <a:r>
              <a:rPr lang="en-US" dirty="0"/>
              <a:t>40(1):</a:t>
            </a:r>
            <a:r>
              <a:rPr lang="en-US" dirty="0" smtClean="0"/>
              <a:t>101-128</a:t>
            </a:r>
          </a:p>
          <a:p>
            <a:pPr algn="r">
              <a:lnSpc>
                <a:spcPct val="110000"/>
              </a:lnSpc>
            </a:pPr>
            <a:r>
              <a:rPr lang="en-US" dirty="0" smtClean="0"/>
              <a:t>Orton et al. 2012a. </a:t>
            </a:r>
            <a:r>
              <a:rPr lang="en-US" i="1" dirty="0" err="1" smtClean="0"/>
              <a:t>Environmetrics</a:t>
            </a:r>
            <a:r>
              <a:rPr lang="en-US" dirty="0" smtClean="0"/>
              <a:t>, 23(2):129-147</a:t>
            </a:r>
          </a:p>
          <a:p>
            <a:pPr algn="r">
              <a:lnSpc>
                <a:spcPct val="110000"/>
              </a:lnSpc>
            </a:pPr>
            <a:r>
              <a:rPr lang="en-US" dirty="0"/>
              <a:t>Orton et al. </a:t>
            </a:r>
            <a:r>
              <a:rPr lang="en-US" dirty="0" smtClean="0"/>
              <a:t>2012b. </a:t>
            </a:r>
            <a:r>
              <a:rPr lang="en-US" i="1" dirty="0" err="1"/>
              <a:t>Environmetrics</a:t>
            </a:r>
            <a:r>
              <a:rPr lang="en-US" dirty="0"/>
              <a:t>, 23(2</a:t>
            </a:r>
            <a:r>
              <a:rPr lang="en-US" dirty="0" smtClean="0"/>
              <a:t>):148-161</a:t>
            </a:r>
          </a:p>
          <a:p>
            <a:pPr algn="r">
              <a:lnSpc>
                <a:spcPct val="110000"/>
              </a:lnSpc>
            </a:pPr>
            <a:r>
              <a:rPr lang="en-US" dirty="0" smtClean="0"/>
              <a:t>Kerry et al. 2012. </a:t>
            </a:r>
            <a:r>
              <a:rPr lang="en-US" i="1" dirty="0" err="1" smtClean="0"/>
              <a:t>Geoderma</a:t>
            </a:r>
            <a:r>
              <a:rPr lang="en-US" dirty="0" smtClean="0"/>
              <a:t>, 170:347-358 </a:t>
            </a:r>
            <a:endParaRPr lang="en-US" dirty="0"/>
          </a:p>
        </p:txBody>
      </p:sp>
    </p:spTree>
    <p:extLst>
      <p:ext uri="{BB962C8B-B14F-4D97-AF65-F5344CB8AC3E}">
        <p14:creationId xmlns:p14="http://schemas.microsoft.com/office/powerpoint/2010/main" val="96834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732076"/>
            <a:ext cx="2159707" cy="14400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448" y="4732076"/>
            <a:ext cx="2164472" cy="1440000"/>
          </a:xfrm>
          <a:prstGeom prst="rect">
            <a:avLst/>
          </a:prstGeom>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52" y="4725304"/>
            <a:ext cx="2164472" cy="1439999"/>
          </a:xfrm>
          <a:prstGeom prst="rect">
            <a:avLst/>
          </a:prstGeom>
        </p:spPr>
      </p:pic>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fr-FR" sz="2800" b="1" dirty="0" smtClean="0">
                <a:solidFill>
                  <a:srgbClr val="013F4E"/>
                </a:solidFill>
                <a:latin typeface="Arial" pitchFamily="34" charset="0"/>
                <a:cs typeface="Arial" pitchFamily="34" charset="0"/>
              </a:rPr>
              <a:t>Objectives</a:t>
            </a:r>
            <a:endParaRPr lang="fr-FR" sz="2400" b="1" dirty="0">
              <a:solidFill>
                <a:srgbClr val="013F4E"/>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4</a:t>
            </a:fld>
            <a:endParaRPr lang="fr-BE" sz="1600" dirty="0">
              <a:solidFill>
                <a:prstClr val="white"/>
              </a:solidFill>
              <a:latin typeface="Arial" pitchFamily="34" charset="0"/>
              <a:cs typeface="Arial" pitchFamily="34" charset="0"/>
            </a:endParaRPr>
          </a:p>
        </p:txBody>
      </p:sp>
      <p:sp>
        <p:nvSpPr>
          <p:cNvPr id="12" name="ZoneTexte 11"/>
          <p:cNvSpPr txBox="1"/>
          <p:nvPr/>
        </p:nvSpPr>
        <p:spPr>
          <a:xfrm>
            <a:off x="310896" y="905256"/>
            <a:ext cx="8188810" cy="830997"/>
          </a:xfrm>
          <a:prstGeom prst="rect">
            <a:avLst/>
          </a:prstGeom>
          <a:noFill/>
        </p:spPr>
        <p:txBody>
          <a:bodyPr wrap="square" rtlCol="0">
            <a:spAutoFit/>
          </a:bodyPr>
          <a:lstStyle/>
          <a:p>
            <a:pPr marL="342900" indent="-342900">
              <a:spcAft>
                <a:spcPts val="1200"/>
              </a:spcAft>
              <a:buClr>
                <a:srgbClr val="C5DD01"/>
              </a:buClr>
              <a:buFont typeface="Wingdings" panose="05000000000000000000" pitchFamily="2" charset="2"/>
              <a:buChar char="v"/>
            </a:pPr>
            <a:r>
              <a:rPr lang="en-US" sz="2400" dirty="0">
                <a:solidFill>
                  <a:schemeClr val="tx1">
                    <a:lumMod val="75000"/>
                    <a:lumOff val="25000"/>
                  </a:schemeClr>
                </a:solidFill>
                <a:cs typeface="Arial" pitchFamily="34" charset="0"/>
              </a:rPr>
              <a:t>Compare 4 approaches for mapping soil texture in Region Centre using BDAT data</a:t>
            </a:r>
            <a:r>
              <a:rPr lang="en-US" sz="2400" dirty="0" smtClean="0">
                <a:solidFill>
                  <a:schemeClr val="tx1">
                    <a:lumMod val="75000"/>
                    <a:lumOff val="25000"/>
                  </a:schemeClr>
                </a:solidFill>
                <a:cs typeface="Arial" pitchFamily="34" charset="0"/>
              </a:rPr>
              <a:t>:</a:t>
            </a:r>
            <a:endParaRPr lang="en-US" sz="2400" dirty="0">
              <a:solidFill>
                <a:schemeClr val="tx1">
                  <a:lumMod val="75000"/>
                  <a:lumOff val="25000"/>
                </a:schemeClr>
              </a:solidFill>
              <a:cs typeface="Arial" pitchFamily="34"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580272" y="1796918"/>
            <a:ext cx="2796658" cy="2796658"/>
          </a:xfrm>
          <a:prstGeom prst="rect">
            <a:avLst/>
          </a:prstGeom>
          <a:noFill/>
          <a:ln w="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43470" y="1796918"/>
            <a:ext cx="5236802" cy="2400657"/>
          </a:xfrm>
          <a:prstGeom prst="rect">
            <a:avLst/>
          </a:prstGeom>
          <a:noFill/>
        </p:spPr>
        <p:txBody>
          <a:bodyPr wrap="square" rtlCol="0">
            <a:spAutoFit/>
          </a:bodyPr>
          <a:lstStyle/>
          <a:p>
            <a:pPr marL="800100" lvl="1" indent="-342900">
              <a:spcBef>
                <a:spcPts val="600"/>
              </a:spcBef>
              <a:spcAft>
                <a:spcPts val="600"/>
              </a:spcAft>
              <a:buClr>
                <a:srgbClr val="C5DD01"/>
              </a:buClr>
              <a:buFont typeface="Wingdings" panose="05000000000000000000" pitchFamily="2" charset="2"/>
              <a:buChar char="§"/>
            </a:pPr>
            <a:r>
              <a:rPr lang="en-US" sz="2400" dirty="0" smtClean="0">
                <a:solidFill>
                  <a:schemeClr val="tx1">
                    <a:lumMod val="75000"/>
                    <a:lumOff val="25000"/>
                  </a:schemeClr>
                </a:solidFill>
                <a:cs typeface="Arial" pitchFamily="34" charset="0"/>
              </a:rPr>
              <a:t>Average </a:t>
            </a:r>
            <a:r>
              <a:rPr lang="en-US" sz="2400" dirty="0">
                <a:solidFill>
                  <a:schemeClr val="tx1">
                    <a:lumMod val="75000"/>
                    <a:lumOff val="25000"/>
                  </a:schemeClr>
                </a:solidFill>
                <a:cs typeface="Arial" pitchFamily="34" charset="0"/>
              </a:rPr>
              <a:t>BDAT data aggregated by </a:t>
            </a:r>
            <a:r>
              <a:rPr lang="en-US" sz="2400" dirty="0" smtClean="0">
                <a:solidFill>
                  <a:schemeClr val="tx1">
                    <a:lumMod val="75000"/>
                    <a:lumOff val="25000"/>
                  </a:schemeClr>
                </a:solidFill>
                <a:cs typeface="Arial" pitchFamily="34" charset="0"/>
              </a:rPr>
              <a:t>municipality </a:t>
            </a:r>
            <a:r>
              <a:rPr lang="en-US" sz="2400" dirty="0">
                <a:solidFill>
                  <a:schemeClr val="tx1">
                    <a:lumMod val="75000"/>
                    <a:lumOff val="25000"/>
                  </a:schemeClr>
                </a:solidFill>
                <a:cs typeface="Arial" pitchFamily="34" charset="0"/>
              </a:rPr>
              <a:t>(BDAT reference)</a:t>
            </a:r>
          </a:p>
          <a:p>
            <a:pPr marL="800100" lvl="1" indent="-342900">
              <a:spcBef>
                <a:spcPts val="600"/>
              </a:spcBef>
              <a:spcAft>
                <a:spcPts val="600"/>
              </a:spcAft>
              <a:buClr>
                <a:srgbClr val="C5DD01"/>
              </a:buClr>
              <a:buFont typeface="Wingdings" panose="05000000000000000000" pitchFamily="2" charset="2"/>
              <a:buChar char="§"/>
            </a:pPr>
            <a:r>
              <a:rPr lang="en-US" sz="2400" i="1" dirty="0" err="1">
                <a:solidFill>
                  <a:schemeClr val="tx1">
                    <a:lumMod val="75000"/>
                    <a:lumOff val="25000"/>
                  </a:schemeClr>
                </a:solidFill>
                <a:cs typeface="Arial" pitchFamily="34" charset="0"/>
              </a:rPr>
              <a:t>s</a:t>
            </a:r>
            <a:r>
              <a:rPr lang="en-US" sz="2400" i="1" dirty="0" err="1" smtClean="0">
                <a:solidFill>
                  <a:schemeClr val="tx1">
                    <a:lumMod val="75000"/>
                    <a:lumOff val="25000"/>
                  </a:schemeClr>
                </a:solidFill>
                <a:cs typeface="Arial" pitchFamily="34" charset="0"/>
              </a:rPr>
              <a:t>corpan</a:t>
            </a:r>
            <a:r>
              <a:rPr lang="en-US" sz="2400" dirty="0" smtClean="0">
                <a:solidFill>
                  <a:schemeClr val="tx1">
                    <a:lumMod val="75000"/>
                    <a:lumOff val="25000"/>
                  </a:schemeClr>
                </a:solidFill>
                <a:cs typeface="Arial" pitchFamily="34" charset="0"/>
              </a:rPr>
              <a:t> model</a:t>
            </a:r>
          </a:p>
          <a:p>
            <a:pPr marL="800100" lvl="1" indent="-342900">
              <a:spcBef>
                <a:spcPts val="600"/>
              </a:spcBef>
              <a:spcAft>
                <a:spcPts val="600"/>
              </a:spcAft>
              <a:buClr>
                <a:srgbClr val="C5DD01"/>
              </a:buClr>
              <a:buFont typeface="Wingdings" panose="05000000000000000000" pitchFamily="2" charset="2"/>
              <a:buChar char="§"/>
            </a:pPr>
            <a:r>
              <a:rPr lang="en-US" sz="2400" dirty="0" err="1" smtClean="0">
                <a:solidFill>
                  <a:schemeClr val="tx1">
                    <a:lumMod val="75000"/>
                    <a:lumOff val="25000"/>
                  </a:schemeClr>
                </a:solidFill>
                <a:cs typeface="Arial" pitchFamily="34" charset="0"/>
              </a:rPr>
              <a:t>AtoP</a:t>
            </a:r>
            <a:r>
              <a:rPr lang="en-US" sz="2400" dirty="0" smtClean="0">
                <a:solidFill>
                  <a:schemeClr val="tx1">
                    <a:lumMod val="75000"/>
                    <a:lumOff val="25000"/>
                  </a:schemeClr>
                </a:solidFill>
                <a:cs typeface="Arial" pitchFamily="34" charset="0"/>
              </a:rPr>
              <a:t> </a:t>
            </a:r>
            <a:r>
              <a:rPr lang="en-US" sz="2400" dirty="0">
                <a:solidFill>
                  <a:schemeClr val="tx1">
                    <a:lumMod val="75000"/>
                    <a:lumOff val="25000"/>
                  </a:schemeClr>
                </a:solidFill>
                <a:cs typeface="Arial" pitchFamily="34" charset="0"/>
              </a:rPr>
              <a:t>cokriging  </a:t>
            </a:r>
          </a:p>
          <a:p>
            <a:pPr marL="800100" lvl="1" indent="-342900">
              <a:spcBef>
                <a:spcPts val="600"/>
              </a:spcBef>
              <a:spcAft>
                <a:spcPts val="600"/>
              </a:spcAft>
              <a:buClr>
                <a:srgbClr val="C5DD01"/>
              </a:buClr>
              <a:buFont typeface="Wingdings" panose="05000000000000000000" pitchFamily="2" charset="2"/>
              <a:buChar char="§"/>
            </a:pPr>
            <a:r>
              <a:rPr lang="en-US" sz="2400" dirty="0" err="1">
                <a:solidFill>
                  <a:schemeClr val="tx1">
                    <a:lumMod val="75000"/>
                    <a:lumOff val="25000"/>
                  </a:schemeClr>
                </a:solidFill>
                <a:cs typeface="Arial" pitchFamily="34" charset="0"/>
              </a:rPr>
              <a:t>AtoP</a:t>
            </a:r>
            <a:r>
              <a:rPr lang="en-US" sz="2400" dirty="0">
                <a:solidFill>
                  <a:schemeClr val="tx1">
                    <a:lumMod val="75000"/>
                    <a:lumOff val="25000"/>
                  </a:schemeClr>
                </a:solidFill>
                <a:cs typeface="Arial" pitchFamily="34" charset="0"/>
              </a:rPr>
              <a:t> regression </a:t>
            </a:r>
            <a:r>
              <a:rPr lang="en-US" sz="2400" dirty="0" smtClean="0">
                <a:solidFill>
                  <a:schemeClr val="tx1">
                    <a:lumMod val="75000"/>
                    <a:lumOff val="25000"/>
                  </a:schemeClr>
                </a:solidFill>
                <a:cs typeface="Arial" pitchFamily="34" charset="0"/>
              </a:rPr>
              <a:t>cokriging</a:t>
            </a:r>
          </a:p>
        </p:txBody>
      </p:sp>
      <p:pic>
        <p:nvPicPr>
          <p:cNvPr id="4" name="Ima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6536" y="4732076"/>
            <a:ext cx="2160000" cy="1440000"/>
          </a:xfrm>
          <a:prstGeom prst="rect">
            <a:avLst/>
          </a:prstGeom>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1880" y="4725304"/>
            <a:ext cx="2164472" cy="1440000"/>
          </a:xfrm>
          <a:prstGeom prst="rect">
            <a:avLst/>
          </a:prstGeom>
        </p:spPr>
      </p:pic>
      <p:sp>
        <p:nvSpPr>
          <p:cNvPr id="22" name="ZoneTexte 21"/>
          <p:cNvSpPr txBox="1"/>
          <p:nvPr/>
        </p:nvSpPr>
        <p:spPr>
          <a:xfrm>
            <a:off x="80655" y="4455077"/>
            <a:ext cx="1976660" cy="276999"/>
          </a:xfrm>
          <a:prstGeom prst="rect">
            <a:avLst/>
          </a:prstGeom>
          <a:noFill/>
        </p:spPr>
        <p:txBody>
          <a:bodyPr wrap="square" rtlCol="0">
            <a:spAutoFit/>
          </a:bodyPr>
          <a:lstStyle/>
          <a:p>
            <a:r>
              <a:rPr lang="en-US" sz="1200" b="1" dirty="0" smtClean="0">
                <a:latin typeface="Calibri Light" panose="020F0302020204030204" pitchFamily="34" charset="0"/>
              </a:rPr>
              <a:t>Photos: Jean Weber © INRA</a:t>
            </a:r>
            <a:endParaRPr lang="en-US" sz="1200" b="1" dirty="0">
              <a:latin typeface="Calibri Light" panose="020F0302020204030204" pitchFamily="34" charset="0"/>
            </a:endParaRPr>
          </a:p>
        </p:txBody>
      </p:sp>
    </p:spTree>
    <p:extLst>
      <p:ext uri="{BB962C8B-B14F-4D97-AF65-F5344CB8AC3E}">
        <p14:creationId xmlns:p14="http://schemas.microsoft.com/office/powerpoint/2010/main" val="63165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Methods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5</a:t>
            </a:fld>
            <a:endParaRPr lang="fr-BE" sz="1600" dirty="0">
              <a:solidFill>
                <a:prstClr val="white"/>
              </a:solidFill>
              <a:latin typeface="Arial" pitchFamily="34" charset="0"/>
              <a:cs typeface="Arial" pitchFamily="34" charset="0"/>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681256"/>
            <a:ext cx="8209737" cy="2052000"/>
          </a:xfrm>
          <a:prstGeom prst="rect">
            <a:avLst/>
          </a:prstGeom>
        </p:spPr>
      </p:pic>
      <p:sp>
        <p:nvSpPr>
          <p:cNvPr id="3" name="ZoneTexte 2"/>
          <p:cNvSpPr txBox="1"/>
          <p:nvPr/>
        </p:nvSpPr>
        <p:spPr>
          <a:xfrm>
            <a:off x="1403648" y="5583392"/>
            <a:ext cx="1944216" cy="369332"/>
          </a:xfrm>
          <a:prstGeom prst="rect">
            <a:avLst/>
          </a:prstGeom>
          <a:noFill/>
        </p:spPr>
        <p:txBody>
          <a:bodyPr wrap="square" rtlCol="0">
            <a:spAutoFit/>
          </a:bodyPr>
          <a:lstStyle/>
          <a:p>
            <a:r>
              <a:rPr lang="en-US" dirty="0" smtClean="0"/>
              <a:t>Relief </a:t>
            </a:r>
            <a:r>
              <a:rPr lang="en-US" dirty="0" smtClean="0"/>
              <a:t> </a:t>
            </a:r>
            <a:r>
              <a:rPr lang="en-US" dirty="0" err="1" smtClean="0"/>
              <a:t>derivates</a:t>
            </a:r>
            <a:endParaRPr lang="en-US" dirty="0"/>
          </a:p>
        </p:txBody>
      </p:sp>
      <p:sp>
        <p:nvSpPr>
          <p:cNvPr id="15" name="ZoneTexte 14"/>
          <p:cNvSpPr txBox="1"/>
          <p:nvPr/>
        </p:nvSpPr>
        <p:spPr>
          <a:xfrm>
            <a:off x="3923928" y="5583392"/>
            <a:ext cx="2808312" cy="369332"/>
          </a:xfrm>
          <a:prstGeom prst="rect">
            <a:avLst/>
          </a:prstGeom>
          <a:noFill/>
        </p:spPr>
        <p:txBody>
          <a:bodyPr wrap="square" rtlCol="0">
            <a:spAutoFit/>
          </a:bodyPr>
          <a:lstStyle/>
          <a:p>
            <a:r>
              <a:rPr lang="en-US" dirty="0" smtClean="0"/>
              <a:t>Gamma-ray, geology, soil</a:t>
            </a:r>
            <a:endParaRPr lang="en-US" dirty="0"/>
          </a:p>
        </p:txBody>
      </p:sp>
      <p:sp>
        <p:nvSpPr>
          <p:cNvPr id="21" name="ZoneTexte 20"/>
          <p:cNvSpPr txBox="1"/>
          <p:nvPr/>
        </p:nvSpPr>
        <p:spPr>
          <a:xfrm>
            <a:off x="6847658" y="5583392"/>
            <a:ext cx="1656184" cy="369332"/>
          </a:xfrm>
          <a:prstGeom prst="rect">
            <a:avLst/>
          </a:prstGeom>
          <a:noFill/>
        </p:spPr>
        <p:txBody>
          <a:bodyPr wrap="square" rtlCol="0">
            <a:spAutoFit/>
          </a:bodyPr>
          <a:lstStyle/>
          <a:p>
            <a:r>
              <a:rPr lang="en-US" dirty="0" smtClean="0"/>
              <a:t>% crop types</a:t>
            </a:r>
            <a:endParaRPr lang="en-US" dirty="0"/>
          </a:p>
        </p:txBody>
      </p:sp>
      <mc:AlternateContent xmlns:mc="http://schemas.openxmlformats.org/markup-compatibility/2006">
        <mc:Choice xmlns:a14="http://schemas.microsoft.com/office/drawing/2010/main" Requires="a14">
          <p:sp>
            <p:nvSpPr>
              <p:cNvPr id="23" name="ZoneTexte 22"/>
              <p:cNvSpPr txBox="1"/>
              <p:nvPr/>
            </p:nvSpPr>
            <p:spPr>
              <a:xfrm>
                <a:off x="107504" y="764704"/>
                <a:ext cx="9036496" cy="2994153"/>
              </a:xfrm>
              <a:prstGeom prst="rect">
                <a:avLst/>
              </a:prstGeom>
              <a:noFill/>
            </p:spPr>
            <p:txBody>
              <a:bodyPr wrap="square" rtlCol="0">
                <a:spAutoFit/>
              </a:bodyPr>
              <a:lstStyle/>
              <a:p>
                <a:pPr marL="268288" indent="-268288">
                  <a:spcAft>
                    <a:spcPts val="1200"/>
                  </a:spcAft>
                  <a:buClr>
                    <a:srgbClr val="C5DD01"/>
                  </a:buClr>
                  <a:buFont typeface="Wingdings" pitchFamily="2" charset="2"/>
                  <a:buChar char="v"/>
                </a:pPr>
                <a:r>
                  <a:rPr lang="en-US" sz="2800" i="1" dirty="0" err="1" smtClean="0">
                    <a:solidFill>
                      <a:schemeClr val="tx1">
                        <a:lumMod val="75000"/>
                        <a:lumOff val="25000"/>
                      </a:schemeClr>
                    </a:solidFill>
                    <a:cs typeface="Arial" pitchFamily="34" charset="0"/>
                  </a:rPr>
                  <a:t>scorpan</a:t>
                </a:r>
                <a:r>
                  <a:rPr lang="en-US" sz="2800" dirty="0" smtClean="0">
                    <a:solidFill>
                      <a:schemeClr val="tx1">
                        <a:lumMod val="75000"/>
                        <a:lumOff val="25000"/>
                      </a:schemeClr>
                    </a:solidFill>
                    <a:cs typeface="Arial" pitchFamily="34" charset="0"/>
                  </a:rPr>
                  <a:t> model:</a:t>
                </a:r>
              </a:p>
              <a:p>
                <a:pPr marL="714375" lvl="1" indent="-342900">
                  <a:spcAft>
                    <a:spcPts val="600"/>
                  </a:spcAft>
                  <a:buClr>
                    <a:srgbClr val="C5DD01"/>
                  </a:buClr>
                  <a:buFont typeface="Wingdings" panose="05000000000000000000" pitchFamily="2" charset="2"/>
                  <a:buChar char="§"/>
                </a:pPr>
                <a:r>
                  <a:rPr lang="en-US" sz="2400" dirty="0" smtClean="0">
                    <a:solidFill>
                      <a:schemeClr val="tx1">
                        <a:lumMod val="75000"/>
                        <a:lumOff val="25000"/>
                      </a:schemeClr>
                    </a:solidFill>
                    <a:cs typeface="Arial" pitchFamily="34" charset="0"/>
                  </a:rPr>
                  <a:t>Additive log-ratio transformation (&gt;</a:t>
                </a:r>
                <a:r>
                  <a:rPr lang="en-US" sz="2400" dirty="0" smtClean="0">
                    <a:solidFill>
                      <a:schemeClr val="tx1">
                        <a:lumMod val="75000"/>
                        <a:lumOff val="25000"/>
                      </a:schemeClr>
                    </a:solidFill>
                    <a:cs typeface="Arial" pitchFamily="34" charset="0"/>
                  </a:rPr>
                  <a:t>25,500  observations</a:t>
                </a:r>
                <a:r>
                  <a:rPr lang="en-US" sz="2400" dirty="0" smtClean="0">
                    <a:solidFill>
                      <a:schemeClr val="tx1">
                        <a:lumMod val="75000"/>
                        <a:lumOff val="25000"/>
                      </a:schemeClr>
                    </a:solidFill>
                    <a:cs typeface="Arial" pitchFamily="34" charset="0"/>
                  </a:rPr>
                  <a:t>)</a:t>
                </a:r>
              </a:p>
              <a:p>
                <a:pPr marL="1743075" lvl="4">
                  <a:spcAft>
                    <a:spcPts val="600"/>
                  </a:spcAft>
                  <a:buClr>
                    <a:srgbClr val="C5DD01"/>
                  </a:buClr>
                </a:pPr>
                <a14:m>
                  <m:oMath xmlns:m="http://schemas.openxmlformats.org/officeDocument/2006/math">
                    <m:sSub>
                      <m:sSubPr>
                        <m:ctrlPr>
                          <a:rPr lang="en-US" sz="2400" i="1" smtClean="0">
                            <a:solidFill>
                              <a:schemeClr val="tx1">
                                <a:lumMod val="75000"/>
                                <a:lumOff val="25000"/>
                              </a:schemeClr>
                            </a:solidFill>
                            <a:latin typeface="Cambria Math"/>
                            <a:cs typeface="Arial" pitchFamily="34" charset="0"/>
                          </a:rPr>
                        </m:ctrlPr>
                      </m:sSubPr>
                      <m:e>
                        <m:r>
                          <a:rPr lang="fr-FR" sz="2400" b="0" i="1" smtClean="0">
                            <a:solidFill>
                              <a:schemeClr val="tx1">
                                <a:lumMod val="75000"/>
                                <a:lumOff val="25000"/>
                              </a:schemeClr>
                            </a:solidFill>
                            <a:latin typeface="Cambria Math"/>
                            <a:cs typeface="Arial" pitchFamily="34" charset="0"/>
                          </a:rPr>
                          <m:t>𝑐𝑙𝑎𝑦</m:t>
                        </m:r>
                      </m:e>
                      <m:sub>
                        <m:r>
                          <a:rPr lang="fr-FR" sz="2400" b="0" i="1" smtClean="0">
                            <a:solidFill>
                              <a:schemeClr val="tx1">
                                <a:lumMod val="75000"/>
                                <a:lumOff val="25000"/>
                              </a:schemeClr>
                            </a:solidFill>
                            <a:latin typeface="Cambria Math"/>
                            <a:cs typeface="Arial" pitchFamily="34" charset="0"/>
                          </a:rPr>
                          <m:t>𝑎𝑙𝑟</m:t>
                        </m:r>
                      </m:sub>
                    </m:sSub>
                    <m:r>
                      <a:rPr lang="fr-FR" sz="2400" b="0" i="1" smtClean="0">
                        <a:solidFill>
                          <a:schemeClr val="tx1">
                            <a:lumMod val="75000"/>
                            <a:lumOff val="25000"/>
                          </a:schemeClr>
                        </a:solidFill>
                        <a:latin typeface="Cambria Math"/>
                        <a:cs typeface="Arial" pitchFamily="34" charset="0"/>
                      </a:rPr>
                      <m:t>=</m:t>
                    </m:r>
                    <m:r>
                      <a:rPr lang="fr-FR" sz="2400" b="0" i="1" smtClean="0">
                        <a:solidFill>
                          <a:schemeClr val="tx1">
                            <a:lumMod val="75000"/>
                            <a:lumOff val="25000"/>
                          </a:schemeClr>
                        </a:solidFill>
                        <a:latin typeface="Cambria Math"/>
                        <a:cs typeface="Arial" pitchFamily="34" charset="0"/>
                      </a:rPr>
                      <m:t>𝑙𝑛</m:t>
                    </m:r>
                    <m:f>
                      <m:fPr>
                        <m:ctrlPr>
                          <a:rPr lang="fr-FR" sz="2400" b="0" i="1" smtClean="0">
                            <a:solidFill>
                              <a:schemeClr val="tx1">
                                <a:lumMod val="75000"/>
                                <a:lumOff val="25000"/>
                              </a:schemeClr>
                            </a:solidFill>
                            <a:latin typeface="Cambria Math"/>
                            <a:cs typeface="Arial" pitchFamily="34" charset="0"/>
                          </a:rPr>
                        </m:ctrlPr>
                      </m:fPr>
                      <m:num>
                        <m:r>
                          <a:rPr lang="fr-FR" sz="2400" b="0" i="1" smtClean="0">
                            <a:solidFill>
                              <a:schemeClr val="tx1">
                                <a:lumMod val="75000"/>
                                <a:lumOff val="25000"/>
                              </a:schemeClr>
                            </a:solidFill>
                            <a:latin typeface="Cambria Math"/>
                            <a:cs typeface="Arial" pitchFamily="34" charset="0"/>
                          </a:rPr>
                          <m:t>𝑐𝑙𝑎𝑦</m:t>
                        </m:r>
                      </m:num>
                      <m:den>
                        <m:r>
                          <a:rPr lang="fr-FR" sz="2400" b="0" i="1" smtClean="0">
                            <a:solidFill>
                              <a:schemeClr val="tx1">
                                <a:lumMod val="75000"/>
                                <a:lumOff val="25000"/>
                              </a:schemeClr>
                            </a:solidFill>
                            <a:latin typeface="Cambria Math"/>
                            <a:cs typeface="Arial" pitchFamily="34" charset="0"/>
                          </a:rPr>
                          <m:t>𝑠𝑖𝑙𝑡</m:t>
                        </m:r>
                      </m:den>
                    </m:f>
                    <m:r>
                      <a:rPr lang="fr-FR" sz="2400" b="0" i="0" smtClean="0">
                        <a:solidFill>
                          <a:schemeClr val="tx1">
                            <a:lumMod val="75000"/>
                            <a:lumOff val="25000"/>
                          </a:schemeClr>
                        </a:solidFill>
                        <a:latin typeface="Cambria Math"/>
                        <a:cs typeface="Arial" pitchFamily="34" charset="0"/>
                      </a:rPr>
                      <m:t>  </m:t>
                    </m:r>
                  </m:oMath>
                </a14:m>
                <a:r>
                  <a:rPr lang="en-US" sz="2400" dirty="0" smtClean="0">
                    <a:solidFill>
                      <a:schemeClr val="tx1">
                        <a:lumMod val="75000"/>
                        <a:lumOff val="25000"/>
                      </a:schemeClr>
                    </a:solidFill>
                    <a:cs typeface="Arial" pitchFamily="34" charset="0"/>
                  </a:rPr>
                  <a:t>       </a:t>
                </a:r>
                <a14:m>
                  <m:oMath xmlns:m="http://schemas.openxmlformats.org/officeDocument/2006/math">
                    <m:sSub>
                      <m:sSubPr>
                        <m:ctrlPr>
                          <a:rPr lang="en-US" sz="2400" i="1">
                            <a:solidFill>
                              <a:prstClr val="black">
                                <a:lumMod val="75000"/>
                                <a:lumOff val="25000"/>
                              </a:prstClr>
                            </a:solidFill>
                            <a:latin typeface="Cambria Math"/>
                            <a:cs typeface="Arial" pitchFamily="34" charset="0"/>
                          </a:rPr>
                        </m:ctrlPr>
                      </m:sSubPr>
                      <m:e>
                        <m:r>
                          <a:rPr lang="fr-FR" sz="2400" b="0" i="1" smtClean="0">
                            <a:solidFill>
                              <a:prstClr val="black">
                                <a:lumMod val="75000"/>
                                <a:lumOff val="25000"/>
                              </a:prstClr>
                            </a:solidFill>
                            <a:latin typeface="Cambria Math"/>
                            <a:cs typeface="Arial" pitchFamily="34" charset="0"/>
                          </a:rPr>
                          <m:t>𝑠𝑎𝑛𝑑</m:t>
                        </m:r>
                      </m:e>
                      <m:sub>
                        <m:r>
                          <a:rPr lang="fr-FR" sz="2400" i="1">
                            <a:solidFill>
                              <a:prstClr val="black">
                                <a:lumMod val="75000"/>
                                <a:lumOff val="25000"/>
                              </a:prstClr>
                            </a:solidFill>
                            <a:latin typeface="Cambria Math"/>
                            <a:cs typeface="Arial" pitchFamily="34" charset="0"/>
                          </a:rPr>
                          <m:t>𝑎𝑙𝑟</m:t>
                        </m:r>
                      </m:sub>
                    </m:sSub>
                    <m:r>
                      <a:rPr lang="fr-FR" sz="2400" i="1">
                        <a:solidFill>
                          <a:prstClr val="black">
                            <a:lumMod val="75000"/>
                            <a:lumOff val="25000"/>
                          </a:prstClr>
                        </a:solidFill>
                        <a:latin typeface="Cambria Math"/>
                        <a:cs typeface="Arial" pitchFamily="34" charset="0"/>
                      </a:rPr>
                      <m:t>=</m:t>
                    </m:r>
                    <m:r>
                      <a:rPr lang="fr-FR" sz="2400" i="1">
                        <a:solidFill>
                          <a:prstClr val="black">
                            <a:lumMod val="75000"/>
                            <a:lumOff val="25000"/>
                          </a:prstClr>
                        </a:solidFill>
                        <a:latin typeface="Cambria Math"/>
                        <a:cs typeface="Arial" pitchFamily="34" charset="0"/>
                      </a:rPr>
                      <m:t>𝑙𝑛</m:t>
                    </m:r>
                    <m:f>
                      <m:fPr>
                        <m:ctrlPr>
                          <a:rPr lang="fr-FR" sz="2400" i="1">
                            <a:solidFill>
                              <a:prstClr val="black">
                                <a:lumMod val="75000"/>
                                <a:lumOff val="25000"/>
                              </a:prstClr>
                            </a:solidFill>
                            <a:latin typeface="Cambria Math"/>
                            <a:cs typeface="Arial" pitchFamily="34" charset="0"/>
                          </a:rPr>
                        </m:ctrlPr>
                      </m:fPr>
                      <m:num>
                        <m:r>
                          <a:rPr lang="fr-FR" sz="2400" b="0" i="1" smtClean="0">
                            <a:solidFill>
                              <a:prstClr val="black">
                                <a:lumMod val="75000"/>
                                <a:lumOff val="25000"/>
                              </a:prstClr>
                            </a:solidFill>
                            <a:latin typeface="Cambria Math"/>
                            <a:cs typeface="Arial" pitchFamily="34" charset="0"/>
                          </a:rPr>
                          <m:t>𝑠𝑎𝑛𝑑</m:t>
                        </m:r>
                      </m:num>
                      <m:den>
                        <m:r>
                          <a:rPr lang="fr-FR" sz="2400" i="1">
                            <a:solidFill>
                              <a:prstClr val="black">
                                <a:lumMod val="75000"/>
                                <a:lumOff val="25000"/>
                              </a:prstClr>
                            </a:solidFill>
                            <a:latin typeface="Cambria Math"/>
                            <a:cs typeface="Arial" pitchFamily="34" charset="0"/>
                          </a:rPr>
                          <m:t>𝑠𝑖𝑙𝑡</m:t>
                        </m:r>
                      </m:den>
                    </m:f>
                    <m:r>
                      <a:rPr lang="fr-FR" sz="2400">
                        <a:solidFill>
                          <a:prstClr val="black">
                            <a:lumMod val="75000"/>
                            <a:lumOff val="25000"/>
                          </a:prstClr>
                        </a:solidFill>
                        <a:latin typeface="Cambria Math"/>
                        <a:cs typeface="Arial" pitchFamily="34" charset="0"/>
                      </a:rPr>
                      <m:t>  </m:t>
                    </m:r>
                  </m:oMath>
                </a14:m>
                <a:r>
                  <a:rPr lang="en-US" sz="2400" dirty="0">
                    <a:solidFill>
                      <a:prstClr val="black">
                        <a:lumMod val="75000"/>
                        <a:lumOff val="25000"/>
                      </a:prstClr>
                    </a:solidFill>
                    <a:cs typeface="Arial" pitchFamily="34" charset="0"/>
                  </a:rPr>
                  <a:t>  </a:t>
                </a:r>
                <a:endParaRPr lang="en-US" sz="2400" dirty="0">
                  <a:solidFill>
                    <a:schemeClr val="tx1">
                      <a:lumMod val="75000"/>
                      <a:lumOff val="25000"/>
                    </a:schemeClr>
                  </a:solidFill>
                  <a:cs typeface="Arial" pitchFamily="34" charset="0"/>
                </a:endParaRPr>
              </a:p>
              <a:p>
                <a:pPr marL="714375" lvl="1" indent="-342900">
                  <a:spcAft>
                    <a:spcPts val="1200"/>
                  </a:spcAft>
                  <a:buClr>
                    <a:srgbClr val="C5DD01"/>
                  </a:buClr>
                  <a:buFont typeface="Wingdings" panose="05000000000000000000" pitchFamily="2" charset="2"/>
                  <a:buChar char="§"/>
                </a:pPr>
                <a:r>
                  <a:rPr lang="en-US" sz="2400" dirty="0" smtClean="0">
                    <a:solidFill>
                      <a:schemeClr val="tx1">
                        <a:lumMod val="75000"/>
                        <a:lumOff val="25000"/>
                      </a:schemeClr>
                    </a:solidFill>
                    <a:cs typeface="Arial" pitchFamily="34" charset="0"/>
                  </a:rPr>
                  <a:t>25 environmental covariates </a:t>
                </a:r>
                <a:r>
                  <a:rPr lang="en-US" sz="2400" dirty="0">
                    <a:solidFill>
                      <a:schemeClr val="tx1">
                        <a:lumMod val="75000"/>
                        <a:lumOff val="25000"/>
                      </a:schemeClr>
                    </a:solidFill>
                    <a:cs typeface="Arial" pitchFamily="34" charset="0"/>
                  </a:rPr>
                  <a:t>:</a:t>
                </a:r>
                <a:r>
                  <a:rPr lang="en-US" sz="2400" dirty="0" smtClean="0">
                    <a:solidFill>
                      <a:schemeClr val="tx1">
                        <a:lumMod val="75000"/>
                        <a:lumOff val="25000"/>
                      </a:schemeClr>
                    </a:solidFill>
                    <a:cs typeface="Arial" pitchFamily="34" charset="0"/>
                  </a:rPr>
                  <a:t> </a:t>
                </a:r>
                <a:r>
                  <a:rPr lang="en-US" sz="2400" dirty="0">
                    <a:solidFill>
                      <a:schemeClr val="tx1">
                        <a:lumMod val="75000"/>
                        <a:lumOff val="25000"/>
                      </a:schemeClr>
                    </a:solidFill>
                    <a:cs typeface="Arial" pitchFamily="34" charset="0"/>
                  </a:rPr>
                  <a:t>average (continuous variables) / dominant </a:t>
                </a:r>
                <a:r>
                  <a:rPr lang="en-US" sz="2400" dirty="0" smtClean="0">
                    <a:solidFill>
                      <a:schemeClr val="tx1">
                        <a:lumMod val="75000"/>
                        <a:lumOff val="25000"/>
                      </a:schemeClr>
                    </a:solidFill>
                    <a:cs typeface="Arial" pitchFamily="34" charset="0"/>
                  </a:rPr>
                  <a:t>class (</a:t>
                </a:r>
                <a:r>
                  <a:rPr lang="en-US" sz="2400" dirty="0">
                    <a:solidFill>
                      <a:schemeClr val="tx1">
                        <a:lumMod val="75000"/>
                        <a:lumOff val="25000"/>
                      </a:schemeClr>
                    </a:solidFill>
                    <a:cs typeface="Arial" pitchFamily="34" charset="0"/>
                  </a:rPr>
                  <a:t>categorical) by municipality</a:t>
                </a:r>
              </a:p>
              <a:p>
                <a:pPr marL="714375" lvl="1" indent="-342900">
                  <a:spcAft>
                    <a:spcPts val="600"/>
                  </a:spcAft>
                  <a:buClr>
                    <a:srgbClr val="C5DD01"/>
                  </a:buClr>
                  <a:buFont typeface="Wingdings" panose="05000000000000000000" pitchFamily="2" charset="2"/>
                  <a:buChar char="§"/>
                </a:pPr>
                <a:r>
                  <a:rPr lang="en-US" sz="2400" dirty="0" smtClean="0">
                    <a:solidFill>
                      <a:schemeClr val="tx1">
                        <a:lumMod val="75000"/>
                        <a:lumOff val="25000"/>
                      </a:schemeClr>
                    </a:solidFill>
                    <a:cs typeface="Arial" pitchFamily="34" charset="0"/>
                  </a:rPr>
                  <a:t>Boosted </a:t>
                </a:r>
                <a:r>
                  <a:rPr lang="en-US" sz="2400" dirty="0">
                    <a:solidFill>
                      <a:schemeClr val="tx1">
                        <a:lumMod val="75000"/>
                        <a:lumOff val="25000"/>
                      </a:schemeClr>
                    </a:solidFill>
                    <a:cs typeface="Arial" pitchFamily="34" charset="0"/>
                  </a:rPr>
                  <a:t>regression trees (BRT) models fitted for </a:t>
                </a:r>
                <a:r>
                  <a:rPr lang="en-US" sz="2400" dirty="0" err="1" smtClean="0">
                    <a:solidFill>
                      <a:schemeClr val="tx1">
                        <a:lumMod val="75000"/>
                        <a:lumOff val="25000"/>
                      </a:schemeClr>
                    </a:solidFill>
                    <a:cs typeface="Arial" pitchFamily="34" charset="0"/>
                  </a:rPr>
                  <a:t>sand</a:t>
                </a:r>
                <a:r>
                  <a:rPr lang="en-US" sz="2400" baseline="-25000" dirty="0" err="1" smtClean="0">
                    <a:solidFill>
                      <a:schemeClr val="tx1">
                        <a:lumMod val="75000"/>
                        <a:lumOff val="25000"/>
                      </a:schemeClr>
                    </a:solidFill>
                    <a:cs typeface="Arial" pitchFamily="34" charset="0"/>
                  </a:rPr>
                  <a:t>alr</a:t>
                </a:r>
                <a:r>
                  <a:rPr lang="en-US" sz="2400" dirty="0" smtClean="0">
                    <a:solidFill>
                      <a:schemeClr val="tx1">
                        <a:lumMod val="75000"/>
                        <a:lumOff val="25000"/>
                      </a:schemeClr>
                    </a:solidFill>
                    <a:cs typeface="Arial" pitchFamily="34" charset="0"/>
                  </a:rPr>
                  <a:t> </a:t>
                </a:r>
                <a:r>
                  <a:rPr lang="en-US" sz="2400" dirty="0">
                    <a:solidFill>
                      <a:schemeClr val="tx1">
                        <a:lumMod val="75000"/>
                        <a:lumOff val="25000"/>
                      </a:schemeClr>
                    </a:solidFill>
                    <a:cs typeface="Arial" pitchFamily="34" charset="0"/>
                  </a:rPr>
                  <a:t>and </a:t>
                </a:r>
                <a:r>
                  <a:rPr lang="en-US" sz="2400" dirty="0" err="1" smtClean="0">
                    <a:solidFill>
                      <a:schemeClr val="tx1">
                        <a:lumMod val="75000"/>
                        <a:lumOff val="25000"/>
                      </a:schemeClr>
                    </a:solidFill>
                    <a:cs typeface="Arial" pitchFamily="34" charset="0"/>
                  </a:rPr>
                  <a:t>clay</a:t>
                </a:r>
                <a:r>
                  <a:rPr lang="en-US" sz="2400" baseline="-25000" dirty="0" err="1" smtClean="0">
                    <a:solidFill>
                      <a:schemeClr val="tx1">
                        <a:lumMod val="75000"/>
                        <a:lumOff val="25000"/>
                      </a:schemeClr>
                    </a:solidFill>
                    <a:cs typeface="Arial" pitchFamily="34" charset="0"/>
                  </a:rPr>
                  <a:t>alr</a:t>
                </a:r>
                <a:endParaRPr lang="en-US" sz="2800" baseline="-25000" dirty="0">
                  <a:solidFill>
                    <a:schemeClr val="tx1">
                      <a:lumMod val="75000"/>
                      <a:lumOff val="25000"/>
                    </a:schemeClr>
                  </a:solidFill>
                  <a:cs typeface="Arial" pitchFamily="34" charset="0"/>
                </a:endParaRPr>
              </a:p>
            </p:txBody>
          </p:sp>
        </mc:Choice>
        <mc:Fallback>
          <p:sp>
            <p:nvSpPr>
              <p:cNvPr id="23" name="ZoneTexte 22"/>
              <p:cNvSpPr txBox="1">
                <a:spLocks noRot="1" noChangeAspect="1" noMove="1" noResize="1" noEditPoints="1" noAdjustHandles="1" noChangeArrowheads="1" noChangeShapeType="1" noTextEdit="1"/>
              </p:cNvSpPr>
              <p:nvPr/>
            </p:nvSpPr>
            <p:spPr>
              <a:xfrm>
                <a:off x="107504" y="764704"/>
                <a:ext cx="9036496" cy="2994153"/>
              </a:xfrm>
              <a:prstGeom prst="rect">
                <a:avLst/>
              </a:prstGeom>
              <a:blipFill rotWithShape="1">
                <a:blip r:embed="rId6"/>
                <a:stretch>
                  <a:fillRect l="-1215" t="-1829" b="-3455"/>
                </a:stretch>
              </a:blipFill>
            </p:spPr>
            <p:txBody>
              <a:bodyPr/>
              <a:lstStyle/>
              <a:p>
                <a:r>
                  <a:rPr lang="en-US">
                    <a:noFill/>
                  </a:rPr>
                  <a:t> </a:t>
                </a:r>
              </a:p>
            </p:txBody>
          </p:sp>
        </mc:Fallback>
      </mc:AlternateContent>
    </p:spTree>
    <p:extLst>
      <p:ext uri="{BB962C8B-B14F-4D97-AF65-F5344CB8AC3E}">
        <p14:creationId xmlns:p14="http://schemas.microsoft.com/office/powerpoint/2010/main" val="315310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Methods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6</a:t>
            </a:fld>
            <a:endParaRPr lang="fr-BE" sz="1600" dirty="0">
              <a:solidFill>
                <a:prstClr val="white"/>
              </a:solidFill>
              <a:latin typeface="Arial" pitchFamily="34" charset="0"/>
              <a:cs typeface="Arial" pitchFamily="34" charset="0"/>
            </a:endParaRPr>
          </a:p>
        </p:txBody>
      </p:sp>
      <p:sp>
        <p:nvSpPr>
          <p:cNvPr id="10" name="ZoneTexte 9"/>
          <p:cNvSpPr txBox="1"/>
          <p:nvPr/>
        </p:nvSpPr>
        <p:spPr>
          <a:xfrm>
            <a:off x="415318" y="1251332"/>
            <a:ext cx="8405154" cy="3416320"/>
          </a:xfrm>
          <a:prstGeom prst="rect">
            <a:avLst/>
          </a:prstGeom>
          <a:noFill/>
        </p:spPr>
        <p:txBody>
          <a:bodyPr wrap="square" rtlCol="0">
            <a:spAutoFit/>
          </a:bodyPr>
          <a:lstStyle/>
          <a:p>
            <a:pPr marL="268288" indent="-268288">
              <a:spcBef>
                <a:spcPts val="1200"/>
              </a:spcBef>
              <a:spcAft>
                <a:spcPts val="1200"/>
              </a:spcAft>
              <a:buClr>
                <a:srgbClr val="C5DD01"/>
              </a:buClr>
              <a:buFont typeface="Wingdings" pitchFamily="2" charset="2"/>
              <a:buChar char="v"/>
            </a:pPr>
            <a:r>
              <a:rPr lang="en-US" sz="2800" dirty="0" err="1" smtClean="0">
                <a:solidFill>
                  <a:schemeClr val="tx1">
                    <a:lumMod val="75000"/>
                    <a:lumOff val="25000"/>
                  </a:schemeClr>
                </a:solidFill>
                <a:latin typeface="+mj-lt"/>
                <a:cs typeface="Arial" pitchFamily="34" charset="0"/>
              </a:rPr>
              <a:t>AtoP</a:t>
            </a:r>
            <a:r>
              <a:rPr lang="en-US" sz="2800" dirty="0" smtClean="0">
                <a:solidFill>
                  <a:schemeClr val="tx1">
                    <a:lumMod val="75000"/>
                    <a:lumOff val="25000"/>
                  </a:schemeClr>
                </a:solidFill>
                <a:latin typeface="+mj-lt"/>
                <a:cs typeface="Arial" pitchFamily="34" charset="0"/>
              </a:rPr>
              <a:t> </a:t>
            </a:r>
            <a:r>
              <a:rPr lang="en-US" sz="2800" dirty="0" err="1" smtClean="0">
                <a:solidFill>
                  <a:schemeClr val="tx1">
                    <a:lumMod val="75000"/>
                    <a:lumOff val="25000"/>
                  </a:schemeClr>
                </a:solidFill>
                <a:latin typeface="+mj-lt"/>
                <a:cs typeface="Arial" pitchFamily="34" charset="0"/>
              </a:rPr>
              <a:t>cokriging</a:t>
            </a:r>
            <a:r>
              <a:rPr lang="en-US" sz="2800" dirty="0" smtClean="0">
                <a:solidFill>
                  <a:schemeClr val="tx1">
                    <a:lumMod val="75000"/>
                    <a:lumOff val="25000"/>
                  </a:schemeClr>
                </a:solidFill>
                <a:latin typeface="+mj-lt"/>
                <a:cs typeface="Arial" pitchFamily="34" charset="0"/>
              </a:rPr>
              <a:t> </a:t>
            </a:r>
            <a:r>
              <a:rPr lang="en-US" sz="2800" dirty="0">
                <a:solidFill>
                  <a:schemeClr val="tx1">
                    <a:lumMod val="75000"/>
                    <a:lumOff val="25000"/>
                  </a:schemeClr>
                </a:solidFill>
                <a:cs typeface="Arial" pitchFamily="34" charset="0"/>
              </a:rPr>
              <a:t>approach</a:t>
            </a:r>
            <a:r>
              <a:rPr lang="en-US" sz="2800" dirty="0" smtClean="0">
                <a:solidFill>
                  <a:schemeClr val="tx1">
                    <a:lumMod val="75000"/>
                    <a:lumOff val="25000"/>
                  </a:schemeClr>
                </a:solidFill>
                <a:latin typeface="+mj-lt"/>
                <a:cs typeface="Arial" pitchFamily="34" charset="0"/>
              </a:rPr>
              <a:t> with </a:t>
            </a:r>
            <a:r>
              <a:rPr lang="en-US" sz="2800" dirty="0" smtClean="0">
                <a:solidFill>
                  <a:schemeClr val="tx1">
                    <a:lumMod val="75000"/>
                    <a:lumOff val="25000"/>
                  </a:schemeClr>
                </a:solidFill>
                <a:latin typeface="+mj-lt"/>
                <a:cs typeface="Arial" pitchFamily="34" charset="0"/>
              </a:rPr>
              <a:t>summary statistics </a:t>
            </a:r>
            <a:r>
              <a:rPr lang="en-US" sz="2800" dirty="0" smtClean="0">
                <a:solidFill>
                  <a:schemeClr val="tx1">
                    <a:lumMod val="75000"/>
                    <a:lumOff val="25000"/>
                  </a:schemeClr>
                </a:solidFill>
                <a:latin typeface="+mj-lt"/>
                <a:cs typeface="Arial" pitchFamily="34" charset="0"/>
              </a:rPr>
              <a:t>data </a:t>
            </a:r>
            <a:r>
              <a:rPr lang="en-US" sz="2800" dirty="0">
                <a:solidFill>
                  <a:schemeClr val="tx1">
                    <a:lumMod val="75000"/>
                    <a:lumOff val="25000"/>
                  </a:schemeClr>
                </a:solidFill>
                <a:latin typeface="+mj-lt"/>
                <a:cs typeface="Arial" pitchFamily="34" charset="0"/>
              </a:rPr>
              <a:t>(</a:t>
            </a:r>
            <a:r>
              <a:rPr lang="en-US" sz="2800" dirty="0" err="1" smtClean="0">
                <a:solidFill>
                  <a:schemeClr val="tx1">
                    <a:lumMod val="75000"/>
                    <a:lumOff val="25000"/>
                  </a:schemeClr>
                </a:solidFill>
                <a:latin typeface="+mj-lt"/>
                <a:cs typeface="Arial" pitchFamily="34" charset="0"/>
              </a:rPr>
              <a:t>AtoP</a:t>
            </a:r>
            <a:r>
              <a:rPr lang="en-US" sz="2800" dirty="0" smtClean="0">
                <a:solidFill>
                  <a:schemeClr val="tx1">
                    <a:lumMod val="75000"/>
                    <a:lumOff val="25000"/>
                  </a:schemeClr>
                </a:solidFill>
                <a:latin typeface="+mj-lt"/>
                <a:cs typeface="Arial" pitchFamily="34" charset="0"/>
              </a:rPr>
              <a:t> CK)</a:t>
            </a:r>
          </a:p>
          <a:p>
            <a:pPr marL="268288" indent="-268288">
              <a:spcBef>
                <a:spcPts val="1200"/>
              </a:spcBef>
              <a:spcAft>
                <a:spcPts val="1200"/>
              </a:spcAft>
              <a:buClr>
                <a:srgbClr val="C5DD01"/>
              </a:buClr>
              <a:buFont typeface="Wingdings" pitchFamily="2" charset="2"/>
              <a:buChar char="v"/>
            </a:pPr>
            <a:r>
              <a:rPr lang="en-US" sz="2800" dirty="0" err="1" smtClean="0">
                <a:solidFill>
                  <a:schemeClr val="tx1">
                    <a:lumMod val="75000"/>
                    <a:lumOff val="25000"/>
                  </a:schemeClr>
                </a:solidFill>
                <a:latin typeface="+mj-lt"/>
                <a:cs typeface="Arial" pitchFamily="34" charset="0"/>
              </a:rPr>
              <a:t>AtoP</a:t>
            </a:r>
            <a:r>
              <a:rPr lang="en-US" sz="2800" dirty="0" smtClean="0">
                <a:solidFill>
                  <a:schemeClr val="tx1">
                    <a:lumMod val="75000"/>
                    <a:lumOff val="25000"/>
                  </a:schemeClr>
                </a:solidFill>
                <a:latin typeface="+mj-lt"/>
                <a:cs typeface="Arial" pitchFamily="34" charset="0"/>
              </a:rPr>
              <a:t> regression cokriging (</a:t>
            </a:r>
            <a:r>
              <a:rPr lang="en-US" sz="2800" dirty="0" err="1" smtClean="0">
                <a:solidFill>
                  <a:schemeClr val="tx1">
                    <a:lumMod val="75000"/>
                    <a:lumOff val="25000"/>
                  </a:schemeClr>
                </a:solidFill>
                <a:latin typeface="+mj-lt"/>
                <a:cs typeface="Arial" pitchFamily="34" charset="0"/>
              </a:rPr>
              <a:t>AtoP</a:t>
            </a:r>
            <a:r>
              <a:rPr lang="en-US" sz="2800" dirty="0" smtClean="0">
                <a:solidFill>
                  <a:schemeClr val="tx1">
                    <a:lumMod val="75000"/>
                    <a:lumOff val="25000"/>
                  </a:schemeClr>
                </a:solidFill>
                <a:latin typeface="+mj-lt"/>
                <a:cs typeface="Arial" pitchFamily="34" charset="0"/>
              </a:rPr>
              <a:t> RCK) </a:t>
            </a:r>
            <a:endParaRPr lang="en-US" sz="2800" dirty="0">
              <a:solidFill>
                <a:schemeClr val="tx1">
                  <a:lumMod val="75000"/>
                  <a:lumOff val="25000"/>
                </a:schemeClr>
              </a:solidFill>
              <a:latin typeface="+mj-lt"/>
              <a:cs typeface="Arial" pitchFamily="34" charset="0"/>
              <a:sym typeface="Wingdings" panose="05000000000000000000" pitchFamily="2" charset="2"/>
            </a:endParaRPr>
          </a:p>
          <a:p>
            <a:pPr marL="714375" lvl="1" indent="-342900">
              <a:spcBef>
                <a:spcPts val="1200"/>
              </a:spcBef>
              <a:spcAft>
                <a:spcPts val="1200"/>
              </a:spcAft>
              <a:buClr>
                <a:srgbClr val="C5DD01"/>
              </a:buClr>
              <a:buFont typeface="Wingdings" panose="05000000000000000000" pitchFamily="2" charset="2"/>
              <a:buChar char="§"/>
            </a:pPr>
            <a:r>
              <a:rPr lang="en-US" sz="2400" dirty="0">
                <a:solidFill>
                  <a:schemeClr val="tx1">
                    <a:lumMod val="75000"/>
                    <a:lumOff val="25000"/>
                  </a:schemeClr>
                </a:solidFill>
                <a:cs typeface="Arial" pitchFamily="34" charset="0"/>
              </a:rPr>
              <a:t>BRT predictions = auxiliary variable (fixed effect of LMM)</a:t>
            </a:r>
          </a:p>
          <a:p>
            <a:pPr marL="714375" lvl="1" indent="-342900">
              <a:spcBef>
                <a:spcPts val="1200"/>
              </a:spcBef>
              <a:spcAft>
                <a:spcPts val="1200"/>
              </a:spcAft>
              <a:buClr>
                <a:srgbClr val="C5DD01"/>
              </a:buClr>
              <a:buFont typeface="Wingdings" panose="05000000000000000000" pitchFamily="2" charset="2"/>
              <a:buChar char="§"/>
            </a:pPr>
            <a:r>
              <a:rPr lang="en-US" sz="2400" dirty="0">
                <a:solidFill>
                  <a:schemeClr val="tx1">
                    <a:lumMod val="75000"/>
                    <a:lumOff val="25000"/>
                  </a:schemeClr>
                </a:solidFill>
                <a:cs typeface="Arial" pitchFamily="34" charset="0"/>
              </a:rPr>
              <a:t>Variance of predicted </a:t>
            </a:r>
            <a:r>
              <a:rPr lang="en-US" sz="2400" dirty="0" smtClean="0">
                <a:solidFill>
                  <a:schemeClr val="tx1">
                    <a:lumMod val="75000"/>
                    <a:lumOff val="25000"/>
                  </a:schemeClr>
                </a:solidFill>
                <a:cs typeface="Arial" pitchFamily="34" charset="0"/>
              </a:rPr>
              <a:t>variables - </a:t>
            </a:r>
            <a:r>
              <a:rPr lang="en-US" sz="2400" dirty="0">
                <a:solidFill>
                  <a:schemeClr val="tx1">
                    <a:lumMod val="75000"/>
                    <a:lumOff val="25000"/>
                  </a:schemeClr>
                </a:solidFill>
                <a:cs typeface="Arial" pitchFamily="34" charset="0"/>
              </a:rPr>
              <a:t>but we assume the covariates do not vary within municipalities</a:t>
            </a:r>
          </a:p>
        </p:txBody>
      </p:sp>
    </p:spTree>
    <p:extLst>
      <p:ext uri="{BB962C8B-B14F-4D97-AF65-F5344CB8AC3E}">
        <p14:creationId xmlns:p14="http://schemas.microsoft.com/office/powerpoint/2010/main" val="330978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6297140" cy="523220"/>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Methods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7</a:t>
            </a:fld>
            <a:endParaRPr lang="fr-BE" sz="1600" dirty="0">
              <a:solidFill>
                <a:prstClr val="white"/>
              </a:solidFill>
              <a:latin typeface="Arial" pitchFamily="34" charset="0"/>
              <a:cs typeface="Arial" pitchFamily="34"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2085" y="2351747"/>
            <a:ext cx="4031915" cy="3800100"/>
          </a:xfrm>
          <a:prstGeom prst="rect">
            <a:avLst/>
          </a:prstGeom>
        </p:spPr>
      </p:pic>
      <p:sp>
        <p:nvSpPr>
          <p:cNvPr id="13" name="ZoneTexte 12"/>
          <p:cNvSpPr txBox="1"/>
          <p:nvPr/>
        </p:nvSpPr>
        <p:spPr>
          <a:xfrm>
            <a:off x="415318" y="1251332"/>
            <a:ext cx="8261138" cy="2754600"/>
          </a:xfrm>
          <a:prstGeom prst="rect">
            <a:avLst/>
          </a:prstGeom>
          <a:noFill/>
        </p:spPr>
        <p:txBody>
          <a:bodyPr wrap="square" rtlCol="0">
            <a:spAutoFit/>
          </a:bodyPr>
          <a:lstStyle/>
          <a:p>
            <a:pPr marL="268288" indent="-268288">
              <a:spcBef>
                <a:spcPts val="1200"/>
              </a:spcBef>
              <a:spcAft>
                <a:spcPts val="1200"/>
              </a:spcAft>
              <a:buClr>
                <a:srgbClr val="C5DD01"/>
              </a:buClr>
              <a:buFont typeface="Wingdings" pitchFamily="2" charset="2"/>
              <a:buChar char="v"/>
            </a:pPr>
            <a:r>
              <a:rPr lang="en-US" sz="2800" b="1" dirty="0" smtClean="0">
                <a:solidFill>
                  <a:schemeClr val="tx1">
                    <a:lumMod val="75000"/>
                    <a:lumOff val="25000"/>
                  </a:schemeClr>
                </a:solidFill>
                <a:latin typeface="+mj-lt"/>
                <a:cs typeface="Arial" pitchFamily="34" charset="0"/>
              </a:rPr>
              <a:t>Independent validation</a:t>
            </a:r>
            <a:endParaRPr lang="en-US" sz="2800" b="1" dirty="0">
              <a:solidFill>
                <a:schemeClr val="tx1">
                  <a:lumMod val="75000"/>
                  <a:lumOff val="25000"/>
                </a:schemeClr>
              </a:solidFill>
              <a:latin typeface="+mj-lt"/>
              <a:cs typeface="Arial" pitchFamily="34" charset="0"/>
              <a:sym typeface="Wingdings" panose="05000000000000000000" pitchFamily="2" charset="2"/>
            </a:endParaRPr>
          </a:p>
          <a:p>
            <a:pPr marL="631825" lvl="1" indent="-342900">
              <a:spcAft>
                <a:spcPts val="600"/>
              </a:spcAft>
              <a:buClr>
                <a:srgbClr val="C5DD01"/>
              </a:buClr>
              <a:buFont typeface="Wingdings" panose="05000000000000000000" pitchFamily="2" charset="2"/>
              <a:buChar char="ü"/>
            </a:pPr>
            <a:r>
              <a:rPr lang="en-US" sz="2400" dirty="0">
                <a:solidFill>
                  <a:schemeClr val="tx1">
                    <a:lumMod val="75000"/>
                    <a:lumOff val="25000"/>
                  </a:schemeClr>
                </a:solidFill>
                <a:cs typeface="Arial" pitchFamily="34" charset="0"/>
              </a:rPr>
              <a:t>100 </a:t>
            </a:r>
            <a:r>
              <a:rPr lang="en-US" sz="2400" dirty="0" smtClean="0">
                <a:solidFill>
                  <a:schemeClr val="tx1">
                    <a:lumMod val="75000"/>
                    <a:lumOff val="25000"/>
                  </a:schemeClr>
                </a:solidFill>
                <a:cs typeface="Arial" pitchFamily="34" charset="0"/>
              </a:rPr>
              <a:t>sites from </a:t>
            </a:r>
            <a:r>
              <a:rPr lang="en-US" sz="2400" dirty="0">
                <a:solidFill>
                  <a:schemeClr val="tx1">
                    <a:lumMod val="75000"/>
                    <a:lumOff val="25000"/>
                  </a:schemeClr>
                </a:solidFill>
                <a:cs typeface="Arial" pitchFamily="34" charset="0"/>
              </a:rPr>
              <a:t>the French National Soil Monitoring Network (RMQS)</a:t>
            </a:r>
          </a:p>
          <a:p>
            <a:pPr marL="631825" lvl="1" indent="-342900">
              <a:spcAft>
                <a:spcPts val="600"/>
              </a:spcAft>
              <a:buClr>
                <a:srgbClr val="C5DD01"/>
              </a:buClr>
              <a:buFont typeface="Wingdings" panose="05000000000000000000" pitchFamily="2" charset="2"/>
              <a:buChar char="ü"/>
            </a:pPr>
            <a:r>
              <a:rPr lang="en-US" sz="2400" dirty="0">
                <a:solidFill>
                  <a:schemeClr val="tx1">
                    <a:lumMod val="75000"/>
                    <a:lumOff val="25000"/>
                  </a:schemeClr>
                </a:solidFill>
                <a:cs typeface="Arial" pitchFamily="34" charset="0"/>
              </a:rPr>
              <a:t>16-km systematic random grid</a:t>
            </a:r>
          </a:p>
          <a:p>
            <a:pPr marL="631825" lvl="1" indent="-342900">
              <a:spcAft>
                <a:spcPts val="600"/>
              </a:spcAft>
              <a:buClr>
                <a:srgbClr val="C5DD01"/>
              </a:buClr>
              <a:buFont typeface="Wingdings" panose="05000000000000000000" pitchFamily="2" charset="2"/>
              <a:buChar char="ü"/>
            </a:pPr>
            <a:r>
              <a:rPr lang="en-US" sz="2400" dirty="0">
                <a:solidFill>
                  <a:schemeClr val="tx1">
                    <a:lumMod val="75000"/>
                    <a:lumOff val="25000"/>
                  </a:schemeClr>
                </a:solidFill>
                <a:cs typeface="Arial" pitchFamily="34" charset="0"/>
              </a:rPr>
              <a:t>RMSE, R</a:t>
            </a:r>
            <a:r>
              <a:rPr lang="en-US" sz="2400" baseline="30000" dirty="0">
                <a:solidFill>
                  <a:schemeClr val="tx1">
                    <a:lumMod val="75000"/>
                    <a:lumOff val="25000"/>
                  </a:schemeClr>
                </a:solidFill>
                <a:cs typeface="Arial" pitchFamily="34" charset="0"/>
              </a:rPr>
              <a:t>2</a:t>
            </a:r>
            <a:r>
              <a:rPr lang="en-US" sz="2400" dirty="0">
                <a:solidFill>
                  <a:schemeClr val="tx1">
                    <a:lumMod val="75000"/>
                    <a:lumOff val="25000"/>
                  </a:schemeClr>
                </a:solidFill>
                <a:cs typeface="Arial" pitchFamily="34" charset="0"/>
              </a:rPr>
              <a:t>, MPE</a:t>
            </a:r>
            <a:endParaRPr lang="fr-FR" sz="2400" i="1" dirty="0">
              <a:solidFill>
                <a:schemeClr val="tx1">
                  <a:lumMod val="75000"/>
                  <a:lumOff val="25000"/>
                </a:schemeClr>
              </a:solidFill>
            </a:endParaRPr>
          </a:p>
          <a:p>
            <a:pPr marL="631825" lvl="1" indent="-342900">
              <a:spcAft>
                <a:spcPts val="600"/>
              </a:spcAft>
              <a:buClr>
                <a:srgbClr val="C5DD01"/>
              </a:buClr>
              <a:buFont typeface="Wingdings" panose="05000000000000000000" pitchFamily="2" charset="2"/>
              <a:buChar char="ü"/>
            </a:pPr>
            <a:r>
              <a:rPr lang="en-US" sz="2400" dirty="0">
                <a:solidFill>
                  <a:schemeClr val="tx1">
                    <a:lumMod val="75000"/>
                    <a:lumOff val="25000"/>
                  </a:schemeClr>
                </a:solidFill>
              </a:rPr>
              <a:t>Uncertainty assessment: </a:t>
            </a:r>
          </a:p>
        </p:txBody>
      </p:sp>
      <mc:AlternateContent xmlns:mc="http://schemas.openxmlformats.org/markup-compatibility/2006">
        <mc:Choice xmlns:a14="http://schemas.microsoft.com/office/drawing/2010/main" Requires="a14">
          <p:sp>
            <p:nvSpPr>
              <p:cNvPr id="3" name="ZoneTexte 2"/>
              <p:cNvSpPr txBox="1"/>
              <p:nvPr/>
            </p:nvSpPr>
            <p:spPr>
              <a:xfrm>
                <a:off x="406008" y="4149080"/>
                <a:ext cx="4582351" cy="1498744"/>
              </a:xfrm>
              <a:prstGeom prst="rect">
                <a:avLst/>
              </a:prstGeom>
              <a:noFill/>
            </p:spPr>
            <p:txBody>
              <a:bodyPr wrap="square" rtlCol="0">
                <a:spAutoFit/>
              </a:bodyPr>
              <a:lstStyle/>
              <a:p>
                <a:pPr marL="0" lvl="1"/>
                <a14:m>
                  <m:oMathPara xmlns:m="http://schemas.openxmlformats.org/officeDocument/2006/math">
                    <m:oMathParaPr>
                      <m:jc m:val="centerGroup"/>
                    </m:oMathParaPr>
                    <m:oMath xmlns:m="http://schemas.openxmlformats.org/officeDocument/2006/math">
                      <m:r>
                        <a:rPr lang="en-US" sz="2000" b="0" i="1">
                          <a:latin typeface="Cambria Math"/>
                        </a:rPr>
                        <m:t>𝜃</m:t>
                      </m:r>
                      <m:r>
                        <a:rPr lang="en-US" sz="2000" i="1">
                          <a:latin typeface="Cambria Math"/>
                        </a:rPr>
                        <m:t>(</m:t>
                      </m:r>
                      <m:sSub>
                        <m:sSubPr>
                          <m:ctrlPr>
                            <a:rPr lang="en-US" sz="2000" i="1">
                              <a:latin typeface="Cambria Math"/>
                            </a:rPr>
                          </m:ctrlPr>
                        </m:sSubPr>
                        <m:e>
                          <m:r>
                            <a:rPr lang="en-US" sz="2000" b="1" i="1">
                              <a:latin typeface="Cambria Math"/>
                            </a:rPr>
                            <m:t>𝒔</m:t>
                          </m:r>
                        </m:e>
                        <m:sub>
                          <m:r>
                            <a:rPr lang="en-US" sz="2000" i="1">
                              <a:latin typeface="Cambria Math"/>
                            </a:rPr>
                            <m:t>𝑖</m:t>
                          </m:r>
                        </m:sub>
                      </m:sSub>
                      <m:r>
                        <a:rPr lang="en-US" sz="2000" i="1">
                          <a:latin typeface="Cambria Math"/>
                        </a:rPr>
                        <m:t>)= </m:t>
                      </m:r>
                      <m:f>
                        <m:fPr>
                          <m:ctrlPr>
                            <a:rPr lang="en-US" sz="2000" i="1">
                              <a:latin typeface="Cambria Math"/>
                            </a:rPr>
                          </m:ctrlPr>
                        </m:fPr>
                        <m:num>
                          <m:r>
                            <a:rPr lang="en-US" sz="2000" i="1">
                              <a:latin typeface="Cambria Math"/>
                            </a:rPr>
                            <m:t> </m:t>
                          </m:r>
                          <m:sSup>
                            <m:sSupPr>
                              <m:ctrlPr>
                                <a:rPr lang="en-US" sz="2000" i="1">
                                  <a:latin typeface="Cambria Math"/>
                                </a:rPr>
                              </m:ctrlPr>
                            </m:sSupPr>
                            <m:e>
                              <m:d>
                                <m:dPr>
                                  <m:begChr m:val="{"/>
                                  <m:endChr m:val="}"/>
                                  <m:ctrlPr>
                                    <a:rPr lang="en-US" sz="2000" i="1">
                                      <a:latin typeface="Cambria Math"/>
                                    </a:rPr>
                                  </m:ctrlPr>
                                </m:dPr>
                                <m:e>
                                  <m:r>
                                    <a:rPr lang="en-US" sz="2000" i="1">
                                      <a:latin typeface="Cambria Math"/>
                                    </a:rPr>
                                    <m:t> </m:t>
                                  </m:r>
                                  <m:r>
                                    <a:rPr lang="en-US" sz="2000" i="1">
                                      <a:latin typeface="Cambria Math"/>
                                    </a:rPr>
                                    <m:t>𝑧</m:t>
                                  </m:r>
                                  <m:d>
                                    <m:dPr>
                                      <m:ctrlPr>
                                        <a:rPr lang="en-US" sz="2000" i="1">
                                          <a:latin typeface="Cambria Math"/>
                                        </a:rPr>
                                      </m:ctrlPr>
                                    </m:dPr>
                                    <m:e>
                                      <m:sSub>
                                        <m:sSubPr>
                                          <m:ctrlPr>
                                            <a:rPr lang="en-US" sz="2000" i="1">
                                              <a:latin typeface="Cambria Math"/>
                                            </a:rPr>
                                          </m:ctrlPr>
                                        </m:sSubPr>
                                        <m:e>
                                          <m:r>
                                            <a:rPr lang="en-US" sz="2000" b="1" i="1">
                                              <a:latin typeface="Cambria Math"/>
                                            </a:rPr>
                                            <m:t>𝒔</m:t>
                                          </m:r>
                                        </m:e>
                                        <m:sub>
                                          <m:r>
                                            <a:rPr lang="en-US" sz="2000" b="1" i="1">
                                              <a:latin typeface="Cambria Math"/>
                                            </a:rPr>
                                            <m:t> </m:t>
                                          </m:r>
                                          <m:r>
                                            <a:rPr lang="en-US" sz="2000" i="1">
                                              <a:latin typeface="Cambria Math"/>
                                            </a:rPr>
                                            <m:t>𝑖</m:t>
                                          </m:r>
                                        </m:sub>
                                      </m:sSub>
                                    </m:e>
                                  </m:d>
                                  <m:r>
                                    <a:rPr lang="en-US" sz="2000" i="1">
                                      <a:latin typeface="Cambria Math"/>
                                    </a:rPr>
                                    <m:t>− </m:t>
                                  </m:r>
                                  <m:acc>
                                    <m:accPr>
                                      <m:chr m:val="̂"/>
                                      <m:ctrlPr>
                                        <a:rPr lang="en-US" sz="2000" i="1">
                                          <a:latin typeface="Cambria Math"/>
                                        </a:rPr>
                                      </m:ctrlPr>
                                    </m:accPr>
                                    <m:e>
                                      <m:r>
                                        <a:rPr lang="en-US" sz="2000" i="1">
                                          <a:latin typeface="Cambria Math"/>
                                        </a:rPr>
                                        <m:t>𝑧</m:t>
                                      </m:r>
                                    </m:e>
                                  </m:acc>
                                  <m:d>
                                    <m:dPr>
                                      <m:ctrlPr>
                                        <a:rPr lang="en-US" sz="2000" i="1">
                                          <a:latin typeface="Cambria Math"/>
                                        </a:rPr>
                                      </m:ctrlPr>
                                    </m:dPr>
                                    <m:e>
                                      <m:sSub>
                                        <m:sSubPr>
                                          <m:ctrlPr>
                                            <a:rPr lang="en-US" sz="2000" i="1">
                                              <a:latin typeface="Cambria Math"/>
                                            </a:rPr>
                                          </m:ctrlPr>
                                        </m:sSubPr>
                                        <m:e>
                                          <m:r>
                                            <a:rPr lang="en-US" sz="2000" b="1" i="1">
                                              <a:latin typeface="Cambria Math"/>
                                            </a:rPr>
                                            <m:t>𝒔</m:t>
                                          </m:r>
                                        </m:e>
                                        <m:sub>
                                          <m:r>
                                            <a:rPr lang="en-US" sz="2000" i="1">
                                              <a:latin typeface="Cambria Math"/>
                                            </a:rPr>
                                            <m:t>𝑖</m:t>
                                          </m:r>
                                        </m:sub>
                                      </m:sSub>
                                    </m:e>
                                  </m:d>
                                </m:e>
                              </m:d>
                            </m:e>
                            <m:sup>
                              <m:r>
                                <a:rPr lang="en-US" sz="2000" i="1">
                                  <a:latin typeface="Cambria Math"/>
                                </a:rPr>
                                <m:t>2</m:t>
                              </m:r>
                            </m:sup>
                          </m:sSup>
                        </m:num>
                        <m:den>
                          <m:sSubSup>
                            <m:sSubSupPr>
                              <m:ctrlPr>
                                <a:rPr lang="en-US" sz="2000" i="1">
                                  <a:latin typeface="Cambria Math"/>
                                </a:rPr>
                              </m:ctrlPr>
                            </m:sSubSupPr>
                            <m:e>
                              <m:r>
                                <a:rPr lang="en-US" sz="2000" i="1">
                                  <a:latin typeface="Cambria Math"/>
                                </a:rPr>
                                <m:t>𝜎</m:t>
                              </m:r>
                            </m:e>
                            <m:sub>
                              <m:r>
                                <a:rPr lang="en-US" sz="2000" i="1">
                                  <a:latin typeface="Cambria Math"/>
                                </a:rPr>
                                <m:t>𝑖</m:t>
                              </m:r>
                            </m:sub>
                            <m:sup>
                              <m:r>
                                <a:rPr lang="en-US" sz="2000" i="1">
                                  <a:latin typeface="Cambria Math"/>
                                </a:rPr>
                                <m:t>2</m:t>
                              </m:r>
                            </m:sup>
                          </m:sSubSup>
                        </m:den>
                      </m:f>
                    </m:oMath>
                  </m:oMathPara>
                </a14:m>
                <a:endParaRPr lang="en-US" sz="2400" dirty="0" smtClean="0">
                  <a:solidFill>
                    <a:schemeClr val="tx1">
                      <a:lumMod val="75000"/>
                      <a:lumOff val="25000"/>
                    </a:schemeClr>
                  </a:solidFill>
                  <a:cs typeface="Arial" pitchFamily="34" charset="0"/>
                </a:endParaRPr>
              </a:p>
              <a:p>
                <a:pPr marL="342900" lvl="1" indent="-342900">
                  <a:spcBef>
                    <a:spcPts val="1200"/>
                  </a:spcBef>
                  <a:spcAft>
                    <a:spcPts val="1200"/>
                  </a:spcAft>
                  <a:buClr>
                    <a:srgbClr val="C5DD01"/>
                  </a:buClr>
                  <a:buFont typeface="Wingdings" panose="05000000000000000000" pitchFamily="2" charset="2"/>
                  <a:buChar char="Ø"/>
                </a:pPr>
                <a:r>
                  <a:rPr lang="en-US" dirty="0" smtClean="0">
                    <a:solidFill>
                      <a:schemeClr val="tx1">
                        <a:lumMod val="75000"/>
                        <a:lumOff val="25000"/>
                      </a:schemeClr>
                    </a:solidFill>
                    <a:latin typeface="+mj-lt"/>
                    <a:cs typeface="Arial" pitchFamily="34" charset="0"/>
                  </a:rPr>
                  <a:t>BDAT </a:t>
                </a:r>
                <a:r>
                  <a:rPr lang="en-US" dirty="0">
                    <a:solidFill>
                      <a:schemeClr val="tx1">
                        <a:lumMod val="75000"/>
                        <a:lumOff val="25000"/>
                      </a:schemeClr>
                    </a:solidFill>
                    <a:latin typeface="+mj-lt"/>
                    <a:cs typeface="Arial" pitchFamily="34" charset="0"/>
                  </a:rPr>
                  <a:t>reference </a:t>
                </a:r>
                <a:r>
                  <a:rPr lang="en-US" dirty="0">
                    <a:solidFill>
                      <a:schemeClr val="tx1">
                        <a:lumMod val="75000"/>
                        <a:lumOff val="25000"/>
                      </a:schemeClr>
                    </a:solidFill>
                    <a:latin typeface="+mj-lt"/>
                    <a:cs typeface="Arial" pitchFamily="34" charset="0"/>
                    <a:sym typeface="Wingdings" panose="05000000000000000000" pitchFamily="2" charset="2"/>
                  </a:rPr>
                  <a:t> BDAT </a:t>
                </a:r>
                <a:r>
                  <a:rPr lang="en-US" dirty="0" smtClean="0">
                    <a:solidFill>
                      <a:srgbClr val="FF0000"/>
                    </a:solidFill>
                    <a:latin typeface="+mj-lt"/>
                    <a:cs typeface="Arial" pitchFamily="34" charset="0"/>
                    <a:sym typeface="Wingdings" panose="05000000000000000000" pitchFamily="2" charset="2"/>
                  </a:rPr>
                  <a:t>variance by </a:t>
                </a:r>
                <a:r>
                  <a:rPr lang="en-US" dirty="0" smtClean="0">
                    <a:solidFill>
                      <a:srgbClr val="FF0000"/>
                    </a:solidFill>
                    <a:latin typeface="+mj-lt"/>
                    <a:cs typeface="Arial" pitchFamily="34" charset="0"/>
                    <a:sym typeface="Wingdings" panose="05000000000000000000" pitchFamily="2" charset="2"/>
                  </a:rPr>
                  <a:t>municipality</a:t>
                </a:r>
                <a:endParaRPr lang="en-US" sz="2400" dirty="0">
                  <a:solidFill>
                    <a:schemeClr val="tx1">
                      <a:lumMod val="75000"/>
                      <a:lumOff val="25000"/>
                    </a:schemeClr>
                  </a:solidFill>
                  <a:latin typeface="+mj-lt"/>
                  <a:cs typeface="Arial" pitchFamily="34" charset="0"/>
                </a:endParaRPr>
              </a:p>
            </p:txBody>
          </p:sp>
        </mc:Choice>
        <mc:Fallback>
          <p:sp>
            <p:nvSpPr>
              <p:cNvPr id="3" name="ZoneTexte 2"/>
              <p:cNvSpPr txBox="1">
                <a:spLocks noRot="1" noChangeAspect="1" noMove="1" noResize="1" noEditPoints="1" noAdjustHandles="1" noChangeArrowheads="1" noChangeShapeType="1" noTextEdit="1"/>
              </p:cNvSpPr>
              <p:nvPr/>
            </p:nvSpPr>
            <p:spPr>
              <a:xfrm>
                <a:off x="406008" y="4149080"/>
                <a:ext cx="4582351" cy="1498744"/>
              </a:xfrm>
              <a:prstGeom prst="rect">
                <a:avLst/>
              </a:prstGeom>
              <a:blipFill rotWithShape="1">
                <a:blip r:embed="rId6"/>
                <a:stretch>
                  <a:fillRect l="-932" b="-6122"/>
                </a:stretch>
              </a:blipFill>
            </p:spPr>
            <p:txBody>
              <a:bodyPr/>
              <a:lstStyle/>
              <a:p>
                <a:r>
                  <a:rPr lang="en-US">
                    <a:noFill/>
                  </a:rPr>
                  <a:t> </a:t>
                </a:r>
              </a:p>
            </p:txBody>
          </p:sp>
        </mc:Fallback>
      </mc:AlternateContent>
    </p:spTree>
    <p:extLst>
      <p:ext uri="{BB962C8B-B14F-4D97-AF65-F5344CB8AC3E}">
        <p14:creationId xmlns:p14="http://schemas.microsoft.com/office/powerpoint/2010/main" val="3341218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7089228" cy="892552"/>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Results</a:t>
            </a:r>
          </a:p>
          <a:p>
            <a:r>
              <a:rPr lang="en-US" sz="2400" b="1" dirty="0" smtClean="0">
                <a:solidFill>
                  <a:srgbClr val="013F4E"/>
                </a:solidFill>
                <a:latin typeface="Arial" pitchFamily="34" charset="0"/>
                <a:cs typeface="Arial" pitchFamily="34" charset="0"/>
              </a:rPr>
              <a:t>Prediction accuracy – Independent validation</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8</a:t>
            </a:fld>
            <a:endParaRPr lang="fr-BE" sz="1600" dirty="0">
              <a:solidFill>
                <a:prstClr val="white"/>
              </a:solidFill>
              <a:latin typeface="Arial" pitchFamily="34" charset="0"/>
              <a:cs typeface="Arial"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303624820"/>
              </p:ext>
            </p:extLst>
          </p:nvPr>
        </p:nvGraphicFramePr>
        <p:xfrm>
          <a:off x="1079552" y="1277885"/>
          <a:ext cx="7164856" cy="4527379"/>
        </p:xfrm>
        <a:graphic>
          <a:graphicData uri="http://schemas.openxmlformats.org/drawingml/2006/table">
            <a:tbl>
              <a:tblPr/>
              <a:tblGrid>
                <a:gridCol w="1562586"/>
                <a:gridCol w="1562586"/>
                <a:gridCol w="1231372"/>
                <a:gridCol w="1368152"/>
                <a:gridCol w="1440160"/>
              </a:tblGrid>
              <a:tr h="254428">
                <a:tc>
                  <a:txBody>
                    <a:bodyPr/>
                    <a:lstStyle/>
                    <a:p>
                      <a:pPr algn="ctr" fontAlgn="ctr"/>
                      <a:r>
                        <a:rPr lang="en-US" sz="1800" b="1" i="0" u="none" strike="noStrike" dirty="0">
                          <a:solidFill>
                            <a:srgbClr val="FFFFFF"/>
                          </a:solidFill>
                          <a:effectLst/>
                          <a:latin typeface="Calibri"/>
                          <a:ea typeface="Times New Roman"/>
                        </a:rPr>
                        <a:t>Particle size fraction</a:t>
                      </a:r>
                      <a:endParaRPr lang="en-US" sz="1800" b="1" i="0" u="none" strike="noStrike" dirty="0">
                        <a:solidFill>
                          <a:srgbClr val="FFFFFF"/>
                        </a:solidFill>
                        <a:effectLst/>
                        <a:latin typeface="Calibri"/>
                      </a:endParaRPr>
                    </a:p>
                  </a:txBody>
                  <a:tcPr marL="4909" marR="4909" marT="4909"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n-US" sz="1800" b="1" i="0" u="none" strike="noStrike">
                          <a:solidFill>
                            <a:srgbClr val="FFFFFF"/>
                          </a:solidFill>
                          <a:effectLst/>
                          <a:latin typeface="Calibri"/>
                          <a:ea typeface="Times New Roman"/>
                        </a:rPr>
                        <a:t>Model</a:t>
                      </a:r>
                      <a:endParaRPr lang="en-US" sz="1800" b="1" i="0" u="none" strike="noStrike">
                        <a:solidFill>
                          <a:srgbClr val="FFFFFF"/>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n-US" sz="1800" b="1" i="0" u="none" strike="noStrike" dirty="0">
                          <a:solidFill>
                            <a:srgbClr val="FFFFFF"/>
                          </a:solidFill>
                          <a:effectLst/>
                          <a:latin typeface="Calibri"/>
                          <a:ea typeface="Times New Roman"/>
                        </a:rPr>
                        <a:t>RMSE</a:t>
                      </a:r>
                      <a:endParaRPr lang="en-US" sz="1800" b="1" i="0" u="none" strike="noStrike" dirty="0">
                        <a:solidFill>
                          <a:srgbClr val="FFFFFF"/>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n-US" sz="1800" b="1" i="0" u="none" strike="noStrike" dirty="0">
                          <a:solidFill>
                            <a:srgbClr val="FFFFFF"/>
                          </a:solidFill>
                          <a:effectLst/>
                          <a:latin typeface="Calibri"/>
                          <a:ea typeface="Times New Roman"/>
                        </a:rPr>
                        <a:t>R</a:t>
                      </a:r>
                      <a:r>
                        <a:rPr lang="en-US" sz="1800" b="1" i="0" u="none" strike="noStrike" baseline="30000" dirty="0">
                          <a:solidFill>
                            <a:srgbClr val="FFFFFF"/>
                          </a:solidFill>
                          <a:effectLst/>
                          <a:latin typeface="Calibri"/>
                          <a:ea typeface="Times New Roman"/>
                        </a:rPr>
                        <a:t>2</a:t>
                      </a:r>
                      <a:endParaRPr lang="en-US" sz="1800" b="1" i="0" u="none" strike="noStrike" baseline="30000" dirty="0">
                        <a:solidFill>
                          <a:srgbClr val="FFFFFF"/>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n-US" sz="1800" b="1" i="0" u="none" strike="noStrike" dirty="0">
                          <a:solidFill>
                            <a:srgbClr val="FFFFFF"/>
                          </a:solidFill>
                          <a:effectLst/>
                          <a:latin typeface="Calibri"/>
                          <a:ea typeface="Times New Roman"/>
                        </a:rPr>
                        <a:t>MPE</a:t>
                      </a:r>
                      <a:endParaRPr lang="en-US" sz="1800" b="1" i="0" u="none" strike="noStrike" dirty="0">
                        <a:solidFill>
                          <a:srgbClr val="FFFFFF"/>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254428">
                <a:tc>
                  <a:txBody>
                    <a:bodyPr/>
                    <a:lstStyle/>
                    <a:p>
                      <a:pPr algn="ctr" fontAlgn="ctr"/>
                      <a:r>
                        <a:rPr lang="en-US" sz="1800" b="0" i="0" u="none" strike="noStrike" dirty="0">
                          <a:solidFill>
                            <a:srgbClr val="000000"/>
                          </a:solidFill>
                          <a:effectLst/>
                          <a:latin typeface="Calibri"/>
                        </a:rPr>
                        <a:t>Clay</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r>
                        <a:rPr lang="en-US" sz="1800" b="0" i="0" u="none" strike="noStrike">
                          <a:solidFill>
                            <a:srgbClr val="000000"/>
                          </a:solidFill>
                          <a:effectLst/>
                          <a:latin typeface="Calibri"/>
                        </a:rPr>
                        <a:t>BDAT reference</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96.9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0.32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-8.6</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r>
                        <a:rPr lang="en-US" sz="1800" b="0" i="0" u="none" strike="noStrike">
                          <a:solidFill>
                            <a:srgbClr val="000000"/>
                          </a:solidFill>
                          <a:effectLst/>
                          <a:latin typeface="Calibri"/>
                        </a:rPr>
                        <a:t>Clay</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ctr"/>
                      <a:r>
                        <a:rPr lang="en-US" sz="1800" b="0" i="0" u="none" strike="noStrike" dirty="0">
                          <a:solidFill>
                            <a:srgbClr val="000000"/>
                          </a:solidFill>
                          <a:effectLst/>
                          <a:latin typeface="Calibri"/>
                        </a:rPr>
                        <a:t>BRT</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a:solidFill>
                            <a:srgbClr val="000000"/>
                          </a:solidFill>
                          <a:effectLst/>
                          <a:latin typeface="Calibri"/>
                        </a:rPr>
                        <a:t>81.6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a:solidFill>
                            <a:srgbClr val="000000"/>
                          </a:solidFill>
                          <a:effectLst/>
                          <a:latin typeface="Calibri"/>
                        </a:rPr>
                        <a:t>0.50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a:solidFill>
                            <a:srgbClr val="000000"/>
                          </a:solidFill>
                          <a:effectLst/>
                          <a:latin typeface="Calibri"/>
                        </a:rPr>
                        <a:t>-20.0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ctr" fontAlgn="ctr"/>
                      <a:r>
                        <a:rPr lang="en-US" sz="1800" b="0" i="0" u="none" strike="noStrike" dirty="0">
                          <a:solidFill>
                            <a:srgbClr val="000000"/>
                          </a:solidFill>
                          <a:effectLst/>
                          <a:latin typeface="Calibri"/>
                        </a:rPr>
                        <a:t>Clay</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r>
                        <a:rPr lang="en-US" sz="1800" b="0" i="0" u="none" strike="noStrike" dirty="0" err="1">
                          <a:solidFill>
                            <a:srgbClr val="000000"/>
                          </a:solidFill>
                          <a:effectLst/>
                          <a:latin typeface="Calibri"/>
                        </a:rPr>
                        <a:t>AToP</a:t>
                      </a:r>
                      <a:r>
                        <a:rPr lang="en-US" sz="1800" b="0" i="0" u="none" strike="noStrike" dirty="0">
                          <a:solidFill>
                            <a:srgbClr val="000000"/>
                          </a:solidFill>
                          <a:effectLst/>
                          <a:latin typeface="Calibri"/>
                        </a:rPr>
                        <a:t> CK</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86.7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0.44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-5.9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r>
                        <a:rPr lang="en-US" sz="1800" b="0" i="0" u="none" strike="noStrike" dirty="0">
                          <a:solidFill>
                            <a:srgbClr val="000000"/>
                          </a:solidFill>
                          <a:effectLst/>
                          <a:latin typeface="Calibri"/>
                        </a:rPr>
                        <a:t>Clay</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ctr"/>
                      <a:r>
                        <a:rPr lang="en-US" sz="1800" b="0" i="0" u="none" strike="noStrike" dirty="0" err="1">
                          <a:solidFill>
                            <a:srgbClr val="000000"/>
                          </a:solidFill>
                          <a:effectLst/>
                          <a:latin typeface="Calibri"/>
                        </a:rPr>
                        <a:t>AToP</a:t>
                      </a:r>
                      <a:r>
                        <a:rPr lang="en-US" sz="1800" b="0" i="0" u="none" strike="noStrike" dirty="0">
                          <a:solidFill>
                            <a:srgbClr val="000000"/>
                          </a:solidFill>
                          <a:effectLst/>
                          <a:latin typeface="Calibri"/>
                        </a:rPr>
                        <a:t> RCK</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smtClean="0">
                          <a:solidFill>
                            <a:srgbClr val="000000"/>
                          </a:solidFill>
                          <a:effectLst/>
                          <a:latin typeface="Calibri"/>
                        </a:rPr>
                        <a:t>85.2</a:t>
                      </a: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smtClean="0">
                          <a:solidFill>
                            <a:srgbClr val="000000"/>
                          </a:solidFill>
                          <a:effectLst/>
                          <a:latin typeface="Calibri"/>
                        </a:rPr>
                        <a:t>0.46</a:t>
                      </a: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smtClean="0">
                          <a:solidFill>
                            <a:srgbClr val="000000"/>
                          </a:solidFill>
                          <a:effectLst/>
                          <a:latin typeface="Calibri"/>
                        </a:rPr>
                        <a:t>-1.8</a:t>
                      </a:r>
                      <a:endParaRPr lang="en-US" sz="18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111271">
                <a:tc>
                  <a:txBody>
                    <a:bodyPr/>
                    <a:lstStyle/>
                    <a:p>
                      <a:pPr algn="ctr" fontAlgn="ctr"/>
                      <a:endParaRPr lang="en-US" sz="1800" b="0" i="0" u="none" strike="noStrike" dirty="0">
                        <a:solidFill>
                          <a:srgbClr val="000000"/>
                        </a:solidFill>
                        <a:effectLst/>
                        <a:latin typeface="Calibri"/>
                      </a:endParaRP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endParaRPr lang="en-US" sz="1800" b="0" i="0" u="none" strike="noStrike" dirty="0">
                        <a:solidFill>
                          <a:srgbClr val="000000"/>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r>
                        <a:rPr lang="en-US" sz="1800" b="0" i="0" u="none" strike="noStrike" dirty="0">
                          <a:solidFill>
                            <a:srgbClr val="000000"/>
                          </a:solidFill>
                          <a:effectLst/>
                          <a:latin typeface="Calibri"/>
                        </a:rPr>
                        <a:t>Sand</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ctr"/>
                      <a:r>
                        <a:rPr lang="en-US" sz="1800" b="0" i="0" u="none" strike="noStrike" dirty="0">
                          <a:solidFill>
                            <a:srgbClr val="000000"/>
                          </a:solidFill>
                          <a:effectLst/>
                          <a:latin typeface="Calibri"/>
                        </a:rPr>
                        <a:t>BDAT reference</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a:solidFill>
                            <a:srgbClr val="000000"/>
                          </a:solidFill>
                          <a:effectLst/>
                          <a:latin typeface="Calibri"/>
                        </a:rPr>
                        <a:t>153.7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a:solidFill>
                            <a:srgbClr val="000000"/>
                          </a:solidFill>
                          <a:effectLst/>
                          <a:latin typeface="Calibri"/>
                        </a:rPr>
                        <a:t>-2.7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ctr" fontAlgn="ctr"/>
                      <a:r>
                        <a:rPr lang="en-US" sz="1800" b="0" i="0" u="none" strike="noStrike">
                          <a:solidFill>
                            <a:srgbClr val="000000"/>
                          </a:solidFill>
                          <a:effectLst/>
                          <a:latin typeface="Calibri"/>
                        </a:rPr>
                        <a:t>Sand</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r>
                        <a:rPr lang="en-US" sz="1800" b="0" i="0" u="none" strike="noStrike">
                          <a:solidFill>
                            <a:srgbClr val="000000"/>
                          </a:solidFill>
                          <a:effectLst/>
                          <a:latin typeface="Calibri"/>
                        </a:rPr>
                        <a:t>BRT</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125.2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-4.7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r>
                        <a:rPr lang="en-US" sz="1800" b="0" i="0" u="none" strike="noStrike">
                          <a:solidFill>
                            <a:srgbClr val="000000"/>
                          </a:solidFill>
                          <a:effectLst/>
                          <a:latin typeface="Calibri"/>
                        </a:rPr>
                        <a:t>Sand</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ctr"/>
                      <a:r>
                        <a:rPr lang="en-US" sz="1800" b="0" i="0" u="none" strike="noStrike">
                          <a:solidFill>
                            <a:srgbClr val="000000"/>
                          </a:solidFill>
                          <a:effectLst/>
                          <a:latin typeface="Calibri"/>
                        </a:rPr>
                        <a:t>AToP CK</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a:solidFill>
                            <a:srgbClr val="000000"/>
                          </a:solidFill>
                          <a:effectLst/>
                          <a:latin typeface="Calibri"/>
                        </a:rPr>
                        <a:t>130.5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0.71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a:solidFill>
                            <a:srgbClr val="000000"/>
                          </a:solidFill>
                          <a:effectLst/>
                          <a:latin typeface="Calibri"/>
                        </a:rPr>
                        <a:t>2.3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ctr" fontAlgn="ctr"/>
                      <a:r>
                        <a:rPr lang="en-US" sz="1800" b="0" i="0" u="none" strike="noStrike" dirty="0">
                          <a:solidFill>
                            <a:srgbClr val="000000"/>
                          </a:solidFill>
                          <a:effectLst/>
                          <a:latin typeface="Calibri"/>
                        </a:rPr>
                        <a:t>Sand</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r>
                        <a:rPr lang="en-US" sz="1800" b="0" i="0" u="none" strike="noStrike">
                          <a:solidFill>
                            <a:srgbClr val="000000"/>
                          </a:solidFill>
                          <a:effectLst/>
                          <a:latin typeface="Calibri"/>
                        </a:rPr>
                        <a:t>AToP RCK</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1" i="0" u="none" strike="noStrike" dirty="0" smtClean="0">
                          <a:solidFill>
                            <a:srgbClr val="000000"/>
                          </a:solidFill>
                          <a:effectLst/>
                          <a:latin typeface="Calibri"/>
                        </a:rPr>
                        <a:t>120.8</a:t>
                      </a:r>
                      <a:endParaRPr lang="en-US" sz="18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1" i="0" u="none" strike="noStrike" dirty="0" smtClean="0">
                          <a:solidFill>
                            <a:srgbClr val="000000"/>
                          </a:solidFill>
                          <a:effectLst/>
                          <a:latin typeface="Calibri"/>
                        </a:rPr>
                        <a:t>0.75</a:t>
                      </a:r>
                      <a:endParaRPr lang="en-US" sz="18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smtClean="0">
                          <a:solidFill>
                            <a:srgbClr val="000000"/>
                          </a:solidFill>
                          <a:effectLst/>
                          <a:latin typeface="Calibri"/>
                        </a:rPr>
                        <a:t>-4.5</a:t>
                      </a: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endParaRPr lang="en-US" sz="1800" b="0" i="0" u="none" strike="noStrike">
                        <a:solidFill>
                          <a:srgbClr val="000000"/>
                        </a:solidFill>
                        <a:effectLst/>
                        <a:latin typeface="Calibri"/>
                      </a:endParaRP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ctr"/>
                      <a:endParaRPr lang="en-US" sz="1800" b="0" i="0" u="none" strike="noStrike">
                        <a:solidFill>
                          <a:srgbClr val="000000"/>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endParaRPr lang="en-US" sz="1800" b="0" i="0" u="none" strike="noStrike">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ctr" fontAlgn="ctr"/>
                      <a:r>
                        <a:rPr lang="en-US" sz="1800" b="0" i="0" u="none" strike="noStrike">
                          <a:solidFill>
                            <a:srgbClr val="000000"/>
                          </a:solidFill>
                          <a:effectLst/>
                          <a:latin typeface="Calibri"/>
                        </a:rPr>
                        <a:t>Silt</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r>
                        <a:rPr lang="en-US" sz="1800" b="0" i="0" u="none" strike="noStrike">
                          <a:solidFill>
                            <a:srgbClr val="000000"/>
                          </a:solidFill>
                          <a:effectLst/>
                          <a:latin typeface="Calibri"/>
                        </a:rPr>
                        <a:t>BDAT reference</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123.0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0.64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10.5</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r>
                        <a:rPr lang="en-US" sz="1800" b="0" i="0" u="none" strike="noStrike">
                          <a:solidFill>
                            <a:srgbClr val="000000"/>
                          </a:solidFill>
                          <a:effectLst/>
                          <a:latin typeface="Calibri"/>
                        </a:rPr>
                        <a:t>Silt</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ctr"/>
                      <a:r>
                        <a:rPr lang="en-US" sz="1800" b="0" i="0" u="none" strike="noStrike">
                          <a:solidFill>
                            <a:srgbClr val="000000"/>
                          </a:solidFill>
                          <a:effectLst/>
                          <a:latin typeface="Calibri"/>
                        </a:rPr>
                        <a:t>BRT</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a:solidFill>
                            <a:srgbClr val="000000"/>
                          </a:solidFill>
                          <a:effectLst/>
                          <a:latin typeface="Calibri"/>
                        </a:rPr>
                        <a:t>100.0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0.77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24.7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ctr" fontAlgn="ctr"/>
                      <a:r>
                        <a:rPr lang="en-US" sz="1800" b="0" i="0" u="none" strike="noStrike">
                          <a:solidFill>
                            <a:srgbClr val="000000"/>
                          </a:solidFill>
                          <a:effectLst/>
                          <a:latin typeface="Calibri"/>
                        </a:rPr>
                        <a:t>Silt</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ctr"/>
                      <a:r>
                        <a:rPr lang="en-US" sz="1800" b="0" i="0" u="none" strike="noStrike">
                          <a:solidFill>
                            <a:srgbClr val="000000"/>
                          </a:solidFill>
                          <a:effectLst/>
                          <a:latin typeface="Calibri"/>
                        </a:rPr>
                        <a:t>AToP CK</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111.7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0.71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1" i="0" u="none" strike="noStrike" dirty="0">
                          <a:solidFill>
                            <a:srgbClr val="000000"/>
                          </a:solidFill>
                          <a:effectLst/>
                          <a:latin typeface="Calibri"/>
                        </a:rPr>
                        <a:t>3.6</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ctr" fontAlgn="ctr"/>
                      <a:r>
                        <a:rPr lang="en-US" sz="1800" b="0" i="0" u="none" strike="noStrike">
                          <a:solidFill>
                            <a:srgbClr val="000000"/>
                          </a:solidFill>
                          <a:effectLst/>
                          <a:latin typeface="Calibri"/>
                        </a:rPr>
                        <a:t>Silt</a:t>
                      </a:r>
                    </a:p>
                  </a:txBody>
                  <a:tcPr marL="4909" marR="4909" marT="490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ctr"/>
                      <a:r>
                        <a:rPr lang="en-US" sz="1800" b="0" i="0" u="none" strike="noStrike">
                          <a:solidFill>
                            <a:srgbClr val="000000"/>
                          </a:solidFill>
                          <a:effectLst/>
                          <a:latin typeface="Calibri"/>
                        </a:rPr>
                        <a:t>AToP RCK</a:t>
                      </a: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ctr" fontAlgn="ctr"/>
                      <a:r>
                        <a:rPr lang="en-US" sz="1800" b="1" i="0" u="none" strike="noStrike" dirty="0" smtClean="0">
                          <a:solidFill>
                            <a:srgbClr val="000000"/>
                          </a:solidFill>
                          <a:effectLst/>
                          <a:latin typeface="Calibri"/>
                        </a:rPr>
                        <a:t>97.9</a:t>
                      </a:r>
                      <a:endParaRPr lang="en-US" sz="18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ctr" fontAlgn="ctr"/>
                      <a:r>
                        <a:rPr lang="en-US" sz="1800" b="1" i="0" u="none" strike="noStrike" dirty="0" smtClean="0">
                          <a:solidFill>
                            <a:srgbClr val="000000"/>
                          </a:solidFill>
                          <a:effectLst/>
                          <a:latin typeface="Calibri"/>
                        </a:rPr>
                        <a:t>0.78</a:t>
                      </a:r>
                      <a:endParaRPr lang="en-US" sz="18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ctr" fontAlgn="ctr"/>
                      <a:r>
                        <a:rPr lang="en-US" sz="1800" b="0" i="0" u="none" strike="noStrike" dirty="0" smtClean="0">
                          <a:solidFill>
                            <a:srgbClr val="000000"/>
                          </a:solidFill>
                          <a:effectLst/>
                          <a:latin typeface="Calibri"/>
                        </a:rPr>
                        <a:t>6.3</a:t>
                      </a:r>
                      <a:endParaRPr lang="en-US" sz="18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AEEF3"/>
                    </a:solidFill>
                  </a:tcPr>
                </a:tc>
              </a:tr>
            </a:tbl>
          </a:graphicData>
        </a:graphic>
      </p:graphicFrame>
      <p:sp>
        <p:nvSpPr>
          <p:cNvPr id="3" name="Rectangle 2"/>
          <p:cNvSpPr/>
          <p:nvPr/>
        </p:nvSpPr>
        <p:spPr>
          <a:xfrm>
            <a:off x="4225826" y="1268760"/>
            <a:ext cx="1210270" cy="4536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6115" y="1264073"/>
            <a:ext cx="1368133" cy="4536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04248" y="1264073"/>
            <a:ext cx="1426337" cy="4536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3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165304"/>
            <a:ext cx="9144000" cy="692696"/>
          </a:xfrm>
          <a:prstGeom prst="rect">
            <a:avLst/>
          </a:prstGeom>
          <a:gradFill flip="none" rotWithShape="1">
            <a:gsLst>
              <a:gs pos="0">
                <a:srgbClr val="36A2E0"/>
              </a:gs>
              <a:gs pos="11000">
                <a:srgbClr val="013F4E"/>
              </a:gs>
              <a:gs pos="100000">
                <a:srgbClr val="013F4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36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5865092" cy="230832"/>
          </a:xfrm>
          <a:prstGeom prst="rect">
            <a:avLst/>
          </a:prstGeom>
          <a:noFill/>
        </p:spPr>
        <p:txBody>
          <a:bodyPr wrap="square" rtlCol="0">
            <a:spAutoFit/>
          </a:bodyPr>
          <a:lstStyle/>
          <a:p>
            <a:r>
              <a:rPr lang="fr-FR" sz="900" b="1" dirty="0" smtClean="0">
                <a:solidFill>
                  <a:prstClr val="white"/>
                </a:solidFill>
                <a:latin typeface="Arial" pitchFamily="34" charset="0"/>
                <a:cs typeface="Arial" pitchFamily="34" charset="0"/>
              </a:rPr>
              <a:t>M. Roman </a:t>
            </a:r>
            <a:r>
              <a:rPr lang="fr-FR" sz="900" b="1" dirty="0" err="1" smtClean="0">
                <a:solidFill>
                  <a:prstClr val="white"/>
                </a:solidFill>
                <a:latin typeface="Arial" pitchFamily="34" charset="0"/>
                <a:cs typeface="Arial" pitchFamily="34" charset="0"/>
              </a:rPr>
              <a:t>Dobarco</a:t>
            </a:r>
            <a:r>
              <a:rPr lang="fr-FR" sz="900" b="1" dirty="0" smtClean="0">
                <a:solidFill>
                  <a:prstClr val="white"/>
                </a:solidFill>
                <a:latin typeface="Arial" pitchFamily="34" charset="0"/>
                <a:cs typeface="Arial" pitchFamily="34" charset="0"/>
              </a:rPr>
              <a:t>/ </a:t>
            </a:r>
            <a:r>
              <a:rPr lang="fr-FR" sz="900" b="1" dirty="0" err="1" smtClean="0">
                <a:solidFill>
                  <a:srgbClr val="36A2E0"/>
                </a:solidFill>
                <a:latin typeface="Arial" pitchFamily="34" charset="0"/>
                <a:cs typeface="Arial" pitchFamily="34" charset="0"/>
              </a:rPr>
              <a:t>Soil</a:t>
            </a:r>
            <a:r>
              <a:rPr lang="fr-FR" sz="900" b="1" dirty="0" smtClean="0">
                <a:solidFill>
                  <a:srgbClr val="36A2E0"/>
                </a:solidFill>
                <a:latin typeface="Arial" pitchFamily="34" charset="0"/>
                <a:cs typeface="Arial" pitchFamily="34" charset="0"/>
              </a:rPr>
              <a:t> texture  in </a:t>
            </a:r>
            <a:r>
              <a:rPr lang="fr-FR" sz="900" b="1" dirty="0" err="1" smtClean="0">
                <a:solidFill>
                  <a:srgbClr val="36A2E0"/>
                </a:solidFill>
                <a:latin typeface="Arial" pitchFamily="34" charset="0"/>
                <a:cs typeface="Arial" pitchFamily="34" charset="0"/>
              </a:rPr>
              <a:t>Region</a:t>
            </a:r>
            <a:r>
              <a:rPr lang="fr-FR" sz="900" b="1" dirty="0" smtClean="0">
                <a:solidFill>
                  <a:srgbClr val="36A2E0"/>
                </a:solidFill>
                <a:latin typeface="Arial" pitchFamily="34" charset="0"/>
                <a:cs typeface="Arial" pitchFamily="34" charset="0"/>
              </a:rPr>
              <a:t> Centre  </a:t>
            </a:r>
            <a:r>
              <a:rPr lang="fr-FR" sz="900" b="1" dirty="0" err="1" smtClean="0">
                <a:solidFill>
                  <a:srgbClr val="36A2E0"/>
                </a:solidFill>
                <a:latin typeface="Arial" pitchFamily="34" charset="0"/>
                <a:cs typeface="Arial" pitchFamily="34" charset="0"/>
              </a:rPr>
              <a:t>combining</a:t>
            </a:r>
            <a:r>
              <a:rPr lang="fr-FR" sz="900" b="1" dirty="0" smtClean="0">
                <a:solidFill>
                  <a:srgbClr val="36A2E0"/>
                </a:solidFill>
                <a:latin typeface="Arial" pitchFamily="34" charset="0"/>
                <a:cs typeface="Arial" pitchFamily="34" charset="0"/>
              </a:rPr>
              <a:t> regression and area-to-point kriging</a:t>
            </a:r>
            <a:endParaRPr lang="fr-FR" sz="900" b="1" dirty="0">
              <a:solidFill>
                <a:srgbClr val="36A2E0"/>
              </a:solidFill>
              <a:latin typeface="Arial" pitchFamily="34" charset="0"/>
              <a:cs typeface="Arial" pitchFamily="34" charset="0"/>
            </a:endParaRP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10/ 08/ 2015</a:t>
            </a:r>
            <a:endParaRPr lang="fr-FR" sz="800" b="1" dirty="0">
              <a:solidFill>
                <a:prstClr val="white"/>
              </a:solidFill>
              <a:latin typeface="Arial" pitchFamily="34" charset="0"/>
              <a:cs typeface="Arial" pitchFamily="34" charset="0"/>
            </a:endParaRPr>
          </a:p>
        </p:txBody>
      </p:sp>
      <p:sp>
        <p:nvSpPr>
          <p:cNvPr id="5" name="ZoneTexte 4"/>
          <p:cNvSpPr txBox="1"/>
          <p:nvPr/>
        </p:nvSpPr>
        <p:spPr>
          <a:xfrm>
            <a:off x="1299196" y="260648"/>
            <a:ext cx="7721078" cy="892552"/>
          </a:xfrm>
          <a:prstGeom prst="rect">
            <a:avLst/>
          </a:prstGeom>
          <a:solidFill>
            <a:schemeClr val="bg1">
              <a:alpha val="20000"/>
            </a:schemeClr>
          </a:solidFill>
        </p:spPr>
        <p:txBody>
          <a:bodyPr wrap="square" rtlCol="0">
            <a:spAutoFit/>
          </a:bodyPr>
          <a:lstStyle/>
          <a:p>
            <a:r>
              <a:rPr lang="en-US" sz="2800" b="1" dirty="0" smtClean="0">
                <a:solidFill>
                  <a:srgbClr val="013F4E"/>
                </a:solidFill>
                <a:latin typeface="Arial" pitchFamily="34" charset="0"/>
                <a:cs typeface="Arial" pitchFamily="34" charset="0"/>
              </a:rPr>
              <a:t>Results</a:t>
            </a:r>
          </a:p>
          <a:p>
            <a:r>
              <a:rPr lang="en-US" sz="2400" b="1" dirty="0" smtClean="0">
                <a:solidFill>
                  <a:srgbClr val="013F4E"/>
                </a:solidFill>
                <a:latin typeface="Arial" pitchFamily="34" charset="0"/>
                <a:cs typeface="Arial" pitchFamily="34" charset="0"/>
              </a:rPr>
              <a:t>Uncertainty assessment – Independent validation</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9</a:t>
            </a:fld>
            <a:endParaRPr lang="fr-BE" sz="1600" dirty="0">
              <a:solidFill>
                <a:prstClr val="white"/>
              </a:solidFill>
              <a:latin typeface="Arial" pitchFamily="34" charset="0"/>
              <a:cs typeface="Arial" pitchFamily="34" charset="0"/>
            </a:endParaRPr>
          </a:p>
        </p:txBody>
      </p:sp>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1703657700"/>
                  </p:ext>
                </p:extLst>
              </p:nvPr>
            </p:nvGraphicFramePr>
            <p:xfrm>
              <a:off x="899592" y="1772816"/>
              <a:ext cx="7168355" cy="3517346"/>
            </p:xfrm>
            <a:graphic>
              <a:graphicData uri="http://schemas.openxmlformats.org/drawingml/2006/table">
                <a:tbl>
                  <a:tblPr firstRow="1" firstCol="1" bandRow="1">
                    <a:tableStyleId>{7DF18680-E054-41AD-8BC1-D1AEF772440D}</a:tableStyleId>
                  </a:tblPr>
                  <a:tblGrid>
                    <a:gridCol w="2950096"/>
                    <a:gridCol w="1577864"/>
                    <a:gridCol w="1127493"/>
                    <a:gridCol w="1512902"/>
                  </a:tblGrid>
                  <a:tr h="449390">
                    <a:tc>
                      <a:txBody>
                        <a:bodyPr/>
                        <a:lstStyle/>
                        <a:p>
                          <a:pPr algn="ctr">
                            <a:lnSpc>
                              <a:spcPct val="115000"/>
                            </a:lnSpc>
                            <a:spcAft>
                              <a:spcPts val="0"/>
                            </a:spcAft>
                          </a:pPr>
                          <a:r>
                            <a:rPr lang="en-US" sz="2800" dirty="0">
                              <a:effectLst/>
                            </a:rPr>
                            <a:t>Model</a:t>
                          </a:r>
                          <a:endParaRPr lang="en-US" sz="28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dirty="0">
                              <a:effectLst/>
                            </a:rPr>
                            <a:t>Variable</a:t>
                          </a:r>
                          <a:endParaRPr lang="en-US" sz="28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n-US" sz="2800" b="1" i="1">
                                        <a:effectLst/>
                                        <a:latin typeface="Cambria Math"/>
                                      </a:rPr>
                                    </m:ctrlPr>
                                  </m:accPr>
                                  <m:e>
                                    <m:r>
                                      <a:rPr lang="en-US" sz="2800" b="1" i="1">
                                        <a:effectLst/>
                                        <a:latin typeface="Cambria Math"/>
                                      </a:rPr>
                                      <m:t>𝜽</m:t>
                                    </m:r>
                                  </m:e>
                                </m:acc>
                              </m:oMath>
                            </m:oMathPara>
                          </a14:m>
                          <a:endParaRPr lang="en-US" sz="2800" b="1"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n-US" sz="2800" b="1" i="1" smtClean="0">
                                        <a:solidFill>
                                          <a:schemeClr val="bg1"/>
                                        </a:solidFill>
                                        <a:effectLst/>
                                        <a:latin typeface="Cambria Math"/>
                                        <a:cs typeface="Times New Roman"/>
                                      </a:rPr>
                                    </m:ctrlPr>
                                  </m:accPr>
                                  <m:e>
                                    <m:r>
                                      <a:rPr lang="en-US" sz="2800" b="1" i="1" smtClean="0">
                                        <a:solidFill>
                                          <a:schemeClr val="bg1"/>
                                        </a:solidFill>
                                        <a:effectLst/>
                                        <a:latin typeface="Cambria Math"/>
                                      </a:rPr>
                                      <m:t>𝜽</m:t>
                                    </m:r>
                                  </m:e>
                                </m:acc>
                              </m:oMath>
                            </m:oMathPara>
                          </a14:m>
                          <a:endParaRPr lang="en-US" sz="2800" b="1" dirty="0">
                            <a:solidFill>
                              <a:srgbClr val="000000"/>
                            </a:solidFill>
                            <a:effectLst/>
                            <a:latin typeface="Cambria"/>
                            <a:ea typeface="Calibri"/>
                            <a:cs typeface="Times New Roman"/>
                          </a:endParaRPr>
                        </a:p>
                      </a:txBody>
                      <a:tcPr marL="68580" marR="68580" marT="0" marB="0" anchor="ctr"/>
                    </a:tc>
                  </a:tr>
                  <a:tr h="501166">
                    <a:tc>
                      <a:txBody>
                        <a:bodyPr/>
                        <a:lstStyle/>
                        <a:p>
                          <a:pPr marL="270510">
                            <a:lnSpc>
                              <a:spcPct val="115000"/>
                            </a:lnSpc>
                            <a:spcAft>
                              <a:spcPts val="0"/>
                            </a:spcAft>
                          </a:pPr>
                          <a:r>
                            <a:rPr lang="en-US" sz="2800" dirty="0">
                              <a:effectLst/>
                            </a:rPr>
                            <a:t>BDAT reference</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Clay</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a:effectLst/>
                            </a:rPr>
                            <a:t>8.05         </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0.77</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a:effectLst/>
                            </a:rPr>
                            <a:t>BDAT reference</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Sand</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a:effectLst/>
                            </a:rPr>
                            <a:t>8.27</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0.75</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smtClean="0">
                              <a:effectLst/>
                            </a:rPr>
                            <a:t>AToP</a:t>
                          </a:r>
                          <a:r>
                            <a:rPr lang="en-US" sz="2800" dirty="0" smtClean="0">
                              <a:effectLst/>
                            </a:rPr>
                            <a:t> 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Clay</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a:effectLst/>
                            </a:rPr>
                            <a:t>1.06</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0.38</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smtClean="0">
                              <a:effectLst/>
                            </a:rPr>
                            <a:t>AToP</a:t>
                          </a:r>
                          <a:r>
                            <a:rPr lang="en-US" sz="2800" dirty="0" smtClean="0">
                              <a:effectLst/>
                            </a:rPr>
                            <a:t> 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Sand</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smtClean="0">
                              <a:effectLst/>
                            </a:rPr>
                            <a:t>0.80</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0.35</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a:effectLst/>
                            </a:rPr>
                            <a:t>AToP</a:t>
                          </a:r>
                          <a:r>
                            <a:rPr lang="en-US" sz="2800" dirty="0">
                              <a:effectLst/>
                            </a:rPr>
                            <a:t> </a:t>
                          </a:r>
                          <a:r>
                            <a:rPr lang="en-US" sz="2800" dirty="0" smtClean="0">
                              <a:effectLst/>
                            </a:rPr>
                            <a:t>RCK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Clay</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smtClean="0">
                              <a:effectLst/>
                            </a:rPr>
                            <a:t>0.94</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smtClean="0">
                              <a:effectLst/>
                            </a:rPr>
                            <a:t>0.44</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a:effectLst/>
                            </a:rPr>
                            <a:t>AToP</a:t>
                          </a:r>
                          <a:r>
                            <a:rPr lang="en-US" sz="2800" dirty="0">
                              <a:effectLst/>
                            </a:rPr>
                            <a:t> </a:t>
                          </a:r>
                          <a:r>
                            <a:rPr lang="en-US" sz="2800" dirty="0" smtClean="0">
                              <a:effectLst/>
                            </a:rPr>
                            <a:t>RCK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Sand</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smtClean="0">
                              <a:effectLst/>
                            </a:rPr>
                            <a:t>0.72</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smtClean="0">
                              <a:effectLst/>
                            </a:rPr>
                            <a:t>0.29</a:t>
                          </a:r>
                          <a:endParaRPr lang="en-US" sz="2800" b="0" dirty="0">
                            <a:solidFill>
                              <a:srgbClr val="000000"/>
                            </a:solidFill>
                            <a:effectLst/>
                            <a:latin typeface="Cambria"/>
                            <a:ea typeface="Calibri"/>
                            <a:cs typeface="Times New Roman"/>
                          </a:endParaRPr>
                        </a:p>
                      </a:txBody>
                      <a:tcPr marL="68580" marR="68580" marT="0" marB="0"/>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1703657700"/>
                  </p:ext>
                </p:extLst>
              </p:nvPr>
            </p:nvGraphicFramePr>
            <p:xfrm>
              <a:off x="899592" y="1772816"/>
              <a:ext cx="7168355" cy="3517346"/>
            </p:xfrm>
            <a:graphic>
              <a:graphicData uri="http://schemas.openxmlformats.org/drawingml/2006/table">
                <a:tbl>
                  <a:tblPr firstRow="1" firstCol="1" bandRow="1">
                    <a:tableStyleId>{7DF18680-E054-41AD-8BC1-D1AEF772440D}</a:tableStyleId>
                  </a:tblPr>
                  <a:tblGrid>
                    <a:gridCol w="2950096"/>
                    <a:gridCol w="1577864"/>
                    <a:gridCol w="1127493"/>
                    <a:gridCol w="1512902"/>
                  </a:tblGrid>
                  <a:tr h="510350">
                    <a:tc>
                      <a:txBody>
                        <a:bodyPr/>
                        <a:lstStyle/>
                        <a:p>
                          <a:pPr algn="ctr">
                            <a:lnSpc>
                              <a:spcPct val="115000"/>
                            </a:lnSpc>
                            <a:spcAft>
                              <a:spcPts val="0"/>
                            </a:spcAft>
                          </a:pPr>
                          <a:r>
                            <a:rPr lang="en-US" sz="2800" dirty="0">
                              <a:effectLst/>
                            </a:rPr>
                            <a:t>Model</a:t>
                          </a:r>
                          <a:endParaRPr lang="en-US" sz="28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dirty="0">
                              <a:effectLst/>
                            </a:rPr>
                            <a:t>Variable</a:t>
                          </a:r>
                          <a:endParaRPr lang="en-US" sz="2800" dirty="0">
                            <a:solidFill>
                              <a:srgbClr val="000000"/>
                            </a:solidFill>
                            <a:effectLst/>
                            <a:latin typeface="Cambria"/>
                            <a:ea typeface="Calibri"/>
                            <a:cs typeface="Times New Roman"/>
                          </a:endParaRPr>
                        </a:p>
                      </a:txBody>
                      <a:tcPr marL="68580" marR="68580" marT="0" marB="0" anchor="ctr"/>
                    </a:tc>
                    <a:tc>
                      <a:txBody>
                        <a:bodyPr/>
                        <a:lstStyle/>
                        <a:p>
                          <a:endParaRPr lang="en-US"/>
                        </a:p>
                      </a:txBody>
                      <a:tcPr marL="68580" marR="68580" marT="0" marB="0" anchor="ctr">
                        <a:blipFill rotWithShape="1">
                          <a:blip r:embed="rId5"/>
                          <a:stretch>
                            <a:fillRect l="-401622" t="-11905" r="-134595" b="-622619"/>
                          </a:stretch>
                        </a:blipFill>
                      </a:tcPr>
                    </a:tc>
                    <a:tc>
                      <a:txBody>
                        <a:bodyPr/>
                        <a:lstStyle/>
                        <a:p>
                          <a:endParaRPr lang="en-US"/>
                        </a:p>
                      </a:txBody>
                      <a:tcPr marL="68580" marR="68580" marT="0" marB="0" anchor="ctr">
                        <a:blipFill rotWithShape="1">
                          <a:blip r:embed="rId5"/>
                          <a:stretch>
                            <a:fillRect l="-374194" t="-11905" r="-403" b="-622619"/>
                          </a:stretch>
                        </a:blipFill>
                      </a:tcPr>
                    </a:tc>
                  </a:tr>
                  <a:tr h="501166">
                    <a:tc>
                      <a:txBody>
                        <a:bodyPr/>
                        <a:lstStyle/>
                        <a:p>
                          <a:pPr marL="270510">
                            <a:lnSpc>
                              <a:spcPct val="115000"/>
                            </a:lnSpc>
                            <a:spcAft>
                              <a:spcPts val="0"/>
                            </a:spcAft>
                          </a:pPr>
                          <a:r>
                            <a:rPr lang="en-US" sz="2800" dirty="0">
                              <a:effectLst/>
                            </a:rPr>
                            <a:t>BDAT reference</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Clay</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a:effectLst/>
                            </a:rPr>
                            <a:t>8.05         </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0.77</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a:effectLst/>
                            </a:rPr>
                            <a:t>BDAT reference</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Sand</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a:effectLst/>
                            </a:rPr>
                            <a:t>8.27</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0.75</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smtClean="0">
                              <a:effectLst/>
                            </a:rPr>
                            <a:t>AToP</a:t>
                          </a:r>
                          <a:r>
                            <a:rPr lang="en-US" sz="2800" dirty="0" smtClean="0">
                              <a:effectLst/>
                            </a:rPr>
                            <a:t> 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Clay</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a:effectLst/>
                            </a:rPr>
                            <a:t>1.06</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0.38</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smtClean="0">
                              <a:effectLst/>
                            </a:rPr>
                            <a:t>AToP</a:t>
                          </a:r>
                          <a:r>
                            <a:rPr lang="en-US" sz="2800" dirty="0" smtClean="0">
                              <a:effectLst/>
                            </a:rPr>
                            <a:t> 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Sand</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smtClean="0">
                              <a:effectLst/>
                            </a:rPr>
                            <a:t>0.80</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a:effectLst/>
                            </a:rPr>
                            <a:t>0.35</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a:effectLst/>
                            </a:rPr>
                            <a:t>AToP</a:t>
                          </a:r>
                          <a:r>
                            <a:rPr lang="en-US" sz="2800" dirty="0">
                              <a:effectLst/>
                            </a:rPr>
                            <a:t> </a:t>
                          </a:r>
                          <a:r>
                            <a:rPr lang="en-US" sz="2800" dirty="0" smtClean="0">
                              <a:effectLst/>
                            </a:rPr>
                            <a:t>RCK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Clay</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smtClean="0">
                              <a:effectLst/>
                            </a:rPr>
                            <a:t>0.94</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smtClean="0">
                              <a:effectLst/>
                            </a:rPr>
                            <a:t>0.44</a:t>
                          </a:r>
                          <a:endParaRPr lang="en-US" sz="2800" b="0" dirty="0">
                            <a:solidFill>
                              <a:srgbClr val="000000"/>
                            </a:solidFill>
                            <a:effectLst/>
                            <a:latin typeface="Cambria"/>
                            <a:ea typeface="Calibri"/>
                            <a:cs typeface="Times New Roman"/>
                          </a:endParaRPr>
                        </a:p>
                      </a:txBody>
                      <a:tcPr marL="68580" marR="68580" marT="0" marB="0"/>
                    </a:tc>
                  </a:tr>
                  <a:tr h="501166">
                    <a:tc>
                      <a:txBody>
                        <a:bodyPr/>
                        <a:lstStyle/>
                        <a:p>
                          <a:pPr marL="270510">
                            <a:lnSpc>
                              <a:spcPct val="115000"/>
                            </a:lnSpc>
                            <a:spcAft>
                              <a:spcPts val="0"/>
                            </a:spcAft>
                          </a:pPr>
                          <a:r>
                            <a:rPr lang="en-US" sz="2800" dirty="0" err="1">
                              <a:effectLst/>
                            </a:rPr>
                            <a:t>AToP</a:t>
                          </a:r>
                          <a:r>
                            <a:rPr lang="en-US" sz="2800" dirty="0">
                              <a:effectLst/>
                            </a:rPr>
                            <a:t> </a:t>
                          </a:r>
                          <a:r>
                            <a:rPr lang="en-US" sz="2800" dirty="0" smtClean="0">
                              <a:effectLst/>
                            </a:rPr>
                            <a:t>RCK</a:t>
                          </a:r>
                          <a:endParaRPr lang="en-US" sz="2800" dirty="0">
                            <a:solidFill>
                              <a:srgbClr val="000000"/>
                            </a:solidFill>
                            <a:effectLst/>
                            <a:latin typeface="Cambria"/>
                            <a:ea typeface="Calibri"/>
                            <a:cs typeface="Times New Roman"/>
                          </a:endParaRPr>
                        </a:p>
                      </a:txBody>
                      <a:tcPr marL="68580" marR="68580" marT="0" marB="0" anchor="ctr"/>
                    </a:tc>
                    <a:tc>
                      <a:txBody>
                        <a:bodyPr/>
                        <a:lstStyle/>
                        <a:p>
                          <a:pPr marL="142240">
                            <a:lnSpc>
                              <a:spcPct val="115000"/>
                            </a:lnSpc>
                            <a:spcAft>
                              <a:spcPts val="0"/>
                            </a:spcAft>
                          </a:pPr>
                          <a:r>
                            <a:rPr lang="en-US" sz="2800" dirty="0" err="1" smtClean="0">
                              <a:effectLst/>
                            </a:rPr>
                            <a:t>Sand</a:t>
                          </a:r>
                          <a:r>
                            <a:rPr lang="en-US" sz="2800" baseline="-25000" dirty="0" err="1" smtClean="0">
                              <a:effectLst/>
                            </a:rPr>
                            <a:t>alr</a:t>
                          </a:r>
                          <a:endParaRPr lang="en-US" sz="2800" baseline="-25000" dirty="0">
                            <a:solidFill>
                              <a:srgbClr val="000000"/>
                            </a:solidFill>
                            <a:effectLst/>
                            <a:latin typeface="Cambria"/>
                            <a:ea typeface="Calibri"/>
                            <a:cs typeface="Times New Roman"/>
                          </a:endParaRPr>
                        </a:p>
                      </a:txBody>
                      <a:tcPr marL="68580" marR="68580" marT="0" marB="0" anchor="ctr"/>
                    </a:tc>
                    <a:tc>
                      <a:txBody>
                        <a:bodyPr/>
                        <a:lstStyle/>
                        <a:p>
                          <a:pPr algn="ctr">
                            <a:lnSpc>
                              <a:spcPct val="115000"/>
                            </a:lnSpc>
                            <a:spcAft>
                              <a:spcPts val="0"/>
                            </a:spcAft>
                          </a:pPr>
                          <a:r>
                            <a:rPr lang="en-US" sz="2800" b="0" dirty="0" smtClean="0">
                              <a:effectLst/>
                            </a:rPr>
                            <a:t>0.72</a:t>
                          </a:r>
                          <a:endParaRPr lang="en-US" sz="2800" b="0" dirty="0">
                            <a:solidFill>
                              <a:srgbClr val="000000"/>
                            </a:solidFill>
                            <a:effectLst/>
                            <a:latin typeface="Cambria"/>
                            <a:ea typeface="Calibri"/>
                            <a:cs typeface="Times New Roman"/>
                          </a:endParaRPr>
                        </a:p>
                      </a:txBody>
                      <a:tcPr marL="68580" marR="68580" marT="0" marB="0"/>
                    </a:tc>
                    <a:tc>
                      <a:txBody>
                        <a:bodyPr/>
                        <a:lstStyle/>
                        <a:p>
                          <a:pPr algn="ctr">
                            <a:lnSpc>
                              <a:spcPct val="115000"/>
                            </a:lnSpc>
                            <a:spcAft>
                              <a:spcPts val="0"/>
                            </a:spcAft>
                          </a:pPr>
                          <a:r>
                            <a:rPr lang="en-US" sz="2800" b="0" dirty="0" smtClean="0">
                              <a:effectLst/>
                            </a:rPr>
                            <a:t>0.29</a:t>
                          </a:r>
                          <a:endParaRPr lang="en-US" sz="2800" b="0" dirty="0">
                            <a:solidFill>
                              <a:srgbClr val="000000"/>
                            </a:solidFill>
                            <a:effectLst/>
                            <a:latin typeface="Cambria"/>
                            <a:ea typeface="Calibri"/>
                            <a:cs typeface="Times New Roman"/>
                          </a:endParaRPr>
                        </a:p>
                      </a:txBody>
                      <a:tcPr marL="68580" marR="68580" marT="0" marB="0"/>
                    </a:tc>
                  </a:tr>
                </a:tbl>
              </a:graphicData>
            </a:graphic>
          </p:graphicFrame>
        </mc:Fallback>
      </mc:AlternateContent>
      <p:sp>
        <p:nvSpPr>
          <p:cNvPr id="6" name="Rectangle 5"/>
          <p:cNvSpPr/>
          <p:nvPr/>
        </p:nvSpPr>
        <p:spPr>
          <a:xfrm>
            <a:off x="5364088" y="2265090"/>
            <a:ext cx="2703860" cy="1091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652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theme1.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3330</TotalTime>
  <Words>2114</Words>
  <Application>Microsoft Office PowerPoint</Application>
  <PresentationFormat>On-screen Show (4:3)</PresentationFormat>
  <Paragraphs>245</Paragraphs>
  <Slides>13</Slides>
  <Notes>10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2_Thème Office</vt:lpstr>
      <vt:lpstr>3_Thème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Mercedes ROMAN DOBARCO</dc:creator>
  <cp:lastModifiedBy>Mercedes Roman</cp:lastModifiedBy>
  <cp:revision>104</cp:revision>
  <dcterms:created xsi:type="dcterms:W3CDTF">2015-08-06T09:39:28Z</dcterms:created>
  <dcterms:modified xsi:type="dcterms:W3CDTF">2015-09-16T23:54:59Z</dcterms:modified>
</cp:coreProperties>
</file>