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5" r:id="rId4"/>
    <p:sldId id="269" r:id="rId5"/>
    <p:sldId id="270" r:id="rId6"/>
    <p:sldId id="271" r:id="rId7"/>
    <p:sldId id="266" r:id="rId8"/>
    <p:sldId id="273" r:id="rId9"/>
    <p:sldId id="272" r:id="rId10"/>
    <p:sldId id="267" r:id="rId11"/>
    <p:sldId id="259" r:id="rId12"/>
    <p:sldId id="258" r:id="rId13"/>
    <p:sldId id="268" r:id="rId14"/>
    <p:sldId id="274" r:id="rId15"/>
    <p:sldId id="264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63A81-7C3A-4F09-88FC-2E0AA4416D7D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CF9C-EE60-4FA7-BC8C-091DE7B059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2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CF9C-EE60-4FA7-BC8C-091DE7B059D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73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11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0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23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24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4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86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3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45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98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4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51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14936-E9B2-4C66-ABC6-8D82479F16A4}" type="datetimeFigureOut">
              <a:rPr lang="fr-FR" smtClean="0"/>
              <a:t>24/04/2016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4992-369C-4953-896E-9FD7292AF7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5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-12410"/>
            <a:ext cx="5112567" cy="688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2058842" y="14337"/>
            <a:ext cx="4954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Un hommage à Marcel </a:t>
            </a:r>
            <a:r>
              <a:rPr lang="fr-FR" sz="2800" b="1" dirty="0" err="1" smtClean="0"/>
              <a:t>Jamagne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259219" y="3212976"/>
            <a:ext cx="1665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17/11/1931</a:t>
            </a:r>
          </a:p>
          <a:p>
            <a:r>
              <a:rPr lang="fr-FR" sz="2400" i="1" dirty="0" smtClean="0"/>
              <a:t>         -</a:t>
            </a:r>
          </a:p>
          <a:p>
            <a:r>
              <a:rPr lang="fr-FR" sz="2400" i="1" dirty="0" smtClean="0"/>
              <a:t>30/09/2015</a:t>
            </a:r>
            <a:endParaRPr lang="fr-FR" sz="24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5949280"/>
            <a:ext cx="2073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Dominique </a:t>
            </a:r>
            <a:r>
              <a:rPr lang="fr-FR" sz="1600" b="1" i="1" dirty="0" err="1" smtClean="0"/>
              <a:t>Arrouays</a:t>
            </a:r>
            <a:endParaRPr lang="fr-FR" sz="1600" b="1" i="1" dirty="0" smtClean="0"/>
          </a:p>
          <a:p>
            <a:r>
              <a:rPr lang="fr-FR" sz="1600" b="1" i="1" dirty="0" smtClean="0"/>
              <a:t>Anne Richer de Forges</a:t>
            </a:r>
          </a:p>
          <a:p>
            <a:r>
              <a:rPr lang="fr-FR" sz="1600" b="1" i="1" dirty="0" smtClean="0"/>
              <a:t>Clément Mathieu</a:t>
            </a:r>
            <a:endParaRPr lang="fr-FR" sz="16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248221" y="6021288"/>
            <a:ext cx="1612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© Photo. C. Le Bas, </a:t>
            </a:r>
          </a:p>
          <a:p>
            <a:r>
              <a:rPr lang="fr-FR" sz="1400" i="1" dirty="0" smtClean="0"/>
              <a:t>retouchée par </a:t>
            </a:r>
          </a:p>
          <a:p>
            <a:r>
              <a:rPr lang="fr-FR" sz="1400" i="1" dirty="0" smtClean="0"/>
              <a:t>S. </a:t>
            </a:r>
            <a:r>
              <a:rPr lang="fr-FR" sz="1400" i="1" dirty="0" err="1" smtClean="0"/>
              <a:t>Desbourdes</a:t>
            </a:r>
            <a:endParaRPr lang="fr-FR" sz="1400" i="1" dirty="0" smtClean="0"/>
          </a:p>
          <a:p>
            <a:endParaRPr lang="fr-FR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12911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624736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 smtClean="0"/>
              <a:t>Médaille d’Or de l’Académie d’Agriculture (AAF),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Membre titulaire et président de section de l’AAF,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Membre honoraire de l’UISS, et de la SSSA, </a:t>
            </a:r>
          </a:p>
          <a:p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Chevalier de la Légion </a:t>
            </a:r>
            <a:r>
              <a:rPr lang="fr-FR" sz="2400" dirty="0" smtClean="0"/>
              <a:t>d’Honneur (F) </a:t>
            </a:r>
            <a:endParaRPr lang="fr-FR" sz="2400" dirty="0" smtClean="0"/>
          </a:p>
          <a:p>
            <a:r>
              <a:rPr lang="fr-FR" sz="2400" dirty="0" smtClean="0"/>
              <a:t>Officier du Mérite </a:t>
            </a:r>
            <a:r>
              <a:rPr lang="fr-FR" sz="2400" dirty="0" smtClean="0"/>
              <a:t>Agricole (F)</a:t>
            </a:r>
          </a:p>
          <a:p>
            <a:r>
              <a:rPr lang="fr-FR" sz="2400" dirty="0" smtClean="0"/>
              <a:t>Chevalier de l’Ordre de Léopold (B)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35686"/>
            <a:ext cx="1800200" cy="360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266038"/>
            <a:ext cx="933231" cy="2401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969" y="260648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944991"/>
            <a:ext cx="1295400" cy="899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907560"/>
            <a:ext cx="1368152" cy="8575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524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887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64" y="4077072"/>
            <a:ext cx="1705272" cy="2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496" y="374197"/>
            <a:ext cx="8229600" cy="490066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 Marcel </a:t>
            </a:r>
            <a:r>
              <a:rPr lang="fr-FR" sz="2800" b="1" dirty="0" err="1" smtClean="0"/>
              <a:t>Jamagne</a:t>
            </a:r>
            <a:r>
              <a:rPr lang="fr-FR" sz="2800" b="1" dirty="0" smtClean="0"/>
              <a:t>, était aussi :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endParaRPr lang="fr-FR" sz="2400" dirty="0" smtClean="0"/>
          </a:p>
          <a:p>
            <a:r>
              <a:rPr lang="fr-FR" sz="2400" dirty="0" smtClean="0"/>
              <a:t>Un </a:t>
            </a:r>
            <a:r>
              <a:rPr lang="fr-FR" sz="2400" b="1" dirty="0" smtClean="0"/>
              <a:t>visionnaire</a:t>
            </a:r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r>
              <a:rPr lang="fr-FR" sz="2400" dirty="0" smtClean="0"/>
              <a:t>En 1967, il écrivait déjà, (en parlant d’aménagement du territoire et en préfigurant les SIG qui ne sont arrivés que 20 ans plus tard…) :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2800" b="1" i="1" dirty="0" smtClean="0"/>
              <a:t>« La carte des propriétés intrinsèques des sols - ou carte des sols au sens habituel – est le fond sur lequel on peut dessiner toutes les autres cartes. »</a:t>
            </a:r>
            <a:endParaRPr lang="fr-FR" sz="2800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913284" cy="12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6021288"/>
            <a:ext cx="468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Il avait déjà deviné </a:t>
            </a:r>
            <a:r>
              <a:rPr lang="fr-FR" sz="2000" i="1" dirty="0" err="1" smtClean="0"/>
              <a:t>Applicasol</a:t>
            </a:r>
            <a:r>
              <a:rPr lang="fr-FR" sz="2000" i="1" dirty="0" smtClean="0"/>
              <a:t> il y a 49 ans…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9174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706" y="85719"/>
            <a:ext cx="8229600" cy="490066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A l’international, Marcel </a:t>
            </a:r>
            <a:r>
              <a:rPr lang="fr-FR" sz="2800" b="1" dirty="0" err="1" smtClean="0"/>
              <a:t>Jamagne</a:t>
            </a:r>
            <a:r>
              <a:rPr lang="fr-FR" sz="2800" b="1" dirty="0" smtClean="0"/>
              <a:t> était aussi :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L’initiateur de très nombreuses</a:t>
            </a:r>
          </a:p>
          <a:p>
            <a:pPr marL="0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coopérations internationales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Un pédologue mondialement reconnu pour ses </a:t>
            </a:r>
            <a:r>
              <a:rPr lang="fr-FR" sz="2800" dirty="0"/>
              <a:t>c</a:t>
            </a:r>
            <a:r>
              <a:rPr lang="fr-FR" sz="2800" dirty="0" smtClean="0"/>
              <a:t>onnaissances en pédogenèse, en classification et en cartographie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Un « grand bonhomme » unanimement aimé pour sa sympathie et son immense charisme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4355" y="1052736"/>
            <a:ext cx="3091977" cy="2185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3079" y="4365104"/>
            <a:ext cx="3024942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67924"/>
            <a:ext cx="2707447" cy="1370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103" y="43366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Un grand « bonhomme »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homme extrêmement chaleureux, très humain, </a:t>
            </a:r>
          </a:p>
          <a:p>
            <a:r>
              <a:rPr lang="fr-FR" dirty="0" smtClean="0"/>
              <a:t>Un regard </a:t>
            </a:r>
            <a:r>
              <a:rPr lang="fr-FR" dirty="0"/>
              <a:t>pétillant, </a:t>
            </a:r>
            <a:r>
              <a:rPr lang="fr-FR" dirty="0" smtClean="0"/>
              <a:t>un </a:t>
            </a:r>
            <a:r>
              <a:rPr lang="fr-FR" dirty="0"/>
              <a:t>sourire malin, </a:t>
            </a:r>
            <a:endParaRPr lang="fr-FR" dirty="0" smtClean="0"/>
          </a:p>
          <a:p>
            <a:r>
              <a:rPr lang="fr-FR" dirty="0" smtClean="0"/>
              <a:t>Un homme qui ne savait pas dissocier le travail de l’ambiance de ce travail,</a:t>
            </a:r>
          </a:p>
          <a:p>
            <a:r>
              <a:rPr lang="fr-FR" dirty="0" smtClean="0"/>
              <a:t>Un travailleur exceptionnel et infatigable,</a:t>
            </a:r>
          </a:p>
          <a:p>
            <a:r>
              <a:rPr lang="fr-FR" dirty="0" smtClean="0"/>
              <a:t>Un homme soucieux du bien-être et de la promotion de tous,</a:t>
            </a:r>
          </a:p>
          <a:p>
            <a:r>
              <a:rPr lang="fr-FR" dirty="0" smtClean="0"/>
              <a:t>Un médiateur et un fédérateur, à la fois joyeux et sérieux, et étonnamment stimulant.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158"/>
            <a:ext cx="1512168" cy="203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7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25547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 humaniste,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un bon vivant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           et un ami…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47" y="4149080"/>
            <a:ext cx="3644693" cy="262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036" y="260647"/>
            <a:ext cx="3575198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4"/>
          <a:stretch/>
        </p:blipFill>
        <p:spPr>
          <a:xfrm>
            <a:off x="899592" y="2151122"/>
            <a:ext cx="1944216" cy="339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2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535666"/>
            <a:ext cx="2736304" cy="382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467544" y="188640"/>
            <a:ext cx="7862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Bon voyage et merci pour tout</a:t>
            </a:r>
            <a:r>
              <a:rPr lang="fr-FR" sz="3200" b="1" dirty="0"/>
              <a:t> </a:t>
            </a:r>
            <a:r>
              <a:rPr lang="fr-FR" sz="3200" b="1" dirty="0" smtClean="0"/>
              <a:t>: pour les sols,</a:t>
            </a:r>
          </a:p>
          <a:p>
            <a:pPr algn="ctr"/>
            <a:r>
              <a:rPr lang="fr-FR" sz="3200" b="1" dirty="0" smtClean="0"/>
              <a:t>comme pour nous, merci Marcel !</a:t>
            </a:r>
            <a:endParaRPr lang="fr-FR" sz="3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83568" y="5661248"/>
            <a:ext cx="768672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Juin 2016 – 15h00 – 17h00</a:t>
            </a:r>
            <a:r>
              <a:rPr lang="fr-FR" sz="2000" dirty="0" smtClean="0"/>
              <a:t> : </a:t>
            </a:r>
            <a:r>
              <a:rPr lang="fr-FR" sz="2000" b="1" dirty="0" smtClean="0"/>
              <a:t>Séance d’hommage à Marcel </a:t>
            </a:r>
            <a:r>
              <a:rPr lang="fr-FR" sz="2000" b="1" dirty="0" err="1" smtClean="0"/>
              <a:t>Jamagne</a:t>
            </a:r>
            <a:r>
              <a:rPr lang="fr-FR" sz="2000" b="1" dirty="0" smtClean="0"/>
              <a:t>, </a:t>
            </a:r>
          </a:p>
          <a:p>
            <a:pPr algn="ctr"/>
            <a:r>
              <a:rPr lang="fr-FR" sz="2000" b="1" dirty="0" smtClean="0"/>
              <a:t>Académie d’Agriculture de France, Paris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2018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87624" y="620688"/>
            <a:ext cx="689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Marcel </a:t>
            </a:r>
            <a:r>
              <a:rPr lang="fr-FR" sz="2400" b="1" dirty="0" err="1" smtClean="0"/>
              <a:t>Jamagne</a:t>
            </a:r>
            <a:r>
              <a:rPr lang="fr-FR" sz="2400" b="1" dirty="0" smtClean="0"/>
              <a:t> nous a  quitté le 30 septembre 2015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15816" y="5506354"/>
            <a:ext cx="310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Mais qui était Marcel ?</a:t>
            </a:r>
            <a:endParaRPr lang="fr-FR" sz="2400" b="1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107" y="1485379"/>
            <a:ext cx="2576470" cy="359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53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33264"/>
            <a:ext cx="8568952" cy="662473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1931 – Naissance – Bruxelles</a:t>
            </a:r>
          </a:p>
          <a:p>
            <a:r>
              <a:rPr lang="fr-FR" sz="2400" dirty="0" smtClean="0"/>
              <a:t>1955 – </a:t>
            </a:r>
            <a:r>
              <a:rPr lang="fr-FR" sz="2400" dirty="0" err="1" smtClean="0"/>
              <a:t>Ing</a:t>
            </a:r>
            <a:r>
              <a:rPr lang="fr-FR" sz="2400" dirty="0" smtClean="0"/>
              <a:t>. Agronome, Eaux&amp; Forêts,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Gembloux, Belgique</a:t>
            </a:r>
            <a:endParaRPr lang="fr-FR" dirty="0" smtClean="0"/>
          </a:p>
          <a:p>
            <a:r>
              <a:rPr lang="fr-FR" sz="2400" dirty="0" smtClean="0"/>
              <a:t>1956 – </a:t>
            </a:r>
            <a:r>
              <a:rPr lang="fr-FR" sz="2400" dirty="0" err="1" smtClean="0"/>
              <a:t>Serv</a:t>
            </a:r>
            <a:r>
              <a:rPr lang="fr-FR" sz="2400" dirty="0" smtClean="0"/>
              <a:t>. </a:t>
            </a:r>
            <a:r>
              <a:rPr lang="fr-FR" sz="2400" dirty="0" err="1" smtClean="0"/>
              <a:t>Milit</a:t>
            </a:r>
            <a:r>
              <a:rPr lang="fr-FR" sz="2400" dirty="0" smtClean="0"/>
              <a:t>. Officier de réserve.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Armée de l’Air Belge</a:t>
            </a:r>
          </a:p>
          <a:p>
            <a:endParaRPr lang="fr-FR" sz="2400" dirty="0"/>
          </a:p>
          <a:p>
            <a:r>
              <a:rPr lang="fr-FR" sz="2400" dirty="0" smtClean="0"/>
              <a:t>1957 – 1960 – Pédologue cartographe INA Congo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885878"/>
            <a:ext cx="3240360" cy="7429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373" y="4365104"/>
            <a:ext cx="1915331" cy="156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585546" cy="41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646" y="1844824"/>
            <a:ext cx="1008112" cy="36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rrouays\Desktop\image_livre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636" y="3501008"/>
            <a:ext cx="3962400" cy="347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722758" y="5771472"/>
            <a:ext cx="229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© Hergé, Casterma</a:t>
            </a:r>
            <a:r>
              <a:rPr lang="fr-FR" sz="1400" i="1" dirty="0"/>
              <a:t>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802" y="6082765"/>
            <a:ext cx="1896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Jamagne</a:t>
            </a:r>
            <a:r>
              <a:rPr lang="fr-FR" sz="1400" i="1" dirty="0" smtClean="0"/>
              <a:t>, M. 1963.</a:t>
            </a:r>
          </a:p>
          <a:p>
            <a:r>
              <a:rPr lang="fr-FR" sz="1400" i="1" dirty="0" smtClean="0"/>
              <a:t>Pédologie, 13, 271-414.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6749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237" y="372827"/>
            <a:ext cx="8568952" cy="662473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1960 – 1961 – Pédologue cartographe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au Service de Cartographie des sols de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Belgique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1961 - 1968 – Directeur de la Carte des sols de l’Aisne (1:25 000)</a:t>
            </a:r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i="1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2050" name="Picture 2" descr="W:\Donnees_IGCS\Programme_IGCS_regions\Picardie\02_Aisne\SCAN_25000\Carte_01_etude_9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959" y="2492895"/>
            <a:ext cx="5760640" cy="436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69" y="3451207"/>
            <a:ext cx="1273209" cy="52191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934" y="4392853"/>
            <a:ext cx="715678" cy="75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684730" y="404664"/>
            <a:ext cx="313096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1967 – Publication de « </a:t>
            </a:r>
            <a:r>
              <a:rPr lang="fr-FR" sz="2400" b="1" dirty="0" smtClean="0"/>
              <a:t>Bases et Techniques d’une cartographie des sols </a:t>
            </a:r>
            <a:r>
              <a:rPr lang="fr-FR" sz="2400" dirty="0" smtClean="0"/>
              <a:t>»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La « Bible » de la</a:t>
            </a:r>
          </a:p>
          <a:p>
            <a:pPr marL="0" indent="0">
              <a:buNone/>
            </a:pPr>
            <a:r>
              <a:rPr lang="fr-FR" sz="2400" dirty="0" smtClean="0"/>
              <a:t>     </a:t>
            </a:r>
            <a:r>
              <a:rPr lang="fr-FR" sz="2400" dirty="0" err="1" smtClean="0"/>
              <a:t>Carto</a:t>
            </a:r>
            <a:r>
              <a:rPr lang="fr-FR" sz="2400" dirty="0" smtClean="0"/>
              <a:t> pendant + de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20 ans</a:t>
            </a:r>
          </a:p>
          <a:p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1967 – Contribution à la « </a:t>
            </a:r>
            <a:r>
              <a:rPr lang="fr-FR" sz="2400" b="1" dirty="0" smtClean="0"/>
              <a:t>CPCS</a:t>
            </a:r>
            <a:r>
              <a:rPr lang="fr-FR" sz="2400" dirty="0" smtClean="0"/>
              <a:t> »</a:t>
            </a:r>
          </a:p>
          <a:p>
            <a:r>
              <a:rPr lang="fr-FR" sz="2400" dirty="0" smtClean="0"/>
              <a:t>La « Bible » de la classification française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des sols pendant 25 ans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379" y="4077072"/>
            <a:ext cx="2033530" cy="261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rrouays\AppData\Local\Temp\livre_jamag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12775"/>
            <a:ext cx="2448272" cy="36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125" y="1361207"/>
            <a:ext cx="2112784" cy="208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71946" y="3356992"/>
            <a:ext cx="254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Richer de Forges A, </a:t>
            </a:r>
            <a:r>
              <a:rPr lang="fr-FR" sz="1400" i="1" dirty="0" err="1" smtClean="0"/>
              <a:t>Jamagne</a:t>
            </a:r>
            <a:r>
              <a:rPr lang="fr-FR" sz="1400" i="1" dirty="0" smtClean="0"/>
              <a:t> M, </a:t>
            </a:r>
          </a:p>
          <a:p>
            <a:r>
              <a:rPr lang="fr-FR" sz="1400" i="1" dirty="0" err="1" smtClean="0"/>
              <a:t>Feller</a:t>
            </a:r>
            <a:r>
              <a:rPr lang="fr-FR" sz="1400" i="1" dirty="0"/>
              <a:t> </a:t>
            </a:r>
            <a:r>
              <a:rPr lang="fr-FR" sz="1400" i="1" dirty="0" smtClean="0"/>
              <a:t>C, </a:t>
            </a:r>
            <a:r>
              <a:rPr lang="fr-FR" sz="1400" i="1" dirty="0" err="1" smtClean="0"/>
              <a:t>Arrouays</a:t>
            </a:r>
            <a:r>
              <a:rPr lang="fr-FR" sz="1400" i="1" dirty="0"/>
              <a:t> </a:t>
            </a:r>
            <a:r>
              <a:rPr lang="fr-FR" sz="1400" i="1" dirty="0" smtClean="0"/>
              <a:t>D. 2008, EGS.</a:t>
            </a:r>
            <a:endParaRPr lang="fr-FR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44457" y="4509120"/>
            <a:ext cx="2236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Jamagne</a:t>
            </a:r>
            <a:r>
              <a:rPr lang="fr-FR" sz="1400" i="1" dirty="0" smtClean="0"/>
              <a:t>, M. 1967. Annales </a:t>
            </a:r>
          </a:p>
          <a:p>
            <a:r>
              <a:rPr lang="fr-FR" sz="1400" i="1" dirty="0" smtClean="0"/>
              <a:t>Agronomiques, Vol. 16</a:t>
            </a:r>
          </a:p>
          <a:p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366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1539"/>
            <a:ext cx="8568952" cy="6624736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1969 – 1997</a:t>
            </a:r>
            <a:r>
              <a:rPr lang="fr-FR" sz="2400" dirty="0" smtClean="0"/>
              <a:t> </a:t>
            </a:r>
            <a:endParaRPr lang="fr-FR" sz="2400" dirty="0"/>
          </a:p>
          <a:p>
            <a:endParaRPr lang="fr-FR" sz="2400" dirty="0"/>
          </a:p>
          <a:p>
            <a:r>
              <a:rPr lang="fr-FR" sz="2400" b="1" dirty="0" smtClean="0"/>
              <a:t>Fondation et direction du SESCPF</a:t>
            </a:r>
          </a:p>
          <a:p>
            <a:pPr marL="0" indent="0">
              <a:buNone/>
            </a:pPr>
            <a:r>
              <a:rPr lang="fr-FR" sz="2400" b="1" dirty="0"/>
              <a:t> </a:t>
            </a:r>
            <a:r>
              <a:rPr lang="fr-FR" sz="2400" b="1" dirty="0" smtClean="0"/>
              <a:t>  </a:t>
            </a:r>
            <a:r>
              <a:rPr lang="fr-FR" sz="2400" dirty="0" smtClean="0"/>
              <a:t> (INRA Versailles)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1973 – Thèse sur la pédogenèse des formations </a:t>
            </a:r>
            <a:r>
              <a:rPr lang="fr-FR" sz="2400" dirty="0" err="1" smtClean="0"/>
              <a:t>loessiques</a:t>
            </a:r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                                                                                    1978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1982 – Déménagement du </a:t>
            </a:r>
            <a:r>
              <a:rPr lang="fr-FR" sz="2400" b="1" dirty="0" smtClean="0"/>
              <a:t>SESCPF</a:t>
            </a:r>
            <a:r>
              <a:rPr lang="fr-FR" sz="2400" dirty="0" smtClean="0"/>
              <a:t> à Orléans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</a:t>
            </a:r>
            <a:r>
              <a:rPr lang="fr-FR" sz="2400" b="1" dirty="0" smtClean="0"/>
              <a:t>montée en puissance de « la </a:t>
            </a:r>
            <a:r>
              <a:rPr lang="fr-FR" sz="2400" b="1" dirty="0" err="1" smtClean="0"/>
              <a:t>carto</a:t>
            </a:r>
            <a:r>
              <a:rPr lang="fr-FR" sz="2400" b="1" dirty="0" smtClean="0"/>
              <a:t> »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4" name="Picture 2" descr="C:\Users\arrouays\AppData\Local\Temp\Ha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474" y="4956761"/>
            <a:ext cx="2503998" cy="166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44624"/>
            <a:ext cx="3851697" cy="24452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924944"/>
            <a:ext cx="4146159" cy="25200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861047"/>
            <a:ext cx="763203" cy="54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861048"/>
            <a:ext cx="827584" cy="55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79372"/>
            <a:ext cx="1800200" cy="7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14685"/>
            <a:ext cx="8568952" cy="662473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1990 – Création du programme </a:t>
            </a:r>
            <a:r>
              <a:rPr lang="fr-FR" sz="2400" b="1" dirty="0" smtClean="0"/>
              <a:t>IGCS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1990 – Lancement et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coordination de la </a:t>
            </a:r>
            <a:r>
              <a:rPr lang="fr-FR" sz="2400" b="1" dirty="0" smtClean="0"/>
              <a:t>BDGSE</a:t>
            </a:r>
          </a:p>
          <a:p>
            <a:r>
              <a:rPr lang="fr-FR" sz="2400" b="1" dirty="0" smtClean="0"/>
              <a:t>Bureau Européen des sols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1994 – Création du journal « </a:t>
            </a:r>
            <a:r>
              <a:rPr lang="fr-FR" sz="2400" b="1" dirty="0" smtClean="0"/>
              <a:t>Etude et Gestion des Sols</a:t>
            </a:r>
            <a:r>
              <a:rPr lang="fr-FR" sz="2400" dirty="0" smtClean="0"/>
              <a:t> »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1996 – 1999 – Présidence de </a:t>
            </a:r>
            <a:r>
              <a:rPr lang="fr-FR" sz="2400" b="1" dirty="0" smtClean="0"/>
              <a:t>l’AFES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1994 - 1998 – Vice présidence de </a:t>
            </a:r>
            <a:r>
              <a:rPr lang="fr-FR" sz="2400" b="1" dirty="0" smtClean="0"/>
              <a:t>l’UISS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51" y="620688"/>
            <a:ext cx="945105" cy="1080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908720"/>
            <a:ext cx="3168352" cy="2629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arrouays\AppData\Local\Temp\Chernozem M. Jamagne EGS 2002 9com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262" y="2847753"/>
            <a:ext cx="1938598" cy="253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882319"/>
            <a:ext cx="1093864" cy="98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955" y="5877271"/>
            <a:ext cx="1189307" cy="745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138" y="1484784"/>
            <a:ext cx="962086" cy="6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1994 - 2004 – Cours au DEA de </a:t>
            </a:r>
            <a:r>
              <a:rPr lang="fr-FR" dirty="0" smtClean="0"/>
              <a:t>pédologie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1997 – « Retraite </a:t>
            </a:r>
            <a:r>
              <a:rPr lang="fr-FR" dirty="0" smtClean="0"/>
              <a:t>» INRA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1998 – </a:t>
            </a:r>
            <a:r>
              <a:rPr lang="fr-FR" dirty="0" smtClean="0"/>
              <a:t>Organisation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/>
              <a:t>du </a:t>
            </a:r>
            <a:r>
              <a:rPr lang="fr-FR" dirty="0" smtClean="0"/>
              <a:t>Congrès Mondial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</a:t>
            </a:r>
            <a:r>
              <a:rPr lang="fr-FR" dirty="0"/>
              <a:t>de Science du </a:t>
            </a:r>
            <a:r>
              <a:rPr lang="fr-FR" dirty="0" smtClean="0"/>
              <a:t>Sol.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(Montpellier)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57137"/>
            <a:ext cx="3864498" cy="5863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7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33264"/>
            <a:ext cx="856895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Il ne s’est jamais arrêté…</a:t>
            </a:r>
          </a:p>
          <a:p>
            <a:endParaRPr lang="fr-FR" sz="2400" dirty="0"/>
          </a:p>
          <a:p>
            <a:r>
              <a:rPr lang="fr-FR" sz="2400" dirty="0" smtClean="0"/>
              <a:t>2011 – Publication des « </a:t>
            </a:r>
            <a:r>
              <a:rPr lang="fr-FR" sz="2400" b="1" dirty="0" smtClean="0"/>
              <a:t>Grands paysages </a:t>
            </a:r>
          </a:p>
          <a:p>
            <a:pPr marL="0" indent="0">
              <a:buNone/>
            </a:pPr>
            <a:r>
              <a:rPr lang="fr-FR" sz="2400" b="1" dirty="0"/>
              <a:t> </a:t>
            </a:r>
            <a:r>
              <a:rPr lang="fr-FR" sz="2400" b="1" dirty="0" smtClean="0"/>
              <a:t>    pédologiques de France</a:t>
            </a:r>
            <a:r>
              <a:rPr lang="fr-FR" sz="2400" dirty="0" smtClean="0"/>
              <a:t> »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2014 – 2015 – il travaillait encore sur la carte à 1/100 000 de Laon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  <a:endParaRPr lang="fr-FR" sz="1800" i="1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3074" name="Picture 2" descr="C:\Users\arrouays\AppData\Local\Temp\Carte_Laon_29-02-2016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212157"/>
            <a:ext cx="3492670" cy="2472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33791"/>
            <a:ext cx="2151472" cy="32403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55750" y="5949280"/>
            <a:ext cx="337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Jamagne</a:t>
            </a:r>
            <a:r>
              <a:rPr lang="fr-FR" sz="1200" i="1" dirty="0" smtClean="0"/>
              <a:t> M, Richer de Forges A, </a:t>
            </a:r>
            <a:r>
              <a:rPr lang="fr-FR" sz="1200" i="1" dirty="0" err="1" smtClean="0"/>
              <a:t>Arrouays</a:t>
            </a:r>
            <a:r>
              <a:rPr lang="fr-FR" sz="1200" i="1" dirty="0" smtClean="0"/>
              <a:t> D, </a:t>
            </a:r>
          </a:p>
          <a:p>
            <a:r>
              <a:rPr lang="fr-FR" sz="1200" i="1" dirty="0" smtClean="0"/>
              <a:t>Mathieu C. In </a:t>
            </a:r>
            <a:r>
              <a:rPr lang="fr-FR" sz="1200" i="1" dirty="0" err="1" smtClean="0"/>
              <a:t>prep</a:t>
            </a:r>
            <a:r>
              <a:rPr lang="fr-FR" sz="1200" i="1" dirty="0" smtClean="0"/>
              <a:t>. Carte pédologique à 1/100 000 </a:t>
            </a:r>
          </a:p>
          <a:p>
            <a:r>
              <a:rPr lang="fr-FR" sz="1200" i="1" dirty="0" smtClean="0"/>
              <a:t>de Laon et notice explicative. INRA-</a:t>
            </a:r>
            <a:r>
              <a:rPr lang="fr-FR" sz="1200" i="1" dirty="0" err="1" smtClean="0"/>
              <a:t>Quae</a:t>
            </a:r>
            <a:r>
              <a:rPr lang="fr-FR" sz="1200" i="1" dirty="0" smtClean="0"/>
              <a:t>. </a:t>
            </a:r>
            <a:endParaRPr lang="fr-FR" sz="12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67944" y="2780928"/>
            <a:ext cx="2510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Jamagne</a:t>
            </a:r>
            <a:r>
              <a:rPr lang="fr-FR" sz="1200" i="1" dirty="0" smtClean="0"/>
              <a:t> M, (avec la collaboration de</a:t>
            </a:r>
          </a:p>
          <a:p>
            <a:r>
              <a:rPr lang="fr-FR" sz="1200" i="1" dirty="0" smtClean="0"/>
              <a:t>M. </a:t>
            </a:r>
            <a:r>
              <a:rPr lang="fr-FR" sz="1200" i="1" dirty="0" err="1" smtClean="0"/>
              <a:t>Eimberk</a:t>
            </a:r>
            <a:r>
              <a:rPr lang="fr-FR" sz="1200" i="1" dirty="0" smtClean="0"/>
              <a:t> et S. </a:t>
            </a:r>
            <a:r>
              <a:rPr lang="fr-FR" sz="1200" i="1" dirty="0" err="1" smtClean="0"/>
              <a:t>Desbourdes</a:t>
            </a:r>
            <a:r>
              <a:rPr lang="fr-FR" sz="1200" i="1" dirty="0" smtClean="0"/>
              <a:t>). 2011</a:t>
            </a:r>
          </a:p>
          <a:p>
            <a:r>
              <a:rPr lang="fr-FR" sz="1200" i="1" dirty="0" smtClean="0"/>
              <a:t>INRA-</a:t>
            </a:r>
            <a:r>
              <a:rPr lang="fr-FR" sz="1200" i="1" dirty="0" err="1" smtClean="0"/>
              <a:t>Quae</a:t>
            </a:r>
            <a:r>
              <a:rPr lang="fr-FR" sz="1200" i="1" dirty="0" smtClean="0"/>
              <a:t>, 535 pages + DVD.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952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561</Words>
  <Application>Microsoft Office PowerPoint</Application>
  <PresentationFormat>Affichage à l'écran (4:3)</PresentationFormat>
  <Paragraphs>222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Marcel Jamagne, était aussi :</vt:lpstr>
      <vt:lpstr>A l’international, Marcel Jamagne était aussi :</vt:lpstr>
      <vt:lpstr>Un grand « bonhomme »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</dc:creator>
  <cp:lastModifiedBy>arrouays</cp:lastModifiedBy>
  <cp:revision>77</cp:revision>
  <dcterms:created xsi:type="dcterms:W3CDTF">2015-09-30T11:03:21Z</dcterms:created>
  <dcterms:modified xsi:type="dcterms:W3CDTF">2016-04-24T13:33:03Z</dcterms:modified>
</cp:coreProperties>
</file>