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6858000" cy="9906000" type="A4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00CC00"/>
    <a:srgbClr val="000099"/>
    <a:srgbClr val="FF9900"/>
    <a:srgbClr val="FEFEFE"/>
    <a:srgbClr val="F3F9FA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84" autoAdjust="0"/>
    <p:restoredTop sz="99710" autoAdjust="0"/>
  </p:normalViewPr>
  <p:slideViewPr>
    <p:cSldViewPr>
      <p:cViewPr varScale="1">
        <p:scale>
          <a:sx n="76" d="100"/>
          <a:sy n="76" d="100"/>
        </p:scale>
        <p:origin x="-1524" y="-96"/>
      </p:cViewPr>
      <p:guideLst>
        <p:guide orient="horz" pos="937"/>
        <p:guide pos="19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cs typeface="+mn-cs"/>
              </a:defRPr>
            </a:lvl1pPr>
          </a:lstStyle>
          <a:p>
            <a:pPr>
              <a:defRPr/>
            </a:pPr>
            <a:fld id="{68E3ABD1-AC67-4C48-A03F-9390A592FF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2500" y="768350"/>
            <a:ext cx="2655888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69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cs typeface="+mn-cs"/>
              </a:defRPr>
            </a:lvl1pPr>
          </a:lstStyle>
          <a:p>
            <a:pPr>
              <a:defRPr/>
            </a:pPr>
            <a:fld id="{6823F9C9-1F0F-48E5-97E7-2DB5E4AA053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0D5935-904B-4A42-9427-0CD58257ECFC}" type="slidenum">
              <a:rPr lang="fr-FR" smtClean="0">
                <a:cs typeface="Arial" charset="0"/>
              </a:rPr>
              <a:pPr/>
              <a:t>1</a:t>
            </a:fld>
            <a:endParaRPr lang="fr-FR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68538" y="13198475"/>
            <a:ext cx="25706387" cy="91059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37075" y="24074438"/>
            <a:ext cx="21169313" cy="1085691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90001-7741-476B-8DF3-4A42629F158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04E4F-4BF5-416E-9691-67251713593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1926550" y="1701800"/>
            <a:ext cx="6804025" cy="362489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12888" y="1701800"/>
            <a:ext cx="20261262" cy="362489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99D4C0-0207-4791-9EA3-857DCBCA98F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07884-EAD7-42F0-BE73-C8E7DEBAF2E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188" y="27300238"/>
            <a:ext cx="25706387" cy="8437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89188" y="18007013"/>
            <a:ext cx="25706387" cy="92932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9B13B-9A3A-4A89-8236-796DE6C8B25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12888" y="9912350"/>
            <a:ext cx="13531850" cy="2803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97138" y="9912350"/>
            <a:ext cx="13533437" cy="2803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815FDC-F31D-4DC0-9FCA-51D72225F1B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2888" y="9509125"/>
            <a:ext cx="13361987" cy="39639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2888" y="13473113"/>
            <a:ext cx="13361987" cy="244776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63825" y="9509125"/>
            <a:ext cx="13366750" cy="39639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63825" y="13473113"/>
            <a:ext cx="13366750" cy="244776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5D0BF-966D-4A14-A35F-DE1EF2AACCB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41B4E0-92BB-4ED8-A9A1-006D6AA49B0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0FC2FC-315E-4374-BEE3-FB332C854B6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2888" y="1692275"/>
            <a:ext cx="9948862" cy="71977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23700" y="1692275"/>
            <a:ext cx="16906875" cy="36258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2888" y="8890000"/>
            <a:ext cx="9948862" cy="29060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41603-203D-422B-B541-51FA4A4811E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27725" y="29738638"/>
            <a:ext cx="18146713" cy="3511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27725" y="3795713"/>
            <a:ext cx="18146713" cy="25490487"/>
          </a:xfrm>
        </p:spPr>
        <p:txBody>
          <a:bodyPr lIns="417643" tIns="208822" rIns="417643" bIns="208822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27725" y="33250188"/>
            <a:ext cx="18146713" cy="49863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D7AE0D-3725-40EE-9324-321ABA003E7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81" tIns="45941" rIns="91881" bIns="45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81" tIns="45941" rIns="91881" bIns="45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81" tIns="45941" rIns="91881" bIns="45941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81" tIns="45941" rIns="91881" bIns="45941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81" tIns="45941" rIns="91881" bIns="45941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4EEE48B-5B88-4740-9210-4F0635AB6466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19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9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defTabSz="919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defTabSz="919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defTabSz="919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6pPr>
      <a:lvl7pPr marL="9144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7pPr>
      <a:lvl8pPr marL="13716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8pPr>
      <a:lvl9pPr marL="18288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9pPr>
    </p:titleStyle>
    <p:bodyStyle>
      <a:lvl1pPr marL="344488" indent="-344488" algn="l" defTabSz="919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6125" indent="-287338" algn="l" defTabSz="919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9350" indent="-230188" algn="l" defTabSz="919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8138" indent="-230188" algn="l" defTabSz="919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66925" indent="-228600" algn="l" defTabSz="919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98536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6pPr>
      <a:lvl7pPr marL="103108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7pPr>
      <a:lvl8pPr marL="107680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8pPr>
      <a:lvl9pPr marL="112252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emf"/><Relationship Id="rId7" Type="http://schemas.openxmlformats.org/officeDocument/2006/relationships/image" Target="../media/image4.png"/><Relationship Id="rId12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emf"/><Relationship Id="rId5" Type="http://schemas.openxmlformats.org/officeDocument/2006/relationships/hyperlink" Target="mailto:clement.stahl@ecofog.gf" TargetMode="External"/><Relationship Id="rId10" Type="http://schemas.openxmlformats.org/officeDocument/2006/relationships/image" Target="../media/image7.jpeg"/><Relationship Id="rId4" Type="http://schemas.openxmlformats.org/officeDocument/2006/relationships/image" Target="../media/image2.emf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oup 201"/>
          <p:cNvGrpSpPr>
            <a:grpSpLocks/>
          </p:cNvGrpSpPr>
          <p:nvPr/>
        </p:nvGrpSpPr>
        <p:grpSpPr bwMode="auto">
          <a:xfrm>
            <a:off x="69850" y="7299325"/>
            <a:ext cx="3497263" cy="1881188"/>
            <a:chOff x="48" y="17415"/>
            <a:chExt cx="9718" cy="5086"/>
          </a:xfrm>
        </p:grpSpPr>
        <p:pic>
          <p:nvPicPr>
            <p:cNvPr id="15475" name="Picture 19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" y="17415"/>
              <a:ext cx="9718" cy="5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476" name="Text Box 126"/>
            <p:cNvSpPr txBox="1">
              <a:spLocks noChangeArrowheads="1"/>
            </p:cNvSpPr>
            <p:nvPr/>
          </p:nvSpPr>
          <p:spPr bwMode="auto">
            <a:xfrm>
              <a:off x="3956" y="20140"/>
              <a:ext cx="662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0117" tIns="10058" rIns="20117" bIns="10058">
              <a:spAutoFit/>
            </a:bodyPr>
            <a:lstStyle/>
            <a:p>
              <a:pPr defTabSz="201613"/>
              <a:r>
                <a:rPr lang="de-DE" sz="700" b="1"/>
                <a:t>2012</a:t>
              </a:r>
              <a:endParaRPr lang="fr-FR" sz="700" b="1"/>
            </a:p>
          </p:txBody>
        </p:sp>
        <p:sp>
          <p:nvSpPr>
            <p:cNvPr id="15477" name="Text Box 127"/>
            <p:cNvSpPr txBox="1">
              <a:spLocks noChangeArrowheads="1"/>
            </p:cNvSpPr>
            <p:nvPr/>
          </p:nvSpPr>
          <p:spPr bwMode="auto">
            <a:xfrm>
              <a:off x="2757" y="18235"/>
              <a:ext cx="661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0117" tIns="10058" rIns="20117" bIns="10058">
              <a:spAutoFit/>
            </a:bodyPr>
            <a:lstStyle/>
            <a:p>
              <a:pPr defTabSz="201613"/>
              <a:r>
                <a:rPr lang="de-DE" sz="700" b="1"/>
                <a:t>2011</a:t>
              </a:r>
              <a:endParaRPr lang="fr-FR" sz="700" b="1"/>
            </a:p>
          </p:txBody>
        </p:sp>
        <p:sp>
          <p:nvSpPr>
            <p:cNvPr id="15478" name="Text Box 129"/>
            <p:cNvSpPr txBox="1">
              <a:spLocks noChangeArrowheads="1"/>
            </p:cNvSpPr>
            <p:nvPr/>
          </p:nvSpPr>
          <p:spPr bwMode="auto">
            <a:xfrm>
              <a:off x="8469" y="18235"/>
              <a:ext cx="662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0117" tIns="10058" rIns="20117" bIns="10058">
              <a:spAutoFit/>
            </a:bodyPr>
            <a:lstStyle/>
            <a:p>
              <a:pPr defTabSz="201613"/>
              <a:r>
                <a:rPr lang="de-DE" sz="700" b="1"/>
                <a:t>2013</a:t>
              </a:r>
              <a:endParaRPr lang="fr-FR" sz="700" b="1"/>
            </a:p>
          </p:txBody>
        </p:sp>
        <p:sp>
          <p:nvSpPr>
            <p:cNvPr id="15479" name="Text Box 127"/>
            <p:cNvSpPr txBox="1">
              <a:spLocks noChangeArrowheads="1"/>
            </p:cNvSpPr>
            <p:nvPr/>
          </p:nvSpPr>
          <p:spPr bwMode="auto">
            <a:xfrm>
              <a:off x="5637" y="18183"/>
              <a:ext cx="662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0117" tIns="10058" rIns="20117" bIns="10058">
              <a:spAutoFit/>
            </a:bodyPr>
            <a:lstStyle/>
            <a:p>
              <a:pPr defTabSz="201613"/>
              <a:r>
                <a:rPr lang="de-DE" sz="700" b="1"/>
                <a:t>2012</a:t>
              </a:r>
              <a:endParaRPr lang="fr-FR" sz="700" b="1"/>
            </a:p>
          </p:txBody>
        </p:sp>
      </p:grpSp>
      <p:pic>
        <p:nvPicPr>
          <p:cNvPr id="15362" name="Picture 95"/>
          <p:cNvPicPr>
            <a:picLocks noChangeAspect="1" noChangeArrowheads="1"/>
          </p:cNvPicPr>
          <p:nvPr/>
        </p:nvPicPr>
        <p:blipFill>
          <a:blip r:embed="rId4"/>
          <a:srcRect l="7924" r="4713"/>
          <a:stretch>
            <a:fillRect/>
          </a:stretch>
        </p:blipFill>
        <p:spPr bwMode="auto">
          <a:xfrm>
            <a:off x="3463925" y="4170363"/>
            <a:ext cx="3238500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1179"/>
          <p:cNvSpPr txBox="1">
            <a:spLocks noChangeArrowheads="1"/>
          </p:cNvSpPr>
          <p:nvPr/>
        </p:nvSpPr>
        <p:spPr bwMode="auto">
          <a:xfrm>
            <a:off x="1447800" y="904875"/>
            <a:ext cx="500538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17" tIns="10058" rIns="20117" bIns="10058">
            <a:spAutoFit/>
          </a:bodyPr>
          <a:lstStyle/>
          <a:p>
            <a:pPr algn="just" defTabSz="919163">
              <a:spcBef>
                <a:spcPct val="50000"/>
              </a:spcBef>
            </a:pPr>
            <a:r>
              <a:rPr lang="fr-FR" sz="900" u="sng"/>
              <a:t>Katja Klumpp</a:t>
            </a:r>
            <a:r>
              <a:rPr lang="fr-FR" sz="900" u="sng" baseline="30000"/>
              <a:t>1</a:t>
            </a:r>
            <a:r>
              <a:rPr lang="fr-FR" sz="900"/>
              <a:t>, Clément Stahl</a:t>
            </a:r>
            <a:r>
              <a:rPr lang="fr-FR" sz="900" baseline="30000"/>
              <a:t>1</a:t>
            </a:r>
            <a:r>
              <a:rPr lang="en-GB" sz="900" baseline="30000"/>
              <a:t>-2 *</a:t>
            </a:r>
            <a:r>
              <a:rPr lang="en-GB" sz="900"/>
              <a:t>, </a:t>
            </a:r>
            <a:r>
              <a:rPr lang="fr-FR" sz="900"/>
              <a:t>Robert Falcimagne</a:t>
            </a:r>
            <a:r>
              <a:rPr lang="fr-FR" sz="900" baseline="30000"/>
              <a:t>1</a:t>
            </a:r>
            <a:r>
              <a:rPr lang="fr-FR" sz="900"/>
              <a:t>, Olivier Darsonville </a:t>
            </a:r>
            <a:r>
              <a:rPr lang="fr-FR" sz="900" baseline="30000"/>
              <a:t>1</a:t>
            </a:r>
            <a:r>
              <a:rPr lang="fr-FR" sz="900"/>
              <a:t>, Benoit Burban</a:t>
            </a:r>
            <a:r>
              <a:rPr lang="fr-FR" sz="900" baseline="30000"/>
              <a:t>2</a:t>
            </a:r>
            <a:r>
              <a:rPr lang="fr-FR" sz="900"/>
              <a:t>, </a:t>
            </a:r>
            <a:r>
              <a:rPr lang="en-GB" sz="900"/>
              <a:t>Vincent Blanfort</a:t>
            </a:r>
            <a:r>
              <a:rPr lang="en-GB" sz="900" baseline="30000"/>
              <a:t>1-3 ,</a:t>
            </a:r>
            <a:r>
              <a:rPr lang="fr-FR" sz="900"/>
              <a:t>Lecomte Philippe</a:t>
            </a:r>
            <a:r>
              <a:rPr lang="fr-FR" sz="900" baseline="30000"/>
              <a:t>3</a:t>
            </a:r>
            <a:r>
              <a:rPr lang="fr-FR" sz="900"/>
              <a:t> </a:t>
            </a:r>
          </a:p>
          <a:p>
            <a:pPr algn="just" defTabSz="919163">
              <a:spcBef>
                <a:spcPct val="50000"/>
              </a:spcBef>
            </a:pPr>
            <a:r>
              <a:rPr lang="en-GB" sz="500"/>
              <a:t>(1) </a:t>
            </a:r>
            <a:r>
              <a:rPr lang="pt-BR" sz="500"/>
              <a:t>INRA, UR 874, Research Unit on permanent grasslands, 63100 Clermont Ferrand, France </a:t>
            </a:r>
            <a:r>
              <a:rPr lang="en-GB" sz="500"/>
              <a:t>(2) CIRAD, UMR Selmet, Campus Agronomique, BP 709, 97387 Kourou Cedex French Guiana (3) </a:t>
            </a:r>
            <a:r>
              <a:rPr lang="pt-BR" sz="500"/>
              <a:t>CIRAD, UMR Selmet, Campus international de Baillarguet - TA C-112/ A 34398 Montpellier Cedex 5 </a:t>
            </a:r>
            <a:r>
              <a:rPr lang="en-GB" sz="500"/>
              <a:t>* </a:t>
            </a:r>
            <a:r>
              <a:rPr lang="en-GB" sz="500">
                <a:hlinkClick r:id="rId5"/>
              </a:rPr>
              <a:t>clement.stahl@ecofog.gf</a:t>
            </a:r>
            <a:r>
              <a:rPr lang="en-GB" sz="500" b="1"/>
              <a:t> </a:t>
            </a:r>
          </a:p>
        </p:txBody>
      </p:sp>
      <p:sp>
        <p:nvSpPr>
          <p:cNvPr id="15364" name="Text Box 1613"/>
          <p:cNvSpPr txBox="1">
            <a:spLocks noChangeArrowheads="1"/>
          </p:cNvSpPr>
          <p:nvPr/>
        </p:nvSpPr>
        <p:spPr bwMode="auto">
          <a:xfrm>
            <a:off x="163513" y="2892425"/>
            <a:ext cx="2868612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17" tIns="10058" rIns="20117" bIns="10058">
            <a:spAutoFit/>
          </a:bodyPr>
          <a:lstStyle/>
          <a:p>
            <a:pPr algn="just" defTabSz="201613">
              <a:spcBef>
                <a:spcPts val="138"/>
              </a:spcBef>
              <a:buFont typeface="Wingdings" pitchFamily="2" charset="2"/>
              <a:buChar char="§"/>
            </a:pPr>
            <a:r>
              <a:rPr lang="en-GB" sz="900"/>
              <a:t> Investigate the drought effect on the carbon storage in two </a:t>
            </a:r>
            <a:r>
              <a:rPr lang="en-US" sz="900"/>
              <a:t>contrasted </a:t>
            </a:r>
            <a:r>
              <a:rPr lang="en-GB" sz="900"/>
              <a:t>agricultural management.</a:t>
            </a:r>
          </a:p>
          <a:p>
            <a:pPr algn="just" defTabSz="201613">
              <a:spcBef>
                <a:spcPts val="138"/>
              </a:spcBef>
            </a:pPr>
            <a:endParaRPr lang="en-GB" sz="400"/>
          </a:p>
          <a:p>
            <a:pPr algn="just" defTabSz="201613">
              <a:spcBef>
                <a:spcPts val="138"/>
              </a:spcBef>
              <a:buFont typeface="Wingdings" pitchFamily="2" charset="2"/>
              <a:buChar char="§"/>
            </a:pPr>
            <a:r>
              <a:rPr lang="en-GB" sz="900"/>
              <a:t> Evaluate the specific consequences of the climatic variability (i.e dry and wet season) on the GPP and Reco.</a:t>
            </a:r>
          </a:p>
        </p:txBody>
      </p:sp>
      <p:sp>
        <p:nvSpPr>
          <p:cNvPr id="15365" name="Text Box 1854"/>
          <p:cNvSpPr txBox="1">
            <a:spLocks noChangeArrowheads="1"/>
          </p:cNvSpPr>
          <p:nvPr/>
        </p:nvSpPr>
        <p:spPr bwMode="auto">
          <a:xfrm>
            <a:off x="319088" y="2636838"/>
            <a:ext cx="436562" cy="201612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lIns="20117" tIns="10058" rIns="20117" bIns="10058">
            <a:spAutoFit/>
          </a:bodyPr>
          <a:lstStyle/>
          <a:p>
            <a:pPr defTabSz="919163">
              <a:spcBef>
                <a:spcPct val="50000"/>
              </a:spcBef>
            </a:pPr>
            <a:r>
              <a:rPr lang="en-GB" sz="1200" b="1">
                <a:solidFill>
                  <a:schemeClr val="bg1"/>
                </a:solidFill>
              </a:rPr>
              <a:t>AIMS</a:t>
            </a:r>
          </a:p>
        </p:txBody>
      </p:sp>
      <p:sp>
        <p:nvSpPr>
          <p:cNvPr id="15366" name="Text Box 1855"/>
          <p:cNvSpPr txBox="1">
            <a:spLocks noChangeArrowheads="1"/>
          </p:cNvSpPr>
          <p:nvPr/>
        </p:nvSpPr>
        <p:spPr bwMode="auto">
          <a:xfrm>
            <a:off x="3333750" y="2636838"/>
            <a:ext cx="1131888" cy="384175"/>
          </a:xfrm>
          <a:prstGeom prst="rect">
            <a:avLst/>
          </a:prstGeom>
          <a:solidFill>
            <a:srgbClr val="006600"/>
          </a:solidFill>
          <a:ln w="9525" algn="ctr">
            <a:noFill/>
            <a:miter lim="800000"/>
            <a:headEnd/>
            <a:tailEnd/>
          </a:ln>
        </p:spPr>
        <p:txBody>
          <a:bodyPr lIns="20117" tIns="10058" rIns="20117" bIns="10058">
            <a:spAutoFit/>
          </a:bodyPr>
          <a:lstStyle/>
          <a:p>
            <a:pPr defTabSz="919163">
              <a:spcBef>
                <a:spcPct val="50000"/>
              </a:spcBef>
            </a:pPr>
            <a:r>
              <a:rPr lang="en-GB" sz="1200" b="1">
                <a:solidFill>
                  <a:schemeClr val="bg1"/>
                </a:solidFill>
              </a:rPr>
              <a:t>MATERIELS &amp; METHODS</a:t>
            </a:r>
          </a:p>
        </p:txBody>
      </p:sp>
      <p:sp>
        <p:nvSpPr>
          <p:cNvPr id="15367" name="Text Box 1861"/>
          <p:cNvSpPr txBox="1">
            <a:spLocks noChangeArrowheads="1"/>
          </p:cNvSpPr>
          <p:nvPr/>
        </p:nvSpPr>
        <p:spPr bwMode="auto">
          <a:xfrm>
            <a:off x="3687763" y="8258175"/>
            <a:ext cx="2938462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17" tIns="10058" rIns="20117" bIns="10058">
            <a:spAutoFit/>
          </a:bodyPr>
          <a:lstStyle/>
          <a:p>
            <a:pPr marL="80963" indent="-80963" algn="just" defTabSz="919163"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GB" sz="800"/>
              <a:t>Intensity of dry season is different between dry and wet years (e.g. 2012 and 2013) leading to a high inter- and intra-annual C storage variability in relation to water condition.</a:t>
            </a:r>
          </a:p>
          <a:p>
            <a:pPr marL="80963" indent="-80963" algn="just" defTabSz="919163"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GB" sz="800"/>
              <a:t>The old extensive pasture shows a higher net C storage but is more affected to intermediate water conditions, between wet and dry season, allowing the higher C storage in dry years.</a:t>
            </a:r>
          </a:p>
          <a:p>
            <a:pPr marL="80963" indent="-80963" algn="just" defTabSz="919163"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GB" sz="800"/>
              <a:t>The GPP-Reco-relation is sensitive to SWC (and P-ETP), changing fraction their pattern in dry and wet years.</a:t>
            </a:r>
          </a:p>
        </p:txBody>
      </p:sp>
      <p:sp>
        <p:nvSpPr>
          <p:cNvPr id="15368" name="Text Box 1872"/>
          <p:cNvSpPr txBox="1">
            <a:spLocks noChangeArrowheads="1"/>
          </p:cNvSpPr>
          <p:nvPr/>
        </p:nvSpPr>
        <p:spPr bwMode="auto">
          <a:xfrm>
            <a:off x="3636963" y="8008938"/>
            <a:ext cx="1108075" cy="201612"/>
          </a:xfrm>
          <a:prstGeom prst="rect">
            <a:avLst/>
          </a:prstGeom>
          <a:solidFill>
            <a:srgbClr val="006600"/>
          </a:solidFill>
          <a:ln w="9525" algn="ctr">
            <a:noFill/>
            <a:miter lim="800000"/>
            <a:headEnd/>
            <a:tailEnd/>
          </a:ln>
        </p:spPr>
        <p:txBody>
          <a:bodyPr lIns="20117" tIns="10058" rIns="20117" bIns="10058">
            <a:spAutoFit/>
          </a:bodyPr>
          <a:lstStyle/>
          <a:p>
            <a:pPr defTabSz="919163">
              <a:spcBef>
                <a:spcPct val="50000"/>
              </a:spcBef>
            </a:pPr>
            <a:r>
              <a:rPr lang="en-GB" sz="12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15369" name="Rectangle 281"/>
          <p:cNvSpPr>
            <a:spLocks noChangeArrowheads="1"/>
          </p:cNvSpPr>
          <p:nvPr/>
        </p:nvSpPr>
        <p:spPr bwMode="auto">
          <a:xfrm>
            <a:off x="4603750" y="2625725"/>
            <a:ext cx="20907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17" tIns="10058" rIns="20117" bIns="10058">
            <a:spAutoFit/>
          </a:bodyPr>
          <a:lstStyle/>
          <a:p>
            <a:pPr algn="just" defTabSz="201613"/>
            <a:r>
              <a:rPr lang="en-GB" sz="600"/>
              <a:t>This study was conducted in two farms in French Guiana, South America (5°16’54”N, 52°54’44”W). Mean annual rainfall is 3041 mm and mean air temperature is around 25.7 °C. The study focused on a hilltop zone with clayey soils, classiﬁed as Ferralsols or Acrisols. </a:t>
            </a:r>
          </a:p>
        </p:txBody>
      </p:sp>
      <p:sp>
        <p:nvSpPr>
          <p:cNvPr id="66" name="AutoShape 1853"/>
          <p:cNvSpPr>
            <a:spLocks noChangeArrowheads="1"/>
          </p:cNvSpPr>
          <p:nvPr/>
        </p:nvSpPr>
        <p:spPr bwMode="auto">
          <a:xfrm>
            <a:off x="173038" y="3743325"/>
            <a:ext cx="2870200" cy="107950"/>
          </a:xfrm>
          <a:prstGeom prst="homePlate">
            <a:avLst>
              <a:gd name="adj" fmla="val 17281"/>
            </a:avLst>
          </a:prstGeom>
          <a:gradFill rotWithShape="1">
            <a:gsLst>
              <a:gs pos="0">
                <a:schemeClr val="bg1"/>
              </a:gs>
              <a:gs pos="50000">
                <a:srgbClr val="008000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20117" tIns="10058" rIns="20117" bIns="10058" anchor="ctr"/>
          <a:lstStyle/>
          <a:p>
            <a:pPr defTabSz="201613">
              <a:defRPr/>
            </a:pPr>
            <a:endParaRPr lang="en-GB"/>
          </a:p>
        </p:txBody>
      </p:sp>
      <p:sp>
        <p:nvSpPr>
          <p:cNvPr id="70" name="AutoShape 1853"/>
          <p:cNvSpPr>
            <a:spLocks noChangeArrowheads="1"/>
          </p:cNvSpPr>
          <p:nvPr/>
        </p:nvSpPr>
        <p:spPr bwMode="auto">
          <a:xfrm>
            <a:off x="3513138" y="4313238"/>
            <a:ext cx="2870200" cy="106362"/>
          </a:xfrm>
          <a:prstGeom prst="homePlate">
            <a:avLst>
              <a:gd name="adj" fmla="val 17281"/>
            </a:avLst>
          </a:prstGeom>
          <a:gradFill rotWithShape="1">
            <a:gsLst>
              <a:gs pos="0">
                <a:schemeClr val="bg1"/>
              </a:gs>
              <a:gs pos="50000">
                <a:srgbClr val="008000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20117" tIns="10058" rIns="20117" bIns="10058" anchor="ctr"/>
          <a:lstStyle/>
          <a:p>
            <a:pPr defTabSz="201613">
              <a:defRPr/>
            </a:pPr>
            <a:endParaRPr lang="en-GB"/>
          </a:p>
        </p:txBody>
      </p:sp>
      <p:grpSp>
        <p:nvGrpSpPr>
          <p:cNvPr id="15372" name="Groupe 77"/>
          <p:cNvGrpSpPr>
            <a:grpSpLocks/>
          </p:cNvGrpSpPr>
          <p:nvPr/>
        </p:nvGrpSpPr>
        <p:grpSpPr bwMode="auto">
          <a:xfrm rot="5400000">
            <a:off x="2065338" y="3695700"/>
            <a:ext cx="2149475" cy="79375"/>
            <a:chOff x="1100931" y="18651537"/>
            <a:chExt cx="15392400" cy="3581400"/>
          </a:xfrm>
        </p:grpSpPr>
        <p:sp>
          <p:nvSpPr>
            <p:cNvPr id="79" name="AutoShape 1853"/>
            <p:cNvSpPr>
              <a:spLocks noChangeArrowheads="1"/>
            </p:cNvSpPr>
            <p:nvPr/>
          </p:nvSpPr>
          <p:spPr bwMode="auto">
            <a:xfrm>
              <a:off x="1100931" y="18651537"/>
              <a:ext cx="15318194" cy="3581400"/>
            </a:xfrm>
            <a:prstGeom prst="homePlate">
              <a:avLst>
                <a:gd name="adj" fmla="val 16416"/>
              </a:avLst>
            </a:prstGeom>
            <a:gradFill rotWithShape="1">
              <a:gsLst>
                <a:gs pos="0">
                  <a:schemeClr val="bg1"/>
                </a:gs>
                <a:gs pos="50000">
                  <a:srgbClr val="00800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20117" tIns="10058" rIns="20117" bIns="10058" anchor="ctr"/>
            <a:lstStyle/>
            <a:p>
              <a:pPr defTabSz="201613">
                <a:defRPr/>
              </a:pPr>
              <a:endParaRPr lang="en-GB"/>
            </a:p>
          </p:txBody>
        </p:sp>
        <p:sp>
          <p:nvSpPr>
            <p:cNvPr id="15474" name="Rectangle 79"/>
            <p:cNvSpPr>
              <a:spLocks noChangeArrowheads="1"/>
            </p:cNvSpPr>
            <p:nvPr/>
          </p:nvSpPr>
          <p:spPr bwMode="auto">
            <a:xfrm>
              <a:off x="15807531" y="18956337"/>
              <a:ext cx="685800" cy="32766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lIns="20117" tIns="10058" rIns="20117" bIns="10058"/>
            <a:lstStyle/>
            <a:p>
              <a:pPr defTabSz="919163"/>
              <a:endParaRPr lang="en-GB"/>
            </a:p>
          </p:txBody>
        </p:sp>
      </p:grpSp>
      <p:sp>
        <p:nvSpPr>
          <p:cNvPr id="82" name="AutoShape 1853"/>
          <p:cNvSpPr>
            <a:spLocks noChangeArrowheads="1"/>
          </p:cNvSpPr>
          <p:nvPr/>
        </p:nvSpPr>
        <p:spPr bwMode="auto">
          <a:xfrm rot="5400000">
            <a:off x="2816225" y="8780463"/>
            <a:ext cx="1433513" cy="103187"/>
          </a:xfrm>
          <a:prstGeom prst="homePlate">
            <a:avLst>
              <a:gd name="adj" fmla="val 16980"/>
            </a:avLst>
          </a:prstGeom>
          <a:gradFill rotWithShape="1">
            <a:gsLst>
              <a:gs pos="0">
                <a:schemeClr val="bg1"/>
              </a:gs>
              <a:gs pos="50000">
                <a:srgbClr val="008000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20117" tIns="10058" rIns="20117" bIns="10058" anchor="ctr"/>
          <a:lstStyle/>
          <a:p>
            <a:pPr defTabSz="201613">
              <a:defRPr/>
            </a:pPr>
            <a:endParaRPr lang="en-GB"/>
          </a:p>
        </p:txBody>
      </p:sp>
      <p:sp>
        <p:nvSpPr>
          <p:cNvPr id="15374" name="Rectangle 86"/>
          <p:cNvSpPr>
            <a:spLocks noChangeArrowheads="1"/>
          </p:cNvSpPr>
          <p:nvPr/>
        </p:nvSpPr>
        <p:spPr bwMode="auto">
          <a:xfrm>
            <a:off x="1454150" y="1565275"/>
            <a:ext cx="50260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17" tIns="10058" rIns="20117" bIns="10058">
            <a:spAutoFit/>
          </a:bodyPr>
          <a:lstStyle/>
          <a:p>
            <a:pPr algn="just" defTabSz="201613"/>
            <a:r>
              <a:rPr lang="en-GB" sz="900"/>
              <a:t>More than 15% of Amazon forest has been converted to pastures in last decades. Forests contain more C than a pasture, </a:t>
            </a:r>
            <a:r>
              <a:rPr lang="en-US" sz="900"/>
              <a:t>however, only little information is available on the potential C sequestration of those pastures in the long term and with respect to climatic variability</a:t>
            </a:r>
            <a:r>
              <a:rPr lang="en-GB" sz="900"/>
              <a:t>. A better insight on how climatic variability and agricultural management affects net carbon exchange (i.e. NEE) of cattle pastures are, thus, important to increase C storage and to prevent from increasing greenhouse gas emission.</a:t>
            </a:r>
            <a:endParaRPr lang="fr-FR" sz="900"/>
          </a:p>
        </p:txBody>
      </p:sp>
      <p:sp>
        <p:nvSpPr>
          <p:cNvPr id="89" name="AutoShape 1853"/>
          <p:cNvSpPr>
            <a:spLocks noChangeArrowheads="1"/>
          </p:cNvSpPr>
          <p:nvPr/>
        </p:nvSpPr>
        <p:spPr bwMode="auto">
          <a:xfrm>
            <a:off x="3722688" y="2482850"/>
            <a:ext cx="2871787" cy="107950"/>
          </a:xfrm>
          <a:prstGeom prst="homePlate">
            <a:avLst>
              <a:gd name="adj" fmla="val 17290"/>
            </a:avLst>
          </a:prstGeom>
          <a:gradFill rotWithShape="1">
            <a:gsLst>
              <a:gs pos="0">
                <a:schemeClr val="bg1"/>
              </a:gs>
              <a:gs pos="50000">
                <a:srgbClr val="008000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20117" tIns="10058" rIns="20117" bIns="10058" anchor="ctr"/>
          <a:lstStyle/>
          <a:p>
            <a:pPr defTabSz="201613">
              <a:defRPr/>
            </a:pPr>
            <a:endParaRPr lang="en-GB"/>
          </a:p>
        </p:txBody>
      </p:sp>
      <p:sp>
        <p:nvSpPr>
          <p:cNvPr id="95" name="AutoShape 1853"/>
          <p:cNvSpPr>
            <a:spLocks noChangeArrowheads="1"/>
          </p:cNvSpPr>
          <p:nvPr/>
        </p:nvSpPr>
        <p:spPr bwMode="auto">
          <a:xfrm>
            <a:off x="163513" y="2482850"/>
            <a:ext cx="2870200" cy="107950"/>
          </a:xfrm>
          <a:prstGeom prst="homePlate">
            <a:avLst>
              <a:gd name="adj" fmla="val 17281"/>
            </a:avLst>
          </a:prstGeom>
          <a:gradFill rotWithShape="1">
            <a:gsLst>
              <a:gs pos="0">
                <a:schemeClr val="bg1"/>
              </a:gs>
              <a:gs pos="50000">
                <a:srgbClr val="008000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20117" tIns="10058" rIns="20117" bIns="10058" anchor="ctr"/>
          <a:lstStyle/>
          <a:p>
            <a:pPr defTabSz="201613">
              <a:defRPr/>
            </a:pPr>
            <a:endParaRPr lang="en-GB"/>
          </a:p>
        </p:txBody>
      </p:sp>
      <p:sp>
        <p:nvSpPr>
          <p:cNvPr id="69" name="AutoShape 1853"/>
          <p:cNvSpPr>
            <a:spLocks noChangeArrowheads="1"/>
          </p:cNvSpPr>
          <p:nvPr/>
        </p:nvSpPr>
        <p:spPr bwMode="auto">
          <a:xfrm>
            <a:off x="3584575" y="7902575"/>
            <a:ext cx="3179763" cy="88900"/>
          </a:xfrm>
          <a:prstGeom prst="homePlate">
            <a:avLst>
              <a:gd name="adj" fmla="val 17120"/>
            </a:avLst>
          </a:prstGeom>
          <a:gradFill rotWithShape="1">
            <a:gsLst>
              <a:gs pos="0">
                <a:schemeClr val="bg1"/>
              </a:gs>
              <a:gs pos="50000">
                <a:srgbClr val="008000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20117" tIns="10058" rIns="20117" bIns="10058" anchor="ctr"/>
          <a:lstStyle/>
          <a:p>
            <a:pPr defTabSz="201613">
              <a:defRPr/>
            </a:pPr>
            <a:endParaRPr lang="en-GB"/>
          </a:p>
        </p:txBody>
      </p:sp>
      <p:grpSp>
        <p:nvGrpSpPr>
          <p:cNvPr id="15378" name="Group 76"/>
          <p:cNvGrpSpPr>
            <a:grpSpLocks/>
          </p:cNvGrpSpPr>
          <p:nvPr/>
        </p:nvGrpSpPr>
        <p:grpSpPr bwMode="auto">
          <a:xfrm>
            <a:off x="5675313" y="157163"/>
            <a:ext cx="1157287" cy="566737"/>
            <a:chOff x="112146040" y="104878397"/>
            <a:chExt cx="1709470" cy="660578"/>
          </a:xfrm>
        </p:grpSpPr>
        <p:pic>
          <p:nvPicPr>
            <p:cNvPr id="15471" name="Picture 77" descr="logosEuropeFEDER(1)[1]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12853205" y="104896993"/>
              <a:ext cx="1002305" cy="641982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</p:pic>
        <p:pic>
          <p:nvPicPr>
            <p:cNvPr id="15472" name="Picture 78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12146040" y="104878397"/>
              <a:ext cx="632230" cy="660384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</p:pic>
      </p:grpSp>
      <p:pic>
        <p:nvPicPr>
          <p:cNvPr id="15379" name="Picture 8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7638" y="573088"/>
            <a:ext cx="893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0" name="Picture 12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39700" y="104775"/>
            <a:ext cx="79375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1" name="ZoneTexte 116"/>
          <p:cNvSpPr txBox="1">
            <a:spLocks noChangeArrowheads="1"/>
          </p:cNvSpPr>
          <p:nvPr/>
        </p:nvSpPr>
        <p:spPr bwMode="auto">
          <a:xfrm>
            <a:off x="836613" y="9748838"/>
            <a:ext cx="5511800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17" tIns="10058" rIns="20117" bIns="10058">
            <a:spAutoFit/>
          </a:bodyPr>
          <a:lstStyle/>
          <a:p>
            <a:pPr algn="ctr" defTabSz="201613"/>
            <a:r>
              <a:rPr lang="en-GB" sz="500" i="1"/>
              <a:t>We thank the farmers, who permit to samples their pastures. We thank also the great technician assistance of Cirad Guyane and Inra Clermont during this experimentation. </a:t>
            </a:r>
          </a:p>
        </p:txBody>
      </p:sp>
      <p:sp>
        <p:nvSpPr>
          <p:cNvPr id="15382" name="Text Box 1871"/>
          <p:cNvSpPr txBox="1">
            <a:spLocks noChangeArrowheads="1"/>
          </p:cNvSpPr>
          <p:nvPr/>
        </p:nvSpPr>
        <p:spPr bwMode="auto">
          <a:xfrm>
            <a:off x="300038" y="3833813"/>
            <a:ext cx="777875" cy="201612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lIns="20117" tIns="10058" rIns="20117" bIns="10058">
            <a:spAutoFit/>
          </a:bodyPr>
          <a:lstStyle/>
          <a:p>
            <a:pPr defTabSz="919163">
              <a:spcBef>
                <a:spcPct val="50000"/>
              </a:spcBef>
            </a:pPr>
            <a:r>
              <a:rPr lang="en-GB" sz="12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5383" name="Rectangle 3"/>
          <p:cNvSpPr>
            <a:spLocks noChangeArrowheads="1"/>
          </p:cNvSpPr>
          <p:nvPr/>
        </p:nvSpPr>
        <p:spPr bwMode="auto">
          <a:xfrm>
            <a:off x="3255963" y="3903663"/>
            <a:ext cx="3429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17" tIns="10058" rIns="20117" bIns="10058">
            <a:spAutoFit/>
          </a:bodyPr>
          <a:lstStyle/>
          <a:p>
            <a:pPr defTabSz="201613"/>
            <a:r>
              <a:rPr lang="en-US" sz="600"/>
              <a:t>Since 2010, we measured C sink potential </a:t>
            </a:r>
            <a:r>
              <a:rPr lang="en-GB" sz="600"/>
              <a:t>by eddy covariance technique of the two </a:t>
            </a:r>
            <a:r>
              <a:rPr lang="en-US" sz="600"/>
              <a:t>pastures. </a:t>
            </a:r>
            <a:r>
              <a:rPr lang="en-GB" sz="600"/>
              <a:t>Eddy covariance flux measurements followed European flux guidelines, and gaps and poor quality data were reconstructed using the gap-filling strategy of Reichstein et al. (2005). </a:t>
            </a:r>
            <a:endParaRPr lang="fr-FR" sz="600"/>
          </a:p>
        </p:txBody>
      </p:sp>
      <p:sp>
        <p:nvSpPr>
          <p:cNvPr id="15384" name="Rectangle 4"/>
          <p:cNvSpPr>
            <a:spLocks noChangeArrowheads="1"/>
          </p:cNvSpPr>
          <p:nvPr/>
        </p:nvSpPr>
        <p:spPr bwMode="auto">
          <a:xfrm>
            <a:off x="3255963" y="3213100"/>
            <a:ext cx="34290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17" tIns="10058" rIns="20117" bIns="10058">
            <a:spAutoFit/>
          </a:bodyPr>
          <a:lstStyle/>
          <a:p>
            <a:pPr algn="just" defTabSz="201613"/>
            <a:r>
              <a:rPr lang="en-GB" sz="600"/>
              <a:t>The pastures were established in 1978 (</a:t>
            </a:r>
            <a:r>
              <a:rPr lang="en-GB" sz="600" b="1"/>
              <a:t>old</a:t>
            </a:r>
            <a:r>
              <a:rPr lang="en-GB" sz="600"/>
              <a:t>) and 2008 (</a:t>
            </a:r>
            <a:r>
              <a:rPr lang="en-GB" sz="600" b="1"/>
              <a:t>young)</a:t>
            </a:r>
            <a:r>
              <a:rPr lang="en-GB" sz="600"/>
              <a:t> after deforestation of native rainforest and were grazed rotationally by livestock at low and high stocking density. The vegetation in the pastures was dominated by </a:t>
            </a:r>
            <a:r>
              <a:rPr lang="en-GB" sz="600" i="1"/>
              <a:t>Brachiaria humidicola</a:t>
            </a:r>
            <a:r>
              <a:rPr lang="en-GB" sz="600"/>
              <a:t>. </a:t>
            </a:r>
          </a:p>
          <a:p>
            <a:pPr algn="just" defTabSz="201613"/>
            <a:endParaRPr lang="en-GB" sz="600"/>
          </a:p>
          <a:p>
            <a:pPr defTabSz="201613">
              <a:buFont typeface="Arial" charset="0"/>
              <a:buChar char="•"/>
            </a:pPr>
            <a:r>
              <a:rPr lang="en-US" altLang="fr-FR" sz="600" b="1"/>
              <a:t>Young pasture</a:t>
            </a:r>
            <a:r>
              <a:rPr lang="en-US" altLang="fr-FR" sz="600"/>
              <a:t> “ETVM”</a:t>
            </a:r>
            <a:r>
              <a:rPr lang="fr-FR" altLang="fr-FR" sz="600"/>
              <a:t>, were grazed at </a:t>
            </a:r>
            <a:r>
              <a:rPr lang="fr-FR" altLang="fr-FR" sz="600" b="1"/>
              <a:t>high</a:t>
            </a:r>
            <a:r>
              <a:rPr lang="fr-FR" altLang="fr-FR" sz="600"/>
              <a:t> stocking density 4.4 LSU ha</a:t>
            </a:r>
            <a:r>
              <a:rPr lang="fr-FR" altLang="fr-FR" sz="600" baseline="30000"/>
              <a:t>-1</a:t>
            </a:r>
            <a:r>
              <a:rPr lang="fr-FR" altLang="fr-FR" sz="600"/>
              <a:t> yr</a:t>
            </a:r>
            <a:r>
              <a:rPr lang="fr-FR" altLang="fr-FR" sz="600" baseline="30000"/>
              <a:t>-1</a:t>
            </a:r>
            <a:r>
              <a:rPr lang="fr-FR" altLang="fr-FR" sz="600"/>
              <a:t> </a:t>
            </a:r>
            <a:r>
              <a:rPr lang="en-GB" sz="600"/>
              <a:t>(</a:t>
            </a:r>
            <a:r>
              <a:rPr lang="en-US" sz="600" b="1"/>
              <a:t>intensive</a:t>
            </a:r>
            <a:r>
              <a:rPr lang="en-US" sz="600"/>
              <a:t>).  </a:t>
            </a:r>
            <a:endParaRPr lang="en-US" altLang="fr-FR" sz="600"/>
          </a:p>
          <a:p>
            <a:pPr defTabSz="201613">
              <a:buFontTx/>
              <a:buChar char="•"/>
            </a:pPr>
            <a:r>
              <a:rPr lang="en-US" altLang="fr-FR" sz="600" b="1"/>
              <a:t>Old pasture</a:t>
            </a:r>
            <a:r>
              <a:rPr lang="en-US" altLang="fr-FR" sz="600"/>
              <a:t> “Bio-Savane”, </a:t>
            </a:r>
            <a:r>
              <a:rPr lang="fr-FR" altLang="fr-FR" sz="600"/>
              <a:t>were grazed at</a:t>
            </a:r>
            <a:r>
              <a:rPr lang="fr-FR" altLang="fr-FR" sz="600" b="1"/>
              <a:t> low </a:t>
            </a:r>
            <a:r>
              <a:rPr lang="fr-FR" altLang="fr-FR" sz="600"/>
              <a:t>stocking density </a:t>
            </a:r>
            <a:r>
              <a:rPr lang="en-GB" sz="600"/>
              <a:t>1.4 LSU ha</a:t>
            </a:r>
            <a:r>
              <a:rPr lang="en-GB" sz="600" baseline="30000"/>
              <a:t>-1</a:t>
            </a:r>
            <a:r>
              <a:rPr lang="en-GB" sz="600"/>
              <a:t> yr</a:t>
            </a:r>
            <a:r>
              <a:rPr lang="en-GB" sz="600" baseline="30000"/>
              <a:t>-1</a:t>
            </a:r>
            <a:r>
              <a:rPr lang="en-GB" sz="600"/>
              <a:t> (</a:t>
            </a:r>
            <a:r>
              <a:rPr lang="en-US" sz="600" b="1"/>
              <a:t>extensive</a:t>
            </a:r>
            <a:r>
              <a:rPr lang="en-US" sz="600"/>
              <a:t>). </a:t>
            </a:r>
            <a:endParaRPr lang="en-US" altLang="fr-FR" sz="600"/>
          </a:p>
          <a:p>
            <a:pPr algn="just" defTabSz="201613"/>
            <a:endParaRPr lang="fr-FR" sz="600"/>
          </a:p>
        </p:txBody>
      </p:sp>
      <p:pic>
        <p:nvPicPr>
          <p:cNvPr id="15385" name="Picture 2" descr="C:\Users\vincent.blanfort\Documents\3 Photo\0 Guyane\3 Photo Guyane classée\Guyane\select\dispositif\last site mornand\CARPAGG tour à flux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61925" y="1182688"/>
            <a:ext cx="1198563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8" name="ZoneTexte 14"/>
          <p:cNvSpPr txBox="1">
            <a:spLocks noChangeArrowheads="1"/>
          </p:cNvSpPr>
          <p:nvPr/>
        </p:nvSpPr>
        <p:spPr bwMode="auto">
          <a:xfrm>
            <a:off x="3986213" y="5883275"/>
            <a:ext cx="288925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17" tIns="10058" rIns="20117" bIns="10058">
            <a:spAutoFit/>
          </a:bodyPr>
          <a:lstStyle/>
          <a:p>
            <a:pPr defTabSz="201613"/>
            <a:r>
              <a:rPr lang="fr-FR" sz="700" b="1"/>
              <a:t>2011</a:t>
            </a:r>
          </a:p>
        </p:txBody>
      </p:sp>
      <p:sp>
        <p:nvSpPr>
          <p:cNvPr id="15389" name="ZoneTexte 66"/>
          <p:cNvSpPr txBox="1">
            <a:spLocks noChangeArrowheads="1"/>
          </p:cNvSpPr>
          <p:nvPr/>
        </p:nvSpPr>
        <p:spPr bwMode="auto">
          <a:xfrm>
            <a:off x="4902200" y="5883275"/>
            <a:ext cx="288925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17" tIns="10058" rIns="20117" bIns="10058">
            <a:spAutoFit/>
          </a:bodyPr>
          <a:lstStyle/>
          <a:p>
            <a:pPr defTabSz="201613"/>
            <a:r>
              <a:rPr lang="fr-FR" sz="700" b="1"/>
              <a:t>2012</a:t>
            </a:r>
          </a:p>
        </p:txBody>
      </p:sp>
      <p:sp>
        <p:nvSpPr>
          <p:cNvPr id="15390" name="ZoneTexte 67"/>
          <p:cNvSpPr txBox="1">
            <a:spLocks noChangeArrowheads="1"/>
          </p:cNvSpPr>
          <p:nvPr/>
        </p:nvSpPr>
        <p:spPr bwMode="auto">
          <a:xfrm>
            <a:off x="5921375" y="5883275"/>
            <a:ext cx="290513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17" tIns="10058" rIns="20117" bIns="10058">
            <a:spAutoFit/>
          </a:bodyPr>
          <a:lstStyle/>
          <a:p>
            <a:pPr defTabSz="201613"/>
            <a:r>
              <a:rPr lang="fr-FR" sz="700" b="1"/>
              <a:t>2013</a:t>
            </a:r>
          </a:p>
        </p:txBody>
      </p:sp>
      <p:graphicFrame>
        <p:nvGraphicFramePr>
          <p:cNvPr id="15481" name="Group 121"/>
          <p:cNvGraphicFramePr>
            <a:graphicFrameLocks noGrp="1"/>
          </p:cNvGraphicFramePr>
          <p:nvPr/>
        </p:nvGraphicFramePr>
        <p:xfrm>
          <a:off x="3857625" y="6677025"/>
          <a:ext cx="2549525" cy="461963"/>
        </p:xfrm>
        <a:graphic>
          <a:graphicData uri="http://schemas.openxmlformats.org/drawingml/2006/table">
            <a:tbl>
              <a:tblPr/>
              <a:tblGrid>
                <a:gridCol w="573088"/>
                <a:gridCol w="414337"/>
                <a:gridCol w="479425"/>
                <a:gridCol w="541338"/>
                <a:gridCol w="541337"/>
              </a:tblGrid>
              <a:tr h="160338">
                <a:tc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 C ha</a:t>
                      </a:r>
                      <a:r>
                        <a:rPr kumimoji="0" lang="fr-FR" sz="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r>
                        <a:rPr kumimoji="0" lang="fr-F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an</a:t>
                      </a:r>
                      <a:r>
                        <a:rPr kumimoji="0" lang="fr-FR" sz="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50813">
                <a:tc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intensive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+0.7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+0.3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-1.7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-0.4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50813">
                <a:tc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extensive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-1.7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-0.8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-0.7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-1.1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15417" name="ZoneTexte 2"/>
          <p:cNvSpPr txBox="1">
            <a:spLocks noChangeArrowheads="1"/>
          </p:cNvSpPr>
          <p:nvPr/>
        </p:nvSpPr>
        <p:spPr bwMode="auto">
          <a:xfrm>
            <a:off x="3327400" y="6119813"/>
            <a:ext cx="3300413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17" tIns="10058" rIns="20117" bIns="10058">
            <a:spAutoFit/>
          </a:bodyPr>
          <a:lstStyle/>
          <a:p>
            <a:pPr defTabSz="201613"/>
            <a:r>
              <a:rPr lang="fr-FR" sz="700"/>
              <a:t>The two pastures show a intra-annual variation of net carbon storage (NEE) as an effect o</a:t>
            </a:r>
            <a:r>
              <a:rPr lang="en-US" sz="700"/>
              <a:t>f soil water conditions modulated by the management. Extensive management allows a better net C storage for dry years (2012), while during the wet years intensive grazing seems to be an advantage (2013).  </a:t>
            </a:r>
            <a:endParaRPr lang="fr-FR" sz="700"/>
          </a:p>
        </p:txBody>
      </p:sp>
      <p:sp>
        <p:nvSpPr>
          <p:cNvPr id="15418" name="ZoneTexte 74"/>
          <p:cNvSpPr txBox="1">
            <a:spLocks noChangeArrowheads="1"/>
          </p:cNvSpPr>
          <p:nvPr/>
        </p:nvSpPr>
        <p:spPr bwMode="auto">
          <a:xfrm>
            <a:off x="3678238" y="7173913"/>
            <a:ext cx="2998787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17" tIns="10058" rIns="20117" bIns="10058">
            <a:spAutoFit/>
          </a:bodyPr>
          <a:lstStyle/>
          <a:p>
            <a:pPr algn="ctr" defTabSz="201613"/>
            <a:r>
              <a:rPr lang="en-US" sz="600"/>
              <a:t>Annual Net Ecosystem Exchange (NEE) in the two pastures  </a:t>
            </a:r>
          </a:p>
        </p:txBody>
      </p:sp>
      <p:sp>
        <p:nvSpPr>
          <p:cNvPr id="15419" name="ZoneTexte 75"/>
          <p:cNvSpPr txBox="1">
            <a:spLocks noChangeArrowheads="1"/>
          </p:cNvSpPr>
          <p:nvPr/>
        </p:nvSpPr>
        <p:spPr bwMode="auto">
          <a:xfrm>
            <a:off x="180975" y="6119813"/>
            <a:ext cx="30241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17" tIns="10058" rIns="20117" bIns="10058">
            <a:spAutoFit/>
          </a:bodyPr>
          <a:lstStyle/>
          <a:p>
            <a:pPr defTabSz="201613"/>
            <a:r>
              <a:rPr lang="fr-FR" sz="700"/>
              <a:t>Seasonal variation of water conditions indicate that during the 3 years, </a:t>
            </a:r>
            <a:r>
              <a:rPr lang="en-US" sz="700"/>
              <a:t>2012 was the driest years, with 260 days of P-ETP&lt;0 compared to 215 days in 2013, which was the wettest year. </a:t>
            </a:r>
            <a:endParaRPr lang="fr-FR" sz="700"/>
          </a:p>
        </p:txBody>
      </p:sp>
      <p:pic>
        <p:nvPicPr>
          <p:cNvPr id="15420" name="Picture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82563" y="4117975"/>
            <a:ext cx="272732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21" name="Picture 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80975" y="5006975"/>
            <a:ext cx="27289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22" name="ZoneTexte 55"/>
          <p:cNvSpPr txBox="1">
            <a:spLocks noChangeArrowheads="1"/>
          </p:cNvSpPr>
          <p:nvPr/>
        </p:nvSpPr>
        <p:spPr bwMode="auto">
          <a:xfrm rot="-5400000">
            <a:off x="-392112" y="4854575"/>
            <a:ext cx="1030287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17" tIns="10058" rIns="20117" bIns="10058">
            <a:spAutoFit/>
          </a:bodyPr>
          <a:lstStyle/>
          <a:p>
            <a:pPr defTabSz="201613"/>
            <a:r>
              <a:rPr lang="fr-FR" sz="700"/>
              <a:t>Precipitation-ET (mm)</a:t>
            </a:r>
          </a:p>
        </p:txBody>
      </p:sp>
      <p:sp>
        <p:nvSpPr>
          <p:cNvPr id="15423" name="ZoneTexte 56"/>
          <p:cNvSpPr txBox="1">
            <a:spLocks noChangeArrowheads="1"/>
          </p:cNvSpPr>
          <p:nvPr/>
        </p:nvSpPr>
        <p:spPr bwMode="auto">
          <a:xfrm rot="-5400000">
            <a:off x="2380456" y="4761707"/>
            <a:ext cx="1203325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17" tIns="10058" rIns="20117" bIns="10058">
            <a:spAutoFit/>
          </a:bodyPr>
          <a:lstStyle/>
          <a:p>
            <a:pPr defTabSz="201613"/>
            <a:r>
              <a:rPr lang="fr-FR" sz="700"/>
              <a:t>Soil water content (m</a:t>
            </a:r>
            <a:r>
              <a:rPr lang="fr-FR" sz="700" baseline="30000"/>
              <a:t>3</a:t>
            </a:r>
            <a:r>
              <a:rPr lang="fr-FR" sz="700"/>
              <a:t> m</a:t>
            </a:r>
            <a:r>
              <a:rPr lang="fr-FR" sz="700" baseline="30000"/>
              <a:t>-3</a:t>
            </a:r>
            <a:r>
              <a:rPr lang="fr-FR" sz="700"/>
              <a:t>)</a:t>
            </a:r>
          </a:p>
        </p:txBody>
      </p:sp>
      <p:sp>
        <p:nvSpPr>
          <p:cNvPr id="15424" name="ZoneTexte 9"/>
          <p:cNvSpPr txBox="1">
            <a:spLocks noChangeArrowheads="1"/>
          </p:cNvSpPr>
          <p:nvPr/>
        </p:nvSpPr>
        <p:spPr bwMode="auto">
          <a:xfrm>
            <a:off x="404813" y="4164013"/>
            <a:ext cx="536575" cy="14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17" tIns="10058" rIns="20117" bIns="10058">
            <a:spAutoFit/>
          </a:bodyPr>
          <a:lstStyle/>
          <a:p>
            <a:pPr defTabSz="201613"/>
            <a:r>
              <a:rPr lang="de-DE" sz="800" b="1"/>
              <a:t>intensive</a:t>
            </a:r>
            <a:endParaRPr lang="fr-FR" sz="800" b="1"/>
          </a:p>
        </p:txBody>
      </p:sp>
      <p:sp>
        <p:nvSpPr>
          <p:cNvPr id="15425" name="ZoneTexte 58"/>
          <p:cNvSpPr txBox="1">
            <a:spLocks noChangeArrowheads="1"/>
          </p:cNvSpPr>
          <p:nvPr/>
        </p:nvSpPr>
        <p:spPr bwMode="auto">
          <a:xfrm>
            <a:off x="393700" y="5041900"/>
            <a:ext cx="536575" cy="14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17" tIns="10058" rIns="20117" bIns="10058">
            <a:spAutoFit/>
          </a:bodyPr>
          <a:lstStyle/>
          <a:p>
            <a:pPr defTabSz="201613"/>
            <a:r>
              <a:rPr lang="fr-FR" sz="800" b="1"/>
              <a:t>extensive</a:t>
            </a:r>
          </a:p>
        </p:txBody>
      </p:sp>
      <p:sp>
        <p:nvSpPr>
          <p:cNvPr id="15430" name="Text Box 114"/>
          <p:cNvSpPr txBox="1">
            <a:spLocks noChangeArrowheads="1"/>
          </p:cNvSpPr>
          <p:nvPr/>
        </p:nvSpPr>
        <p:spPr bwMode="auto">
          <a:xfrm>
            <a:off x="3808413" y="5522913"/>
            <a:ext cx="290512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0117" tIns="10058" rIns="20117" bIns="10058">
            <a:spAutoFit/>
          </a:bodyPr>
          <a:lstStyle/>
          <a:p>
            <a:pPr defTabSz="201613"/>
            <a:r>
              <a:rPr lang="de-DE" sz="600" b="1"/>
              <a:t> C sink</a:t>
            </a:r>
            <a:endParaRPr lang="fr-FR" sz="600" b="1"/>
          </a:p>
        </p:txBody>
      </p:sp>
      <p:sp>
        <p:nvSpPr>
          <p:cNvPr id="15431" name="Text Box 115"/>
          <p:cNvSpPr txBox="1">
            <a:spLocks noChangeArrowheads="1"/>
          </p:cNvSpPr>
          <p:nvPr/>
        </p:nvSpPr>
        <p:spPr bwMode="auto">
          <a:xfrm>
            <a:off x="3760788" y="4554538"/>
            <a:ext cx="388937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0117" tIns="10058" rIns="20117" bIns="10058">
            <a:spAutoFit/>
          </a:bodyPr>
          <a:lstStyle/>
          <a:p>
            <a:pPr defTabSz="201613"/>
            <a:r>
              <a:rPr lang="de-DE" sz="600" b="1"/>
              <a:t> C source</a:t>
            </a:r>
            <a:endParaRPr lang="fr-FR" sz="600" b="1"/>
          </a:p>
        </p:txBody>
      </p:sp>
      <p:sp>
        <p:nvSpPr>
          <p:cNvPr id="15432" name="ZoneTexte 2"/>
          <p:cNvSpPr txBox="1">
            <a:spLocks noChangeArrowheads="1"/>
          </p:cNvSpPr>
          <p:nvPr/>
        </p:nvSpPr>
        <p:spPr bwMode="auto">
          <a:xfrm>
            <a:off x="3365500" y="7386638"/>
            <a:ext cx="32242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17" tIns="10058" rIns="20117" bIns="10058">
            <a:spAutoFit/>
          </a:bodyPr>
          <a:lstStyle/>
          <a:p>
            <a:pPr defTabSz="201613"/>
            <a:r>
              <a:rPr lang="en-AU" sz="700"/>
              <a:t>In the year with a long period of consecutive dry days (e.g. 2012 - 128days), GPP and Reco are higher for the intensive compared to extensive grazing.   </a:t>
            </a:r>
          </a:p>
        </p:txBody>
      </p:sp>
      <p:sp>
        <p:nvSpPr>
          <p:cNvPr id="15433" name="Line 94"/>
          <p:cNvSpPr>
            <a:spLocks noChangeShapeType="1"/>
          </p:cNvSpPr>
          <p:nvPr/>
        </p:nvSpPr>
        <p:spPr bwMode="auto">
          <a:xfrm>
            <a:off x="3668713" y="5040313"/>
            <a:ext cx="29575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434" name="Text Box 118"/>
          <p:cNvSpPr txBox="1">
            <a:spLocks noChangeArrowheads="1"/>
          </p:cNvSpPr>
          <p:nvPr/>
        </p:nvSpPr>
        <p:spPr bwMode="auto">
          <a:xfrm rot="-5400000">
            <a:off x="2951957" y="5093494"/>
            <a:ext cx="895350" cy="14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0117" tIns="10058" rIns="20117" bIns="10058">
            <a:spAutoFit/>
          </a:bodyPr>
          <a:lstStyle/>
          <a:p>
            <a:pPr defTabSz="201613"/>
            <a:r>
              <a:rPr lang="fr-FR" sz="800"/>
              <a:t>Cum NEE (g C/m</a:t>
            </a:r>
            <a:r>
              <a:rPr lang="fr-FR" sz="800" baseline="30000"/>
              <a:t>2</a:t>
            </a:r>
            <a:r>
              <a:rPr lang="fr-FR" sz="800"/>
              <a:t>)</a:t>
            </a:r>
          </a:p>
        </p:txBody>
      </p:sp>
      <p:graphicFrame>
        <p:nvGraphicFramePr>
          <p:cNvPr id="15482" name="Group 122"/>
          <p:cNvGraphicFramePr>
            <a:graphicFrameLocks noGrp="1"/>
          </p:cNvGraphicFramePr>
          <p:nvPr/>
        </p:nvGraphicFramePr>
        <p:xfrm>
          <a:off x="492125" y="6678613"/>
          <a:ext cx="2608263" cy="685800"/>
        </p:xfrm>
        <a:graphic>
          <a:graphicData uri="http://schemas.openxmlformats.org/drawingml/2006/table">
            <a:tbl>
              <a:tblPr/>
              <a:tblGrid>
                <a:gridCol w="520700"/>
                <a:gridCol w="522288"/>
                <a:gridCol w="522287"/>
                <a:gridCol w="522288"/>
                <a:gridCol w="520700"/>
              </a:tblGrid>
              <a:tr h="136525">
                <a:tc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 C/m2</a:t>
                      </a:r>
                    </a:p>
                  </a:txBody>
                  <a:tcPr marL="20117" marR="20117" marT="10058" marB="1005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Reco </a:t>
                      </a:r>
                    </a:p>
                  </a:txBody>
                  <a:tcPr marL="20117" marR="20117" marT="10058" marB="1005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GPP </a:t>
                      </a:r>
                    </a:p>
                  </a:txBody>
                  <a:tcPr marL="20117" marR="20117" marT="10058" marB="1005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8113">
                <a:tc>
                  <a:txBody>
                    <a:bodyPr/>
                    <a:lstStyle/>
                    <a:p>
                      <a:pPr marL="0" marR="0" lvl="0" indent="0" algn="l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year</a:t>
                      </a:r>
                    </a:p>
                  </a:txBody>
                  <a:tcPr marL="20117" marR="20117" marT="10058" marB="1005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extensive</a:t>
                      </a:r>
                    </a:p>
                  </a:txBody>
                  <a:tcPr marL="20117" marR="20117" marT="10058" marB="1005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intensive</a:t>
                      </a:r>
                    </a:p>
                  </a:txBody>
                  <a:tcPr marL="20117" marR="20117" marT="10058" marB="1005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extensive</a:t>
                      </a:r>
                    </a:p>
                  </a:txBody>
                  <a:tcPr marL="20117" marR="20117" marT="10058" marB="1005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intensive</a:t>
                      </a:r>
                    </a:p>
                  </a:txBody>
                  <a:tcPr marL="20117" marR="20117" marT="10058" marB="1005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0" marR="0" lvl="0" indent="0" algn="l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</a:t>
                      </a:r>
                    </a:p>
                  </a:txBody>
                  <a:tcPr marL="20117" marR="20117" marT="10058" marB="1005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1950</a:t>
                      </a:r>
                    </a:p>
                  </a:txBody>
                  <a:tcPr marL="20117" marR="20117" marT="10058" marB="1005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1909</a:t>
                      </a:r>
                    </a:p>
                  </a:txBody>
                  <a:tcPr marL="20117" marR="20117" marT="10058" marB="1005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2123</a:t>
                      </a:r>
                    </a:p>
                  </a:txBody>
                  <a:tcPr marL="20117" marR="20117" marT="10058" marB="1005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1930</a:t>
                      </a:r>
                    </a:p>
                  </a:txBody>
                  <a:tcPr marL="20117" marR="20117" marT="10058" marB="1005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l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</a:p>
                  </a:txBody>
                  <a:tcPr marL="20117" marR="20117" marT="10058" marB="1005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1026</a:t>
                      </a:r>
                    </a:p>
                  </a:txBody>
                  <a:tcPr marL="20117" marR="20117" marT="10058" marB="1005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1545</a:t>
                      </a:r>
                    </a:p>
                  </a:txBody>
                  <a:tcPr marL="20117" marR="20117" marT="10058" marB="1005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1105</a:t>
                      </a:r>
                    </a:p>
                  </a:txBody>
                  <a:tcPr marL="20117" marR="20117" marT="10058" marB="1005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1536</a:t>
                      </a:r>
                    </a:p>
                  </a:txBody>
                  <a:tcPr marL="20117" marR="20117" marT="10058" marB="1005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0" marR="0" lvl="0" indent="0" algn="l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20117" marR="20117" marT="10058" marB="1005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1735</a:t>
                      </a:r>
                    </a:p>
                  </a:txBody>
                  <a:tcPr marL="20117" marR="20117" marT="10058" marB="1005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1921</a:t>
                      </a:r>
                    </a:p>
                  </a:txBody>
                  <a:tcPr marL="20117" marR="20117" marT="10058" marB="1005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1807</a:t>
                      </a:r>
                    </a:p>
                  </a:txBody>
                  <a:tcPr marL="20117" marR="20117" marT="10058" marB="1005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6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2112</a:t>
                      </a:r>
                    </a:p>
                  </a:txBody>
                  <a:tcPr marL="20117" marR="20117" marT="10058" marB="1005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15469" name="Rectangle 199"/>
          <p:cNvSpPr>
            <a:spLocks noChangeArrowheads="1"/>
          </p:cNvSpPr>
          <p:nvPr/>
        </p:nvSpPr>
        <p:spPr bwMode="auto">
          <a:xfrm>
            <a:off x="128588" y="9163050"/>
            <a:ext cx="32480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17" tIns="10058" rIns="20117" bIns="10058">
            <a:spAutoFit/>
          </a:bodyPr>
          <a:lstStyle/>
          <a:p>
            <a:pPr defTabSz="201613"/>
            <a:r>
              <a:rPr lang="en-AU" sz="700"/>
              <a:t>The part of GPP respired (Reco) is similar for both treatments for the wet year (2013), while a higher fraction of GPP is respired in dry years by the intensive grazing, which may explain the lower NEE (less negative) during these years. </a:t>
            </a:r>
          </a:p>
        </p:txBody>
      </p:sp>
      <p:sp>
        <p:nvSpPr>
          <p:cNvPr id="15470" name="Text Box 1178"/>
          <p:cNvSpPr txBox="1">
            <a:spLocks noChangeArrowheads="1"/>
          </p:cNvSpPr>
          <p:nvPr/>
        </p:nvSpPr>
        <p:spPr bwMode="auto">
          <a:xfrm>
            <a:off x="941388" y="138113"/>
            <a:ext cx="4768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17" tIns="10058" rIns="20117" bIns="10058">
            <a:spAutoFit/>
          </a:bodyPr>
          <a:lstStyle/>
          <a:p>
            <a:pPr algn="ctr" defTabSz="201613"/>
            <a:r>
              <a:rPr lang="en-US" sz="1500" b="1">
                <a:solidFill>
                  <a:srgbClr val="008000"/>
                </a:solidFill>
              </a:rPr>
              <a:t>Effect of agricultural practics and climate on carbon storage potential of two contrasted permanent tropical Pastures – case study French Guiana </a:t>
            </a:r>
            <a:endParaRPr lang="fr-FR" sz="1500" b="1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12187</TotalTime>
  <Words>670</Words>
  <Application>Microsoft Office PowerPoint</Application>
  <PresentationFormat>Format A4 (210 x 297 mm)</PresentationFormat>
  <Paragraphs>79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Modèle par défaut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Clément Stahl</dc:creator>
  <cp:lastModifiedBy>Olivier DARSONVILLE</cp:lastModifiedBy>
  <cp:revision>251</cp:revision>
  <cp:lastPrinted>1601-01-01T00:00:00Z</cp:lastPrinted>
  <dcterms:created xsi:type="dcterms:W3CDTF">1601-01-01T00:00:00Z</dcterms:created>
  <dcterms:modified xsi:type="dcterms:W3CDTF">2014-09-18T15:35:54Z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