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75" r:id="rId9"/>
    <p:sldId id="266" r:id="rId10"/>
    <p:sldId id="265" r:id="rId11"/>
    <p:sldId id="270" r:id="rId12"/>
    <p:sldId id="271" r:id="rId13"/>
    <p:sldId id="272" r:id="rId14"/>
    <p:sldId id="278" r:id="rId15"/>
    <p:sldId id="279" r:id="rId16"/>
    <p:sldId id="273" r:id="rId17"/>
    <p:sldId id="262" r:id="rId18"/>
    <p:sldId id="276" r:id="rId19"/>
    <p:sldId id="277" r:id="rId20"/>
    <p:sldId id="269" r:id="rId21"/>
    <p:sldId id="27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93" autoAdjust="0"/>
  </p:normalViewPr>
  <p:slideViewPr>
    <p:cSldViewPr>
      <p:cViewPr>
        <p:scale>
          <a:sx n="79" d="100"/>
          <a:sy n="79" d="100"/>
        </p:scale>
        <p:origin x="-91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54F8-189F-497E-B89D-E98109A3B42D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6FFB-C63F-4F43-964E-F2EE5072CC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 in addition to </a:t>
            </a:r>
            <a:r>
              <a:rPr lang="fr-FR" dirty="0" err="1" smtClean="0"/>
              <a:t>that</a:t>
            </a:r>
            <a:r>
              <a:rPr lang="fr-FR" dirty="0" smtClean="0"/>
              <a:t> in situ </a:t>
            </a:r>
            <a:r>
              <a:rPr lang="fr-FR" dirty="0" err="1" smtClean="0"/>
              <a:t>measurement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horizons to </a:t>
            </a:r>
            <a:r>
              <a:rPr lang="fr-FR" dirty="0" err="1" smtClean="0"/>
              <a:t>determine</a:t>
            </a:r>
            <a:r>
              <a:rPr lang="fr-FR" dirty="0" smtClean="0"/>
              <a:t> in </a:t>
            </a: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horizon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.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specifically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horizon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relationships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diffusion coefficient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So, for </a:t>
            </a:r>
            <a:r>
              <a:rPr lang="fr-FR" dirty="0" err="1" smtClean="0"/>
              <a:t>example</a:t>
            </a:r>
            <a:r>
              <a:rPr lang="fr-FR" dirty="0" smtClean="0"/>
              <a:t>, 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CO2 in the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-8 per mil…and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plant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-27 per mil. It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strong</a:t>
            </a:r>
            <a:r>
              <a:rPr lang="fr-FR" baseline="0" dirty="0" smtClean="0"/>
              <a:t> discrimination </a:t>
            </a:r>
            <a:r>
              <a:rPr lang="fr-FR" baseline="0" dirty="0" err="1" smtClean="0"/>
              <a:t>againt</a:t>
            </a:r>
            <a:r>
              <a:rPr lang="fr-FR" baseline="0" dirty="0" smtClean="0"/>
              <a:t> C13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assimilation. </a:t>
            </a:r>
            <a:r>
              <a:rPr lang="fr-FR" baseline="0" dirty="0" err="1" smtClean="0"/>
              <a:t>Vegetation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assimilate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preferentially</a:t>
            </a:r>
            <a:r>
              <a:rPr lang="fr-FR" baseline="0" dirty="0" smtClean="0"/>
              <a:t> the 12CO2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13CO2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plant </a:t>
            </a:r>
            <a:r>
              <a:rPr lang="fr-FR" baseline="0" dirty="0" err="1" smtClean="0"/>
              <a:t>material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depleted</a:t>
            </a:r>
            <a:r>
              <a:rPr lang="fr-FR" baseline="0" dirty="0" smtClean="0"/>
              <a:t> in 13CO2 in </a:t>
            </a:r>
            <a:r>
              <a:rPr lang="fr-FR" baseline="0" dirty="0" err="1" smtClean="0"/>
              <a:t>comparison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. That discrimination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13C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change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climatic</a:t>
            </a:r>
            <a:r>
              <a:rPr lang="fr-FR" baseline="0" dirty="0" smtClean="0"/>
              <a:t> conditions.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drought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discrimination </a:t>
            </a:r>
            <a:r>
              <a:rPr lang="fr-FR" baseline="0" dirty="0" err="1" smtClean="0"/>
              <a:t>decrease</a:t>
            </a:r>
            <a:r>
              <a:rPr lang="fr-FR" baseline="0" dirty="0" smtClean="0"/>
              <a:t>…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photoassimilats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enriched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C13. As a portion of </a:t>
            </a:r>
            <a:r>
              <a:rPr lang="fr-FR" baseline="0" dirty="0" err="1" smtClean="0"/>
              <a:t>photoassimilates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substrate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respiration, the temporal variation of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composition of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respiration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information about the transfert time of </a:t>
            </a:r>
            <a:r>
              <a:rPr lang="fr-FR" baseline="0" dirty="0" err="1" smtClean="0"/>
              <a:t>photoassimilats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Another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interesting</a:t>
            </a:r>
            <a:r>
              <a:rPr lang="fr-FR" baseline="0" dirty="0" smtClean="0"/>
              <a:t> point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composition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autotrophic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heterotrophic</a:t>
            </a:r>
            <a:r>
              <a:rPr lang="fr-FR" baseline="0" dirty="0" smtClean="0"/>
              <a:t> sources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</a:t>
            </a:r>
            <a:r>
              <a:rPr lang="fr-FR" baseline="0" dirty="0" smtClean="0"/>
              <a:t>…if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case, the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composition of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respiration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additionnal</a:t>
            </a:r>
            <a:r>
              <a:rPr lang="fr-FR" baseline="0" dirty="0" smtClean="0"/>
              <a:t> information about the sources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9D6CB-CC94-4016-9336-4555B5C4C11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inserted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sensors</a:t>
            </a:r>
            <a:r>
              <a:rPr lang="fr-FR" baseline="0" dirty="0" smtClean="0"/>
              <a:t>: CO2 probes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vertical profile of CO2 concentration, 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probe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respectively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profile and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porous</a:t>
            </a:r>
            <a:r>
              <a:rPr lang="fr-FR" baseline="0" dirty="0" smtClean="0"/>
              <a:t> tubes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gaz analyseur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differentiates</a:t>
            </a:r>
            <a:r>
              <a:rPr lang="fr-FR" baseline="0" dirty="0" smtClean="0"/>
              <a:t> the 13CO2 and 12CO2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measurement</a:t>
            </a:r>
            <a:r>
              <a:rPr lang="fr-FR" baseline="0" dirty="0" smtClean="0"/>
              <a:t> of the vertical profile of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CO2 profile. In addition to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surface CO2 fluxes and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inserted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depths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sensors</a:t>
            </a:r>
            <a:r>
              <a:rPr lang="fr-FR" baseline="0" dirty="0" smtClean="0"/>
              <a:t>: CO2 probes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vertical profile of CO2 concentration, 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probe to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respectively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water content profile and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porous</a:t>
            </a:r>
            <a:r>
              <a:rPr lang="fr-FR" baseline="0" dirty="0" smtClean="0"/>
              <a:t> tubes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gaz analyseur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differentiates</a:t>
            </a:r>
            <a:r>
              <a:rPr lang="fr-FR" baseline="0" dirty="0" smtClean="0"/>
              <a:t> the 13CO2 and 12CO2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</a:t>
            </a:r>
            <a:r>
              <a:rPr lang="fr-FR" baseline="0" dirty="0" err="1" smtClean="0"/>
              <a:t>measurement</a:t>
            </a:r>
            <a:r>
              <a:rPr lang="fr-FR" baseline="0" dirty="0" smtClean="0"/>
              <a:t> of the vertical profile of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 of CO2 profile. In addition to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surface CO2 fluxes and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isotopic</a:t>
            </a:r>
            <a:r>
              <a:rPr lang="fr-FR" baseline="0" dirty="0" smtClean="0"/>
              <a:t> signature.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6FFB-C63F-4F43-964E-F2EE5072CCE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351A-DC8E-4947-9926-35B933E92736}" type="datetime1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843C-AC3E-41A0-81EE-B86B6D46F97D}" type="datetime1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724F-1FBF-46B5-B80A-67040B97A2A4}" type="datetime1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3F62-4114-408A-A058-E5B12D0646EE}" type="datetime1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5D19-C1AE-48F5-A9BD-43963243234D}" type="datetime1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4C77-5BC7-40E0-B26B-C63D3AD24D17}" type="datetime1">
              <a:rPr lang="fr-FR" smtClean="0"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9728-E95E-4E72-8393-8CEFDE9EEB3D}" type="datetime1">
              <a:rPr lang="fr-FR" smtClean="0"/>
              <a:t>01/10/2014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9856-102E-4323-8FBB-95CB9B4430FB}" type="datetime1">
              <a:rPr lang="fr-FR" smtClean="0"/>
              <a:t>01/10/2014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30F1-7E91-4005-A646-BFFC0C695079}" type="datetime1">
              <a:rPr lang="fr-FR" smtClean="0"/>
              <a:t>01/10/2014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D2A4-01D0-48C3-A1E0-E4FD8635E88D}" type="datetime1">
              <a:rPr lang="fr-FR" smtClean="0"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C2BB-2F0D-429B-A6EA-ACDF552BA472}" type="datetime1">
              <a:rPr lang="fr-FR" smtClean="0"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E6B0-7971-4DA7-9BF1-EEF5816541BF}" type="datetime1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B83A-8237-4FFD-ACFC-AE8853DDF9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544" y="1196752"/>
            <a:ext cx="7920880" cy="36724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tabLst>
                <a:tab pos="2333625" algn="l"/>
              </a:tabLst>
              <a:defRPr/>
            </a:pP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MEASURING AND MODELING SOIL INTRA-DAY VARIABILITY OF THE </a:t>
            </a:r>
            <a:r>
              <a:rPr lang="en-US" sz="4000" b="1" baseline="3000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4000" b="1" baseline="-2500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&amp; </a:t>
            </a:r>
            <a:r>
              <a:rPr lang="en-US" sz="4000" b="1" baseline="3000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40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PRODUCTION AND TRANSPORT IN A SCOTS PINE FOREST</a:t>
            </a:r>
            <a:endParaRPr kumimoji="0" lang="en-US" sz="2800" b="0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C:\Users\Goffin Stephanie\Documents\These\Rédaction\Réunion\Présentation Ppt\Logo\FRS-FNRS_Logos\Logo BLACK + NEGATIF\FNRS BLACK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000" y="0"/>
            <a:ext cx="162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Freibur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00" y="6120000"/>
            <a:ext cx="2204276" cy="7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472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Stéphanie, Parent F., Plain C.,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Epron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Wylock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C., Haut B.,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Maier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M.,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Schack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-Kirchner H., </a:t>
            </a:r>
            <a:r>
              <a:rPr lang="fr-FR" sz="2400" b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Aubinet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M., </a:t>
            </a:r>
            <a:r>
              <a:rPr lang="fr-FR" sz="2400" b="1" u="sng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Longdoz</a:t>
            </a:r>
            <a:r>
              <a:rPr lang="fr-FR" sz="2400" b="1" u="sng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Bernard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3" name="Image 151" descr="Accue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164580"/>
            <a:ext cx="198120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2" descr="Gembloux Agro-Bio Te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882667" cy="853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187" descr="INRA - Centres In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000" y="44621"/>
            <a:ext cx="2620289" cy="84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9" descr="sear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4100" y="6141720"/>
            <a:ext cx="30099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Goffin Stephanie\Pictures\Hartheim\Hartheim Unterwuchs  7.8.2006  5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2" y="1268760"/>
            <a:ext cx="1945208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5"/>
          <p:cNvGrpSpPr>
            <a:grpSpLocks/>
          </p:cNvGrpSpPr>
          <p:nvPr/>
        </p:nvGrpSpPr>
        <p:grpSpPr bwMode="auto">
          <a:xfrm>
            <a:off x="6444208" y="1196752"/>
            <a:ext cx="2520404" cy="1872208"/>
            <a:chOff x="6108346" y="1258878"/>
            <a:chExt cx="3035654" cy="2530162"/>
          </a:xfrm>
        </p:grpSpPr>
        <p:grpSp>
          <p:nvGrpSpPr>
            <p:cNvPr id="3" name="Groupe 29"/>
            <p:cNvGrpSpPr>
              <a:grpSpLocks/>
            </p:cNvGrpSpPr>
            <p:nvPr/>
          </p:nvGrpSpPr>
          <p:grpSpPr bwMode="auto">
            <a:xfrm>
              <a:off x="6228184" y="1340768"/>
              <a:ext cx="2915816" cy="2448272"/>
              <a:chOff x="5724128" y="3645024"/>
              <a:chExt cx="3215205" cy="3024336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3645024"/>
                <a:ext cx="3215205" cy="3024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Ellipse 25"/>
              <p:cNvSpPr/>
              <p:nvPr/>
            </p:nvSpPr>
            <p:spPr>
              <a:xfrm flipH="1">
                <a:off x="7020234" y="5588997"/>
                <a:ext cx="46073" cy="466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24" name="ZoneTexte 30"/>
            <p:cNvSpPr txBox="1">
              <a:spLocks noChangeArrowheads="1"/>
            </p:cNvSpPr>
            <p:nvPr/>
          </p:nvSpPr>
          <p:spPr bwMode="auto">
            <a:xfrm>
              <a:off x="6108346" y="1258878"/>
              <a:ext cx="2088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(47°56’N-7°36’E)</a:t>
              </a:r>
              <a:endParaRPr lang="fr-FR" b="1">
                <a:latin typeface="Calibri" pitchFamily="34" charset="0"/>
              </a:endParaRPr>
            </a:p>
          </p:txBody>
        </p:sp>
      </p:grpSp>
      <p:grpSp>
        <p:nvGrpSpPr>
          <p:cNvPr id="5" name="Groupe 16"/>
          <p:cNvGrpSpPr>
            <a:grpSpLocks/>
          </p:cNvGrpSpPr>
          <p:nvPr/>
        </p:nvGrpSpPr>
        <p:grpSpPr bwMode="auto">
          <a:xfrm>
            <a:off x="35496" y="3717032"/>
            <a:ext cx="2016224" cy="2636912"/>
            <a:chOff x="6660232" y="3573016"/>
            <a:chExt cx="2016224" cy="314096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3573016"/>
              <a:ext cx="2016224" cy="3140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ZoneTexte 11"/>
            <p:cNvSpPr txBox="1">
              <a:spLocks noChangeArrowheads="1"/>
            </p:cNvSpPr>
            <p:nvPr/>
          </p:nvSpPr>
          <p:spPr bwMode="auto">
            <a:xfrm>
              <a:off x="7524328" y="4005064"/>
              <a:ext cx="504056" cy="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  <a:latin typeface="Calibri" pitchFamily="34" charset="0"/>
                </a:rPr>
                <a:t>Ah</a:t>
              </a:r>
            </a:p>
          </p:txBody>
        </p:sp>
        <p:sp>
          <p:nvSpPr>
            <p:cNvPr id="31" name="ZoneTexte 13"/>
            <p:cNvSpPr txBox="1">
              <a:spLocks noChangeArrowheads="1"/>
            </p:cNvSpPr>
            <p:nvPr/>
          </p:nvSpPr>
          <p:spPr bwMode="auto">
            <a:xfrm>
              <a:off x="7524328" y="4581128"/>
              <a:ext cx="648072" cy="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 err="1">
                  <a:solidFill>
                    <a:srgbClr val="FFFF00"/>
                  </a:solidFill>
                  <a:latin typeface="Calibri" pitchFamily="34" charset="0"/>
                </a:rPr>
                <a:t>AhC</a:t>
              </a:r>
              <a:endParaRPr lang="fr-FR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7524328" y="5373216"/>
              <a:ext cx="306494" cy="4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7" name="Groupe 25"/>
          <p:cNvGrpSpPr>
            <a:grpSpLocks/>
          </p:cNvGrpSpPr>
          <p:nvPr/>
        </p:nvGrpSpPr>
        <p:grpSpPr bwMode="auto">
          <a:xfrm>
            <a:off x="6516214" y="3140968"/>
            <a:ext cx="2375546" cy="3307144"/>
            <a:chOff x="4811460" y="2996952"/>
            <a:chExt cx="2568852" cy="3461385"/>
          </a:xfrm>
        </p:grpSpPr>
        <p:pic>
          <p:nvPicPr>
            <p:cNvPr id="34" name="Picture 1" descr="C:\Users\Goffin Stephanie\Pictures\Hartheim\Hartheim Turm DS mit Schnee  6.3.2006  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1460" y="2996952"/>
              <a:ext cx="256885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ZoneTexte 34"/>
            <p:cNvSpPr txBox="1"/>
            <p:nvPr/>
          </p:nvSpPr>
          <p:spPr>
            <a:xfrm>
              <a:off x="4811462" y="4428913"/>
              <a:ext cx="2568850" cy="202942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Eddy Covariance </a:t>
              </a:r>
              <a:r>
                <a:rPr lang="fr-FR" sz="24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tower</a:t>
              </a:r>
              <a:endParaRPr lang="fr-F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Meteorological</a:t>
              </a:r>
              <a:r>
                <a:rPr lang="fr-FR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station </a:t>
              </a:r>
            </a:p>
          </p:txBody>
        </p: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 l="55107" b="64999"/>
            <a:stretch>
              <a:fillRect/>
            </a:stretch>
          </p:blipFill>
          <p:spPr bwMode="auto">
            <a:xfrm>
              <a:off x="6228059" y="2996952"/>
              <a:ext cx="115225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ZoneTexte 37"/>
          <p:cNvSpPr txBox="1"/>
          <p:nvPr/>
        </p:nvSpPr>
        <p:spPr>
          <a:xfrm>
            <a:off x="2123728" y="11967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Hartheim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experimental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site</a:t>
            </a:r>
            <a:endParaRPr lang="fr-F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oupe 45"/>
          <p:cNvGrpSpPr/>
          <p:nvPr/>
        </p:nvGrpSpPr>
        <p:grpSpPr>
          <a:xfrm>
            <a:off x="2339752" y="1844824"/>
            <a:ext cx="3816424" cy="2232248"/>
            <a:chOff x="2339752" y="2204864"/>
            <a:chExt cx="3816424" cy="2232248"/>
          </a:xfrm>
        </p:grpSpPr>
        <p:grpSp>
          <p:nvGrpSpPr>
            <p:cNvPr id="9" name="Groupe 44"/>
            <p:cNvGrpSpPr/>
            <p:nvPr/>
          </p:nvGrpSpPr>
          <p:grpSpPr>
            <a:xfrm>
              <a:off x="2339752" y="2348880"/>
              <a:ext cx="3744416" cy="1768262"/>
              <a:chOff x="2339752" y="2348880"/>
              <a:chExt cx="3744416" cy="1768262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2339752" y="2348880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Slow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growing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46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year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old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Scots Pine Forest (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Pinus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sylvestris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L.)</a:t>
                </a:r>
                <a:endParaRPr lang="fr-FR" sz="20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339752" y="3172906"/>
                <a:ext cx="3744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Mean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annual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air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Temp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:10.3°C</a:t>
                </a:r>
                <a:endParaRPr lang="fr-FR" sz="20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339752" y="3717032"/>
                <a:ext cx="3744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Mean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annual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000" b="1" dirty="0" err="1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precip</a:t>
                </a:r>
                <a:r>
                  <a:rPr lang="fr-FR" sz="2000" b="1" dirty="0" smtClean="0">
                    <a:solidFill>
                      <a:schemeClr val="bg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 642 mm</a:t>
                </a:r>
                <a:endParaRPr lang="fr-FR" sz="20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2339752" y="2204864"/>
              <a:ext cx="3816424" cy="223224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2555776" y="443711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Haplic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Regosol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calcaric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humic</a:t>
            </a:r>
            <a:r>
              <a:rPr lang="fr-FR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(FAO, 2006) </a:t>
            </a:r>
            <a:endParaRPr lang="fr-FR" sz="2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55776" y="524139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Humus type is mull (1-3 cm thick)</a:t>
            </a:r>
            <a:endParaRPr lang="fr-FR" sz="2000" b="1" u="sng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39752" y="4221088"/>
            <a:ext cx="3816424" cy="2088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0" y="476672"/>
            <a:ext cx="226774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Site Description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179512" y="-2738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Ps and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3200" b="1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 for ≠ layers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2123728" y="1916832"/>
            <a:ext cx="6264696" cy="4824536"/>
            <a:chOff x="2123728" y="1484784"/>
            <a:chExt cx="6264696" cy="4608512"/>
          </a:xfrm>
        </p:grpSpPr>
        <p:sp>
          <p:nvSpPr>
            <p:cNvPr id="21" name="Rectangle 20"/>
            <p:cNvSpPr/>
            <p:nvPr/>
          </p:nvSpPr>
          <p:spPr>
            <a:xfrm>
              <a:off x="2267744" y="1628800"/>
              <a:ext cx="6120680" cy="4464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82"/>
            <p:cNvPicPr>
              <a:picLocks noChangeAspect="1" noChangeArrowheads="1"/>
            </p:cNvPicPr>
            <p:nvPr/>
          </p:nvPicPr>
          <p:blipFill>
            <a:blip r:embed="rId3" cstate="print"/>
            <a:srcRect l="7201" r="6851"/>
            <a:stretch>
              <a:fillRect/>
            </a:stretch>
          </p:blipFill>
          <p:spPr bwMode="auto">
            <a:xfrm>
              <a:off x="2123728" y="1484784"/>
              <a:ext cx="6264696" cy="453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e 23"/>
          <p:cNvGrpSpPr/>
          <p:nvPr/>
        </p:nvGrpSpPr>
        <p:grpSpPr>
          <a:xfrm>
            <a:off x="5076056" y="548680"/>
            <a:ext cx="1800200" cy="1484784"/>
            <a:chOff x="7020272" y="0"/>
            <a:chExt cx="1800200" cy="1484784"/>
          </a:xfrm>
        </p:grpSpPr>
        <p:sp>
          <p:nvSpPr>
            <p:cNvPr id="23" name="Rectangle 22"/>
            <p:cNvSpPr/>
            <p:nvPr/>
          </p:nvSpPr>
          <p:spPr>
            <a:xfrm>
              <a:off x="7020272" y="0"/>
              <a:ext cx="1800200" cy="1484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8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5142" y="44624"/>
              <a:ext cx="1755330" cy="139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155"/>
          <p:cNvGrpSpPr>
            <a:grpSpLocks/>
          </p:cNvGrpSpPr>
          <p:nvPr/>
        </p:nvGrpSpPr>
        <p:grpSpPr bwMode="auto">
          <a:xfrm>
            <a:off x="107506" y="2086222"/>
            <a:ext cx="3114531" cy="4151090"/>
            <a:chOff x="13793890" y="5165081"/>
            <a:chExt cx="3704113" cy="4772275"/>
          </a:xfrm>
        </p:grpSpPr>
        <p:grpSp>
          <p:nvGrpSpPr>
            <p:cNvPr id="6" name="Groupe 129"/>
            <p:cNvGrpSpPr>
              <a:grpSpLocks/>
            </p:cNvGrpSpPr>
            <p:nvPr/>
          </p:nvGrpSpPr>
          <p:grpSpPr bwMode="auto">
            <a:xfrm>
              <a:off x="13793890" y="5382000"/>
              <a:ext cx="1884063" cy="4410884"/>
              <a:chOff x="14009912" y="5382000"/>
              <a:chExt cx="2041068" cy="441088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5587101" y="7633771"/>
                <a:ext cx="463877" cy="21591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5587101" y="6625657"/>
                <a:ext cx="463879" cy="10430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5587101" y="5617542"/>
                <a:ext cx="463879" cy="104304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5587099" y="5384259"/>
                <a:ext cx="463878" cy="2483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pic>
            <p:nvPicPr>
              <p:cNvPr id="20" name="Picture 3" descr="C:\Users\Goffin Stephanie\Pictures\Hartheim\IMGP1845.JPG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lum bright="10000"/>
              </a:blip>
              <a:srcRect l="8400" t="4546" r="7600"/>
              <a:stretch>
                <a:fillRect/>
              </a:stretch>
            </p:blipFill>
            <p:spPr bwMode="auto">
              <a:xfrm>
                <a:off x="14009912" y="5382000"/>
                <a:ext cx="1577187" cy="44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ZoneTexte 130"/>
            <p:cNvSpPr txBox="1">
              <a:spLocks noChangeArrowheads="1"/>
            </p:cNvSpPr>
            <p:nvPr/>
          </p:nvSpPr>
          <p:spPr bwMode="auto">
            <a:xfrm>
              <a:off x="15592311" y="5165081"/>
              <a:ext cx="864096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2.5cm</a:t>
              </a:r>
            </a:p>
          </p:txBody>
        </p:sp>
        <p:sp>
          <p:nvSpPr>
            <p:cNvPr id="8" name="ZoneTexte 132"/>
            <p:cNvSpPr txBox="1">
              <a:spLocks noChangeArrowheads="1"/>
            </p:cNvSpPr>
            <p:nvPr/>
          </p:nvSpPr>
          <p:spPr bwMode="auto">
            <a:xfrm>
              <a:off x="15592310" y="5400850"/>
              <a:ext cx="1905693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0 cm</a:t>
              </a:r>
            </a:p>
          </p:txBody>
        </p:sp>
        <p:sp>
          <p:nvSpPr>
            <p:cNvPr id="9" name="ZoneTexte 133"/>
            <p:cNvSpPr txBox="1">
              <a:spLocks noChangeArrowheads="1"/>
            </p:cNvSpPr>
            <p:nvPr/>
          </p:nvSpPr>
          <p:spPr bwMode="auto">
            <a:xfrm>
              <a:off x="15592310" y="6480970"/>
              <a:ext cx="864096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-20 cm</a:t>
              </a:r>
            </a:p>
          </p:txBody>
        </p:sp>
        <p:sp>
          <p:nvSpPr>
            <p:cNvPr id="10" name="ZoneTexte 148"/>
            <p:cNvSpPr txBox="1">
              <a:spLocks noChangeArrowheads="1"/>
            </p:cNvSpPr>
            <p:nvPr/>
          </p:nvSpPr>
          <p:spPr bwMode="auto">
            <a:xfrm>
              <a:off x="15592310" y="7489082"/>
              <a:ext cx="864096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-40 cm</a:t>
              </a:r>
            </a:p>
          </p:txBody>
        </p:sp>
        <p:sp>
          <p:nvSpPr>
            <p:cNvPr id="11" name="ZoneTexte 149"/>
            <p:cNvSpPr txBox="1">
              <a:spLocks noChangeArrowheads="1"/>
            </p:cNvSpPr>
            <p:nvPr/>
          </p:nvSpPr>
          <p:spPr bwMode="auto">
            <a:xfrm>
              <a:off x="15592310" y="9583522"/>
              <a:ext cx="1278957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-80 cm</a:t>
              </a:r>
            </a:p>
          </p:txBody>
        </p:sp>
        <p:sp>
          <p:nvSpPr>
            <p:cNvPr id="12" name="ZoneTexte 151"/>
            <p:cNvSpPr txBox="1">
              <a:spLocks noChangeArrowheads="1"/>
            </p:cNvSpPr>
            <p:nvPr/>
          </p:nvSpPr>
          <p:spPr bwMode="auto">
            <a:xfrm>
              <a:off x="15249753" y="5328843"/>
              <a:ext cx="1015809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Ol</a:t>
              </a:r>
              <a:endPara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ZoneTexte 152"/>
            <p:cNvSpPr txBox="1">
              <a:spLocks noChangeArrowheads="1"/>
            </p:cNvSpPr>
            <p:nvPr/>
          </p:nvSpPr>
          <p:spPr bwMode="auto">
            <a:xfrm>
              <a:off x="15164114" y="5813155"/>
              <a:ext cx="804983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Ah</a:t>
              </a:r>
            </a:p>
          </p:txBody>
        </p:sp>
        <p:sp>
          <p:nvSpPr>
            <p:cNvPr id="14" name="ZoneTexte 153"/>
            <p:cNvSpPr txBox="1">
              <a:spLocks noChangeArrowheads="1"/>
            </p:cNvSpPr>
            <p:nvPr/>
          </p:nvSpPr>
          <p:spPr bwMode="auto">
            <a:xfrm>
              <a:off x="15180805" y="6965283"/>
              <a:ext cx="1267897" cy="35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AhC</a:t>
              </a:r>
              <a:endParaRPr lang="fr-FR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ZoneTexte 154"/>
            <p:cNvSpPr txBox="1">
              <a:spLocks noChangeArrowheads="1"/>
            </p:cNvSpPr>
            <p:nvPr/>
          </p:nvSpPr>
          <p:spPr bwMode="auto">
            <a:xfrm>
              <a:off x="15331540" y="8137155"/>
              <a:ext cx="4320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179512" y="-2738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Ps and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3200" b="1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 for ≠ layers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0" y="764704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Vertical Profile of 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Ps</a:t>
            </a:r>
            <a:endParaRPr lang="en-US" sz="2400" b="1" i="1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6012942" cy="2942082"/>
          </a:xfrm>
          <a:prstGeom prst="rect">
            <a:avLst/>
          </a:prstGeom>
        </p:spPr>
      </p:pic>
      <p:sp>
        <p:nvSpPr>
          <p:cNvPr id="25" name="ZoneTexte 32"/>
          <p:cNvSpPr txBox="1">
            <a:spLocks noChangeArrowheads="1"/>
          </p:cNvSpPr>
          <p:nvPr/>
        </p:nvSpPr>
        <p:spPr bwMode="auto">
          <a:xfrm>
            <a:off x="323528" y="4365104"/>
            <a:ext cx="882047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 diel varation explained by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Ah &amp;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AhC</a:t>
            </a:r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 significant diel variation in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the litter relationship with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because of advection not taken into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account</a:t>
            </a:r>
            <a:endParaRPr lang="en-US" sz="2400" baseline="30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619672" y="5733256"/>
          <a:ext cx="3360738" cy="619125"/>
        </p:xfrm>
        <a:graphic>
          <a:graphicData uri="http://schemas.openxmlformats.org/presentationml/2006/ole">
            <p:oleObj spid="_x0000_s43009" name="Équation" r:id="rId5" imgW="2133360" imgH="393480" progId="Equation.3">
              <p:embed/>
            </p:oleObj>
          </a:graphicData>
        </a:graphic>
      </p:graphicFrame>
      <p:sp>
        <p:nvSpPr>
          <p:cNvPr id="27" name="ZoneTexte 32"/>
          <p:cNvSpPr txBox="1">
            <a:spLocks noChangeArrowheads="1"/>
          </p:cNvSpPr>
          <p:nvPr/>
        </p:nvSpPr>
        <p:spPr bwMode="auto">
          <a:xfrm>
            <a:off x="6588224" y="1700808"/>
            <a:ext cx="20162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variation</a:t>
            </a:r>
            <a:endParaRPr lang="en-US" sz="24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9512" y="-27384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affecting Ps and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32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32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79512" y="692696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Intra-day Ps variability</a:t>
            </a:r>
            <a:endParaRPr lang="en-US" sz="2400" b="1" i="1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2675" y="1166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2014)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5292080" y="2708920"/>
            <a:ext cx="3802023" cy="2333059"/>
            <a:chOff x="1907704" y="2276872"/>
            <a:chExt cx="6480720" cy="4032448"/>
          </a:xfrm>
        </p:grpSpPr>
        <p:sp>
          <p:nvSpPr>
            <p:cNvPr id="6" name="Rectangle 5"/>
            <p:cNvSpPr/>
            <p:nvPr/>
          </p:nvSpPr>
          <p:spPr>
            <a:xfrm>
              <a:off x="1907704" y="2420888"/>
              <a:ext cx="6480720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106"/>
            <p:cNvPicPr>
              <a:picLocks noChangeAspect="1" noChangeArrowheads="1"/>
            </p:cNvPicPr>
            <p:nvPr/>
          </p:nvPicPr>
          <p:blipFill>
            <a:blip r:embed="rId3" cstate="print"/>
            <a:srcRect l="6947" r="50874" b="49324"/>
            <a:stretch>
              <a:fillRect/>
            </a:stretch>
          </p:blipFill>
          <p:spPr bwMode="auto">
            <a:xfrm>
              <a:off x="2123728" y="2276872"/>
              <a:ext cx="6120680" cy="398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ZoneTexte 7"/>
          <p:cNvSpPr txBox="1"/>
          <p:nvPr/>
        </p:nvSpPr>
        <p:spPr>
          <a:xfrm>
            <a:off x="107504" y="112474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Significant day to day variations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(&gt; 2.5‰) </a:t>
            </a:r>
            <a:r>
              <a:rPr lang="en-US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 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9512" y="314096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Best explained by soil moisture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51520" y="1700808"/>
            <a:ext cx="5040560" cy="1296144"/>
            <a:chOff x="1187624" y="5157192"/>
            <a:chExt cx="6768752" cy="1296144"/>
          </a:xfrm>
        </p:grpSpPr>
        <p:grpSp>
          <p:nvGrpSpPr>
            <p:cNvPr id="22" name="Groupe 21"/>
            <p:cNvGrpSpPr/>
            <p:nvPr/>
          </p:nvGrpSpPr>
          <p:grpSpPr>
            <a:xfrm>
              <a:off x="1187624" y="5157192"/>
              <a:ext cx="6768752" cy="1296144"/>
              <a:chOff x="1115616" y="2132856"/>
              <a:chExt cx="6768752" cy="129614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15616" y="2132856"/>
                <a:ext cx="6768752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1187625" y="2204864"/>
                <a:ext cx="6696743" cy="1152127"/>
                <a:chOff x="1115617" y="2420888"/>
                <a:chExt cx="6696743" cy="1152127"/>
              </a:xfrm>
            </p:grpSpPr>
            <p:pic>
              <p:nvPicPr>
                <p:cNvPr id="17" name="Picture 157"/>
                <p:cNvPicPr preferRelativeResize="0">
                  <a:picLocks noChangeArrowheads="1"/>
                </p:cNvPicPr>
                <p:nvPr/>
              </p:nvPicPr>
              <p:blipFill>
                <a:blip r:embed="rId4" cstate="print"/>
                <a:srcRect l="9973" t="52859" r="7051" b="6792"/>
                <a:stretch>
                  <a:fillRect/>
                </a:stretch>
              </p:blipFill>
              <p:spPr bwMode="auto">
                <a:xfrm>
                  <a:off x="1115617" y="2420888"/>
                  <a:ext cx="6696743" cy="1152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4644008" y="2924944"/>
                  <a:ext cx="216024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644008" y="3212976"/>
                  <a:ext cx="1656184" cy="224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1000" dirty="0" smtClean="0">
                      <a:solidFill>
                        <a:schemeClr val="tx1"/>
                      </a:solidFill>
                    </a:rPr>
                    <a:t>(SWC)</a:t>
                  </a:r>
                  <a:endParaRPr lang="fr-FR" sz="1000" dirty="0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4788024" y="587727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/>
          <p:cNvSpPr txBox="1">
            <a:spLocks noChangeAspect="1"/>
          </p:cNvSpPr>
          <p:nvPr/>
        </p:nvSpPr>
        <p:spPr>
          <a:xfrm>
            <a:off x="323528" y="3573016"/>
            <a:ext cx="5076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Soil drought impact = enrichment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Same impact as for photosynthesis discrimination !!!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8" name="Image 27" descr="Cap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0" y="4752000"/>
            <a:ext cx="3272333" cy="1989430"/>
          </a:xfrm>
          <a:prstGeom prst="rect">
            <a:avLst/>
          </a:prstGeom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0" y="692696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Inter-day 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sz="2400" b="1" i="1" u="sng" baseline="30000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13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  <a:cs typeface="Times New Roman" pitchFamily="18" charset="0"/>
              </a:rPr>
              <a:t>Ps variability </a:t>
            </a:r>
            <a:endParaRPr lang="en-US" sz="2400" b="1" i="1" u="sng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19872" y="501317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observed with chamber efflux measurements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>
            <a:spLocks noChangeAspect="1"/>
          </p:cNvSpPr>
          <p:nvPr/>
        </p:nvSpPr>
        <p:spPr>
          <a:xfrm>
            <a:off x="3419872" y="5827911"/>
            <a:ext cx="572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Mixing of ≠ layers contributions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Perturbation of local soil climate by chamber 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179512" y="-27384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affecting Ps and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32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32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12675" y="1166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2014)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79512" y="-27384"/>
            <a:ext cx="896448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(transport or production) is responsible for 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 and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32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 temporal variability ?</a:t>
            </a:r>
            <a:endParaRPr lang="en-US" sz="32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2200" y="1115452"/>
            <a:ext cx="286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undre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review)</a:t>
            </a:r>
            <a:endParaRPr lang="es-ES_tradnl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41277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model versions simulating CO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production and transport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Comparison of their outputs with [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and Fs measurements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spect="1"/>
          </p:cNvSpPr>
          <p:nvPr/>
        </p:nvSpPr>
        <p:spPr>
          <a:xfrm>
            <a:off x="611560" y="2492896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Reference model (RM): </a:t>
            </a:r>
          </a:p>
          <a:p>
            <a:pPr marL="722313"/>
            <a:r>
              <a:rPr lang="en-US" sz="2200" dirty="0" smtClean="0">
                <a:solidFill>
                  <a:schemeClr val="bg1"/>
                </a:solidFill>
              </a:rPr>
              <a:t>each layer produce CO</a:t>
            </a:r>
            <a:r>
              <a:rPr lang="en-US" sz="2200" baseline="-25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 following Q10 relationship with the local t° &amp; diffusion is the only transport process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Transport Version (TV):</a:t>
            </a:r>
          </a:p>
          <a:p>
            <a:pPr marL="722313"/>
            <a:r>
              <a:rPr lang="en-US" sz="2200" dirty="0" smtClean="0">
                <a:solidFill>
                  <a:schemeClr val="bg1"/>
                </a:solidFill>
              </a:rPr>
              <a:t>Advection and dispersion are </a:t>
            </a:r>
            <a:r>
              <a:rPr lang="en-US" sz="2200" dirty="0" err="1" smtClean="0">
                <a:solidFill>
                  <a:schemeClr val="bg1"/>
                </a:solidFill>
              </a:rPr>
              <a:t>ss</a:t>
            </a:r>
            <a:endParaRPr lang="en-US" sz="2200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Production </a:t>
            </a:r>
            <a:r>
              <a:rPr lang="en-US" sz="2200" dirty="0" smtClean="0">
                <a:solidFill>
                  <a:schemeClr val="bg1"/>
                </a:solidFill>
              </a:rPr>
              <a:t>Version </a:t>
            </a:r>
            <a:r>
              <a:rPr lang="en-US" sz="2200" dirty="0" smtClean="0">
                <a:solidFill>
                  <a:schemeClr val="bg1"/>
                </a:solidFill>
              </a:rPr>
              <a:t>:</a:t>
            </a:r>
          </a:p>
          <a:p>
            <a:pPr marL="722313"/>
            <a:r>
              <a:rPr lang="en-US" sz="2200" dirty="0" smtClean="0">
                <a:solidFill>
                  <a:schemeClr val="bg1"/>
                </a:solidFill>
              </a:rPr>
              <a:t>Production is also driven by Photosynthesis Pressure Concentration Wave (PPCW) by adding a dependence on VPD 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3" name="Image 220"/>
          <p:cNvPicPr>
            <a:picLocks noChangeAspect="1"/>
          </p:cNvPicPr>
          <p:nvPr/>
        </p:nvPicPr>
        <p:blipFill>
          <a:blip r:embed="rId2" cstate="print"/>
          <a:srcRect l="5849" t="3152" r="7990" b="4585"/>
          <a:stretch>
            <a:fillRect/>
          </a:stretch>
        </p:blipFill>
        <p:spPr bwMode="auto">
          <a:xfrm>
            <a:off x="128017" y="17190"/>
            <a:ext cx="8980487" cy="47799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spect="1"/>
          </p:cNvSpPr>
          <p:nvPr/>
        </p:nvSpPr>
        <p:spPr>
          <a:xfrm>
            <a:off x="467544" y="4884256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No significant improvement with TV</a:t>
            </a:r>
          </a:p>
          <a:p>
            <a:pPr marL="269875" indent="-269875"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PPCW 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Not perfect but diurnal fluctuations are better reproduced and difference in phase is reduced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-27384"/>
            <a:ext cx="896448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3"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(transport or production) is responsible for 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 and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3200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 temporal variability ?</a:t>
            </a:r>
            <a:endParaRPr lang="en-US" sz="3200" b="1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0" y="1115452"/>
            <a:ext cx="286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Goffin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undre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review)</a:t>
            </a:r>
            <a:endParaRPr lang="es-ES_tradnl" dirty="0"/>
          </a:p>
        </p:txBody>
      </p:sp>
      <p:sp>
        <p:nvSpPr>
          <p:cNvPr id="8" name="ZoneTexte 7"/>
          <p:cNvSpPr txBox="1">
            <a:spLocks noChangeAspect="1"/>
          </p:cNvSpPr>
          <p:nvPr/>
        </p:nvSpPr>
        <p:spPr>
          <a:xfrm>
            <a:off x="395536" y="155679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 RM: Relatively good reproduction of inter-day variability but intra-day variability too low and not in phase</a:t>
            </a:r>
          </a:p>
        </p:txBody>
      </p:sp>
      <p:sp>
        <p:nvSpPr>
          <p:cNvPr id="11" name="ZoneTexte 10"/>
          <p:cNvSpPr txBox="1">
            <a:spLocks noChangeAspect="1"/>
          </p:cNvSpPr>
          <p:nvPr/>
        </p:nvSpPr>
        <p:spPr>
          <a:xfrm>
            <a:off x="251520" y="59492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➨ Working on production description instead on transport one is a better option to improve soil CO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model 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78"/>
          <p:cNvSpPr txBox="1">
            <a:spLocks noChangeArrowheads="1"/>
          </p:cNvSpPr>
          <p:nvPr/>
        </p:nvSpPr>
        <p:spPr bwMode="auto">
          <a:xfrm>
            <a:off x="179512" y="1178749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Set up of an experimental </a:t>
            </a:r>
            <a:r>
              <a:rPr lang="en-US" sz="28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in-situ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device to obtain vertical profile of Ps and </a:t>
            </a:r>
            <a:r>
              <a:rPr lang="en-US" sz="2800" dirty="0" err="1" smtClean="0">
                <a:solidFill>
                  <a:schemeClr val="bg2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8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179"/>
          <p:cNvSpPr txBox="1">
            <a:spLocks noChangeArrowheads="1"/>
          </p:cNvSpPr>
          <p:nvPr/>
        </p:nvSpPr>
        <p:spPr bwMode="auto">
          <a:xfrm>
            <a:off x="179512" y="2473732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Identify a dependence of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layer to local temperature  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180"/>
          <p:cNvSpPr txBox="1">
            <a:spLocks noChangeArrowheads="1"/>
          </p:cNvSpPr>
          <p:nvPr/>
        </p:nvSpPr>
        <p:spPr bwMode="auto">
          <a:xfrm>
            <a:off x="179512" y="4348261"/>
            <a:ext cx="8712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Soil CO</a:t>
            </a:r>
            <a:r>
              <a:rPr lang="en-US" sz="2800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model should develop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production description more 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than transport one to simulate hourly/daily variability 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3265820"/>
            <a:ext cx="896448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Indentify enrichment of Ps with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soil drought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in Ah horizon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496" y="130622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Key points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48680"/>
            <a:ext cx="8388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chemeClr val="bg2"/>
                </a:solidFill>
              </a:rPr>
              <a:t>Thank</a:t>
            </a:r>
            <a:r>
              <a:rPr lang="en-US" sz="6600" smtClean="0">
                <a:solidFill>
                  <a:schemeClr val="bg2"/>
                </a:solidFill>
              </a:rPr>
              <a:t>  you for your </a:t>
            </a:r>
            <a:r>
              <a:rPr lang="en-US" sz="6600" smtClean="0">
                <a:solidFill>
                  <a:schemeClr val="bg2"/>
                </a:solidFill>
              </a:rPr>
              <a:t>attention</a:t>
            </a:r>
            <a:endParaRPr lang="en-US" sz="6600">
              <a:solidFill>
                <a:schemeClr val="bg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331640" y="4451102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Meet me on poster #21</a:t>
            </a:r>
            <a:endParaRPr kumimoji="0" lang="en-US" sz="3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1"/>
          <p:cNvSpPr txBox="1">
            <a:spLocks/>
          </p:cNvSpPr>
          <p:nvPr/>
        </p:nvSpPr>
        <p:spPr>
          <a:xfrm>
            <a:off x="35496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Materials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0" name="Espace réservé du contenu 2"/>
          <p:cNvSpPr>
            <a:spLocks noGrp="1"/>
          </p:cNvSpPr>
          <p:nvPr>
            <p:ph idx="1"/>
          </p:nvPr>
        </p:nvSpPr>
        <p:spPr>
          <a:xfrm>
            <a:off x="158824" y="1052736"/>
            <a:ext cx="8229600" cy="5040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Laboratory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Measurements</a:t>
            </a:r>
            <a:endParaRPr lang="fr-F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" name="Picture 4" descr="C:\Users\Goffin Stephanie\Pictures\Sans titre.png"/>
          <p:cNvPicPr>
            <a:picLocks noChangeAspect="1" noChangeArrowheads="1"/>
          </p:cNvPicPr>
          <p:nvPr/>
        </p:nvPicPr>
        <p:blipFill>
          <a:blip r:embed="rId3" cstate="print"/>
          <a:srcRect r="56300" b="53568"/>
          <a:stretch>
            <a:fillRect/>
          </a:stretch>
        </p:blipFill>
        <p:spPr bwMode="auto">
          <a:xfrm>
            <a:off x="0" y="1871397"/>
            <a:ext cx="5004048" cy="3789851"/>
          </a:xfrm>
          <a:prstGeom prst="rect">
            <a:avLst/>
          </a:prstGeom>
          <a:noFill/>
        </p:spPr>
      </p:pic>
      <p:sp>
        <p:nvSpPr>
          <p:cNvPr id="18" name="ZoneTexte 32"/>
          <p:cNvSpPr txBox="1">
            <a:spLocks noChangeArrowheads="1"/>
          </p:cNvSpPr>
          <p:nvPr/>
        </p:nvSpPr>
        <p:spPr bwMode="auto">
          <a:xfrm>
            <a:off x="5076056" y="4482986"/>
            <a:ext cx="3600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horizon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pF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curves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Relationships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(SWC)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Picture 2" descr="C:\Users\Goffin Stephanie\Pictures\Mise en place dispositif Vielsalm\Photo des Allemands\Vielsalm 20100324 (11).JPG"/>
          <p:cNvPicPr>
            <a:picLocks noChangeAspect="1" noChangeArrowheads="1"/>
          </p:cNvPicPr>
          <p:nvPr/>
        </p:nvPicPr>
        <p:blipFill>
          <a:blip r:embed="rId4" cstate="print"/>
          <a:srcRect l="31391" t="29896" r="15723"/>
          <a:stretch>
            <a:fillRect/>
          </a:stretch>
        </p:blipFill>
        <p:spPr bwMode="auto">
          <a:xfrm>
            <a:off x="5148065" y="2564904"/>
            <a:ext cx="3816423" cy="1800200"/>
          </a:xfrm>
          <a:prstGeom prst="rect">
            <a:avLst/>
          </a:prstGeom>
          <a:noFill/>
        </p:spPr>
      </p:pic>
      <p:sp>
        <p:nvSpPr>
          <p:cNvPr id="25" name="ZoneTexte 32"/>
          <p:cNvSpPr txBox="1">
            <a:spLocks noChangeArrowheads="1"/>
          </p:cNvSpPr>
          <p:nvPr/>
        </p:nvSpPr>
        <p:spPr bwMode="auto">
          <a:xfrm>
            <a:off x="5004048" y="1702549"/>
            <a:ext cx="43558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Undisturbed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cores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200 cm</a:t>
            </a:r>
            <a:r>
              <a:rPr lang="fr-FR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collected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horizon</a:t>
            </a:r>
            <a:endParaRPr lang="fr-FR" sz="2400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496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7992888" cy="50405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Laboratory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measurements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Ds</a:t>
            </a:r>
            <a:r>
              <a:rPr lang="fr-FR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bg1">
                    <a:lumMod val="75000"/>
                  </a:schemeClr>
                </a:solidFill>
              </a:rPr>
              <a:t>determination</a:t>
            </a:r>
            <a:endParaRPr lang="fr-FR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e 31"/>
          <p:cNvGrpSpPr>
            <a:grpSpLocks/>
          </p:cNvGrpSpPr>
          <p:nvPr/>
        </p:nvGrpSpPr>
        <p:grpSpPr bwMode="auto">
          <a:xfrm>
            <a:off x="1" y="4437112"/>
            <a:ext cx="3491963" cy="2421049"/>
            <a:chOff x="1" y="4573745"/>
            <a:chExt cx="3492391" cy="2284255"/>
          </a:xfrm>
        </p:grpSpPr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4573745"/>
              <a:ext cx="3492309" cy="228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ZoneTexte 97"/>
            <p:cNvSpPr txBox="1">
              <a:spLocks noChangeArrowheads="1"/>
            </p:cNvSpPr>
            <p:nvPr/>
          </p:nvSpPr>
          <p:spPr bwMode="auto">
            <a:xfrm>
              <a:off x="539618" y="6381077"/>
              <a:ext cx="29527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In Situ </a:t>
              </a:r>
              <a:r>
                <a:rPr lang="fr-FR" sz="2400" b="1" dirty="0" err="1">
                  <a:solidFill>
                    <a:srgbClr val="FF0000"/>
                  </a:solidFill>
                </a:rPr>
                <a:t>measurements</a:t>
              </a:r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23"/>
          <p:cNvGrpSpPr/>
          <p:nvPr/>
        </p:nvGrpSpPr>
        <p:grpSpPr>
          <a:xfrm>
            <a:off x="3816000" y="4446999"/>
            <a:ext cx="5180504" cy="2411001"/>
            <a:chOff x="3816000" y="4561383"/>
            <a:chExt cx="5180504" cy="2411001"/>
          </a:xfrm>
        </p:grpSpPr>
        <p:grpSp>
          <p:nvGrpSpPr>
            <p:cNvPr id="5" name="Groupe 30"/>
            <p:cNvGrpSpPr>
              <a:grpSpLocks/>
            </p:cNvGrpSpPr>
            <p:nvPr/>
          </p:nvGrpSpPr>
          <p:grpSpPr bwMode="auto">
            <a:xfrm>
              <a:off x="3816000" y="4623504"/>
              <a:ext cx="5180153" cy="2348880"/>
              <a:chOff x="3635546" y="4668776"/>
              <a:chExt cx="5180314" cy="2347994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7703" y="4668776"/>
                <a:ext cx="3488157" cy="2347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e 29"/>
              <p:cNvGrpSpPr>
                <a:grpSpLocks/>
              </p:cNvGrpSpPr>
              <p:nvPr/>
            </p:nvGrpSpPr>
            <p:grpSpPr bwMode="auto">
              <a:xfrm>
                <a:off x="3635546" y="5008215"/>
                <a:ext cx="2448351" cy="1179887"/>
                <a:chOff x="3707554" y="4955952"/>
                <a:chExt cx="2448351" cy="1179887"/>
              </a:xfrm>
            </p:grpSpPr>
            <p:grpSp>
              <p:nvGrpSpPr>
                <p:cNvPr id="8" name="Groupe 28"/>
                <p:cNvGrpSpPr>
                  <a:grpSpLocks/>
                </p:cNvGrpSpPr>
                <p:nvPr/>
              </p:nvGrpSpPr>
              <p:grpSpPr bwMode="auto">
                <a:xfrm>
                  <a:off x="3707554" y="4955952"/>
                  <a:ext cx="1368818" cy="1179887"/>
                  <a:chOff x="3707554" y="4955952"/>
                  <a:chExt cx="1368818" cy="1179887"/>
                </a:xfrm>
              </p:grpSpPr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3707904" y="4955952"/>
                    <a:ext cx="1368468" cy="33801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/>
                      <a:t>Ds</a:t>
                    </a:r>
                    <a:r>
                      <a:rPr lang="fr-FR" sz="1600" b="1" dirty="0"/>
                      <a:t>(SWC)</a:t>
                    </a:r>
                    <a:r>
                      <a:rPr lang="fr-FR" sz="1600" b="1" cap="all" baseline="-25000" dirty="0"/>
                      <a:t>Ah1</a:t>
                    </a:r>
                    <a:endParaRPr lang="fr-FR" sz="1600" b="1" dirty="0"/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3707904" y="5150001"/>
                    <a:ext cx="1368468" cy="33801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>
                        <a:solidFill>
                          <a:srgbClr val="0070C0"/>
                        </a:solidFill>
                      </a:rPr>
                      <a:t>Ds</a:t>
                    </a:r>
                    <a:r>
                      <a:rPr lang="fr-FR" sz="1600" b="1" dirty="0">
                        <a:solidFill>
                          <a:srgbClr val="0070C0"/>
                        </a:solidFill>
                      </a:rPr>
                      <a:t>(SWC)</a:t>
                    </a:r>
                    <a:r>
                      <a:rPr lang="fr-FR" sz="1600" b="1" cap="all" baseline="-25000" dirty="0">
                        <a:solidFill>
                          <a:srgbClr val="0070C0"/>
                        </a:solidFill>
                      </a:rPr>
                      <a:t>Ah2</a:t>
                    </a:r>
                    <a:endParaRPr lang="fr-FR" sz="16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3707554" y="5437924"/>
                    <a:ext cx="1368468" cy="3395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>
                        <a:solidFill>
                          <a:srgbClr val="13A808"/>
                        </a:solidFill>
                      </a:rPr>
                      <a:t>Ds</a:t>
                    </a:r>
                    <a:r>
                      <a:rPr lang="fr-FR" sz="1600" b="1" dirty="0">
                        <a:solidFill>
                          <a:srgbClr val="13A808"/>
                        </a:solidFill>
                      </a:rPr>
                      <a:t>(SWC)</a:t>
                    </a:r>
                    <a:r>
                      <a:rPr lang="fr-FR" sz="1600" b="1" cap="all" baseline="-25000" dirty="0" err="1">
                        <a:solidFill>
                          <a:srgbClr val="13A808"/>
                        </a:solidFill>
                      </a:rPr>
                      <a:t>AhC</a:t>
                    </a:r>
                    <a:endParaRPr lang="fr-FR" sz="1600" b="1" dirty="0">
                      <a:solidFill>
                        <a:srgbClr val="13A808"/>
                      </a:solidFill>
                    </a:endParaRPr>
                  </a:p>
                </p:txBody>
              </p:sp>
              <p:sp>
                <p:nvSpPr>
                  <p:cNvPr id="36" name="ZoneTexte 35"/>
                  <p:cNvSpPr txBox="1"/>
                  <p:nvPr/>
                </p:nvSpPr>
                <p:spPr>
                  <a:xfrm>
                    <a:off x="3707554" y="5797828"/>
                    <a:ext cx="1225588" cy="338011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sz="1600" b="1" dirty="0" err="1">
                        <a:solidFill>
                          <a:srgbClr val="FF0000"/>
                        </a:solidFill>
                      </a:rPr>
                      <a:t>Ds</a:t>
                    </a:r>
                    <a:r>
                      <a:rPr lang="fr-FR" sz="1600" b="1" dirty="0">
                        <a:solidFill>
                          <a:srgbClr val="FF0000"/>
                        </a:solidFill>
                      </a:rPr>
                      <a:t>(SWC)</a:t>
                    </a:r>
                    <a:r>
                      <a:rPr lang="fr-FR" sz="1600" b="1" cap="all" baseline="-25000" dirty="0">
                        <a:solidFill>
                          <a:srgbClr val="FF0000"/>
                        </a:solidFill>
                      </a:rPr>
                      <a:t>C</a:t>
                    </a:r>
                    <a:endParaRPr lang="fr-FR" sz="1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29" name="Connecteur droit avec flèche 28"/>
                <p:cNvCxnSpPr>
                  <a:stCxn id="33" idx="3"/>
                </p:cNvCxnSpPr>
                <p:nvPr/>
              </p:nvCxnSpPr>
              <p:spPr>
                <a:xfrm flipV="1">
                  <a:off x="5076371" y="5119403"/>
                  <a:ext cx="1079534" cy="6348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avec flèche 29"/>
                <p:cNvCxnSpPr/>
                <p:nvPr/>
              </p:nvCxnSpPr>
              <p:spPr>
                <a:xfrm>
                  <a:off x="5076371" y="5293962"/>
                  <a:ext cx="1079534" cy="11109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avec flèche 30"/>
                <p:cNvCxnSpPr/>
                <p:nvPr/>
              </p:nvCxnSpPr>
              <p:spPr>
                <a:xfrm>
                  <a:off x="5076371" y="5572364"/>
                  <a:ext cx="1079534" cy="952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avec flèche 31"/>
                <p:cNvCxnSpPr/>
                <p:nvPr/>
              </p:nvCxnSpPr>
              <p:spPr>
                <a:xfrm>
                  <a:off x="5076372" y="6004250"/>
                  <a:ext cx="1079533" cy="952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ZoneTexte 21"/>
            <p:cNvSpPr txBox="1">
              <a:spLocks noChangeArrowheads="1"/>
            </p:cNvSpPr>
            <p:nvPr/>
          </p:nvSpPr>
          <p:spPr bwMode="auto">
            <a:xfrm>
              <a:off x="5508104" y="4561383"/>
              <a:ext cx="34884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 smtClean="0"/>
                <a:t>Ds</a:t>
              </a:r>
              <a:r>
                <a:rPr lang="fr-FR" sz="1400" b="1" dirty="0" smtClean="0"/>
                <a:t> </a:t>
              </a:r>
              <a:r>
                <a:rPr lang="fr-FR" sz="1400" b="1" dirty="0"/>
                <a:t>[m</a:t>
              </a:r>
              <a:r>
                <a:rPr lang="fr-FR" sz="1400" b="1" baseline="30000" dirty="0"/>
                <a:t>2</a:t>
              </a:r>
              <a:r>
                <a:rPr lang="fr-FR" sz="1400" b="1" dirty="0"/>
                <a:t>s</a:t>
              </a:r>
              <a:r>
                <a:rPr lang="fr-FR" sz="1400" b="1" baseline="30000" dirty="0"/>
                <a:t>-1</a:t>
              </a:r>
              <a:r>
                <a:rPr lang="fr-FR" sz="1400" b="1" dirty="0"/>
                <a:t>]</a:t>
              </a:r>
            </a:p>
          </p:txBody>
        </p:sp>
      </p:grpSp>
      <p:grpSp>
        <p:nvGrpSpPr>
          <p:cNvPr id="9" name="Groupe 52"/>
          <p:cNvGrpSpPr/>
          <p:nvPr/>
        </p:nvGrpSpPr>
        <p:grpSpPr>
          <a:xfrm>
            <a:off x="899592" y="1412776"/>
            <a:ext cx="6696744" cy="3024336"/>
            <a:chOff x="1043608" y="1556792"/>
            <a:chExt cx="6336704" cy="2880320"/>
          </a:xfrm>
        </p:grpSpPr>
        <p:sp>
          <p:nvSpPr>
            <p:cNvPr id="51" name="Rectangle 50"/>
            <p:cNvSpPr/>
            <p:nvPr/>
          </p:nvSpPr>
          <p:spPr>
            <a:xfrm>
              <a:off x="1043608" y="1556792"/>
              <a:ext cx="6336704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607" r="9344"/>
            <a:stretch>
              <a:fillRect/>
            </a:stretch>
          </p:blipFill>
          <p:spPr bwMode="auto">
            <a:xfrm>
              <a:off x="1187624" y="1556793"/>
              <a:ext cx="6120680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4" name="ZoneTexte 97"/>
          <p:cNvSpPr txBox="1">
            <a:spLocks noChangeArrowheads="1"/>
          </p:cNvSpPr>
          <p:nvPr/>
        </p:nvSpPr>
        <p:spPr bwMode="auto">
          <a:xfrm>
            <a:off x="2195736" y="1916832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Laboratory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measurements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2771800" y="4437112"/>
            <a:ext cx="4320480" cy="100811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/>
          <p:cNvSpPr/>
          <p:nvPr/>
        </p:nvSpPr>
        <p:spPr>
          <a:xfrm>
            <a:off x="5436096" y="479715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2924398" y="4702175"/>
          <a:ext cx="3879850" cy="619125"/>
        </p:xfrm>
        <a:graphic>
          <a:graphicData uri="http://schemas.openxmlformats.org/presentationml/2006/ole">
            <p:oleObj spid="_x0000_s55298" name="Équation" r:id="rId7" imgW="2463480" imgH="393480" progId="Equation.3">
              <p:embed/>
            </p:oleObj>
          </a:graphicData>
        </a:graphic>
      </p:graphicFrame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6408712" cy="850106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&amp; Objectives</a:t>
            </a:r>
            <a:endParaRPr lang="en-US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CCdiagram.jpg"/>
          <p:cNvPicPr>
            <a:picLocks noChangeAspect="1"/>
          </p:cNvPicPr>
          <p:nvPr/>
        </p:nvPicPr>
        <p:blipFill>
          <a:blip r:embed="rId2" cstate="print"/>
          <a:srcRect l="1205" t="12857" r="1816" b="17467"/>
          <a:stretch>
            <a:fillRect/>
          </a:stretch>
        </p:blipFill>
        <p:spPr>
          <a:xfrm>
            <a:off x="1" y="1484784"/>
            <a:ext cx="4571999" cy="3308667"/>
          </a:xfrm>
          <a:prstGeom prst="rect">
            <a:avLst/>
          </a:prstGeom>
        </p:spPr>
      </p:pic>
      <p:pic>
        <p:nvPicPr>
          <p:cNvPr id="5" name="Image 4" descr="CCdiagram.jpg"/>
          <p:cNvPicPr>
            <a:picLocks noChangeAspect="1"/>
          </p:cNvPicPr>
          <p:nvPr/>
        </p:nvPicPr>
        <p:blipFill>
          <a:blip r:embed="rId2" cstate="print"/>
          <a:srcRect l="2160" t="86121" r="65060" b="1917"/>
          <a:stretch>
            <a:fillRect/>
          </a:stretch>
        </p:blipFill>
        <p:spPr>
          <a:xfrm>
            <a:off x="0" y="4581128"/>
            <a:ext cx="2472408" cy="9087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44008" y="1196752"/>
            <a:ext cx="4499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Fs: One of the largest component of C cycle</a:t>
            </a:r>
          </a:p>
          <a:p>
            <a:pPr>
              <a:spcAft>
                <a:spcPts val="1200"/>
              </a:spcAft>
            </a:pPr>
            <a:r>
              <a:rPr lang="en-US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 10 times greater than fossil fuel emissions</a:t>
            </a:r>
            <a:endParaRPr lang="en-US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e 14"/>
          <p:cNvGrpSpPr/>
          <p:nvPr/>
        </p:nvGrpSpPr>
        <p:grpSpPr>
          <a:xfrm>
            <a:off x="3491880" y="3847113"/>
            <a:ext cx="5652120" cy="1526103"/>
            <a:chOff x="3491880" y="2780928"/>
            <a:chExt cx="5652120" cy="1526103"/>
          </a:xfrm>
        </p:grpSpPr>
        <p:sp>
          <p:nvSpPr>
            <p:cNvPr id="11" name="ZoneTexte 10"/>
            <p:cNvSpPr txBox="1"/>
            <p:nvPr/>
          </p:nvSpPr>
          <p:spPr>
            <a:xfrm>
              <a:off x="4644008" y="2780928"/>
              <a:ext cx="4499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 </a:t>
              </a:r>
              <a:r>
                <a:rPr lang="en-US" sz="2400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Uncertainties &gt;&gt;&gt;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44008" y="3212976"/>
              <a:ext cx="4499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Climate Change Impact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491880" y="3783811"/>
              <a:ext cx="5652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Positive feedback to the GHG effect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5536" y="776317"/>
            <a:ext cx="8496944" cy="3073118"/>
            <a:chOff x="395536" y="776317"/>
            <a:chExt cx="8496944" cy="3073118"/>
          </a:xfrm>
        </p:grpSpPr>
        <p:sp>
          <p:nvSpPr>
            <p:cNvPr id="7" name="ZoneTexte 6"/>
            <p:cNvSpPr txBox="1"/>
            <p:nvPr/>
          </p:nvSpPr>
          <p:spPr>
            <a:xfrm>
              <a:off x="395536" y="776317"/>
              <a:ext cx="84969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Soil CO</a:t>
              </a:r>
              <a:r>
                <a:rPr lang="en-US" sz="2600" baseline="-25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6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efflux (Fs) </a:t>
              </a:r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755576" y="1761203"/>
              <a:ext cx="576064" cy="2088232"/>
              <a:chOff x="755576" y="1916832"/>
              <a:chExt cx="576064" cy="2088232"/>
            </a:xfrm>
          </p:grpSpPr>
          <p:cxnSp>
            <p:nvCxnSpPr>
              <p:cNvPr id="18" name="Connecteur droit 17"/>
              <p:cNvCxnSpPr/>
              <p:nvPr/>
            </p:nvCxnSpPr>
            <p:spPr>
              <a:xfrm flipH="1" flipV="1">
                <a:off x="1187624" y="3284984"/>
                <a:ext cx="144016" cy="72008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827584" y="1988840"/>
                <a:ext cx="216024" cy="129614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>
                <a:off x="1043608" y="3284984"/>
                <a:ext cx="14401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riangle isocèle 35"/>
              <p:cNvSpPr/>
              <p:nvPr/>
            </p:nvSpPr>
            <p:spPr>
              <a:xfrm>
                <a:off x="755576" y="1916832"/>
                <a:ext cx="144016" cy="7200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ZoneTexte 38"/>
          <p:cNvSpPr txBox="1"/>
          <p:nvPr/>
        </p:nvSpPr>
        <p:spPr>
          <a:xfrm>
            <a:off x="4644008" y="2262937"/>
            <a:ext cx="4499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Soil: large C pool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644008" y="269498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Fs changes may rival the loading of atmosphere by fossil fuel </a:t>
            </a:r>
            <a:endParaRPr lang="en-US" sz="24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35496" y="5661248"/>
            <a:ext cx="8928992" cy="1196752"/>
            <a:chOff x="35496" y="5661248"/>
            <a:chExt cx="8928992" cy="1196752"/>
          </a:xfrm>
        </p:grpSpPr>
        <p:sp>
          <p:nvSpPr>
            <p:cNvPr id="42" name="ZoneTexte 41"/>
            <p:cNvSpPr txBox="1"/>
            <p:nvPr/>
          </p:nvSpPr>
          <p:spPr>
            <a:xfrm>
              <a:off x="3995936" y="566124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>
                  <a:solidFill>
                    <a:schemeClr val="bg2"/>
                  </a:solidFill>
                </a:rPr>
                <a:t>today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520" y="6165304"/>
              <a:ext cx="8352928" cy="360040"/>
            </a:xfrm>
            <a:prstGeom prst="rect">
              <a:avLst/>
            </a:prstGeom>
            <a:gradFill flip="none" rotWithShape="1">
              <a:gsLst>
                <a:gs pos="36000">
                  <a:schemeClr val="accent1">
                    <a:tint val="66000"/>
                    <a:satMod val="160000"/>
                    <a:alpha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iangle isocèle 44"/>
            <p:cNvSpPr/>
            <p:nvPr/>
          </p:nvSpPr>
          <p:spPr>
            <a:xfrm rot="5400000">
              <a:off x="8136396" y="6029908"/>
              <a:ext cx="1008112" cy="648072"/>
            </a:xfrm>
            <a:prstGeom prst="triangle">
              <a:avLst/>
            </a:prstGeom>
            <a:gradFill>
              <a:gsLst>
                <a:gs pos="5300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/>
            <p:cNvCxnSpPr/>
            <p:nvPr/>
          </p:nvCxnSpPr>
          <p:spPr>
            <a:xfrm flipV="1">
              <a:off x="4427984" y="6021288"/>
              <a:ext cx="0" cy="360040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323528" y="6093296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/>
                <a:t>Empirical</a:t>
              </a:r>
              <a:r>
                <a:rPr lang="fr-FR" sz="2400" b="1" dirty="0" smtClean="0"/>
                <a:t> description</a:t>
              </a:r>
              <a:endParaRPr lang="fr-FR" sz="2400" b="1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499992" y="6093296"/>
              <a:ext cx="4248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 smtClean="0"/>
                <a:t>Mechanistic</a:t>
              </a:r>
              <a:r>
                <a:rPr lang="fr-FR" sz="2400" b="1" dirty="0" smtClean="0"/>
                <a:t> </a:t>
              </a:r>
              <a:r>
                <a:rPr lang="fr-FR" sz="2400" b="1" dirty="0" err="1" smtClean="0"/>
                <a:t>understanding</a:t>
              </a:r>
              <a:endParaRPr lang="fr-FR" sz="2400" b="1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5496" y="5703639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err="1" smtClean="0">
                  <a:solidFill>
                    <a:schemeClr val="bg2"/>
                  </a:solidFill>
                </a:rPr>
                <a:t>Past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 flipV="1">
              <a:off x="323528" y="6021288"/>
              <a:ext cx="0" cy="3600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7380312" y="5661248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chemeClr val="bg2"/>
                  </a:solidFill>
                </a:rPr>
                <a:t>Future</a:t>
              </a:r>
              <a:endParaRPr lang="fr-FR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53" name="Connecteur droit 52"/>
            <p:cNvCxnSpPr/>
            <p:nvPr/>
          </p:nvCxnSpPr>
          <p:spPr>
            <a:xfrm flipV="1">
              <a:off x="8100392" y="6021288"/>
              <a:ext cx="0" cy="36004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7046912" y="6453336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772817"/>
            <a:ext cx="75407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01"/>
          <p:cNvGrpSpPr>
            <a:grpSpLocks/>
          </p:cNvGrpSpPr>
          <p:nvPr/>
        </p:nvGrpSpPr>
        <p:grpSpPr bwMode="auto">
          <a:xfrm>
            <a:off x="3419872" y="5013176"/>
            <a:ext cx="3528392" cy="1584176"/>
            <a:chOff x="652707" y="3589305"/>
            <a:chExt cx="4368486" cy="2809986"/>
          </a:xfrm>
        </p:grpSpPr>
        <p:grpSp>
          <p:nvGrpSpPr>
            <p:cNvPr id="4" name="Groupe 62"/>
            <p:cNvGrpSpPr>
              <a:grpSpLocks/>
            </p:cNvGrpSpPr>
            <p:nvPr/>
          </p:nvGrpSpPr>
          <p:grpSpPr bwMode="auto">
            <a:xfrm>
              <a:off x="1187624" y="3589305"/>
              <a:ext cx="3833569" cy="2809986"/>
              <a:chOff x="323528" y="3589305"/>
              <a:chExt cx="3833569" cy="2809986"/>
            </a:xfrm>
          </p:grpSpPr>
          <p:grpSp>
            <p:nvGrpSpPr>
              <p:cNvPr id="5" name="Groupe 53"/>
              <p:cNvGrpSpPr>
                <a:grpSpLocks/>
              </p:cNvGrpSpPr>
              <p:nvPr/>
            </p:nvGrpSpPr>
            <p:grpSpPr bwMode="auto">
              <a:xfrm>
                <a:off x="323528" y="3589305"/>
                <a:ext cx="3833569" cy="2809986"/>
                <a:chOff x="97154" y="1131162"/>
                <a:chExt cx="7275956" cy="3024336"/>
              </a:xfrm>
            </p:grpSpPr>
            <p:grpSp>
              <p:nvGrpSpPr>
                <p:cNvPr id="7" name="Groupe 51"/>
                <p:cNvGrpSpPr>
                  <a:grpSpLocks/>
                </p:cNvGrpSpPr>
                <p:nvPr/>
              </p:nvGrpSpPr>
              <p:grpSpPr bwMode="auto">
                <a:xfrm>
                  <a:off x="97154" y="1131162"/>
                  <a:ext cx="6969218" cy="3024336"/>
                  <a:chOff x="97154" y="1129487"/>
                  <a:chExt cx="6969218" cy="3024336"/>
                </a:xfrm>
              </p:grpSpPr>
              <p:grpSp>
                <p:nvGrpSpPr>
                  <p:cNvPr id="9" name="Groupe 78"/>
                  <p:cNvGrpSpPr>
                    <a:grpSpLocks/>
                  </p:cNvGrpSpPr>
                  <p:nvPr/>
                </p:nvGrpSpPr>
                <p:grpSpPr bwMode="auto">
                  <a:xfrm>
                    <a:off x="97154" y="1129487"/>
                    <a:ext cx="6969218" cy="3024336"/>
                    <a:chOff x="-190878" y="1343910"/>
                    <a:chExt cx="6969218" cy="3096344"/>
                  </a:xfrm>
                </p:grpSpPr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-190878" y="1343910"/>
                      <a:ext cx="6969218" cy="30963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17" name="ZoneTexte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2742" y="3787534"/>
                      <a:ext cx="5976292" cy="4549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fr-FR" sz="1600" b="1" dirty="0" err="1"/>
                        <a:t>Pingintha</a:t>
                      </a:r>
                      <a:r>
                        <a:rPr lang="fr-FR" sz="1600" b="1" dirty="0"/>
                        <a:t> et al, 2009</a:t>
                      </a:r>
                    </a:p>
                  </p:txBody>
                </p:sp>
                <p:grpSp>
                  <p:nvGrpSpPr>
                    <p:cNvPr id="14" name="Groupe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6210" y="1916832"/>
                      <a:ext cx="2736305" cy="1728192"/>
                      <a:chOff x="3922394" y="1844824"/>
                      <a:chExt cx="2736305" cy="1728192"/>
                    </a:xfrm>
                  </p:grpSpPr>
                  <p:grpSp>
                    <p:nvGrpSpPr>
                      <p:cNvPr id="18" name="Groupe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22394" y="1844824"/>
                        <a:ext cx="2736305" cy="1728192"/>
                        <a:chOff x="2821066" y="2276872"/>
                        <a:chExt cx="3384377" cy="2952328"/>
                      </a:xfrm>
                    </p:grpSpPr>
                    <p:grpSp>
                      <p:nvGrpSpPr>
                        <p:cNvPr id="19" name="Groupe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21066" y="2276872"/>
                          <a:ext cx="3384377" cy="2952328"/>
                          <a:chOff x="948858" y="2636912"/>
                          <a:chExt cx="3384377" cy="1512168"/>
                        </a:xfrm>
                      </p:grpSpPr>
                      <p:sp>
                        <p:nvSpPr>
                          <p:cNvPr id="23" name="Rectangle 22"/>
                          <p:cNvSpPr/>
                          <p:nvPr/>
                        </p:nvSpPr>
                        <p:spPr>
                          <a:xfrm>
                            <a:off x="947931" y="2637029"/>
                            <a:ext cx="3386219" cy="1511434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fr-FR"/>
                          </a:p>
                        </p:txBody>
                      </p:sp>
                      <p:grpSp>
                        <p:nvGrpSpPr>
                          <p:cNvPr id="21" name="Groupe 1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48858" y="2996952"/>
                            <a:ext cx="3384377" cy="720080"/>
                            <a:chOff x="948858" y="2996952"/>
                            <a:chExt cx="3384377" cy="720080"/>
                          </a:xfrm>
                        </p:grpSpPr>
                        <p:cxnSp>
                          <p:nvCxnSpPr>
                            <p:cNvPr id="25" name="Connecteur droit 24"/>
                            <p:cNvCxnSpPr/>
                            <p:nvPr/>
                          </p:nvCxnSpPr>
                          <p:spPr>
                            <a:xfrm>
                              <a:off x="947931" y="2997052"/>
                              <a:ext cx="3386219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" name="Connecteur droit 25"/>
                            <p:cNvCxnSpPr/>
                            <p:nvPr/>
                          </p:nvCxnSpPr>
                          <p:spPr>
                            <a:xfrm>
                              <a:off x="947931" y="3357076"/>
                              <a:ext cx="3386219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" name="Connecteur droit 26"/>
                            <p:cNvCxnSpPr/>
                            <p:nvPr/>
                          </p:nvCxnSpPr>
                          <p:spPr>
                            <a:xfrm>
                              <a:off x="947931" y="3717099"/>
                              <a:ext cx="3386219" cy="0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22" name="Flèche vers le haut 21"/>
                        <p:cNvSpPr/>
                        <p:nvPr/>
                      </p:nvSpPr>
                      <p:spPr>
                        <a:xfrm>
                          <a:off x="4414350" y="3261812"/>
                          <a:ext cx="268999" cy="453486"/>
                        </a:xfrm>
                        <a:prstGeom prst="upArrow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FR"/>
                        </a:p>
                      </p:txBody>
                    </p:sp>
                  </p:grpSp>
                  <p:sp>
                    <p:nvSpPr>
                      <p:cNvPr id="20" name="Ellipse 19"/>
                      <p:cNvSpPr/>
                      <p:nvPr/>
                    </p:nvSpPr>
                    <p:spPr>
                      <a:xfrm>
                        <a:off x="4813985" y="2446023"/>
                        <a:ext cx="108744" cy="108079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fr-FR"/>
                      </a:p>
                    </p:txBody>
                  </p:sp>
                </p:grpSp>
              </p:grpSp>
              <p:cxnSp>
                <p:nvCxnSpPr>
                  <p:cNvPr id="15" name="Connecteur droit 14"/>
                  <p:cNvCxnSpPr/>
                  <p:nvPr/>
                </p:nvCxnSpPr>
                <p:spPr>
                  <a:xfrm rot="16200000" flipH="1">
                    <a:off x="3360207" y="2501324"/>
                    <a:ext cx="305581" cy="0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Connecteur droit 9"/>
                <p:cNvCxnSpPr/>
                <p:nvPr/>
              </p:nvCxnSpPr>
              <p:spPr>
                <a:xfrm>
                  <a:off x="2604665" y="1674222"/>
                  <a:ext cx="309600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ZoneTexte 10"/>
                <p:cNvSpPr txBox="1"/>
                <p:nvPr/>
              </p:nvSpPr>
              <p:spPr>
                <a:xfrm>
                  <a:off x="5364845" y="1270484"/>
                  <a:ext cx="2008265" cy="7050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fr-FR" sz="1600" i="1" dirty="0" err="1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Level</a:t>
                  </a:r>
                  <a:r>
                    <a:rPr lang="fr-FR" sz="16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0</a:t>
                  </a:r>
                  <a:r>
                    <a:rPr lang="fr-FR" i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pic>
              <p:nvPicPr>
                <p:cNvPr id="12" name="Picture 2" descr="MiniSol"/>
                <p:cNvPicPr preferRelativeResize="0">
                  <a:picLocks noChangeArrowheads="1"/>
                </p:cNvPicPr>
                <p:nvPr/>
              </p:nvPicPr>
              <p:blipFill>
                <a:blip r:embed="rId4" cstate="print"/>
                <a:srcRect t="8772" b="71930"/>
                <a:stretch>
                  <a:fillRect/>
                </a:stretch>
              </p:blipFill>
              <p:spPr bwMode="auto">
                <a:xfrm>
                  <a:off x="2554547" y="1268634"/>
                  <a:ext cx="2788064" cy="396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3" name="ZoneTexte 110"/>
                <p:cNvSpPr txBox="1">
                  <a:spLocks noChangeArrowheads="1"/>
                </p:cNvSpPr>
                <p:nvPr/>
              </p:nvSpPr>
              <p:spPr bwMode="auto">
                <a:xfrm>
                  <a:off x="2613086" y="1131162"/>
                  <a:ext cx="2052691" cy="705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FR" dirty="0" err="1">
                      <a:solidFill>
                        <a:schemeClr val="bg1"/>
                      </a:solidFill>
                    </a:rPr>
                    <a:t>Litter</a:t>
                  </a:r>
                  <a:endParaRPr lang="fr-FR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" name="Ellipse 7"/>
              <p:cNvSpPr/>
              <p:nvPr/>
            </p:nvSpPr>
            <p:spPr>
              <a:xfrm>
                <a:off x="2087886" y="4968018"/>
                <a:ext cx="57295" cy="98083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52707" y="3972485"/>
            <a:ext cx="1687045" cy="1646471"/>
          </p:xfrm>
          <a:graphic>
            <a:graphicData uri="http://schemas.openxmlformats.org/presentationml/2006/ole">
              <p:oleObj spid="_x0000_s29698" name="Équation" r:id="rId5" imgW="901440" imgH="914400" progId="Equation.3">
                <p:embed/>
              </p:oleObj>
            </a:graphicData>
          </a:graphic>
        </p:graphicFrame>
      </p:grpSp>
      <p:sp>
        <p:nvSpPr>
          <p:cNvPr id="28" name="Titre 1"/>
          <p:cNvSpPr txBox="1">
            <a:spLocks/>
          </p:cNvSpPr>
          <p:nvPr/>
        </p:nvSpPr>
        <p:spPr>
          <a:xfrm>
            <a:off x="35496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Materials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323528" y="1052736"/>
            <a:ext cx="7992888" cy="504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Laboratory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Parametization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72200" y="0"/>
            <a:ext cx="28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Background &amp; Objectives</a:t>
            </a:r>
          </a:p>
          <a:p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Materials</a:t>
            </a:r>
            <a:r>
              <a:rPr lang="fr-FR" b="1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fr-FR" b="1" dirty="0" err="1" smtClean="0">
                <a:solidFill>
                  <a:schemeClr val="bg1">
                    <a:lumMod val="85000"/>
                  </a:schemeClr>
                </a:solidFill>
              </a:rPr>
              <a:t>Method</a:t>
            </a:r>
            <a:endParaRPr lang="fr-FR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&amp; Discussion</a:t>
            </a:r>
          </a:p>
          <a:p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Conclusions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72816"/>
            <a:ext cx="4499992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99592" y="13006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Ah Production </a:t>
            </a:r>
            <a:r>
              <a:rPr lang="fr-FR" sz="2000" dirty="0" err="1" smtClean="0">
                <a:solidFill>
                  <a:schemeClr val="bg2"/>
                </a:solidFill>
              </a:rPr>
              <a:t>terms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12687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2"/>
                </a:solidFill>
              </a:rPr>
              <a:t>Litter</a:t>
            </a:r>
            <a:r>
              <a:rPr lang="fr-FR" sz="2000" dirty="0" smtClean="0">
                <a:solidFill>
                  <a:schemeClr val="bg2"/>
                </a:solidFill>
              </a:rPr>
              <a:t> Production </a:t>
            </a:r>
            <a:r>
              <a:rPr lang="fr-FR" sz="2000" dirty="0" err="1" smtClean="0">
                <a:solidFill>
                  <a:schemeClr val="bg2"/>
                </a:solidFill>
              </a:rPr>
              <a:t>terms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6" name="ZoneTexte 152"/>
          <p:cNvSpPr txBox="1">
            <a:spLocks noChangeArrowheads="1"/>
          </p:cNvSpPr>
          <p:nvPr/>
        </p:nvSpPr>
        <p:spPr bwMode="auto">
          <a:xfrm>
            <a:off x="1" y="4314582"/>
            <a:ext cx="4499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production shows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clear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diel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daily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fluctuations in </a:t>
            </a:r>
            <a:r>
              <a:rPr lang="fr-FR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Ah</a:t>
            </a:r>
            <a:endParaRPr lang="fr-FR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ZoneTexte 154"/>
          <p:cNvSpPr txBox="1">
            <a:spLocks noChangeArrowheads="1"/>
          </p:cNvSpPr>
          <p:nvPr/>
        </p:nvSpPr>
        <p:spPr bwMode="auto">
          <a:xfrm>
            <a:off x="-36512" y="5085184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diel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daily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fluctuations are best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explained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by the T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measured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 the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topsoil</a:t>
            </a:r>
            <a:endParaRPr lang="fr-FR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 indent="-1857375"/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temperature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is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the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most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important driver of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</a:t>
            </a:r>
            <a:r>
              <a:rPr lang="fr-FR" sz="1600" baseline="-25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production </a:t>
            </a:r>
          </a:p>
        </p:txBody>
      </p:sp>
      <p:sp>
        <p:nvSpPr>
          <p:cNvPr id="8" name="ZoneTexte 170"/>
          <p:cNvSpPr txBox="1">
            <a:spLocks noChangeArrowheads="1"/>
          </p:cNvSpPr>
          <p:nvPr/>
        </p:nvSpPr>
        <p:spPr bwMode="auto">
          <a:xfrm>
            <a:off x="4572000" y="4365104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108000">
              <a:buFont typeface="Arial" pitchFamily="34" charset="0"/>
              <a:buChar char="•"/>
            </a:pP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Unlike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other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horizons,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Ol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production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was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best </a:t>
            </a:r>
            <a:r>
              <a:rPr lang="fr-FR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explained</a:t>
            </a:r>
            <a:r>
              <a:rPr lang="fr-FR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by 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surface </a:t>
            </a:r>
            <a:r>
              <a:rPr lang="fr-FR" sz="16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water content (SWC) (R</a:t>
            </a:r>
            <a:r>
              <a:rPr lang="fr-FR" sz="1600" baseline="30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=0.46) </a:t>
            </a:r>
            <a:endParaRPr lang="fr-FR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" y="1772816"/>
            <a:ext cx="9108503" cy="2376264"/>
            <a:chOff x="1" y="1772816"/>
            <a:chExt cx="9108503" cy="2376264"/>
          </a:xfrm>
        </p:grpSpPr>
        <p:grpSp>
          <p:nvGrpSpPr>
            <p:cNvPr id="10" name="Groupe 20"/>
            <p:cNvGrpSpPr/>
            <p:nvPr/>
          </p:nvGrpSpPr>
          <p:grpSpPr>
            <a:xfrm>
              <a:off x="1" y="1772816"/>
              <a:ext cx="9108503" cy="2376264"/>
              <a:chOff x="1" y="1772816"/>
              <a:chExt cx="9108503" cy="2376264"/>
            </a:xfrm>
          </p:grpSpPr>
          <p:grpSp>
            <p:nvGrpSpPr>
              <p:cNvPr id="12" name="Groupe 17"/>
              <p:cNvGrpSpPr/>
              <p:nvPr/>
            </p:nvGrpSpPr>
            <p:grpSpPr>
              <a:xfrm>
                <a:off x="1" y="1772816"/>
                <a:ext cx="9108503" cy="2376264"/>
                <a:chOff x="1" y="2204864"/>
                <a:chExt cx="9108503" cy="2376264"/>
              </a:xfrm>
            </p:grpSpPr>
            <p:sp>
              <p:nvSpPr>
                <p:cNvPr id="14" name="Rectangle 8"/>
                <p:cNvSpPr/>
                <p:nvPr/>
              </p:nvSpPr>
              <p:spPr>
                <a:xfrm>
                  <a:off x="4608512" y="2204864"/>
                  <a:ext cx="4499992" cy="237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5" name="Picture 10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" y="2276872"/>
                  <a:ext cx="4453902" cy="2304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10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000" r="33350" b="35474"/>
                <a:stretch>
                  <a:fillRect/>
                </a:stretch>
              </p:blipFill>
              <p:spPr bwMode="auto">
                <a:xfrm>
                  <a:off x="4680520" y="2253548"/>
                  <a:ext cx="4211960" cy="2255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1526400" y="2088000"/>
                <a:ext cx="180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832000" y="2160000"/>
              <a:ext cx="216024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32"/>
          <p:cNvSpPr txBox="1">
            <a:spLocks noChangeArrowheads="1"/>
          </p:cNvSpPr>
          <p:nvPr/>
        </p:nvSpPr>
        <p:spPr bwMode="auto">
          <a:xfrm>
            <a:off x="323528" y="404664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 to </a:t>
            </a:r>
            <a:r>
              <a:rPr lang="fr-F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variation</a:t>
            </a:r>
            <a:endParaRPr lang="fr-FR" sz="2400" baseline="30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B83A-8237-4FFD-ACFC-AE8853DDF93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179512" y="-2738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Ps and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3200" b="1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 for ≠ layers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0" y="620688"/>
            <a:ext cx="42119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Vertical Profile of CO</a:t>
            </a:r>
            <a:r>
              <a:rPr lang="en-US" sz="2400" b="1" i="1" u="sng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 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179512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Background &amp; Objectives</a:t>
            </a:r>
            <a:endParaRPr kumimoji="0" lang="en-US" sz="4400" b="0" i="0" u="none" strike="noStrike" kern="1200" cap="none" spc="0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95536" y="1772816"/>
            <a:ext cx="3456383" cy="3465676"/>
            <a:chOff x="288730" y="3212976"/>
            <a:chExt cx="2771799" cy="3465676"/>
          </a:xfrm>
        </p:grpSpPr>
        <p:pic>
          <p:nvPicPr>
            <p:cNvPr id="26" name="Picture 3" descr="C:\Users\Goffin Stephanie\Pictures\Hartheim\IMGP1845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8400" r="7601"/>
            <a:stretch>
              <a:fillRect/>
            </a:stretch>
          </p:blipFill>
          <p:spPr bwMode="auto">
            <a:xfrm>
              <a:off x="1185175" y="3284984"/>
              <a:ext cx="1875354" cy="3284983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755576" y="3284984"/>
              <a:ext cx="288032" cy="3312368"/>
            </a:xfrm>
            <a:prstGeom prst="rect">
              <a:avLst/>
            </a:prstGeom>
            <a:gradFill flip="none" rotWithShape="1">
              <a:gsLst>
                <a:gs pos="43000">
                  <a:schemeClr val="accent3">
                    <a:lumMod val="75000"/>
                  </a:schemeClr>
                </a:gs>
                <a:gs pos="71000">
                  <a:schemeClr val="accent1">
                    <a:tint val="23500"/>
                    <a:satMod val="160000"/>
                  </a:schemeClr>
                </a:gs>
                <a:gs pos="91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88730" y="6309320"/>
              <a:ext cx="692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High</a:t>
              </a: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46476" y="3212976"/>
              <a:ext cx="635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Low</a:t>
              </a: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88730" y="4725144"/>
              <a:ext cx="577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[CO</a:t>
              </a:r>
              <a:r>
                <a:rPr lang="en-US" baseline="-25000" smtClean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  <a:r>
                <a:rPr lang="en-US" smtClean="0">
                  <a:solidFill>
                    <a:schemeClr val="bg1">
                      <a:lumMod val="85000"/>
                    </a:schemeClr>
                  </a:solidFill>
                </a:rPr>
                <a:t>]</a:t>
              </a:r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1475656" y="5589240"/>
              <a:ext cx="648072" cy="2880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1979712" y="4149080"/>
              <a:ext cx="648072" cy="28803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1763688" y="4797152"/>
              <a:ext cx="648072" cy="2880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34" name="Flèche vers le haut 33"/>
            <p:cNvSpPr/>
            <p:nvPr/>
          </p:nvSpPr>
          <p:spPr>
            <a:xfrm flipH="1">
              <a:off x="1691680" y="5373216"/>
              <a:ext cx="216024" cy="216024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èche vers le haut 34"/>
            <p:cNvSpPr/>
            <p:nvPr/>
          </p:nvSpPr>
          <p:spPr>
            <a:xfrm flipH="1">
              <a:off x="1979712" y="4581128"/>
              <a:ext cx="216024" cy="216024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èche vers le haut 35"/>
            <p:cNvSpPr/>
            <p:nvPr/>
          </p:nvSpPr>
          <p:spPr>
            <a:xfrm flipH="1">
              <a:off x="2195736" y="3933056"/>
              <a:ext cx="216024" cy="216024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5724128" y="1268760"/>
            <a:ext cx="12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139952" y="2204864"/>
            <a:ext cx="16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endParaRPr lang="en-US" sz="2400" b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6360001" y="1700808"/>
            <a:ext cx="876295" cy="432048"/>
          </a:xfrm>
          <a:prstGeom prst="straightConnector1">
            <a:avLst/>
          </a:pr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5364088" y="1700808"/>
            <a:ext cx="995914" cy="432048"/>
          </a:xfrm>
          <a:prstGeom prst="straightConnector1">
            <a:avLst/>
          </a:prstGeom>
          <a:noFill/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804248" y="22048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en-US" sz="2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" descr="C:\Users\Goffin Stephanie\Documents\Licor.jpg"/>
          <p:cNvPicPr>
            <a:picLocks noChangeAspect="1" noChangeArrowheads="1"/>
          </p:cNvPicPr>
          <p:nvPr/>
        </p:nvPicPr>
        <p:blipFill>
          <a:blip r:embed="rId3" cstate="print"/>
          <a:srcRect r="58147"/>
          <a:stretch>
            <a:fillRect/>
          </a:stretch>
        </p:blipFill>
        <p:spPr bwMode="auto">
          <a:xfrm>
            <a:off x="2123728" y="836712"/>
            <a:ext cx="1386153" cy="1012615"/>
          </a:xfrm>
          <a:prstGeom prst="rect">
            <a:avLst/>
          </a:prstGeom>
          <a:noFill/>
        </p:spPr>
      </p:pic>
      <p:sp>
        <p:nvSpPr>
          <p:cNvPr id="47" name="Flèche vers le haut 46"/>
          <p:cNvSpPr/>
          <p:nvPr/>
        </p:nvSpPr>
        <p:spPr>
          <a:xfrm>
            <a:off x="2483768" y="1772816"/>
            <a:ext cx="216024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C:\Users\Goffin Stephanie\Documents\racine.jpg"/>
          <p:cNvPicPr preferRelativeResize="0">
            <a:picLocks noChangeArrowheads="1"/>
          </p:cNvPicPr>
          <p:nvPr/>
        </p:nvPicPr>
        <p:blipFill>
          <a:blip r:embed="rId4" cstate="print"/>
          <a:srcRect l="58269"/>
          <a:stretch>
            <a:fillRect/>
          </a:stretch>
        </p:blipFill>
        <p:spPr bwMode="auto">
          <a:xfrm>
            <a:off x="7236296" y="3573016"/>
            <a:ext cx="1407511" cy="720080"/>
          </a:xfrm>
          <a:prstGeom prst="rect">
            <a:avLst/>
          </a:prstGeom>
          <a:noFill/>
        </p:spPr>
      </p:pic>
      <p:pic>
        <p:nvPicPr>
          <p:cNvPr id="50" name="Picture 1" descr="C:\Users\Goffin Stephanie\Documents\bacté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797152"/>
            <a:ext cx="1725561" cy="720080"/>
          </a:xfrm>
          <a:prstGeom prst="rect">
            <a:avLst/>
          </a:prstGeom>
          <a:noFill/>
        </p:spPr>
      </p:pic>
      <p:sp>
        <p:nvSpPr>
          <p:cNvPr id="51" name="ZoneTexte 50"/>
          <p:cNvSpPr txBox="1"/>
          <p:nvPr/>
        </p:nvSpPr>
        <p:spPr>
          <a:xfrm>
            <a:off x="6755465" y="3100898"/>
            <a:ext cx="220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Autotrophic</a:t>
            </a:r>
            <a:endParaRPr lang="en-US" sz="2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876256" y="42930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Heterotrophic</a:t>
            </a:r>
            <a:endParaRPr lang="en-US" sz="2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876256" y="2708920"/>
            <a:ext cx="2016224" cy="39604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>
            <a:off x="6876256" y="573325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Abiotic</a:t>
            </a:r>
            <a:endParaRPr lang="en-US" sz="1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3995936" y="2708920"/>
            <a:ext cx="2016224" cy="396044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5"/>
          <p:cNvSpPr txBox="1"/>
          <p:nvPr/>
        </p:nvSpPr>
        <p:spPr>
          <a:xfrm>
            <a:off x="4211960" y="32129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Diffusion</a:t>
            </a:r>
            <a:endParaRPr lang="en-US" sz="280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355976" y="432503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Avection + Dispersion</a:t>
            </a:r>
            <a:endParaRPr lang="en-US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355976" y="574428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Liquid phase </a:t>
            </a:r>
            <a:endParaRPr lang="en-US" sz="120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395536" y="2060848"/>
            <a:ext cx="0" cy="3024336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 rot="16200000">
            <a:off x="-344615" y="3390673"/>
            <a:ext cx="101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2"/>
                </a:solidFill>
              </a:rPr>
              <a:t>Depth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436096" y="4365104"/>
            <a:ext cx="352839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03648" y="4077072"/>
            <a:ext cx="388843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6408712" cy="850106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&amp; Objectives</a:t>
            </a:r>
            <a:endParaRPr lang="en-US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57"/>
          <p:cNvGrpSpPr/>
          <p:nvPr/>
        </p:nvGrpSpPr>
        <p:grpSpPr>
          <a:xfrm>
            <a:off x="539552" y="764704"/>
            <a:ext cx="8856984" cy="2136730"/>
            <a:chOff x="1943292" y="949416"/>
            <a:chExt cx="7514402" cy="2530024"/>
          </a:xfrm>
          <a:noFill/>
        </p:grpSpPr>
        <p:sp>
          <p:nvSpPr>
            <p:cNvPr id="23" name="ZoneTexte 22"/>
            <p:cNvSpPr txBox="1"/>
            <p:nvPr/>
          </p:nvSpPr>
          <p:spPr>
            <a:xfrm>
              <a:off x="4631370" y="949416"/>
              <a:ext cx="977483" cy="546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Fs </a:t>
              </a:r>
              <a:endParaRPr lang="en-US" sz="2400" b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943292" y="1998397"/>
              <a:ext cx="2252898" cy="5466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Transport</a:t>
              </a:r>
              <a:endParaRPr lang="en-US" sz="24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e 33"/>
            <p:cNvGrpSpPr/>
            <p:nvPr/>
          </p:nvGrpSpPr>
          <p:grpSpPr>
            <a:xfrm>
              <a:off x="3348425" y="1324052"/>
              <a:ext cx="3369957" cy="690889"/>
              <a:chOff x="2895666" y="1574851"/>
              <a:chExt cx="3327830" cy="779460"/>
            </a:xfrm>
            <a:grpFill/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4826193" y="1574851"/>
                <a:ext cx="1397303" cy="760792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flipH="1">
                <a:off x="2895666" y="1574852"/>
                <a:ext cx="1557315" cy="779459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55"/>
            <p:cNvGrpSpPr/>
            <p:nvPr/>
          </p:nvGrpSpPr>
          <p:grpSpPr>
            <a:xfrm>
              <a:off x="6036503" y="1923470"/>
              <a:ext cx="3421191" cy="1555970"/>
              <a:chOff x="2984822" y="1923470"/>
              <a:chExt cx="3421191" cy="1555970"/>
            </a:xfrm>
            <a:grpFill/>
          </p:grpSpPr>
          <p:sp>
            <p:nvSpPr>
              <p:cNvPr id="27" name="ZoneTexte 26"/>
              <p:cNvSpPr txBox="1"/>
              <p:nvPr/>
            </p:nvSpPr>
            <p:spPr>
              <a:xfrm>
                <a:off x="3901211" y="1923470"/>
                <a:ext cx="1832782" cy="5466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Production Ps</a:t>
                </a:r>
                <a:endParaRPr lang="en-US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e 37"/>
              <p:cNvGrpSpPr/>
              <p:nvPr/>
            </p:nvGrpSpPr>
            <p:grpSpPr>
              <a:xfrm>
                <a:off x="3840120" y="2373032"/>
                <a:ext cx="1636791" cy="549189"/>
                <a:chOff x="3336390" y="2758320"/>
                <a:chExt cx="1616329" cy="619597"/>
              </a:xfrm>
              <a:grpFill/>
            </p:grpSpPr>
            <p:cxnSp>
              <p:nvCxnSpPr>
                <p:cNvPr id="32" name="Connecteur droit avec flèche 31"/>
                <p:cNvCxnSpPr/>
                <p:nvPr/>
              </p:nvCxnSpPr>
              <p:spPr>
                <a:xfrm rot="10800000" flipV="1">
                  <a:off x="3336390" y="2758320"/>
                  <a:ext cx="803612" cy="617637"/>
                </a:xfrm>
                <a:prstGeom prst="straightConnector1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>
                  <a:off x="4083254" y="2764867"/>
                  <a:ext cx="869465" cy="613050"/>
                </a:xfrm>
                <a:prstGeom prst="straightConnector1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ZoneTexte 28"/>
              <p:cNvSpPr txBox="1"/>
              <p:nvPr/>
            </p:nvSpPr>
            <p:spPr>
              <a:xfrm>
                <a:off x="4730260" y="3005684"/>
                <a:ext cx="1675753" cy="47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Autotrophic</a:t>
                </a:r>
                <a:endParaRPr lang="en-US" sz="20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984822" y="2972451"/>
                <a:ext cx="1642696" cy="4737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Heterotrophic</a:t>
                </a:r>
                <a:endParaRPr lang="en-US" sz="20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" name="ZoneTexte 17"/>
          <p:cNvSpPr txBox="1"/>
          <p:nvPr/>
        </p:nvSpPr>
        <p:spPr>
          <a:xfrm>
            <a:off x="251520" y="2132856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2"/>
                </a:solidFill>
                <a:latin typeface="Blackadder ITC" pitchFamily="82" charset="0"/>
                <a:cs typeface="Times New Roman" pitchFamily="18" charset="0"/>
              </a:rPr>
              <a:t>f</a:t>
            </a:r>
            <a:r>
              <a:rPr lang="en-US" sz="20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(porosity, humidity…)</a:t>
            </a:r>
            <a:endParaRPr lang="en-US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52120" y="2852936"/>
            <a:ext cx="33478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2"/>
                </a:solidFill>
                <a:latin typeface="Blackadder ITC" pitchFamily="82" charset="0"/>
                <a:cs typeface="Times New Roman" pitchFamily="18" charset="0"/>
              </a:rPr>
              <a:t>f</a:t>
            </a:r>
            <a:r>
              <a:rPr lang="en-US" sz="20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(Temperature, humidity, substrate)</a:t>
            </a:r>
            <a:endParaRPr lang="en-US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e 57"/>
          <p:cNvGrpSpPr/>
          <p:nvPr/>
        </p:nvGrpSpPr>
        <p:grpSpPr>
          <a:xfrm>
            <a:off x="3419872" y="1628800"/>
            <a:ext cx="1584176" cy="2448272"/>
            <a:chOff x="1008112" y="3284984"/>
            <a:chExt cx="1839161" cy="3284983"/>
          </a:xfrm>
        </p:grpSpPr>
        <p:pic>
          <p:nvPicPr>
            <p:cNvPr id="47" name="Picture 3" descr="C:\Users\Goffin Stephanie\Pictures\Hartheim\IMGP1845.JPG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 l="8400" r="7601"/>
            <a:stretch>
              <a:fillRect/>
            </a:stretch>
          </p:blipFill>
          <p:spPr bwMode="auto">
            <a:xfrm>
              <a:off x="1008112" y="3284984"/>
              <a:ext cx="1839161" cy="3284983"/>
            </a:xfrm>
            <a:prstGeom prst="rect">
              <a:avLst/>
            </a:prstGeom>
            <a:noFill/>
          </p:spPr>
        </p:pic>
        <p:sp>
          <p:nvSpPr>
            <p:cNvPr id="52" name="Ellipse 51"/>
            <p:cNvSpPr/>
            <p:nvPr/>
          </p:nvSpPr>
          <p:spPr>
            <a:xfrm>
              <a:off x="1475655" y="5589240"/>
              <a:ext cx="786429" cy="49764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1979710" y="4149080"/>
              <a:ext cx="783963" cy="4885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1763686" y="4797151"/>
              <a:ext cx="832792" cy="6134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CO</a:t>
              </a:r>
              <a:r>
                <a:rPr lang="en-US" sz="1400" b="1" baseline="-25000" smtClean="0">
                  <a:solidFill>
                    <a:schemeClr val="tx1"/>
                  </a:solidFill>
                </a:rPr>
                <a:t>2</a:t>
              </a:r>
              <a:endParaRPr lang="en-US" sz="1400" b="1" baseline="-25000">
                <a:solidFill>
                  <a:schemeClr val="tx1"/>
                </a:solidFill>
              </a:endParaRPr>
            </a:p>
          </p:txBody>
        </p:sp>
        <p:sp>
          <p:nvSpPr>
            <p:cNvPr id="55" name="Flèche vers le haut 54"/>
            <p:cNvSpPr/>
            <p:nvPr/>
          </p:nvSpPr>
          <p:spPr>
            <a:xfrm flipH="1">
              <a:off x="1691680" y="5373216"/>
              <a:ext cx="216024" cy="216024"/>
            </a:xfrm>
            <a:prstGeom prst="up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èche vers le haut 55"/>
            <p:cNvSpPr/>
            <p:nvPr/>
          </p:nvSpPr>
          <p:spPr>
            <a:xfrm flipH="1">
              <a:off x="1979712" y="4581128"/>
              <a:ext cx="216024" cy="216024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èche vers le haut 56"/>
            <p:cNvSpPr/>
            <p:nvPr/>
          </p:nvSpPr>
          <p:spPr>
            <a:xfrm flipH="1">
              <a:off x="2195736" y="3933056"/>
              <a:ext cx="216024" cy="216024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9" name="Objet 58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p:oleObj spid="_x0000_s1026" name="Équation" r:id="rId4" imgW="126720" imgH="241200" progId="Equation.3">
              <p:embed/>
            </p:oleObj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p:oleObj spid="_x0000_s1027" name="Équation" r:id="rId5" imgW="126720" imgH="241200" progId="Equation.3">
              <p:embed/>
            </p:oleObj>
          </a:graphicData>
        </a:graphic>
      </p:graphicFrame>
      <p:sp>
        <p:nvSpPr>
          <p:cNvPr id="44" name="Flèche vers le haut 43"/>
          <p:cNvSpPr/>
          <p:nvPr/>
        </p:nvSpPr>
        <p:spPr>
          <a:xfrm>
            <a:off x="4067944" y="1268760"/>
            <a:ext cx="360040" cy="648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 44"/>
          <p:cNvPicPr/>
          <p:nvPr/>
        </p:nvPicPr>
        <p:blipFill>
          <a:blip r:embed="rId6" cstate="print"/>
          <a:srcRect l="29590" r="4628" b="7567"/>
          <a:stretch>
            <a:fillRect/>
          </a:stretch>
        </p:blipFill>
        <p:spPr bwMode="auto">
          <a:xfrm>
            <a:off x="5471592" y="4293096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Connecteur droit avec flèche 57"/>
          <p:cNvCxnSpPr/>
          <p:nvPr/>
        </p:nvCxnSpPr>
        <p:spPr>
          <a:xfrm>
            <a:off x="5508104" y="4221088"/>
            <a:ext cx="0" cy="201622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580112" y="4005064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Fine and Coarse Roots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028384" y="4005064"/>
            <a:ext cx="8557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Corg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3" descr="C:\Users\Goffin Stephanie\Pictures\Hartheim\IMGP184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400" r="54267"/>
          <a:stretch>
            <a:fillRect/>
          </a:stretch>
        </p:blipFill>
        <p:spPr bwMode="auto">
          <a:xfrm>
            <a:off x="323528" y="3212976"/>
            <a:ext cx="432048" cy="2448272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 prstMaterial="powder"/>
        </p:spPr>
      </p:pic>
      <p:sp>
        <p:nvSpPr>
          <p:cNvPr id="65" name="ZoneTexte 64"/>
          <p:cNvSpPr txBox="1"/>
          <p:nvPr/>
        </p:nvSpPr>
        <p:spPr>
          <a:xfrm>
            <a:off x="683568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27584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07504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  <a:endParaRPr lang="en-US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5576" y="3429000"/>
            <a:ext cx="144016" cy="2232248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077072"/>
            <a:ext cx="4104456" cy="21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ZoneTexte 41"/>
          <p:cNvSpPr txBox="1"/>
          <p:nvPr/>
        </p:nvSpPr>
        <p:spPr>
          <a:xfrm>
            <a:off x="395536" y="6165304"/>
            <a:ext cx="4752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600" b="1" u="sng" smtClean="0">
                <a:solidFill>
                  <a:srgbClr val="FF0000"/>
                </a:solidFill>
              </a:rPr>
              <a:t>Multilayer Approach </a:t>
            </a:r>
            <a:r>
              <a:rPr lang="en-US" sz="2600" b="1" u="sng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needed </a:t>
            </a:r>
            <a:endParaRPr lang="en-US" sz="2600" b="1" u="sng">
              <a:solidFill>
                <a:srgbClr val="FF0000"/>
              </a:solidFill>
            </a:endParaRPr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79512" y="0"/>
            <a:ext cx="6408712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Background &amp; Objectives</a:t>
            </a:r>
            <a:endParaRPr kumimoji="0" lang="en-US" sz="4400" b="0" i="0" u="none" strike="noStrike" kern="1200" cap="none" spc="0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19872" y="908720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Discrimination during CO</a:t>
            </a:r>
            <a:r>
              <a:rPr lang="en-US" sz="2400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assimilation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19872" y="1556792"/>
            <a:ext cx="543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Discrimination changes with climatic conditions</a:t>
            </a:r>
            <a:endParaRPr lang="en-US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99792" y="256490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During drought, discrimination decrease 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photoassimilats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more enriched in </a:t>
            </a:r>
            <a:r>
              <a:rPr lang="en-US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</a:t>
            </a:r>
            <a:r>
              <a:rPr lang="en-US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 ex: -25</a:t>
            </a:r>
            <a:r>
              <a:rPr lang="en-US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‰)</a:t>
            </a:r>
            <a:endParaRPr lang="en-US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71800" y="342900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Temporal variation of </a:t>
            </a:r>
            <a:r>
              <a:rPr lang="en-US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</a:t>
            </a:r>
            <a:r>
              <a:rPr lang="en-US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may give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informations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about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transfert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time of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photoassimilates</a:t>
            </a:r>
            <a:endParaRPr lang="en-US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35496" y="908720"/>
            <a:ext cx="4320480" cy="5049852"/>
            <a:chOff x="251520" y="908720"/>
            <a:chExt cx="4320480" cy="5049852"/>
          </a:xfrm>
        </p:grpSpPr>
        <p:sp>
          <p:nvSpPr>
            <p:cNvPr id="4" name="Rectangle 3"/>
            <p:cNvSpPr/>
            <p:nvPr/>
          </p:nvSpPr>
          <p:spPr>
            <a:xfrm>
              <a:off x="467544" y="4797152"/>
              <a:ext cx="4104456" cy="10801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19672" y="2708920"/>
              <a:ext cx="432048" cy="20882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sées 5"/>
            <p:cNvSpPr/>
            <p:nvPr/>
          </p:nvSpPr>
          <p:spPr>
            <a:xfrm>
              <a:off x="251520" y="1412776"/>
              <a:ext cx="3096344" cy="1556792"/>
            </a:xfrm>
            <a:prstGeom prst="cloudCallout">
              <a:avLst>
                <a:gd name="adj1" fmla="val -7244"/>
                <a:gd name="adj2" fmla="val 34029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15616" y="908720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sym typeface="Symbol"/>
                </a:rPr>
                <a:t></a:t>
              </a:r>
              <a:r>
                <a:rPr lang="en-US" sz="2000" baseline="30000" dirty="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000" dirty="0" smtClean="0">
                  <a:solidFill>
                    <a:schemeClr val="bg2"/>
                  </a:solidFill>
                  <a:sym typeface="Symbol"/>
                </a:rPr>
                <a:t>CO</a:t>
              </a:r>
              <a:r>
                <a:rPr lang="en-US" sz="2000" baseline="-25000" dirty="0" smtClean="0">
                  <a:solidFill>
                    <a:schemeClr val="bg2"/>
                  </a:solidFill>
                  <a:sym typeface="Symbol"/>
                </a:rPr>
                <a:t>2</a:t>
              </a:r>
              <a:r>
                <a:rPr lang="en-US" sz="2000" dirty="0" smtClean="0">
                  <a:solidFill>
                    <a:schemeClr val="bg2"/>
                  </a:solidFill>
                  <a:sym typeface="Symbol"/>
                </a:rPr>
                <a:t>=-8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/>
                  <a:cs typeface="Times New Roman"/>
                  <a:sym typeface="Symbol"/>
                </a:rPr>
                <a:t>‰</a:t>
              </a:r>
              <a:endParaRPr lang="en-US" sz="2000" baseline="-25000" dirty="0">
                <a:solidFill>
                  <a:schemeClr val="bg2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87624" y="1916832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bg2"/>
                  </a:solidFill>
                  <a:sym typeface="Symbol"/>
                </a:rPr>
                <a:t></a:t>
              </a:r>
              <a:r>
                <a:rPr lang="en-US" sz="2000" baseline="3000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000" smtClean="0">
                  <a:solidFill>
                    <a:schemeClr val="bg2"/>
                  </a:solidFill>
                  <a:sym typeface="Symbol"/>
                </a:rPr>
                <a:t>CO</a:t>
              </a:r>
              <a:r>
                <a:rPr lang="en-US" sz="2000" baseline="-25000" smtClean="0">
                  <a:solidFill>
                    <a:schemeClr val="bg2"/>
                  </a:solidFill>
                  <a:sym typeface="Symbol"/>
                </a:rPr>
                <a:t>2</a:t>
              </a:r>
              <a:r>
                <a:rPr lang="en-US" sz="2000" smtClean="0">
                  <a:solidFill>
                    <a:schemeClr val="bg2"/>
                  </a:solidFill>
                  <a:sym typeface="Symbol"/>
                </a:rPr>
                <a:t>=-27</a:t>
              </a:r>
              <a:r>
                <a:rPr lang="en-US" sz="2000" smtClean="0">
                  <a:solidFill>
                    <a:schemeClr val="bg2"/>
                  </a:solidFill>
                  <a:latin typeface="Times New Roman"/>
                  <a:cs typeface="Times New Roman"/>
                  <a:sym typeface="Symbol"/>
                </a:rPr>
                <a:t>‰</a:t>
              </a:r>
              <a:endParaRPr lang="en-US" sz="2000" baseline="-25000">
                <a:solidFill>
                  <a:schemeClr val="bg2"/>
                </a:solidFill>
              </a:endParaRPr>
            </a:p>
          </p:txBody>
        </p:sp>
        <p:sp>
          <p:nvSpPr>
            <p:cNvPr id="12" name="Flèche vers le haut 11"/>
            <p:cNvSpPr/>
            <p:nvPr/>
          </p:nvSpPr>
          <p:spPr>
            <a:xfrm>
              <a:off x="2339752" y="4293096"/>
              <a:ext cx="360040" cy="50405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267744" y="3933056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780184" y="4253026"/>
              <a:ext cx="1719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sym typeface="Symbol"/>
                </a:rPr>
                <a:t></a:t>
              </a:r>
              <a:r>
                <a:rPr lang="en-US" sz="2000" baseline="30000" dirty="0" smtClean="0">
                  <a:solidFill>
                    <a:schemeClr val="bg2"/>
                  </a:solidFill>
                  <a:sym typeface="Symbol"/>
                </a:rPr>
                <a:t>13</a:t>
              </a:r>
              <a:r>
                <a:rPr lang="en-US" sz="2000" dirty="0" smtClean="0">
                  <a:solidFill>
                    <a:schemeClr val="bg2"/>
                  </a:solidFill>
                  <a:sym typeface="Symbol"/>
                </a:rPr>
                <a:t>CO</a:t>
              </a:r>
              <a:r>
                <a:rPr lang="en-US" sz="2000" baseline="-25000" dirty="0" smtClean="0">
                  <a:solidFill>
                    <a:schemeClr val="bg2"/>
                  </a:solidFill>
                  <a:sym typeface="Symbol"/>
                </a:rPr>
                <a:t>2</a:t>
              </a:r>
              <a:r>
                <a:rPr lang="en-US" sz="2000" dirty="0" smtClean="0">
                  <a:solidFill>
                    <a:schemeClr val="bg2"/>
                  </a:solidFill>
                  <a:sym typeface="Symbol"/>
                </a:rPr>
                <a:t> = -27</a:t>
              </a:r>
              <a:r>
                <a:rPr lang="en-US" sz="2000" dirty="0" smtClean="0">
                  <a:solidFill>
                    <a:schemeClr val="bg2"/>
                  </a:solidFill>
                  <a:latin typeface="Times New Roman"/>
                  <a:cs typeface="Times New Roman"/>
                  <a:sym typeface="Symbol"/>
                </a:rPr>
                <a:t>‰</a:t>
              </a:r>
              <a:endParaRPr lang="en-US" sz="2000" baseline="-25000" dirty="0">
                <a:solidFill>
                  <a:schemeClr val="bg2"/>
                </a:solidFill>
              </a:endParaRPr>
            </a:p>
          </p:txBody>
        </p:sp>
        <p:pic>
          <p:nvPicPr>
            <p:cNvPr id="22" name="Picture 2" descr="C:\Users\Goffin Stephanie\Documents\racine.jpg"/>
            <p:cNvPicPr preferRelativeResize="0">
              <a:picLocks noChangeArrowheads="1"/>
            </p:cNvPicPr>
            <p:nvPr/>
          </p:nvPicPr>
          <p:blipFill>
            <a:blip r:embed="rId3" cstate="print"/>
            <a:srcRect l="58269"/>
            <a:stretch>
              <a:fillRect/>
            </a:stretch>
          </p:blipFill>
          <p:spPr bwMode="auto">
            <a:xfrm>
              <a:off x="1187624" y="4797152"/>
              <a:ext cx="1224136" cy="576064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1331640" y="558924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Sources</a:t>
              </a:r>
              <a:endParaRPr lang="en-US"/>
            </a:p>
          </p:txBody>
        </p:sp>
        <p:pic>
          <p:nvPicPr>
            <p:cNvPr id="23" name="Picture 1" descr="C:\Users\Goffin Stephanie\Documents\bactéri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4869160"/>
              <a:ext cx="1077489" cy="449638"/>
            </a:xfrm>
            <a:prstGeom prst="rect">
              <a:avLst/>
            </a:prstGeom>
            <a:noFill/>
          </p:spPr>
        </p:pic>
        <p:cxnSp>
          <p:nvCxnSpPr>
            <p:cNvPr id="16" name="Connecteur en arc 15"/>
            <p:cNvCxnSpPr/>
            <p:nvPr/>
          </p:nvCxnSpPr>
          <p:spPr>
            <a:xfrm rot="5400000">
              <a:off x="365882" y="3962710"/>
              <a:ext cx="2945978" cy="29438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en arc 18"/>
            <p:cNvCxnSpPr/>
            <p:nvPr/>
          </p:nvCxnSpPr>
          <p:spPr>
            <a:xfrm rot="5400000" flipH="1" flipV="1">
              <a:off x="1835696" y="4869160"/>
              <a:ext cx="720080" cy="72008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4788024" y="45811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</a:t>
            </a:r>
            <a:r>
              <a:rPr lang="en-US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</a:t>
            </a:r>
            <a:r>
              <a:rPr lang="en-US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may differs between CO</a:t>
            </a:r>
            <a:r>
              <a:rPr lang="en-US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sources</a:t>
            </a:r>
            <a:endParaRPr lang="en-US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88024" y="50851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</a:t>
            </a:r>
            <a:r>
              <a:rPr lang="en-US" baseline="3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</a:t>
            </a:r>
            <a:r>
              <a:rPr lang="en-US" baseline="-25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may helps for </a:t>
            </a:r>
            <a:r>
              <a:rPr lang="en-US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partitionning</a:t>
            </a:r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Fs between sources </a:t>
            </a:r>
            <a:endParaRPr lang="en-US" baseline="-25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0" y="616530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⇒ </a:t>
            </a:r>
            <a:r>
              <a:rPr lang="en-US" sz="2600" b="1" u="sng" smtClean="0">
                <a:solidFill>
                  <a:srgbClr val="FF0000"/>
                </a:solidFill>
              </a:rPr>
              <a:t>Understanding of </a:t>
            </a:r>
            <a:r>
              <a:rPr lang="en-US" sz="2600" b="1" u="sng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600" b="1" u="sng" baseline="30000" smtClean="0">
                <a:solidFill>
                  <a:srgbClr val="FF0000"/>
                </a:solidFill>
              </a:rPr>
              <a:t>13</a:t>
            </a:r>
            <a:r>
              <a:rPr lang="en-US" sz="2600" b="1" u="sng" smtClean="0">
                <a:solidFill>
                  <a:srgbClr val="FF0000"/>
                </a:solidFill>
              </a:rPr>
              <a:t>CO</a:t>
            </a:r>
            <a:r>
              <a:rPr lang="en-US" sz="2600" b="1" u="sng" baseline="-25000" smtClean="0">
                <a:solidFill>
                  <a:srgbClr val="FF0000"/>
                </a:solidFill>
              </a:rPr>
              <a:t>2</a:t>
            </a:r>
            <a:r>
              <a:rPr lang="en-US" sz="2600" b="1" u="sng" smtClean="0">
                <a:solidFill>
                  <a:srgbClr val="FF0000"/>
                </a:solidFill>
              </a:rPr>
              <a:t>  fluctuations (space &amp; time) </a:t>
            </a:r>
            <a:r>
              <a:rPr lang="en-US" sz="2600" b="1" u="sng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needed </a:t>
            </a:r>
            <a:endParaRPr lang="en-US" sz="2600" b="1" u="sng">
              <a:solidFill>
                <a:srgbClr val="FF0000"/>
              </a:solidFill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08" y="1052737"/>
            <a:ext cx="9129192" cy="7200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Improving mechanistic understanding of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</a:p>
          <a:p>
            <a:pPr>
              <a:buNone/>
            </a:pPr>
            <a:endParaRPr lang="en-US" baseline="-2500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5776" y="2718206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00B0F0"/>
                </a:solidFill>
              </a:rPr>
              <a:t>Multilayer Approach</a:t>
            </a:r>
            <a:endParaRPr lang="en-US" sz="2600" b="1" u="sng">
              <a:solidFill>
                <a:srgbClr val="00B0F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59624" y="2708920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00B0F0"/>
                </a:solidFill>
              </a:rPr>
              <a:t>Isotopic Signal Analysis</a:t>
            </a:r>
            <a:endParaRPr lang="en-US" sz="2600" b="1" u="sng">
              <a:solidFill>
                <a:srgbClr val="00B0F0"/>
              </a:solidFill>
            </a:endParaRPr>
          </a:p>
        </p:txBody>
      </p:sp>
      <p:pic>
        <p:nvPicPr>
          <p:cNvPr id="6" name="Picture 3" descr="C:\Users\Goffin Stephanie\Pictures\Hartheim\IMGP184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400" r="7600"/>
          <a:stretch>
            <a:fillRect/>
          </a:stretch>
        </p:blipFill>
        <p:spPr bwMode="auto">
          <a:xfrm>
            <a:off x="246101" y="2492896"/>
            <a:ext cx="210497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55776" y="3356992"/>
            <a:ext cx="6588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Determine the CO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production rate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its isotopic signature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the different soil horizons. </a:t>
            </a: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Find factors affecting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intra &amp; inter day fluctuations</a:t>
            </a: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Evaluate by modeling which processes (production or transport) drive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temporal variability  </a:t>
            </a:r>
          </a:p>
        </p:txBody>
      </p:sp>
      <p:pic>
        <p:nvPicPr>
          <p:cNvPr id="8" name="Picture 1" descr="C:\Users\Goffin Stephanie\Documents\Licor.jpg"/>
          <p:cNvPicPr>
            <a:picLocks noChangeAspect="1" noChangeArrowheads="1"/>
          </p:cNvPicPr>
          <p:nvPr/>
        </p:nvPicPr>
        <p:blipFill>
          <a:blip r:embed="rId4" cstate="print"/>
          <a:srcRect r="58147"/>
          <a:stretch>
            <a:fillRect/>
          </a:stretch>
        </p:blipFill>
        <p:spPr bwMode="auto">
          <a:xfrm>
            <a:off x="528230" y="1772816"/>
            <a:ext cx="1667506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8"/>
          <p:cNvGrpSpPr/>
          <p:nvPr/>
        </p:nvGrpSpPr>
        <p:grpSpPr>
          <a:xfrm>
            <a:off x="611560" y="2924944"/>
            <a:ext cx="1656184" cy="3384376"/>
            <a:chOff x="3851920" y="3284984"/>
            <a:chExt cx="1656184" cy="3384376"/>
          </a:xfrm>
        </p:grpSpPr>
        <p:grpSp>
          <p:nvGrpSpPr>
            <p:cNvPr id="9" name="Groupe 16"/>
            <p:cNvGrpSpPr/>
            <p:nvPr/>
          </p:nvGrpSpPr>
          <p:grpSpPr>
            <a:xfrm>
              <a:off x="3851920" y="3284984"/>
              <a:ext cx="1656184" cy="2808312"/>
              <a:chOff x="3851920" y="3284984"/>
              <a:chExt cx="1656184" cy="2808312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3851920" y="3284984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3851920" y="3861048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3851920" y="4437112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3851920" y="5013176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  <p:sp>
            <p:nvSpPr>
              <p:cNvPr id="16" name="Ellipse 15"/>
              <p:cNvSpPr/>
              <p:nvPr/>
            </p:nvSpPr>
            <p:spPr>
              <a:xfrm>
                <a:off x="3851920" y="5589240"/>
                <a:ext cx="1656184" cy="504056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Sources &amp; </a:t>
                </a:r>
                <a:r>
                  <a:rPr lang="en-US" smtClean="0">
                    <a:sym typeface="Symbol"/>
                  </a:rPr>
                  <a:t></a:t>
                </a:r>
                <a:r>
                  <a:rPr lang="en-US" baseline="30000" smtClean="0">
                    <a:sym typeface="Symbol"/>
                  </a:rPr>
                  <a:t>13</a:t>
                </a:r>
                <a:r>
                  <a:rPr lang="en-US" smtClean="0">
                    <a:sym typeface="Symbol"/>
                  </a:rPr>
                  <a:t>C</a:t>
                </a:r>
                <a:endParaRPr lang="en-US"/>
              </a:p>
            </p:txBody>
          </p:sp>
        </p:grpSp>
        <p:sp>
          <p:nvSpPr>
            <p:cNvPr id="18" name="Ellipse 17"/>
            <p:cNvSpPr/>
            <p:nvPr/>
          </p:nvSpPr>
          <p:spPr>
            <a:xfrm>
              <a:off x="3851920" y="6165304"/>
              <a:ext cx="1656184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Sources et </a:t>
              </a:r>
              <a:r>
                <a:rPr lang="en-US" smtClean="0">
                  <a:sym typeface="Symbol"/>
                </a:rPr>
                <a:t></a:t>
              </a:r>
              <a:r>
                <a:rPr lang="en-US" baseline="30000" smtClean="0">
                  <a:sym typeface="Symbol"/>
                </a:rPr>
                <a:t>13</a:t>
              </a:r>
              <a:r>
                <a:rPr lang="en-US" smtClean="0">
                  <a:sym typeface="Symbol"/>
                </a:rPr>
                <a:t>C</a:t>
              </a:r>
              <a:endParaRPr lang="en-US"/>
            </a:p>
          </p:txBody>
        </p:sp>
      </p:grpSp>
      <p:grpSp>
        <p:nvGrpSpPr>
          <p:cNvPr id="10" name="Groupe 26"/>
          <p:cNvGrpSpPr/>
          <p:nvPr/>
        </p:nvGrpSpPr>
        <p:grpSpPr>
          <a:xfrm>
            <a:off x="4716016" y="1556792"/>
            <a:ext cx="1799984" cy="1080120"/>
            <a:chOff x="2627784" y="1556792"/>
            <a:chExt cx="3888216" cy="576064"/>
          </a:xfrm>
        </p:grpSpPr>
        <p:cxnSp>
          <p:nvCxnSpPr>
            <p:cNvPr id="21" name="Connecteur droit avec flèche 20"/>
            <p:cNvCxnSpPr/>
            <p:nvPr/>
          </p:nvCxnSpPr>
          <p:spPr>
            <a:xfrm flipH="1">
              <a:off x="2627784" y="1556792"/>
              <a:ext cx="1944216" cy="576064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4572000" y="1556792"/>
              <a:ext cx="1944000" cy="576064"/>
            </a:xfrm>
            <a:prstGeom prst="straightConnector1">
              <a:avLst/>
            </a:prstGeom>
            <a:ln w="381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re 1"/>
          <p:cNvSpPr txBox="1">
            <a:spLocks/>
          </p:cNvSpPr>
          <p:nvPr/>
        </p:nvSpPr>
        <p:spPr>
          <a:xfrm>
            <a:off x="107504" y="0"/>
            <a:ext cx="640871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Background &amp;</a:t>
            </a:r>
            <a:r>
              <a:rPr kumimoji="0" lang="en-US" sz="4400" b="0" i="0" u="none" strike="noStrike" kern="1200" cap="none" spc="0" normalizeH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Objectives</a:t>
            </a:r>
            <a:endParaRPr kumimoji="0" lang="en-US" sz="4400" b="0" i="0" u="none" strike="noStrike" kern="1200" cap="none" spc="0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1115616" y="2420888"/>
            <a:ext cx="288032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Espace réservé du contenu 2"/>
          <p:cNvSpPr>
            <a:spLocks noGrp="1"/>
          </p:cNvSpPr>
          <p:nvPr>
            <p:ph idx="1"/>
          </p:nvPr>
        </p:nvSpPr>
        <p:spPr>
          <a:xfrm>
            <a:off x="395536" y="116632"/>
            <a:ext cx="8424936" cy="504056"/>
          </a:xfrm>
        </p:spPr>
        <p:txBody>
          <a:bodyPr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Determine Ps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  <a:cs typeface="Times New Roman" pitchFamily="18" charset="0"/>
              </a:rPr>
              <a:t>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 for ≠ layers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251520" y="764704"/>
            <a:ext cx="3062288" cy="5224016"/>
            <a:chOff x="323528" y="941288"/>
            <a:chExt cx="3062288" cy="5224016"/>
          </a:xfrm>
        </p:grpSpPr>
        <p:sp>
          <p:nvSpPr>
            <p:cNvPr id="77" name="Rectangle 76"/>
            <p:cNvSpPr/>
            <p:nvPr/>
          </p:nvSpPr>
          <p:spPr>
            <a:xfrm>
              <a:off x="323528" y="980728"/>
              <a:ext cx="3024336" cy="5184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e 216"/>
            <p:cNvGrpSpPr>
              <a:grpSpLocks noChangeAspect="1"/>
            </p:cNvGrpSpPr>
            <p:nvPr/>
          </p:nvGrpSpPr>
          <p:grpSpPr bwMode="auto">
            <a:xfrm>
              <a:off x="323528" y="941288"/>
              <a:ext cx="3062288" cy="5080000"/>
              <a:chOff x="13283620" y="10481520"/>
              <a:chExt cx="3062463" cy="5080432"/>
            </a:xfrm>
            <a:noFill/>
          </p:grpSpPr>
          <p:grpSp>
            <p:nvGrpSpPr>
              <p:cNvPr id="54" name="Groupe 193"/>
              <p:cNvGrpSpPr>
                <a:grpSpLocks noChangeAspect="1"/>
              </p:cNvGrpSpPr>
              <p:nvPr/>
            </p:nvGrpSpPr>
            <p:grpSpPr bwMode="auto">
              <a:xfrm>
                <a:off x="13283620" y="10481520"/>
                <a:ext cx="3062463" cy="5080432"/>
                <a:chOff x="29309158" y="32404984"/>
                <a:chExt cx="2302604" cy="3819874"/>
              </a:xfrm>
              <a:grp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29730526" y="32939766"/>
                  <a:ext cx="1439575" cy="61237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29730526" y="34164513"/>
                  <a:ext cx="1439575" cy="61118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29731720" y="34775693"/>
                  <a:ext cx="1439575" cy="61237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" name="Connecteur droit 60"/>
                <p:cNvCxnSpPr/>
                <p:nvPr/>
              </p:nvCxnSpPr>
              <p:spPr bwMode="auto">
                <a:xfrm>
                  <a:off x="29732914" y="35401198"/>
                  <a:ext cx="0" cy="82366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61"/>
                <p:cNvCxnSpPr/>
                <p:nvPr/>
              </p:nvCxnSpPr>
              <p:spPr bwMode="auto">
                <a:xfrm>
                  <a:off x="31167714" y="35401198"/>
                  <a:ext cx="0" cy="82366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Flèche vers le haut 62"/>
                <p:cNvSpPr/>
                <p:nvPr/>
              </p:nvSpPr>
              <p:spPr bwMode="auto">
                <a:xfrm>
                  <a:off x="29910771" y="32732061"/>
                  <a:ext cx="100269" cy="414218"/>
                </a:xfrm>
                <a:prstGeom prst="upArrow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" name="Flèche vers le haut 63"/>
                <p:cNvSpPr/>
                <p:nvPr/>
              </p:nvSpPr>
              <p:spPr bwMode="auto">
                <a:xfrm>
                  <a:off x="29910771" y="33336078"/>
                  <a:ext cx="101463" cy="413024"/>
                </a:xfrm>
                <a:prstGeom prst="upArrow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" name="Flèche vers le haut 64"/>
                <p:cNvSpPr/>
                <p:nvPr/>
              </p:nvSpPr>
              <p:spPr bwMode="auto">
                <a:xfrm>
                  <a:off x="29910771" y="33955614"/>
                  <a:ext cx="101463" cy="413024"/>
                </a:xfrm>
                <a:prstGeom prst="upArrow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" name="Flèche vers le haut 66"/>
                <p:cNvSpPr/>
                <p:nvPr/>
              </p:nvSpPr>
              <p:spPr bwMode="auto">
                <a:xfrm>
                  <a:off x="29910771" y="34603799"/>
                  <a:ext cx="101463" cy="409443"/>
                </a:xfrm>
                <a:prstGeom prst="upArrow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8" name="ZoneTexte 123"/>
                <p:cNvSpPr txBox="1">
                  <a:spLocks noChangeArrowheads="1"/>
                </p:cNvSpPr>
                <p:nvPr/>
              </p:nvSpPr>
              <p:spPr bwMode="auto">
                <a:xfrm>
                  <a:off x="29974901" y="34708139"/>
                  <a:ext cx="576064" cy="30083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i="1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000" b="1" i="1" baseline="-25000" smtClean="0">
                      <a:latin typeface="Times New Roman" pitchFamily="18" charset="0"/>
                      <a:cs typeface="Times New Roman" pitchFamily="18" charset="0"/>
                    </a:rPr>
                    <a:t>down</a:t>
                  </a:r>
                  <a:endParaRPr lang="en-US" sz="2000" b="1" i="1" baseline="-25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9" name="Connecteur droit avec flèche 68"/>
                <p:cNvCxnSpPr/>
                <p:nvPr/>
              </p:nvCxnSpPr>
              <p:spPr bwMode="auto">
                <a:xfrm>
                  <a:off x="29525214" y="32934992"/>
                  <a:ext cx="0" cy="2675106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ZoneTexte 154"/>
                <p:cNvSpPr txBox="1">
                  <a:spLocks noChangeArrowheads="1"/>
                </p:cNvSpPr>
                <p:nvPr/>
              </p:nvSpPr>
              <p:spPr bwMode="auto">
                <a:xfrm>
                  <a:off x="29309158" y="33758109"/>
                  <a:ext cx="300389" cy="30086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endParaRPr lang="en-US" sz="2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29730526" y="33552140"/>
                  <a:ext cx="1439575" cy="61237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" name="ZoneTexte 123"/>
                <p:cNvSpPr txBox="1">
                  <a:spLocks noChangeArrowheads="1"/>
                </p:cNvSpPr>
                <p:nvPr/>
              </p:nvSpPr>
              <p:spPr bwMode="auto">
                <a:xfrm>
                  <a:off x="30010633" y="33772045"/>
                  <a:ext cx="702730" cy="30083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i="1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000" b="1" i="1" baseline="-25000" smtClean="0">
                      <a:latin typeface="Times New Roman" pitchFamily="18" charset="0"/>
                      <a:cs typeface="Times New Roman" pitchFamily="18" charset="0"/>
                    </a:rPr>
                    <a:t>up</a:t>
                  </a:r>
                  <a:endParaRPr lang="en-US" sz="2000" b="1" i="1" baseline="-25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ZoneTexte 123"/>
                <p:cNvSpPr txBox="1">
                  <a:spLocks noChangeArrowheads="1"/>
                </p:cNvSpPr>
                <p:nvPr/>
              </p:nvSpPr>
              <p:spPr bwMode="auto">
                <a:xfrm>
                  <a:off x="30298293" y="34245790"/>
                  <a:ext cx="469213" cy="30083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i="1" smtClean="0">
                      <a:latin typeface="Symbol" pitchFamily="18" charset="2"/>
                      <a:cs typeface="Times New Roman" pitchFamily="18" charset="0"/>
                    </a:rPr>
                    <a:t>D</a:t>
                  </a:r>
                  <a:r>
                    <a:rPr lang="en-US" sz="2000" b="1" i="1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2000" b="1" i="1" baseline="-25000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b="1" i="1" baseline="-25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Flèche vers le haut 73"/>
                <p:cNvSpPr/>
                <p:nvPr/>
              </p:nvSpPr>
              <p:spPr bwMode="auto">
                <a:xfrm rot="-5400000">
                  <a:off x="31103851" y="34235545"/>
                  <a:ext cx="101466" cy="413012"/>
                </a:xfrm>
                <a:prstGeom prst="upArrow">
                  <a:avLst/>
                </a:prstGeom>
                <a:grp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ZoneTexte 123"/>
                <p:cNvSpPr txBox="1">
                  <a:spLocks noChangeArrowheads="1"/>
                </p:cNvSpPr>
                <p:nvPr/>
              </p:nvSpPr>
              <p:spPr bwMode="auto">
                <a:xfrm>
                  <a:off x="31179714" y="34083369"/>
                  <a:ext cx="432048" cy="30083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i="1" smtClean="0">
                      <a:latin typeface="Times New Roman" pitchFamily="18" charset="0"/>
                      <a:cs typeface="Times New Roman" pitchFamily="18" charset="0"/>
                    </a:rPr>
                    <a:t>Ps</a:t>
                  </a:r>
                  <a:r>
                    <a:rPr lang="en-US" sz="2000" b="1" i="1" baseline="-25000" smtClean="0"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en-US" sz="2000" b="1" i="1" baseline="-25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ZoneTexte 123"/>
                <p:cNvSpPr txBox="1">
                  <a:spLocks noChangeArrowheads="1"/>
                </p:cNvSpPr>
                <p:nvPr/>
              </p:nvSpPr>
              <p:spPr bwMode="auto">
                <a:xfrm>
                  <a:off x="29901268" y="32404984"/>
                  <a:ext cx="576064" cy="30083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 b="1" i="1" smtClean="0">
                      <a:latin typeface="Times New Roman" pitchFamily="18" charset="0"/>
                      <a:cs typeface="Times New Roman" pitchFamily="18" charset="0"/>
                    </a:rPr>
                    <a:t>Fs</a:t>
                  </a:r>
                  <a:endParaRPr lang="en-US" sz="2000" b="1" i="1" baseline="-25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5" name="ZoneTexte 123"/>
              <p:cNvSpPr txBox="1">
                <a:spLocks noChangeArrowheads="1"/>
              </p:cNvSpPr>
              <p:nvPr/>
            </p:nvSpPr>
            <p:spPr bwMode="auto">
              <a:xfrm>
                <a:off x="15516000" y="13302000"/>
                <a:ext cx="288032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i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ZoneTexte 123"/>
              <p:cNvSpPr txBox="1">
                <a:spLocks noChangeArrowheads="1"/>
              </p:cNvSpPr>
              <p:nvPr/>
            </p:nvSpPr>
            <p:spPr bwMode="auto">
              <a:xfrm>
                <a:off x="15049922" y="14113858"/>
                <a:ext cx="792088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i="1" smtClean="0">
                    <a:latin typeface="Times New Roman" pitchFamily="18" charset="0"/>
                    <a:cs typeface="Times New Roman" pitchFamily="18" charset="0"/>
                  </a:rPr>
                  <a:t>down</a:t>
                </a:r>
                <a:endParaRPr 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ZoneTexte 123"/>
              <p:cNvSpPr txBox="1">
                <a:spLocks noChangeArrowheads="1"/>
              </p:cNvSpPr>
              <p:nvPr/>
            </p:nvSpPr>
            <p:spPr bwMode="auto">
              <a:xfrm>
                <a:off x="15337954" y="12492000"/>
                <a:ext cx="504056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 i="1" smtClean="0">
                    <a:latin typeface="Times New Roman" pitchFamily="18" charset="0"/>
                    <a:cs typeface="Times New Roman" pitchFamily="18" charset="0"/>
                  </a:rPr>
                  <a:t>up</a:t>
                </a:r>
                <a:endParaRPr 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" name="Object 141"/>
          <p:cNvGraphicFramePr>
            <a:graphicFrameLocks noChangeAspect="1"/>
          </p:cNvGraphicFramePr>
          <p:nvPr/>
        </p:nvGraphicFramePr>
        <p:xfrm>
          <a:off x="3557588" y="1066800"/>
          <a:ext cx="3078162" cy="777875"/>
        </p:xfrm>
        <a:graphic>
          <a:graphicData uri="http://schemas.openxmlformats.org/presentationml/2006/ole">
            <p:oleObj spid="_x0000_s18437" name="Équation" r:id="rId4" imgW="1765080" imgH="44424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347864" y="620688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balances for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layer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347864" y="1844824"/>
            <a:ext cx="536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Diffusive Flux-Gradient approach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8" name="Object 59"/>
          <p:cNvGraphicFramePr>
            <a:graphicFrameLocks noChangeAspect="1"/>
          </p:cNvGraphicFramePr>
          <p:nvPr/>
        </p:nvGraphicFramePr>
        <p:xfrm>
          <a:off x="3568700" y="2270448"/>
          <a:ext cx="3897313" cy="798512"/>
        </p:xfrm>
        <a:graphic>
          <a:graphicData uri="http://schemas.openxmlformats.org/presentationml/2006/ole">
            <p:oleObj spid="_x0000_s18438" name="Équation" r:id="rId5" imgW="2120760" imgH="457200" progId="Equation.3">
              <p:embed/>
            </p:oleObj>
          </a:graphicData>
        </a:graphic>
      </p:graphicFrame>
      <p:graphicFrame>
        <p:nvGraphicFramePr>
          <p:cNvPr id="18439" name="Object 143"/>
          <p:cNvGraphicFramePr>
            <a:graphicFrameLocks noChangeAspect="1"/>
          </p:cNvGraphicFramePr>
          <p:nvPr/>
        </p:nvGraphicFramePr>
        <p:xfrm>
          <a:off x="4091433" y="3141663"/>
          <a:ext cx="4945063" cy="1181100"/>
        </p:xfrm>
        <a:graphic>
          <a:graphicData uri="http://schemas.openxmlformats.org/presentationml/2006/ole">
            <p:oleObj spid="_x0000_s18439" name="Équation" r:id="rId6" imgW="2933640" imgH="67284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1043608" y="623731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➨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 and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each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80312" y="2350621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dirty="0"/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4644008" y="4077072"/>
            <a:ext cx="144016" cy="36004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5940152" y="3717032"/>
            <a:ext cx="72008" cy="72008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347864" y="436510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Vertical profile of their dependence on SWC measured on samples at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16216" y="1138486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dirty="0"/>
          </a:p>
        </p:txBody>
      </p:sp>
      <p:cxnSp>
        <p:nvCxnSpPr>
          <p:cNvPr id="81" name="Connecteur droit avec flèche 80"/>
          <p:cNvCxnSpPr/>
          <p:nvPr/>
        </p:nvCxnSpPr>
        <p:spPr>
          <a:xfrm flipH="1">
            <a:off x="7380312" y="3573016"/>
            <a:ext cx="936104" cy="194421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13" descr="Freiburg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725144"/>
            <a:ext cx="1372838" cy="4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ZoneTexte 87"/>
          <p:cNvSpPr txBox="1"/>
          <p:nvPr/>
        </p:nvSpPr>
        <p:spPr>
          <a:xfrm>
            <a:off x="3419872" y="5487615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vertical profile measured by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347864" y="314096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⇒</a:t>
            </a:r>
            <a:endParaRPr lang="fr-FR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" name="Image 151" descr="Accue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5928699"/>
            <a:ext cx="1466088" cy="5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87" descr="INRA - Centres In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5928699"/>
            <a:ext cx="1625727" cy="5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Espace réservé du numéro de diapositive 9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3168352" cy="5040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Field Measurements</a:t>
            </a:r>
            <a:endParaRPr lang="en-US" sz="2400" b="1" i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7" name="Espace réservé du contenu 2"/>
          <p:cNvSpPr txBox="1">
            <a:spLocks/>
          </p:cNvSpPr>
          <p:nvPr/>
        </p:nvSpPr>
        <p:spPr>
          <a:xfrm>
            <a:off x="179512" y="116632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Ps and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3200" b="1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 for ≠ layers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" name="Groupe 364"/>
          <p:cNvGrpSpPr>
            <a:grpSpLocks noChangeAspect="1"/>
          </p:cNvGrpSpPr>
          <p:nvPr/>
        </p:nvGrpSpPr>
        <p:grpSpPr bwMode="auto">
          <a:xfrm>
            <a:off x="35496" y="836715"/>
            <a:ext cx="9073009" cy="5976662"/>
            <a:chOff x="340660" y="22922896"/>
            <a:chExt cx="10309238" cy="6792590"/>
          </a:xfrm>
        </p:grpSpPr>
        <p:pic>
          <p:nvPicPr>
            <p:cNvPr id="143" name="Picture 2" descr="F:\thèse\Maintenance site\CD Procope\Pictures Hesse\DSCN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2717" y="22922896"/>
              <a:ext cx="6207181" cy="45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12" descr="E:\Sciences\Projets-Séminaires\Respiration sol\Procope\Installation Hesse\Photos-Films\DSCN207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660" y="25200432"/>
              <a:ext cx="6232558" cy="451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Line 9"/>
            <p:cNvSpPr>
              <a:spLocks noChangeShapeType="1"/>
            </p:cNvSpPr>
            <p:nvPr/>
          </p:nvSpPr>
          <p:spPr bwMode="auto">
            <a:xfrm flipH="1">
              <a:off x="7143578" y="24121855"/>
              <a:ext cx="1444083" cy="84841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0"/>
            <p:cNvSpPr>
              <a:spLocks noChangeShapeType="1"/>
            </p:cNvSpPr>
            <p:nvPr/>
          </p:nvSpPr>
          <p:spPr bwMode="auto">
            <a:xfrm flipH="1">
              <a:off x="7531147" y="24337880"/>
              <a:ext cx="1417533" cy="83087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1"/>
            <p:cNvSpPr>
              <a:spLocks noChangeShapeType="1"/>
            </p:cNvSpPr>
            <p:nvPr/>
          </p:nvSpPr>
          <p:spPr bwMode="auto">
            <a:xfrm flipH="1">
              <a:off x="8015605" y="24481898"/>
              <a:ext cx="1438505" cy="88535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2"/>
            <p:cNvSpPr>
              <a:spLocks noChangeShapeType="1"/>
            </p:cNvSpPr>
            <p:nvPr/>
          </p:nvSpPr>
          <p:spPr bwMode="auto">
            <a:xfrm flipH="1">
              <a:off x="8515456" y="24697925"/>
              <a:ext cx="1299674" cy="86410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ZoneTexte 91"/>
            <p:cNvSpPr txBox="1">
              <a:spLocks noChangeArrowheads="1"/>
            </p:cNvSpPr>
            <p:nvPr/>
          </p:nvSpPr>
          <p:spPr bwMode="auto">
            <a:xfrm>
              <a:off x="5090788" y="22946916"/>
              <a:ext cx="3658573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Membrane porous tube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49" name="Connecteur droit avec flèche 148"/>
            <p:cNvCxnSpPr/>
            <p:nvPr/>
          </p:nvCxnSpPr>
          <p:spPr bwMode="auto">
            <a:xfrm>
              <a:off x="6171337" y="23451606"/>
              <a:ext cx="1800050" cy="93516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 Box 13"/>
            <p:cNvSpPr txBox="1">
              <a:spLocks noChangeArrowheads="1"/>
            </p:cNvSpPr>
            <p:nvPr/>
          </p:nvSpPr>
          <p:spPr bwMode="auto">
            <a:xfrm>
              <a:off x="667937" y="25050694"/>
              <a:ext cx="891037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4" name="Text Box 14"/>
            <p:cNvSpPr txBox="1">
              <a:spLocks noChangeArrowheads="1"/>
            </p:cNvSpPr>
            <p:nvPr/>
          </p:nvSpPr>
          <p:spPr bwMode="auto">
            <a:xfrm>
              <a:off x="586118" y="25705402"/>
              <a:ext cx="891037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5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5" name="Text Box 15"/>
            <p:cNvSpPr txBox="1">
              <a:spLocks noChangeArrowheads="1"/>
            </p:cNvSpPr>
            <p:nvPr/>
          </p:nvSpPr>
          <p:spPr bwMode="auto">
            <a:xfrm>
              <a:off x="586118" y="26360109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10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6" name="Text Box 16"/>
            <p:cNvSpPr txBox="1">
              <a:spLocks noChangeArrowheads="1"/>
            </p:cNvSpPr>
            <p:nvPr/>
          </p:nvSpPr>
          <p:spPr bwMode="auto">
            <a:xfrm>
              <a:off x="586118" y="27014817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20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7" name="Text Box 17"/>
            <p:cNvSpPr txBox="1">
              <a:spLocks noChangeArrowheads="1"/>
            </p:cNvSpPr>
            <p:nvPr/>
          </p:nvSpPr>
          <p:spPr bwMode="auto">
            <a:xfrm>
              <a:off x="586118" y="28078717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40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86118" y="29060779"/>
              <a:ext cx="1067716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80 cm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159" name="Connecteur droit avec flèche 158"/>
            <p:cNvCxnSpPr/>
            <p:nvPr/>
          </p:nvCxnSpPr>
          <p:spPr bwMode="auto">
            <a:xfrm flipH="1">
              <a:off x="3613434" y="23413925"/>
              <a:ext cx="1927665" cy="31917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avec flèche 159"/>
            <p:cNvCxnSpPr/>
            <p:nvPr/>
          </p:nvCxnSpPr>
          <p:spPr bwMode="auto">
            <a:xfrm rot="5400000">
              <a:off x="-1644626" y="27363275"/>
              <a:ext cx="4464661" cy="3175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ZoneTexte 93"/>
            <p:cNvSpPr txBox="1">
              <a:spLocks noChangeArrowheads="1"/>
            </p:cNvSpPr>
            <p:nvPr/>
          </p:nvSpPr>
          <p:spPr bwMode="auto">
            <a:xfrm>
              <a:off x="504299" y="24641501"/>
              <a:ext cx="2045484" cy="524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Soil depth</a:t>
              </a:r>
              <a:endParaRPr lang="en-US" sz="2400" b="1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7112675" y="260648"/>
            <a:ext cx="2052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(Parent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3168352" cy="5040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i="1" u="sng" dirty="0" smtClean="0">
                <a:solidFill>
                  <a:schemeClr val="bg1">
                    <a:lumMod val="75000"/>
                  </a:schemeClr>
                </a:solidFill>
              </a:rPr>
              <a:t>Field Measurements</a:t>
            </a:r>
            <a:endParaRPr lang="en-US" sz="2400" b="1" i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ZoneTexte 30"/>
          <p:cNvSpPr txBox="1">
            <a:spLocks noChangeArrowheads="1"/>
          </p:cNvSpPr>
          <p:nvPr/>
        </p:nvSpPr>
        <p:spPr bwMode="auto">
          <a:xfrm>
            <a:off x="3815408" y="620688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</a:rPr>
              <a:t>Half-hourly In situ measurements during</a:t>
            </a:r>
            <a:endParaRPr lang="en-US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67" name="Espace réservé du contenu 2"/>
          <p:cNvSpPr txBox="1">
            <a:spLocks/>
          </p:cNvSpPr>
          <p:nvPr/>
        </p:nvSpPr>
        <p:spPr>
          <a:xfrm>
            <a:off x="179512" y="-2738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Determine Ps and 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</a:t>
            </a:r>
            <a:r>
              <a:rPr kumimoji="0" lang="en-US" sz="3200" b="1" i="0" u="none" strike="noStrike" kern="1200" cap="none" spc="0" normalizeH="0" baseline="300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Ps for ≠ layers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8" name="Groupe 360"/>
          <p:cNvGrpSpPr>
            <a:grpSpLocks noChangeAspect="1"/>
          </p:cNvGrpSpPr>
          <p:nvPr/>
        </p:nvGrpSpPr>
        <p:grpSpPr bwMode="auto">
          <a:xfrm>
            <a:off x="-108520" y="1196751"/>
            <a:ext cx="9252520" cy="5360907"/>
            <a:chOff x="6985026" y="22876245"/>
            <a:chExt cx="14234760" cy="8247232"/>
          </a:xfrm>
        </p:grpSpPr>
        <p:pic>
          <p:nvPicPr>
            <p:cNvPr id="69" name="Image 6" descr="dispositif_2DVueProfil.jpg"/>
            <p:cNvPicPr>
              <a:picLocks noChangeAspect="1"/>
            </p:cNvPicPr>
            <p:nvPr/>
          </p:nvPicPr>
          <p:blipFill>
            <a:blip r:embed="rId3" cstate="print"/>
            <a:srcRect l="18538" t="19379" r="23897" b="7951"/>
            <a:stretch>
              <a:fillRect/>
            </a:stretch>
          </p:blipFill>
          <p:spPr bwMode="auto">
            <a:xfrm>
              <a:off x="7186543" y="22876245"/>
              <a:ext cx="11145048" cy="824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01650" y="28483513"/>
              <a:ext cx="4489884" cy="2489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3" descr="C:\Users\Goffin Stephanie\Pictures\Hartheim\DSCN462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65545" y="23082914"/>
              <a:ext cx="1928593" cy="2475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ZoneTexte 20"/>
            <p:cNvSpPr txBox="1">
              <a:spLocks noChangeArrowheads="1"/>
            </p:cNvSpPr>
            <p:nvPr/>
          </p:nvSpPr>
          <p:spPr bwMode="auto">
            <a:xfrm>
              <a:off x="10153378" y="23125311"/>
              <a:ext cx="2042146" cy="994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Soil Chamber</a:t>
              </a:r>
            </a:p>
          </p:txBody>
        </p:sp>
        <p:cxnSp>
          <p:nvCxnSpPr>
            <p:cNvPr id="74" name="Connecteur droit avec flèche 73"/>
            <p:cNvCxnSpPr/>
            <p:nvPr/>
          </p:nvCxnSpPr>
          <p:spPr bwMode="auto">
            <a:xfrm flipV="1">
              <a:off x="12241280" y="25027225"/>
              <a:ext cx="5041939" cy="122391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25"/>
            <p:cNvSpPr txBox="1">
              <a:spLocks noChangeArrowheads="1"/>
            </p:cNvSpPr>
            <p:nvPr/>
          </p:nvSpPr>
          <p:spPr bwMode="auto">
            <a:xfrm>
              <a:off x="14833898" y="25603200"/>
              <a:ext cx="1013724" cy="5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Calibri" pitchFamily="34" charset="0"/>
                </a:rPr>
                <a:t>2 m</a:t>
              </a:r>
            </a:p>
          </p:txBody>
        </p:sp>
        <p:sp>
          <p:nvSpPr>
            <p:cNvPr id="76" name="ZoneTexte 91"/>
            <p:cNvSpPr txBox="1">
              <a:spLocks noChangeArrowheads="1"/>
            </p:cNvSpPr>
            <p:nvPr/>
          </p:nvSpPr>
          <p:spPr bwMode="auto">
            <a:xfrm>
              <a:off x="6985026" y="28267496"/>
              <a:ext cx="2137091" cy="5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SWC </a:t>
              </a:r>
              <a:r>
                <a:rPr lang="fr-FR" b="1" dirty="0" err="1"/>
                <a:t>sensors</a:t>
              </a:r>
              <a:endParaRPr lang="fr-FR" b="1" dirty="0"/>
            </a:p>
          </p:txBody>
        </p:sp>
        <p:sp>
          <p:nvSpPr>
            <p:cNvPr id="77" name="ZoneTexte 91"/>
            <p:cNvSpPr txBox="1">
              <a:spLocks noChangeArrowheads="1"/>
            </p:cNvSpPr>
            <p:nvPr/>
          </p:nvSpPr>
          <p:spPr bwMode="auto">
            <a:xfrm>
              <a:off x="7345066" y="29203600"/>
              <a:ext cx="1761938" cy="56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/>
                <a:t>T° </a:t>
              </a:r>
              <a:r>
                <a:rPr lang="fr-FR" b="1" dirty="0" err="1"/>
                <a:t>sensors</a:t>
              </a:r>
              <a:endParaRPr lang="fr-FR" b="1" dirty="0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V="1">
              <a:off x="8424900" y="28122732"/>
              <a:ext cx="431803" cy="2174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 flipV="1">
              <a:off x="8424900" y="27114707"/>
              <a:ext cx="288927" cy="12255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 flipV="1">
              <a:off x="8424900" y="26179706"/>
              <a:ext cx="215902" cy="21605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 flipV="1">
              <a:off x="9001167" y="28987885"/>
              <a:ext cx="720731" cy="4317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flipV="1">
              <a:off x="9001167" y="27835405"/>
              <a:ext cx="720731" cy="15842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V="1">
              <a:off x="9001167" y="26827381"/>
              <a:ext cx="576267" cy="25922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38"/>
            <p:cNvSpPr txBox="1">
              <a:spLocks noChangeArrowheads="1"/>
            </p:cNvSpPr>
            <p:nvPr/>
          </p:nvSpPr>
          <p:spPr bwMode="auto">
            <a:xfrm>
              <a:off x="18561008" y="23208578"/>
              <a:ext cx="2658778" cy="78124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TDLS: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] &amp; </a:t>
              </a:r>
              <a:r>
                <a:rPr lang="en-US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[CO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]</a:t>
              </a:r>
            </a:p>
            <a:p>
              <a:pPr marL="269875" indent="-269875">
                <a:lnSpc>
                  <a:spcPct val="150000"/>
                </a:lnSpc>
                <a:buFontTx/>
                <a:buAutoNum type="arabicParenR"/>
                <a:defRPr/>
              </a:pP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membrane tube ≡ [CO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] &amp;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b="1" i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en-US" b="1" baseline="-25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in soil layers </a:t>
              </a:r>
            </a:p>
            <a:p>
              <a:pPr marL="269875" indent="-269875">
                <a:lnSpc>
                  <a:spcPct val="150000"/>
                </a:lnSpc>
                <a:buFontTx/>
                <a:buAutoNum type="arabicParenR"/>
                <a:defRPr/>
              </a:pP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from chamber   ≡ </a:t>
              </a:r>
              <a:r>
                <a:rPr lang="en-US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EFs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d</a:t>
              </a:r>
              <a:r>
                <a:rPr lang="en-US" b="1" i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en-US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EFs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1" name="Connecteur droit 120"/>
            <p:cNvCxnSpPr/>
            <p:nvPr/>
          </p:nvCxnSpPr>
          <p:spPr>
            <a:xfrm>
              <a:off x="10585504" y="29851452"/>
              <a:ext cx="3168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>
              <a:off x="10585504" y="29419669"/>
              <a:ext cx="0" cy="4492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Ellipse 127"/>
            <p:cNvSpPr/>
            <p:nvPr/>
          </p:nvSpPr>
          <p:spPr>
            <a:xfrm>
              <a:off x="10514066" y="29275212"/>
              <a:ext cx="142876" cy="215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29" name="Connecteur droit 128"/>
            <p:cNvCxnSpPr/>
            <p:nvPr/>
          </p:nvCxnSpPr>
          <p:spPr>
            <a:xfrm>
              <a:off x="17283219" y="27983037"/>
              <a:ext cx="8636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flipH="1">
              <a:off x="16994292" y="27979862"/>
              <a:ext cx="1152534" cy="9350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>
              <a:off x="16994292" y="28843429"/>
              <a:ext cx="0" cy="8635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15479805" y="29706996"/>
              <a:ext cx="1530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Ellipse 132"/>
            <p:cNvSpPr/>
            <p:nvPr/>
          </p:nvSpPr>
          <p:spPr>
            <a:xfrm rot="19483027">
              <a:off x="17259406" y="27929064"/>
              <a:ext cx="144464" cy="215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4" name="Connecteur droit 133"/>
            <p:cNvCxnSpPr/>
            <p:nvPr/>
          </p:nvCxnSpPr>
          <p:spPr>
            <a:xfrm>
              <a:off x="13322375" y="24019201"/>
              <a:ext cx="1655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Ellipse 134"/>
            <p:cNvSpPr/>
            <p:nvPr/>
          </p:nvSpPr>
          <p:spPr>
            <a:xfrm>
              <a:off x="13212837" y="23903319"/>
              <a:ext cx="142876" cy="2174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6" name="Connecteur droit 135"/>
            <p:cNvCxnSpPr/>
            <p:nvPr/>
          </p:nvCxnSpPr>
          <p:spPr>
            <a:xfrm>
              <a:off x="14978151" y="24019201"/>
              <a:ext cx="3168675" cy="39606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Ellipse 136"/>
            <p:cNvSpPr/>
            <p:nvPr/>
          </p:nvSpPr>
          <p:spPr>
            <a:xfrm>
              <a:off x="18051575" y="27857629"/>
              <a:ext cx="144463" cy="2158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38" name="Ellipse 137"/>
            <p:cNvSpPr/>
            <p:nvPr/>
          </p:nvSpPr>
          <p:spPr>
            <a:xfrm rot="5400000">
              <a:off x="12473853" y="23364378"/>
              <a:ext cx="144457" cy="2159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9" name="Connecteur droit 138"/>
            <p:cNvCxnSpPr/>
            <p:nvPr/>
          </p:nvCxnSpPr>
          <p:spPr>
            <a:xfrm>
              <a:off x="12077766" y="23442961"/>
              <a:ext cx="39687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/>
            <p:nvPr/>
          </p:nvCxnSpPr>
          <p:spPr>
            <a:xfrm>
              <a:off x="12098404" y="23442961"/>
              <a:ext cx="0" cy="63370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Ellipse 140"/>
            <p:cNvSpPr/>
            <p:nvPr/>
          </p:nvSpPr>
          <p:spPr>
            <a:xfrm>
              <a:off x="12025378" y="29706996"/>
              <a:ext cx="144463" cy="2158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8036737" y="908720"/>
            <a:ext cx="114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</a:rPr>
              <a:t>21 days</a:t>
            </a:r>
            <a:endParaRPr lang="es-ES_tradnl" sz="2400" dirty="0"/>
          </a:p>
        </p:txBody>
      </p:sp>
      <p:sp>
        <p:nvSpPr>
          <p:cNvPr id="183" name="Espace réservé du numéro de diapositive 18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372B83A-8237-4FFD-ACFC-AE8853DDF93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84" name="Rectangle 183"/>
          <p:cNvSpPr/>
          <p:nvPr/>
        </p:nvSpPr>
        <p:spPr>
          <a:xfrm>
            <a:off x="7112675" y="116632"/>
            <a:ext cx="2052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(Parent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1571</Words>
  <Application>Microsoft Office PowerPoint</Application>
  <PresentationFormat>Affichage à l'écran (4:3)</PresentationFormat>
  <Paragraphs>255</Paragraphs>
  <Slides>21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Thème Office</vt:lpstr>
      <vt:lpstr>Équation</vt:lpstr>
      <vt:lpstr>Microsoft Éditeur d'équations 3.0</vt:lpstr>
      <vt:lpstr>Diapositive 1</vt:lpstr>
      <vt:lpstr>Background &amp; Objectives</vt:lpstr>
      <vt:lpstr>Diapositive 3</vt:lpstr>
      <vt:lpstr>Background &amp; Objectives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Goffin Stephanie</dc:creator>
  <cp:lastModifiedBy>Bernard</cp:lastModifiedBy>
  <cp:revision>174</cp:revision>
  <dcterms:created xsi:type="dcterms:W3CDTF">2013-01-07T15:51:56Z</dcterms:created>
  <dcterms:modified xsi:type="dcterms:W3CDTF">2014-10-01T09:49:39Z</dcterms:modified>
</cp:coreProperties>
</file>