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97" r:id="rId3"/>
    <p:sldId id="298" r:id="rId4"/>
    <p:sldId id="300" r:id="rId5"/>
    <p:sldId id="302" r:id="rId6"/>
    <p:sldId id="299" r:id="rId7"/>
    <p:sldId id="303" r:id="rId8"/>
    <p:sldId id="316" r:id="rId9"/>
    <p:sldId id="317" r:id="rId10"/>
    <p:sldId id="304" r:id="rId11"/>
    <p:sldId id="307" r:id="rId12"/>
    <p:sldId id="315" r:id="rId13"/>
    <p:sldId id="268" r:id="rId14"/>
    <p:sldId id="269" r:id="rId15"/>
    <p:sldId id="270" r:id="rId16"/>
    <p:sldId id="272" r:id="rId17"/>
    <p:sldId id="273" r:id="rId18"/>
    <p:sldId id="274" r:id="rId19"/>
    <p:sldId id="276" r:id="rId20"/>
    <p:sldId id="277" r:id="rId21"/>
    <p:sldId id="278" r:id="rId22"/>
    <p:sldId id="452" r:id="rId23"/>
    <p:sldId id="449" r:id="rId24"/>
    <p:sldId id="450" r:id="rId25"/>
    <p:sldId id="451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444" r:id="rId34"/>
    <p:sldId id="445" r:id="rId35"/>
    <p:sldId id="446" r:id="rId36"/>
    <p:sldId id="351" r:id="rId37"/>
    <p:sldId id="454" r:id="rId38"/>
    <p:sldId id="322" r:id="rId39"/>
    <p:sldId id="323" r:id="rId40"/>
    <p:sldId id="324" r:id="rId41"/>
    <p:sldId id="374" r:id="rId42"/>
    <p:sldId id="375" r:id="rId43"/>
    <p:sldId id="474" r:id="rId44"/>
    <p:sldId id="377" r:id="rId45"/>
    <p:sldId id="394" r:id="rId46"/>
    <p:sldId id="396" r:id="rId47"/>
    <p:sldId id="397" r:id="rId48"/>
    <p:sldId id="398" r:id="rId49"/>
    <p:sldId id="402" r:id="rId50"/>
    <p:sldId id="403" r:id="rId51"/>
    <p:sldId id="399" r:id="rId52"/>
    <p:sldId id="400" r:id="rId53"/>
    <p:sldId id="401" r:id="rId54"/>
    <p:sldId id="404" r:id="rId55"/>
    <p:sldId id="405" r:id="rId56"/>
    <p:sldId id="406" r:id="rId57"/>
    <p:sldId id="407" r:id="rId58"/>
    <p:sldId id="408" r:id="rId59"/>
    <p:sldId id="409" r:id="rId60"/>
    <p:sldId id="410" r:id="rId61"/>
    <p:sldId id="372" r:id="rId62"/>
    <p:sldId id="340" r:id="rId63"/>
    <p:sldId id="341" r:id="rId64"/>
    <p:sldId id="455" r:id="rId65"/>
    <p:sldId id="343" r:id="rId66"/>
    <p:sldId id="345" r:id="rId67"/>
    <p:sldId id="346" r:id="rId68"/>
    <p:sldId id="347" r:id="rId69"/>
    <p:sldId id="348" r:id="rId70"/>
    <p:sldId id="411" r:id="rId71"/>
    <p:sldId id="412" r:id="rId72"/>
    <p:sldId id="475" r:id="rId73"/>
    <p:sldId id="486" r:id="rId74"/>
    <p:sldId id="482" r:id="rId75"/>
    <p:sldId id="483" r:id="rId76"/>
    <p:sldId id="484" r:id="rId77"/>
    <p:sldId id="485" r:id="rId78"/>
    <p:sldId id="476" r:id="rId79"/>
    <p:sldId id="477" r:id="rId80"/>
    <p:sldId id="478" r:id="rId81"/>
    <p:sldId id="479" r:id="rId82"/>
    <p:sldId id="480" r:id="rId83"/>
    <p:sldId id="473" r:id="rId8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5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arie\Desktop\analyse%20r&#233;sultats%20espag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arie\Desktop\analyse%20r&#233;sultats%20espag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Feuil2!$P$1</c:f>
              <c:strCache>
                <c:ptCount val="1"/>
                <c:pt idx="0">
                  <c:v>moyenne aire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32909075670498145"/>
                  <c:y val="-3.5794444444444441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150000"/>
                      </a:lnSpc>
                      <a:defRPr/>
                    </a:pPr>
                    <a:r>
                      <a:rPr lang="en-US" sz="900" baseline="0" dirty="0"/>
                      <a:t>y = 311,98x - 1650,5
R² = 0,9895</a:t>
                    </a:r>
                    <a:endParaRPr lang="en-US" sz="900" dirty="0"/>
                  </a:p>
                </c:rich>
              </c:tx>
              <c:numFmt formatCode="General" sourceLinked="0"/>
            </c:trendlineLbl>
          </c:trendline>
          <c:xVal>
            <c:numRef>
              <c:f>Feuil2!$O$2:$O$6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14</c:v>
                </c:pt>
                <c:pt idx="4">
                  <c:v>16</c:v>
                </c:pt>
              </c:numCache>
            </c:numRef>
          </c:xVal>
          <c:yVal>
            <c:numRef>
              <c:f>Feuil2!$P$2:$P$6</c:f>
              <c:numCache>
                <c:formatCode>General</c:formatCode>
                <c:ptCount val="5"/>
                <c:pt idx="0">
                  <c:v>16.676863636363628</c:v>
                </c:pt>
                <c:pt idx="1">
                  <c:v>226.94155000000001</c:v>
                </c:pt>
                <c:pt idx="2">
                  <c:v>444.56899999999916</c:v>
                </c:pt>
                <c:pt idx="3">
                  <c:v>2499.9505000000022</c:v>
                </c:pt>
                <c:pt idx="4">
                  <c:v>3534.7914999999998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43-46C6-8181-4A59BC549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747904"/>
        <c:axId val="160749824"/>
      </c:scatterChart>
      <c:valAx>
        <c:axId val="160747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Heures</a:t>
                </a:r>
                <a:r>
                  <a:rPr lang="fr-FR" baseline="0"/>
                  <a:t> post-ovulation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0.41237053140096736"/>
              <c:y val="0.896697262479875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0749824"/>
        <c:crosses val="autoZero"/>
        <c:crossBetween val="midCat"/>
      </c:valAx>
      <c:valAx>
        <c:axId val="1607498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moyenne</a:t>
                </a:r>
                <a:r>
                  <a:rPr lang="fr-FR" baseline="0"/>
                  <a:t> des aires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2.4541062801932391E-2"/>
              <c:y val="0.285457326892109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6074790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Feuil1!$F$1</c:f>
              <c:strCache>
                <c:ptCount val="1"/>
                <c:pt idx="0">
                  <c:v>Moyenne</c:v>
                </c:pt>
              </c:strCache>
            </c:strRef>
          </c:tx>
          <c:spPr>
            <a:ln w="28575">
              <a:noFill/>
            </a:ln>
          </c:spPr>
          <c:trendline>
            <c:trendlineType val="poly"/>
            <c:order val="3"/>
            <c:dispRSqr val="1"/>
            <c:dispEq val="1"/>
            <c:trendlineLbl>
              <c:layout>
                <c:manualLayout>
                  <c:x val="-0.12283047619047605"/>
                  <c:y val="-2.0058730158730158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150000"/>
                      </a:lnSpc>
                      <a:defRPr/>
                    </a:pPr>
                    <a:r>
                      <a:rPr lang="en-US" sz="900" baseline="0" dirty="0"/>
                      <a:t>y = 0,0003x</a:t>
                    </a:r>
                    <a:r>
                      <a:rPr lang="en-US" sz="900" baseline="30000" dirty="0"/>
                      <a:t>3</a:t>
                    </a:r>
                    <a:r>
                      <a:rPr lang="en-US" sz="900" baseline="0" dirty="0"/>
                      <a:t> - 0,0122x</a:t>
                    </a:r>
                    <a:r>
                      <a:rPr lang="en-US" sz="900" baseline="30000" dirty="0"/>
                      <a:t>2</a:t>
                    </a:r>
                    <a:r>
                      <a:rPr lang="en-US" sz="900" baseline="0" dirty="0"/>
                      <a:t> + 0,1625x - 0,4705
R² = 0,9856</a:t>
                    </a:r>
                    <a:endParaRPr lang="en-US" sz="9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</c:spPr>
            </c:trendlineLbl>
          </c:trendline>
          <c:xVal>
            <c:numRef>
              <c:f>Feuil1!$E$2:$E$6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14</c:v>
                </c:pt>
                <c:pt idx="4">
                  <c:v>16</c:v>
                </c:pt>
              </c:numCache>
            </c:numRef>
          </c:xVal>
          <c:yVal>
            <c:numRef>
              <c:f>Feuil1!$F$2:$F$6</c:f>
              <c:numCache>
                <c:formatCode>General</c:formatCode>
                <c:ptCount val="5"/>
                <c:pt idx="0">
                  <c:v>6.9537010705676902E-2</c:v>
                </c:pt>
                <c:pt idx="1">
                  <c:v>0.14537268585126428</c:v>
                </c:pt>
                <c:pt idx="2">
                  <c:v>0.16463769703091788</c:v>
                </c:pt>
                <c:pt idx="3">
                  <c:v>0.24510742991318377</c:v>
                </c:pt>
                <c:pt idx="4">
                  <c:v>0.24490857040034494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5F-45F8-B49F-434E70A6A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83136"/>
        <c:axId val="41885056"/>
      </c:scatterChart>
      <c:valAx>
        <c:axId val="41883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/>
                </a:pPr>
                <a:r>
                  <a:rPr lang="fr-FR" sz="900" dirty="0"/>
                  <a:t>Heures</a:t>
                </a:r>
                <a:r>
                  <a:rPr lang="fr-FR" sz="900" baseline="0" dirty="0"/>
                  <a:t> post-ovulation</a:t>
                </a:r>
                <a:endParaRPr lang="fr-FR" sz="900" dirty="0"/>
              </a:p>
            </c:rich>
          </c:tx>
          <c:layout>
            <c:manualLayout>
              <c:xMode val="edge"/>
              <c:yMode val="edge"/>
              <c:x val="0.41278428571428688"/>
              <c:y val="0.872404365079364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885056"/>
        <c:crosses val="autoZero"/>
        <c:crossBetween val="midCat"/>
      </c:valAx>
      <c:valAx>
        <c:axId val="41885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 sz="900" dirty="0"/>
                  <a:t>moyenne ratio aire pic </a:t>
                </a:r>
                <a:r>
                  <a:rPr lang="fr-FR" sz="900" baseline="0" dirty="0" smtClean="0"/>
                  <a:t> C</a:t>
                </a:r>
                <a:r>
                  <a:rPr lang="fr-FR" sz="900" dirty="0" smtClean="0"/>
                  <a:t>/aire</a:t>
                </a:r>
                <a:r>
                  <a:rPr lang="fr-FR" sz="900" baseline="0" dirty="0" smtClean="0"/>
                  <a:t> </a:t>
                </a:r>
                <a:r>
                  <a:rPr lang="fr-FR" sz="900" baseline="0" dirty="0"/>
                  <a:t>pic </a:t>
                </a:r>
                <a:r>
                  <a:rPr lang="fr-FR" sz="900" baseline="0" dirty="0" smtClean="0"/>
                  <a:t>T</a:t>
                </a:r>
                <a:endParaRPr lang="fr-FR" sz="900" dirty="0"/>
              </a:p>
            </c:rich>
          </c:tx>
          <c:layout>
            <c:manualLayout>
              <c:xMode val="edge"/>
              <c:yMode val="edge"/>
              <c:x val="1.6376811594202907E-2"/>
              <c:y val="6.772785829307567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88313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8B47-C836-47F1-96D5-910D92FF7C5B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ACCB-4466-4118-BB6C-B717212576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99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58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59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60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93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08B69-5BBF-4C8E-A812-E8822755B08C}" type="datetimeFigureOut">
              <a:rPr lang="fr-FR" smtClean="0"/>
              <a:t>15/03/2017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5.jpeg"/><Relationship Id="rId7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46.jpeg"/><Relationship Id="rId4" Type="http://schemas.openxmlformats.org/officeDocument/2006/relationships/image" Target="../media/image59.jpeg"/><Relationship Id="rId9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0.png"/><Relationship Id="rId3" Type="http://schemas.openxmlformats.org/officeDocument/2006/relationships/image" Target="../media/image94.emf"/><Relationship Id="rId7" Type="http://schemas.openxmlformats.org/officeDocument/2006/relationships/image" Target="../media/image98.png"/><Relationship Id="rId12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7.emf"/><Relationship Id="rId11" Type="http://schemas.openxmlformats.org/officeDocument/2006/relationships/image" Target="../media/image93.png"/><Relationship Id="rId5" Type="http://schemas.openxmlformats.org/officeDocument/2006/relationships/image" Target="../media/image96.emf"/><Relationship Id="rId15" Type="http://schemas.openxmlformats.org/officeDocument/2006/relationships/image" Target="../media/image102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5.emf"/><Relationship Id="rId9" Type="http://schemas.openxmlformats.org/officeDocument/2006/relationships/image" Target="../media/image92.png"/><Relationship Id="rId1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wmf"/><Relationship Id="rId5" Type="http://schemas.openxmlformats.org/officeDocument/2006/relationships/image" Target="../media/image91.pn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6.jpeg"/><Relationship Id="rId7" Type="http://schemas.openxmlformats.org/officeDocument/2006/relationships/image" Target="../media/image137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emf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/>
          <a:lstStyle/>
          <a:p>
            <a:r>
              <a:rPr lang="fr-FR" b="1" dirty="0" err="1" smtClean="0">
                <a:solidFill>
                  <a:srgbClr val="006600"/>
                </a:solidFill>
              </a:rPr>
              <a:t>Biominéralisation</a:t>
            </a:r>
            <a:r>
              <a:rPr lang="fr-FR" b="1" dirty="0" smtClean="0">
                <a:solidFill>
                  <a:srgbClr val="006600"/>
                </a:solidFill>
              </a:rPr>
              <a:t> de la coquille d’œufs d’oiseaux</a:t>
            </a:r>
            <a:endParaRPr lang="fr-FR" b="1" dirty="0">
              <a:solidFill>
                <a:srgbClr val="0066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Joël </a:t>
            </a:r>
            <a:r>
              <a:rPr lang="fr-FR" dirty="0" err="1" smtClean="0"/>
              <a:t>Gautron</a:t>
            </a:r>
            <a:endParaRPr lang="fr-FR" dirty="0" smtClean="0"/>
          </a:p>
          <a:p>
            <a:r>
              <a:rPr lang="fr-FR" dirty="0" smtClean="0"/>
              <a:t>INRA, UR83 Recherches Avicoles</a:t>
            </a:r>
          </a:p>
          <a:p>
            <a:r>
              <a:rPr lang="fr-FR" dirty="0" smtClean="0"/>
              <a:t>37380 </a:t>
            </a:r>
            <a:r>
              <a:rPr lang="fr-FR" dirty="0" err="1" smtClean="0"/>
              <a:t>Nouzilly</a:t>
            </a:r>
            <a:endParaRPr lang="fr-FR" dirty="0" smtClean="0"/>
          </a:p>
          <a:p>
            <a:r>
              <a:rPr lang="fr-FR" dirty="0" smtClean="0"/>
              <a:t>Joel.gautron@tours.inra.fr</a:t>
            </a:r>
            <a:endParaRPr lang="fr-FR" dirty="0"/>
          </a:p>
        </p:txBody>
      </p:sp>
      <p:pic>
        <p:nvPicPr>
          <p:cNvPr id="4" name="Picture 19" descr="j01779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67493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08610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65288" y="3978275"/>
            <a:ext cx="7350125" cy="304800"/>
            <a:chOff x="1032" y="2250"/>
            <a:chExt cx="4630" cy="192"/>
          </a:xfrm>
        </p:grpSpPr>
        <p:sp>
          <p:nvSpPr>
            <p:cNvPr id="11305" name="Rectangle 3" descr="20 %"/>
            <p:cNvSpPr>
              <a:spLocks noChangeArrowheads="1"/>
            </p:cNvSpPr>
            <p:nvPr/>
          </p:nvSpPr>
          <p:spPr bwMode="auto">
            <a:xfrm>
              <a:off x="3479" y="2272"/>
              <a:ext cx="2183" cy="139"/>
            </a:xfrm>
            <a:prstGeom prst="rect">
              <a:avLst/>
            </a:prstGeom>
            <a:pattFill prst="pct20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6" name="Text Box 4"/>
            <p:cNvSpPr txBox="1">
              <a:spLocks noChangeArrowheads="1"/>
            </p:cNvSpPr>
            <p:nvPr/>
          </p:nvSpPr>
          <p:spPr bwMode="auto">
            <a:xfrm>
              <a:off x="2062" y="2250"/>
              <a:ext cx="12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Membranes coquillières</a:t>
              </a:r>
            </a:p>
          </p:txBody>
        </p:sp>
        <p:sp>
          <p:nvSpPr>
            <p:cNvPr id="11307" name="Line 5"/>
            <p:cNvSpPr>
              <a:spLocks noChangeShapeType="1"/>
            </p:cNvSpPr>
            <p:nvPr/>
          </p:nvSpPr>
          <p:spPr bwMode="auto">
            <a:xfrm flipH="1">
              <a:off x="1032" y="2344"/>
              <a:ext cx="10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  <p:pic>
        <p:nvPicPr>
          <p:cNvPr id="11268" name="Picture 7" descr="coquill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328738"/>
            <a:ext cx="30257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25700" y="3590925"/>
            <a:ext cx="6073775" cy="438150"/>
            <a:chOff x="1511" y="2017"/>
            <a:chExt cx="3826" cy="276"/>
          </a:xfrm>
        </p:grpSpPr>
        <p:sp>
          <p:nvSpPr>
            <p:cNvPr id="11297" name="Oval 9"/>
            <p:cNvSpPr>
              <a:spLocks noChangeArrowheads="1"/>
            </p:cNvSpPr>
            <p:nvPr/>
          </p:nvSpPr>
          <p:spPr bwMode="auto">
            <a:xfrm>
              <a:off x="4481" y="2214"/>
              <a:ext cx="7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8" name="Line 10"/>
            <p:cNvSpPr>
              <a:spLocks noChangeShapeType="1"/>
            </p:cNvSpPr>
            <p:nvPr/>
          </p:nvSpPr>
          <p:spPr bwMode="auto">
            <a:xfrm>
              <a:off x="3287" y="2125"/>
              <a:ext cx="1177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9" name="Text Box 11"/>
            <p:cNvSpPr txBox="1">
              <a:spLocks noChangeArrowheads="1"/>
            </p:cNvSpPr>
            <p:nvPr/>
          </p:nvSpPr>
          <p:spPr bwMode="auto">
            <a:xfrm>
              <a:off x="2141" y="2017"/>
              <a:ext cx="10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Noyaux mamillaires</a:t>
              </a:r>
            </a:p>
          </p:txBody>
        </p:sp>
        <p:sp>
          <p:nvSpPr>
            <p:cNvPr id="11300" name="Oval 12"/>
            <p:cNvSpPr>
              <a:spLocks noChangeArrowheads="1"/>
            </p:cNvSpPr>
            <p:nvPr/>
          </p:nvSpPr>
          <p:spPr bwMode="auto">
            <a:xfrm>
              <a:off x="3815" y="2237"/>
              <a:ext cx="66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1" name="Line 13"/>
            <p:cNvSpPr>
              <a:spLocks noChangeShapeType="1"/>
            </p:cNvSpPr>
            <p:nvPr/>
          </p:nvSpPr>
          <p:spPr bwMode="auto">
            <a:xfrm>
              <a:off x="3286" y="2133"/>
              <a:ext cx="517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2" name="Oval 14"/>
            <p:cNvSpPr>
              <a:spLocks noChangeArrowheads="1"/>
            </p:cNvSpPr>
            <p:nvPr/>
          </p:nvSpPr>
          <p:spPr bwMode="auto">
            <a:xfrm>
              <a:off x="5267" y="2219"/>
              <a:ext cx="7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3" name="Line 15"/>
            <p:cNvSpPr>
              <a:spLocks noChangeShapeType="1"/>
            </p:cNvSpPr>
            <p:nvPr/>
          </p:nvSpPr>
          <p:spPr bwMode="auto">
            <a:xfrm>
              <a:off x="3285" y="2127"/>
              <a:ext cx="1974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4" name="Line 16"/>
            <p:cNvSpPr>
              <a:spLocks noChangeShapeType="1"/>
            </p:cNvSpPr>
            <p:nvPr/>
          </p:nvSpPr>
          <p:spPr bwMode="auto">
            <a:xfrm flipH="1">
              <a:off x="1511" y="2110"/>
              <a:ext cx="673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053138" y="3849688"/>
            <a:ext cx="2470150" cy="200025"/>
            <a:chOff x="3790" y="1918"/>
            <a:chExt cx="1556" cy="126"/>
          </a:xfrm>
        </p:grpSpPr>
        <p:sp>
          <p:nvSpPr>
            <p:cNvPr id="11294" name="Oval 18" descr="Papier recyclé"/>
            <p:cNvSpPr>
              <a:spLocks noChangeArrowheads="1"/>
            </p:cNvSpPr>
            <p:nvPr/>
          </p:nvSpPr>
          <p:spPr bwMode="auto">
            <a:xfrm>
              <a:off x="4461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5" name="Oval 19" descr="Papier recyclé"/>
            <p:cNvSpPr>
              <a:spLocks noChangeArrowheads="1"/>
            </p:cNvSpPr>
            <p:nvPr/>
          </p:nvSpPr>
          <p:spPr bwMode="auto">
            <a:xfrm>
              <a:off x="3790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6" name="Oval 20" descr="Papier recyclé"/>
            <p:cNvSpPr>
              <a:spLocks noChangeArrowheads="1"/>
            </p:cNvSpPr>
            <p:nvPr/>
          </p:nvSpPr>
          <p:spPr bwMode="auto">
            <a:xfrm>
              <a:off x="5220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907088" y="3681413"/>
            <a:ext cx="2744787" cy="347662"/>
            <a:chOff x="3704" y="2063"/>
            <a:chExt cx="1729" cy="219"/>
          </a:xfrm>
        </p:grpSpPr>
        <p:sp>
          <p:nvSpPr>
            <p:cNvPr id="11291" name="Freeform 22" descr="Papier recyclé"/>
            <p:cNvSpPr>
              <a:spLocks/>
            </p:cNvSpPr>
            <p:nvPr/>
          </p:nvSpPr>
          <p:spPr bwMode="auto">
            <a:xfrm>
              <a:off x="4373" y="2063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2" name="Freeform 23" descr="Papier recyclé"/>
            <p:cNvSpPr>
              <a:spLocks/>
            </p:cNvSpPr>
            <p:nvPr/>
          </p:nvSpPr>
          <p:spPr bwMode="auto">
            <a:xfrm>
              <a:off x="3704" y="2072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3" name="Freeform 24" descr="Papier recyclé"/>
            <p:cNvSpPr>
              <a:spLocks/>
            </p:cNvSpPr>
            <p:nvPr/>
          </p:nvSpPr>
          <p:spPr bwMode="auto">
            <a:xfrm>
              <a:off x="5130" y="2068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7370763" y="1087438"/>
            <a:ext cx="520700" cy="3273425"/>
            <a:chOff x="4061" y="1072"/>
            <a:chExt cx="328" cy="1561"/>
          </a:xfrm>
        </p:grpSpPr>
        <p:sp>
          <p:nvSpPr>
            <p:cNvPr id="116762" name="Text Box 26"/>
            <p:cNvSpPr txBox="1">
              <a:spLocks noChangeArrowheads="1"/>
            </p:cNvSpPr>
            <p:nvPr/>
          </p:nvSpPr>
          <p:spPr bwMode="auto">
            <a:xfrm>
              <a:off x="4061" y="1072"/>
              <a:ext cx="32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CCCC"/>
                      </a:gs>
                      <a:gs pos="50000">
                        <a:schemeClr val="bg1"/>
                      </a:gs>
                      <a:gs pos="100000">
                        <a:srgbClr val="FFCC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1400"/>
                <a:t>Pore</a:t>
              </a:r>
            </a:p>
          </p:txBody>
        </p:sp>
        <p:sp>
          <p:nvSpPr>
            <p:cNvPr id="11289" name="Line 27"/>
            <p:cNvSpPr>
              <a:spLocks noChangeShapeType="1"/>
            </p:cNvSpPr>
            <p:nvPr/>
          </p:nvSpPr>
          <p:spPr bwMode="auto">
            <a:xfrm>
              <a:off x="4260" y="1285"/>
              <a:ext cx="0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0" name="Line 28"/>
            <p:cNvSpPr>
              <a:spLocks noChangeShapeType="1"/>
            </p:cNvSpPr>
            <p:nvPr/>
          </p:nvSpPr>
          <p:spPr bwMode="auto">
            <a:xfrm flipV="1">
              <a:off x="4305" y="1266"/>
              <a:ext cx="0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806700" y="1781175"/>
            <a:ext cx="6054725" cy="2217738"/>
            <a:chOff x="1751" y="866"/>
            <a:chExt cx="3814" cy="1397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489" y="866"/>
              <a:ext cx="2076" cy="1397"/>
              <a:chOff x="3489" y="866"/>
              <a:chExt cx="2076" cy="1397"/>
            </a:xfrm>
          </p:grpSpPr>
          <p:sp>
            <p:nvSpPr>
              <p:cNvPr id="11285" name="Freeform 31" descr="Papier recyclé"/>
              <p:cNvSpPr>
                <a:spLocks/>
              </p:cNvSpPr>
              <p:nvPr/>
            </p:nvSpPr>
            <p:spPr bwMode="auto">
              <a:xfrm>
                <a:off x="4135" y="867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6" name="Freeform 32" descr="Papier recyclé"/>
              <p:cNvSpPr>
                <a:spLocks/>
              </p:cNvSpPr>
              <p:nvPr/>
            </p:nvSpPr>
            <p:spPr bwMode="auto">
              <a:xfrm>
                <a:off x="3489" y="866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7" name="Freeform 33" descr="Papier recyclé"/>
              <p:cNvSpPr>
                <a:spLocks/>
              </p:cNvSpPr>
              <p:nvPr/>
            </p:nvSpPr>
            <p:spPr bwMode="auto">
              <a:xfrm>
                <a:off x="4875" y="866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1751" y="1337"/>
              <a:ext cx="1984" cy="192"/>
              <a:chOff x="1751" y="1337"/>
              <a:chExt cx="1984" cy="192"/>
            </a:xfrm>
          </p:grpSpPr>
          <p:sp>
            <p:nvSpPr>
              <p:cNvPr id="11282" name="Text Box 35"/>
              <p:cNvSpPr txBox="1">
                <a:spLocks noChangeArrowheads="1"/>
              </p:cNvSpPr>
              <p:nvPr/>
            </p:nvSpPr>
            <p:spPr bwMode="auto">
              <a:xfrm>
                <a:off x="2121" y="1337"/>
                <a:ext cx="104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400"/>
                  <a:t>Couche palissadique</a:t>
                </a:r>
              </a:p>
            </p:txBody>
          </p:sp>
          <p:sp>
            <p:nvSpPr>
              <p:cNvPr id="11283" name="Line 36"/>
              <p:cNvSpPr>
                <a:spLocks noChangeShapeType="1"/>
              </p:cNvSpPr>
              <p:nvPr/>
            </p:nvSpPr>
            <p:spPr bwMode="auto">
              <a:xfrm flipH="1">
                <a:off x="1751" y="1431"/>
                <a:ext cx="359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4" name="Line 37"/>
              <p:cNvSpPr>
                <a:spLocks noChangeShapeType="1"/>
              </p:cNvSpPr>
              <p:nvPr/>
            </p:nvSpPr>
            <p:spPr bwMode="auto">
              <a:xfrm>
                <a:off x="3376" y="1437"/>
                <a:ext cx="3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951163" y="1465263"/>
            <a:ext cx="5884862" cy="382587"/>
            <a:chOff x="1842" y="667"/>
            <a:chExt cx="3707" cy="241"/>
          </a:xfrm>
        </p:grpSpPr>
        <p:sp>
          <p:nvSpPr>
            <p:cNvPr id="11275" name="Rectangle 39"/>
            <p:cNvSpPr>
              <a:spLocks noChangeArrowheads="1"/>
            </p:cNvSpPr>
            <p:nvPr/>
          </p:nvSpPr>
          <p:spPr bwMode="auto">
            <a:xfrm>
              <a:off x="3490" y="838"/>
              <a:ext cx="2059" cy="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1842" y="667"/>
              <a:ext cx="1608" cy="241"/>
              <a:chOff x="1842" y="667"/>
              <a:chExt cx="1608" cy="241"/>
            </a:xfrm>
          </p:grpSpPr>
          <p:sp>
            <p:nvSpPr>
              <p:cNvPr id="11277" name="Text Box 41"/>
              <p:cNvSpPr txBox="1">
                <a:spLocks noChangeArrowheads="1"/>
              </p:cNvSpPr>
              <p:nvPr/>
            </p:nvSpPr>
            <p:spPr bwMode="auto">
              <a:xfrm>
                <a:off x="2486" y="716"/>
                <a:ext cx="48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400"/>
                  <a:t>Cuticule</a:t>
                </a:r>
              </a:p>
            </p:txBody>
          </p:sp>
          <p:sp>
            <p:nvSpPr>
              <p:cNvPr id="11278" name="Line 42"/>
              <p:cNvSpPr>
                <a:spLocks noChangeShapeType="1"/>
              </p:cNvSpPr>
              <p:nvPr/>
            </p:nvSpPr>
            <p:spPr bwMode="auto">
              <a:xfrm>
                <a:off x="3074" y="838"/>
                <a:ext cx="376" cy="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79" name="Line 43"/>
              <p:cNvSpPr>
                <a:spLocks noChangeShapeType="1"/>
              </p:cNvSpPr>
              <p:nvPr/>
            </p:nvSpPr>
            <p:spPr bwMode="auto">
              <a:xfrm flipH="1" flipV="1">
                <a:off x="1842" y="667"/>
                <a:ext cx="667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0406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ZoneTexte 1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Eggshell</a:t>
            </a:r>
            <a:r>
              <a:rPr lang="fr-FR" sz="32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Biomineralisation</a:t>
            </a:r>
            <a:r>
              <a:rPr lang="fr-FR" sz="3200" b="1" dirty="0">
                <a:solidFill>
                  <a:srgbClr val="006600"/>
                </a:solidFill>
                <a:latin typeface="Calibri" pitchFamily="34" charset="0"/>
              </a:rPr>
              <a:t> in </a:t>
            </a:r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uterus</a:t>
            </a:r>
            <a:endParaRPr lang="fr-FR" sz="32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138" name="Group 4"/>
          <p:cNvGrpSpPr>
            <a:grpSpLocks noChangeAspect="1"/>
          </p:cNvGrpSpPr>
          <p:nvPr/>
        </p:nvGrpSpPr>
        <p:grpSpPr bwMode="auto">
          <a:xfrm>
            <a:off x="306336" y="1853226"/>
            <a:ext cx="1106488" cy="2520950"/>
            <a:chOff x="1964" y="1393"/>
            <a:chExt cx="1479" cy="3063"/>
          </a:xfrm>
        </p:grpSpPr>
        <p:sp>
          <p:nvSpPr>
            <p:cNvPr id="139" name="Freeform 5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3"/>
                <a:gd name="T43" fmla="*/ 0 h 2486"/>
                <a:gd name="T44" fmla="*/ 1103 w 1103"/>
                <a:gd name="T45" fmla="*/ 2486 h 24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6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0"/>
                <a:gd name="T46" fmla="*/ 0 h 2587"/>
                <a:gd name="T47" fmla="*/ 1310 w 1310"/>
                <a:gd name="T48" fmla="*/ 2587 h 25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Oval 7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grpSp>
          <p:nvGrpSpPr>
            <p:cNvPr id="142" name="Group 8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144" name="Oval 9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5" name="Oval 10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6" name="Oval 11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7" name="Oval 12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8" name="Oval 13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9" name="Oval 14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0" name="Oval 15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1" name="Oval 16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2" name="Oval 17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3" name="Oval 18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143" name="Oval 19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sp>
        <p:nvSpPr>
          <p:cNvPr id="154" name="Rectangle 102"/>
          <p:cNvSpPr>
            <a:spLocks noChangeArrowheads="1"/>
          </p:cNvSpPr>
          <p:nvPr/>
        </p:nvSpPr>
        <p:spPr bwMode="auto">
          <a:xfrm>
            <a:off x="239661" y="3199426"/>
            <a:ext cx="1209675" cy="703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155" name="Groupe 154"/>
          <p:cNvGrpSpPr/>
          <p:nvPr/>
        </p:nvGrpSpPr>
        <p:grpSpPr>
          <a:xfrm>
            <a:off x="1449336" y="669576"/>
            <a:ext cx="7657537" cy="2529850"/>
            <a:chOff x="1449336" y="669576"/>
            <a:chExt cx="7657537" cy="2529850"/>
          </a:xfrm>
        </p:grpSpPr>
        <p:cxnSp>
          <p:nvCxnSpPr>
            <p:cNvPr id="156" name="Connecteur droit avec flèche 108"/>
            <p:cNvCxnSpPr>
              <a:cxnSpLocks noChangeShapeType="1"/>
            </p:cNvCxnSpPr>
            <p:nvPr/>
          </p:nvCxnSpPr>
          <p:spPr bwMode="auto">
            <a:xfrm flipV="1">
              <a:off x="1449336" y="3057323"/>
              <a:ext cx="629630" cy="142103"/>
            </a:xfrm>
            <a:prstGeom prst="straightConnector1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grpSp>
          <p:nvGrpSpPr>
            <p:cNvPr id="157" name="Groupe 156"/>
            <p:cNvGrpSpPr/>
            <p:nvPr/>
          </p:nvGrpSpPr>
          <p:grpSpPr>
            <a:xfrm>
              <a:off x="2145770" y="669576"/>
              <a:ext cx="6961103" cy="2486874"/>
              <a:chOff x="2208362" y="3678976"/>
              <a:chExt cx="6961103" cy="248687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236937" y="3678976"/>
                <a:ext cx="67982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Supply of minerals for shell mineralization</a:t>
                </a:r>
              </a:p>
            </p:txBody>
          </p:sp>
          <p:pic>
            <p:nvPicPr>
              <p:cNvPr id="15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9421" y="3992562"/>
                <a:ext cx="3830044" cy="2165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0" name="Rectangle 159"/>
              <p:cNvSpPr/>
              <p:nvPr/>
            </p:nvSpPr>
            <p:spPr>
              <a:xfrm>
                <a:off x="2208362" y="3678976"/>
                <a:ext cx="6874405" cy="248687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1" name="ZoneTexte 2"/>
          <p:cNvSpPr txBox="1">
            <a:spLocks noChangeArrowheads="1"/>
          </p:cNvSpPr>
          <p:nvPr/>
        </p:nvSpPr>
        <p:spPr bwMode="auto">
          <a:xfrm>
            <a:off x="2510339" y="2394398"/>
            <a:ext cx="2505614" cy="276941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dirty="0" err="1">
                <a:solidFill>
                  <a:srgbClr val="00B0F0"/>
                </a:solidFill>
              </a:rPr>
              <a:t>Jonchere</a:t>
            </a:r>
            <a:r>
              <a:rPr lang="fr-FR" altLang="en-US" dirty="0">
                <a:solidFill>
                  <a:srgbClr val="00B0F0"/>
                </a:solidFill>
              </a:rPr>
              <a:t> et al., 2012, </a:t>
            </a:r>
            <a:r>
              <a:rPr lang="fr-FR" altLang="en-US" dirty="0" err="1">
                <a:solidFill>
                  <a:srgbClr val="00B0F0"/>
                </a:solidFill>
              </a:rPr>
              <a:t>Bmc</a:t>
            </a:r>
            <a:r>
              <a:rPr lang="fr-FR" altLang="en-US" dirty="0">
                <a:solidFill>
                  <a:srgbClr val="00B0F0"/>
                </a:solidFill>
              </a:rPr>
              <a:t> </a:t>
            </a:r>
            <a:r>
              <a:rPr lang="fr-FR" altLang="en-US" dirty="0" err="1">
                <a:solidFill>
                  <a:srgbClr val="00B0F0"/>
                </a:solidFill>
              </a:rPr>
              <a:t>physiology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162" name="ZoneTexte 2"/>
          <p:cNvSpPr txBox="1">
            <a:spLocks noChangeArrowheads="1"/>
          </p:cNvSpPr>
          <p:nvPr/>
        </p:nvSpPr>
        <p:spPr bwMode="auto">
          <a:xfrm>
            <a:off x="2510339" y="2761858"/>
            <a:ext cx="2388137" cy="276941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B0F0"/>
                </a:solidFill>
              </a:rPr>
              <a:t>Brionne et al., 2014, </a:t>
            </a:r>
            <a:r>
              <a:rPr lang="fr-FR" altLang="en-US" dirty="0" err="1">
                <a:solidFill>
                  <a:srgbClr val="00B0F0"/>
                </a:solidFill>
              </a:rPr>
              <a:t>Bmc</a:t>
            </a:r>
            <a:r>
              <a:rPr lang="fr-FR" altLang="en-US" dirty="0">
                <a:solidFill>
                  <a:srgbClr val="00B0F0"/>
                </a:solidFill>
              </a:rPr>
              <a:t> </a:t>
            </a:r>
            <a:r>
              <a:rPr lang="fr-FR" altLang="en-US" dirty="0" err="1">
                <a:solidFill>
                  <a:srgbClr val="00B0F0"/>
                </a:solidFill>
              </a:rPr>
              <a:t>Genomics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163" name="Rectangle 7"/>
          <p:cNvSpPr>
            <a:spLocks noChangeArrowheads="1"/>
          </p:cNvSpPr>
          <p:nvPr/>
        </p:nvSpPr>
        <p:spPr bwMode="auto">
          <a:xfrm>
            <a:off x="2258234" y="1252642"/>
            <a:ext cx="2786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General model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describing</a:t>
            </a:r>
            <a:r>
              <a:rPr lang="fr-FR" altLang="en-US" sz="1600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uterine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ion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transporters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during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eggshell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calcification</a:t>
            </a:r>
            <a:endParaRPr lang="fr-FR" altLang="en-US" sz="1600" b="1" dirty="0">
              <a:solidFill>
                <a:srgbClr val="C00000"/>
              </a:solidFill>
              <a:sym typeface="Wingdings" pitchFamily="2" charset="2"/>
            </a:endParaRPr>
          </a:p>
        </p:txBody>
      </p:sp>
      <p:grpSp>
        <p:nvGrpSpPr>
          <p:cNvPr id="164" name="Groupe 96"/>
          <p:cNvGrpSpPr>
            <a:grpSpLocks/>
          </p:cNvGrpSpPr>
          <p:nvPr/>
        </p:nvGrpSpPr>
        <p:grpSpPr bwMode="auto">
          <a:xfrm>
            <a:off x="1441399" y="3237638"/>
            <a:ext cx="7551738" cy="2860675"/>
            <a:chOff x="1469030" y="3259788"/>
            <a:chExt cx="7551145" cy="2860025"/>
          </a:xfrm>
        </p:grpSpPr>
        <p:cxnSp>
          <p:nvCxnSpPr>
            <p:cNvPr id="165" name="Connecteur droit avec flèche 108"/>
            <p:cNvCxnSpPr>
              <a:cxnSpLocks noChangeShapeType="1"/>
            </p:cNvCxnSpPr>
            <p:nvPr/>
          </p:nvCxnSpPr>
          <p:spPr bwMode="auto">
            <a:xfrm>
              <a:off x="1469030" y="3920509"/>
              <a:ext cx="629630" cy="253138"/>
            </a:xfrm>
            <a:prstGeom prst="straightConnector1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6" name="Rectangle 165"/>
            <p:cNvSpPr/>
            <p:nvPr/>
          </p:nvSpPr>
          <p:spPr>
            <a:xfrm>
              <a:off x="2145253" y="3259788"/>
              <a:ext cx="6874922" cy="286002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7" name="Rectangle 7"/>
          <p:cNvSpPr>
            <a:spLocks noChangeArrowheads="1"/>
          </p:cNvSpPr>
          <p:nvPr/>
        </p:nvSpPr>
        <p:spPr bwMode="auto">
          <a:xfrm>
            <a:off x="2189163" y="3260725"/>
            <a:ext cx="6691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 err="1" smtClean="0">
                <a:sym typeface="Wingdings" pitchFamily="2" charset="2"/>
              </a:rPr>
              <a:t>Biomineralisation</a:t>
            </a:r>
            <a:r>
              <a:rPr lang="fr-FR" altLang="en-US" sz="1800" b="1" i="0" dirty="0" smtClean="0">
                <a:sym typeface="Wingdings" pitchFamily="2" charset="2"/>
              </a:rPr>
              <a:t> </a:t>
            </a:r>
            <a:r>
              <a:rPr lang="fr-FR" altLang="en-US" sz="1800" b="1" i="0" dirty="0" err="1" smtClean="0">
                <a:sym typeface="Wingdings" pitchFamily="2" charset="2"/>
              </a:rPr>
              <a:t>process</a:t>
            </a:r>
            <a:r>
              <a:rPr lang="fr-FR" altLang="en-US" sz="1800" b="1" i="0" dirty="0" smtClean="0">
                <a:sym typeface="Wingdings" pitchFamily="2" charset="2"/>
              </a:rPr>
              <a:t> </a:t>
            </a:r>
            <a:endParaRPr lang="fr-FR" altLang="en-US" sz="1800" b="1" i="0" dirty="0">
              <a:sym typeface="Wingdings" pitchFamily="2" charset="2"/>
            </a:endParaRPr>
          </a:p>
        </p:txBody>
      </p:sp>
      <p:grpSp>
        <p:nvGrpSpPr>
          <p:cNvPr id="168" name="Groupe 167"/>
          <p:cNvGrpSpPr/>
          <p:nvPr/>
        </p:nvGrpSpPr>
        <p:grpSpPr>
          <a:xfrm>
            <a:off x="2189163" y="3727692"/>
            <a:ext cx="6240029" cy="2370621"/>
            <a:chOff x="2189163" y="3727692"/>
            <a:chExt cx="6240029" cy="2370621"/>
          </a:xfrm>
        </p:grpSpPr>
        <p:grpSp>
          <p:nvGrpSpPr>
            <p:cNvPr id="169" name="Group 235"/>
            <p:cNvGrpSpPr>
              <a:grpSpLocks/>
            </p:cNvGrpSpPr>
            <p:nvPr/>
          </p:nvGrpSpPr>
          <p:grpSpPr bwMode="auto">
            <a:xfrm>
              <a:off x="4095750" y="3727692"/>
              <a:ext cx="4333442" cy="2370621"/>
              <a:chOff x="2442" y="713"/>
              <a:chExt cx="2655" cy="1769"/>
            </a:xfrm>
          </p:grpSpPr>
          <p:grpSp>
            <p:nvGrpSpPr>
              <p:cNvPr id="171" name="Group 87"/>
              <p:cNvGrpSpPr>
                <a:grpSpLocks/>
              </p:cNvGrpSpPr>
              <p:nvPr/>
            </p:nvGrpSpPr>
            <p:grpSpPr bwMode="auto">
              <a:xfrm>
                <a:off x="2664" y="2197"/>
                <a:ext cx="2174" cy="140"/>
                <a:chOff x="815" y="3440"/>
                <a:chExt cx="4181" cy="243"/>
              </a:xfrm>
            </p:grpSpPr>
            <p:sp>
              <p:nvSpPr>
                <p:cNvPr id="224" name="Rectangle 88"/>
                <p:cNvSpPr>
                  <a:spLocks noChangeArrowheads="1"/>
                </p:cNvSpPr>
                <p:nvPr/>
              </p:nvSpPr>
              <p:spPr bwMode="auto">
                <a:xfrm>
                  <a:off x="4792" y="3440"/>
                  <a:ext cx="204" cy="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24</a:t>
                  </a:r>
                </a:p>
              </p:txBody>
            </p:sp>
            <p:sp>
              <p:nvSpPr>
                <p:cNvPr id="225" name="Rectangle 89"/>
                <p:cNvSpPr>
                  <a:spLocks noChangeArrowheads="1"/>
                </p:cNvSpPr>
                <p:nvPr/>
              </p:nvSpPr>
              <p:spPr bwMode="auto">
                <a:xfrm>
                  <a:off x="4336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22</a:t>
                  </a:r>
                </a:p>
              </p:txBody>
            </p:sp>
            <p:sp>
              <p:nvSpPr>
                <p:cNvPr id="226" name="Rectangle 90"/>
                <p:cNvSpPr>
                  <a:spLocks noChangeArrowheads="1"/>
                </p:cNvSpPr>
                <p:nvPr/>
              </p:nvSpPr>
              <p:spPr bwMode="auto">
                <a:xfrm>
                  <a:off x="3894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20</a:t>
                  </a:r>
                </a:p>
              </p:txBody>
            </p:sp>
            <p:sp>
              <p:nvSpPr>
                <p:cNvPr id="227" name="Rectangle 91"/>
                <p:cNvSpPr>
                  <a:spLocks noChangeArrowheads="1"/>
                </p:cNvSpPr>
                <p:nvPr/>
              </p:nvSpPr>
              <p:spPr bwMode="auto">
                <a:xfrm>
                  <a:off x="3445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18</a:t>
                  </a:r>
                </a:p>
              </p:txBody>
            </p:sp>
            <p:sp>
              <p:nvSpPr>
                <p:cNvPr id="228" name="Rectangle 92"/>
                <p:cNvSpPr>
                  <a:spLocks noChangeArrowheads="1"/>
                </p:cNvSpPr>
                <p:nvPr/>
              </p:nvSpPr>
              <p:spPr bwMode="auto">
                <a:xfrm>
                  <a:off x="2991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16</a:t>
                  </a:r>
                </a:p>
              </p:txBody>
            </p:sp>
            <p:sp>
              <p:nvSpPr>
                <p:cNvPr id="229" name="Rectangle 93"/>
                <p:cNvSpPr>
                  <a:spLocks noChangeArrowheads="1"/>
                </p:cNvSpPr>
                <p:nvPr/>
              </p:nvSpPr>
              <p:spPr bwMode="auto">
                <a:xfrm>
                  <a:off x="2553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14</a:t>
                  </a:r>
                </a:p>
              </p:txBody>
            </p:sp>
            <p:sp>
              <p:nvSpPr>
                <p:cNvPr id="230" name="Rectangle 94"/>
                <p:cNvSpPr>
                  <a:spLocks noChangeArrowheads="1"/>
                </p:cNvSpPr>
                <p:nvPr/>
              </p:nvSpPr>
              <p:spPr bwMode="auto">
                <a:xfrm>
                  <a:off x="2099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12</a:t>
                  </a:r>
                </a:p>
              </p:txBody>
            </p:sp>
            <p:sp>
              <p:nvSpPr>
                <p:cNvPr id="231" name="Rectangle 95"/>
                <p:cNvSpPr>
                  <a:spLocks noChangeArrowheads="1"/>
                </p:cNvSpPr>
                <p:nvPr/>
              </p:nvSpPr>
              <p:spPr bwMode="auto">
                <a:xfrm>
                  <a:off x="1661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10</a:t>
                  </a:r>
                </a:p>
              </p:txBody>
            </p:sp>
            <p:sp>
              <p:nvSpPr>
                <p:cNvPr id="232" name="Rectangle 96"/>
                <p:cNvSpPr>
                  <a:spLocks noChangeArrowheads="1"/>
                </p:cNvSpPr>
                <p:nvPr/>
              </p:nvSpPr>
              <p:spPr bwMode="auto">
                <a:xfrm>
                  <a:off x="125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8</a:t>
                  </a:r>
                </a:p>
              </p:txBody>
            </p:sp>
            <p:sp>
              <p:nvSpPr>
                <p:cNvPr id="233" name="Rectangle 97"/>
                <p:cNvSpPr>
                  <a:spLocks noChangeArrowheads="1"/>
                </p:cNvSpPr>
                <p:nvPr/>
              </p:nvSpPr>
              <p:spPr bwMode="auto">
                <a:xfrm>
                  <a:off x="81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333399"/>
                      </a:solidFill>
                      <a:latin typeface="Calibri" pitchFamily="34" charset="0"/>
                    </a:rPr>
                    <a:t>6</a:t>
                  </a:r>
                </a:p>
              </p:txBody>
            </p:sp>
            <p:sp>
              <p:nvSpPr>
                <p:cNvPr id="234" name="Rectangle 98"/>
                <p:cNvSpPr>
                  <a:spLocks noChangeArrowheads="1"/>
                </p:cNvSpPr>
                <p:nvPr/>
              </p:nvSpPr>
              <p:spPr bwMode="auto">
                <a:xfrm>
                  <a:off x="81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172" name="Group 99"/>
              <p:cNvGrpSpPr>
                <a:grpSpLocks/>
              </p:cNvGrpSpPr>
              <p:nvPr/>
            </p:nvGrpSpPr>
            <p:grpSpPr bwMode="auto">
              <a:xfrm>
                <a:off x="2684" y="2174"/>
                <a:ext cx="2209" cy="18"/>
                <a:chOff x="864" y="3272"/>
                <a:chExt cx="4250" cy="32"/>
              </a:xfrm>
            </p:grpSpPr>
            <p:sp>
              <p:nvSpPr>
                <p:cNvPr id="203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864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4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080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5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305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6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541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7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757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8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983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9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2208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0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2424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1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2660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2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2875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3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3101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4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3327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5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553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6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3778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7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3994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8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4220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9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4445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0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671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1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4897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2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5113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3" name="Line 120"/>
                <p:cNvSpPr>
                  <a:spLocks noChangeShapeType="1"/>
                </p:cNvSpPr>
                <p:nvPr/>
              </p:nvSpPr>
              <p:spPr bwMode="auto">
                <a:xfrm>
                  <a:off x="864" y="3272"/>
                  <a:ext cx="424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  <p:grpSp>
            <p:nvGrpSpPr>
              <p:cNvPr id="173" name="Group 121"/>
              <p:cNvGrpSpPr>
                <a:grpSpLocks/>
              </p:cNvGrpSpPr>
              <p:nvPr/>
            </p:nvGrpSpPr>
            <p:grpSpPr bwMode="auto">
              <a:xfrm>
                <a:off x="2605" y="713"/>
                <a:ext cx="53" cy="1554"/>
                <a:chOff x="697" y="823"/>
                <a:chExt cx="103" cy="2721"/>
              </a:xfrm>
            </p:grpSpPr>
            <p:sp>
              <p:nvSpPr>
                <p:cNvPr id="196" name="Rectangle 122"/>
                <p:cNvSpPr>
                  <a:spLocks noChangeArrowheads="1"/>
                </p:cNvSpPr>
                <p:nvPr/>
              </p:nvSpPr>
              <p:spPr bwMode="auto">
                <a:xfrm>
                  <a:off x="697" y="3300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197" name="Rectangle 123"/>
                <p:cNvSpPr>
                  <a:spLocks noChangeArrowheads="1"/>
                </p:cNvSpPr>
                <p:nvPr/>
              </p:nvSpPr>
              <p:spPr bwMode="auto">
                <a:xfrm>
                  <a:off x="697" y="2891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98" name="Rectangle 124"/>
                <p:cNvSpPr>
                  <a:spLocks noChangeArrowheads="1"/>
                </p:cNvSpPr>
                <p:nvPr/>
              </p:nvSpPr>
              <p:spPr bwMode="auto">
                <a:xfrm>
                  <a:off x="697" y="2481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99" name="Rectangle 125"/>
                <p:cNvSpPr>
                  <a:spLocks noChangeArrowheads="1"/>
                </p:cNvSpPr>
                <p:nvPr/>
              </p:nvSpPr>
              <p:spPr bwMode="auto">
                <a:xfrm>
                  <a:off x="697" y="206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200" name="Rectangle 126"/>
                <p:cNvSpPr>
                  <a:spLocks noChangeArrowheads="1"/>
                </p:cNvSpPr>
                <p:nvPr/>
              </p:nvSpPr>
              <p:spPr bwMode="auto">
                <a:xfrm>
                  <a:off x="697" y="164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201" name="Rectangle 127"/>
                <p:cNvSpPr>
                  <a:spLocks noChangeArrowheads="1"/>
                </p:cNvSpPr>
                <p:nvPr/>
              </p:nvSpPr>
              <p:spPr bwMode="auto">
                <a:xfrm>
                  <a:off x="697" y="123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202" name="Rectangle 128"/>
                <p:cNvSpPr>
                  <a:spLocks noChangeArrowheads="1"/>
                </p:cNvSpPr>
                <p:nvPr/>
              </p:nvSpPr>
              <p:spPr bwMode="auto">
                <a:xfrm>
                  <a:off x="697" y="823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174" name="Group 129"/>
              <p:cNvGrpSpPr>
                <a:grpSpLocks/>
              </p:cNvGrpSpPr>
              <p:nvPr/>
            </p:nvGrpSpPr>
            <p:grpSpPr bwMode="auto">
              <a:xfrm>
                <a:off x="2661" y="753"/>
                <a:ext cx="20" cy="1417"/>
                <a:chOff x="825" y="791"/>
                <a:chExt cx="40" cy="2482"/>
              </a:xfrm>
            </p:grpSpPr>
            <p:sp>
              <p:nvSpPr>
                <p:cNvPr id="182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825" y="3272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3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844" y="3073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4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825" y="2857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5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844" y="2650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6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825" y="2451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7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844" y="2235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8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825" y="2036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9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844" y="1828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0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825" y="1613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1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844" y="1413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2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825" y="1206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3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844" y="998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4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825" y="791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5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864" y="791"/>
                  <a:ext cx="1" cy="24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  <p:sp>
            <p:nvSpPr>
              <p:cNvPr id="175" name="Rectangle 144"/>
              <p:cNvSpPr>
                <a:spLocks noChangeArrowheads="1"/>
              </p:cNvSpPr>
              <p:nvPr/>
            </p:nvSpPr>
            <p:spPr bwMode="auto">
              <a:xfrm>
                <a:off x="3283" y="2342"/>
                <a:ext cx="893" cy="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fr-FR" sz="1200" dirty="0" err="1">
                    <a:latin typeface="Calibri" pitchFamily="34" charset="0"/>
                  </a:rPr>
                  <a:t>Hours</a:t>
                </a:r>
                <a:r>
                  <a:rPr lang="fr-FR" sz="1200" dirty="0">
                    <a:latin typeface="Calibri" pitchFamily="34" charset="0"/>
                  </a:rPr>
                  <a:t> </a:t>
                </a:r>
                <a:r>
                  <a:rPr lang="fr-FR" sz="1200" dirty="0" err="1">
                    <a:latin typeface="Calibri" pitchFamily="34" charset="0"/>
                  </a:rPr>
                  <a:t>after</a:t>
                </a:r>
                <a:r>
                  <a:rPr lang="fr-FR" sz="1200" dirty="0">
                    <a:latin typeface="Calibri" pitchFamily="34" charset="0"/>
                  </a:rPr>
                  <a:t> ovulation</a:t>
                </a:r>
              </a:p>
            </p:txBody>
          </p:sp>
          <p:sp>
            <p:nvSpPr>
              <p:cNvPr id="176" name="Rectangle 145"/>
              <p:cNvSpPr>
                <a:spLocks noChangeArrowheads="1"/>
              </p:cNvSpPr>
              <p:nvPr/>
            </p:nvSpPr>
            <p:spPr bwMode="auto">
              <a:xfrm rot="16200000">
                <a:off x="2083" y="1582"/>
                <a:ext cx="842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Eggshell weight, g</a:t>
                </a:r>
              </a:p>
            </p:txBody>
          </p:sp>
          <p:sp>
            <p:nvSpPr>
              <p:cNvPr id="177" name="Line 146"/>
              <p:cNvSpPr>
                <a:spLocks noChangeShapeType="1"/>
              </p:cNvSpPr>
              <p:nvPr/>
            </p:nvSpPr>
            <p:spPr bwMode="auto">
              <a:xfrm>
                <a:off x="4893" y="2174"/>
                <a:ext cx="204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grpSp>
            <p:nvGrpSpPr>
              <p:cNvPr id="178" name="Group 147"/>
              <p:cNvGrpSpPr>
                <a:grpSpLocks/>
              </p:cNvGrpSpPr>
              <p:nvPr/>
            </p:nvGrpSpPr>
            <p:grpSpPr bwMode="auto">
              <a:xfrm>
                <a:off x="2687" y="807"/>
                <a:ext cx="2144" cy="1177"/>
                <a:chOff x="538" y="1021"/>
                <a:chExt cx="4641" cy="2060"/>
              </a:xfrm>
            </p:grpSpPr>
            <p:sp>
              <p:nvSpPr>
                <p:cNvPr id="179" name="Freeform 148"/>
                <p:cNvSpPr>
                  <a:spLocks/>
                </p:cNvSpPr>
                <p:nvPr/>
              </p:nvSpPr>
              <p:spPr bwMode="auto">
                <a:xfrm>
                  <a:off x="4615" y="1021"/>
                  <a:ext cx="564" cy="119"/>
                </a:xfrm>
                <a:custGeom>
                  <a:avLst/>
                  <a:gdLst>
                    <a:gd name="T0" fmla="*/ 18 w 501"/>
                    <a:gd name="T1" fmla="*/ 119 h 119"/>
                    <a:gd name="T2" fmla="*/ 37 w 501"/>
                    <a:gd name="T3" fmla="*/ 111 h 119"/>
                    <a:gd name="T4" fmla="*/ 54 w 501"/>
                    <a:gd name="T5" fmla="*/ 103 h 119"/>
                    <a:gd name="T6" fmla="*/ 89 w 501"/>
                    <a:gd name="T7" fmla="*/ 103 h 119"/>
                    <a:gd name="T8" fmla="*/ 105 w 501"/>
                    <a:gd name="T9" fmla="*/ 95 h 119"/>
                    <a:gd name="T10" fmla="*/ 125 w 501"/>
                    <a:gd name="T11" fmla="*/ 87 h 119"/>
                    <a:gd name="T12" fmla="*/ 143 w 501"/>
                    <a:gd name="T13" fmla="*/ 79 h 119"/>
                    <a:gd name="T14" fmla="*/ 178 w 501"/>
                    <a:gd name="T15" fmla="*/ 79 h 119"/>
                    <a:gd name="T16" fmla="*/ 195 w 501"/>
                    <a:gd name="T17" fmla="*/ 71 h 119"/>
                    <a:gd name="T18" fmla="*/ 214 w 501"/>
                    <a:gd name="T19" fmla="*/ 64 h 119"/>
                    <a:gd name="T20" fmla="*/ 249 w 501"/>
                    <a:gd name="T21" fmla="*/ 64 h 119"/>
                    <a:gd name="T22" fmla="*/ 269 w 501"/>
                    <a:gd name="T23" fmla="*/ 56 h 119"/>
                    <a:gd name="T24" fmla="*/ 284 w 501"/>
                    <a:gd name="T25" fmla="*/ 48 h 119"/>
                    <a:gd name="T26" fmla="*/ 320 w 501"/>
                    <a:gd name="T27" fmla="*/ 48 h 119"/>
                    <a:gd name="T28" fmla="*/ 340 w 501"/>
                    <a:gd name="T29" fmla="*/ 40 h 119"/>
                    <a:gd name="T30" fmla="*/ 356 w 501"/>
                    <a:gd name="T31" fmla="*/ 32 h 119"/>
                    <a:gd name="T32" fmla="*/ 391 w 501"/>
                    <a:gd name="T33" fmla="*/ 32 h 119"/>
                    <a:gd name="T34" fmla="*/ 427 w 501"/>
                    <a:gd name="T35" fmla="*/ 32 h 119"/>
                    <a:gd name="T36" fmla="*/ 445 w 501"/>
                    <a:gd name="T37" fmla="*/ 24 h 119"/>
                    <a:gd name="T38" fmla="*/ 477 w 501"/>
                    <a:gd name="T39" fmla="*/ 24 h 119"/>
                    <a:gd name="T40" fmla="*/ 514 w 501"/>
                    <a:gd name="T41" fmla="*/ 24 h 119"/>
                    <a:gd name="T42" fmla="*/ 552 w 501"/>
                    <a:gd name="T43" fmla="*/ 24 h 119"/>
                    <a:gd name="T44" fmla="*/ 566 w 501"/>
                    <a:gd name="T45" fmla="*/ 16 h 119"/>
                    <a:gd name="T46" fmla="*/ 603 w 501"/>
                    <a:gd name="T47" fmla="*/ 16 h 119"/>
                    <a:gd name="T48" fmla="*/ 623 w 501"/>
                    <a:gd name="T49" fmla="*/ 8 h 119"/>
                    <a:gd name="T50" fmla="*/ 656 w 501"/>
                    <a:gd name="T51" fmla="*/ 8 h 119"/>
                    <a:gd name="T52" fmla="*/ 692 w 501"/>
                    <a:gd name="T53" fmla="*/ 8 h 119"/>
                    <a:gd name="T54" fmla="*/ 728 w 501"/>
                    <a:gd name="T55" fmla="*/ 0 h 119"/>
                    <a:gd name="T56" fmla="*/ 763 w 501"/>
                    <a:gd name="T57" fmla="*/ 0 h 119"/>
                    <a:gd name="T58" fmla="*/ 800 w 501"/>
                    <a:gd name="T59" fmla="*/ 0 h 119"/>
                    <a:gd name="T60" fmla="*/ 835 w 501"/>
                    <a:gd name="T61" fmla="*/ 0 h 119"/>
                    <a:gd name="T62" fmla="*/ 869 w 501"/>
                    <a:gd name="T63" fmla="*/ 0 h 119"/>
                    <a:gd name="T64" fmla="*/ 906 w 501"/>
                    <a:gd name="T65" fmla="*/ 0 h 1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01"/>
                    <a:gd name="T100" fmla="*/ 0 h 119"/>
                    <a:gd name="T101" fmla="*/ 501 w 501"/>
                    <a:gd name="T102" fmla="*/ 119 h 1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01" h="119">
                      <a:moveTo>
                        <a:pt x="0" y="119"/>
                      </a:moveTo>
                      <a:lnTo>
                        <a:pt x="10" y="119"/>
                      </a:lnTo>
                      <a:lnTo>
                        <a:pt x="20" y="119"/>
                      </a:lnTo>
                      <a:lnTo>
                        <a:pt x="20" y="111"/>
                      </a:lnTo>
                      <a:lnTo>
                        <a:pt x="30" y="111"/>
                      </a:lnTo>
                      <a:lnTo>
                        <a:pt x="30" y="103"/>
                      </a:lnTo>
                      <a:lnTo>
                        <a:pt x="40" y="103"/>
                      </a:lnTo>
                      <a:lnTo>
                        <a:pt x="49" y="103"/>
                      </a:lnTo>
                      <a:lnTo>
                        <a:pt x="49" y="95"/>
                      </a:lnTo>
                      <a:lnTo>
                        <a:pt x="59" y="95"/>
                      </a:lnTo>
                      <a:lnTo>
                        <a:pt x="59" y="87"/>
                      </a:lnTo>
                      <a:lnTo>
                        <a:pt x="69" y="87"/>
                      </a:lnTo>
                      <a:lnTo>
                        <a:pt x="79" y="87"/>
                      </a:lnTo>
                      <a:lnTo>
                        <a:pt x="79" y="79"/>
                      </a:lnTo>
                      <a:lnTo>
                        <a:pt x="89" y="79"/>
                      </a:lnTo>
                      <a:lnTo>
                        <a:pt x="98" y="79"/>
                      </a:lnTo>
                      <a:lnTo>
                        <a:pt x="108" y="79"/>
                      </a:lnTo>
                      <a:lnTo>
                        <a:pt x="108" y="71"/>
                      </a:lnTo>
                      <a:lnTo>
                        <a:pt x="118" y="71"/>
                      </a:lnTo>
                      <a:lnTo>
                        <a:pt x="118" y="64"/>
                      </a:lnTo>
                      <a:lnTo>
                        <a:pt x="128" y="64"/>
                      </a:lnTo>
                      <a:lnTo>
                        <a:pt x="138" y="64"/>
                      </a:lnTo>
                      <a:lnTo>
                        <a:pt x="148" y="64"/>
                      </a:lnTo>
                      <a:lnTo>
                        <a:pt x="148" y="56"/>
                      </a:lnTo>
                      <a:lnTo>
                        <a:pt x="157" y="56"/>
                      </a:lnTo>
                      <a:lnTo>
                        <a:pt x="157" y="48"/>
                      </a:lnTo>
                      <a:lnTo>
                        <a:pt x="167" y="48"/>
                      </a:lnTo>
                      <a:lnTo>
                        <a:pt x="177" y="48"/>
                      </a:lnTo>
                      <a:lnTo>
                        <a:pt x="187" y="48"/>
                      </a:lnTo>
                      <a:lnTo>
                        <a:pt x="187" y="40"/>
                      </a:lnTo>
                      <a:lnTo>
                        <a:pt x="197" y="40"/>
                      </a:lnTo>
                      <a:lnTo>
                        <a:pt x="197" y="32"/>
                      </a:lnTo>
                      <a:lnTo>
                        <a:pt x="206" y="32"/>
                      </a:lnTo>
                      <a:lnTo>
                        <a:pt x="216" y="32"/>
                      </a:lnTo>
                      <a:lnTo>
                        <a:pt x="226" y="32"/>
                      </a:lnTo>
                      <a:lnTo>
                        <a:pt x="236" y="32"/>
                      </a:lnTo>
                      <a:lnTo>
                        <a:pt x="236" y="24"/>
                      </a:lnTo>
                      <a:lnTo>
                        <a:pt x="246" y="24"/>
                      </a:lnTo>
                      <a:lnTo>
                        <a:pt x="255" y="24"/>
                      </a:lnTo>
                      <a:lnTo>
                        <a:pt x="265" y="24"/>
                      </a:lnTo>
                      <a:lnTo>
                        <a:pt x="275" y="24"/>
                      </a:lnTo>
                      <a:lnTo>
                        <a:pt x="285" y="24"/>
                      </a:lnTo>
                      <a:lnTo>
                        <a:pt x="295" y="24"/>
                      </a:lnTo>
                      <a:lnTo>
                        <a:pt x="305" y="24"/>
                      </a:lnTo>
                      <a:lnTo>
                        <a:pt x="305" y="16"/>
                      </a:lnTo>
                      <a:lnTo>
                        <a:pt x="314" y="16"/>
                      </a:lnTo>
                      <a:lnTo>
                        <a:pt x="324" y="16"/>
                      </a:lnTo>
                      <a:lnTo>
                        <a:pt x="334" y="16"/>
                      </a:lnTo>
                      <a:lnTo>
                        <a:pt x="344" y="16"/>
                      </a:lnTo>
                      <a:lnTo>
                        <a:pt x="344" y="8"/>
                      </a:lnTo>
                      <a:lnTo>
                        <a:pt x="354" y="8"/>
                      </a:lnTo>
                      <a:lnTo>
                        <a:pt x="363" y="8"/>
                      </a:lnTo>
                      <a:lnTo>
                        <a:pt x="373" y="8"/>
                      </a:lnTo>
                      <a:lnTo>
                        <a:pt x="383" y="8"/>
                      </a:lnTo>
                      <a:lnTo>
                        <a:pt x="393" y="0"/>
                      </a:lnTo>
                      <a:lnTo>
                        <a:pt x="403" y="0"/>
                      </a:lnTo>
                      <a:lnTo>
                        <a:pt x="412" y="0"/>
                      </a:lnTo>
                      <a:lnTo>
                        <a:pt x="422" y="0"/>
                      </a:lnTo>
                      <a:lnTo>
                        <a:pt x="432" y="0"/>
                      </a:lnTo>
                      <a:lnTo>
                        <a:pt x="442" y="0"/>
                      </a:lnTo>
                      <a:lnTo>
                        <a:pt x="452" y="0"/>
                      </a:lnTo>
                      <a:lnTo>
                        <a:pt x="462" y="0"/>
                      </a:lnTo>
                      <a:lnTo>
                        <a:pt x="471" y="0"/>
                      </a:lnTo>
                      <a:lnTo>
                        <a:pt x="481" y="0"/>
                      </a:lnTo>
                      <a:lnTo>
                        <a:pt x="491" y="0"/>
                      </a:lnTo>
                      <a:lnTo>
                        <a:pt x="501" y="0"/>
                      </a:lnTo>
                    </a:path>
                  </a:pathLst>
                </a:custGeom>
                <a:noFill/>
                <a:ln w="31750">
                  <a:solidFill>
                    <a:srgbClr val="CC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0" name="Freeform 149"/>
                <p:cNvSpPr>
                  <a:spLocks/>
                </p:cNvSpPr>
                <p:nvPr/>
              </p:nvSpPr>
              <p:spPr bwMode="auto">
                <a:xfrm>
                  <a:off x="538" y="2922"/>
                  <a:ext cx="1225" cy="159"/>
                </a:xfrm>
                <a:custGeom>
                  <a:avLst/>
                  <a:gdLst>
                    <a:gd name="T0" fmla="*/ 35 w 1089"/>
                    <a:gd name="T1" fmla="*/ 151 h 159"/>
                    <a:gd name="T2" fmla="*/ 89 w 1089"/>
                    <a:gd name="T3" fmla="*/ 151 h 159"/>
                    <a:gd name="T4" fmla="*/ 141 w 1089"/>
                    <a:gd name="T5" fmla="*/ 151 h 159"/>
                    <a:gd name="T6" fmla="*/ 193 w 1089"/>
                    <a:gd name="T7" fmla="*/ 151 h 159"/>
                    <a:gd name="T8" fmla="*/ 264 w 1089"/>
                    <a:gd name="T9" fmla="*/ 151 h 159"/>
                    <a:gd name="T10" fmla="*/ 300 w 1089"/>
                    <a:gd name="T11" fmla="*/ 159 h 159"/>
                    <a:gd name="T12" fmla="*/ 352 w 1089"/>
                    <a:gd name="T13" fmla="*/ 159 h 159"/>
                    <a:gd name="T14" fmla="*/ 407 w 1089"/>
                    <a:gd name="T15" fmla="*/ 159 h 159"/>
                    <a:gd name="T16" fmla="*/ 442 w 1089"/>
                    <a:gd name="T17" fmla="*/ 151 h 159"/>
                    <a:gd name="T18" fmla="*/ 495 w 1089"/>
                    <a:gd name="T19" fmla="*/ 151 h 159"/>
                    <a:gd name="T20" fmla="*/ 548 w 1089"/>
                    <a:gd name="T21" fmla="*/ 151 h 159"/>
                    <a:gd name="T22" fmla="*/ 602 w 1089"/>
                    <a:gd name="T23" fmla="*/ 151 h 159"/>
                    <a:gd name="T24" fmla="*/ 652 w 1089"/>
                    <a:gd name="T25" fmla="*/ 151 h 159"/>
                    <a:gd name="T26" fmla="*/ 706 w 1089"/>
                    <a:gd name="T27" fmla="*/ 151 h 159"/>
                    <a:gd name="T28" fmla="*/ 760 w 1089"/>
                    <a:gd name="T29" fmla="*/ 143 h 159"/>
                    <a:gd name="T30" fmla="*/ 811 w 1089"/>
                    <a:gd name="T31" fmla="*/ 143 h 159"/>
                    <a:gd name="T32" fmla="*/ 867 w 1089"/>
                    <a:gd name="T33" fmla="*/ 143 h 159"/>
                    <a:gd name="T34" fmla="*/ 920 w 1089"/>
                    <a:gd name="T35" fmla="*/ 135 h 159"/>
                    <a:gd name="T36" fmla="*/ 972 w 1089"/>
                    <a:gd name="T37" fmla="*/ 135 h 159"/>
                    <a:gd name="T38" fmla="*/ 1025 w 1089"/>
                    <a:gd name="T39" fmla="*/ 127 h 159"/>
                    <a:gd name="T40" fmla="*/ 1078 w 1089"/>
                    <a:gd name="T41" fmla="*/ 127 h 159"/>
                    <a:gd name="T42" fmla="*/ 1131 w 1089"/>
                    <a:gd name="T43" fmla="*/ 127 h 159"/>
                    <a:gd name="T44" fmla="*/ 1183 w 1089"/>
                    <a:gd name="T45" fmla="*/ 127 h 159"/>
                    <a:gd name="T46" fmla="*/ 1238 w 1089"/>
                    <a:gd name="T47" fmla="*/ 127 h 159"/>
                    <a:gd name="T48" fmla="*/ 1289 w 1089"/>
                    <a:gd name="T49" fmla="*/ 119 h 159"/>
                    <a:gd name="T50" fmla="*/ 1344 w 1089"/>
                    <a:gd name="T51" fmla="*/ 119 h 159"/>
                    <a:gd name="T52" fmla="*/ 1379 w 1089"/>
                    <a:gd name="T53" fmla="*/ 111 h 159"/>
                    <a:gd name="T54" fmla="*/ 1432 w 1089"/>
                    <a:gd name="T55" fmla="*/ 111 h 159"/>
                    <a:gd name="T56" fmla="*/ 1467 w 1089"/>
                    <a:gd name="T57" fmla="*/ 103 h 159"/>
                    <a:gd name="T58" fmla="*/ 1502 w 1089"/>
                    <a:gd name="T59" fmla="*/ 95 h 159"/>
                    <a:gd name="T60" fmla="*/ 1539 w 1089"/>
                    <a:gd name="T61" fmla="*/ 87 h 159"/>
                    <a:gd name="T62" fmla="*/ 1589 w 1089"/>
                    <a:gd name="T63" fmla="*/ 87 h 159"/>
                    <a:gd name="T64" fmla="*/ 1628 w 1089"/>
                    <a:gd name="T65" fmla="*/ 79 h 159"/>
                    <a:gd name="T66" fmla="*/ 1661 w 1089"/>
                    <a:gd name="T67" fmla="*/ 71 h 159"/>
                    <a:gd name="T68" fmla="*/ 1696 w 1089"/>
                    <a:gd name="T69" fmla="*/ 63 h 159"/>
                    <a:gd name="T70" fmla="*/ 1732 w 1089"/>
                    <a:gd name="T71" fmla="*/ 56 h 159"/>
                    <a:gd name="T72" fmla="*/ 1767 w 1089"/>
                    <a:gd name="T73" fmla="*/ 48 h 159"/>
                    <a:gd name="T74" fmla="*/ 1803 w 1089"/>
                    <a:gd name="T75" fmla="*/ 40 h 159"/>
                    <a:gd name="T76" fmla="*/ 1836 w 1089"/>
                    <a:gd name="T77" fmla="*/ 32 h 159"/>
                    <a:gd name="T78" fmla="*/ 1873 w 1089"/>
                    <a:gd name="T79" fmla="*/ 24 h 159"/>
                    <a:gd name="T80" fmla="*/ 1908 w 1089"/>
                    <a:gd name="T81" fmla="*/ 16 h 159"/>
                    <a:gd name="T82" fmla="*/ 1945 w 1089"/>
                    <a:gd name="T83" fmla="*/ 8 h 15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089"/>
                    <a:gd name="T127" fmla="*/ 0 h 159"/>
                    <a:gd name="T128" fmla="*/ 1089 w 1089"/>
                    <a:gd name="T129" fmla="*/ 159 h 159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089" h="159">
                      <a:moveTo>
                        <a:pt x="0" y="151"/>
                      </a:moveTo>
                      <a:lnTo>
                        <a:pt x="10" y="151"/>
                      </a:lnTo>
                      <a:lnTo>
                        <a:pt x="20" y="151"/>
                      </a:lnTo>
                      <a:lnTo>
                        <a:pt x="29" y="151"/>
                      </a:lnTo>
                      <a:lnTo>
                        <a:pt x="39" y="151"/>
                      </a:lnTo>
                      <a:lnTo>
                        <a:pt x="49" y="151"/>
                      </a:lnTo>
                      <a:lnTo>
                        <a:pt x="59" y="151"/>
                      </a:lnTo>
                      <a:lnTo>
                        <a:pt x="69" y="151"/>
                      </a:lnTo>
                      <a:lnTo>
                        <a:pt x="78" y="151"/>
                      </a:lnTo>
                      <a:lnTo>
                        <a:pt x="88" y="151"/>
                      </a:lnTo>
                      <a:lnTo>
                        <a:pt x="98" y="151"/>
                      </a:lnTo>
                      <a:lnTo>
                        <a:pt x="108" y="151"/>
                      </a:lnTo>
                      <a:lnTo>
                        <a:pt x="118" y="151"/>
                      </a:lnTo>
                      <a:lnTo>
                        <a:pt x="127" y="151"/>
                      </a:lnTo>
                      <a:lnTo>
                        <a:pt x="147" y="151"/>
                      </a:lnTo>
                      <a:lnTo>
                        <a:pt x="157" y="151"/>
                      </a:lnTo>
                      <a:lnTo>
                        <a:pt x="167" y="151"/>
                      </a:lnTo>
                      <a:lnTo>
                        <a:pt x="167" y="159"/>
                      </a:lnTo>
                      <a:lnTo>
                        <a:pt x="177" y="159"/>
                      </a:lnTo>
                      <a:lnTo>
                        <a:pt x="186" y="159"/>
                      </a:lnTo>
                      <a:lnTo>
                        <a:pt x="196" y="159"/>
                      </a:lnTo>
                      <a:lnTo>
                        <a:pt x="206" y="159"/>
                      </a:lnTo>
                      <a:lnTo>
                        <a:pt x="216" y="159"/>
                      </a:lnTo>
                      <a:lnTo>
                        <a:pt x="226" y="159"/>
                      </a:lnTo>
                      <a:lnTo>
                        <a:pt x="226" y="151"/>
                      </a:lnTo>
                      <a:lnTo>
                        <a:pt x="235" y="151"/>
                      </a:lnTo>
                      <a:lnTo>
                        <a:pt x="245" y="151"/>
                      </a:lnTo>
                      <a:lnTo>
                        <a:pt x="255" y="151"/>
                      </a:lnTo>
                      <a:lnTo>
                        <a:pt x="265" y="151"/>
                      </a:lnTo>
                      <a:lnTo>
                        <a:pt x="275" y="151"/>
                      </a:lnTo>
                      <a:lnTo>
                        <a:pt x="284" y="151"/>
                      </a:lnTo>
                      <a:lnTo>
                        <a:pt x="294" y="151"/>
                      </a:lnTo>
                      <a:lnTo>
                        <a:pt x="304" y="151"/>
                      </a:lnTo>
                      <a:lnTo>
                        <a:pt x="314" y="151"/>
                      </a:lnTo>
                      <a:lnTo>
                        <a:pt x="324" y="151"/>
                      </a:lnTo>
                      <a:lnTo>
                        <a:pt x="334" y="151"/>
                      </a:lnTo>
                      <a:lnTo>
                        <a:pt x="343" y="151"/>
                      </a:lnTo>
                      <a:lnTo>
                        <a:pt x="353" y="151"/>
                      </a:lnTo>
                      <a:lnTo>
                        <a:pt x="363" y="151"/>
                      </a:lnTo>
                      <a:lnTo>
                        <a:pt x="373" y="151"/>
                      </a:lnTo>
                      <a:lnTo>
                        <a:pt x="383" y="151"/>
                      </a:lnTo>
                      <a:lnTo>
                        <a:pt x="392" y="151"/>
                      </a:lnTo>
                      <a:lnTo>
                        <a:pt x="402" y="143"/>
                      </a:lnTo>
                      <a:lnTo>
                        <a:pt x="412" y="143"/>
                      </a:lnTo>
                      <a:lnTo>
                        <a:pt x="422" y="143"/>
                      </a:lnTo>
                      <a:lnTo>
                        <a:pt x="432" y="143"/>
                      </a:lnTo>
                      <a:lnTo>
                        <a:pt x="441" y="143"/>
                      </a:lnTo>
                      <a:lnTo>
                        <a:pt x="451" y="143"/>
                      </a:lnTo>
                      <a:lnTo>
                        <a:pt x="461" y="143"/>
                      </a:lnTo>
                      <a:lnTo>
                        <a:pt x="471" y="143"/>
                      </a:lnTo>
                      <a:lnTo>
                        <a:pt x="481" y="143"/>
                      </a:lnTo>
                      <a:lnTo>
                        <a:pt x="491" y="135"/>
                      </a:lnTo>
                      <a:lnTo>
                        <a:pt x="500" y="135"/>
                      </a:lnTo>
                      <a:lnTo>
                        <a:pt x="510" y="135"/>
                      </a:lnTo>
                      <a:lnTo>
                        <a:pt x="520" y="135"/>
                      </a:lnTo>
                      <a:lnTo>
                        <a:pt x="530" y="135"/>
                      </a:lnTo>
                      <a:lnTo>
                        <a:pt x="540" y="135"/>
                      </a:lnTo>
                      <a:lnTo>
                        <a:pt x="549" y="127"/>
                      </a:lnTo>
                      <a:lnTo>
                        <a:pt x="559" y="127"/>
                      </a:lnTo>
                      <a:lnTo>
                        <a:pt x="569" y="127"/>
                      </a:lnTo>
                      <a:lnTo>
                        <a:pt x="579" y="127"/>
                      </a:lnTo>
                      <a:lnTo>
                        <a:pt x="589" y="127"/>
                      </a:lnTo>
                      <a:lnTo>
                        <a:pt x="598" y="127"/>
                      </a:lnTo>
                      <a:lnTo>
                        <a:pt x="608" y="127"/>
                      </a:lnTo>
                      <a:lnTo>
                        <a:pt x="618" y="127"/>
                      </a:lnTo>
                      <a:lnTo>
                        <a:pt x="628" y="127"/>
                      </a:lnTo>
                      <a:lnTo>
                        <a:pt x="638" y="127"/>
                      </a:lnTo>
                      <a:lnTo>
                        <a:pt x="648" y="127"/>
                      </a:lnTo>
                      <a:lnTo>
                        <a:pt x="657" y="127"/>
                      </a:lnTo>
                      <a:lnTo>
                        <a:pt x="667" y="127"/>
                      </a:lnTo>
                      <a:lnTo>
                        <a:pt x="677" y="127"/>
                      </a:lnTo>
                      <a:lnTo>
                        <a:pt x="687" y="127"/>
                      </a:lnTo>
                      <a:lnTo>
                        <a:pt x="697" y="119"/>
                      </a:lnTo>
                      <a:lnTo>
                        <a:pt x="706" y="119"/>
                      </a:lnTo>
                      <a:lnTo>
                        <a:pt x="716" y="119"/>
                      </a:lnTo>
                      <a:lnTo>
                        <a:pt x="726" y="119"/>
                      </a:lnTo>
                      <a:lnTo>
                        <a:pt x="736" y="119"/>
                      </a:lnTo>
                      <a:lnTo>
                        <a:pt x="746" y="119"/>
                      </a:lnTo>
                      <a:lnTo>
                        <a:pt x="746" y="111"/>
                      </a:lnTo>
                      <a:lnTo>
                        <a:pt x="755" y="111"/>
                      </a:lnTo>
                      <a:lnTo>
                        <a:pt x="765" y="111"/>
                      </a:lnTo>
                      <a:lnTo>
                        <a:pt x="775" y="111"/>
                      </a:lnTo>
                      <a:lnTo>
                        <a:pt x="785" y="111"/>
                      </a:lnTo>
                      <a:lnTo>
                        <a:pt x="795" y="111"/>
                      </a:lnTo>
                      <a:lnTo>
                        <a:pt x="805" y="111"/>
                      </a:lnTo>
                      <a:lnTo>
                        <a:pt x="805" y="103"/>
                      </a:lnTo>
                      <a:lnTo>
                        <a:pt x="814" y="103"/>
                      </a:lnTo>
                      <a:lnTo>
                        <a:pt x="824" y="103"/>
                      </a:lnTo>
                      <a:lnTo>
                        <a:pt x="824" y="95"/>
                      </a:lnTo>
                      <a:lnTo>
                        <a:pt x="834" y="95"/>
                      </a:lnTo>
                      <a:lnTo>
                        <a:pt x="844" y="95"/>
                      </a:lnTo>
                      <a:lnTo>
                        <a:pt x="854" y="95"/>
                      </a:lnTo>
                      <a:lnTo>
                        <a:pt x="854" y="87"/>
                      </a:lnTo>
                      <a:lnTo>
                        <a:pt x="863" y="87"/>
                      </a:lnTo>
                      <a:lnTo>
                        <a:pt x="873" y="87"/>
                      </a:lnTo>
                      <a:lnTo>
                        <a:pt x="883" y="87"/>
                      </a:lnTo>
                      <a:lnTo>
                        <a:pt x="883" y="79"/>
                      </a:lnTo>
                      <a:lnTo>
                        <a:pt x="893" y="79"/>
                      </a:lnTo>
                      <a:lnTo>
                        <a:pt x="903" y="79"/>
                      </a:lnTo>
                      <a:lnTo>
                        <a:pt x="912" y="79"/>
                      </a:lnTo>
                      <a:lnTo>
                        <a:pt x="912" y="71"/>
                      </a:lnTo>
                      <a:lnTo>
                        <a:pt x="922" y="71"/>
                      </a:lnTo>
                      <a:lnTo>
                        <a:pt x="932" y="71"/>
                      </a:lnTo>
                      <a:lnTo>
                        <a:pt x="932" y="63"/>
                      </a:lnTo>
                      <a:lnTo>
                        <a:pt x="942" y="63"/>
                      </a:lnTo>
                      <a:lnTo>
                        <a:pt x="952" y="63"/>
                      </a:lnTo>
                      <a:lnTo>
                        <a:pt x="962" y="63"/>
                      </a:lnTo>
                      <a:lnTo>
                        <a:pt x="962" y="56"/>
                      </a:lnTo>
                      <a:lnTo>
                        <a:pt x="971" y="56"/>
                      </a:lnTo>
                      <a:lnTo>
                        <a:pt x="981" y="56"/>
                      </a:lnTo>
                      <a:lnTo>
                        <a:pt x="981" y="48"/>
                      </a:lnTo>
                      <a:lnTo>
                        <a:pt x="991" y="48"/>
                      </a:lnTo>
                      <a:lnTo>
                        <a:pt x="1001" y="48"/>
                      </a:lnTo>
                      <a:lnTo>
                        <a:pt x="1001" y="40"/>
                      </a:lnTo>
                      <a:lnTo>
                        <a:pt x="1011" y="40"/>
                      </a:lnTo>
                      <a:lnTo>
                        <a:pt x="1020" y="40"/>
                      </a:lnTo>
                      <a:lnTo>
                        <a:pt x="1020" y="32"/>
                      </a:lnTo>
                      <a:lnTo>
                        <a:pt x="1030" y="32"/>
                      </a:lnTo>
                      <a:lnTo>
                        <a:pt x="1030" y="24"/>
                      </a:lnTo>
                      <a:lnTo>
                        <a:pt x="1040" y="24"/>
                      </a:lnTo>
                      <a:lnTo>
                        <a:pt x="1040" y="16"/>
                      </a:lnTo>
                      <a:lnTo>
                        <a:pt x="1050" y="16"/>
                      </a:lnTo>
                      <a:lnTo>
                        <a:pt x="1060" y="16"/>
                      </a:lnTo>
                      <a:lnTo>
                        <a:pt x="1060" y="8"/>
                      </a:lnTo>
                      <a:lnTo>
                        <a:pt x="1069" y="8"/>
                      </a:lnTo>
                      <a:lnTo>
                        <a:pt x="1079" y="8"/>
                      </a:lnTo>
                      <a:lnTo>
                        <a:pt x="1079" y="0"/>
                      </a:lnTo>
                      <a:lnTo>
                        <a:pt x="1089" y="0"/>
                      </a:lnTo>
                    </a:path>
                  </a:pathLst>
                </a:custGeom>
                <a:noFill/>
                <a:ln w="31750">
                  <a:solidFill>
                    <a:srgbClr val="CC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1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1731" y="1142"/>
                  <a:ext cx="2892" cy="1788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</p:grpSp>
        <p:sp>
          <p:nvSpPr>
            <p:cNvPr id="170" name="Rectangle 169"/>
            <p:cNvSpPr/>
            <p:nvPr/>
          </p:nvSpPr>
          <p:spPr>
            <a:xfrm>
              <a:off x="2189163" y="3953597"/>
              <a:ext cx="17922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i="1" dirty="0">
                  <a:solidFill>
                    <a:srgbClr val="C00000"/>
                  </a:solidFill>
                </a:rPr>
                <a:t>3 main phases in the uterine fluid </a:t>
              </a:r>
              <a:endParaRPr lang="en-US" sz="1600" b="1" i="1" dirty="0" smtClean="0">
                <a:solidFill>
                  <a:srgbClr val="C00000"/>
                </a:solidFill>
              </a:endParaRPr>
            </a:p>
            <a:p>
              <a:r>
                <a:rPr lang="en-US" sz="1600" b="1" i="1" dirty="0" smtClean="0">
                  <a:solidFill>
                    <a:srgbClr val="C00000"/>
                  </a:solidFill>
                </a:rPr>
                <a:t>(</a:t>
              </a:r>
              <a:r>
                <a:rPr lang="en-US" sz="1600" b="1" i="1" dirty="0" err="1">
                  <a:solidFill>
                    <a:srgbClr val="C00000"/>
                  </a:solidFill>
                </a:rPr>
                <a:t>acellular</a:t>
              </a:r>
              <a:r>
                <a:rPr lang="en-US" sz="1600" b="1" i="1" dirty="0">
                  <a:solidFill>
                    <a:srgbClr val="C00000"/>
                  </a:solidFill>
                </a:rPr>
                <a:t> milieu)</a:t>
              </a:r>
            </a:p>
          </p:txBody>
        </p:sp>
      </p:grpSp>
      <p:grpSp>
        <p:nvGrpSpPr>
          <p:cNvPr id="235" name="Group 239"/>
          <p:cNvGrpSpPr>
            <a:grpSpLocks/>
          </p:cNvGrpSpPr>
          <p:nvPr/>
        </p:nvGrpSpPr>
        <p:grpSpPr bwMode="auto">
          <a:xfrm>
            <a:off x="7669143" y="3964666"/>
            <a:ext cx="587694" cy="1591654"/>
            <a:chOff x="4633" y="875"/>
            <a:chExt cx="410" cy="1252"/>
          </a:xfrm>
        </p:grpSpPr>
        <p:grpSp>
          <p:nvGrpSpPr>
            <p:cNvPr id="236" name="Group 31"/>
            <p:cNvGrpSpPr>
              <a:grpSpLocks/>
            </p:cNvGrpSpPr>
            <p:nvPr/>
          </p:nvGrpSpPr>
          <p:grpSpPr bwMode="auto">
            <a:xfrm>
              <a:off x="4680" y="1501"/>
              <a:ext cx="327" cy="353"/>
              <a:chOff x="4701" y="1897"/>
              <a:chExt cx="628" cy="617"/>
            </a:xfrm>
          </p:grpSpPr>
          <p:sp>
            <p:nvSpPr>
              <p:cNvPr id="239" name="Rectangle 32"/>
              <p:cNvSpPr>
                <a:spLocks noChangeArrowheads="1"/>
              </p:cNvSpPr>
              <p:nvPr/>
            </p:nvSpPr>
            <p:spPr bwMode="auto">
              <a:xfrm>
                <a:off x="4710" y="2379"/>
                <a:ext cx="619" cy="135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0" name="Line 33"/>
              <p:cNvSpPr>
                <a:spLocks noChangeShapeType="1"/>
              </p:cNvSpPr>
              <p:nvPr/>
            </p:nvSpPr>
            <p:spPr bwMode="auto">
              <a:xfrm>
                <a:off x="4701" y="2371"/>
                <a:ext cx="60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1" name="Line 34"/>
              <p:cNvSpPr>
                <a:spLocks noChangeShapeType="1"/>
              </p:cNvSpPr>
              <p:nvPr/>
            </p:nvSpPr>
            <p:spPr bwMode="auto">
              <a:xfrm>
                <a:off x="4701" y="2506"/>
                <a:ext cx="60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2" name="Freeform 35"/>
              <p:cNvSpPr>
                <a:spLocks/>
              </p:cNvSpPr>
              <p:nvPr/>
            </p:nvSpPr>
            <p:spPr bwMode="auto">
              <a:xfrm>
                <a:off x="4750" y="2283"/>
                <a:ext cx="274" cy="120"/>
              </a:xfrm>
              <a:custGeom>
                <a:avLst/>
                <a:gdLst>
                  <a:gd name="T0" fmla="*/ 0 w 274"/>
                  <a:gd name="T1" fmla="*/ 0 h 120"/>
                  <a:gd name="T2" fmla="*/ 0 w 274"/>
                  <a:gd name="T3" fmla="*/ 8 h 120"/>
                  <a:gd name="T4" fmla="*/ 9 w 274"/>
                  <a:gd name="T5" fmla="*/ 8 h 120"/>
                  <a:gd name="T6" fmla="*/ 9 w 274"/>
                  <a:gd name="T7" fmla="*/ 16 h 120"/>
                  <a:gd name="T8" fmla="*/ 9 w 274"/>
                  <a:gd name="T9" fmla="*/ 24 h 120"/>
                  <a:gd name="T10" fmla="*/ 9 w 274"/>
                  <a:gd name="T11" fmla="*/ 32 h 120"/>
                  <a:gd name="T12" fmla="*/ 19 w 274"/>
                  <a:gd name="T13" fmla="*/ 32 h 120"/>
                  <a:gd name="T14" fmla="*/ 19 w 274"/>
                  <a:gd name="T15" fmla="*/ 40 h 120"/>
                  <a:gd name="T16" fmla="*/ 19 w 274"/>
                  <a:gd name="T17" fmla="*/ 48 h 120"/>
                  <a:gd name="T18" fmla="*/ 29 w 274"/>
                  <a:gd name="T19" fmla="*/ 48 h 120"/>
                  <a:gd name="T20" fmla="*/ 29 w 274"/>
                  <a:gd name="T21" fmla="*/ 56 h 120"/>
                  <a:gd name="T22" fmla="*/ 29 w 274"/>
                  <a:gd name="T23" fmla="*/ 64 h 120"/>
                  <a:gd name="T24" fmla="*/ 39 w 274"/>
                  <a:gd name="T25" fmla="*/ 64 h 120"/>
                  <a:gd name="T26" fmla="*/ 39 w 274"/>
                  <a:gd name="T27" fmla="*/ 72 h 120"/>
                  <a:gd name="T28" fmla="*/ 39 w 274"/>
                  <a:gd name="T29" fmla="*/ 80 h 120"/>
                  <a:gd name="T30" fmla="*/ 49 w 274"/>
                  <a:gd name="T31" fmla="*/ 80 h 120"/>
                  <a:gd name="T32" fmla="*/ 49 w 274"/>
                  <a:gd name="T33" fmla="*/ 88 h 120"/>
                  <a:gd name="T34" fmla="*/ 59 w 274"/>
                  <a:gd name="T35" fmla="*/ 88 h 120"/>
                  <a:gd name="T36" fmla="*/ 59 w 274"/>
                  <a:gd name="T37" fmla="*/ 96 h 120"/>
                  <a:gd name="T38" fmla="*/ 68 w 274"/>
                  <a:gd name="T39" fmla="*/ 96 h 120"/>
                  <a:gd name="T40" fmla="*/ 68 w 274"/>
                  <a:gd name="T41" fmla="*/ 104 h 120"/>
                  <a:gd name="T42" fmla="*/ 78 w 274"/>
                  <a:gd name="T43" fmla="*/ 104 h 120"/>
                  <a:gd name="T44" fmla="*/ 88 w 274"/>
                  <a:gd name="T45" fmla="*/ 104 h 120"/>
                  <a:gd name="T46" fmla="*/ 98 w 274"/>
                  <a:gd name="T47" fmla="*/ 112 h 120"/>
                  <a:gd name="T48" fmla="*/ 108 w 274"/>
                  <a:gd name="T49" fmla="*/ 112 h 120"/>
                  <a:gd name="T50" fmla="*/ 108 w 274"/>
                  <a:gd name="T51" fmla="*/ 120 h 120"/>
                  <a:gd name="T52" fmla="*/ 117 w 274"/>
                  <a:gd name="T53" fmla="*/ 120 h 120"/>
                  <a:gd name="T54" fmla="*/ 127 w 274"/>
                  <a:gd name="T55" fmla="*/ 120 h 120"/>
                  <a:gd name="T56" fmla="*/ 137 w 274"/>
                  <a:gd name="T57" fmla="*/ 120 h 120"/>
                  <a:gd name="T58" fmla="*/ 147 w 274"/>
                  <a:gd name="T59" fmla="*/ 120 h 120"/>
                  <a:gd name="T60" fmla="*/ 157 w 274"/>
                  <a:gd name="T61" fmla="*/ 120 h 120"/>
                  <a:gd name="T62" fmla="*/ 166 w 274"/>
                  <a:gd name="T63" fmla="*/ 120 h 120"/>
                  <a:gd name="T64" fmla="*/ 166 w 274"/>
                  <a:gd name="T65" fmla="*/ 112 h 120"/>
                  <a:gd name="T66" fmla="*/ 176 w 274"/>
                  <a:gd name="T67" fmla="*/ 112 h 120"/>
                  <a:gd name="T68" fmla="*/ 176 w 274"/>
                  <a:gd name="T69" fmla="*/ 104 h 120"/>
                  <a:gd name="T70" fmla="*/ 186 w 274"/>
                  <a:gd name="T71" fmla="*/ 104 h 120"/>
                  <a:gd name="T72" fmla="*/ 196 w 274"/>
                  <a:gd name="T73" fmla="*/ 104 h 120"/>
                  <a:gd name="T74" fmla="*/ 196 w 274"/>
                  <a:gd name="T75" fmla="*/ 96 h 120"/>
                  <a:gd name="T76" fmla="*/ 206 w 274"/>
                  <a:gd name="T77" fmla="*/ 96 h 120"/>
                  <a:gd name="T78" fmla="*/ 206 w 274"/>
                  <a:gd name="T79" fmla="*/ 88 h 120"/>
                  <a:gd name="T80" fmla="*/ 216 w 274"/>
                  <a:gd name="T81" fmla="*/ 88 h 120"/>
                  <a:gd name="T82" fmla="*/ 216 w 274"/>
                  <a:gd name="T83" fmla="*/ 80 h 120"/>
                  <a:gd name="T84" fmla="*/ 225 w 274"/>
                  <a:gd name="T85" fmla="*/ 80 h 120"/>
                  <a:gd name="T86" fmla="*/ 225 w 274"/>
                  <a:gd name="T87" fmla="*/ 72 h 120"/>
                  <a:gd name="T88" fmla="*/ 235 w 274"/>
                  <a:gd name="T89" fmla="*/ 72 h 120"/>
                  <a:gd name="T90" fmla="*/ 235 w 274"/>
                  <a:gd name="T91" fmla="*/ 64 h 120"/>
                  <a:gd name="T92" fmla="*/ 235 w 274"/>
                  <a:gd name="T93" fmla="*/ 56 h 120"/>
                  <a:gd name="T94" fmla="*/ 245 w 274"/>
                  <a:gd name="T95" fmla="*/ 56 h 120"/>
                  <a:gd name="T96" fmla="*/ 245 w 274"/>
                  <a:gd name="T97" fmla="*/ 48 h 120"/>
                  <a:gd name="T98" fmla="*/ 245 w 274"/>
                  <a:gd name="T99" fmla="*/ 40 h 120"/>
                  <a:gd name="T100" fmla="*/ 255 w 274"/>
                  <a:gd name="T101" fmla="*/ 40 h 120"/>
                  <a:gd name="T102" fmla="*/ 255 w 274"/>
                  <a:gd name="T103" fmla="*/ 32 h 120"/>
                  <a:gd name="T104" fmla="*/ 265 w 274"/>
                  <a:gd name="T105" fmla="*/ 16 h 120"/>
                  <a:gd name="T106" fmla="*/ 265 w 274"/>
                  <a:gd name="T107" fmla="*/ 8 h 120"/>
                  <a:gd name="T108" fmla="*/ 265 w 274"/>
                  <a:gd name="T109" fmla="*/ 0 h 120"/>
                  <a:gd name="T110" fmla="*/ 274 w 274"/>
                  <a:gd name="T111" fmla="*/ 0 h 120"/>
                  <a:gd name="T112" fmla="*/ 0 w 274"/>
                  <a:gd name="T113" fmla="*/ 0 h 1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4"/>
                  <a:gd name="T172" fmla="*/ 0 h 120"/>
                  <a:gd name="T173" fmla="*/ 274 w 274"/>
                  <a:gd name="T174" fmla="*/ 120 h 12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4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6" y="120"/>
                    </a:lnTo>
                    <a:lnTo>
                      <a:pt x="166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96" y="104"/>
                    </a:lnTo>
                    <a:lnTo>
                      <a:pt x="196" y="96"/>
                    </a:lnTo>
                    <a:lnTo>
                      <a:pt x="206" y="96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35" y="72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45" y="56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55" y="40"/>
                    </a:lnTo>
                    <a:lnTo>
                      <a:pt x="255" y="32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274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3" name="Freeform 36"/>
              <p:cNvSpPr>
                <a:spLocks/>
              </p:cNvSpPr>
              <p:nvPr/>
            </p:nvSpPr>
            <p:spPr bwMode="auto">
              <a:xfrm>
                <a:off x="4750" y="2283"/>
                <a:ext cx="274" cy="120"/>
              </a:xfrm>
              <a:custGeom>
                <a:avLst/>
                <a:gdLst>
                  <a:gd name="T0" fmla="*/ 0 w 274"/>
                  <a:gd name="T1" fmla="*/ 0 h 120"/>
                  <a:gd name="T2" fmla="*/ 0 w 274"/>
                  <a:gd name="T3" fmla="*/ 8 h 120"/>
                  <a:gd name="T4" fmla="*/ 9 w 274"/>
                  <a:gd name="T5" fmla="*/ 8 h 120"/>
                  <a:gd name="T6" fmla="*/ 9 w 274"/>
                  <a:gd name="T7" fmla="*/ 16 h 120"/>
                  <a:gd name="T8" fmla="*/ 9 w 274"/>
                  <a:gd name="T9" fmla="*/ 24 h 120"/>
                  <a:gd name="T10" fmla="*/ 9 w 274"/>
                  <a:gd name="T11" fmla="*/ 32 h 120"/>
                  <a:gd name="T12" fmla="*/ 19 w 274"/>
                  <a:gd name="T13" fmla="*/ 32 h 120"/>
                  <a:gd name="T14" fmla="*/ 19 w 274"/>
                  <a:gd name="T15" fmla="*/ 40 h 120"/>
                  <a:gd name="T16" fmla="*/ 19 w 274"/>
                  <a:gd name="T17" fmla="*/ 48 h 120"/>
                  <a:gd name="T18" fmla="*/ 29 w 274"/>
                  <a:gd name="T19" fmla="*/ 48 h 120"/>
                  <a:gd name="T20" fmla="*/ 29 w 274"/>
                  <a:gd name="T21" fmla="*/ 56 h 120"/>
                  <a:gd name="T22" fmla="*/ 29 w 274"/>
                  <a:gd name="T23" fmla="*/ 64 h 120"/>
                  <a:gd name="T24" fmla="*/ 39 w 274"/>
                  <a:gd name="T25" fmla="*/ 64 h 120"/>
                  <a:gd name="T26" fmla="*/ 39 w 274"/>
                  <a:gd name="T27" fmla="*/ 72 h 120"/>
                  <a:gd name="T28" fmla="*/ 39 w 274"/>
                  <a:gd name="T29" fmla="*/ 80 h 120"/>
                  <a:gd name="T30" fmla="*/ 49 w 274"/>
                  <a:gd name="T31" fmla="*/ 80 h 120"/>
                  <a:gd name="T32" fmla="*/ 49 w 274"/>
                  <a:gd name="T33" fmla="*/ 88 h 120"/>
                  <a:gd name="T34" fmla="*/ 59 w 274"/>
                  <a:gd name="T35" fmla="*/ 88 h 120"/>
                  <a:gd name="T36" fmla="*/ 59 w 274"/>
                  <a:gd name="T37" fmla="*/ 96 h 120"/>
                  <a:gd name="T38" fmla="*/ 68 w 274"/>
                  <a:gd name="T39" fmla="*/ 96 h 120"/>
                  <a:gd name="T40" fmla="*/ 68 w 274"/>
                  <a:gd name="T41" fmla="*/ 104 h 120"/>
                  <a:gd name="T42" fmla="*/ 78 w 274"/>
                  <a:gd name="T43" fmla="*/ 104 h 120"/>
                  <a:gd name="T44" fmla="*/ 88 w 274"/>
                  <a:gd name="T45" fmla="*/ 104 h 120"/>
                  <a:gd name="T46" fmla="*/ 98 w 274"/>
                  <a:gd name="T47" fmla="*/ 112 h 120"/>
                  <a:gd name="T48" fmla="*/ 108 w 274"/>
                  <a:gd name="T49" fmla="*/ 112 h 120"/>
                  <a:gd name="T50" fmla="*/ 108 w 274"/>
                  <a:gd name="T51" fmla="*/ 120 h 120"/>
                  <a:gd name="T52" fmla="*/ 117 w 274"/>
                  <a:gd name="T53" fmla="*/ 120 h 120"/>
                  <a:gd name="T54" fmla="*/ 127 w 274"/>
                  <a:gd name="T55" fmla="*/ 120 h 120"/>
                  <a:gd name="T56" fmla="*/ 137 w 274"/>
                  <a:gd name="T57" fmla="*/ 120 h 120"/>
                  <a:gd name="T58" fmla="*/ 147 w 274"/>
                  <a:gd name="T59" fmla="*/ 120 h 120"/>
                  <a:gd name="T60" fmla="*/ 157 w 274"/>
                  <a:gd name="T61" fmla="*/ 120 h 120"/>
                  <a:gd name="T62" fmla="*/ 166 w 274"/>
                  <a:gd name="T63" fmla="*/ 120 h 120"/>
                  <a:gd name="T64" fmla="*/ 166 w 274"/>
                  <a:gd name="T65" fmla="*/ 112 h 120"/>
                  <a:gd name="T66" fmla="*/ 176 w 274"/>
                  <a:gd name="T67" fmla="*/ 112 h 120"/>
                  <a:gd name="T68" fmla="*/ 176 w 274"/>
                  <a:gd name="T69" fmla="*/ 104 h 120"/>
                  <a:gd name="T70" fmla="*/ 186 w 274"/>
                  <a:gd name="T71" fmla="*/ 104 h 120"/>
                  <a:gd name="T72" fmla="*/ 196 w 274"/>
                  <a:gd name="T73" fmla="*/ 104 h 120"/>
                  <a:gd name="T74" fmla="*/ 196 w 274"/>
                  <a:gd name="T75" fmla="*/ 96 h 120"/>
                  <a:gd name="T76" fmla="*/ 206 w 274"/>
                  <a:gd name="T77" fmla="*/ 96 h 120"/>
                  <a:gd name="T78" fmla="*/ 206 w 274"/>
                  <a:gd name="T79" fmla="*/ 88 h 120"/>
                  <a:gd name="T80" fmla="*/ 216 w 274"/>
                  <a:gd name="T81" fmla="*/ 88 h 120"/>
                  <a:gd name="T82" fmla="*/ 216 w 274"/>
                  <a:gd name="T83" fmla="*/ 80 h 120"/>
                  <a:gd name="T84" fmla="*/ 225 w 274"/>
                  <a:gd name="T85" fmla="*/ 80 h 120"/>
                  <a:gd name="T86" fmla="*/ 225 w 274"/>
                  <a:gd name="T87" fmla="*/ 72 h 120"/>
                  <a:gd name="T88" fmla="*/ 235 w 274"/>
                  <a:gd name="T89" fmla="*/ 72 h 120"/>
                  <a:gd name="T90" fmla="*/ 235 w 274"/>
                  <a:gd name="T91" fmla="*/ 64 h 120"/>
                  <a:gd name="T92" fmla="*/ 235 w 274"/>
                  <a:gd name="T93" fmla="*/ 56 h 120"/>
                  <a:gd name="T94" fmla="*/ 245 w 274"/>
                  <a:gd name="T95" fmla="*/ 56 h 120"/>
                  <a:gd name="T96" fmla="*/ 245 w 274"/>
                  <a:gd name="T97" fmla="*/ 48 h 120"/>
                  <a:gd name="T98" fmla="*/ 245 w 274"/>
                  <a:gd name="T99" fmla="*/ 40 h 120"/>
                  <a:gd name="T100" fmla="*/ 255 w 274"/>
                  <a:gd name="T101" fmla="*/ 40 h 120"/>
                  <a:gd name="T102" fmla="*/ 255 w 274"/>
                  <a:gd name="T103" fmla="*/ 32 h 120"/>
                  <a:gd name="T104" fmla="*/ 265 w 274"/>
                  <a:gd name="T105" fmla="*/ 16 h 120"/>
                  <a:gd name="T106" fmla="*/ 265 w 274"/>
                  <a:gd name="T107" fmla="*/ 8 h 120"/>
                  <a:gd name="T108" fmla="*/ 265 w 274"/>
                  <a:gd name="T109" fmla="*/ 0 h 120"/>
                  <a:gd name="T110" fmla="*/ 274 w 274"/>
                  <a:gd name="T111" fmla="*/ 0 h 12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4"/>
                  <a:gd name="T169" fmla="*/ 0 h 120"/>
                  <a:gd name="T170" fmla="*/ 274 w 274"/>
                  <a:gd name="T171" fmla="*/ 120 h 12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4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6" y="120"/>
                    </a:lnTo>
                    <a:lnTo>
                      <a:pt x="166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96" y="104"/>
                    </a:lnTo>
                    <a:lnTo>
                      <a:pt x="196" y="96"/>
                    </a:lnTo>
                    <a:lnTo>
                      <a:pt x="206" y="96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35" y="72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45" y="56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55" y="40"/>
                    </a:lnTo>
                    <a:lnTo>
                      <a:pt x="255" y="32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27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4" name="Oval 37"/>
              <p:cNvSpPr>
                <a:spLocks noChangeArrowheads="1"/>
              </p:cNvSpPr>
              <p:nvPr/>
            </p:nvSpPr>
            <p:spPr bwMode="auto">
              <a:xfrm>
                <a:off x="4863" y="2344"/>
                <a:ext cx="48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5" name="Freeform 38"/>
              <p:cNvSpPr>
                <a:spLocks/>
              </p:cNvSpPr>
              <p:nvPr/>
            </p:nvSpPr>
            <p:spPr bwMode="auto">
              <a:xfrm>
                <a:off x="5015" y="2283"/>
                <a:ext cx="255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9 w 255"/>
                  <a:gd name="T5" fmla="*/ 8 h 120"/>
                  <a:gd name="T6" fmla="*/ 9 w 255"/>
                  <a:gd name="T7" fmla="*/ 16 h 120"/>
                  <a:gd name="T8" fmla="*/ 9 w 255"/>
                  <a:gd name="T9" fmla="*/ 24 h 120"/>
                  <a:gd name="T10" fmla="*/ 9 w 255"/>
                  <a:gd name="T11" fmla="*/ 32 h 120"/>
                  <a:gd name="T12" fmla="*/ 19 w 255"/>
                  <a:gd name="T13" fmla="*/ 32 h 120"/>
                  <a:gd name="T14" fmla="*/ 19 w 255"/>
                  <a:gd name="T15" fmla="*/ 40 h 120"/>
                  <a:gd name="T16" fmla="*/ 19 w 255"/>
                  <a:gd name="T17" fmla="*/ 48 h 120"/>
                  <a:gd name="T18" fmla="*/ 19 w 255"/>
                  <a:gd name="T19" fmla="*/ 56 h 120"/>
                  <a:gd name="T20" fmla="*/ 29 w 255"/>
                  <a:gd name="T21" fmla="*/ 56 h 120"/>
                  <a:gd name="T22" fmla="*/ 29 w 255"/>
                  <a:gd name="T23" fmla="*/ 64 h 120"/>
                  <a:gd name="T24" fmla="*/ 39 w 255"/>
                  <a:gd name="T25" fmla="*/ 72 h 120"/>
                  <a:gd name="T26" fmla="*/ 39 w 255"/>
                  <a:gd name="T27" fmla="*/ 80 h 120"/>
                  <a:gd name="T28" fmla="*/ 49 w 255"/>
                  <a:gd name="T29" fmla="*/ 80 h 120"/>
                  <a:gd name="T30" fmla="*/ 49 w 255"/>
                  <a:gd name="T31" fmla="*/ 88 h 120"/>
                  <a:gd name="T32" fmla="*/ 58 w 255"/>
                  <a:gd name="T33" fmla="*/ 96 h 120"/>
                  <a:gd name="T34" fmla="*/ 58 w 255"/>
                  <a:gd name="T35" fmla="*/ 104 h 120"/>
                  <a:gd name="T36" fmla="*/ 68 w 255"/>
                  <a:gd name="T37" fmla="*/ 104 h 120"/>
                  <a:gd name="T38" fmla="*/ 78 w 255"/>
                  <a:gd name="T39" fmla="*/ 104 h 120"/>
                  <a:gd name="T40" fmla="*/ 88 w 255"/>
                  <a:gd name="T41" fmla="*/ 104 h 120"/>
                  <a:gd name="T42" fmla="*/ 98 w 255"/>
                  <a:gd name="T43" fmla="*/ 112 h 120"/>
                  <a:gd name="T44" fmla="*/ 108 w 255"/>
                  <a:gd name="T45" fmla="*/ 120 h 120"/>
                  <a:gd name="T46" fmla="*/ 117 w 255"/>
                  <a:gd name="T47" fmla="*/ 120 h 120"/>
                  <a:gd name="T48" fmla="*/ 127 w 255"/>
                  <a:gd name="T49" fmla="*/ 120 h 120"/>
                  <a:gd name="T50" fmla="*/ 137 w 255"/>
                  <a:gd name="T51" fmla="*/ 120 h 120"/>
                  <a:gd name="T52" fmla="*/ 147 w 255"/>
                  <a:gd name="T53" fmla="*/ 120 h 120"/>
                  <a:gd name="T54" fmla="*/ 157 w 255"/>
                  <a:gd name="T55" fmla="*/ 120 h 120"/>
                  <a:gd name="T56" fmla="*/ 157 w 255"/>
                  <a:gd name="T57" fmla="*/ 112 h 120"/>
                  <a:gd name="T58" fmla="*/ 166 w 255"/>
                  <a:gd name="T59" fmla="*/ 112 h 120"/>
                  <a:gd name="T60" fmla="*/ 166 w 255"/>
                  <a:gd name="T61" fmla="*/ 104 h 120"/>
                  <a:gd name="T62" fmla="*/ 176 w 255"/>
                  <a:gd name="T63" fmla="*/ 104 h 120"/>
                  <a:gd name="T64" fmla="*/ 186 w 255"/>
                  <a:gd name="T65" fmla="*/ 104 h 120"/>
                  <a:gd name="T66" fmla="*/ 186 w 255"/>
                  <a:gd name="T67" fmla="*/ 96 h 120"/>
                  <a:gd name="T68" fmla="*/ 186 w 255"/>
                  <a:gd name="T69" fmla="*/ 88 h 120"/>
                  <a:gd name="T70" fmla="*/ 196 w 255"/>
                  <a:gd name="T71" fmla="*/ 88 h 120"/>
                  <a:gd name="T72" fmla="*/ 206 w 255"/>
                  <a:gd name="T73" fmla="*/ 88 h 120"/>
                  <a:gd name="T74" fmla="*/ 206 w 255"/>
                  <a:gd name="T75" fmla="*/ 80 h 120"/>
                  <a:gd name="T76" fmla="*/ 215 w 255"/>
                  <a:gd name="T77" fmla="*/ 80 h 120"/>
                  <a:gd name="T78" fmla="*/ 215 w 255"/>
                  <a:gd name="T79" fmla="*/ 72 h 120"/>
                  <a:gd name="T80" fmla="*/ 225 w 255"/>
                  <a:gd name="T81" fmla="*/ 64 h 120"/>
                  <a:gd name="T82" fmla="*/ 225 w 255"/>
                  <a:gd name="T83" fmla="*/ 56 h 120"/>
                  <a:gd name="T84" fmla="*/ 235 w 255"/>
                  <a:gd name="T85" fmla="*/ 48 h 120"/>
                  <a:gd name="T86" fmla="*/ 235 w 255"/>
                  <a:gd name="T87" fmla="*/ 40 h 120"/>
                  <a:gd name="T88" fmla="*/ 235 w 255"/>
                  <a:gd name="T89" fmla="*/ 32 h 120"/>
                  <a:gd name="T90" fmla="*/ 245 w 255"/>
                  <a:gd name="T91" fmla="*/ 16 h 120"/>
                  <a:gd name="T92" fmla="*/ 255 w 255"/>
                  <a:gd name="T93" fmla="*/ 8 h 120"/>
                  <a:gd name="T94" fmla="*/ 255 w 255"/>
                  <a:gd name="T95" fmla="*/ 0 h 120"/>
                  <a:gd name="T96" fmla="*/ 0 w 255"/>
                  <a:gd name="T97" fmla="*/ 0 h 12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55"/>
                  <a:gd name="T148" fmla="*/ 0 h 120"/>
                  <a:gd name="T149" fmla="*/ 255 w 255"/>
                  <a:gd name="T150" fmla="*/ 120 h 12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57" y="112"/>
                    </a:lnTo>
                    <a:lnTo>
                      <a:pt x="166" y="112"/>
                    </a:lnTo>
                    <a:lnTo>
                      <a:pt x="166" y="104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86" y="88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5" y="80"/>
                    </a:lnTo>
                    <a:lnTo>
                      <a:pt x="215" y="72"/>
                    </a:lnTo>
                    <a:lnTo>
                      <a:pt x="225" y="64"/>
                    </a:lnTo>
                    <a:lnTo>
                      <a:pt x="22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8"/>
                    </a:lnTo>
                    <a:lnTo>
                      <a:pt x="25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6" name="Freeform 39"/>
              <p:cNvSpPr>
                <a:spLocks/>
              </p:cNvSpPr>
              <p:nvPr/>
            </p:nvSpPr>
            <p:spPr bwMode="auto">
              <a:xfrm>
                <a:off x="5015" y="2283"/>
                <a:ext cx="255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9 w 255"/>
                  <a:gd name="T5" fmla="*/ 8 h 120"/>
                  <a:gd name="T6" fmla="*/ 9 w 255"/>
                  <a:gd name="T7" fmla="*/ 16 h 120"/>
                  <a:gd name="T8" fmla="*/ 9 w 255"/>
                  <a:gd name="T9" fmla="*/ 24 h 120"/>
                  <a:gd name="T10" fmla="*/ 9 w 255"/>
                  <a:gd name="T11" fmla="*/ 32 h 120"/>
                  <a:gd name="T12" fmla="*/ 19 w 255"/>
                  <a:gd name="T13" fmla="*/ 32 h 120"/>
                  <a:gd name="T14" fmla="*/ 19 w 255"/>
                  <a:gd name="T15" fmla="*/ 40 h 120"/>
                  <a:gd name="T16" fmla="*/ 19 w 255"/>
                  <a:gd name="T17" fmla="*/ 48 h 120"/>
                  <a:gd name="T18" fmla="*/ 19 w 255"/>
                  <a:gd name="T19" fmla="*/ 56 h 120"/>
                  <a:gd name="T20" fmla="*/ 29 w 255"/>
                  <a:gd name="T21" fmla="*/ 56 h 120"/>
                  <a:gd name="T22" fmla="*/ 29 w 255"/>
                  <a:gd name="T23" fmla="*/ 64 h 120"/>
                  <a:gd name="T24" fmla="*/ 39 w 255"/>
                  <a:gd name="T25" fmla="*/ 72 h 120"/>
                  <a:gd name="T26" fmla="*/ 39 w 255"/>
                  <a:gd name="T27" fmla="*/ 80 h 120"/>
                  <a:gd name="T28" fmla="*/ 49 w 255"/>
                  <a:gd name="T29" fmla="*/ 80 h 120"/>
                  <a:gd name="T30" fmla="*/ 49 w 255"/>
                  <a:gd name="T31" fmla="*/ 88 h 120"/>
                  <a:gd name="T32" fmla="*/ 58 w 255"/>
                  <a:gd name="T33" fmla="*/ 96 h 120"/>
                  <a:gd name="T34" fmla="*/ 58 w 255"/>
                  <a:gd name="T35" fmla="*/ 104 h 120"/>
                  <a:gd name="T36" fmla="*/ 68 w 255"/>
                  <a:gd name="T37" fmla="*/ 104 h 120"/>
                  <a:gd name="T38" fmla="*/ 78 w 255"/>
                  <a:gd name="T39" fmla="*/ 104 h 120"/>
                  <a:gd name="T40" fmla="*/ 88 w 255"/>
                  <a:gd name="T41" fmla="*/ 104 h 120"/>
                  <a:gd name="T42" fmla="*/ 98 w 255"/>
                  <a:gd name="T43" fmla="*/ 112 h 120"/>
                  <a:gd name="T44" fmla="*/ 108 w 255"/>
                  <a:gd name="T45" fmla="*/ 120 h 120"/>
                  <a:gd name="T46" fmla="*/ 117 w 255"/>
                  <a:gd name="T47" fmla="*/ 120 h 120"/>
                  <a:gd name="T48" fmla="*/ 127 w 255"/>
                  <a:gd name="T49" fmla="*/ 120 h 120"/>
                  <a:gd name="T50" fmla="*/ 137 w 255"/>
                  <a:gd name="T51" fmla="*/ 120 h 120"/>
                  <a:gd name="T52" fmla="*/ 147 w 255"/>
                  <a:gd name="T53" fmla="*/ 120 h 120"/>
                  <a:gd name="T54" fmla="*/ 157 w 255"/>
                  <a:gd name="T55" fmla="*/ 120 h 120"/>
                  <a:gd name="T56" fmla="*/ 157 w 255"/>
                  <a:gd name="T57" fmla="*/ 112 h 120"/>
                  <a:gd name="T58" fmla="*/ 166 w 255"/>
                  <a:gd name="T59" fmla="*/ 112 h 120"/>
                  <a:gd name="T60" fmla="*/ 166 w 255"/>
                  <a:gd name="T61" fmla="*/ 104 h 120"/>
                  <a:gd name="T62" fmla="*/ 176 w 255"/>
                  <a:gd name="T63" fmla="*/ 104 h 120"/>
                  <a:gd name="T64" fmla="*/ 186 w 255"/>
                  <a:gd name="T65" fmla="*/ 104 h 120"/>
                  <a:gd name="T66" fmla="*/ 186 w 255"/>
                  <a:gd name="T67" fmla="*/ 96 h 120"/>
                  <a:gd name="T68" fmla="*/ 186 w 255"/>
                  <a:gd name="T69" fmla="*/ 88 h 120"/>
                  <a:gd name="T70" fmla="*/ 196 w 255"/>
                  <a:gd name="T71" fmla="*/ 88 h 120"/>
                  <a:gd name="T72" fmla="*/ 206 w 255"/>
                  <a:gd name="T73" fmla="*/ 88 h 120"/>
                  <a:gd name="T74" fmla="*/ 206 w 255"/>
                  <a:gd name="T75" fmla="*/ 80 h 120"/>
                  <a:gd name="T76" fmla="*/ 215 w 255"/>
                  <a:gd name="T77" fmla="*/ 80 h 120"/>
                  <a:gd name="T78" fmla="*/ 215 w 255"/>
                  <a:gd name="T79" fmla="*/ 72 h 120"/>
                  <a:gd name="T80" fmla="*/ 225 w 255"/>
                  <a:gd name="T81" fmla="*/ 64 h 120"/>
                  <a:gd name="T82" fmla="*/ 225 w 255"/>
                  <a:gd name="T83" fmla="*/ 56 h 120"/>
                  <a:gd name="T84" fmla="*/ 235 w 255"/>
                  <a:gd name="T85" fmla="*/ 48 h 120"/>
                  <a:gd name="T86" fmla="*/ 235 w 255"/>
                  <a:gd name="T87" fmla="*/ 40 h 120"/>
                  <a:gd name="T88" fmla="*/ 235 w 255"/>
                  <a:gd name="T89" fmla="*/ 32 h 120"/>
                  <a:gd name="T90" fmla="*/ 245 w 255"/>
                  <a:gd name="T91" fmla="*/ 16 h 120"/>
                  <a:gd name="T92" fmla="*/ 255 w 255"/>
                  <a:gd name="T93" fmla="*/ 8 h 120"/>
                  <a:gd name="T94" fmla="*/ 255 w 255"/>
                  <a:gd name="T95" fmla="*/ 0 h 12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5"/>
                  <a:gd name="T145" fmla="*/ 0 h 120"/>
                  <a:gd name="T146" fmla="*/ 255 w 255"/>
                  <a:gd name="T147" fmla="*/ 120 h 12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57" y="112"/>
                    </a:lnTo>
                    <a:lnTo>
                      <a:pt x="166" y="112"/>
                    </a:lnTo>
                    <a:lnTo>
                      <a:pt x="166" y="104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86" y="88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5" y="80"/>
                    </a:lnTo>
                    <a:lnTo>
                      <a:pt x="215" y="72"/>
                    </a:lnTo>
                    <a:lnTo>
                      <a:pt x="225" y="64"/>
                    </a:lnTo>
                    <a:lnTo>
                      <a:pt x="22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8"/>
                    </a:lnTo>
                    <a:lnTo>
                      <a:pt x="25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7" name="Oval 40"/>
              <p:cNvSpPr>
                <a:spLocks noChangeArrowheads="1"/>
              </p:cNvSpPr>
              <p:nvPr/>
            </p:nvSpPr>
            <p:spPr bwMode="auto">
              <a:xfrm>
                <a:off x="5118" y="2344"/>
                <a:ext cx="49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8" name="Rectangle 41"/>
              <p:cNvSpPr>
                <a:spLocks noChangeArrowheads="1"/>
              </p:cNvSpPr>
              <p:nvPr/>
            </p:nvSpPr>
            <p:spPr bwMode="auto">
              <a:xfrm>
                <a:off x="4769" y="1908"/>
                <a:ext cx="265" cy="39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9" name="Rectangle 42"/>
              <p:cNvSpPr>
                <a:spLocks noChangeArrowheads="1"/>
              </p:cNvSpPr>
              <p:nvPr/>
            </p:nvSpPr>
            <p:spPr bwMode="auto">
              <a:xfrm>
                <a:off x="5034" y="1908"/>
                <a:ext cx="246" cy="39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50" name="Line 43"/>
              <p:cNvSpPr>
                <a:spLocks noChangeShapeType="1"/>
              </p:cNvSpPr>
              <p:nvPr/>
            </p:nvSpPr>
            <p:spPr bwMode="auto">
              <a:xfrm flipV="1">
                <a:off x="4759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1" name="Line 44"/>
              <p:cNvSpPr>
                <a:spLocks noChangeShapeType="1"/>
              </p:cNvSpPr>
              <p:nvPr/>
            </p:nvSpPr>
            <p:spPr bwMode="auto">
              <a:xfrm flipV="1">
                <a:off x="5015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2" name="Line 45"/>
              <p:cNvSpPr>
                <a:spLocks noChangeShapeType="1"/>
              </p:cNvSpPr>
              <p:nvPr/>
            </p:nvSpPr>
            <p:spPr bwMode="auto">
              <a:xfrm flipV="1">
                <a:off x="5270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3" name="Rectangle 46"/>
              <p:cNvSpPr>
                <a:spLocks noChangeArrowheads="1"/>
              </p:cNvSpPr>
              <p:nvPr/>
            </p:nvSpPr>
            <p:spPr bwMode="auto">
              <a:xfrm>
                <a:off x="4764" y="1897"/>
                <a:ext cx="511" cy="22"/>
              </a:xfrm>
              <a:prstGeom prst="rect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</p:grpSp>
        <p:sp>
          <p:nvSpPr>
            <p:cNvPr id="237" name="Rectangle 47"/>
            <p:cNvSpPr>
              <a:spLocks noChangeArrowheads="1"/>
            </p:cNvSpPr>
            <p:nvPr/>
          </p:nvSpPr>
          <p:spPr bwMode="auto">
            <a:xfrm>
              <a:off x="4647" y="1848"/>
              <a:ext cx="364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sz="1200">
                  <a:latin typeface="Calibri" pitchFamily="34" charset="0"/>
                </a:rPr>
                <a:t>Terminal</a:t>
              </a:r>
            </a:p>
            <a:p>
              <a:pPr algn="ctr" eaLnBrk="0" hangingPunct="0"/>
              <a:r>
                <a:rPr lang="en-GB" sz="1200">
                  <a:latin typeface="Calibri" pitchFamily="34" charset="0"/>
                </a:rPr>
                <a:t>Arrest</a:t>
              </a:r>
            </a:p>
          </p:txBody>
        </p:sp>
        <p:pic>
          <p:nvPicPr>
            <p:cNvPr id="238" name="Picture 48" descr="745EG1 IS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33" y="875"/>
              <a:ext cx="410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4" name="Group 237"/>
          <p:cNvGrpSpPr>
            <a:grpSpLocks/>
          </p:cNvGrpSpPr>
          <p:nvPr/>
        </p:nvGrpSpPr>
        <p:grpSpPr bwMode="auto">
          <a:xfrm>
            <a:off x="4559031" y="4240891"/>
            <a:ext cx="791236" cy="836508"/>
            <a:chOff x="2680" y="1049"/>
            <a:chExt cx="552" cy="658"/>
          </a:xfrm>
        </p:grpSpPr>
        <p:sp>
          <p:nvSpPr>
            <p:cNvPr id="255" name="Rectangle 53"/>
            <p:cNvSpPr>
              <a:spLocks noChangeArrowheads="1"/>
            </p:cNvSpPr>
            <p:nvPr/>
          </p:nvSpPr>
          <p:spPr bwMode="auto">
            <a:xfrm>
              <a:off x="2808" y="1473"/>
              <a:ext cx="23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>
                  <a:latin typeface="Calibri" pitchFamily="34" charset="0"/>
                </a:rPr>
                <a:t>Initial</a:t>
              </a:r>
            </a:p>
          </p:txBody>
        </p:sp>
        <p:grpSp>
          <p:nvGrpSpPr>
            <p:cNvPr id="256" name="Group 54"/>
            <p:cNvGrpSpPr>
              <a:grpSpLocks/>
            </p:cNvGrpSpPr>
            <p:nvPr/>
          </p:nvGrpSpPr>
          <p:grpSpPr bwMode="auto">
            <a:xfrm>
              <a:off x="2800" y="1587"/>
              <a:ext cx="325" cy="120"/>
              <a:chOff x="640" y="2435"/>
              <a:chExt cx="706" cy="207"/>
            </a:xfrm>
          </p:grpSpPr>
          <p:sp>
            <p:nvSpPr>
              <p:cNvPr id="258" name="Rectangle 55"/>
              <p:cNvSpPr>
                <a:spLocks noChangeArrowheads="1"/>
              </p:cNvSpPr>
              <p:nvPr/>
            </p:nvSpPr>
            <p:spPr bwMode="auto">
              <a:xfrm>
                <a:off x="651" y="2499"/>
                <a:ext cx="695" cy="143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59" name="Line 56"/>
              <p:cNvSpPr>
                <a:spLocks noChangeShapeType="1"/>
              </p:cNvSpPr>
              <p:nvPr/>
            </p:nvSpPr>
            <p:spPr bwMode="auto">
              <a:xfrm>
                <a:off x="640" y="2491"/>
                <a:ext cx="67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0" name="Line 57"/>
              <p:cNvSpPr>
                <a:spLocks noChangeShapeType="1"/>
              </p:cNvSpPr>
              <p:nvPr/>
            </p:nvSpPr>
            <p:spPr bwMode="auto">
              <a:xfrm>
                <a:off x="640" y="2634"/>
                <a:ext cx="67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1" name="Freeform 58"/>
              <p:cNvSpPr>
                <a:spLocks/>
              </p:cNvSpPr>
              <p:nvPr/>
            </p:nvSpPr>
            <p:spPr bwMode="auto">
              <a:xfrm>
                <a:off x="1037" y="2435"/>
                <a:ext cx="176" cy="104"/>
              </a:xfrm>
              <a:custGeom>
                <a:avLst/>
                <a:gdLst>
                  <a:gd name="T0" fmla="*/ 141 w 157"/>
                  <a:gd name="T1" fmla="*/ 0 h 104"/>
                  <a:gd name="T2" fmla="*/ 121 w 157"/>
                  <a:gd name="T3" fmla="*/ 0 h 104"/>
                  <a:gd name="T4" fmla="*/ 104 w 157"/>
                  <a:gd name="T5" fmla="*/ 0 h 104"/>
                  <a:gd name="T6" fmla="*/ 87 w 157"/>
                  <a:gd name="T7" fmla="*/ 0 h 104"/>
                  <a:gd name="T8" fmla="*/ 70 w 157"/>
                  <a:gd name="T9" fmla="*/ 0 h 104"/>
                  <a:gd name="T10" fmla="*/ 54 w 157"/>
                  <a:gd name="T11" fmla="*/ 0 h 104"/>
                  <a:gd name="T12" fmla="*/ 54 w 157"/>
                  <a:gd name="T13" fmla="*/ 8 h 104"/>
                  <a:gd name="T14" fmla="*/ 35 w 157"/>
                  <a:gd name="T15" fmla="*/ 8 h 104"/>
                  <a:gd name="T16" fmla="*/ 35 w 157"/>
                  <a:gd name="T17" fmla="*/ 16 h 104"/>
                  <a:gd name="T18" fmla="*/ 17 w 157"/>
                  <a:gd name="T19" fmla="*/ 16 h 104"/>
                  <a:gd name="T20" fmla="*/ 17 w 157"/>
                  <a:gd name="T21" fmla="*/ 24 h 104"/>
                  <a:gd name="T22" fmla="*/ 17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7 w 157"/>
                  <a:gd name="T31" fmla="*/ 48 h 104"/>
                  <a:gd name="T32" fmla="*/ 17 w 157"/>
                  <a:gd name="T33" fmla="*/ 56 h 104"/>
                  <a:gd name="T34" fmla="*/ 17 w 157"/>
                  <a:gd name="T35" fmla="*/ 64 h 104"/>
                  <a:gd name="T36" fmla="*/ 35 w 157"/>
                  <a:gd name="T37" fmla="*/ 64 h 104"/>
                  <a:gd name="T38" fmla="*/ 35 w 157"/>
                  <a:gd name="T39" fmla="*/ 72 h 104"/>
                  <a:gd name="T40" fmla="*/ 54 w 157"/>
                  <a:gd name="T41" fmla="*/ 72 h 104"/>
                  <a:gd name="T42" fmla="*/ 54 w 157"/>
                  <a:gd name="T43" fmla="*/ 80 h 104"/>
                  <a:gd name="T44" fmla="*/ 70 w 157"/>
                  <a:gd name="T45" fmla="*/ 80 h 104"/>
                  <a:gd name="T46" fmla="*/ 70 w 157"/>
                  <a:gd name="T47" fmla="*/ 88 h 104"/>
                  <a:gd name="T48" fmla="*/ 87 w 157"/>
                  <a:gd name="T49" fmla="*/ 88 h 104"/>
                  <a:gd name="T50" fmla="*/ 104 w 157"/>
                  <a:gd name="T51" fmla="*/ 96 h 104"/>
                  <a:gd name="T52" fmla="*/ 121 w 157"/>
                  <a:gd name="T53" fmla="*/ 96 h 104"/>
                  <a:gd name="T54" fmla="*/ 121 w 157"/>
                  <a:gd name="T55" fmla="*/ 104 h 104"/>
                  <a:gd name="T56" fmla="*/ 141 w 157"/>
                  <a:gd name="T57" fmla="*/ 96 h 104"/>
                  <a:gd name="T58" fmla="*/ 156 w 157"/>
                  <a:gd name="T59" fmla="*/ 96 h 104"/>
                  <a:gd name="T60" fmla="*/ 174 w 157"/>
                  <a:gd name="T61" fmla="*/ 96 h 104"/>
                  <a:gd name="T62" fmla="*/ 191 w 157"/>
                  <a:gd name="T63" fmla="*/ 96 h 104"/>
                  <a:gd name="T64" fmla="*/ 209 w 157"/>
                  <a:gd name="T65" fmla="*/ 96 h 104"/>
                  <a:gd name="T66" fmla="*/ 209 w 157"/>
                  <a:gd name="T67" fmla="*/ 88 h 104"/>
                  <a:gd name="T68" fmla="*/ 209 w 157"/>
                  <a:gd name="T69" fmla="*/ 80 h 104"/>
                  <a:gd name="T70" fmla="*/ 225 w 157"/>
                  <a:gd name="T71" fmla="*/ 80 h 104"/>
                  <a:gd name="T72" fmla="*/ 243 w 157"/>
                  <a:gd name="T73" fmla="*/ 80 h 104"/>
                  <a:gd name="T74" fmla="*/ 243 w 157"/>
                  <a:gd name="T75" fmla="*/ 72 h 104"/>
                  <a:gd name="T76" fmla="*/ 243 w 157"/>
                  <a:gd name="T77" fmla="*/ 64 h 104"/>
                  <a:gd name="T78" fmla="*/ 260 w 157"/>
                  <a:gd name="T79" fmla="*/ 64 h 104"/>
                  <a:gd name="T80" fmla="*/ 260 w 157"/>
                  <a:gd name="T81" fmla="*/ 56 h 104"/>
                  <a:gd name="T82" fmla="*/ 260 w 157"/>
                  <a:gd name="T83" fmla="*/ 48 h 104"/>
                  <a:gd name="T84" fmla="*/ 260 w 157"/>
                  <a:gd name="T85" fmla="*/ 40 h 104"/>
                  <a:gd name="T86" fmla="*/ 278 w 157"/>
                  <a:gd name="T87" fmla="*/ 32 h 104"/>
                  <a:gd name="T88" fmla="*/ 278 w 157"/>
                  <a:gd name="T89" fmla="*/ 24 h 104"/>
                  <a:gd name="T90" fmla="*/ 278 w 157"/>
                  <a:gd name="T91" fmla="*/ 16 h 104"/>
                  <a:gd name="T92" fmla="*/ 278 w 157"/>
                  <a:gd name="T93" fmla="*/ 8 h 104"/>
                  <a:gd name="T94" fmla="*/ 260 w 157"/>
                  <a:gd name="T95" fmla="*/ 8 h 104"/>
                  <a:gd name="T96" fmla="*/ 260 w 157"/>
                  <a:gd name="T97" fmla="*/ 0 h 104"/>
                  <a:gd name="T98" fmla="*/ 243 w 157"/>
                  <a:gd name="T99" fmla="*/ 0 h 104"/>
                  <a:gd name="T100" fmla="*/ 225 w 157"/>
                  <a:gd name="T101" fmla="*/ 0 h 104"/>
                  <a:gd name="T102" fmla="*/ 209 w 157"/>
                  <a:gd name="T103" fmla="*/ 0 h 104"/>
                  <a:gd name="T104" fmla="*/ 191 w 157"/>
                  <a:gd name="T105" fmla="*/ 0 h 104"/>
                  <a:gd name="T106" fmla="*/ 174 w 157"/>
                  <a:gd name="T107" fmla="*/ 0 h 104"/>
                  <a:gd name="T108" fmla="*/ 156 w 157"/>
                  <a:gd name="T109" fmla="*/ 0 h 104"/>
                  <a:gd name="T110" fmla="*/ 141 w 157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7"/>
                  <a:gd name="T169" fmla="*/ 0 h 104"/>
                  <a:gd name="T170" fmla="*/ 157 w 157"/>
                  <a:gd name="T171" fmla="*/ 104 h 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7" h="104">
                    <a:moveTo>
                      <a:pt x="79" y="0"/>
                    </a:move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20" y="8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20" y="64"/>
                    </a:lnTo>
                    <a:lnTo>
                      <a:pt x="20" y="72"/>
                    </a:lnTo>
                    <a:lnTo>
                      <a:pt x="30" y="72"/>
                    </a:lnTo>
                    <a:lnTo>
                      <a:pt x="30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9" y="96"/>
                    </a:lnTo>
                    <a:lnTo>
                      <a:pt x="69" y="104"/>
                    </a:lnTo>
                    <a:lnTo>
                      <a:pt x="79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8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8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9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2" name="Freeform 59"/>
              <p:cNvSpPr>
                <a:spLocks/>
              </p:cNvSpPr>
              <p:nvPr/>
            </p:nvSpPr>
            <p:spPr bwMode="auto">
              <a:xfrm>
                <a:off x="1037" y="2435"/>
                <a:ext cx="176" cy="104"/>
              </a:xfrm>
              <a:custGeom>
                <a:avLst/>
                <a:gdLst>
                  <a:gd name="T0" fmla="*/ 141 w 157"/>
                  <a:gd name="T1" fmla="*/ 0 h 104"/>
                  <a:gd name="T2" fmla="*/ 121 w 157"/>
                  <a:gd name="T3" fmla="*/ 0 h 104"/>
                  <a:gd name="T4" fmla="*/ 104 w 157"/>
                  <a:gd name="T5" fmla="*/ 0 h 104"/>
                  <a:gd name="T6" fmla="*/ 87 w 157"/>
                  <a:gd name="T7" fmla="*/ 0 h 104"/>
                  <a:gd name="T8" fmla="*/ 70 w 157"/>
                  <a:gd name="T9" fmla="*/ 0 h 104"/>
                  <a:gd name="T10" fmla="*/ 54 w 157"/>
                  <a:gd name="T11" fmla="*/ 0 h 104"/>
                  <a:gd name="T12" fmla="*/ 54 w 157"/>
                  <a:gd name="T13" fmla="*/ 8 h 104"/>
                  <a:gd name="T14" fmla="*/ 35 w 157"/>
                  <a:gd name="T15" fmla="*/ 8 h 104"/>
                  <a:gd name="T16" fmla="*/ 35 w 157"/>
                  <a:gd name="T17" fmla="*/ 16 h 104"/>
                  <a:gd name="T18" fmla="*/ 17 w 157"/>
                  <a:gd name="T19" fmla="*/ 16 h 104"/>
                  <a:gd name="T20" fmla="*/ 17 w 157"/>
                  <a:gd name="T21" fmla="*/ 24 h 104"/>
                  <a:gd name="T22" fmla="*/ 17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7 w 157"/>
                  <a:gd name="T31" fmla="*/ 48 h 104"/>
                  <a:gd name="T32" fmla="*/ 17 w 157"/>
                  <a:gd name="T33" fmla="*/ 56 h 104"/>
                  <a:gd name="T34" fmla="*/ 17 w 157"/>
                  <a:gd name="T35" fmla="*/ 64 h 104"/>
                  <a:gd name="T36" fmla="*/ 35 w 157"/>
                  <a:gd name="T37" fmla="*/ 64 h 104"/>
                  <a:gd name="T38" fmla="*/ 35 w 157"/>
                  <a:gd name="T39" fmla="*/ 72 h 104"/>
                  <a:gd name="T40" fmla="*/ 54 w 157"/>
                  <a:gd name="T41" fmla="*/ 72 h 104"/>
                  <a:gd name="T42" fmla="*/ 54 w 157"/>
                  <a:gd name="T43" fmla="*/ 80 h 104"/>
                  <a:gd name="T44" fmla="*/ 70 w 157"/>
                  <a:gd name="T45" fmla="*/ 80 h 104"/>
                  <a:gd name="T46" fmla="*/ 70 w 157"/>
                  <a:gd name="T47" fmla="*/ 88 h 104"/>
                  <a:gd name="T48" fmla="*/ 87 w 157"/>
                  <a:gd name="T49" fmla="*/ 88 h 104"/>
                  <a:gd name="T50" fmla="*/ 104 w 157"/>
                  <a:gd name="T51" fmla="*/ 96 h 104"/>
                  <a:gd name="T52" fmla="*/ 121 w 157"/>
                  <a:gd name="T53" fmla="*/ 96 h 104"/>
                  <a:gd name="T54" fmla="*/ 121 w 157"/>
                  <a:gd name="T55" fmla="*/ 104 h 104"/>
                  <a:gd name="T56" fmla="*/ 141 w 157"/>
                  <a:gd name="T57" fmla="*/ 96 h 104"/>
                  <a:gd name="T58" fmla="*/ 156 w 157"/>
                  <a:gd name="T59" fmla="*/ 96 h 104"/>
                  <a:gd name="T60" fmla="*/ 174 w 157"/>
                  <a:gd name="T61" fmla="*/ 96 h 104"/>
                  <a:gd name="T62" fmla="*/ 191 w 157"/>
                  <a:gd name="T63" fmla="*/ 96 h 104"/>
                  <a:gd name="T64" fmla="*/ 209 w 157"/>
                  <a:gd name="T65" fmla="*/ 96 h 104"/>
                  <a:gd name="T66" fmla="*/ 209 w 157"/>
                  <a:gd name="T67" fmla="*/ 88 h 104"/>
                  <a:gd name="T68" fmla="*/ 209 w 157"/>
                  <a:gd name="T69" fmla="*/ 80 h 104"/>
                  <a:gd name="T70" fmla="*/ 225 w 157"/>
                  <a:gd name="T71" fmla="*/ 80 h 104"/>
                  <a:gd name="T72" fmla="*/ 243 w 157"/>
                  <a:gd name="T73" fmla="*/ 80 h 104"/>
                  <a:gd name="T74" fmla="*/ 243 w 157"/>
                  <a:gd name="T75" fmla="*/ 72 h 104"/>
                  <a:gd name="T76" fmla="*/ 243 w 157"/>
                  <a:gd name="T77" fmla="*/ 64 h 104"/>
                  <a:gd name="T78" fmla="*/ 260 w 157"/>
                  <a:gd name="T79" fmla="*/ 64 h 104"/>
                  <a:gd name="T80" fmla="*/ 260 w 157"/>
                  <a:gd name="T81" fmla="*/ 56 h 104"/>
                  <a:gd name="T82" fmla="*/ 260 w 157"/>
                  <a:gd name="T83" fmla="*/ 48 h 104"/>
                  <a:gd name="T84" fmla="*/ 260 w 157"/>
                  <a:gd name="T85" fmla="*/ 40 h 104"/>
                  <a:gd name="T86" fmla="*/ 278 w 157"/>
                  <a:gd name="T87" fmla="*/ 32 h 104"/>
                  <a:gd name="T88" fmla="*/ 278 w 157"/>
                  <a:gd name="T89" fmla="*/ 24 h 104"/>
                  <a:gd name="T90" fmla="*/ 278 w 157"/>
                  <a:gd name="T91" fmla="*/ 16 h 104"/>
                  <a:gd name="T92" fmla="*/ 278 w 157"/>
                  <a:gd name="T93" fmla="*/ 8 h 104"/>
                  <a:gd name="T94" fmla="*/ 260 w 157"/>
                  <a:gd name="T95" fmla="*/ 8 h 104"/>
                  <a:gd name="T96" fmla="*/ 260 w 157"/>
                  <a:gd name="T97" fmla="*/ 0 h 104"/>
                  <a:gd name="T98" fmla="*/ 243 w 157"/>
                  <a:gd name="T99" fmla="*/ 0 h 104"/>
                  <a:gd name="T100" fmla="*/ 225 w 157"/>
                  <a:gd name="T101" fmla="*/ 0 h 104"/>
                  <a:gd name="T102" fmla="*/ 209 w 157"/>
                  <a:gd name="T103" fmla="*/ 0 h 104"/>
                  <a:gd name="T104" fmla="*/ 191 w 157"/>
                  <a:gd name="T105" fmla="*/ 0 h 104"/>
                  <a:gd name="T106" fmla="*/ 174 w 157"/>
                  <a:gd name="T107" fmla="*/ 0 h 104"/>
                  <a:gd name="T108" fmla="*/ 156 w 157"/>
                  <a:gd name="T109" fmla="*/ 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7"/>
                  <a:gd name="T166" fmla="*/ 0 h 104"/>
                  <a:gd name="T167" fmla="*/ 157 w 157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7" h="104">
                    <a:moveTo>
                      <a:pt x="79" y="0"/>
                    </a:move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20" y="8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20" y="64"/>
                    </a:lnTo>
                    <a:lnTo>
                      <a:pt x="20" y="72"/>
                    </a:lnTo>
                    <a:lnTo>
                      <a:pt x="30" y="72"/>
                    </a:lnTo>
                    <a:lnTo>
                      <a:pt x="30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9" y="96"/>
                    </a:lnTo>
                    <a:lnTo>
                      <a:pt x="69" y="104"/>
                    </a:lnTo>
                    <a:lnTo>
                      <a:pt x="79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8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8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3" name="Oval 60"/>
              <p:cNvSpPr>
                <a:spLocks noChangeArrowheads="1"/>
              </p:cNvSpPr>
              <p:nvPr/>
            </p:nvSpPr>
            <p:spPr bwMode="auto">
              <a:xfrm>
                <a:off x="1109" y="2472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64" name="Freeform 61"/>
              <p:cNvSpPr>
                <a:spLocks/>
              </p:cNvSpPr>
              <p:nvPr/>
            </p:nvSpPr>
            <p:spPr bwMode="auto">
              <a:xfrm>
                <a:off x="761" y="2435"/>
                <a:ext cx="177" cy="104"/>
              </a:xfrm>
              <a:custGeom>
                <a:avLst/>
                <a:gdLst>
                  <a:gd name="T0" fmla="*/ 142 w 157"/>
                  <a:gd name="T1" fmla="*/ 0 h 104"/>
                  <a:gd name="T2" fmla="*/ 124 w 157"/>
                  <a:gd name="T3" fmla="*/ 0 h 104"/>
                  <a:gd name="T4" fmla="*/ 109 w 157"/>
                  <a:gd name="T5" fmla="*/ 0 h 104"/>
                  <a:gd name="T6" fmla="*/ 89 w 157"/>
                  <a:gd name="T7" fmla="*/ 0 h 104"/>
                  <a:gd name="T8" fmla="*/ 71 w 157"/>
                  <a:gd name="T9" fmla="*/ 0 h 104"/>
                  <a:gd name="T10" fmla="*/ 53 w 157"/>
                  <a:gd name="T11" fmla="*/ 0 h 104"/>
                  <a:gd name="T12" fmla="*/ 53 w 157"/>
                  <a:gd name="T13" fmla="*/ 8 h 104"/>
                  <a:gd name="T14" fmla="*/ 34 w 157"/>
                  <a:gd name="T15" fmla="*/ 8 h 104"/>
                  <a:gd name="T16" fmla="*/ 34 w 157"/>
                  <a:gd name="T17" fmla="*/ 16 h 104"/>
                  <a:gd name="T18" fmla="*/ 18 w 157"/>
                  <a:gd name="T19" fmla="*/ 16 h 104"/>
                  <a:gd name="T20" fmla="*/ 18 w 157"/>
                  <a:gd name="T21" fmla="*/ 24 h 104"/>
                  <a:gd name="T22" fmla="*/ 18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8 w 157"/>
                  <a:gd name="T31" fmla="*/ 48 h 104"/>
                  <a:gd name="T32" fmla="*/ 18 w 157"/>
                  <a:gd name="T33" fmla="*/ 56 h 104"/>
                  <a:gd name="T34" fmla="*/ 18 w 157"/>
                  <a:gd name="T35" fmla="*/ 64 h 104"/>
                  <a:gd name="T36" fmla="*/ 34 w 157"/>
                  <a:gd name="T37" fmla="*/ 64 h 104"/>
                  <a:gd name="T38" fmla="*/ 34 w 157"/>
                  <a:gd name="T39" fmla="*/ 72 h 104"/>
                  <a:gd name="T40" fmla="*/ 53 w 157"/>
                  <a:gd name="T41" fmla="*/ 72 h 104"/>
                  <a:gd name="T42" fmla="*/ 53 w 157"/>
                  <a:gd name="T43" fmla="*/ 80 h 104"/>
                  <a:gd name="T44" fmla="*/ 71 w 157"/>
                  <a:gd name="T45" fmla="*/ 80 h 104"/>
                  <a:gd name="T46" fmla="*/ 71 w 157"/>
                  <a:gd name="T47" fmla="*/ 88 h 104"/>
                  <a:gd name="T48" fmla="*/ 89 w 157"/>
                  <a:gd name="T49" fmla="*/ 88 h 104"/>
                  <a:gd name="T50" fmla="*/ 109 w 157"/>
                  <a:gd name="T51" fmla="*/ 96 h 104"/>
                  <a:gd name="T52" fmla="*/ 124 w 157"/>
                  <a:gd name="T53" fmla="*/ 96 h 104"/>
                  <a:gd name="T54" fmla="*/ 124 w 157"/>
                  <a:gd name="T55" fmla="*/ 104 h 104"/>
                  <a:gd name="T56" fmla="*/ 142 w 157"/>
                  <a:gd name="T57" fmla="*/ 96 h 104"/>
                  <a:gd name="T58" fmla="*/ 160 w 157"/>
                  <a:gd name="T59" fmla="*/ 96 h 104"/>
                  <a:gd name="T60" fmla="*/ 178 w 157"/>
                  <a:gd name="T61" fmla="*/ 96 h 104"/>
                  <a:gd name="T62" fmla="*/ 198 w 157"/>
                  <a:gd name="T63" fmla="*/ 96 h 104"/>
                  <a:gd name="T64" fmla="*/ 215 w 157"/>
                  <a:gd name="T65" fmla="*/ 96 h 104"/>
                  <a:gd name="T66" fmla="*/ 215 w 157"/>
                  <a:gd name="T67" fmla="*/ 88 h 104"/>
                  <a:gd name="T68" fmla="*/ 215 w 157"/>
                  <a:gd name="T69" fmla="*/ 80 h 104"/>
                  <a:gd name="T70" fmla="*/ 231 w 157"/>
                  <a:gd name="T71" fmla="*/ 80 h 104"/>
                  <a:gd name="T72" fmla="*/ 249 w 157"/>
                  <a:gd name="T73" fmla="*/ 80 h 104"/>
                  <a:gd name="T74" fmla="*/ 249 w 157"/>
                  <a:gd name="T75" fmla="*/ 72 h 104"/>
                  <a:gd name="T76" fmla="*/ 249 w 157"/>
                  <a:gd name="T77" fmla="*/ 64 h 104"/>
                  <a:gd name="T78" fmla="*/ 268 w 157"/>
                  <a:gd name="T79" fmla="*/ 64 h 104"/>
                  <a:gd name="T80" fmla="*/ 268 w 157"/>
                  <a:gd name="T81" fmla="*/ 56 h 104"/>
                  <a:gd name="T82" fmla="*/ 268 w 157"/>
                  <a:gd name="T83" fmla="*/ 48 h 104"/>
                  <a:gd name="T84" fmla="*/ 268 w 157"/>
                  <a:gd name="T85" fmla="*/ 40 h 104"/>
                  <a:gd name="T86" fmla="*/ 286 w 157"/>
                  <a:gd name="T87" fmla="*/ 32 h 104"/>
                  <a:gd name="T88" fmla="*/ 286 w 157"/>
                  <a:gd name="T89" fmla="*/ 24 h 104"/>
                  <a:gd name="T90" fmla="*/ 286 w 157"/>
                  <a:gd name="T91" fmla="*/ 16 h 104"/>
                  <a:gd name="T92" fmla="*/ 286 w 157"/>
                  <a:gd name="T93" fmla="*/ 8 h 104"/>
                  <a:gd name="T94" fmla="*/ 268 w 157"/>
                  <a:gd name="T95" fmla="*/ 8 h 104"/>
                  <a:gd name="T96" fmla="*/ 268 w 157"/>
                  <a:gd name="T97" fmla="*/ 0 h 104"/>
                  <a:gd name="T98" fmla="*/ 249 w 157"/>
                  <a:gd name="T99" fmla="*/ 0 h 104"/>
                  <a:gd name="T100" fmla="*/ 231 w 157"/>
                  <a:gd name="T101" fmla="*/ 0 h 104"/>
                  <a:gd name="T102" fmla="*/ 215 w 157"/>
                  <a:gd name="T103" fmla="*/ 0 h 104"/>
                  <a:gd name="T104" fmla="*/ 198 w 157"/>
                  <a:gd name="T105" fmla="*/ 0 h 104"/>
                  <a:gd name="T106" fmla="*/ 178 w 157"/>
                  <a:gd name="T107" fmla="*/ 0 h 104"/>
                  <a:gd name="T108" fmla="*/ 160 w 157"/>
                  <a:gd name="T109" fmla="*/ 0 h 104"/>
                  <a:gd name="T110" fmla="*/ 142 w 157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7"/>
                  <a:gd name="T169" fmla="*/ 0 h 104"/>
                  <a:gd name="T170" fmla="*/ 157 w 157"/>
                  <a:gd name="T171" fmla="*/ 104 h 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7" h="104">
                    <a:moveTo>
                      <a:pt x="78" y="0"/>
                    </a:move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19" y="8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7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8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5" name="Freeform 62"/>
              <p:cNvSpPr>
                <a:spLocks/>
              </p:cNvSpPr>
              <p:nvPr/>
            </p:nvSpPr>
            <p:spPr bwMode="auto">
              <a:xfrm>
                <a:off x="761" y="2435"/>
                <a:ext cx="177" cy="104"/>
              </a:xfrm>
              <a:custGeom>
                <a:avLst/>
                <a:gdLst>
                  <a:gd name="T0" fmla="*/ 142 w 157"/>
                  <a:gd name="T1" fmla="*/ 0 h 104"/>
                  <a:gd name="T2" fmla="*/ 124 w 157"/>
                  <a:gd name="T3" fmla="*/ 0 h 104"/>
                  <a:gd name="T4" fmla="*/ 109 w 157"/>
                  <a:gd name="T5" fmla="*/ 0 h 104"/>
                  <a:gd name="T6" fmla="*/ 89 w 157"/>
                  <a:gd name="T7" fmla="*/ 0 h 104"/>
                  <a:gd name="T8" fmla="*/ 71 w 157"/>
                  <a:gd name="T9" fmla="*/ 0 h 104"/>
                  <a:gd name="T10" fmla="*/ 53 w 157"/>
                  <a:gd name="T11" fmla="*/ 0 h 104"/>
                  <a:gd name="T12" fmla="*/ 53 w 157"/>
                  <a:gd name="T13" fmla="*/ 8 h 104"/>
                  <a:gd name="T14" fmla="*/ 34 w 157"/>
                  <a:gd name="T15" fmla="*/ 8 h 104"/>
                  <a:gd name="T16" fmla="*/ 34 w 157"/>
                  <a:gd name="T17" fmla="*/ 16 h 104"/>
                  <a:gd name="T18" fmla="*/ 18 w 157"/>
                  <a:gd name="T19" fmla="*/ 16 h 104"/>
                  <a:gd name="T20" fmla="*/ 18 w 157"/>
                  <a:gd name="T21" fmla="*/ 24 h 104"/>
                  <a:gd name="T22" fmla="*/ 18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8 w 157"/>
                  <a:gd name="T31" fmla="*/ 48 h 104"/>
                  <a:gd name="T32" fmla="*/ 18 w 157"/>
                  <a:gd name="T33" fmla="*/ 56 h 104"/>
                  <a:gd name="T34" fmla="*/ 18 w 157"/>
                  <a:gd name="T35" fmla="*/ 64 h 104"/>
                  <a:gd name="T36" fmla="*/ 34 w 157"/>
                  <a:gd name="T37" fmla="*/ 64 h 104"/>
                  <a:gd name="T38" fmla="*/ 34 w 157"/>
                  <a:gd name="T39" fmla="*/ 72 h 104"/>
                  <a:gd name="T40" fmla="*/ 53 w 157"/>
                  <a:gd name="T41" fmla="*/ 72 h 104"/>
                  <a:gd name="T42" fmla="*/ 53 w 157"/>
                  <a:gd name="T43" fmla="*/ 80 h 104"/>
                  <a:gd name="T44" fmla="*/ 71 w 157"/>
                  <a:gd name="T45" fmla="*/ 80 h 104"/>
                  <a:gd name="T46" fmla="*/ 71 w 157"/>
                  <a:gd name="T47" fmla="*/ 88 h 104"/>
                  <a:gd name="T48" fmla="*/ 89 w 157"/>
                  <a:gd name="T49" fmla="*/ 88 h 104"/>
                  <a:gd name="T50" fmla="*/ 109 w 157"/>
                  <a:gd name="T51" fmla="*/ 96 h 104"/>
                  <a:gd name="T52" fmla="*/ 124 w 157"/>
                  <a:gd name="T53" fmla="*/ 96 h 104"/>
                  <a:gd name="T54" fmla="*/ 124 w 157"/>
                  <a:gd name="T55" fmla="*/ 104 h 104"/>
                  <a:gd name="T56" fmla="*/ 142 w 157"/>
                  <a:gd name="T57" fmla="*/ 96 h 104"/>
                  <a:gd name="T58" fmla="*/ 160 w 157"/>
                  <a:gd name="T59" fmla="*/ 96 h 104"/>
                  <a:gd name="T60" fmla="*/ 178 w 157"/>
                  <a:gd name="T61" fmla="*/ 96 h 104"/>
                  <a:gd name="T62" fmla="*/ 198 w 157"/>
                  <a:gd name="T63" fmla="*/ 96 h 104"/>
                  <a:gd name="T64" fmla="*/ 215 w 157"/>
                  <a:gd name="T65" fmla="*/ 96 h 104"/>
                  <a:gd name="T66" fmla="*/ 215 w 157"/>
                  <a:gd name="T67" fmla="*/ 88 h 104"/>
                  <a:gd name="T68" fmla="*/ 215 w 157"/>
                  <a:gd name="T69" fmla="*/ 80 h 104"/>
                  <a:gd name="T70" fmla="*/ 231 w 157"/>
                  <a:gd name="T71" fmla="*/ 80 h 104"/>
                  <a:gd name="T72" fmla="*/ 249 w 157"/>
                  <a:gd name="T73" fmla="*/ 80 h 104"/>
                  <a:gd name="T74" fmla="*/ 249 w 157"/>
                  <a:gd name="T75" fmla="*/ 72 h 104"/>
                  <a:gd name="T76" fmla="*/ 249 w 157"/>
                  <a:gd name="T77" fmla="*/ 64 h 104"/>
                  <a:gd name="T78" fmla="*/ 268 w 157"/>
                  <a:gd name="T79" fmla="*/ 64 h 104"/>
                  <a:gd name="T80" fmla="*/ 268 w 157"/>
                  <a:gd name="T81" fmla="*/ 56 h 104"/>
                  <a:gd name="T82" fmla="*/ 268 w 157"/>
                  <a:gd name="T83" fmla="*/ 48 h 104"/>
                  <a:gd name="T84" fmla="*/ 268 w 157"/>
                  <a:gd name="T85" fmla="*/ 40 h 104"/>
                  <a:gd name="T86" fmla="*/ 286 w 157"/>
                  <a:gd name="T87" fmla="*/ 32 h 104"/>
                  <a:gd name="T88" fmla="*/ 286 w 157"/>
                  <a:gd name="T89" fmla="*/ 24 h 104"/>
                  <a:gd name="T90" fmla="*/ 286 w 157"/>
                  <a:gd name="T91" fmla="*/ 16 h 104"/>
                  <a:gd name="T92" fmla="*/ 286 w 157"/>
                  <a:gd name="T93" fmla="*/ 8 h 104"/>
                  <a:gd name="T94" fmla="*/ 268 w 157"/>
                  <a:gd name="T95" fmla="*/ 8 h 104"/>
                  <a:gd name="T96" fmla="*/ 268 w 157"/>
                  <a:gd name="T97" fmla="*/ 0 h 104"/>
                  <a:gd name="T98" fmla="*/ 249 w 157"/>
                  <a:gd name="T99" fmla="*/ 0 h 104"/>
                  <a:gd name="T100" fmla="*/ 231 w 157"/>
                  <a:gd name="T101" fmla="*/ 0 h 104"/>
                  <a:gd name="T102" fmla="*/ 215 w 157"/>
                  <a:gd name="T103" fmla="*/ 0 h 104"/>
                  <a:gd name="T104" fmla="*/ 198 w 157"/>
                  <a:gd name="T105" fmla="*/ 0 h 104"/>
                  <a:gd name="T106" fmla="*/ 178 w 157"/>
                  <a:gd name="T107" fmla="*/ 0 h 104"/>
                  <a:gd name="T108" fmla="*/ 160 w 157"/>
                  <a:gd name="T109" fmla="*/ 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7"/>
                  <a:gd name="T166" fmla="*/ 0 h 104"/>
                  <a:gd name="T167" fmla="*/ 157 w 157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7" h="104">
                    <a:moveTo>
                      <a:pt x="78" y="0"/>
                    </a:move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19" y="8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7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6" name="Oval 63"/>
              <p:cNvSpPr>
                <a:spLocks noChangeArrowheads="1"/>
              </p:cNvSpPr>
              <p:nvPr/>
            </p:nvSpPr>
            <p:spPr bwMode="auto">
              <a:xfrm>
                <a:off x="822" y="2472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</p:grpSp>
        <p:pic>
          <p:nvPicPr>
            <p:cNvPr id="257" name="Picture 64" descr="pintad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80" y="1049"/>
              <a:ext cx="552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7" name="Group 238"/>
          <p:cNvGrpSpPr>
            <a:grpSpLocks/>
          </p:cNvGrpSpPr>
          <p:nvPr/>
        </p:nvGrpSpPr>
        <p:grpSpPr bwMode="auto">
          <a:xfrm>
            <a:off x="5848332" y="4128178"/>
            <a:ext cx="1228424" cy="1181028"/>
            <a:chOff x="3484" y="978"/>
            <a:chExt cx="857" cy="929"/>
          </a:xfrm>
        </p:grpSpPr>
        <p:sp>
          <p:nvSpPr>
            <p:cNvPr id="268" name="Rectangle 68"/>
            <p:cNvSpPr>
              <a:spLocks noChangeArrowheads="1"/>
            </p:cNvSpPr>
            <p:nvPr/>
          </p:nvSpPr>
          <p:spPr bwMode="auto">
            <a:xfrm>
              <a:off x="3484" y="1767"/>
              <a:ext cx="857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sz="1200" dirty="0">
                  <a:latin typeface="Calibri" pitchFamily="34" charset="0"/>
                </a:rPr>
                <a:t>Linear growth phase</a:t>
              </a:r>
            </a:p>
          </p:txBody>
        </p:sp>
        <p:grpSp>
          <p:nvGrpSpPr>
            <p:cNvPr id="269" name="Group 69"/>
            <p:cNvGrpSpPr>
              <a:grpSpLocks/>
            </p:cNvGrpSpPr>
            <p:nvPr/>
          </p:nvGrpSpPr>
          <p:grpSpPr bwMode="auto">
            <a:xfrm>
              <a:off x="3718" y="1497"/>
              <a:ext cx="322" cy="267"/>
              <a:chOff x="3132" y="2188"/>
              <a:chExt cx="696" cy="462"/>
            </a:xfrm>
          </p:grpSpPr>
          <p:sp>
            <p:nvSpPr>
              <p:cNvPr id="271" name="Rectangle 70"/>
              <p:cNvSpPr>
                <a:spLocks noChangeArrowheads="1"/>
              </p:cNvSpPr>
              <p:nvPr/>
            </p:nvSpPr>
            <p:spPr bwMode="auto">
              <a:xfrm>
                <a:off x="3143" y="2515"/>
                <a:ext cx="685" cy="135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72" name="Line 71"/>
              <p:cNvSpPr>
                <a:spLocks noChangeShapeType="1"/>
              </p:cNvSpPr>
              <p:nvPr/>
            </p:nvSpPr>
            <p:spPr bwMode="auto">
              <a:xfrm>
                <a:off x="3132" y="2507"/>
                <a:ext cx="684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3" name="Line 72"/>
              <p:cNvSpPr>
                <a:spLocks noChangeShapeType="1"/>
              </p:cNvSpPr>
              <p:nvPr/>
            </p:nvSpPr>
            <p:spPr bwMode="auto">
              <a:xfrm>
                <a:off x="3132" y="2642"/>
                <a:ext cx="684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4" name="Freeform 73"/>
              <p:cNvSpPr>
                <a:spLocks/>
              </p:cNvSpPr>
              <p:nvPr/>
            </p:nvSpPr>
            <p:spPr bwMode="auto">
              <a:xfrm>
                <a:off x="3199" y="2419"/>
                <a:ext cx="298" cy="120"/>
              </a:xfrm>
              <a:custGeom>
                <a:avLst/>
                <a:gdLst>
                  <a:gd name="T0" fmla="*/ 0 w 265"/>
                  <a:gd name="T1" fmla="*/ 0 h 120"/>
                  <a:gd name="T2" fmla="*/ 0 w 265"/>
                  <a:gd name="T3" fmla="*/ 8 h 120"/>
                  <a:gd name="T4" fmla="*/ 0 w 265"/>
                  <a:gd name="T5" fmla="*/ 16 h 120"/>
                  <a:gd name="T6" fmla="*/ 0 w 265"/>
                  <a:gd name="T7" fmla="*/ 24 h 120"/>
                  <a:gd name="T8" fmla="*/ 0 w 265"/>
                  <a:gd name="T9" fmla="*/ 32 h 120"/>
                  <a:gd name="T10" fmla="*/ 0 w 265"/>
                  <a:gd name="T11" fmla="*/ 40 h 120"/>
                  <a:gd name="T12" fmla="*/ 17 w 265"/>
                  <a:gd name="T13" fmla="*/ 40 h 120"/>
                  <a:gd name="T14" fmla="*/ 17 w 265"/>
                  <a:gd name="T15" fmla="*/ 48 h 120"/>
                  <a:gd name="T16" fmla="*/ 17 w 265"/>
                  <a:gd name="T17" fmla="*/ 56 h 120"/>
                  <a:gd name="T18" fmla="*/ 34 w 265"/>
                  <a:gd name="T19" fmla="*/ 56 h 120"/>
                  <a:gd name="T20" fmla="*/ 34 w 265"/>
                  <a:gd name="T21" fmla="*/ 64 h 120"/>
                  <a:gd name="T22" fmla="*/ 53 w 265"/>
                  <a:gd name="T23" fmla="*/ 72 h 120"/>
                  <a:gd name="T24" fmla="*/ 53 w 265"/>
                  <a:gd name="T25" fmla="*/ 80 h 120"/>
                  <a:gd name="T26" fmla="*/ 70 w 265"/>
                  <a:gd name="T27" fmla="*/ 88 h 120"/>
                  <a:gd name="T28" fmla="*/ 70 w 265"/>
                  <a:gd name="T29" fmla="*/ 96 h 120"/>
                  <a:gd name="T30" fmla="*/ 89 w 265"/>
                  <a:gd name="T31" fmla="*/ 96 h 120"/>
                  <a:gd name="T32" fmla="*/ 105 w 265"/>
                  <a:gd name="T33" fmla="*/ 96 h 120"/>
                  <a:gd name="T34" fmla="*/ 105 w 265"/>
                  <a:gd name="T35" fmla="*/ 104 h 120"/>
                  <a:gd name="T36" fmla="*/ 121 w 265"/>
                  <a:gd name="T37" fmla="*/ 104 h 120"/>
                  <a:gd name="T38" fmla="*/ 141 w 265"/>
                  <a:gd name="T39" fmla="*/ 112 h 120"/>
                  <a:gd name="T40" fmla="*/ 159 w 265"/>
                  <a:gd name="T41" fmla="*/ 112 h 120"/>
                  <a:gd name="T42" fmla="*/ 159 w 265"/>
                  <a:gd name="T43" fmla="*/ 120 h 120"/>
                  <a:gd name="T44" fmla="*/ 175 w 265"/>
                  <a:gd name="T45" fmla="*/ 120 h 120"/>
                  <a:gd name="T46" fmla="*/ 193 w 265"/>
                  <a:gd name="T47" fmla="*/ 120 h 120"/>
                  <a:gd name="T48" fmla="*/ 210 w 265"/>
                  <a:gd name="T49" fmla="*/ 120 h 120"/>
                  <a:gd name="T50" fmla="*/ 229 w 265"/>
                  <a:gd name="T51" fmla="*/ 120 h 120"/>
                  <a:gd name="T52" fmla="*/ 246 w 265"/>
                  <a:gd name="T53" fmla="*/ 120 h 120"/>
                  <a:gd name="T54" fmla="*/ 264 w 265"/>
                  <a:gd name="T55" fmla="*/ 120 h 120"/>
                  <a:gd name="T56" fmla="*/ 283 w 265"/>
                  <a:gd name="T57" fmla="*/ 120 h 120"/>
                  <a:gd name="T58" fmla="*/ 300 w 265"/>
                  <a:gd name="T59" fmla="*/ 120 h 120"/>
                  <a:gd name="T60" fmla="*/ 317 w 265"/>
                  <a:gd name="T61" fmla="*/ 112 h 120"/>
                  <a:gd name="T62" fmla="*/ 317 w 265"/>
                  <a:gd name="T63" fmla="*/ 104 h 120"/>
                  <a:gd name="T64" fmla="*/ 334 w 265"/>
                  <a:gd name="T65" fmla="*/ 104 h 120"/>
                  <a:gd name="T66" fmla="*/ 334 w 265"/>
                  <a:gd name="T67" fmla="*/ 96 h 120"/>
                  <a:gd name="T68" fmla="*/ 352 w 265"/>
                  <a:gd name="T69" fmla="*/ 96 h 120"/>
                  <a:gd name="T70" fmla="*/ 352 w 265"/>
                  <a:gd name="T71" fmla="*/ 88 h 120"/>
                  <a:gd name="T72" fmla="*/ 372 w 265"/>
                  <a:gd name="T73" fmla="*/ 88 h 120"/>
                  <a:gd name="T74" fmla="*/ 388 w 265"/>
                  <a:gd name="T75" fmla="*/ 88 h 120"/>
                  <a:gd name="T76" fmla="*/ 388 w 265"/>
                  <a:gd name="T77" fmla="*/ 80 h 120"/>
                  <a:gd name="T78" fmla="*/ 405 w 265"/>
                  <a:gd name="T79" fmla="*/ 80 h 120"/>
                  <a:gd name="T80" fmla="*/ 405 w 265"/>
                  <a:gd name="T81" fmla="*/ 72 h 120"/>
                  <a:gd name="T82" fmla="*/ 405 w 265"/>
                  <a:gd name="T83" fmla="*/ 64 h 120"/>
                  <a:gd name="T84" fmla="*/ 423 w 265"/>
                  <a:gd name="T85" fmla="*/ 64 h 120"/>
                  <a:gd name="T86" fmla="*/ 423 w 265"/>
                  <a:gd name="T87" fmla="*/ 56 h 120"/>
                  <a:gd name="T88" fmla="*/ 423 w 265"/>
                  <a:gd name="T89" fmla="*/ 48 h 120"/>
                  <a:gd name="T90" fmla="*/ 441 w 265"/>
                  <a:gd name="T91" fmla="*/ 48 h 120"/>
                  <a:gd name="T92" fmla="*/ 441 w 265"/>
                  <a:gd name="T93" fmla="*/ 40 h 120"/>
                  <a:gd name="T94" fmla="*/ 441 w 265"/>
                  <a:gd name="T95" fmla="*/ 32 h 120"/>
                  <a:gd name="T96" fmla="*/ 459 w 265"/>
                  <a:gd name="T97" fmla="*/ 16 h 120"/>
                  <a:gd name="T98" fmla="*/ 477 w 265"/>
                  <a:gd name="T99" fmla="*/ 16 h 120"/>
                  <a:gd name="T100" fmla="*/ 477 w 265"/>
                  <a:gd name="T101" fmla="*/ 8 h 120"/>
                  <a:gd name="T102" fmla="*/ 477 w 265"/>
                  <a:gd name="T103" fmla="*/ 0 h 120"/>
                  <a:gd name="T104" fmla="*/ 0 w 265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65"/>
                  <a:gd name="T160" fmla="*/ 0 h 120"/>
                  <a:gd name="T161" fmla="*/ 265 w 265"/>
                  <a:gd name="T162" fmla="*/ 120 h 1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65" h="120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64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8"/>
                    </a:lnTo>
                    <a:lnTo>
                      <a:pt x="39" y="96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8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20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25" y="64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45" y="32"/>
                    </a:lnTo>
                    <a:lnTo>
                      <a:pt x="255" y="16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5" name="Freeform 74"/>
              <p:cNvSpPr>
                <a:spLocks/>
              </p:cNvSpPr>
              <p:nvPr/>
            </p:nvSpPr>
            <p:spPr bwMode="auto">
              <a:xfrm>
                <a:off x="3199" y="2419"/>
                <a:ext cx="298" cy="120"/>
              </a:xfrm>
              <a:custGeom>
                <a:avLst/>
                <a:gdLst>
                  <a:gd name="T0" fmla="*/ 0 w 265"/>
                  <a:gd name="T1" fmla="*/ 0 h 120"/>
                  <a:gd name="T2" fmla="*/ 0 w 265"/>
                  <a:gd name="T3" fmla="*/ 8 h 120"/>
                  <a:gd name="T4" fmla="*/ 0 w 265"/>
                  <a:gd name="T5" fmla="*/ 16 h 120"/>
                  <a:gd name="T6" fmla="*/ 0 w 265"/>
                  <a:gd name="T7" fmla="*/ 24 h 120"/>
                  <a:gd name="T8" fmla="*/ 0 w 265"/>
                  <a:gd name="T9" fmla="*/ 32 h 120"/>
                  <a:gd name="T10" fmla="*/ 0 w 265"/>
                  <a:gd name="T11" fmla="*/ 40 h 120"/>
                  <a:gd name="T12" fmla="*/ 17 w 265"/>
                  <a:gd name="T13" fmla="*/ 40 h 120"/>
                  <a:gd name="T14" fmla="*/ 17 w 265"/>
                  <a:gd name="T15" fmla="*/ 48 h 120"/>
                  <a:gd name="T16" fmla="*/ 17 w 265"/>
                  <a:gd name="T17" fmla="*/ 56 h 120"/>
                  <a:gd name="T18" fmla="*/ 34 w 265"/>
                  <a:gd name="T19" fmla="*/ 56 h 120"/>
                  <a:gd name="T20" fmla="*/ 34 w 265"/>
                  <a:gd name="T21" fmla="*/ 64 h 120"/>
                  <a:gd name="T22" fmla="*/ 53 w 265"/>
                  <a:gd name="T23" fmla="*/ 72 h 120"/>
                  <a:gd name="T24" fmla="*/ 53 w 265"/>
                  <a:gd name="T25" fmla="*/ 80 h 120"/>
                  <a:gd name="T26" fmla="*/ 70 w 265"/>
                  <a:gd name="T27" fmla="*/ 88 h 120"/>
                  <a:gd name="T28" fmla="*/ 70 w 265"/>
                  <a:gd name="T29" fmla="*/ 96 h 120"/>
                  <a:gd name="T30" fmla="*/ 89 w 265"/>
                  <a:gd name="T31" fmla="*/ 96 h 120"/>
                  <a:gd name="T32" fmla="*/ 105 w 265"/>
                  <a:gd name="T33" fmla="*/ 96 h 120"/>
                  <a:gd name="T34" fmla="*/ 105 w 265"/>
                  <a:gd name="T35" fmla="*/ 104 h 120"/>
                  <a:gd name="T36" fmla="*/ 121 w 265"/>
                  <a:gd name="T37" fmla="*/ 104 h 120"/>
                  <a:gd name="T38" fmla="*/ 141 w 265"/>
                  <a:gd name="T39" fmla="*/ 112 h 120"/>
                  <a:gd name="T40" fmla="*/ 159 w 265"/>
                  <a:gd name="T41" fmla="*/ 112 h 120"/>
                  <a:gd name="T42" fmla="*/ 159 w 265"/>
                  <a:gd name="T43" fmla="*/ 120 h 120"/>
                  <a:gd name="T44" fmla="*/ 175 w 265"/>
                  <a:gd name="T45" fmla="*/ 120 h 120"/>
                  <a:gd name="T46" fmla="*/ 193 w 265"/>
                  <a:gd name="T47" fmla="*/ 120 h 120"/>
                  <a:gd name="T48" fmla="*/ 210 w 265"/>
                  <a:gd name="T49" fmla="*/ 120 h 120"/>
                  <a:gd name="T50" fmla="*/ 229 w 265"/>
                  <a:gd name="T51" fmla="*/ 120 h 120"/>
                  <a:gd name="T52" fmla="*/ 246 w 265"/>
                  <a:gd name="T53" fmla="*/ 120 h 120"/>
                  <a:gd name="T54" fmla="*/ 264 w 265"/>
                  <a:gd name="T55" fmla="*/ 120 h 120"/>
                  <a:gd name="T56" fmla="*/ 283 w 265"/>
                  <a:gd name="T57" fmla="*/ 120 h 120"/>
                  <a:gd name="T58" fmla="*/ 300 w 265"/>
                  <a:gd name="T59" fmla="*/ 120 h 120"/>
                  <a:gd name="T60" fmla="*/ 317 w 265"/>
                  <a:gd name="T61" fmla="*/ 112 h 120"/>
                  <a:gd name="T62" fmla="*/ 317 w 265"/>
                  <a:gd name="T63" fmla="*/ 104 h 120"/>
                  <a:gd name="T64" fmla="*/ 334 w 265"/>
                  <a:gd name="T65" fmla="*/ 104 h 120"/>
                  <a:gd name="T66" fmla="*/ 334 w 265"/>
                  <a:gd name="T67" fmla="*/ 96 h 120"/>
                  <a:gd name="T68" fmla="*/ 352 w 265"/>
                  <a:gd name="T69" fmla="*/ 96 h 120"/>
                  <a:gd name="T70" fmla="*/ 352 w 265"/>
                  <a:gd name="T71" fmla="*/ 88 h 120"/>
                  <a:gd name="T72" fmla="*/ 372 w 265"/>
                  <a:gd name="T73" fmla="*/ 88 h 120"/>
                  <a:gd name="T74" fmla="*/ 388 w 265"/>
                  <a:gd name="T75" fmla="*/ 88 h 120"/>
                  <a:gd name="T76" fmla="*/ 388 w 265"/>
                  <a:gd name="T77" fmla="*/ 80 h 120"/>
                  <a:gd name="T78" fmla="*/ 405 w 265"/>
                  <a:gd name="T79" fmla="*/ 80 h 120"/>
                  <a:gd name="T80" fmla="*/ 405 w 265"/>
                  <a:gd name="T81" fmla="*/ 72 h 120"/>
                  <a:gd name="T82" fmla="*/ 405 w 265"/>
                  <a:gd name="T83" fmla="*/ 64 h 120"/>
                  <a:gd name="T84" fmla="*/ 423 w 265"/>
                  <a:gd name="T85" fmla="*/ 64 h 120"/>
                  <a:gd name="T86" fmla="*/ 423 w 265"/>
                  <a:gd name="T87" fmla="*/ 56 h 120"/>
                  <a:gd name="T88" fmla="*/ 423 w 265"/>
                  <a:gd name="T89" fmla="*/ 48 h 120"/>
                  <a:gd name="T90" fmla="*/ 441 w 265"/>
                  <a:gd name="T91" fmla="*/ 48 h 120"/>
                  <a:gd name="T92" fmla="*/ 441 w 265"/>
                  <a:gd name="T93" fmla="*/ 40 h 120"/>
                  <a:gd name="T94" fmla="*/ 441 w 265"/>
                  <a:gd name="T95" fmla="*/ 32 h 120"/>
                  <a:gd name="T96" fmla="*/ 459 w 265"/>
                  <a:gd name="T97" fmla="*/ 16 h 120"/>
                  <a:gd name="T98" fmla="*/ 477 w 265"/>
                  <a:gd name="T99" fmla="*/ 16 h 120"/>
                  <a:gd name="T100" fmla="*/ 477 w 265"/>
                  <a:gd name="T101" fmla="*/ 8 h 120"/>
                  <a:gd name="T102" fmla="*/ 477 w 265"/>
                  <a:gd name="T103" fmla="*/ 0 h 1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65"/>
                  <a:gd name="T157" fmla="*/ 0 h 120"/>
                  <a:gd name="T158" fmla="*/ 265 w 265"/>
                  <a:gd name="T159" fmla="*/ 120 h 1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65" h="120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64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8"/>
                    </a:lnTo>
                    <a:lnTo>
                      <a:pt x="39" y="96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8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20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25" y="64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45" y="32"/>
                    </a:lnTo>
                    <a:lnTo>
                      <a:pt x="255" y="16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6" name="Oval 75"/>
              <p:cNvSpPr>
                <a:spLocks noChangeArrowheads="1"/>
              </p:cNvSpPr>
              <p:nvPr/>
            </p:nvSpPr>
            <p:spPr bwMode="auto">
              <a:xfrm>
                <a:off x="3326" y="2488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77" name="Freeform 76"/>
              <p:cNvSpPr>
                <a:spLocks/>
              </p:cNvSpPr>
              <p:nvPr/>
            </p:nvSpPr>
            <p:spPr bwMode="auto">
              <a:xfrm>
                <a:off x="3485" y="2419"/>
                <a:ext cx="287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18 w 255"/>
                  <a:gd name="T5" fmla="*/ 8 h 120"/>
                  <a:gd name="T6" fmla="*/ 18 w 255"/>
                  <a:gd name="T7" fmla="*/ 16 h 120"/>
                  <a:gd name="T8" fmla="*/ 18 w 255"/>
                  <a:gd name="T9" fmla="*/ 24 h 120"/>
                  <a:gd name="T10" fmla="*/ 18 w 255"/>
                  <a:gd name="T11" fmla="*/ 32 h 120"/>
                  <a:gd name="T12" fmla="*/ 18 w 255"/>
                  <a:gd name="T13" fmla="*/ 40 h 120"/>
                  <a:gd name="T14" fmla="*/ 34 w 255"/>
                  <a:gd name="T15" fmla="*/ 40 h 120"/>
                  <a:gd name="T16" fmla="*/ 34 w 255"/>
                  <a:gd name="T17" fmla="*/ 48 h 120"/>
                  <a:gd name="T18" fmla="*/ 34 w 255"/>
                  <a:gd name="T19" fmla="*/ 56 h 120"/>
                  <a:gd name="T20" fmla="*/ 53 w 255"/>
                  <a:gd name="T21" fmla="*/ 64 h 120"/>
                  <a:gd name="T22" fmla="*/ 53 w 255"/>
                  <a:gd name="T23" fmla="*/ 72 h 120"/>
                  <a:gd name="T24" fmla="*/ 71 w 255"/>
                  <a:gd name="T25" fmla="*/ 72 h 120"/>
                  <a:gd name="T26" fmla="*/ 71 w 255"/>
                  <a:gd name="T27" fmla="*/ 80 h 120"/>
                  <a:gd name="T28" fmla="*/ 71 w 255"/>
                  <a:gd name="T29" fmla="*/ 88 h 120"/>
                  <a:gd name="T30" fmla="*/ 89 w 255"/>
                  <a:gd name="T31" fmla="*/ 88 h 120"/>
                  <a:gd name="T32" fmla="*/ 89 w 255"/>
                  <a:gd name="T33" fmla="*/ 96 h 120"/>
                  <a:gd name="T34" fmla="*/ 105 w 255"/>
                  <a:gd name="T35" fmla="*/ 96 h 120"/>
                  <a:gd name="T36" fmla="*/ 105 w 255"/>
                  <a:gd name="T37" fmla="*/ 104 h 120"/>
                  <a:gd name="T38" fmla="*/ 125 w 255"/>
                  <a:gd name="T39" fmla="*/ 104 h 120"/>
                  <a:gd name="T40" fmla="*/ 141 w 255"/>
                  <a:gd name="T41" fmla="*/ 112 h 120"/>
                  <a:gd name="T42" fmla="*/ 159 w 255"/>
                  <a:gd name="T43" fmla="*/ 112 h 120"/>
                  <a:gd name="T44" fmla="*/ 178 w 255"/>
                  <a:gd name="T45" fmla="*/ 112 h 120"/>
                  <a:gd name="T46" fmla="*/ 178 w 255"/>
                  <a:gd name="T47" fmla="*/ 120 h 120"/>
                  <a:gd name="T48" fmla="*/ 195 w 255"/>
                  <a:gd name="T49" fmla="*/ 120 h 120"/>
                  <a:gd name="T50" fmla="*/ 214 w 255"/>
                  <a:gd name="T51" fmla="*/ 120 h 120"/>
                  <a:gd name="T52" fmla="*/ 230 w 255"/>
                  <a:gd name="T53" fmla="*/ 120 h 120"/>
                  <a:gd name="T54" fmla="*/ 246 w 255"/>
                  <a:gd name="T55" fmla="*/ 120 h 120"/>
                  <a:gd name="T56" fmla="*/ 264 w 255"/>
                  <a:gd name="T57" fmla="*/ 120 h 120"/>
                  <a:gd name="T58" fmla="*/ 284 w 255"/>
                  <a:gd name="T59" fmla="*/ 120 h 120"/>
                  <a:gd name="T60" fmla="*/ 303 w 255"/>
                  <a:gd name="T61" fmla="*/ 112 h 120"/>
                  <a:gd name="T62" fmla="*/ 317 w 255"/>
                  <a:gd name="T63" fmla="*/ 112 h 120"/>
                  <a:gd name="T64" fmla="*/ 317 w 255"/>
                  <a:gd name="T65" fmla="*/ 104 h 120"/>
                  <a:gd name="T66" fmla="*/ 334 w 255"/>
                  <a:gd name="T67" fmla="*/ 104 h 120"/>
                  <a:gd name="T68" fmla="*/ 334 w 255"/>
                  <a:gd name="T69" fmla="*/ 96 h 120"/>
                  <a:gd name="T70" fmla="*/ 355 w 255"/>
                  <a:gd name="T71" fmla="*/ 96 h 120"/>
                  <a:gd name="T72" fmla="*/ 355 w 255"/>
                  <a:gd name="T73" fmla="*/ 88 h 120"/>
                  <a:gd name="T74" fmla="*/ 373 w 255"/>
                  <a:gd name="T75" fmla="*/ 88 h 120"/>
                  <a:gd name="T76" fmla="*/ 373 w 255"/>
                  <a:gd name="T77" fmla="*/ 80 h 120"/>
                  <a:gd name="T78" fmla="*/ 389 w 255"/>
                  <a:gd name="T79" fmla="*/ 80 h 120"/>
                  <a:gd name="T80" fmla="*/ 389 w 255"/>
                  <a:gd name="T81" fmla="*/ 72 h 120"/>
                  <a:gd name="T82" fmla="*/ 407 w 255"/>
                  <a:gd name="T83" fmla="*/ 72 h 120"/>
                  <a:gd name="T84" fmla="*/ 407 w 255"/>
                  <a:gd name="T85" fmla="*/ 64 h 120"/>
                  <a:gd name="T86" fmla="*/ 407 w 255"/>
                  <a:gd name="T87" fmla="*/ 56 h 120"/>
                  <a:gd name="T88" fmla="*/ 423 w 255"/>
                  <a:gd name="T89" fmla="*/ 56 h 120"/>
                  <a:gd name="T90" fmla="*/ 423 w 255"/>
                  <a:gd name="T91" fmla="*/ 48 h 120"/>
                  <a:gd name="T92" fmla="*/ 423 w 255"/>
                  <a:gd name="T93" fmla="*/ 40 h 120"/>
                  <a:gd name="T94" fmla="*/ 423 w 255"/>
                  <a:gd name="T95" fmla="*/ 32 h 120"/>
                  <a:gd name="T96" fmla="*/ 443 w 255"/>
                  <a:gd name="T97" fmla="*/ 16 h 120"/>
                  <a:gd name="T98" fmla="*/ 461 w 255"/>
                  <a:gd name="T99" fmla="*/ 16 h 120"/>
                  <a:gd name="T100" fmla="*/ 461 w 255"/>
                  <a:gd name="T101" fmla="*/ 8 h 120"/>
                  <a:gd name="T102" fmla="*/ 461 w 255"/>
                  <a:gd name="T103" fmla="*/ 0 h 120"/>
                  <a:gd name="T104" fmla="*/ 0 w 255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5"/>
                  <a:gd name="T160" fmla="*/ 0 h 120"/>
                  <a:gd name="T161" fmla="*/ 255 w 255"/>
                  <a:gd name="T162" fmla="*/ 120 h 1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64"/>
                    </a:lnTo>
                    <a:lnTo>
                      <a:pt x="29" y="72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9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98" y="112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8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6" y="80"/>
                    </a:lnTo>
                    <a:lnTo>
                      <a:pt x="216" y="72"/>
                    </a:lnTo>
                    <a:lnTo>
                      <a:pt x="226" y="72"/>
                    </a:lnTo>
                    <a:lnTo>
                      <a:pt x="226" y="64"/>
                    </a:lnTo>
                    <a:lnTo>
                      <a:pt x="226" y="56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16"/>
                    </a:lnTo>
                    <a:lnTo>
                      <a:pt x="255" y="8"/>
                    </a:lnTo>
                    <a:lnTo>
                      <a:pt x="25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8" name="Freeform 77"/>
              <p:cNvSpPr>
                <a:spLocks/>
              </p:cNvSpPr>
              <p:nvPr/>
            </p:nvSpPr>
            <p:spPr bwMode="auto">
              <a:xfrm>
                <a:off x="3485" y="2419"/>
                <a:ext cx="287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18 w 255"/>
                  <a:gd name="T5" fmla="*/ 8 h 120"/>
                  <a:gd name="T6" fmla="*/ 18 w 255"/>
                  <a:gd name="T7" fmla="*/ 16 h 120"/>
                  <a:gd name="T8" fmla="*/ 18 w 255"/>
                  <a:gd name="T9" fmla="*/ 24 h 120"/>
                  <a:gd name="T10" fmla="*/ 18 w 255"/>
                  <a:gd name="T11" fmla="*/ 32 h 120"/>
                  <a:gd name="T12" fmla="*/ 18 w 255"/>
                  <a:gd name="T13" fmla="*/ 40 h 120"/>
                  <a:gd name="T14" fmla="*/ 34 w 255"/>
                  <a:gd name="T15" fmla="*/ 40 h 120"/>
                  <a:gd name="T16" fmla="*/ 34 w 255"/>
                  <a:gd name="T17" fmla="*/ 48 h 120"/>
                  <a:gd name="T18" fmla="*/ 34 w 255"/>
                  <a:gd name="T19" fmla="*/ 56 h 120"/>
                  <a:gd name="T20" fmla="*/ 53 w 255"/>
                  <a:gd name="T21" fmla="*/ 64 h 120"/>
                  <a:gd name="T22" fmla="*/ 53 w 255"/>
                  <a:gd name="T23" fmla="*/ 72 h 120"/>
                  <a:gd name="T24" fmla="*/ 71 w 255"/>
                  <a:gd name="T25" fmla="*/ 72 h 120"/>
                  <a:gd name="T26" fmla="*/ 71 w 255"/>
                  <a:gd name="T27" fmla="*/ 80 h 120"/>
                  <a:gd name="T28" fmla="*/ 71 w 255"/>
                  <a:gd name="T29" fmla="*/ 88 h 120"/>
                  <a:gd name="T30" fmla="*/ 89 w 255"/>
                  <a:gd name="T31" fmla="*/ 88 h 120"/>
                  <a:gd name="T32" fmla="*/ 89 w 255"/>
                  <a:gd name="T33" fmla="*/ 96 h 120"/>
                  <a:gd name="T34" fmla="*/ 105 w 255"/>
                  <a:gd name="T35" fmla="*/ 96 h 120"/>
                  <a:gd name="T36" fmla="*/ 105 w 255"/>
                  <a:gd name="T37" fmla="*/ 104 h 120"/>
                  <a:gd name="T38" fmla="*/ 125 w 255"/>
                  <a:gd name="T39" fmla="*/ 104 h 120"/>
                  <a:gd name="T40" fmla="*/ 141 w 255"/>
                  <a:gd name="T41" fmla="*/ 112 h 120"/>
                  <a:gd name="T42" fmla="*/ 159 w 255"/>
                  <a:gd name="T43" fmla="*/ 112 h 120"/>
                  <a:gd name="T44" fmla="*/ 178 w 255"/>
                  <a:gd name="T45" fmla="*/ 112 h 120"/>
                  <a:gd name="T46" fmla="*/ 178 w 255"/>
                  <a:gd name="T47" fmla="*/ 120 h 120"/>
                  <a:gd name="T48" fmla="*/ 195 w 255"/>
                  <a:gd name="T49" fmla="*/ 120 h 120"/>
                  <a:gd name="T50" fmla="*/ 214 w 255"/>
                  <a:gd name="T51" fmla="*/ 120 h 120"/>
                  <a:gd name="T52" fmla="*/ 230 w 255"/>
                  <a:gd name="T53" fmla="*/ 120 h 120"/>
                  <a:gd name="T54" fmla="*/ 246 w 255"/>
                  <a:gd name="T55" fmla="*/ 120 h 120"/>
                  <a:gd name="T56" fmla="*/ 264 w 255"/>
                  <a:gd name="T57" fmla="*/ 120 h 120"/>
                  <a:gd name="T58" fmla="*/ 284 w 255"/>
                  <a:gd name="T59" fmla="*/ 120 h 120"/>
                  <a:gd name="T60" fmla="*/ 303 w 255"/>
                  <a:gd name="T61" fmla="*/ 112 h 120"/>
                  <a:gd name="T62" fmla="*/ 317 w 255"/>
                  <a:gd name="T63" fmla="*/ 112 h 120"/>
                  <a:gd name="T64" fmla="*/ 317 w 255"/>
                  <a:gd name="T65" fmla="*/ 104 h 120"/>
                  <a:gd name="T66" fmla="*/ 334 w 255"/>
                  <a:gd name="T67" fmla="*/ 104 h 120"/>
                  <a:gd name="T68" fmla="*/ 334 w 255"/>
                  <a:gd name="T69" fmla="*/ 96 h 120"/>
                  <a:gd name="T70" fmla="*/ 355 w 255"/>
                  <a:gd name="T71" fmla="*/ 96 h 120"/>
                  <a:gd name="T72" fmla="*/ 355 w 255"/>
                  <a:gd name="T73" fmla="*/ 88 h 120"/>
                  <a:gd name="T74" fmla="*/ 373 w 255"/>
                  <a:gd name="T75" fmla="*/ 88 h 120"/>
                  <a:gd name="T76" fmla="*/ 373 w 255"/>
                  <a:gd name="T77" fmla="*/ 80 h 120"/>
                  <a:gd name="T78" fmla="*/ 389 w 255"/>
                  <a:gd name="T79" fmla="*/ 80 h 120"/>
                  <a:gd name="T80" fmla="*/ 389 w 255"/>
                  <a:gd name="T81" fmla="*/ 72 h 120"/>
                  <a:gd name="T82" fmla="*/ 407 w 255"/>
                  <a:gd name="T83" fmla="*/ 72 h 120"/>
                  <a:gd name="T84" fmla="*/ 407 w 255"/>
                  <a:gd name="T85" fmla="*/ 64 h 120"/>
                  <a:gd name="T86" fmla="*/ 407 w 255"/>
                  <a:gd name="T87" fmla="*/ 56 h 120"/>
                  <a:gd name="T88" fmla="*/ 423 w 255"/>
                  <a:gd name="T89" fmla="*/ 56 h 120"/>
                  <a:gd name="T90" fmla="*/ 423 w 255"/>
                  <a:gd name="T91" fmla="*/ 48 h 120"/>
                  <a:gd name="T92" fmla="*/ 423 w 255"/>
                  <a:gd name="T93" fmla="*/ 40 h 120"/>
                  <a:gd name="T94" fmla="*/ 423 w 255"/>
                  <a:gd name="T95" fmla="*/ 32 h 120"/>
                  <a:gd name="T96" fmla="*/ 443 w 255"/>
                  <a:gd name="T97" fmla="*/ 16 h 120"/>
                  <a:gd name="T98" fmla="*/ 461 w 255"/>
                  <a:gd name="T99" fmla="*/ 16 h 120"/>
                  <a:gd name="T100" fmla="*/ 461 w 255"/>
                  <a:gd name="T101" fmla="*/ 8 h 120"/>
                  <a:gd name="T102" fmla="*/ 461 w 255"/>
                  <a:gd name="T103" fmla="*/ 0 h 1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5"/>
                  <a:gd name="T157" fmla="*/ 0 h 120"/>
                  <a:gd name="T158" fmla="*/ 255 w 255"/>
                  <a:gd name="T159" fmla="*/ 120 h 1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64"/>
                    </a:lnTo>
                    <a:lnTo>
                      <a:pt x="29" y="72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9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98" y="112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8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6" y="80"/>
                    </a:lnTo>
                    <a:lnTo>
                      <a:pt x="216" y="72"/>
                    </a:lnTo>
                    <a:lnTo>
                      <a:pt x="226" y="72"/>
                    </a:lnTo>
                    <a:lnTo>
                      <a:pt x="226" y="64"/>
                    </a:lnTo>
                    <a:lnTo>
                      <a:pt x="226" y="56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16"/>
                    </a:lnTo>
                    <a:lnTo>
                      <a:pt x="255" y="8"/>
                    </a:lnTo>
                    <a:lnTo>
                      <a:pt x="25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9" name="Oval 78"/>
              <p:cNvSpPr>
                <a:spLocks noChangeArrowheads="1"/>
              </p:cNvSpPr>
              <p:nvPr/>
            </p:nvSpPr>
            <p:spPr bwMode="auto">
              <a:xfrm>
                <a:off x="3601" y="2488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0" name="Rectangle 79"/>
              <p:cNvSpPr>
                <a:spLocks noChangeArrowheads="1"/>
              </p:cNvSpPr>
              <p:nvPr/>
            </p:nvSpPr>
            <p:spPr bwMode="auto">
              <a:xfrm>
                <a:off x="3210" y="2196"/>
                <a:ext cx="308" cy="239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1" name="Rectangle 80"/>
              <p:cNvSpPr>
                <a:spLocks noChangeArrowheads="1"/>
              </p:cNvSpPr>
              <p:nvPr/>
            </p:nvSpPr>
            <p:spPr bwMode="auto">
              <a:xfrm>
                <a:off x="3497" y="2196"/>
                <a:ext cx="287" cy="23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2" name="Line 81"/>
              <p:cNvSpPr>
                <a:spLocks noChangeShapeType="1"/>
              </p:cNvSpPr>
              <p:nvPr/>
            </p:nvSpPr>
            <p:spPr bwMode="auto">
              <a:xfrm flipV="1">
                <a:off x="3199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83" name="Line 82"/>
              <p:cNvSpPr>
                <a:spLocks noChangeShapeType="1"/>
              </p:cNvSpPr>
              <p:nvPr/>
            </p:nvSpPr>
            <p:spPr bwMode="auto">
              <a:xfrm flipV="1">
                <a:off x="3497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84" name="Line 83"/>
              <p:cNvSpPr>
                <a:spLocks noChangeShapeType="1"/>
              </p:cNvSpPr>
              <p:nvPr/>
            </p:nvSpPr>
            <p:spPr bwMode="auto">
              <a:xfrm flipV="1">
                <a:off x="3772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</p:grpSp>
        <p:pic>
          <p:nvPicPr>
            <p:cNvPr id="270" name="Picture 84" descr="pintade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26" y="978"/>
              <a:ext cx="671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-47625" y="0"/>
            <a:ext cx="9191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La formation de la </a:t>
            </a:r>
            <a:r>
              <a:rPr 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coquille des oiseaux, </a:t>
            </a:r>
            <a:endParaRPr lang="fr-FR" sz="3200" b="1" dirty="0">
              <a:solidFill>
                <a:srgbClr val="027D51"/>
              </a:solidFill>
              <a:cs typeface="Times New Roman" pitchFamily="18" charset="0"/>
            </a:endParaRPr>
          </a:p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un processus de </a:t>
            </a:r>
            <a:r>
              <a:rPr lang="fr-FR" sz="3200" b="1" dirty="0" err="1">
                <a:solidFill>
                  <a:srgbClr val="027D51"/>
                </a:solidFill>
                <a:cs typeface="Times New Roman" pitchFamily="18" charset="0"/>
              </a:rPr>
              <a:t>biominéralisation</a:t>
            </a:r>
            <a:endParaRPr 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220313" name="Text Box 153"/>
          <p:cNvSpPr txBox="1">
            <a:spLocks noChangeArrowheads="1"/>
          </p:cNvSpPr>
          <p:nvPr/>
        </p:nvSpPr>
        <p:spPr bwMode="auto">
          <a:xfrm>
            <a:off x="0" y="1268413"/>
            <a:ext cx="91440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b="1">
                <a:sym typeface="Wingdings" pitchFamily="2" charset="2"/>
              </a:rPr>
              <a:t> Minéralisation de la coquille se produit dans l’utérus qui constitue un espace compartimenté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Les cellules de l’utérus sécrètent un fluide acellulaire (liquide utérin) dans lequel se produit la minéralisation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L’ensemble des constituants minéraux et organiques nécessaires à la formation de la coquille sont présents dans ce milieu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carbonate de calcium précipite à partir du calcium et des bicarbonates du fluide utérin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calcium et les carbonates se trouvent à des concentrations élevées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produit de solubilité est dépassé de 100 fois environ</a:t>
            </a:r>
          </a:p>
        </p:txBody>
      </p:sp>
      <p:sp>
        <p:nvSpPr>
          <p:cNvPr id="220334" name="Rectangle 174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3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3824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651" y="1988840"/>
            <a:ext cx="5716686" cy="38801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7175" y="3929063"/>
            <a:ext cx="8743950" cy="2792412"/>
            <a:chOff x="162" y="2475"/>
            <a:chExt cx="5508" cy="1759"/>
          </a:xfrm>
        </p:grpSpPr>
        <p:sp>
          <p:nvSpPr>
            <p:cNvPr id="138245" name="Rectangle 5"/>
            <p:cNvSpPr>
              <a:spLocks noChangeArrowheads="1"/>
            </p:cNvSpPr>
            <p:nvPr/>
          </p:nvSpPr>
          <p:spPr bwMode="auto">
            <a:xfrm>
              <a:off x="162" y="3886"/>
              <a:ext cx="5508" cy="3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/>
              <a:r>
                <a:rPr lang="fr-FR" sz="2000" dirty="0">
                  <a:solidFill>
                    <a:schemeClr val="tx2"/>
                  </a:solidFill>
                </a:rPr>
                <a:t>Le carbonate de calcium se dépose en des sites organiques (noyaux mamillaires) en surface de la membrane de </a:t>
              </a:r>
              <a:r>
                <a:rPr lang="fr-FR" sz="2000" dirty="0" smtClean="0">
                  <a:solidFill>
                    <a:schemeClr val="tx2"/>
                  </a:solidFill>
                </a:rPr>
                <a:t>l’œuf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138248" name="Line 8"/>
            <p:cNvSpPr>
              <a:spLocks noChangeShapeType="1"/>
            </p:cNvSpPr>
            <p:nvPr/>
          </p:nvSpPr>
          <p:spPr bwMode="auto">
            <a:xfrm flipH="1" flipV="1">
              <a:off x="1487" y="3437"/>
              <a:ext cx="216" cy="46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49" name="Line 9"/>
            <p:cNvSpPr>
              <a:spLocks noChangeShapeType="1"/>
            </p:cNvSpPr>
            <p:nvPr/>
          </p:nvSpPr>
          <p:spPr bwMode="auto">
            <a:xfrm flipH="1" flipV="1">
              <a:off x="1823" y="2608"/>
              <a:ext cx="310" cy="1278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50" name="Line 10"/>
            <p:cNvSpPr>
              <a:spLocks noChangeShapeType="1"/>
            </p:cNvSpPr>
            <p:nvPr/>
          </p:nvSpPr>
          <p:spPr bwMode="auto">
            <a:xfrm flipV="1">
              <a:off x="2608" y="2475"/>
              <a:ext cx="0" cy="1411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51" name="Line 11"/>
            <p:cNvSpPr>
              <a:spLocks noChangeShapeType="1"/>
            </p:cNvSpPr>
            <p:nvPr/>
          </p:nvSpPr>
          <p:spPr bwMode="auto">
            <a:xfrm flipV="1">
              <a:off x="3019" y="3247"/>
              <a:ext cx="0" cy="64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1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54" y="403224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12360" y="1700808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50913" y="1772816"/>
            <a:ext cx="6501407" cy="4913734"/>
            <a:chOff x="599" y="931"/>
            <a:chExt cx="4505" cy="3281"/>
          </a:xfrm>
        </p:grpSpPr>
        <p:pic>
          <p:nvPicPr>
            <p:cNvPr id="139268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9" y="931"/>
              <a:ext cx="4444" cy="2939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39271" name="Text Box 7"/>
            <p:cNvSpPr txBox="1">
              <a:spLocks noChangeArrowheads="1"/>
            </p:cNvSpPr>
            <p:nvPr/>
          </p:nvSpPr>
          <p:spPr bwMode="auto">
            <a:xfrm>
              <a:off x="599" y="3962"/>
              <a:ext cx="4505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/>
                <a:t>Peu à peu les noyaux mamillaires sont recouverts de calcite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8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82739" y="1454746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70001" y="1988839"/>
            <a:ext cx="5606256" cy="4607223"/>
            <a:chOff x="800" y="914"/>
            <a:chExt cx="4034" cy="3241"/>
          </a:xfrm>
        </p:grpSpPr>
        <p:pic>
          <p:nvPicPr>
            <p:cNvPr id="142340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0" y="914"/>
              <a:ext cx="4034" cy="2702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42341" name="Line 5"/>
            <p:cNvSpPr>
              <a:spLocks noChangeShapeType="1"/>
            </p:cNvSpPr>
            <p:nvPr/>
          </p:nvSpPr>
          <p:spPr bwMode="auto">
            <a:xfrm flipV="1">
              <a:off x="3069" y="2142"/>
              <a:ext cx="246" cy="2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882" y="3713"/>
              <a:ext cx="3754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/>
                <a:t>La couche calcifiée est étroitement liée aux fibres de la membrane de la coquille</a:t>
              </a:r>
            </a:p>
          </p:txBody>
        </p:sp>
      </p:grp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52" y="11663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74530" y="1424409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230188" y="958850"/>
            <a:ext cx="18630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</a:rPr>
              <a:t>La phase </a:t>
            </a:r>
            <a:r>
              <a:rPr lang="fr-FR" sz="2000" dirty="0" smtClean="0">
                <a:solidFill>
                  <a:schemeClr val="accent2"/>
                </a:solidFill>
              </a:rPr>
              <a:t>initiale</a:t>
            </a:r>
            <a:endParaRPr lang="fr-FR" sz="2000" dirty="0">
              <a:solidFill>
                <a:schemeClr val="accent2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25538" y="2009775"/>
            <a:ext cx="5608637" cy="4705350"/>
            <a:chOff x="709" y="923"/>
            <a:chExt cx="4224" cy="3307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09" y="923"/>
              <a:ext cx="4224" cy="3307"/>
              <a:chOff x="709" y="923"/>
              <a:chExt cx="4224" cy="3307"/>
            </a:xfrm>
          </p:grpSpPr>
          <p:pic>
            <p:nvPicPr>
              <p:cNvPr id="141318" name="Picture 6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4" y="923"/>
                <a:ext cx="3897" cy="2554"/>
              </a:xfrm>
              <a:prstGeom prst="rect">
                <a:avLst/>
              </a:prstGeom>
              <a:noFill/>
              <a:ln w="508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1319" name="Text Box 7"/>
              <p:cNvSpPr txBox="1">
                <a:spLocks noChangeArrowheads="1"/>
              </p:cNvSpPr>
              <p:nvPr/>
            </p:nvSpPr>
            <p:spPr bwMode="auto">
              <a:xfrm>
                <a:off x="709" y="3596"/>
                <a:ext cx="4224" cy="63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FR" sz="2000" dirty="0"/>
                  <a:t>Les noyaux mamillaires recouverts de carbonate de calcium (calcite) forment des cônes qui fusionnent au fur et à mesure que la calcification se poursuit</a:t>
                </a:r>
              </a:p>
            </p:txBody>
          </p:sp>
        </p:grpSp>
        <p:sp>
          <p:nvSpPr>
            <p:cNvPr id="141321" name="Text Box 9"/>
            <p:cNvSpPr txBox="1">
              <a:spLocks noChangeArrowheads="1"/>
            </p:cNvSpPr>
            <p:nvPr/>
          </p:nvSpPr>
          <p:spPr bwMode="auto">
            <a:xfrm>
              <a:off x="1157" y="3227"/>
              <a:ext cx="6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99"/>
                  </a:solidFill>
                </a:rPr>
                <a:t>Surface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0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82739" y="1454746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88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de croissance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328613" y="5708649"/>
            <a:ext cx="67056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2000" dirty="0"/>
              <a:t>Les noyaux mamillaires recouverts de carbonate de calcium (calcite) forment des cônes qui fusionnent au fur et à mesure que la calcification se poursuit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63613" y="1414265"/>
            <a:ext cx="6070600" cy="4297362"/>
            <a:chOff x="1057" y="889"/>
            <a:chExt cx="3824" cy="2707"/>
          </a:xfrm>
        </p:grpSpPr>
        <p:pic>
          <p:nvPicPr>
            <p:cNvPr id="143367" name="Picture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7" y="889"/>
              <a:ext cx="3824" cy="2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368" name="Text Box 8"/>
            <p:cNvSpPr txBox="1">
              <a:spLocks noChangeArrowheads="1"/>
            </p:cNvSpPr>
            <p:nvPr/>
          </p:nvSpPr>
          <p:spPr bwMode="auto">
            <a:xfrm>
              <a:off x="3515" y="3207"/>
              <a:ext cx="12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99"/>
                  </a:solidFill>
                </a:rPr>
                <a:t>Vue transversale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3222" y="1355725"/>
            <a:ext cx="662578" cy="231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88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de croissance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66851" y="2019300"/>
            <a:ext cx="5067300" cy="4186238"/>
            <a:chOff x="924" y="933"/>
            <a:chExt cx="3838" cy="2976"/>
          </a:xfrm>
        </p:grpSpPr>
        <p:pic>
          <p:nvPicPr>
            <p:cNvPr id="144392" name="Picture 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3" y="933"/>
              <a:ext cx="3757" cy="2433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44393" name="Rectangle 9"/>
            <p:cNvSpPr>
              <a:spLocks noChangeArrowheads="1"/>
            </p:cNvSpPr>
            <p:nvPr/>
          </p:nvSpPr>
          <p:spPr bwMode="auto">
            <a:xfrm>
              <a:off x="924" y="3497"/>
              <a:ext cx="3838" cy="4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/>
              <a:r>
                <a:rPr lang="en-GB" sz="2000" dirty="0">
                  <a:solidFill>
                    <a:schemeClr val="tx2"/>
                  </a:solidFill>
                </a:rPr>
                <a:t>Surface de la </a:t>
              </a:r>
              <a:r>
                <a:rPr lang="en-GB" sz="2000" dirty="0" err="1">
                  <a:solidFill>
                    <a:schemeClr val="tx2"/>
                  </a:solidFill>
                </a:rPr>
                <a:t>couche</a:t>
              </a:r>
              <a:r>
                <a:rPr lang="en-GB" sz="2000" dirty="0">
                  <a:solidFill>
                    <a:schemeClr val="tx2"/>
                  </a:solidFill>
                </a:rPr>
                <a:t> </a:t>
              </a:r>
              <a:r>
                <a:rPr lang="en-GB" sz="2000" dirty="0" err="1">
                  <a:solidFill>
                    <a:schemeClr val="tx2"/>
                  </a:solidFill>
                </a:rPr>
                <a:t>calcifiée</a:t>
              </a:r>
              <a:r>
                <a:rPr lang="en-GB" sz="2000" dirty="0">
                  <a:solidFill>
                    <a:schemeClr val="tx2"/>
                  </a:solidFill>
                </a:rPr>
                <a:t> avec apparition d’un pore </a:t>
              </a:r>
              <a:r>
                <a:rPr lang="en-GB" sz="2000" dirty="0" err="1">
                  <a:solidFill>
                    <a:schemeClr val="tx2"/>
                  </a:solidFill>
                </a:rPr>
                <a:t>obtenu</a:t>
              </a:r>
              <a:r>
                <a:rPr lang="en-GB" sz="2000" dirty="0">
                  <a:solidFill>
                    <a:schemeClr val="tx2"/>
                  </a:solidFill>
                </a:rPr>
                <a:t> en absence de fusion des pores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8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43222" y="1355725"/>
            <a:ext cx="662578" cy="231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aphicFrame>
        <p:nvGraphicFramePr>
          <p:cNvPr id="14541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751754"/>
              </p:ext>
            </p:extLst>
          </p:nvPr>
        </p:nvGraphicFramePr>
        <p:xfrm>
          <a:off x="1139825" y="1739900"/>
          <a:ext cx="5800725" cy="351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Image" r:id="rId3" imgW="8288280" imgH="5505120" progId="PhotoDeluxeBusiness.Image.1">
                  <p:embed/>
                </p:oleObj>
              </mc:Choice>
              <mc:Fallback>
                <p:oleObj name="Image" r:id="rId3" imgW="8288280" imgH="5505120" progId="PhotoDeluxeBusiness.Image.1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1739900"/>
                        <a:ext cx="5800725" cy="351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1196975" y="5122863"/>
            <a:ext cx="5468938" cy="9318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fr-FR" sz="2000" dirty="0">
                <a:solidFill>
                  <a:schemeClr val="tx2"/>
                </a:solidFill>
              </a:rPr>
              <a:t>En surface de la couche calcifiée apparaît une couche monocristalline de calcite</a:t>
            </a:r>
            <a:br>
              <a:rPr lang="fr-FR" sz="2000" dirty="0">
                <a:solidFill>
                  <a:schemeClr val="tx2"/>
                </a:solidFill>
              </a:rPr>
            </a:br>
            <a:r>
              <a:rPr lang="fr-FR" sz="2000" dirty="0">
                <a:solidFill>
                  <a:schemeClr val="tx2"/>
                </a:solidFill>
              </a:rPr>
              <a:t>(Couche des cristaux verticaux)</a:t>
            </a:r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V="1">
            <a:off x="1936750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V="1">
            <a:off x="3335338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8" name="Line 10"/>
          <p:cNvSpPr>
            <a:spLocks noChangeShapeType="1"/>
          </p:cNvSpPr>
          <p:nvPr/>
        </p:nvSpPr>
        <p:spPr bwMode="auto">
          <a:xfrm flipV="1">
            <a:off x="4733925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9" name="Line 11"/>
          <p:cNvSpPr>
            <a:spLocks noChangeShapeType="1"/>
          </p:cNvSpPr>
          <p:nvPr/>
        </p:nvSpPr>
        <p:spPr bwMode="auto">
          <a:xfrm flipV="1">
            <a:off x="6132513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2" name="Picture 7" descr="coquill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44324" y="306676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006600"/>
                </a:solidFill>
                <a:cs typeface="Times New Roman" pitchFamily="18" charset="0"/>
              </a:rPr>
              <a:t>L’œuf de poule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5794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800" b="1" i="0" smtClean="0">
                <a:solidFill>
                  <a:srgbClr val="000000"/>
                </a:solidFill>
              </a:rPr>
              <a:t>L’Œuf, un produit de base pour l’alimentation humaine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488" y="2890838"/>
            <a:ext cx="49911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Filière française en </a:t>
            </a:r>
            <a:r>
              <a:rPr lang="fr-FR" altLang="fr-FR" sz="1600" b="1" kern="0" dirty="0" smtClean="0">
                <a:solidFill>
                  <a:prstClr val="black"/>
                </a:solidFill>
              </a:rPr>
              <a:t>2013</a:t>
            </a:r>
            <a:endParaRPr lang="fr-FR" altLang="fr-FR" sz="1600" b="1" kern="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15,2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d’œufs </a:t>
            </a:r>
            <a:endParaRPr lang="fr-FR" altLang="fr-FR" sz="1600" kern="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(47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millions de poules pondeuses)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1.37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d’Euros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4 % de la valeur des productions animales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1.7 % de la valeur des productions agricoles</a:t>
            </a:r>
            <a:endParaRPr lang="fr-FR" altLang="fr-FR" sz="1600" kern="0" dirty="0">
              <a:solidFill>
                <a:prstClr val="black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3663" y="1025525"/>
            <a:ext cx="84931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Au niveau mondial en </a:t>
            </a:r>
            <a:r>
              <a:rPr lang="fr-FR" altLang="fr-FR" sz="1600" b="1" kern="0" dirty="0" smtClean="0">
                <a:solidFill>
                  <a:prstClr val="black"/>
                </a:solidFill>
              </a:rPr>
              <a:t>2012</a:t>
            </a:r>
            <a:endParaRPr lang="fr-FR" altLang="fr-FR" sz="1600" b="1" kern="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66,4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millions de tonnes par an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(&gt;1200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d’œufs)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Accroissement du marché de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2.2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% </a:t>
            </a:r>
            <a:endParaRPr lang="fr-FR" altLang="fr-FR" sz="1600" kern="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Premier producteur est la Chine (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24,5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MT – 37 % de la production mondiale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Union européenne second producteur mondial (6 MT- 9 % de la production mondiale)</a:t>
            </a:r>
            <a:endParaRPr lang="fr-FR" altLang="fr-FR" sz="1600" kern="0" dirty="0">
              <a:solidFill>
                <a:prstClr val="black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0488" y="4689475"/>
            <a:ext cx="52752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Consommation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145 œufs par an et par habitant dans le monde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216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œufs par an et par personne en France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60%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sous forme d’œufs en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coquille</a:t>
            </a:r>
            <a:endParaRPr lang="fr-FR" altLang="fr-FR" sz="1600" kern="0" dirty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40%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sous forme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d’</a:t>
            </a:r>
            <a:r>
              <a:rPr lang="fr-FR" altLang="fr-FR" sz="1600" kern="0" dirty="0" err="1" smtClean="0">
                <a:solidFill>
                  <a:prstClr val="black"/>
                </a:solidFill>
                <a:sym typeface="Wingdings" pitchFamily="2" charset="2"/>
              </a:rPr>
              <a:t>ovoproduits</a:t>
            </a:r>
            <a:endParaRPr lang="fr-FR" altLang="fr-FR" sz="1600" kern="0" dirty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95700" y="6013450"/>
            <a:ext cx="1249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srgbClr val="CC0000"/>
                </a:solidFill>
              </a:rPr>
              <a:t>Source ITAVI</a:t>
            </a:r>
          </a:p>
        </p:txBody>
      </p:sp>
      <p:graphicFrame>
        <p:nvGraphicFramePr>
          <p:cNvPr id="13" name="Graphique 30"/>
          <p:cNvGraphicFramePr>
            <a:graphicFrameLocks/>
          </p:cNvGraphicFramePr>
          <p:nvPr/>
        </p:nvGraphicFramePr>
        <p:xfrm>
          <a:off x="5014913" y="2349500"/>
          <a:ext cx="40386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Graphique" r:id="rId3" imgW="4038549" imgH="2447874" progId="Excel.Chart.8">
                  <p:embed/>
                </p:oleObj>
              </mc:Choice>
              <mc:Fallback>
                <p:oleObj name="Graphique" r:id="rId3" imgW="4038549" imgH="244787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4913" y="2349500"/>
                        <a:ext cx="4038600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OleChart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252538" y="1385094"/>
            <a:ext cx="5062537" cy="4956175"/>
            <a:chOff x="1383" y="877"/>
            <a:chExt cx="3189" cy="3122"/>
          </a:xfrm>
        </p:grpSpPr>
        <p:pic>
          <p:nvPicPr>
            <p:cNvPr id="146443" name="Picture 11" descr="743EG5 IS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877"/>
              <a:ext cx="3185" cy="2414"/>
            </a:xfrm>
            <a:prstGeom prst="rect">
              <a:avLst/>
            </a:prstGeom>
            <a:noFill/>
          </p:spPr>
        </p:pic>
        <p:sp>
          <p:nvSpPr>
            <p:cNvPr id="146449" name="Rectangle 17"/>
            <p:cNvSpPr>
              <a:spLocks noChangeArrowheads="1"/>
            </p:cNvSpPr>
            <p:nvPr/>
          </p:nvSpPr>
          <p:spPr bwMode="auto">
            <a:xfrm>
              <a:off x="1394" y="3365"/>
              <a:ext cx="3178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tx2"/>
                  </a:solidFill>
                </a:rPr>
                <a:t>La minéralisation s’arrête. Une fine couche de matière organique vient se déposer en surface (cuticule)</a:t>
              </a:r>
            </a:p>
          </p:txBody>
        </p:sp>
        <p:sp>
          <p:nvSpPr>
            <p:cNvPr id="146450" name="Text Box 18"/>
            <p:cNvSpPr txBox="1">
              <a:spLocks noChangeArrowheads="1"/>
            </p:cNvSpPr>
            <p:nvPr/>
          </p:nvSpPr>
          <p:spPr bwMode="auto">
            <a:xfrm>
              <a:off x="3386" y="2145"/>
              <a:ext cx="99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Couche des cristaux verticaux</a:t>
              </a:r>
            </a:p>
          </p:txBody>
        </p:sp>
        <p:sp>
          <p:nvSpPr>
            <p:cNvPr id="146451" name="Text Box 19"/>
            <p:cNvSpPr txBox="1">
              <a:spLocks noChangeArrowheads="1"/>
            </p:cNvSpPr>
            <p:nvPr/>
          </p:nvSpPr>
          <p:spPr bwMode="auto">
            <a:xfrm>
              <a:off x="1669" y="1088"/>
              <a:ext cx="6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Cuticule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0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44324" y="306676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475" y="1449388"/>
            <a:ext cx="5645150" cy="4856162"/>
            <a:chOff x="1176" y="913"/>
            <a:chExt cx="3556" cy="3059"/>
          </a:xfrm>
        </p:grpSpPr>
        <p:pic>
          <p:nvPicPr>
            <p:cNvPr id="147465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" y="913"/>
              <a:ext cx="3454" cy="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66" name="Text Box 10"/>
            <p:cNvSpPr txBox="1">
              <a:spLocks noChangeArrowheads="1"/>
            </p:cNvSpPr>
            <p:nvPr/>
          </p:nvSpPr>
          <p:spPr bwMode="auto">
            <a:xfrm>
              <a:off x="1176" y="3338"/>
              <a:ext cx="3556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/>
                <a:t>La cuticule recouvre la totalité de l’œuf. En séchant, elle se fissure pour permettre les échanges gazeux via les pores</a:t>
              </a:r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1328" y="2887"/>
              <a:ext cx="6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rgbClr val="FFFFCC"/>
                  </a:solidFill>
                </a:rPr>
                <a:t>Surface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4324" y="220765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Picture 4" descr="coquil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020763"/>
            <a:ext cx="2312988" cy="2305050"/>
          </a:xfrm>
          <a:prstGeom prst="rect">
            <a:avLst/>
          </a:prstGeom>
          <a:noFill/>
        </p:spPr>
      </p:pic>
      <p:pic>
        <p:nvPicPr>
          <p:cNvPr id="252933" name="Picture 5" descr="ri_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3465513"/>
            <a:ext cx="1893887" cy="1893887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764088" y="1057275"/>
            <a:ext cx="2090737" cy="4613275"/>
            <a:chOff x="3001" y="666"/>
            <a:chExt cx="1317" cy="2906"/>
          </a:xfrm>
        </p:grpSpPr>
        <p:pic>
          <p:nvPicPr>
            <p:cNvPr id="25293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1" y="666"/>
              <a:ext cx="1017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2939" name="Picture 11" descr="turkey_bigg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6" y="2158"/>
              <a:ext cx="923" cy="1250"/>
            </a:xfrm>
            <a:prstGeom prst="rect">
              <a:avLst/>
            </a:prstGeom>
            <a:noFill/>
          </p:spPr>
        </p:pic>
        <p:sp>
          <p:nvSpPr>
            <p:cNvPr id="252940" name="Rectangle 12"/>
            <p:cNvSpPr>
              <a:spLocks noChangeArrowheads="1"/>
            </p:cNvSpPr>
            <p:nvPr/>
          </p:nvSpPr>
          <p:spPr bwMode="auto">
            <a:xfrm>
              <a:off x="3001" y="3380"/>
              <a:ext cx="1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400" i="1"/>
                <a:t>Meleagris gallopavo</a:t>
              </a:r>
            </a:p>
          </p:txBody>
        </p:sp>
      </p:grpSp>
      <p:sp>
        <p:nvSpPr>
          <p:cNvPr id="252942" name="Rectangle 14"/>
          <p:cNvSpPr>
            <a:spLocks noChangeArrowheads="1"/>
          </p:cNvSpPr>
          <p:nvPr/>
        </p:nvSpPr>
        <p:spPr bwMode="auto">
          <a:xfrm>
            <a:off x="741363" y="5372100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7007225" y="1074738"/>
            <a:ext cx="1709738" cy="4602162"/>
            <a:chOff x="4414" y="677"/>
            <a:chExt cx="1077" cy="2899"/>
          </a:xfrm>
        </p:grpSpPr>
        <p:pic>
          <p:nvPicPr>
            <p:cNvPr id="252944" name="Picture 16" descr="A267_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14" y="2375"/>
              <a:ext cx="1077" cy="851"/>
            </a:xfrm>
            <a:prstGeom prst="rect">
              <a:avLst/>
            </a:prstGeom>
            <a:noFill/>
          </p:spPr>
        </p:pic>
        <p:sp>
          <p:nvSpPr>
            <p:cNvPr id="252945" name="Rectangle 17"/>
            <p:cNvSpPr>
              <a:spLocks noChangeArrowheads="1"/>
            </p:cNvSpPr>
            <p:nvPr/>
          </p:nvSpPr>
          <p:spPr bwMode="auto">
            <a:xfrm>
              <a:off x="4423" y="3384"/>
              <a:ext cx="10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/>
                <a:t>Anas platyrhynchos</a:t>
              </a:r>
            </a:p>
          </p:txBody>
        </p:sp>
        <p:pic>
          <p:nvPicPr>
            <p:cNvPr id="252946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36" y="677"/>
              <a:ext cx="943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2947" name="Rectangle 19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Similitude des coquilles d’œufs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747963" y="1057275"/>
            <a:ext cx="1889125" cy="4619625"/>
            <a:chOff x="1731" y="666"/>
            <a:chExt cx="1190" cy="2910"/>
          </a:xfrm>
        </p:grpSpPr>
        <p:sp>
          <p:nvSpPr>
            <p:cNvPr id="252941" name="Rectangle 13"/>
            <p:cNvSpPr>
              <a:spLocks noChangeArrowheads="1"/>
            </p:cNvSpPr>
            <p:nvPr/>
          </p:nvSpPr>
          <p:spPr bwMode="auto">
            <a:xfrm>
              <a:off x="1755" y="3384"/>
              <a:ext cx="9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coturnix japonica</a:t>
              </a:r>
            </a:p>
          </p:txBody>
        </p:sp>
        <p:pic>
          <p:nvPicPr>
            <p:cNvPr id="252950" name="Picture 22" descr="5038838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31" y="2256"/>
              <a:ext cx="1190" cy="1037"/>
            </a:xfrm>
            <a:prstGeom prst="rect">
              <a:avLst/>
            </a:prstGeom>
            <a:noFill/>
          </p:spPr>
        </p:pic>
        <p:pic>
          <p:nvPicPr>
            <p:cNvPr id="252951" name="Picture 2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78" y="666"/>
              <a:ext cx="1050" cy="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2955" name="Rectangle 27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  <p:extLst>
      <p:ext uri="{BB962C8B-B14F-4D97-AF65-F5344CB8AC3E}">
        <p14:creationId xmlns:p14="http://schemas.microsoft.com/office/powerpoint/2010/main" val="3908391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coquil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020763"/>
            <a:ext cx="2312988" cy="2305050"/>
          </a:xfrm>
          <a:prstGeom prst="rect">
            <a:avLst/>
          </a:prstGeom>
          <a:noFill/>
        </p:spPr>
      </p:pic>
      <p:pic>
        <p:nvPicPr>
          <p:cNvPr id="253955" name="Picture 3" descr="ri_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3465513"/>
            <a:ext cx="1893887" cy="1893887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62488" y="1028700"/>
            <a:ext cx="1816100" cy="4745038"/>
            <a:chOff x="2937" y="648"/>
            <a:chExt cx="1144" cy="2989"/>
          </a:xfrm>
        </p:grpSpPr>
        <p:pic>
          <p:nvPicPr>
            <p:cNvPr id="253956" name="Picture 4" descr="Struthio_camelus_kw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18" y="2145"/>
              <a:ext cx="782" cy="1239"/>
            </a:xfrm>
            <a:prstGeom prst="rect">
              <a:avLst/>
            </a:prstGeom>
            <a:noFill/>
          </p:spPr>
        </p:pic>
        <p:pic>
          <p:nvPicPr>
            <p:cNvPr id="25395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7" y="648"/>
              <a:ext cx="1144" cy="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61" name="Rectangle 9"/>
            <p:cNvSpPr>
              <a:spLocks noChangeArrowheads="1"/>
            </p:cNvSpPr>
            <p:nvPr/>
          </p:nvSpPr>
          <p:spPr bwMode="auto">
            <a:xfrm>
              <a:off x="3253" y="3445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Struthio</a:t>
              </a:r>
            </a:p>
          </p:txBody>
        </p:sp>
      </p:grpSp>
      <p:sp>
        <p:nvSpPr>
          <p:cNvPr id="253962" name="Rectangle 10"/>
          <p:cNvSpPr>
            <a:spLocks noChangeArrowheads="1"/>
          </p:cNvSpPr>
          <p:nvPr/>
        </p:nvSpPr>
        <p:spPr bwMode="auto">
          <a:xfrm>
            <a:off x="741363" y="5446713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Similitude des coquilles d’œufs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627313" y="1030288"/>
            <a:ext cx="1995487" cy="4718050"/>
            <a:chOff x="1655" y="649"/>
            <a:chExt cx="1257" cy="2972"/>
          </a:xfrm>
        </p:grpSpPr>
        <p:pic>
          <p:nvPicPr>
            <p:cNvPr id="253967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03" y="649"/>
              <a:ext cx="116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3969" name="Picture 17" descr="Gallina-de-Guinea-we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5" y="2345"/>
              <a:ext cx="1257" cy="838"/>
            </a:xfrm>
            <a:prstGeom prst="rect">
              <a:avLst/>
            </a:prstGeom>
            <a:noFill/>
          </p:spPr>
        </p:pic>
        <p:sp>
          <p:nvSpPr>
            <p:cNvPr id="253970" name="Rectangle 18"/>
            <p:cNvSpPr>
              <a:spLocks noChangeArrowheads="1"/>
            </p:cNvSpPr>
            <p:nvPr/>
          </p:nvSpPr>
          <p:spPr bwMode="auto">
            <a:xfrm>
              <a:off x="1717" y="3429"/>
              <a:ext cx="9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Numida meleagris</a:t>
              </a:r>
              <a:r>
                <a:rPr lang="fr-FR" sz="1400"/>
                <a:t> 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484938" y="1047750"/>
            <a:ext cx="2497137" cy="4749800"/>
            <a:chOff x="4085" y="660"/>
            <a:chExt cx="1573" cy="2992"/>
          </a:xfrm>
        </p:grpSpPr>
        <p:pic>
          <p:nvPicPr>
            <p:cNvPr id="253972" name="Picture 20" descr="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85" y="2313"/>
              <a:ext cx="1573" cy="886"/>
            </a:xfrm>
            <a:prstGeom prst="rect">
              <a:avLst/>
            </a:prstGeom>
            <a:noFill/>
          </p:spPr>
        </p:pic>
        <p:pic>
          <p:nvPicPr>
            <p:cNvPr id="253973" name="Picture 2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11" y="660"/>
              <a:ext cx="922" cy="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74" name="Rectangle 22"/>
            <p:cNvSpPr>
              <a:spLocks noChangeArrowheads="1"/>
            </p:cNvSpPr>
            <p:nvPr/>
          </p:nvSpPr>
          <p:spPr bwMode="auto">
            <a:xfrm>
              <a:off x="4298" y="3460"/>
              <a:ext cx="9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Sankofa pyrenaica</a:t>
              </a:r>
            </a:p>
          </p:txBody>
        </p:sp>
      </p:grp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  <p:sp>
        <p:nvSpPr>
          <p:cNvPr id="253979" name="Text Box 27"/>
          <p:cNvSpPr txBox="1">
            <a:spLocks noChangeArrowheads="1"/>
          </p:cNvSpPr>
          <p:nvPr/>
        </p:nvSpPr>
        <p:spPr bwMode="auto">
          <a:xfrm>
            <a:off x="1725613" y="550863"/>
            <a:ext cx="5046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sz="1800" b="1">
                <a:solidFill>
                  <a:srgbClr val="990000"/>
                </a:solidFill>
              </a:rPr>
              <a:t>PROCESSUS DE BIOMINERALISATION UNIVERSEL</a:t>
            </a:r>
          </a:p>
        </p:txBody>
      </p:sp>
    </p:spTree>
    <p:extLst>
      <p:ext uri="{BB962C8B-B14F-4D97-AF65-F5344CB8AC3E}">
        <p14:creationId xmlns:p14="http://schemas.microsoft.com/office/powerpoint/2010/main" val="282827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AutoShape 5"/>
          <p:cNvSpPr>
            <a:spLocks noChangeAspect="1" noChangeArrowheads="1" noTextEdit="1"/>
          </p:cNvSpPr>
          <p:nvPr/>
        </p:nvSpPr>
        <p:spPr bwMode="auto">
          <a:xfrm>
            <a:off x="395288" y="1309688"/>
            <a:ext cx="83534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23913" y="449103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823913" y="390048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823913" y="33194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823913" y="273843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823913" y="214788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823913" y="15668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23913" y="1566863"/>
            <a:ext cx="0" cy="3505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776288" y="44910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776288" y="39004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776288" y="33194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776288" y="27384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>
            <a:off x="776288" y="21478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776288" y="15668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>
            <a:off x="823913" y="50720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 flipV="1">
            <a:off x="82391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V="1">
            <a:off x="158591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V="1">
            <a:off x="2357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V="1">
            <a:off x="3119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3881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 flipV="1">
            <a:off x="4652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 flipV="1">
            <a:off x="5414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 flipV="1">
            <a:off x="6176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6938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 flipV="1">
            <a:off x="771048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 flipV="1">
            <a:off x="847248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2" name="Freeform 34"/>
          <p:cNvSpPr>
            <a:spLocks/>
          </p:cNvSpPr>
          <p:nvPr/>
        </p:nvSpPr>
        <p:spPr bwMode="auto">
          <a:xfrm>
            <a:off x="900113" y="49672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3" name="Freeform 35"/>
          <p:cNvSpPr>
            <a:spLocks/>
          </p:cNvSpPr>
          <p:nvPr/>
        </p:nvSpPr>
        <p:spPr bwMode="auto">
          <a:xfrm>
            <a:off x="1166813" y="46624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4" name="Freeform 36"/>
          <p:cNvSpPr>
            <a:spLocks/>
          </p:cNvSpPr>
          <p:nvPr/>
        </p:nvSpPr>
        <p:spPr bwMode="auto">
          <a:xfrm>
            <a:off x="3090863" y="3871913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5" name="Freeform 37"/>
          <p:cNvSpPr>
            <a:spLocks/>
          </p:cNvSpPr>
          <p:nvPr/>
        </p:nvSpPr>
        <p:spPr bwMode="auto">
          <a:xfrm>
            <a:off x="4119563" y="32908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6" name="Freeform 38"/>
          <p:cNvSpPr>
            <a:spLocks/>
          </p:cNvSpPr>
          <p:nvPr/>
        </p:nvSpPr>
        <p:spPr bwMode="auto">
          <a:xfrm>
            <a:off x="2339975" y="2924175"/>
            <a:ext cx="150813" cy="128588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7" name="Freeform 39"/>
          <p:cNvSpPr>
            <a:spLocks/>
          </p:cNvSpPr>
          <p:nvPr/>
        </p:nvSpPr>
        <p:spPr bwMode="auto">
          <a:xfrm>
            <a:off x="2862263" y="41671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8" name="Freeform 40"/>
          <p:cNvSpPr>
            <a:spLocks/>
          </p:cNvSpPr>
          <p:nvPr/>
        </p:nvSpPr>
        <p:spPr bwMode="auto">
          <a:xfrm>
            <a:off x="7415213" y="1738313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9" name="Freeform 41"/>
          <p:cNvSpPr>
            <a:spLocks/>
          </p:cNvSpPr>
          <p:nvPr/>
        </p:nvSpPr>
        <p:spPr bwMode="auto">
          <a:xfrm>
            <a:off x="3805238" y="39004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0" name="Freeform 42"/>
          <p:cNvSpPr>
            <a:spLocks/>
          </p:cNvSpPr>
          <p:nvPr/>
        </p:nvSpPr>
        <p:spPr bwMode="auto">
          <a:xfrm>
            <a:off x="1042988" y="498633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1" name="Rectangle 43"/>
          <p:cNvSpPr>
            <a:spLocks noChangeArrowheads="1"/>
          </p:cNvSpPr>
          <p:nvPr/>
        </p:nvSpPr>
        <p:spPr bwMode="auto">
          <a:xfrm>
            <a:off x="633413" y="49958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0</a:t>
            </a:r>
            <a:endParaRPr lang="fr-FR" altLang="fr-FR"/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633413" y="44148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</a:t>
            </a:r>
            <a:endParaRPr lang="fr-FR" altLang="fr-FR"/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633413" y="38242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4</a:t>
            </a:r>
            <a:endParaRPr lang="fr-FR" altLang="fr-FR"/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633413" y="32432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6</a:t>
            </a:r>
            <a:endParaRPr lang="fr-FR" altLang="fr-FR"/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633413" y="26622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8</a:t>
            </a:r>
            <a:endParaRPr lang="fr-FR" altLang="fr-FR"/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557213" y="2071688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10</a:t>
            </a:r>
            <a:endParaRPr lang="fr-FR" altLang="fr-FR"/>
          </a:p>
        </p:txBody>
      </p:sp>
      <p:sp>
        <p:nvSpPr>
          <p:cNvPr id="2097" name="Rectangle 49"/>
          <p:cNvSpPr>
            <a:spLocks noChangeArrowheads="1"/>
          </p:cNvSpPr>
          <p:nvPr/>
        </p:nvSpPr>
        <p:spPr bwMode="auto">
          <a:xfrm>
            <a:off x="557213" y="149066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12</a:t>
            </a:r>
            <a:endParaRPr lang="fr-FR" altLang="fr-FR"/>
          </a:p>
        </p:txBody>
      </p:sp>
      <p:sp>
        <p:nvSpPr>
          <p:cNvPr id="2098" name="Rectangle 50"/>
          <p:cNvSpPr>
            <a:spLocks noChangeArrowheads="1"/>
          </p:cNvSpPr>
          <p:nvPr/>
        </p:nvSpPr>
        <p:spPr bwMode="auto">
          <a:xfrm>
            <a:off x="785813" y="5205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0</a:t>
            </a:r>
            <a:endParaRPr lang="fr-FR" altLang="fr-FR"/>
          </a:p>
        </p:txBody>
      </p:sp>
      <p:sp>
        <p:nvSpPr>
          <p:cNvPr id="2099" name="Rectangle 51"/>
          <p:cNvSpPr>
            <a:spLocks noChangeArrowheads="1"/>
          </p:cNvSpPr>
          <p:nvPr/>
        </p:nvSpPr>
        <p:spPr bwMode="auto">
          <a:xfrm>
            <a:off x="1509713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20</a:t>
            </a:r>
            <a:endParaRPr lang="fr-FR" altLang="fr-FR"/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2281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40</a:t>
            </a:r>
            <a:endParaRPr lang="fr-FR" altLang="fr-FR"/>
          </a:p>
        </p:txBody>
      </p:sp>
      <p:sp>
        <p:nvSpPr>
          <p:cNvPr id="2101" name="Rectangle 53"/>
          <p:cNvSpPr>
            <a:spLocks noChangeArrowheads="1"/>
          </p:cNvSpPr>
          <p:nvPr/>
        </p:nvSpPr>
        <p:spPr bwMode="auto">
          <a:xfrm>
            <a:off x="3043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60</a:t>
            </a:r>
            <a:endParaRPr lang="fr-FR" altLang="fr-FR"/>
          </a:p>
        </p:txBody>
      </p:sp>
      <p:sp>
        <p:nvSpPr>
          <p:cNvPr id="2102" name="Rectangle 54"/>
          <p:cNvSpPr>
            <a:spLocks noChangeArrowheads="1"/>
          </p:cNvSpPr>
          <p:nvPr/>
        </p:nvSpPr>
        <p:spPr bwMode="auto">
          <a:xfrm>
            <a:off x="3805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80</a:t>
            </a:r>
            <a:endParaRPr lang="fr-FR" altLang="fr-FR"/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4538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100</a:t>
            </a:r>
            <a:endParaRPr lang="fr-FR" altLang="fr-FR"/>
          </a:p>
        </p:txBody>
      </p:sp>
      <p:sp>
        <p:nvSpPr>
          <p:cNvPr id="2104" name="Rectangle 56"/>
          <p:cNvSpPr>
            <a:spLocks noChangeArrowheads="1"/>
          </p:cNvSpPr>
          <p:nvPr/>
        </p:nvSpPr>
        <p:spPr bwMode="auto">
          <a:xfrm>
            <a:off x="5300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120</a:t>
            </a:r>
            <a:endParaRPr lang="fr-FR" altLang="fr-FR"/>
          </a:p>
        </p:txBody>
      </p:sp>
      <p:sp>
        <p:nvSpPr>
          <p:cNvPr id="2105" name="Rectangle 57"/>
          <p:cNvSpPr>
            <a:spLocks noChangeArrowheads="1"/>
          </p:cNvSpPr>
          <p:nvPr/>
        </p:nvSpPr>
        <p:spPr bwMode="auto">
          <a:xfrm>
            <a:off x="6062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140</a:t>
            </a:r>
            <a:endParaRPr lang="fr-FR" altLang="fr-FR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6824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160</a:t>
            </a:r>
            <a:endParaRPr lang="fr-FR" altLang="fr-FR"/>
          </a:p>
        </p:txBody>
      </p:sp>
      <p:sp>
        <p:nvSpPr>
          <p:cNvPr id="2107" name="Rectangle 59"/>
          <p:cNvSpPr>
            <a:spLocks noChangeArrowheads="1"/>
          </p:cNvSpPr>
          <p:nvPr/>
        </p:nvSpPr>
        <p:spPr bwMode="auto">
          <a:xfrm>
            <a:off x="7596188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180</a:t>
            </a:r>
            <a:endParaRPr lang="fr-FR" altLang="fr-FR"/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8358188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200</a:t>
            </a:r>
            <a:endParaRPr lang="fr-FR" altLang="fr-FR"/>
          </a:p>
        </p:txBody>
      </p:sp>
      <p:sp>
        <p:nvSpPr>
          <p:cNvPr id="2110" name="Text Box 62"/>
          <p:cNvSpPr txBox="1">
            <a:spLocks noChangeArrowheads="1"/>
          </p:cNvSpPr>
          <p:nvPr/>
        </p:nvSpPr>
        <p:spPr bwMode="auto">
          <a:xfrm>
            <a:off x="3975100" y="53213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Poids œuf (g)</a:t>
            </a:r>
          </a:p>
        </p:txBody>
      </p:sp>
      <p:sp>
        <p:nvSpPr>
          <p:cNvPr id="2111" name="Text Box 63"/>
          <p:cNvSpPr txBox="1">
            <a:spLocks noChangeArrowheads="1"/>
          </p:cNvSpPr>
          <p:nvPr/>
        </p:nvSpPr>
        <p:spPr bwMode="auto">
          <a:xfrm rot="-5400000">
            <a:off x="-1204118" y="3156743"/>
            <a:ext cx="299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Résistance à la rupture (kg)</a:t>
            </a:r>
          </a:p>
        </p:txBody>
      </p:sp>
      <p:pic>
        <p:nvPicPr>
          <p:cNvPr id="2113" name="Picture 65" descr="sparrow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34050"/>
            <a:ext cx="116205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4" name="Text Box 66"/>
          <p:cNvSpPr txBox="1">
            <a:spLocks noChangeArrowheads="1"/>
          </p:cNvSpPr>
          <p:nvPr/>
        </p:nvSpPr>
        <p:spPr bwMode="auto">
          <a:xfrm>
            <a:off x="323850" y="6599238"/>
            <a:ext cx="765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Moineau</a:t>
            </a:r>
          </a:p>
        </p:txBody>
      </p:sp>
      <p:sp>
        <p:nvSpPr>
          <p:cNvPr id="2115" name="Line 67"/>
          <p:cNvSpPr>
            <a:spLocks noChangeShapeType="1"/>
          </p:cNvSpPr>
          <p:nvPr/>
        </p:nvSpPr>
        <p:spPr bwMode="auto">
          <a:xfrm flipV="1">
            <a:off x="684213" y="5013325"/>
            <a:ext cx="2159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17" name="Picture 69" descr="ANd9GcQRR9HYoPV8YX_HxMm7Y1GnrOtbNr4FIoyMK7z8CqRpvA-UZjLx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34050"/>
            <a:ext cx="1152525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8" name="Text Box 70"/>
          <p:cNvSpPr txBox="1">
            <a:spLocks noChangeArrowheads="1"/>
          </p:cNvSpPr>
          <p:nvPr/>
        </p:nvSpPr>
        <p:spPr bwMode="auto">
          <a:xfrm>
            <a:off x="1547813" y="6599238"/>
            <a:ext cx="858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Merle noir</a:t>
            </a:r>
          </a:p>
        </p:txBody>
      </p:sp>
      <p:sp>
        <p:nvSpPr>
          <p:cNvPr id="2119" name="Line 71"/>
          <p:cNvSpPr>
            <a:spLocks noChangeShapeType="1"/>
          </p:cNvSpPr>
          <p:nvPr/>
        </p:nvSpPr>
        <p:spPr bwMode="auto">
          <a:xfrm flipH="1" flipV="1">
            <a:off x="1116013" y="5084763"/>
            <a:ext cx="50323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21" name="Picture 73" descr="ANd9GcR0_CMDxIlcul-sDngifKfwb6891Yh6m5cDsp_hufEOhp_DZ30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739775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2" name="Text Box 74"/>
          <p:cNvSpPr txBox="1">
            <a:spLocks noChangeArrowheads="1"/>
          </p:cNvSpPr>
          <p:nvPr/>
        </p:nvSpPr>
        <p:spPr bwMode="auto">
          <a:xfrm>
            <a:off x="1057275" y="3860800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Caille</a:t>
            </a:r>
          </a:p>
        </p:txBody>
      </p:sp>
      <p:sp>
        <p:nvSpPr>
          <p:cNvPr id="2123" name="Line 75"/>
          <p:cNvSpPr>
            <a:spLocks noChangeShapeType="1"/>
          </p:cNvSpPr>
          <p:nvPr/>
        </p:nvSpPr>
        <p:spPr bwMode="auto">
          <a:xfrm flipH="1">
            <a:off x="1187450" y="4149725"/>
            <a:ext cx="7143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25" name="Picture 77" descr="ANd9GcSFsSKL4fnwzl0F19qQJ8JaP96RzQ_I-ubD51a5gurp6dumN7Eso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1079500" cy="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6" name="Text Box 78"/>
          <p:cNvSpPr txBox="1">
            <a:spLocks noChangeArrowheads="1"/>
          </p:cNvSpPr>
          <p:nvPr/>
        </p:nvSpPr>
        <p:spPr bwMode="auto">
          <a:xfrm>
            <a:off x="2124075" y="2349500"/>
            <a:ext cx="698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Pintade</a:t>
            </a:r>
          </a:p>
        </p:txBody>
      </p:sp>
      <p:sp>
        <p:nvSpPr>
          <p:cNvPr id="2127" name="Line 79"/>
          <p:cNvSpPr>
            <a:spLocks noChangeShapeType="1"/>
          </p:cNvSpPr>
          <p:nvPr/>
        </p:nvSpPr>
        <p:spPr bwMode="auto">
          <a:xfrm>
            <a:off x="2411413" y="26368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30" name="Text Box 82"/>
          <p:cNvSpPr txBox="1">
            <a:spLocks noChangeArrowheads="1"/>
          </p:cNvSpPr>
          <p:nvPr/>
        </p:nvSpPr>
        <p:spPr bwMode="auto">
          <a:xfrm>
            <a:off x="2882900" y="6599238"/>
            <a:ext cx="6810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Canard</a:t>
            </a:r>
          </a:p>
        </p:txBody>
      </p:sp>
      <p:pic>
        <p:nvPicPr>
          <p:cNvPr id="2132" name="Picture 84" descr="cana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734050"/>
            <a:ext cx="1176337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3" name="Line 85"/>
          <p:cNvSpPr>
            <a:spLocks noChangeShapeType="1"/>
          </p:cNvSpPr>
          <p:nvPr/>
        </p:nvSpPr>
        <p:spPr bwMode="auto">
          <a:xfrm flipH="1" flipV="1">
            <a:off x="2916238" y="4292600"/>
            <a:ext cx="714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34" name="Picture 86" descr="ri_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734050"/>
            <a:ext cx="865188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5" name="Text Box 87"/>
          <p:cNvSpPr txBox="1">
            <a:spLocks noChangeArrowheads="1"/>
          </p:cNvSpPr>
          <p:nvPr/>
        </p:nvSpPr>
        <p:spPr bwMode="auto">
          <a:xfrm>
            <a:off x="4000500" y="6610350"/>
            <a:ext cx="571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Poule</a:t>
            </a:r>
          </a:p>
        </p:txBody>
      </p:sp>
      <p:sp>
        <p:nvSpPr>
          <p:cNvPr id="2136" name="Line 88"/>
          <p:cNvSpPr>
            <a:spLocks noChangeShapeType="1"/>
          </p:cNvSpPr>
          <p:nvPr/>
        </p:nvSpPr>
        <p:spPr bwMode="auto">
          <a:xfrm flipH="1" flipV="1">
            <a:off x="3203575" y="4005263"/>
            <a:ext cx="86360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38" name="Picture 90" descr="ANd9GcTVAIj5ITrTeN3DUVrf7H_UD0GzswVMgE7BW3B39QdtCg6t2vW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341438"/>
            <a:ext cx="765175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9" name="Text Box 91"/>
          <p:cNvSpPr txBox="1">
            <a:spLocks noChangeArrowheads="1"/>
          </p:cNvSpPr>
          <p:nvPr/>
        </p:nvSpPr>
        <p:spPr bwMode="auto">
          <a:xfrm>
            <a:off x="3348038" y="2349500"/>
            <a:ext cx="7477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Cigogne</a:t>
            </a:r>
          </a:p>
        </p:txBody>
      </p:sp>
      <p:sp>
        <p:nvSpPr>
          <p:cNvPr id="2140" name="Line 92"/>
          <p:cNvSpPr>
            <a:spLocks noChangeShapeType="1"/>
          </p:cNvSpPr>
          <p:nvPr/>
        </p:nvSpPr>
        <p:spPr bwMode="auto">
          <a:xfrm>
            <a:off x="3708400" y="2636838"/>
            <a:ext cx="7143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43" name="Picture 95" descr="turkey_bigg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668337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5" name="Text Box 97"/>
          <p:cNvSpPr txBox="1">
            <a:spLocks noChangeArrowheads="1"/>
          </p:cNvSpPr>
          <p:nvPr/>
        </p:nvSpPr>
        <p:spPr bwMode="auto">
          <a:xfrm>
            <a:off x="4716463" y="4451350"/>
            <a:ext cx="5794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Dinde</a:t>
            </a:r>
          </a:p>
        </p:txBody>
      </p:sp>
      <p:sp>
        <p:nvSpPr>
          <p:cNvPr id="2146" name="Line 98"/>
          <p:cNvSpPr>
            <a:spLocks noChangeShapeType="1"/>
          </p:cNvSpPr>
          <p:nvPr/>
        </p:nvSpPr>
        <p:spPr bwMode="auto">
          <a:xfrm flipH="1" flipV="1">
            <a:off x="4211638" y="3357563"/>
            <a:ext cx="3603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54" name="Picture 106" descr="116402-004-7959D5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34" y="588963"/>
            <a:ext cx="889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5" name="Text Box 107"/>
          <p:cNvSpPr txBox="1">
            <a:spLocks noChangeArrowheads="1"/>
          </p:cNvSpPr>
          <p:nvPr/>
        </p:nvSpPr>
        <p:spPr bwMode="auto">
          <a:xfrm>
            <a:off x="7576271" y="1463676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dirty="0"/>
              <a:t>Oie</a:t>
            </a:r>
          </a:p>
        </p:txBody>
      </p:sp>
      <p:sp>
        <p:nvSpPr>
          <p:cNvPr id="2156" name="Line 108"/>
          <p:cNvSpPr>
            <a:spLocks noChangeShapeType="1"/>
          </p:cNvSpPr>
          <p:nvPr/>
        </p:nvSpPr>
        <p:spPr bwMode="auto">
          <a:xfrm flipV="1">
            <a:off x="827088" y="1700213"/>
            <a:ext cx="6913562" cy="33845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" name="Rectangle 19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Propriétés biomécaniques </a:t>
            </a:r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des coquilles d’œufs</a:t>
            </a:r>
          </a:p>
        </p:txBody>
      </p:sp>
    </p:spTree>
    <p:extLst>
      <p:ext uri="{BB962C8B-B14F-4D97-AF65-F5344CB8AC3E}">
        <p14:creationId xmlns:p14="http://schemas.microsoft.com/office/powerpoint/2010/main" val="33359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85" name="Rectangle 55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  <p:sp>
        <p:nvSpPr>
          <p:cNvPr id="274986" name="Rectangle 554"/>
          <p:cNvSpPr>
            <a:spLocks noChangeArrowheads="1"/>
          </p:cNvSpPr>
          <p:nvPr/>
        </p:nvSpPr>
        <p:spPr bwMode="auto">
          <a:xfrm>
            <a:off x="-47625" y="0"/>
            <a:ext cx="9191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La formation de la coquille, </a:t>
            </a:r>
          </a:p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un processus de biominéralisation</a:t>
            </a:r>
          </a:p>
        </p:txBody>
      </p:sp>
      <p:pic>
        <p:nvPicPr>
          <p:cNvPr id="274991" name="Picture 559" descr="turkey_big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688" y="3722688"/>
            <a:ext cx="957262" cy="1296987"/>
          </a:xfrm>
          <a:prstGeom prst="rect">
            <a:avLst/>
          </a:prstGeom>
          <a:noFill/>
        </p:spPr>
      </p:pic>
      <p:sp>
        <p:nvSpPr>
          <p:cNvPr id="274992" name="Rectangle 560"/>
          <p:cNvSpPr>
            <a:spLocks noChangeArrowheads="1"/>
          </p:cNvSpPr>
          <p:nvPr/>
        </p:nvSpPr>
        <p:spPr bwMode="auto">
          <a:xfrm>
            <a:off x="2443163" y="4970463"/>
            <a:ext cx="2090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1"/>
              <a:t>Meleagris gallopavo</a:t>
            </a:r>
          </a:p>
        </p:txBody>
      </p:sp>
      <p:pic>
        <p:nvPicPr>
          <p:cNvPr id="274994" name="Picture 562" descr="pintade lumiere polarise c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0" y="1281113"/>
            <a:ext cx="1654175" cy="2439987"/>
          </a:xfrm>
          <a:prstGeom prst="rect">
            <a:avLst/>
          </a:prstGeom>
          <a:noFill/>
        </p:spPr>
      </p:pic>
      <p:pic>
        <p:nvPicPr>
          <p:cNvPr id="275002" name="Picture 570" descr="Gallina-de-Guinea-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88" y="3913188"/>
            <a:ext cx="1387475" cy="925512"/>
          </a:xfrm>
          <a:prstGeom prst="rect">
            <a:avLst/>
          </a:prstGeom>
          <a:noFill/>
        </p:spPr>
      </p:pic>
      <p:sp>
        <p:nvSpPr>
          <p:cNvPr id="275003" name="Rectangle 571"/>
          <p:cNvSpPr>
            <a:spLocks noChangeArrowheads="1"/>
          </p:cNvSpPr>
          <p:nvPr/>
        </p:nvSpPr>
        <p:spPr bwMode="auto">
          <a:xfrm>
            <a:off x="4554538" y="4976813"/>
            <a:ext cx="154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Numida meleagris</a:t>
            </a:r>
            <a:r>
              <a:rPr lang="fr-FR" sz="1400"/>
              <a:t> </a:t>
            </a:r>
          </a:p>
        </p:txBody>
      </p:sp>
      <p:pic>
        <p:nvPicPr>
          <p:cNvPr id="275005" name="Picture 573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1138" y="3940175"/>
            <a:ext cx="1617662" cy="911225"/>
          </a:xfrm>
          <a:prstGeom prst="rect">
            <a:avLst/>
          </a:prstGeom>
          <a:noFill/>
        </p:spPr>
      </p:pic>
      <p:sp>
        <p:nvSpPr>
          <p:cNvPr id="275007" name="Rectangle 575"/>
          <p:cNvSpPr>
            <a:spLocks noChangeArrowheads="1"/>
          </p:cNvSpPr>
          <p:nvPr/>
        </p:nvSpPr>
        <p:spPr bwMode="auto">
          <a:xfrm>
            <a:off x="6708775" y="4976813"/>
            <a:ext cx="1514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1"/>
              <a:t>Sankofa pyrenaica</a:t>
            </a:r>
          </a:p>
        </p:txBody>
      </p:sp>
      <p:pic>
        <p:nvPicPr>
          <p:cNvPr id="275008" name="Picture 576" descr="ri_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350" y="3776663"/>
            <a:ext cx="1252538" cy="1252537"/>
          </a:xfrm>
          <a:prstGeom prst="rect">
            <a:avLst/>
          </a:prstGeom>
          <a:noFill/>
        </p:spPr>
      </p:pic>
      <p:sp>
        <p:nvSpPr>
          <p:cNvPr id="275009" name="Rectangle 577"/>
          <p:cNvSpPr>
            <a:spLocks noChangeArrowheads="1"/>
          </p:cNvSpPr>
          <p:nvPr/>
        </p:nvSpPr>
        <p:spPr bwMode="auto">
          <a:xfrm>
            <a:off x="850900" y="4976813"/>
            <a:ext cx="1141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pic>
        <p:nvPicPr>
          <p:cNvPr id="275010" name="Picture 578" descr="dindo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8600" y="1277143"/>
            <a:ext cx="1612900" cy="2447925"/>
          </a:xfrm>
          <a:prstGeom prst="rect">
            <a:avLst/>
          </a:prstGeom>
          <a:noFill/>
        </p:spPr>
      </p:pic>
      <p:pic>
        <p:nvPicPr>
          <p:cNvPr id="275011" name="Picture 57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6863" y="1281113"/>
            <a:ext cx="1655762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5012" name="Rectangle 580"/>
          <p:cNvSpPr>
            <a:spLocks noChangeArrowheads="1"/>
          </p:cNvSpPr>
          <p:nvPr/>
        </p:nvSpPr>
        <p:spPr bwMode="auto">
          <a:xfrm>
            <a:off x="0" y="992188"/>
            <a:ext cx="685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à"/>
            </a:pPr>
            <a:r>
              <a:rPr lang="fr-FR" b="1">
                <a:solidFill>
                  <a:schemeClr val="tx2"/>
                </a:solidFill>
              </a:rPr>
              <a:t> Génération d’une orientation privilégiée des cristaux et de la microstructure</a:t>
            </a:r>
          </a:p>
        </p:txBody>
      </p:sp>
      <p:sp>
        <p:nvSpPr>
          <p:cNvPr id="2" name="Ellipse 1"/>
          <p:cNvSpPr/>
          <p:nvPr/>
        </p:nvSpPr>
        <p:spPr>
          <a:xfrm>
            <a:off x="4533900" y="1600200"/>
            <a:ext cx="1866900" cy="13049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386" name="Picture 2" descr="Z:\Synchro Loches Jgautron\DIVERS\Images PC\images M6\envoi\poule polarise copie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324767"/>
            <a:ext cx="1401762" cy="23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24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15175" y="234663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4F6228"/>
                </a:solidFill>
              </a:rPr>
              <a:t>Le cliché obtenu</a:t>
            </a:r>
          </a:p>
          <a:p>
            <a:r>
              <a:rPr lang="fr-FR" sz="1600" dirty="0" smtClean="0">
                <a:solidFill>
                  <a:srgbClr val="4F6228"/>
                </a:solidFill>
              </a:rPr>
              <a:t>dépend du cristal</a:t>
            </a:r>
            <a:endParaRPr lang="fr-FR" sz="1600" dirty="0">
              <a:solidFill>
                <a:srgbClr val="4F6228"/>
              </a:solidFill>
            </a:endParaRPr>
          </a:p>
        </p:txBody>
      </p:sp>
      <p:pic>
        <p:nvPicPr>
          <p:cNvPr id="13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42272"/>
            <a:ext cx="2970000" cy="19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4772"/>
            <a:ext cx="1710000" cy="1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>
            <a:off x="2267744" y="4909772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1223912" y="4858109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1257609" y="4888976"/>
            <a:ext cx="727239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56598" y="4124090"/>
            <a:ext cx="2463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L’angle de diffraction est spécifique 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du type polymorphique du cristal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(ici calcite)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4644008" y="4653136"/>
            <a:ext cx="288032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94018"/>
            <a:ext cx="1710000" cy="1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61" y="2172635"/>
            <a:ext cx="998351" cy="9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79512" y="2177353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Faisceau 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Rayons X</a:t>
            </a:r>
            <a:endParaRPr lang="fr-FR" dirty="0">
              <a:solidFill>
                <a:srgbClr val="4F6228"/>
              </a:solidFill>
            </a:endParaRP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incident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1547664" y="2639018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75656" y="1648274"/>
            <a:ext cx="324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Diffraction dans </a:t>
            </a:r>
          </a:p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certaines directions de l’espace</a:t>
            </a:r>
            <a:endParaRPr lang="fr-FR" sz="1200" dirty="0">
              <a:solidFill>
                <a:srgbClr val="4F6228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4067944" y="2639018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794949" y="274234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monocristal</a:t>
            </a:r>
            <a:endParaRPr lang="fr-FR" sz="12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pic>
        <p:nvPicPr>
          <p:cNvPr id="27" name="Picture 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4401544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/>
          <p:cNvSpPr txBox="1"/>
          <p:nvPr/>
        </p:nvSpPr>
        <p:spPr>
          <a:xfrm>
            <a:off x="7780128" y="171979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5h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pas de cristal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780128" y="2943792"/>
            <a:ext cx="1296144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6h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cristallisation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très faible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780128" y="4256294"/>
            <a:ext cx="12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7h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 plus organisé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780128" y="5445792"/>
            <a:ext cx="1296144" cy="11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14h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 totalement organisé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7126462" y="3140094"/>
            <a:ext cx="132336" cy="257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6994126" y="5384274"/>
            <a:ext cx="264672" cy="64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848" y="1377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1576" y="2169296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9848" y="2709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9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9848" y="4041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0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1576" y="4401544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1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9848" y="5373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363" y="2169296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360363" y="2169296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5h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3" name="Rectangle 42"/>
          <p:cNvSpPr/>
          <p:nvPr/>
        </p:nvSpPr>
        <p:spPr>
          <a:xfrm>
            <a:off x="2811576" y="2169296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6h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360363" y="4401544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7h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5" name="Rectangle 44"/>
          <p:cNvSpPr/>
          <p:nvPr/>
        </p:nvSpPr>
        <p:spPr>
          <a:xfrm>
            <a:off x="2811576" y="4401544"/>
            <a:ext cx="65755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14h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803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graphicFrame>
        <p:nvGraphicFramePr>
          <p:cNvPr id="22" name="Graphique 21"/>
          <p:cNvGraphicFramePr/>
          <p:nvPr>
            <p:extLst>
              <p:ext uri="{D42A27DB-BD31-4B8C-83A1-F6EECF244321}">
                <p14:modId xmlns:p14="http://schemas.microsoft.com/office/powerpoint/2010/main" val="4031138024"/>
              </p:ext>
            </p:extLst>
          </p:nvPr>
        </p:nvGraphicFramePr>
        <p:xfrm>
          <a:off x="2484000" y="1908542"/>
          <a:ext cx="4176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557554" y="4656499"/>
            <a:ext cx="8028892" cy="146423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Nanocristaux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formés aux stades précoces (5-6 heures)</a:t>
            </a: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Accroissement de la taille des cristaux à partir des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nanocristaux</a:t>
            </a:r>
            <a:endParaRPr lang="fr-FR" sz="2000" b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Les plus gros cristaux forment un petit nombre d’unités cristallines orientées      	microstructure en colonne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2267744" y="5859450"/>
            <a:ext cx="216024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7" name="ZoneTexte 12"/>
          <p:cNvSpPr txBox="1">
            <a:spLocks noChangeArrowheads="1"/>
          </p:cNvSpPr>
          <p:nvPr/>
        </p:nvSpPr>
        <p:spPr bwMode="auto">
          <a:xfrm>
            <a:off x="0" y="595888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sz="2800" b="1" dirty="0">
              <a:solidFill>
                <a:srgbClr val="6F9D20"/>
              </a:solidFill>
              <a:latin typeface="Calibri" pitchFamily="34" charset="0"/>
            </a:endParaRPr>
          </a:p>
        </p:txBody>
      </p:sp>
      <p:sp>
        <p:nvSpPr>
          <p:cNvPr id="9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Contexte</a:t>
            </a:r>
            <a:endParaRPr lang="fr-FR" sz="1400" dirty="0" smtClean="0">
              <a:solidFill>
                <a:prstClr val="black"/>
              </a:solidFill>
            </a:endParaRP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2 </a:t>
            </a:r>
            <a:r>
              <a:rPr lang="fr-FR" dirty="0">
                <a:solidFill>
                  <a:srgbClr val="4F6228"/>
                </a:solidFill>
              </a:rPr>
              <a:t>hypothèses possibles pour la formation de la calcite sous influence de la matrice organique</a:t>
            </a:r>
          </a:p>
          <a:p>
            <a:pPr algn="ctr"/>
            <a:endParaRPr lang="fr-FR" sz="1000" dirty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Hypothèse n°1 : calcite formée directement </a:t>
            </a:r>
            <a:r>
              <a:rPr lang="fr-FR" dirty="0">
                <a:solidFill>
                  <a:schemeClr val="tx2"/>
                </a:solidFill>
              </a:rPr>
              <a:t>Ca + </a:t>
            </a:r>
            <a:r>
              <a:rPr lang="fr-FR" dirty="0" smtClean="0">
                <a:solidFill>
                  <a:schemeClr val="tx2"/>
                </a:solidFill>
              </a:rPr>
              <a:t>CO</a:t>
            </a:r>
            <a:r>
              <a:rPr lang="fr-FR" baseline="-25000" dirty="0" smtClean="0">
                <a:solidFill>
                  <a:schemeClr val="tx2"/>
                </a:solidFill>
              </a:rPr>
              <a:t>3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calcite</a:t>
            </a:r>
            <a:endParaRPr lang="fr-FR" dirty="0">
              <a:solidFill>
                <a:schemeClr val="tx2"/>
              </a:solidFill>
            </a:endParaRPr>
          </a:p>
          <a:p>
            <a:endParaRPr lang="fr-FR" dirty="0">
              <a:solidFill>
                <a:srgbClr val="4F6228"/>
              </a:solidFill>
            </a:endParaRPr>
          </a:p>
          <a:p>
            <a:endParaRPr lang="fr-FR" sz="1000" dirty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Hypothèse n°2 : passage par du carbonate de calcium amorphe (ACC) dans une phase transitoire avant d’obtenir la </a:t>
            </a:r>
            <a:r>
              <a:rPr lang="fr-FR" dirty="0" smtClean="0">
                <a:solidFill>
                  <a:srgbClr val="4F6228"/>
                </a:solidFill>
              </a:rPr>
              <a:t>calcite </a:t>
            </a:r>
            <a:r>
              <a:rPr lang="fr-FR" dirty="0">
                <a:solidFill>
                  <a:schemeClr val="tx2"/>
                </a:solidFill>
              </a:rPr>
              <a:t>Ca + </a:t>
            </a:r>
            <a:r>
              <a:rPr lang="fr-FR" dirty="0" smtClean="0">
                <a:solidFill>
                  <a:schemeClr val="tx2"/>
                </a:solidFill>
              </a:rPr>
              <a:t>CO</a:t>
            </a:r>
            <a:r>
              <a:rPr lang="fr-FR" baseline="-25000" dirty="0" smtClean="0">
                <a:solidFill>
                  <a:schemeClr val="tx2"/>
                </a:solidFill>
              </a:rPr>
              <a:t>3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ACC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calcite</a:t>
            </a:r>
            <a:endParaRPr lang="fr-FR" dirty="0" smtClean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	</a:t>
            </a:r>
            <a:r>
              <a:rPr lang="fr-FR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Plus soluble, plus réactif, source temporaire de calcium</a:t>
            </a:r>
            <a:endParaRPr lang="fr-FR" dirty="0">
              <a:solidFill>
                <a:srgbClr val="002060"/>
              </a:solidFill>
            </a:endParaRPr>
          </a:p>
          <a:p>
            <a:endParaRPr lang="fr-FR" sz="20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>
                <a:solidFill>
                  <a:srgbClr val="027D51"/>
                </a:solidFill>
                <a:cs typeface="Times New Roman" pitchFamily="18" charset="0"/>
              </a:rPr>
              <a:t>Microbiologie de l’œuf et des ovoproduits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60350" y="1311275"/>
            <a:ext cx="88836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dirty="0">
                <a:sym typeface="Wingdings" pitchFamily="2" charset="2"/>
              </a:rPr>
              <a:t> </a:t>
            </a:r>
            <a:r>
              <a:rPr lang="fr-FR" altLang="fr-FR" sz="1600" dirty="0"/>
              <a:t>Au moment de la ponte, le contenu des œufs est généralement stérile</a:t>
            </a:r>
          </a:p>
          <a:p>
            <a:pPr eaLnBrk="1" hangingPunct="1"/>
            <a:r>
              <a:rPr lang="fr-FR" altLang="fr-FR" sz="1600" dirty="0">
                <a:sym typeface="Wingdings" pitchFamily="2" charset="2"/>
              </a:rPr>
              <a:t> Le pourcentage d’œufs frais contaminés reste souvent inférieur à 1 %</a:t>
            </a:r>
          </a:p>
          <a:p>
            <a:pPr eaLnBrk="1" hangingPunct="1"/>
            <a:r>
              <a:rPr lang="fr-FR" altLang="fr-FR" sz="1600" dirty="0">
                <a:sym typeface="Wingdings" pitchFamily="2" charset="2"/>
              </a:rPr>
              <a:t> Contamination verticale est rare </a:t>
            </a:r>
          </a:p>
          <a:p>
            <a:pPr eaLnBrk="1" hangingPunct="1"/>
            <a:endParaRPr lang="fr-FR" altLang="fr-FR" sz="1600" dirty="0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23838" y="2379663"/>
            <a:ext cx="56562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La contamination horizontale est beaucoup plus fréquente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 Se produit après la ponte par contact avec les microorganismes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fientes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environnement élevage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centre de conditionnement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circuit de commercialisation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consommateur…</a:t>
            </a:r>
            <a:endParaRPr lang="fr-FR" altLang="fr-FR" sz="1600"/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58763" y="5159375"/>
            <a:ext cx="87201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rgbClr val="CC0000"/>
                </a:solidFill>
              </a:rPr>
              <a:t>Le risque de contamination par les microorganismes et notamment </a:t>
            </a:r>
            <a:r>
              <a:rPr lang="fr-FR" altLang="fr-FR" sz="1600" b="1" i="1">
                <a:solidFill>
                  <a:srgbClr val="CC0000"/>
                </a:solidFill>
              </a:rPr>
              <a:t>Salmonella</a:t>
            </a:r>
            <a:r>
              <a:rPr lang="fr-FR" altLang="fr-FR" sz="1600" b="1">
                <a:solidFill>
                  <a:srgbClr val="CC0000"/>
                </a:solidFill>
              </a:rPr>
              <a:t> est donc une préoccupation pour la filière œufs et ovoproduits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6388" y="4352925"/>
            <a:ext cx="8664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Les œufs et produits d’œufs sont consommés crus (mayonnaise…)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Impliqués dans 45% des salmonelloses (62 % pour salmonella </a:t>
            </a:r>
            <a:r>
              <a:rPr lang="fr-FR" altLang="fr-FR" sz="1600" i="0" dirty="0" err="1" smtClean="0">
                <a:solidFill>
                  <a:srgbClr val="000000"/>
                </a:solidFill>
                <a:sym typeface="Wingdings" pitchFamily="2" charset="2"/>
              </a:rPr>
              <a:t>enteritidis</a:t>
            </a: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fr-FR" altLang="fr-FR" sz="1600" i="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61" y="2029863"/>
            <a:ext cx="998351" cy="9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79512" y="217308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F6228"/>
                </a:solidFill>
              </a:rPr>
              <a:t>Faisceau IR</a:t>
            </a:r>
          </a:p>
          <a:p>
            <a:r>
              <a:rPr lang="fr-FR" dirty="0" smtClean="0">
                <a:solidFill>
                  <a:srgbClr val="4F6228"/>
                </a:solidFill>
              </a:rPr>
              <a:t>incident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547664" y="2496246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475656" y="1556792"/>
            <a:ext cx="324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Diffraction dans </a:t>
            </a:r>
          </a:p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certaines directions de l’espace</a:t>
            </a:r>
            <a:endParaRPr lang="fr-FR" sz="1200" dirty="0">
              <a:solidFill>
                <a:srgbClr val="4F6228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45" y="1893915"/>
            <a:ext cx="2114222" cy="1204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9" name="Connecteur droit avec flèche 18"/>
          <p:cNvCxnSpPr/>
          <p:nvPr/>
        </p:nvCxnSpPr>
        <p:spPr>
          <a:xfrm>
            <a:off x="4067944" y="2496246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355976" y="1556792"/>
            <a:ext cx="324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Spectre IR</a:t>
            </a:r>
            <a:endParaRPr lang="fr-FR" sz="1600" dirty="0">
              <a:solidFill>
                <a:srgbClr val="4F6228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2131211" y="3210133"/>
            <a:ext cx="5033077" cy="2883163"/>
            <a:chOff x="2131211" y="3210133"/>
            <a:chExt cx="5033077" cy="288316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211" y="3709376"/>
              <a:ext cx="4819255" cy="23839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3" name="Connecteur droit avec flèche 22"/>
            <p:cNvCxnSpPr>
              <a:stCxn id="25" idx="2"/>
            </p:cNvCxnSpPr>
            <p:nvPr/>
          </p:nvCxnSpPr>
          <p:spPr>
            <a:xfrm>
              <a:off x="5427488" y="3625631"/>
              <a:ext cx="1007660" cy="3520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stCxn id="26" idx="2"/>
            </p:cNvCxnSpPr>
            <p:nvPr/>
          </p:nvCxnSpPr>
          <p:spPr>
            <a:xfrm flipH="1">
              <a:off x="6717193" y="3598412"/>
              <a:ext cx="101346" cy="7638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4435467" y="3210133"/>
              <a:ext cx="1984042" cy="4154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latin typeface="Calibri" pitchFamily="34" charset="0"/>
                </a:rPr>
                <a:t>carbonate de calcium total (amorphe et cristallin)</a:t>
              </a:r>
              <a:endParaRPr lang="fr-FR" sz="1000" b="1" dirty="0">
                <a:latin typeface="Calibri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472790" y="3344496"/>
              <a:ext cx="691498" cy="2539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latin typeface="Calibri" pitchFamily="34" charset="0"/>
                </a:rPr>
                <a:t>calcite</a:t>
              </a:r>
              <a:endParaRPr lang="fr-FR" sz="1000" b="1" dirty="0">
                <a:latin typeface="Calibri" pitchFamily="34" charset="0"/>
              </a:endParaRP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>
              <a:off x="5436096" y="4221088"/>
              <a:ext cx="235140" cy="601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4785264" y="3999814"/>
              <a:ext cx="702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Mélange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C-H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C-O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N-H</a:t>
              </a:r>
              <a:endParaRPr lang="fr-FR" sz="1000" dirty="0">
                <a:latin typeface="Calibri" pitchFamily="34" charset="0"/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6256769" y="4502294"/>
              <a:ext cx="0" cy="2652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5976000" y="4284000"/>
              <a:ext cx="5760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sucres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635896" y="5301208"/>
              <a:ext cx="3881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C-H</a:t>
              </a: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5346760" y="5394413"/>
              <a:ext cx="61144" cy="11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3074277" y="5415027"/>
              <a:ext cx="5499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O-H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041264" y="5126995"/>
              <a:ext cx="5994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amides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7180411" y="2019928"/>
            <a:ext cx="1856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Diffraction des IR </a:t>
            </a:r>
          </a:p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en fonction </a:t>
            </a:r>
          </a:p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des liaisons chimiques présentes</a:t>
            </a:r>
            <a:endParaRPr lang="fr-FR" sz="1400" dirty="0">
              <a:solidFill>
                <a:srgbClr val="4F6228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794949" y="279143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échantillon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909363" y="3275692"/>
            <a:ext cx="254925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</a:rPr>
              <a:t>C</a:t>
            </a:r>
            <a:endParaRPr lang="fr-FR" dirty="0">
              <a:solidFill>
                <a:srgbClr val="00FF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228184" y="3230402"/>
            <a:ext cx="18291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6741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5h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962676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6h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7131571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7h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110986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14h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103948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16h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714446" y="3933056"/>
            <a:ext cx="160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calcite pure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240727" y="2337441"/>
            <a:ext cx="2408133" cy="1141168"/>
            <a:chOff x="240727" y="2544388"/>
            <a:chExt cx="2408133" cy="1141168"/>
          </a:xfrm>
        </p:grpSpPr>
        <p:pic>
          <p:nvPicPr>
            <p:cNvPr id="46" name="Picture 7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7" y="2544388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47" name="Connecteur droit avec flèche 46"/>
            <p:cNvCxnSpPr/>
            <p:nvPr/>
          </p:nvCxnSpPr>
          <p:spPr>
            <a:xfrm>
              <a:off x="2338105" y="2934638"/>
              <a:ext cx="60972" cy="183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2216160" y="2721796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3252855" y="1988917"/>
            <a:ext cx="2638291" cy="1477548"/>
            <a:chOff x="3240413" y="2183113"/>
            <a:chExt cx="2638291" cy="1477548"/>
          </a:xfrm>
        </p:grpSpPr>
        <p:pic>
          <p:nvPicPr>
            <p:cNvPr id="50" name="Picture 8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413" y="2519493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1" name="Connecteur droit avec flèche 50"/>
            <p:cNvCxnSpPr>
              <a:stCxn id="54" idx="2"/>
            </p:cNvCxnSpPr>
            <p:nvPr/>
          </p:nvCxnSpPr>
          <p:spPr>
            <a:xfrm flipH="1">
              <a:off x="5573843" y="2747625"/>
              <a:ext cx="213403" cy="2536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>
              <a:off x="5421413" y="2443280"/>
              <a:ext cx="0" cy="1808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5329954" y="2183113"/>
              <a:ext cx="182917" cy="26016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5695787" y="2487458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6318360" y="2159780"/>
            <a:ext cx="2646128" cy="1318829"/>
            <a:chOff x="6299301" y="2160936"/>
            <a:chExt cx="2646128" cy="1318829"/>
          </a:xfrm>
        </p:grpSpPr>
        <p:pic>
          <p:nvPicPr>
            <p:cNvPr id="56" name="Picture 9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301" y="2338597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7" name="Connecteur droit avec flèche 56"/>
            <p:cNvCxnSpPr/>
            <p:nvPr/>
          </p:nvCxnSpPr>
          <p:spPr>
            <a:xfrm flipH="1">
              <a:off x="8579595" y="2617454"/>
              <a:ext cx="198171" cy="2028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stCxn id="59" idx="1"/>
            </p:cNvCxnSpPr>
            <p:nvPr/>
          </p:nvCxnSpPr>
          <p:spPr>
            <a:xfrm flipH="1">
              <a:off x="8488509" y="2291019"/>
              <a:ext cx="274002" cy="1879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8762512" y="2160936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8762512" y="2465281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3248936" y="4305191"/>
            <a:ext cx="2646128" cy="1293341"/>
            <a:chOff x="3227020" y="4225330"/>
            <a:chExt cx="2646128" cy="1293341"/>
          </a:xfrm>
        </p:grpSpPr>
        <p:pic>
          <p:nvPicPr>
            <p:cNvPr id="6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020" y="4377503"/>
              <a:ext cx="2407417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3" name="Connecteur droit avec flèche 62"/>
            <p:cNvCxnSpPr/>
            <p:nvPr/>
          </p:nvCxnSpPr>
          <p:spPr>
            <a:xfrm flipH="1">
              <a:off x="5537417" y="4580411"/>
              <a:ext cx="152813" cy="1014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H="1">
              <a:off x="5431114" y="4384049"/>
              <a:ext cx="259117" cy="1267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5690231" y="4225330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690231" y="4428227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240727" y="4279703"/>
            <a:ext cx="2638291" cy="1318829"/>
            <a:chOff x="360363" y="4177752"/>
            <a:chExt cx="2638291" cy="1318829"/>
          </a:xfrm>
        </p:grpSpPr>
        <p:pic>
          <p:nvPicPr>
            <p:cNvPr id="68" name="Picture 10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63" y="4355413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9" name="Connecteur droit avec flèche 68"/>
            <p:cNvCxnSpPr/>
            <p:nvPr/>
          </p:nvCxnSpPr>
          <p:spPr>
            <a:xfrm flipH="1">
              <a:off x="2662924" y="4532821"/>
              <a:ext cx="152813" cy="316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H="1">
              <a:off x="2556621" y="4329925"/>
              <a:ext cx="259117" cy="697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2815737" y="4380649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2815737" y="4177752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6318360" y="4457364"/>
            <a:ext cx="2638291" cy="1141168"/>
            <a:chOff x="6253496" y="4257637"/>
            <a:chExt cx="2638291" cy="1141168"/>
          </a:xfrm>
        </p:grpSpPr>
        <p:pic>
          <p:nvPicPr>
            <p:cNvPr id="74" name="Picture 2"/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496" y="4257637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75" name="Connecteur droit avec flèche 74"/>
            <p:cNvCxnSpPr/>
            <p:nvPr/>
          </p:nvCxnSpPr>
          <p:spPr>
            <a:xfrm flipH="1">
              <a:off x="8556057" y="4676120"/>
              <a:ext cx="152813" cy="1014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 flipH="1">
              <a:off x="8464982" y="4422499"/>
              <a:ext cx="243889" cy="1267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ZoneTexte 76"/>
            <p:cNvSpPr txBox="1"/>
            <p:nvPr/>
          </p:nvSpPr>
          <p:spPr>
            <a:xfrm>
              <a:off x="8708870" y="4517402"/>
              <a:ext cx="182917" cy="2601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8708870" y="4263781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3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graphicFrame>
        <p:nvGraphicFramePr>
          <p:cNvPr id="79" name="Graphique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249436"/>
              </p:ext>
            </p:extLst>
          </p:nvPr>
        </p:nvGraphicFramePr>
        <p:xfrm>
          <a:off x="2472000" y="1700808"/>
          <a:ext cx="42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0" name="ZoneTexte 79"/>
          <p:cNvSpPr txBox="1"/>
          <p:nvPr/>
        </p:nvSpPr>
        <p:spPr>
          <a:xfrm>
            <a:off x="395536" y="4426694"/>
            <a:ext cx="8352928" cy="146423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CaCO</a:t>
            </a:r>
            <a:r>
              <a:rPr lang="fr-FR" sz="20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amorphe (ACC) aux stades précoces, </a:t>
            </a:r>
          </a:p>
          <a:p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mais une certaine orientation (proto-calcite) </a:t>
            </a: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Augmentation du ratio aire pic C/aire pic T ,</a:t>
            </a:r>
          </a:p>
          <a:p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qui traduit une transformation graduelle de l’ACC en calcite à tous les stades</a:t>
            </a:r>
          </a:p>
        </p:txBody>
      </p:sp>
    </p:spTree>
    <p:extLst>
      <p:ext uri="{BB962C8B-B14F-4D97-AF65-F5344CB8AC3E}">
        <p14:creationId xmlns:p14="http://schemas.microsoft.com/office/powerpoint/2010/main" val="36287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50645" y="1343659"/>
            <a:ext cx="8993354" cy="4181128"/>
            <a:chOff x="150645" y="1029334"/>
            <a:chExt cx="8993354" cy="4181128"/>
          </a:xfrm>
        </p:grpSpPr>
        <p:pic>
          <p:nvPicPr>
            <p:cNvPr id="10" name="Picture 2" descr="D:\Documents\Etudes\These\Manips\Résultats manips\étude coquille\coquilles utérus 2012\Espagne\Manips\HR SEM\20 juin 2013\20 jun\S55          4177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45" y="1029334"/>
              <a:ext cx="5574836" cy="4181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3367087" y="296249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525251" y="3005732"/>
              <a:ext cx="1777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FF00"/>
                  </a:solidFill>
                </a:rPr>
                <a:t>Mammillary</a:t>
              </a:r>
              <a:r>
                <a:rPr lang="fr-FR" sz="1600" b="1" dirty="0" smtClean="0">
                  <a:solidFill>
                    <a:srgbClr val="FFFF00"/>
                  </a:solidFill>
                </a:rPr>
                <a:t> </a:t>
              </a:r>
              <a:r>
                <a:rPr lang="fr-FR" sz="1600" b="1" dirty="0" err="1" smtClean="0">
                  <a:solidFill>
                    <a:srgbClr val="FFFF00"/>
                  </a:solidFill>
                </a:rPr>
                <a:t>knobs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725481" y="2470009"/>
              <a:ext cx="3418518" cy="135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lnSpc>
                  <a:spcPct val="114000"/>
                </a:lnSpc>
                <a:defRPr/>
              </a:pPr>
              <a:r>
                <a:rPr lang="fr-FR" b="1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Time 1 (5-6 h Post ovulation)</a:t>
              </a:r>
              <a:r>
                <a:rPr lang="fr-FR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: </a:t>
              </a:r>
            </a:p>
            <a:p>
              <a:pPr indent="-285750">
                <a:lnSpc>
                  <a:spcPct val="114000"/>
                </a:lnSpc>
                <a:defRPr/>
              </a:pP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ACC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particles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nucleate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on the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whole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eggshell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membranes.</a:t>
              </a:r>
            </a:p>
            <a:p>
              <a:pPr indent="-285750">
                <a:lnSpc>
                  <a:spcPct val="114000"/>
                </a:lnSpc>
                <a:defRPr/>
              </a:pPr>
              <a:r>
                <a:rPr lang="fr-FR" dirty="0" err="1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Form</a:t>
              </a:r>
              <a:r>
                <a:rPr lang="fr-FR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 massive </a:t>
              </a:r>
              <a:r>
                <a:rPr lang="fr-FR" dirty="0" err="1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deposits</a:t>
              </a:r>
              <a:endParaRPr lang="fr-FR" dirty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691276" y="390852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998851" y="1723168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063268" y="210067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187504" y="3484229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700754" y="4206704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514468" y="1247118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931344" y="2636400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801135" y="5796395"/>
            <a:ext cx="3887859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</a:t>
            </a:r>
            <a:r>
              <a:rPr lang="fr-FR" sz="1200" dirty="0" smtClean="0">
                <a:solidFill>
                  <a:srgbClr val="00B0F0"/>
                </a:solidFill>
              </a:rPr>
              <a:t>2015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6295941" y="1743582"/>
            <a:ext cx="18657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First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nucleation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events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6090950" y="1644596"/>
            <a:ext cx="2360896" cy="1103458"/>
            <a:chOff x="-118133" y="1954455"/>
            <a:chExt cx="2360896" cy="1103458"/>
          </a:xfrm>
        </p:grpSpPr>
        <p:sp>
          <p:nvSpPr>
            <p:cNvPr id="33" name="ZoneTexte 32"/>
            <p:cNvSpPr txBox="1"/>
            <p:nvPr/>
          </p:nvSpPr>
          <p:spPr>
            <a:xfrm>
              <a:off x="-118133" y="1954455"/>
              <a:ext cx="23608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fr-FR" sz="1400" b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-46606" y="2518635"/>
              <a:ext cx="2203469" cy="539278"/>
              <a:chOff x="1093694" y="3438585"/>
              <a:chExt cx="2203469" cy="539278"/>
            </a:xfrm>
          </p:grpSpPr>
          <p:sp>
            <p:nvSpPr>
              <p:cNvPr id="37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11486" y="3438585"/>
                <a:ext cx="310584" cy="306609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38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29912" y="3465684"/>
                <a:ext cx="273730" cy="252413"/>
              </a:xfrm>
              <a:prstGeom prst="ellipse">
                <a:avLst/>
              </a:prstGeom>
              <a:solidFill>
                <a:srgbClr val="EEECE1">
                  <a:lumMod val="9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39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66766" y="3491880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676522" y="3691905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1093694" y="3608531"/>
                <a:ext cx="804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Eggshell</a:t>
                </a: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Membranes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2492896" y="3491880"/>
                <a:ext cx="804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Mamillary</a:t>
                </a: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Knobs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295063" y="3635896"/>
                <a:ext cx="325878" cy="45719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76522" y="3635896"/>
                <a:ext cx="359827" cy="45719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5" name="Connecteur droit avec flèche 34"/>
            <p:cNvCxnSpPr/>
            <p:nvPr/>
          </p:nvCxnSpPr>
          <p:spPr>
            <a:xfrm flipH="1" flipV="1">
              <a:off x="1062315" y="2655133"/>
              <a:ext cx="418326" cy="11682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401849" y="2838629"/>
              <a:ext cx="314286" cy="3461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707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9" y="1387793"/>
            <a:ext cx="5634723" cy="4226043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211370" y="1781818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3262007" y="427535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860355" y="2776898"/>
            <a:ext cx="3282949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14000"/>
              </a:lnSpc>
              <a:defRPr/>
            </a:pPr>
            <a:r>
              <a:rPr lang="en-GB" b="1" dirty="0" smtClean="0">
                <a:solidFill>
                  <a:srgbClr val="4F6228"/>
                </a:solidFill>
                <a:cs typeface="Angsana New" pitchFamily="18" charset="-34"/>
              </a:rPr>
              <a:t>Time 2 (6-7 h post ovulation)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: Interface-coupled dissolution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precipation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 process</a:t>
            </a:r>
          </a:p>
          <a:p>
            <a:pPr indent="-285750">
              <a:lnSpc>
                <a:spcPct val="114000"/>
              </a:lnSpc>
              <a:defRPr/>
            </a:pP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Direct transformation of ACC into calcite aggregates on mammillary knobs</a:t>
            </a:r>
            <a:endParaRPr lang="en-GB" dirty="0">
              <a:solidFill>
                <a:srgbClr val="4F6228"/>
              </a:solidFill>
              <a:cs typeface="Angsana New" pitchFamily="18" charset="-34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443442" y="302390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440564" y="2688718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108487" y="2068859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512455" y="2326324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74711" y="4889411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192535" y="4651129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1028639" y="3543760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38607" y="1781970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801135" y="5796395"/>
            <a:ext cx="3887859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</a:t>
            </a:r>
            <a:r>
              <a:rPr lang="fr-FR" sz="1200" dirty="0" smtClean="0">
                <a:solidFill>
                  <a:srgbClr val="00B0F0"/>
                </a:solidFill>
              </a:rPr>
              <a:t>2015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6500228" y="2085776"/>
            <a:ext cx="14685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Calcite formation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6710860" y="2355248"/>
            <a:ext cx="944419" cy="439257"/>
            <a:chOff x="4381734" y="3692068"/>
            <a:chExt cx="944419" cy="439257"/>
          </a:xfrm>
        </p:grpSpPr>
        <p:grpSp>
          <p:nvGrpSpPr>
            <p:cNvPr id="65" name="Groupe 64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67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</p:spTree>
    <p:extLst>
      <p:ext uri="{BB962C8B-B14F-4D97-AF65-F5344CB8AC3E}">
        <p14:creationId xmlns:p14="http://schemas.microsoft.com/office/powerpoint/2010/main" val="8241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1" y="1589313"/>
            <a:ext cx="5372047" cy="4029035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725482" y="3181856"/>
            <a:ext cx="3418518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14000"/>
              </a:lnSpc>
              <a:defRPr/>
            </a:pPr>
            <a:r>
              <a:rPr lang="fr-FR" b="1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Time 3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</a:t>
            </a:r>
            <a:r>
              <a:rPr lang="fr-FR" b="1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(&gt;7h post ovulation):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Additional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cristallisation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events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on calcite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template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</a:t>
            </a:r>
            <a:endParaRPr lang="fr-FR" dirty="0">
              <a:solidFill>
                <a:srgbClr val="4F6228"/>
              </a:solidFill>
              <a:latin typeface="Calibri" pitchFamily="34" charset="0"/>
              <a:cs typeface="Angsana New" pitchFamily="18" charset="-34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091465" y="433250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134448" y="4332506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35" name="Connecteur droit avec flèche 34"/>
          <p:cNvCxnSpPr>
            <a:endCxn id="33" idx="1"/>
          </p:cNvCxnSpPr>
          <p:nvPr/>
        </p:nvCxnSpPr>
        <p:spPr>
          <a:xfrm>
            <a:off x="2788376" y="4517172"/>
            <a:ext cx="30308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801135" y="5796395"/>
            <a:ext cx="3887859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</a:t>
            </a:r>
            <a:r>
              <a:rPr lang="fr-FR" sz="1200" dirty="0" smtClean="0">
                <a:solidFill>
                  <a:srgbClr val="00B0F0"/>
                </a:solidFill>
              </a:rPr>
              <a:t>2015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38" name="Text Box 56"/>
          <p:cNvSpPr txBox="1">
            <a:spLocks noChangeArrowheads="1"/>
          </p:cNvSpPr>
          <p:nvPr/>
        </p:nvSpPr>
        <p:spPr bwMode="auto">
          <a:xfrm>
            <a:off x="6007940" y="2054516"/>
            <a:ext cx="3012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Large calcite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crystal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units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deposition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6922242" y="2369533"/>
            <a:ext cx="944419" cy="827781"/>
            <a:chOff x="5380379" y="2269813"/>
            <a:chExt cx="944419" cy="827781"/>
          </a:xfrm>
        </p:grpSpPr>
        <p:grpSp>
          <p:nvGrpSpPr>
            <p:cNvPr id="44" name="Groupe 43"/>
            <p:cNvGrpSpPr/>
            <p:nvPr/>
          </p:nvGrpSpPr>
          <p:grpSpPr>
            <a:xfrm>
              <a:off x="5475672" y="2269813"/>
              <a:ext cx="742046" cy="822758"/>
              <a:chOff x="1895766" y="6176082"/>
              <a:chExt cx="742046" cy="822758"/>
            </a:xfrm>
          </p:grpSpPr>
          <p:sp>
            <p:nvSpPr>
              <p:cNvPr id="72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732141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5380379" y="3030920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 sz="1600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  <a:endParaRPr lang="fr-FR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0127" y="759508"/>
            <a:ext cx="7977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Organic matrix plays a key role </a:t>
            </a:r>
          </a:p>
          <a:p>
            <a:r>
              <a:rPr lang="en-US" dirty="0" smtClean="0"/>
              <a:t>	</a:t>
            </a:r>
            <a:r>
              <a:rPr lang="en-US" i="1" dirty="0" smtClean="0"/>
              <a:t>determine the texture of the shell and its resulting mechanical properties</a:t>
            </a:r>
            <a:endParaRPr lang="en-US" i="1" dirty="0"/>
          </a:p>
        </p:txBody>
      </p:sp>
      <p:sp>
        <p:nvSpPr>
          <p:cNvPr id="19" name="Text Box 580"/>
          <p:cNvSpPr txBox="1">
            <a:spLocks noChangeArrowheads="1"/>
          </p:cNvSpPr>
          <p:nvPr/>
        </p:nvSpPr>
        <p:spPr bwMode="auto">
          <a:xfrm>
            <a:off x="872330" y="1558197"/>
            <a:ext cx="176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95% of CaCO</a:t>
            </a:r>
            <a:r>
              <a:rPr kumimoji="0" lang="fr-FR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 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(calcite)</a:t>
            </a:r>
          </a:p>
        </p:txBody>
      </p:sp>
      <p:sp>
        <p:nvSpPr>
          <p:cNvPr id="20" name="Text Box 581"/>
          <p:cNvSpPr txBox="1">
            <a:spLocks noChangeArrowheads="1"/>
          </p:cNvSpPr>
          <p:nvPr/>
        </p:nvSpPr>
        <p:spPr bwMode="auto">
          <a:xfrm>
            <a:off x="375442" y="2672622"/>
            <a:ext cx="241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3.5% of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organic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matrix (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proteins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proteoglycans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)</a:t>
            </a:r>
          </a:p>
        </p:txBody>
      </p:sp>
      <p:sp>
        <p:nvSpPr>
          <p:cNvPr id="21" name="Line 1132"/>
          <p:cNvSpPr>
            <a:spLocks noChangeShapeType="1"/>
          </p:cNvSpPr>
          <p:nvPr/>
        </p:nvSpPr>
        <p:spPr bwMode="auto">
          <a:xfrm flipV="1">
            <a:off x="1412080" y="1904272"/>
            <a:ext cx="9525" cy="7747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 Box 1133"/>
          <p:cNvSpPr txBox="1">
            <a:spLocks noChangeArrowheads="1"/>
          </p:cNvSpPr>
          <p:nvPr/>
        </p:nvSpPr>
        <p:spPr bwMode="auto">
          <a:xfrm>
            <a:off x="939005" y="2053497"/>
            <a:ext cx="1000125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</a:rPr>
              <a:t>Interaction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620528" y="1788910"/>
            <a:ext cx="2501899" cy="264587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3166357" y="1835577"/>
            <a:ext cx="8636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333399"/>
                </a:solidFill>
              </a:rPr>
              <a:t>quantity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5217677" y="2008515"/>
            <a:ext cx="1979613" cy="52322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Ultrastructure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err="1"/>
              <a:t>Mechanical</a:t>
            </a:r>
            <a:r>
              <a:rPr lang="fr-FR" sz="1400" dirty="0"/>
              <a:t> </a:t>
            </a:r>
            <a:r>
              <a:rPr lang="fr-FR" sz="1400" dirty="0" err="1"/>
              <a:t>properties</a:t>
            </a:r>
            <a:r>
              <a:rPr lang="fr-FR" sz="1400" dirty="0"/>
              <a:t> 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2620527" y="2478947"/>
            <a:ext cx="2501900" cy="431169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3071197" y="2315107"/>
            <a:ext cx="160056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333399"/>
                </a:solidFill>
              </a:rPr>
              <a:t>control of </a:t>
            </a:r>
          </a:p>
          <a:p>
            <a:pPr algn="ctr"/>
            <a:r>
              <a:rPr lang="en-GB" sz="1400" b="1" dirty="0" err="1">
                <a:solidFill>
                  <a:srgbClr val="333399"/>
                </a:solidFill>
              </a:rPr>
              <a:t>biomineralisation</a:t>
            </a:r>
            <a:r>
              <a:rPr lang="en-GB" sz="1400" b="1" dirty="0">
                <a:solidFill>
                  <a:srgbClr val="333399"/>
                </a:solidFill>
              </a:rPr>
              <a:t> </a:t>
            </a:r>
            <a:r>
              <a:rPr lang="en-GB" sz="1400" b="1" dirty="0" smtClean="0">
                <a:solidFill>
                  <a:srgbClr val="333399"/>
                </a:solidFill>
              </a:rPr>
              <a:t>process</a:t>
            </a:r>
            <a:endParaRPr lang="en-GB" sz="1400" b="1" dirty="0">
              <a:solidFill>
                <a:srgbClr val="333399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053789" y="2239864"/>
            <a:ext cx="3001963" cy="37621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/>
          <p:cNvGrpSpPr/>
          <p:nvPr/>
        </p:nvGrpSpPr>
        <p:grpSpPr>
          <a:xfrm>
            <a:off x="3808233" y="3427382"/>
            <a:ext cx="4750582" cy="2607034"/>
            <a:chOff x="3808233" y="3427382"/>
            <a:chExt cx="4750582" cy="2607034"/>
          </a:xfrm>
        </p:grpSpPr>
        <p:sp>
          <p:nvSpPr>
            <p:cNvPr id="30" name="ZoneTexte 29"/>
            <p:cNvSpPr txBox="1"/>
            <p:nvPr/>
          </p:nvSpPr>
          <p:spPr>
            <a:xfrm>
              <a:off x="3808233" y="3427382"/>
              <a:ext cx="1931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Calcium carbonate</a:t>
              </a:r>
            </a:p>
            <a:p>
              <a:pPr algn="ctr"/>
              <a:r>
                <a:rPr lang="fr-FR" dirty="0" smtClean="0"/>
                <a:t>(calcite)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001914" y="3557008"/>
              <a:ext cx="155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Organic</a:t>
              </a:r>
              <a:r>
                <a:rPr lang="fr-FR" dirty="0" smtClean="0"/>
                <a:t> matrix</a:t>
              </a:r>
              <a:endParaRPr lang="fr-FR" dirty="0"/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4123228" y="5010415"/>
              <a:ext cx="1219194" cy="875500"/>
              <a:chOff x="2462847" y="3913840"/>
              <a:chExt cx="1219194" cy="875500"/>
            </a:xfrm>
          </p:grpSpPr>
          <p:sp>
            <p:nvSpPr>
              <p:cNvPr id="66" name="Freeform 30"/>
              <p:cNvSpPr>
                <a:spLocks/>
              </p:cNvSpPr>
              <p:nvPr/>
            </p:nvSpPr>
            <p:spPr bwMode="auto">
              <a:xfrm>
                <a:off x="2462847" y="4225504"/>
                <a:ext cx="611433" cy="5638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4" y="537"/>
                  </a:cxn>
                  <a:cxn ang="0">
                    <a:pos x="999" y="834"/>
                  </a:cxn>
                  <a:cxn ang="0">
                    <a:pos x="306" y="290"/>
                  </a:cxn>
                  <a:cxn ang="0">
                    <a:pos x="0" y="0"/>
                  </a:cxn>
                </a:cxnLst>
                <a:rect l="0" t="0" r="r" b="b"/>
                <a:pathLst>
                  <a:path w="999" h="834">
                    <a:moveTo>
                      <a:pt x="0" y="0"/>
                    </a:moveTo>
                    <a:lnTo>
                      <a:pt x="674" y="537"/>
                    </a:lnTo>
                    <a:lnTo>
                      <a:pt x="999" y="834"/>
                    </a:lnTo>
                    <a:lnTo>
                      <a:pt x="306" y="2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Freeform 31"/>
              <p:cNvSpPr>
                <a:spLocks/>
              </p:cNvSpPr>
              <p:nvPr/>
            </p:nvSpPr>
            <p:spPr bwMode="auto">
              <a:xfrm>
                <a:off x="2462847" y="4225504"/>
                <a:ext cx="611433" cy="5638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4" y="537"/>
                  </a:cxn>
                  <a:cxn ang="0">
                    <a:pos x="999" y="834"/>
                  </a:cxn>
                  <a:cxn ang="0">
                    <a:pos x="306" y="290"/>
                  </a:cxn>
                  <a:cxn ang="0">
                    <a:pos x="0" y="0"/>
                  </a:cxn>
                </a:cxnLst>
                <a:rect l="0" t="0" r="r" b="b"/>
                <a:pathLst>
                  <a:path w="999" h="834">
                    <a:moveTo>
                      <a:pt x="0" y="0"/>
                    </a:moveTo>
                    <a:lnTo>
                      <a:pt x="674" y="537"/>
                    </a:lnTo>
                    <a:lnTo>
                      <a:pt x="999" y="834"/>
                    </a:lnTo>
                    <a:lnTo>
                      <a:pt x="306" y="29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3070608" y="3918572"/>
                <a:ext cx="611433" cy="5591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7" y="537"/>
                  </a:cxn>
                  <a:cxn ang="0">
                    <a:pos x="999" y="827"/>
                  </a:cxn>
                </a:cxnLst>
                <a:rect l="0" t="0" r="r" b="b"/>
                <a:pathLst>
                  <a:path w="999" h="827">
                    <a:moveTo>
                      <a:pt x="0" y="0"/>
                    </a:moveTo>
                    <a:lnTo>
                      <a:pt x="677" y="537"/>
                    </a:lnTo>
                    <a:lnTo>
                      <a:pt x="999" y="8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33"/>
              <p:cNvSpPr>
                <a:spLocks noChangeShapeType="1"/>
              </p:cNvSpPr>
              <p:nvPr/>
            </p:nvSpPr>
            <p:spPr bwMode="auto">
              <a:xfrm flipV="1">
                <a:off x="2875365" y="4283646"/>
                <a:ext cx="607761" cy="3028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34"/>
              <p:cNvSpPr>
                <a:spLocks noChangeShapeType="1"/>
              </p:cNvSpPr>
              <p:nvPr/>
            </p:nvSpPr>
            <p:spPr bwMode="auto">
              <a:xfrm flipV="1">
                <a:off x="2466519" y="3913840"/>
                <a:ext cx="605925" cy="3157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35"/>
              <p:cNvSpPr>
                <a:spLocks noChangeShapeType="1"/>
              </p:cNvSpPr>
              <p:nvPr/>
            </p:nvSpPr>
            <p:spPr bwMode="auto">
              <a:xfrm flipV="1">
                <a:off x="3076116" y="4477675"/>
                <a:ext cx="604089" cy="3116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Freeform 38"/>
              <p:cNvSpPr>
                <a:spLocks/>
              </p:cNvSpPr>
              <p:nvPr/>
            </p:nvSpPr>
            <p:spPr bwMode="auto">
              <a:xfrm>
                <a:off x="2473864" y="3920600"/>
                <a:ext cx="1208177" cy="866036"/>
              </a:xfrm>
              <a:custGeom>
                <a:avLst/>
                <a:gdLst/>
                <a:ahLst/>
                <a:cxnLst>
                  <a:cxn ang="0">
                    <a:pos x="659" y="985"/>
                  </a:cxn>
                  <a:cxn ang="0">
                    <a:pos x="987" y="1281"/>
                  </a:cxn>
                  <a:cxn ang="0">
                    <a:pos x="1974" y="815"/>
                  </a:cxn>
                  <a:cxn ang="0">
                    <a:pos x="1649" y="534"/>
                  </a:cxn>
                  <a:cxn ang="0">
                    <a:pos x="978" y="0"/>
                  </a:cxn>
                  <a:cxn ang="0">
                    <a:pos x="0" y="457"/>
                  </a:cxn>
                  <a:cxn ang="0">
                    <a:pos x="659" y="985"/>
                  </a:cxn>
                </a:cxnLst>
                <a:rect l="0" t="0" r="r" b="b"/>
                <a:pathLst>
                  <a:path w="1974" h="1281">
                    <a:moveTo>
                      <a:pt x="659" y="985"/>
                    </a:moveTo>
                    <a:lnTo>
                      <a:pt x="987" y="1281"/>
                    </a:lnTo>
                    <a:lnTo>
                      <a:pt x="1974" y="815"/>
                    </a:lnTo>
                    <a:lnTo>
                      <a:pt x="1649" y="534"/>
                    </a:lnTo>
                    <a:lnTo>
                      <a:pt x="978" y="0"/>
                    </a:lnTo>
                    <a:lnTo>
                      <a:pt x="0" y="457"/>
                    </a:lnTo>
                    <a:lnTo>
                      <a:pt x="659" y="985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Freeform 39"/>
              <p:cNvSpPr>
                <a:spLocks/>
              </p:cNvSpPr>
              <p:nvPr/>
            </p:nvSpPr>
            <p:spPr bwMode="auto">
              <a:xfrm>
                <a:off x="2470192" y="3920600"/>
                <a:ext cx="1208177" cy="866036"/>
              </a:xfrm>
              <a:custGeom>
                <a:avLst/>
                <a:gdLst/>
                <a:ahLst/>
                <a:cxnLst>
                  <a:cxn ang="0">
                    <a:pos x="659" y="985"/>
                  </a:cxn>
                  <a:cxn ang="0">
                    <a:pos x="987" y="1281"/>
                  </a:cxn>
                  <a:cxn ang="0">
                    <a:pos x="1974" y="815"/>
                  </a:cxn>
                  <a:cxn ang="0">
                    <a:pos x="1649" y="534"/>
                  </a:cxn>
                  <a:cxn ang="0">
                    <a:pos x="978" y="0"/>
                  </a:cxn>
                  <a:cxn ang="0">
                    <a:pos x="0" y="457"/>
                  </a:cxn>
                  <a:cxn ang="0">
                    <a:pos x="659" y="985"/>
                  </a:cxn>
                </a:cxnLst>
                <a:rect l="0" t="0" r="r" b="b"/>
                <a:pathLst>
                  <a:path w="1974" h="1281">
                    <a:moveTo>
                      <a:pt x="659" y="985"/>
                    </a:moveTo>
                    <a:lnTo>
                      <a:pt x="987" y="1281"/>
                    </a:lnTo>
                    <a:lnTo>
                      <a:pt x="1974" y="815"/>
                    </a:lnTo>
                    <a:lnTo>
                      <a:pt x="1649" y="534"/>
                    </a:lnTo>
                    <a:lnTo>
                      <a:pt x="978" y="0"/>
                    </a:lnTo>
                    <a:lnTo>
                      <a:pt x="0" y="457"/>
                    </a:lnTo>
                    <a:lnTo>
                      <a:pt x="659" y="98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40"/>
              <p:cNvSpPr>
                <a:spLocks noChangeShapeType="1"/>
              </p:cNvSpPr>
              <p:nvPr/>
            </p:nvSpPr>
            <p:spPr bwMode="auto">
              <a:xfrm flipV="1">
                <a:off x="2873529" y="4235645"/>
                <a:ext cx="549005" cy="3447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Freeform 41"/>
              <p:cNvSpPr>
                <a:spLocks/>
              </p:cNvSpPr>
              <p:nvPr/>
            </p:nvSpPr>
            <p:spPr bwMode="auto">
              <a:xfrm>
                <a:off x="2818445" y="4191701"/>
                <a:ext cx="15301" cy="106818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19" y="19"/>
                  </a:cxn>
                  <a:cxn ang="0">
                    <a:pos x="16" y="22"/>
                  </a:cxn>
                  <a:cxn ang="0">
                    <a:pos x="16" y="28"/>
                  </a:cxn>
                  <a:cxn ang="0">
                    <a:pos x="13" y="31"/>
                  </a:cxn>
                  <a:cxn ang="0">
                    <a:pos x="13" y="37"/>
                  </a:cxn>
                  <a:cxn ang="0">
                    <a:pos x="13" y="43"/>
                  </a:cxn>
                  <a:cxn ang="0">
                    <a:pos x="13" y="50"/>
                  </a:cxn>
                  <a:cxn ang="0">
                    <a:pos x="13" y="105"/>
                  </a:cxn>
                  <a:cxn ang="0">
                    <a:pos x="13" y="111"/>
                  </a:cxn>
                  <a:cxn ang="0">
                    <a:pos x="13" y="118"/>
                  </a:cxn>
                  <a:cxn ang="0">
                    <a:pos x="13" y="124"/>
                  </a:cxn>
                  <a:cxn ang="0">
                    <a:pos x="13" y="130"/>
                  </a:cxn>
                  <a:cxn ang="0">
                    <a:pos x="16" y="133"/>
                  </a:cxn>
                  <a:cxn ang="0">
                    <a:pos x="19" y="136"/>
                  </a:cxn>
                  <a:cxn ang="0">
                    <a:pos x="22" y="142"/>
                  </a:cxn>
                  <a:cxn ang="0">
                    <a:pos x="25" y="158"/>
                  </a:cxn>
                  <a:cxn ang="0">
                    <a:pos x="22" y="155"/>
                  </a:cxn>
                  <a:cxn ang="0">
                    <a:pos x="16" y="155"/>
                  </a:cxn>
                  <a:cxn ang="0">
                    <a:pos x="13" y="152"/>
                  </a:cxn>
                  <a:cxn ang="0">
                    <a:pos x="10" y="148"/>
                  </a:cxn>
                  <a:cxn ang="0">
                    <a:pos x="10" y="142"/>
                  </a:cxn>
                  <a:cxn ang="0">
                    <a:pos x="7" y="139"/>
                  </a:cxn>
                  <a:cxn ang="0">
                    <a:pos x="4" y="133"/>
                  </a:cxn>
                  <a:cxn ang="0">
                    <a:pos x="4" y="127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1"/>
                  </a:cxn>
                  <a:cxn ang="0">
                    <a:pos x="0" y="50"/>
                  </a:cxn>
                  <a:cxn ang="0">
                    <a:pos x="0" y="43"/>
                  </a:cxn>
                  <a:cxn ang="0">
                    <a:pos x="0" y="37"/>
                  </a:cxn>
                  <a:cxn ang="0">
                    <a:pos x="0" y="31"/>
                  </a:cxn>
                  <a:cxn ang="0">
                    <a:pos x="4" y="28"/>
                  </a:cxn>
                  <a:cxn ang="0">
                    <a:pos x="4" y="22"/>
                  </a:cxn>
                  <a:cxn ang="0">
                    <a:pos x="7" y="19"/>
                  </a:cxn>
                  <a:cxn ang="0">
                    <a:pos x="10" y="16"/>
                  </a:cxn>
                  <a:cxn ang="0">
                    <a:pos x="10" y="9"/>
                  </a:cxn>
                  <a:cxn ang="0">
                    <a:pos x="13" y="6"/>
                  </a:cxn>
                  <a:cxn ang="0">
                    <a:pos x="16" y="3"/>
                  </a:cxn>
                  <a:cxn ang="0">
                    <a:pos x="22" y="3"/>
                  </a:cxn>
                  <a:cxn ang="0">
                    <a:pos x="25" y="0"/>
                  </a:cxn>
                </a:cxnLst>
                <a:rect l="0" t="0" r="r" b="b"/>
                <a:pathLst>
                  <a:path w="25" h="158">
                    <a:moveTo>
                      <a:pt x="25" y="0"/>
                    </a:moveTo>
                    <a:lnTo>
                      <a:pt x="25" y="13"/>
                    </a:lnTo>
                    <a:lnTo>
                      <a:pt x="22" y="16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16" y="22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3" y="28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47"/>
                    </a:lnTo>
                    <a:lnTo>
                      <a:pt x="13" y="50"/>
                    </a:lnTo>
                    <a:lnTo>
                      <a:pt x="13" y="53"/>
                    </a:lnTo>
                    <a:lnTo>
                      <a:pt x="13" y="105"/>
                    </a:lnTo>
                    <a:lnTo>
                      <a:pt x="13" y="108"/>
                    </a:lnTo>
                    <a:lnTo>
                      <a:pt x="13" y="111"/>
                    </a:lnTo>
                    <a:lnTo>
                      <a:pt x="13" y="114"/>
                    </a:lnTo>
                    <a:lnTo>
                      <a:pt x="13" y="118"/>
                    </a:lnTo>
                    <a:lnTo>
                      <a:pt x="13" y="121"/>
                    </a:lnTo>
                    <a:lnTo>
                      <a:pt x="13" y="124"/>
                    </a:lnTo>
                    <a:lnTo>
                      <a:pt x="13" y="127"/>
                    </a:lnTo>
                    <a:lnTo>
                      <a:pt x="13" y="130"/>
                    </a:lnTo>
                    <a:lnTo>
                      <a:pt x="16" y="130"/>
                    </a:lnTo>
                    <a:lnTo>
                      <a:pt x="16" y="133"/>
                    </a:lnTo>
                    <a:lnTo>
                      <a:pt x="16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22" y="142"/>
                    </a:lnTo>
                    <a:lnTo>
                      <a:pt x="25" y="145"/>
                    </a:lnTo>
                    <a:lnTo>
                      <a:pt x="25" y="158"/>
                    </a:lnTo>
                    <a:lnTo>
                      <a:pt x="22" y="158"/>
                    </a:lnTo>
                    <a:lnTo>
                      <a:pt x="22" y="155"/>
                    </a:lnTo>
                    <a:lnTo>
                      <a:pt x="19" y="155"/>
                    </a:lnTo>
                    <a:lnTo>
                      <a:pt x="16" y="155"/>
                    </a:lnTo>
                    <a:lnTo>
                      <a:pt x="16" y="152"/>
                    </a:lnTo>
                    <a:lnTo>
                      <a:pt x="13" y="152"/>
                    </a:lnTo>
                    <a:lnTo>
                      <a:pt x="13" y="148"/>
                    </a:lnTo>
                    <a:lnTo>
                      <a:pt x="10" y="148"/>
                    </a:lnTo>
                    <a:lnTo>
                      <a:pt x="10" y="145"/>
                    </a:lnTo>
                    <a:lnTo>
                      <a:pt x="10" y="142"/>
                    </a:lnTo>
                    <a:lnTo>
                      <a:pt x="7" y="142"/>
                    </a:lnTo>
                    <a:lnTo>
                      <a:pt x="7" y="139"/>
                    </a:lnTo>
                    <a:lnTo>
                      <a:pt x="4" y="136"/>
                    </a:lnTo>
                    <a:lnTo>
                      <a:pt x="4" y="133"/>
                    </a:lnTo>
                    <a:lnTo>
                      <a:pt x="4" y="130"/>
                    </a:lnTo>
                    <a:lnTo>
                      <a:pt x="4" y="127"/>
                    </a:lnTo>
                    <a:lnTo>
                      <a:pt x="0" y="127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4" y="31"/>
                    </a:lnTo>
                    <a:lnTo>
                      <a:pt x="4" y="28"/>
                    </a:lnTo>
                    <a:lnTo>
                      <a:pt x="4" y="25"/>
                    </a:lnTo>
                    <a:lnTo>
                      <a:pt x="4" y="22"/>
                    </a:lnTo>
                    <a:lnTo>
                      <a:pt x="7" y="22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3" y="9"/>
                    </a:lnTo>
                    <a:lnTo>
                      <a:pt x="13" y="6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Freeform 42"/>
              <p:cNvSpPr>
                <a:spLocks/>
              </p:cNvSpPr>
              <p:nvPr/>
            </p:nvSpPr>
            <p:spPr bwMode="auto">
              <a:xfrm>
                <a:off x="2852720" y="4193729"/>
                <a:ext cx="20810" cy="79775"/>
              </a:xfrm>
              <a:custGeom>
                <a:avLst/>
                <a:gdLst/>
                <a:ahLst/>
                <a:cxnLst>
                  <a:cxn ang="0">
                    <a:pos x="34" y="118"/>
                  </a:cxn>
                  <a:cxn ang="0">
                    <a:pos x="22" y="118"/>
                  </a:cxn>
                  <a:cxn ang="0">
                    <a:pos x="22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18"/>
                  </a:cxn>
                </a:cxnLst>
                <a:rect l="0" t="0" r="r" b="b"/>
                <a:pathLst>
                  <a:path w="34" h="118">
                    <a:moveTo>
                      <a:pt x="34" y="118"/>
                    </a:moveTo>
                    <a:lnTo>
                      <a:pt x="22" y="118"/>
                    </a:lnTo>
                    <a:lnTo>
                      <a:pt x="22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Freeform 43"/>
              <p:cNvSpPr>
                <a:spLocks noEditPoints="1"/>
              </p:cNvSpPr>
              <p:nvPr/>
            </p:nvSpPr>
            <p:spPr bwMode="auto">
              <a:xfrm>
                <a:off x="2902295" y="4191701"/>
                <a:ext cx="50800" cy="83832"/>
              </a:xfrm>
              <a:custGeom>
                <a:avLst/>
                <a:gdLst/>
                <a:ahLst/>
                <a:cxnLst>
                  <a:cxn ang="0">
                    <a:pos x="12" y="90"/>
                  </a:cxn>
                  <a:cxn ang="0">
                    <a:pos x="15" y="99"/>
                  </a:cxn>
                  <a:cxn ang="0">
                    <a:pos x="18" y="105"/>
                  </a:cxn>
                  <a:cxn ang="0">
                    <a:pos x="24" y="108"/>
                  </a:cxn>
                  <a:cxn ang="0">
                    <a:pos x="30" y="111"/>
                  </a:cxn>
                  <a:cxn ang="0">
                    <a:pos x="40" y="114"/>
                  </a:cxn>
                  <a:cxn ang="0">
                    <a:pos x="49" y="114"/>
                  </a:cxn>
                  <a:cxn ang="0">
                    <a:pos x="55" y="111"/>
                  </a:cxn>
                  <a:cxn ang="0">
                    <a:pos x="61" y="108"/>
                  </a:cxn>
                  <a:cxn ang="0">
                    <a:pos x="65" y="102"/>
                  </a:cxn>
                  <a:cxn ang="0">
                    <a:pos x="68" y="93"/>
                  </a:cxn>
                  <a:cxn ang="0">
                    <a:pos x="71" y="87"/>
                  </a:cxn>
                  <a:cxn ang="0">
                    <a:pos x="71" y="37"/>
                  </a:cxn>
                  <a:cxn ang="0">
                    <a:pos x="68" y="31"/>
                  </a:cxn>
                  <a:cxn ang="0">
                    <a:pos x="65" y="25"/>
                  </a:cxn>
                  <a:cxn ang="0">
                    <a:pos x="61" y="19"/>
                  </a:cxn>
                  <a:cxn ang="0">
                    <a:pos x="55" y="13"/>
                  </a:cxn>
                  <a:cxn ang="0">
                    <a:pos x="49" y="9"/>
                  </a:cxn>
                  <a:cxn ang="0">
                    <a:pos x="40" y="9"/>
                  </a:cxn>
                  <a:cxn ang="0">
                    <a:pos x="30" y="13"/>
                  </a:cxn>
                  <a:cxn ang="0">
                    <a:pos x="24" y="16"/>
                  </a:cxn>
                  <a:cxn ang="0">
                    <a:pos x="18" y="19"/>
                  </a:cxn>
                  <a:cxn ang="0">
                    <a:pos x="15" y="25"/>
                  </a:cxn>
                  <a:cxn ang="0">
                    <a:pos x="12" y="34"/>
                  </a:cxn>
                  <a:cxn ang="0">
                    <a:pos x="12" y="84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3" y="25"/>
                  </a:cxn>
                  <a:cxn ang="0">
                    <a:pos x="6" y="19"/>
                  </a:cxn>
                  <a:cxn ang="0">
                    <a:pos x="9" y="13"/>
                  </a:cxn>
                  <a:cxn ang="0">
                    <a:pos x="15" y="9"/>
                  </a:cxn>
                  <a:cxn ang="0">
                    <a:pos x="21" y="3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8" y="3"/>
                  </a:cxn>
                  <a:cxn ang="0">
                    <a:pos x="65" y="6"/>
                  </a:cxn>
                  <a:cxn ang="0">
                    <a:pos x="71" y="9"/>
                  </a:cxn>
                  <a:cxn ang="0">
                    <a:pos x="74" y="16"/>
                  </a:cxn>
                  <a:cxn ang="0">
                    <a:pos x="80" y="25"/>
                  </a:cxn>
                  <a:cxn ang="0">
                    <a:pos x="80" y="34"/>
                  </a:cxn>
                  <a:cxn ang="0">
                    <a:pos x="83" y="40"/>
                  </a:cxn>
                  <a:cxn ang="0">
                    <a:pos x="83" y="84"/>
                  </a:cxn>
                  <a:cxn ang="0">
                    <a:pos x="80" y="90"/>
                  </a:cxn>
                  <a:cxn ang="0">
                    <a:pos x="80" y="99"/>
                  </a:cxn>
                  <a:cxn ang="0">
                    <a:pos x="77" y="105"/>
                  </a:cxn>
                  <a:cxn ang="0">
                    <a:pos x="74" y="111"/>
                  </a:cxn>
                  <a:cxn ang="0">
                    <a:pos x="68" y="114"/>
                  </a:cxn>
                  <a:cxn ang="0">
                    <a:pos x="61" y="118"/>
                  </a:cxn>
                  <a:cxn ang="0">
                    <a:pos x="55" y="121"/>
                  </a:cxn>
                  <a:cxn ang="0">
                    <a:pos x="49" y="124"/>
                  </a:cxn>
                  <a:cxn ang="0">
                    <a:pos x="40" y="124"/>
                  </a:cxn>
                  <a:cxn ang="0">
                    <a:pos x="30" y="124"/>
                  </a:cxn>
                  <a:cxn ang="0">
                    <a:pos x="24" y="121"/>
                  </a:cxn>
                  <a:cxn ang="0">
                    <a:pos x="15" y="118"/>
                  </a:cxn>
                  <a:cxn ang="0">
                    <a:pos x="12" y="111"/>
                  </a:cxn>
                  <a:cxn ang="0">
                    <a:pos x="6" y="108"/>
                  </a:cxn>
                  <a:cxn ang="0">
                    <a:pos x="3" y="99"/>
                  </a:cxn>
                  <a:cxn ang="0">
                    <a:pos x="0" y="93"/>
                  </a:cxn>
                  <a:cxn ang="0">
                    <a:pos x="0" y="84"/>
                  </a:cxn>
                </a:cxnLst>
                <a:rect l="0" t="0" r="r" b="b"/>
                <a:pathLst>
                  <a:path w="83" h="124">
                    <a:moveTo>
                      <a:pt x="12" y="84"/>
                    </a:moveTo>
                    <a:lnTo>
                      <a:pt x="12" y="87"/>
                    </a:lnTo>
                    <a:lnTo>
                      <a:pt x="12" y="90"/>
                    </a:lnTo>
                    <a:lnTo>
                      <a:pt x="12" y="93"/>
                    </a:lnTo>
                    <a:lnTo>
                      <a:pt x="15" y="96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21" y="105"/>
                    </a:lnTo>
                    <a:lnTo>
                      <a:pt x="21" y="108"/>
                    </a:lnTo>
                    <a:lnTo>
                      <a:pt x="24" y="108"/>
                    </a:lnTo>
                    <a:lnTo>
                      <a:pt x="24" y="111"/>
                    </a:lnTo>
                    <a:lnTo>
                      <a:pt x="27" y="111"/>
                    </a:lnTo>
                    <a:lnTo>
                      <a:pt x="30" y="111"/>
                    </a:lnTo>
                    <a:lnTo>
                      <a:pt x="34" y="114"/>
                    </a:lnTo>
                    <a:lnTo>
                      <a:pt x="37" y="114"/>
                    </a:lnTo>
                    <a:lnTo>
                      <a:pt x="40" y="114"/>
                    </a:lnTo>
                    <a:lnTo>
                      <a:pt x="43" y="114"/>
                    </a:lnTo>
                    <a:lnTo>
                      <a:pt x="46" y="114"/>
                    </a:lnTo>
                    <a:lnTo>
                      <a:pt x="49" y="114"/>
                    </a:lnTo>
                    <a:lnTo>
                      <a:pt x="49" y="111"/>
                    </a:lnTo>
                    <a:lnTo>
                      <a:pt x="52" y="111"/>
                    </a:lnTo>
                    <a:lnTo>
                      <a:pt x="55" y="111"/>
                    </a:lnTo>
                    <a:lnTo>
                      <a:pt x="58" y="111"/>
                    </a:lnTo>
                    <a:lnTo>
                      <a:pt x="58" y="108"/>
                    </a:lnTo>
                    <a:lnTo>
                      <a:pt x="61" y="108"/>
                    </a:lnTo>
                    <a:lnTo>
                      <a:pt x="61" y="105"/>
                    </a:lnTo>
                    <a:lnTo>
                      <a:pt x="65" y="105"/>
                    </a:lnTo>
                    <a:lnTo>
                      <a:pt x="65" y="102"/>
                    </a:lnTo>
                    <a:lnTo>
                      <a:pt x="68" y="99"/>
                    </a:lnTo>
                    <a:lnTo>
                      <a:pt x="68" y="96"/>
                    </a:lnTo>
                    <a:lnTo>
                      <a:pt x="68" y="93"/>
                    </a:lnTo>
                    <a:lnTo>
                      <a:pt x="68" y="90"/>
                    </a:lnTo>
                    <a:lnTo>
                      <a:pt x="71" y="90"/>
                    </a:lnTo>
                    <a:lnTo>
                      <a:pt x="71" y="87"/>
                    </a:lnTo>
                    <a:lnTo>
                      <a:pt x="71" y="84"/>
                    </a:lnTo>
                    <a:lnTo>
                      <a:pt x="71" y="40"/>
                    </a:lnTo>
                    <a:lnTo>
                      <a:pt x="71" y="37"/>
                    </a:lnTo>
                    <a:lnTo>
                      <a:pt x="71" y="34"/>
                    </a:lnTo>
                    <a:lnTo>
                      <a:pt x="68" y="34"/>
                    </a:lnTo>
                    <a:lnTo>
                      <a:pt x="68" y="31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65" y="25"/>
                    </a:lnTo>
                    <a:lnTo>
                      <a:pt x="65" y="22"/>
                    </a:lnTo>
                    <a:lnTo>
                      <a:pt x="65" y="19"/>
                    </a:lnTo>
                    <a:lnTo>
                      <a:pt x="61" y="19"/>
                    </a:lnTo>
                    <a:lnTo>
                      <a:pt x="61" y="16"/>
                    </a:lnTo>
                    <a:lnTo>
                      <a:pt x="58" y="16"/>
                    </a:lnTo>
                    <a:lnTo>
                      <a:pt x="55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6" y="9"/>
                    </a:lnTo>
                    <a:lnTo>
                      <a:pt x="43" y="9"/>
                    </a:lnTo>
                    <a:lnTo>
                      <a:pt x="40" y="9"/>
                    </a:lnTo>
                    <a:lnTo>
                      <a:pt x="37" y="9"/>
                    </a:lnTo>
                    <a:lnTo>
                      <a:pt x="34" y="9"/>
                    </a:lnTo>
                    <a:lnTo>
                      <a:pt x="30" y="13"/>
                    </a:lnTo>
                    <a:lnTo>
                      <a:pt x="27" y="13"/>
                    </a:lnTo>
                    <a:lnTo>
                      <a:pt x="24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0"/>
                    </a:lnTo>
                    <a:lnTo>
                      <a:pt x="12" y="84"/>
                    </a:lnTo>
                    <a:close/>
                    <a:moveTo>
                      <a:pt x="0" y="80"/>
                    </a:move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8" y="3"/>
                    </a:lnTo>
                    <a:lnTo>
                      <a:pt x="61" y="3"/>
                    </a:lnTo>
                    <a:lnTo>
                      <a:pt x="65" y="3"/>
                    </a:lnTo>
                    <a:lnTo>
                      <a:pt x="65" y="6"/>
                    </a:lnTo>
                    <a:lnTo>
                      <a:pt x="68" y="6"/>
                    </a:lnTo>
                    <a:lnTo>
                      <a:pt x="68" y="9"/>
                    </a:lnTo>
                    <a:lnTo>
                      <a:pt x="71" y="9"/>
                    </a:lnTo>
                    <a:lnTo>
                      <a:pt x="71" y="13"/>
                    </a:lnTo>
                    <a:lnTo>
                      <a:pt x="74" y="13"/>
                    </a:lnTo>
                    <a:lnTo>
                      <a:pt x="74" y="16"/>
                    </a:lnTo>
                    <a:lnTo>
                      <a:pt x="77" y="19"/>
                    </a:lnTo>
                    <a:lnTo>
                      <a:pt x="77" y="22"/>
                    </a:lnTo>
                    <a:lnTo>
                      <a:pt x="80" y="25"/>
                    </a:lnTo>
                    <a:lnTo>
                      <a:pt x="80" y="28"/>
                    </a:lnTo>
                    <a:lnTo>
                      <a:pt x="80" y="31"/>
                    </a:lnTo>
                    <a:lnTo>
                      <a:pt x="80" y="34"/>
                    </a:lnTo>
                    <a:lnTo>
                      <a:pt x="80" y="37"/>
                    </a:lnTo>
                    <a:lnTo>
                      <a:pt x="83" y="37"/>
                    </a:lnTo>
                    <a:lnTo>
                      <a:pt x="83" y="40"/>
                    </a:lnTo>
                    <a:lnTo>
                      <a:pt x="83" y="43"/>
                    </a:lnTo>
                    <a:lnTo>
                      <a:pt x="83" y="80"/>
                    </a:lnTo>
                    <a:lnTo>
                      <a:pt x="83" y="84"/>
                    </a:lnTo>
                    <a:lnTo>
                      <a:pt x="83" y="87"/>
                    </a:lnTo>
                    <a:lnTo>
                      <a:pt x="80" y="87"/>
                    </a:lnTo>
                    <a:lnTo>
                      <a:pt x="80" y="90"/>
                    </a:lnTo>
                    <a:lnTo>
                      <a:pt x="80" y="93"/>
                    </a:lnTo>
                    <a:lnTo>
                      <a:pt x="80" y="96"/>
                    </a:lnTo>
                    <a:lnTo>
                      <a:pt x="80" y="99"/>
                    </a:lnTo>
                    <a:lnTo>
                      <a:pt x="80" y="102"/>
                    </a:lnTo>
                    <a:lnTo>
                      <a:pt x="77" y="102"/>
                    </a:lnTo>
                    <a:lnTo>
                      <a:pt x="77" y="105"/>
                    </a:lnTo>
                    <a:lnTo>
                      <a:pt x="77" y="108"/>
                    </a:lnTo>
                    <a:lnTo>
                      <a:pt x="74" y="108"/>
                    </a:lnTo>
                    <a:lnTo>
                      <a:pt x="74" y="111"/>
                    </a:lnTo>
                    <a:lnTo>
                      <a:pt x="71" y="111"/>
                    </a:lnTo>
                    <a:lnTo>
                      <a:pt x="71" y="114"/>
                    </a:lnTo>
                    <a:lnTo>
                      <a:pt x="68" y="114"/>
                    </a:lnTo>
                    <a:lnTo>
                      <a:pt x="68" y="118"/>
                    </a:lnTo>
                    <a:lnTo>
                      <a:pt x="65" y="118"/>
                    </a:lnTo>
                    <a:lnTo>
                      <a:pt x="61" y="118"/>
                    </a:lnTo>
                    <a:lnTo>
                      <a:pt x="61" y="121"/>
                    </a:lnTo>
                    <a:lnTo>
                      <a:pt x="58" y="121"/>
                    </a:lnTo>
                    <a:lnTo>
                      <a:pt x="55" y="121"/>
                    </a:lnTo>
                    <a:lnTo>
                      <a:pt x="55" y="124"/>
                    </a:lnTo>
                    <a:lnTo>
                      <a:pt x="52" y="124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0" y="124"/>
                    </a:lnTo>
                    <a:lnTo>
                      <a:pt x="27" y="124"/>
                    </a:lnTo>
                    <a:lnTo>
                      <a:pt x="27" y="121"/>
                    </a:lnTo>
                    <a:lnTo>
                      <a:pt x="24" y="121"/>
                    </a:lnTo>
                    <a:lnTo>
                      <a:pt x="21" y="121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4"/>
                    </a:lnTo>
                    <a:lnTo>
                      <a:pt x="12" y="114"/>
                    </a:lnTo>
                    <a:lnTo>
                      <a:pt x="12" y="111"/>
                    </a:lnTo>
                    <a:lnTo>
                      <a:pt x="9" y="111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3" y="93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Freeform 44"/>
              <p:cNvSpPr>
                <a:spLocks noEditPoints="1"/>
              </p:cNvSpPr>
              <p:nvPr/>
            </p:nvSpPr>
            <p:spPr bwMode="auto">
              <a:xfrm>
                <a:off x="2960440" y="4193729"/>
                <a:ext cx="49576" cy="79775"/>
              </a:xfrm>
              <a:custGeom>
                <a:avLst/>
                <a:gdLst/>
                <a:ahLst/>
                <a:cxnLst>
                  <a:cxn ang="0">
                    <a:pos x="59" y="87"/>
                  </a:cxn>
                  <a:cxn ang="0">
                    <a:pos x="59" y="13"/>
                  </a:cxn>
                  <a:cxn ang="0">
                    <a:pos x="13" y="87"/>
                  </a:cxn>
                  <a:cxn ang="0">
                    <a:pos x="59" y="87"/>
                  </a:cxn>
                  <a:cxn ang="0">
                    <a:pos x="68" y="118"/>
                  </a:cxn>
                  <a:cxn ang="0">
                    <a:pos x="56" y="118"/>
                  </a:cxn>
                  <a:cxn ang="0">
                    <a:pos x="56" y="96"/>
                  </a:cxn>
                  <a:cxn ang="0">
                    <a:pos x="0" y="96"/>
                  </a:cxn>
                  <a:cxn ang="0">
                    <a:pos x="0" y="87"/>
                  </a:cxn>
                  <a:cxn ang="0">
                    <a:pos x="56" y="0"/>
                  </a:cxn>
                  <a:cxn ang="0">
                    <a:pos x="68" y="0"/>
                  </a:cxn>
                  <a:cxn ang="0">
                    <a:pos x="68" y="87"/>
                  </a:cxn>
                  <a:cxn ang="0">
                    <a:pos x="81" y="87"/>
                  </a:cxn>
                  <a:cxn ang="0">
                    <a:pos x="81" y="96"/>
                  </a:cxn>
                  <a:cxn ang="0">
                    <a:pos x="68" y="96"/>
                  </a:cxn>
                  <a:cxn ang="0">
                    <a:pos x="68" y="118"/>
                  </a:cxn>
                </a:cxnLst>
                <a:rect l="0" t="0" r="r" b="b"/>
                <a:pathLst>
                  <a:path w="81" h="118">
                    <a:moveTo>
                      <a:pt x="59" y="87"/>
                    </a:moveTo>
                    <a:lnTo>
                      <a:pt x="59" y="13"/>
                    </a:lnTo>
                    <a:lnTo>
                      <a:pt x="13" y="87"/>
                    </a:lnTo>
                    <a:lnTo>
                      <a:pt x="59" y="87"/>
                    </a:lnTo>
                    <a:close/>
                    <a:moveTo>
                      <a:pt x="68" y="118"/>
                    </a:moveTo>
                    <a:lnTo>
                      <a:pt x="56" y="118"/>
                    </a:lnTo>
                    <a:lnTo>
                      <a:pt x="56" y="96"/>
                    </a:lnTo>
                    <a:lnTo>
                      <a:pt x="0" y="96"/>
                    </a:lnTo>
                    <a:lnTo>
                      <a:pt x="0" y="87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68" y="87"/>
                    </a:lnTo>
                    <a:lnTo>
                      <a:pt x="81" y="87"/>
                    </a:lnTo>
                    <a:lnTo>
                      <a:pt x="81" y="96"/>
                    </a:lnTo>
                    <a:lnTo>
                      <a:pt x="68" y="96"/>
                    </a:lnTo>
                    <a:lnTo>
                      <a:pt x="68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3021032" y="4191701"/>
                <a:ext cx="15301" cy="10681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3"/>
                  </a:cxn>
                  <a:cxn ang="0">
                    <a:pos x="13" y="9"/>
                  </a:cxn>
                  <a:cxn ang="0">
                    <a:pos x="16" y="13"/>
                  </a:cxn>
                  <a:cxn ang="0">
                    <a:pos x="19" y="16"/>
                  </a:cxn>
                  <a:cxn ang="0">
                    <a:pos x="19" y="22"/>
                  </a:cxn>
                  <a:cxn ang="0">
                    <a:pos x="22" y="25"/>
                  </a:cxn>
                  <a:cxn ang="0">
                    <a:pos x="22" y="31"/>
                  </a:cxn>
                  <a:cxn ang="0">
                    <a:pos x="25" y="34"/>
                  </a:cxn>
                  <a:cxn ang="0">
                    <a:pos x="25" y="40"/>
                  </a:cxn>
                  <a:cxn ang="0">
                    <a:pos x="25" y="47"/>
                  </a:cxn>
                  <a:cxn ang="0">
                    <a:pos x="25" y="108"/>
                  </a:cxn>
                  <a:cxn ang="0">
                    <a:pos x="25" y="114"/>
                  </a:cxn>
                  <a:cxn ang="0">
                    <a:pos x="25" y="121"/>
                  </a:cxn>
                  <a:cxn ang="0">
                    <a:pos x="22" y="127"/>
                  </a:cxn>
                  <a:cxn ang="0">
                    <a:pos x="22" y="133"/>
                  </a:cxn>
                  <a:cxn ang="0">
                    <a:pos x="19" y="136"/>
                  </a:cxn>
                  <a:cxn ang="0">
                    <a:pos x="19" y="142"/>
                  </a:cxn>
                  <a:cxn ang="0">
                    <a:pos x="16" y="145"/>
                  </a:cxn>
                  <a:cxn ang="0">
                    <a:pos x="13" y="148"/>
                  </a:cxn>
                  <a:cxn ang="0">
                    <a:pos x="7" y="155"/>
                  </a:cxn>
                  <a:cxn ang="0">
                    <a:pos x="3" y="158"/>
                  </a:cxn>
                  <a:cxn ang="0">
                    <a:pos x="0" y="145"/>
                  </a:cxn>
                  <a:cxn ang="0">
                    <a:pos x="3" y="142"/>
                  </a:cxn>
                  <a:cxn ang="0">
                    <a:pos x="7" y="139"/>
                  </a:cxn>
                  <a:cxn ang="0">
                    <a:pos x="10" y="136"/>
                  </a:cxn>
                  <a:cxn ang="0">
                    <a:pos x="10" y="130"/>
                  </a:cxn>
                  <a:cxn ang="0">
                    <a:pos x="13" y="124"/>
                  </a:cxn>
                  <a:cxn ang="0">
                    <a:pos x="13" y="118"/>
                  </a:cxn>
                  <a:cxn ang="0">
                    <a:pos x="13" y="111"/>
                  </a:cxn>
                  <a:cxn ang="0">
                    <a:pos x="13" y="105"/>
                  </a:cxn>
                  <a:cxn ang="0">
                    <a:pos x="13" y="50"/>
                  </a:cxn>
                  <a:cxn ang="0">
                    <a:pos x="13" y="43"/>
                  </a:cxn>
                  <a:cxn ang="0">
                    <a:pos x="13" y="37"/>
                  </a:cxn>
                  <a:cxn ang="0">
                    <a:pos x="13" y="31"/>
                  </a:cxn>
                  <a:cxn ang="0">
                    <a:pos x="10" y="28"/>
                  </a:cxn>
                  <a:cxn ang="0">
                    <a:pos x="10" y="22"/>
                  </a:cxn>
                  <a:cxn ang="0">
                    <a:pos x="7" y="19"/>
                  </a:cxn>
                  <a:cxn ang="0">
                    <a:pos x="3" y="16"/>
                  </a:cxn>
                  <a:cxn ang="0">
                    <a:pos x="0" y="13"/>
                  </a:cxn>
                </a:cxnLst>
                <a:rect l="0" t="0" r="r" b="b"/>
                <a:pathLst>
                  <a:path w="25" h="158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10" y="6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2" y="28"/>
                    </a:lnTo>
                    <a:lnTo>
                      <a:pt x="22" y="31"/>
                    </a:lnTo>
                    <a:lnTo>
                      <a:pt x="22" y="34"/>
                    </a:lnTo>
                    <a:lnTo>
                      <a:pt x="25" y="34"/>
                    </a:lnTo>
                    <a:lnTo>
                      <a:pt x="25" y="37"/>
                    </a:lnTo>
                    <a:lnTo>
                      <a:pt x="25" y="40"/>
                    </a:lnTo>
                    <a:lnTo>
                      <a:pt x="25" y="43"/>
                    </a:lnTo>
                    <a:lnTo>
                      <a:pt x="25" y="47"/>
                    </a:lnTo>
                    <a:lnTo>
                      <a:pt x="25" y="50"/>
                    </a:lnTo>
                    <a:lnTo>
                      <a:pt x="25" y="108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5" y="118"/>
                    </a:lnTo>
                    <a:lnTo>
                      <a:pt x="25" y="121"/>
                    </a:lnTo>
                    <a:lnTo>
                      <a:pt x="25" y="124"/>
                    </a:lnTo>
                    <a:lnTo>
                      <a:pt x="22" y="127"/>
                    </a:lnTo>
                    <a:lnTo>
                      <a:pt x="22" y="130"/>
                    </a:lnTo>
                    <a:lnTo>
                      <a:pt x="22" y="133"/>
                    </a:lnTo>
                    <a:lnTo>
                      <a:pt x="22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19" y="142"/>
                    </a:lnTo>
                    <a:lnTo>
                      <a:pt x="16" y="142"/>
                    </a:lnTo>
                    <a:lnTo>
                      <a:pt x="16" y="145"/>
                    </a:lnTo>
                    <a:lnTo>
                      <a:pt x="13" y="145"/>
                    </a:lnTo>
                    <a:lnTo>
                      <a:pt x="13" y="148"/>
                    </a:lnTo>
                    <a:lnTo>
                      <a:pt x="10" y="152"/>
                    </a:lnTo>
                    <a:lnTo>
                      <a:pt x="7" y="155"/>
                    </a:lnTo>
                    <a:lnTo>
                      <a:pt x="3" y="155"/>
                    </a:lnTo>
                    <a:lnTo>
                      <a:pt x="3" y="158"/>
                    </a:lnTo>
                    <a:lnTo>
                      <a:pt x="0" y="158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3" y="142"/>
                    </a:lnTo>
                    <a:lnTo>
                      <a:pt x="3" y="139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10" y="136"/>
                    </a:lnTo>
                    <a:lnTo>
                      <a:pt x="10" y="133"/>
                    </a:lnTo>
                    <a:lnTo>
                      <a:pt x="10" y="130"/>
                    </a:lnTo>
                    <a:lnTo>
                      <a:pt x="13" y="127"/>
                    </a:lnTo>
                    <a:lnTo>
                      <a:pt x="13" y="124"/>
                    </a:lnTo>
                    <a:lnTo>
                      <a:pt x="13" y="121"/>
                    </a:lnTo>
                    <a:lnTo>
                      <a:pt x="13" y="118"/>
                    </a:lnTo>
                    <a:lnTo>
                      <a:pt x="13" y="114"/>
                    </a:lnTo>
                    <a:lnTo>
                      <a:pt x="13" y="111"/>
                    </a:lnTo>
                    <a:lnTo>
                      <a:pt x="13" y="108"/>
                    </a:lnTo>
                    <a:lnTo>
                      <a:pt x="13" y="105"/>
                    </a:lnTo>
                    <a:lnTo>
                      <a:pt x="13" y="53"/>
                    </a:lnTo>
                    <a:lnTo>
                      <a:pt x="13" y="50"/>
                    </a:lnTo>
                    <a:lnTo>
                      <a:pt x="13" y="47"/>
                    </a:lnTo>
                    <a:lnTo>
                      <a:pt x="13" y="43"/>
                    </a:lnTo>
                    <a:lnTo>
                      <a:pt x="13" y="40"/>
                    </a:lnTo>
                    <a:lnTo>
                      <a:pt x="13" y="37"/>
                    </a:lnTo>
                    <a:lnTo>
                      <a:pt x="13" y="34"/>
                    </a:lnTo>
                    <a:lnTo>
                      <a:pt x="13" y="31"/>
                    </a:lnTo>
                    <a:lnTo>
                      <a:pt x="10" y="31"/>
                    </a:lnTo>
                    <a:lnTo>
                      <a:pt x="10" y="28"/>
                    </a:lnTo>
                    <a:lnTo>
                      <a:pt x="10" y="25"/>
                    </a:lnTo>
                    <a:lnTo>
                      <a:pt x="10" y="22"/>
                    </a:lnTo>
                    <a:lnTo>
                      <a:pt x="7" y="22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33" name="Connecteur droit avec flèche 32"/>
            <p:cNvCxnSpPr/>
            <p:nvPr/>
          </p:nvCxnSpPr>
          <p:spPr>
            <a:xfrm>
              <a:off x="5827431" y="3762497"/>
              <a:ext cx="114171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5883062" y="5422374"/>
              <a:ext cx="114171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5829899" y="4453848"/>
              <a:ext cx="1209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</a:rPr>
                <a:t>Interaction</a:t>
              </a:r>
              <a:endParaRPr lang="fr-FR" dirty="0">
                <a:solidFill>
                  <a:schemeClr val="accent2"/>
                </a:solidFill>
              </a:endParaRPr>
            </a:p>
          </p:txBody>
        </p:sp>
        <p:grpSp>
          <p:nvGrpSpPr>
            <p:cNvPr id="36" name="Group 50"/>
            <p:cNvGrpSpPr>
              <a:grpSpLocks/>
            </p:cNvGrpSpPr>
            <p:nvPr/>
          </p:nvGrpSpPr>
          <p:grpSpPr bwMode="auto">
            <a:xfrm>
              <a:off x="7332647" y="4638514"/>
              <a:ext cx="1058862" cy="1395902"/>
              <a:chOff x="4953" y="1985"/>
              <a:chExt cx="1434" cy="1633"/>
            </a:xfrm>
          </p:grpSpPr>
          <p:sp>
            <p:nvSpPr>
              <p:cNvPr id="41" name="Freeform 51"/>
              <p:cNvSpPr>
                <a:spLocks/>
              </p:cNvSpPr>
              <p:nvPr/>
            </p:nvSpPr>
            <p:spPr bwMode="auto">
              <a:xfrm>
                <a:off x="5653" y="1994"/>
                <a:ext cx="699" cy="1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7" y="327"/>
                  </a:cxn>
                  <a:cxn ang="0">
                    <a:pos x="621" y="534"/>
                  </a:cxn>
                  <a:cxn ang="0">
                    <a:pos x="621" y="1133"/>
                  </a:cxn>
                  <a:cxn ang="0">
                    <a:pos x="136" y="1207"/>
                  </a:cxn>
                  <a:cxn ang="0">
                    <a:pos x="130" y="608"/>
                  </a:cxn>
                  <a:cxn ang="0">
                    <a:pos x="380" y="321"/>
                  </a:cxn>
                </a:cxnLst>
                <a:rect l="0" t="0" r="r" b="b"/>
                <a:pathLst>
                  <a:path w="621" h="1207">
                    <a:moveTo>
                      <a:pt x="0" y="0"/>
                    </a:moveTo>
                    <a:lnTo>
                      <a:pt x="377" y="327"/>
                    </a:lnTo>
                    <a:lnTo>
                      <a:pt x="621" y="534"/>
                    </a:lnTo>
                    <a:lnTo>
                      <a:pt x="621" y="1133"/>
                    </a:lnTo>
                    <a:lnTo>
                      <a:pt x="136" y="1207"/>
                    </a:lnTo>
                    <a:lnTo>
                      <a:pt x="130" y="608"/>
                    </a:lnTo>
                    <a:lnTo>
                      <a:pt x="380" y="3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52"/>
              <p:cNvSpPr>
                <a:spLocks noChangeShapeType="1"/>
              </p:cNvSpPr>
              <p:nvPr/>
            </p:nvSpPr>
            <p:spPr bwMode="auto">
              <a:xfrm flipV="1">
                <a:off x="5016" y="1985"/>
                <a:ext cx="616" cy="2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53"/>
              <p:cNvSpPr>
                <a:spLocks/>
              </p:cNvSpPr>
              <p:nvPr/>
            </p:nvSpPr>
            <p:spPr bwMode="auto">
              <a:xfrm>
                <a:off x="5027" y="1985"/>
                <a:ext cx="1050" cy="623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551" y="0"/>
                  </a:cxn>
                  <a:cxn ang="0">
                    <a:pos x="934" y="342"/>
                  </a:cxn>
                  <a:cxn ang="0">
                    <a:pos x="684" y="623"/>
                  </a:cxn>
                  <a:cxn ang="0">
                    <a:pos x="68" y="580"/>
                  </a:cxn>
                  <a:cxn ang="0">
                    <a:pos x="0" y="284"/>
                  </a:cxn>
                </a:cxnLst>
                <a:rect l="0" t="0" r="r" b="b"/>
                <a:pathLst>
                  <a:path w="934" h="623">
                    <a:moveTo>
                      <a:pt x="0" y="284"/>
                    </a:moveTo>
                    <a:lnTo>
                      <a:pt x="551" y="0"/>
                    </a:lnTo>
                    <a:lnTo>
                      <a:pt x="934" y="342"/>
                    </a:lnTo>
                    <a:lnTo>
                      <a:pt x="684" y="623"/>
                    </a:lnTo>
                    <a:lnTo>
                      <a:pt x="68" y="580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54"/>
              <p:cNvSpPr>
                <a:spLocks/>
              </p:cNvSpPr>
              <p:nvPr/>
            </p:nvSpPr>
            <p:spPr bwMode="auto">
              <a:xfrm>
                <a:off x="5027" y="1985"/>
                <a:ext cx="1050" cy="623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551" y="0"/>
                  </a:cxn>
                  <a:cxn ang="0">
                    <a:pos x="934" y="342"/>
                  </a:cxn>
                  <a:cxn ang="0">
                    <a:pos x="684" y="623"/>
                  </a:cxn>
                  <a:cxn ang="0">
                    <a:pos x="68" y="580"/>
                  </a:cxn>
                  <a:cxn ang="0">
                    <a:pos x="0" y="284"/>
                  </a:cxn>
                </a:cxnLst>
                <a:rect l="0" t="0" r="r" b="b"/>
                <a:pathLst>
                  <a:path w="934" h="623">
                    <a:moveTo>
                      <a:pt x="0" y="284"/>
                    </a:moveTo>
                    <a:lnTo>
                      <a:pt x="551" y="0"/>
                    </a:lnTo>
                    <a:lnTo>
                      <a:pt x="934" y="342"/>
                    </a:lnTo>
                    <a:lnTo>
                      <a:pt x="684" y="623"/>
                    </a:lnTo>
                    <a:lnTo>
                      <a:pt x="68" y="580"/>
                    </a:lnTo>
                    <a:lnTo>
                      <a:pt x="0" y="2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55"/>
              <p:cNvSpPr>
                <a:spLocks/>
              </p:cNvSpPr>
              <p:nvPr/>
            </p:nvSpPr>
            <p:spPr bwMode="auto">
              <a:xfrm>
                <a:off x="4953" y="2266"/>
                <a:ext cx="1420" cy="1170"/>
              </a:xfrm>
              <a:custGeom>
                <a:avLst/>
                <a:gdLst/>
                <a:ahLst/>
                <a:cxnLst>
                  <a:cxn ang="0">
                    <a:pos x="12" y="840"/>
                  </a:cxn>
                  <a:cxn ang="0">
                    <a:pos x="0" y="203"/>
                  </a:cxn>
                  <a:cxn ang="0">
                    <a:pos x="74" y="0"/>
                  </a:cxn>
                  <a:cxn ang="0">
                    <a:pos x="151" y="308"/>
                  </a:cxn>
                  <a:cxn ang="0">
                    <a:pos x="751" y="342"/>
                  </a:cxn>
                  <a:cxn ang="0">
                    <a:pos x="1011" y="61"/>
                  </a:cxn>
                  <a:cxn ang="0">
                    <a:pos x="1246" y="259"/>
                  </a:cxn>
                  <a:cxn ang="0">
                    <a:pos x="1262" y="861"/>
                  </a:cxn>
                  <a:cxn ang="0">
                    <a:pos x="770" y="942"/>
                  </a:cxn>
                  <a:cxn ang="0">
                    <a:pos x="467" y="1170"/>
                  </a:cxn>
                  <a:cxn ang="0">
                    <a:pos x="142" y="895"/>
                  </a:cxn>
                  <a:cxn ang="0">
                    <a:pos x="12" y="840"/>
                  </a:cxn>
                </a:cxnLst>
                <a:rect l="0" t="0" r="r" b="b"/>
                <a:pathLst>
                  <a:path w="1262" h="1170">
                    <a:moveTo>
                      <a:pt x="12" y="840"/>
                    </a:moveTo>
                    <a:lnTo>
                      <a:pt x="0" y="203"/>
                    </a:lnTo>
                    <a:lnTo>
                      <a:pt x="74" y="0"/>
                    </a:lnTo>
                    <a:lnTo>
                      <a:pt x="151" y="308"/>
                    </a:lnTo>
                    <a:lnTo>
                      <a:pt x="751" y="342"/>
                    </a:lnTo>
                    <a:lnTo>
                      <a:pt x="1011" y="61"/>
                    </a:lnTo>
                    <a:lnTo>
                      <a:pt x="1246" y="259"/>
                    </a:lnTo>
                    <a:lnTo>
                      <a:pt x="1262" y="861"/>
                    </a:lnTo>
                    <a:lnTo>
                      <a:pt x="770" y="942"/>
                    </a:lnTo>
                    <a:lnTo>
                      <a:pt x="467" y="1170"/>
                    </a:lnTo>
                    <a:lnTo>
                      <a:pt x="142" y="895"/>
                    </a:lnTo>
                    <a:lnTo>
                      <a:pt x="12" y="84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56"/>
              <p:cNvSpPr>
                <a:spLocks/>
              </p:cNvSpPr>
              <p:nvPr/>
            </p:nvSpPr>
            <p:spPr bwMode="auto">
              <a:xfrm>
                <a:off x="4967" y="2266"/>
                <a:ext cx="1420" cy="1170"/>
              </a:xfrm>
              <a:custGeom>
                <a:avLst/>
                <a:gdLst/>
                <a:ahLst/>
                <a:cxnLst>
                  <a:cxn ang="0">
                    <a:pos x="12" y="840"/>
                  </a:cxn>
                  <a:cxn ang="0">
                    <a:pos x="0" y="203"/>
                  </a:cxn>
                  <a:cxn ang="0">
                    <a:pos x="74" y="0"/>
                  </a:cxn>
                  <a:cxn ang="0">
                    <a:pos x="151" y="308"/>
                  </a:cxn>
                  <a:cxn ang="0">
                    <a:pos x="751" y="342"/>
                  </a:cxn>
                  <a:cxn ang="0">
                    <a:pos x="1011" y="61"/>
                  </a:cxn>
                  <a:cxn ang="0">
                    <a:pos x="1246" y="259"/>
                  </a:cxn>
                  <a:cxn ang="0">
                    <a:pos x="1262" y="861"/>
                  </a:cxn>
                  <a:cxn ang="0">
                    <a:pos x="770" y="942"/>
                  </a:cxn>
                  <a:cxn ang="0">
                    <a:pos x="467" y="1170"/>
                  </a:cxn>
                  <a:cxn ang="0">
                    <a:pos x="142" y="895"/>
                  </a:cxn>
                  <a:cxn ang="0">
                    <a:pos x="12" y="840"/>
                  </a:cxn>
                </a:cxnLst>
                <a:rect l="0" t="0" r="r" b="b"/>
                <a:pathLst>
                  <a:path w="1262" h="1170">
                    <a:moveTo>
                      <a:pt x="12" y="840"/>
                    </a:moveTo>
                    <a:lnTo>
                      <a:pt x="0" y="203"/>
                    </a:lnTo>
                    <a:lnTo>
                      <a:pt x="74" y="0"/>
                    </a:lnTo>
                    <a:lnTo>
                      <a:pt x="151" y="308"/>
                    </a:lnTo>
                    <a:lnTo>
                      <a:pt x="751" y="342"/>
                    </a:lnTo>
                    <a:lnTo>
                      <a:pt x="1011" y="61"/>
                    </a:lnTo>
                    <a:lnTo>
                      <a:pt x="1246" y="259"/>
                    </a:lnTo>
                    <a:lnTo>
                      <a:pt x="1262" y="861"/>
                    </a:lnTo>
                    <a:lnTo>
                      <a:pt x="770" y="942"/>
                    </a:lnTo>
                    <a:lnTo>
                      <a:pt x="467" y="1170"/>
                    </a:lnTo>
                    <a:lnTo>
                      <a:pt x="142" y="895"/>
                    </a:lnTo>
                    <a:lnTo>
                      <a:pt x="12" y="8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57"/>
              <p:cNvSpPr>
                <a:spLocks/>
              </p:cNvSpPr>
              <p:nvPr/>
            </p:nvSpPr>
            <p:spPr bwMode="auto">
              <a:xfrm>
                <a:off x="4964" y="2269"/>
                <a:ext cx="698" cy="1331"/>
              </a:xfrm>
              <a:custGeom>
                <a:avLst/>
                <a:gdLst/>
                <a:ahLst/>
                <a:cxnLst>
                  <a:cxn ang="0">
                    <a:pos x="142" y="898"/>
                  </a:cxn>
                  <a:cxn ang="0">
                    <a:pos x="12" y="818"/>
                  </a:cxn>
                  <a:cxn ang="0">
                    <a:pos x="0" y="200"/>
                  </a:cxn>
                  <a:cxn ang="0">
                    <a:pos x="74" y="0"/>
                  </a:cxn>
                  <a:cxn ang="0">
                    <a:pos x="145" y="302"/>
                  </a:cxn>
                  <a:cxn ang="0">
                    <a:pos x="145" y="895"/>
                  </a:cxn>
                  <a:cxn ang="0">
                    <a:pos x="12" y="812"/>
                  </a:cxn>
                  <a:cxn ang="0">
                    <a:pos x="621" y="1331"/>
                  </a:cxn>
                  <a:cxn ang="0">
                    <a:pos x="454" y="1170"/>
                  </a:cxn>
                  <a:cxn ang="0">
                    <a:pos x="142" y="898"/>
                  </a:cxn>
                </a:cxnLst>
                <a:rect l="0" t="0" r="r" b="b"/>
                <a:pathLst>
                  <a:path w="621" h="1331">
                    <a:moveTo>
                      <a:pt x="142" y="898"/>
                    </a:moveTo>
                    <a:lnTo>
                      <a:pt x="12" y="818"/>
                    </a:lnTo>
                    <a:lnTo>
                      <a:pt x="0" y="200"/>
                    </a:lnTo>
                    <a:lnTo>
                      <a:pt x="74" y="0"/>
                    </a:lnTo>
                    <a:lnTo>
                      <a:pt x="145" y="302"/>
                    </a:lnTo>
                    <a:lnTo>
                      <a:pt x="145" y="895"/>
                    </a:lnTo>
                    <a:lnTo>
                      <a:pt x="12" y="812"/>
                    </a:lnTo>
                    <a:lnTo>
                      <a:pt x="621" y="1331"/>
                    </a:lnTo>
                    <a:lnTo>
                      <a:pt x="454" y="1170"/>
                    </a:lnTo>
                    <a:lnTo>
                      <a:pt x="142" y="89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58"/>
              <p:cNvSpPr>
                <a:spLocks noChangeShapeType="1"/>
              </p:cNvSpPr>
              <p:nvPr/>
            </p:nvSpPr>
            <p:spPr bwMode="auto">
              <a:xfrm>
                <a:off x="5117" y="2571"/>
                <a:ext cx="71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59"/>
              <p:cNvSpPr>
                <a:spLocks/>
              </p:cNvSpPr>
              <p:nvPr/>
            </p:nvSpPr>
            <p:spPr bwMode="auto">
              <a:xfrm>
                <a:off x="5478" y="3192"/>
                <a:ext cx="355" cy="241"/>
              </a:xfrm>
              <a:custGeom>
                <a:avLst/>
                <a:gdLst/>
                <a:ahLst/>
                <a:cxnLst>
                  <a:cxn ang="0">
                    <a:pos x="0" y="241"/>
                  </a:cxn>
                  <a:cxn ang="0">
                    <a:pos x="81" y="182"/>
                  </a:cxn>
                  <a:cxn ang="0">
                    <a:pos x="149" y="130"/>
                  </a:cxn>
                  <a:cxn ang="0">
                    <a:pos x="201" y="90"/>
                  </a:cxn>
                  <a:cxn ang="0">
                    <a:pos x="245" y="56"/>
                  </a:cxn>
                  <a:cxn ang="0">
                    <a:pos x="279" y="31"/>
                  </a:cxn>
                  <a:cxn ang="0">
                    <a:pos x="300" y="16"/>
                  </a:cxn>
                  <a:cxn ang="0">
                    <a:pos x="313" y="6"/>
                  </a:cxn>
                  <a:cxn ang="0">
                    <a:pos x="316" y="0"/>
                  </a:cxn>
                </a:cxnLst>
                <a:rect l="0" t="0" r="r" b="b"/>
                <a:pathLst>
                  <a:path w="316" h="241">
                    <a:moveTo>
                      <a:pt x="0" y="241"/>
                    </a:moveTo>
                    <a:lnTo>
                      <a:pt x="81" y="182"/>
                    </a:lnTo>
                    <a:lnTo>
                      <a:pt x="149" y="130"/>
                    </a:lnTo>
                    <a:lnTo>
                      <a:pt x="201" y="90"/>
                    </a:lnTo>
                    <a:lnTo>
                      <a:pt x="245" y="56"/>
                    </a:lnTo>
                    <a:lnTo>
                      <a:pt x="279" y="31"/>
                    </a:lnTo>
                    <a:lnTo>
                      <a:pt x="300" y="16"/>
                    </a:lnTo>
                    <a:lnTo>
                      <a:pt x="313" y="6"/>
                    </a:lnTo>
                    <a:lnTo>
                      <a:pt x="3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60"/>
              <p:cNvSpPr>
                <a:spLocks noChangeShapeType="1"/>
              </p:cNvSpPr>
              <p:nvPr/>
            </p:nvSpPr>
            <p:spPr bwMode="auto">
              <a:xfrm flipV="1">
                <a:off x="5680" y="3130"/>
                <a:ext cx="699" cy="47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61"/>
              <p:cNvSpPr>
                <a:spLocks/>
              </p:cNvSpPr>
              <p:nvPr/>
            </p:nvSpPr>
            <p:spPr bwMode="auto">
              <a:xfrm>
                <a:off x="5486" y="3137"/>
                <a:ext cx="883" cy="481"/>
              </a:xfrm>
              <a:custGeom>
                <a:avLst/>
                <a:gdLst/>
                <a:ahLst/>
                <a:cxnLst>
                  <a:cxn ang="0">
                    <a:pos x="167" y="481"/>
                  </a:cxn>
                  <a:cxn ang="0">
                    <a:pos x="0" y="305"/>
                  </a:cxn>
                  <a:cxn ang="0">
                    <a:pos x="318" y="61"/>
                  </a:cxn>
                  <a:cxn ang="0">
                    <a:pos x="785" y="0"/>
                  </a:cxn>
                  <a:cxn ang="0">
                    <a:pos x="167" y="481"/>
                  </a:cxn>
                </a:cxnLst>
                <a:rect l="0" t="0" r="r" b="b"/>
                <a:pathLst>
                  <a:path w="785" h="481">
                    <a:moveTo>
                      <a:pt x="167" y="481"/>
                    </a:moveTo>
                    <a:lnTo>
                      <a:pt x="0" y="305"/>
                    </a:lnTo>
                    <a:lnTo>
                      <a:pt x="318" y="61"/>
                    </a:lnTo>
                    <a:lnTo>
                      <a:pt x="785" y="0"/>
                    </a:lnTo>
                    <a:lnTo>
                      <a:pt x="167" y="48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62"/>
              <p:cNvSpPr>
                <a:spLocks/>
              </p:cNvSpPr>
              <p:nvPr/>
            </p:nvSpPr>
            <p:spPr bwMode="auto">
              <a:xfrm>
                <a:off x="5486" y="3137"/>
                <a:ext cx="883" cy="481"/>
              </a:xfrm>
              <a:custGeom>
                <a:avLst/>
                <a:gdLst/>
                <a:ahLst/>
                <a:cxnLst>
                  <a:cxn ang="0">
                    <a:pos x="167" y="481"/>
                  </a:cxn>
                  <a:cxn ang="0">
                    <a:pos x="0" y="305"/>
                  </a:cxn>
                  <a:cxn ang="0">
                    <a:pos x="318" y="61"/>
                  </a:cxn>
                  <a:cxn ang="0">
                    <a:pos x="785" y="0"/>
                  </a:cxn>
                  <a:cxn ang="0">
                    <a:pos x="167" y="481"/>
                  </a:cxn>
                </a:cxnLst>
                <a:rect l="0" t="0" r="r" b="b"/>
                <a:pathLst>
                  <a:path w="785" h="481">
                    <a:moveTo>
                      <a:pt x="167" y="481"/>
                    </a:moveTo>
                    <a:lnTo>
                      <a:pt x="0" y="305"/>
                    </a:lnTo>
                    <a:lnTo>
                      <a:pt x="318" y="61"/>
                    </a:lnTo>
                    <a:lnTo>
                      <a:pt x="785" y="0"/>
                    </a:lnTo>
                    <a:lnTo>
                      <a:pt x="167" y="48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63"/>
              <p:cNvSpPr>
                <a:spLocks/>
              </p:cNvSpPr>
              <p:nvPr/>
            </p:nvSpPr>
            <p:spPr bwMode="auto">
              <a:xfrm>
                <a:off x="4984" y="3109"/>
                <a:ext cx="689" cy="5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3" y="509"/>
                  </a:cxn>
                  <a:cxn ang="0">
                    <a:pos x="446" y="327"/>
                  </a:cxn>
                  <a:cxn ang="0">
                    <a:pos x="108" y="43"/>
                  </a:cxn>
                  <a:cxn ang="0">
                    <a:pos x="0" y="0"/>
                  </a:cxn>
                </a:cxnLst>
                <a:rect l="0" t="0" r="r" b="b"/>
                <a:pathLst>
                  <a:path w="613" h="509">
                    <a:moveTo>
                      <a:pt x="0" y="0"/>
                    </a:moveTo>
                    <a:lnTo>
                      <a:pt x="613" y="509"/>
                    </a:lnTo>
                    <a:lnTo>
                      <a:pt x="446" y="327"/>
                    </a:lnTo>
                    <a:lnTo>
                      <a:pt x="108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64"/>
              <p:cNvSpPr>
                <a:spLocks/>
              </p:cNvSpPr>
              <p:nvPr/>
            </p:nvSpPr>
            <p:spPr bwMode="auto">
              <a:xfrm>
                <a:off x="4984" y="3109"/>
                <a:ext cx="689" cy="5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3" y="509"/>
                  </a:cxn>
                  <a:cxn ang="0">
                    <a:pos x="446" y="327"/>
                  </a:cxn>
                  <a:cxn ang="0">
                    <a:pos x="108" y="43"/>
                  </a:cxn>
                  <a:cxn ang="0">
                    <a:pos x="0" y="0"/>
                  </a:cxn>
                </a:cxnLst>
                <a:rect l="0" t="0" r="r" b="b"/>
                <a:pathLst>
                  <a:path w="613" h="509">
                    <a:moveTo>
                      <a:pt x="0" y="0"/>
                    </a:moveTo>
                    <a:lnTo>
                      <a:pt x="613" y="509"/>
                    </a:lnTo>
                    <a:lnTo>
                      <a:pt x="446" y="327"/>
                    </a:lnTo>
                    <a:lnTo>
                      <a:pt x="108" y="4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65"/>
              <p:cNvSpPr>
                <a:spLocks/>
              </p:cNvSpPr>
              <p:nvPr/>
            </p:nvSpPr>
            <p:spPr bwMode="auto">
              <a:xfrm>
                <a:off x="5948" y="2744"/>
                <a:ext cx="28" cy="158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1" y="16"/>
                  </a:cxn>
                  <a:cxn ang="0">
                    <a:pos x="18" y="19"/>
                  </a:cxn>
                  <a:cxn ang="0">
                    <a:pos x="15" y="22"/>
                  </a:cxn>
                  <a:cxn ang="0">
                    <a:pos x="15" y="28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12" y="44"/>
                  </a:cxn>
                  <a:cxn ang="0">
                    <a:pos x="12" y="50"/>
                  </a:cxn>
                  <a:cxn ang="0">
                    <a:pos x="12" y="105"/>
                  </a:cxn>
                  <a:cxn ang="0">
                    <a:pos x="12" y="112"/>
                  </a:cxn>
                  <a:cxn ang="0">
                    <a:pos x="12" y="118"/>
                  </a:cxn>
                  <a:cxn ang="0">
                    <a:pos x="12" y="124"/>
                  </a:cxn>
                  <a:cxn ang="0">
                    <a:pos x="12" y="130"/>
                  </a:cxn>
                  <a:cxn ang="0">
                    <a:pos x="15" y="133"/>
                  </a:cxn>
                  <a:cxn ang="0">
                    <a:pos x="18" y="136"/>
                  </a:cxn>
                  <a:cxn ang="0">
                    <a:pos x="21" y="139"/>
                  </a:cxn>
                  <a:cxn ang="0">
                    <a:pos x="25" y="142"/>
                  </a:cxn>
                  <a:cxn ang="0">
                    <a:pos x="25" y="158"/>
                  </a:cxn>
                  <a:cxn ang="0">
                    <a:pos x="21" y="155"/>
                  </a:cxn>
                  <a:cxn ang="0">
                    <a:pos x="18" y="152"/>
                  </a:cxn>
                  <a:cxn ang="0">
                    <a:pos x="15" y="149"/>
                  </a:cxn>
                  <a:cxn ang="0">
                    <a:pos x="12" y="146"/>
                  </a:cxn>
                  <a:cxn ang="0">
                    <a:pos x="9" y="142"/>
                  </a:cxn>
                  <a:cxn ang="0">
                    <a:pos x="6" y="139"/>
                  </a:cxn>
                  <a:cxn ang="0">
                    <a:pos x="3" y="136"/>
                  </a:cxn>
                  <a:cxn ang="0">
                    <a:pos x="3" y="130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0" y="50"/>
                  </a:cxn>
                  <a:cxn ang="0">
                    <a:pos x="0" y="44"/>
                  </a:cxn>
                  <a:cxn ang="0">
                    <a:pos x="0" y="37"/>
                  </a:cxn>
                  <a:cxn ang="0">
                    <a:pos x="0" y="31"/>
                  </a:cxn>
                  <a:cxn ang="0">
                    <a:pos x="3" y="28"/>
                  </a:cxn>
                  <a:cxn ang="0">
                    <a:pos x="3" y="22"/>
                  </a:cxn>
                  <a:cxn ang="0">
                    <a:pos x="6" y="19"/>
                  </a:cxn>
                  <a:cxn ang="0">
                    <a:pos x="9" y="16"/>
                  </a:cxn>
                  <a:cxn ang="0">
                    <a:pos x="12" y="13"/>
                  </a:cxn>
                  <a:cxn ang="0">
                    <a:pos x="15" y="10"/>
                  </a:cxn>
                  <a:cxn ang="0">
                    <a:pos x="18" y="7"/>
                  </a:cxn>
                  <a:cxn ang="0">
                    <a:pos x="21" y="3"/>
                  </a:cxn>
                  <a:cxn ang="0">
                    <a:pos x="25" y="0"/>
                  </a:cxn>
                </a:cxnLst>
                <a:rect l="0" t="0" r="r" b="b"/>
                <a:pathLst>
                  <a:path w="25" h="158">
                    <a:moveTo>
                      <a:pt x="25" y="0"/>
                    </a:moveTo>
                    <a:lnTo>
                      <a:pt x="25" y="13"/>
                    </a:lnTo>
                    <a:lnTo>
                      <a:pt x="25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47"/>
                    </a:lnTo>
                    <a:lnTo>
                      <a:pt x="12" y="50"/>
                    </a:lnTo>
                    <a:lnTo>
                      <a:pt x="12" y="53"/>
                    </a:lnTo>
                    <a:lnTo>
                      <a:pt x="12" y="105"/>
                    </a:lnTo>
                    <a:lnTo>
                      <a:pt x="12" y="108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5" y="130"/>
                    </a:lnTo>
                    <a:lnTo>
                      <a:pt x="15" y="133"/>
                    </a:lnTo>
                    <a:lnTo>
                      <a:pt x="15" y="136"/>
                    </a:lnTo>
                    <a:lnTo>
                      <a:pt x="18" y="136"/>
                    </a:lnTo>
                    <a:lnTo>
                      <a:pt x="18" y="139"/>
                    </a:lnTo>
                    <a:lnTo>
                      <a:pt x="21" y="139"/>
                    </a:lnTo>
                    <a:lnTo>
                      <a:pt x="21" y="142"/>
                    </a:lnTo>
                    <a:lnTo>
                      <a:pt x="25" y="142"/>
                    </a:lnTo>
                    <a:lnTo>
                      <a:pt x="25" y="146"/>
                    </a:lnTo>
                    <a:lnTo>
                      <a:pt x="25" y="158"/>
                    </a:lnTo>
                    <a:lnTo>
                      <a:pt x="21" y="158"/>
                    </a:lnTo>
                    <a:lnTo>
                      <a:pt x="21" y="155"/>
                    </a:lnTo>
                    <a:lnTo>
                      <a:pt x="18" y="155"/>
                    </a:lnTo>
                    <a:lnTo>
                      <a:pt x="18" y="152"/>
                    </a:lnTo>
                    <a:lnTo>
                      <a:pt x="15" y="152"/>
                    </a:lnTo>
                    <a:lnTo>
                      <a:pt x="15" y="149"/>
                    </a:lnTo>
                    <a:lnTo>
                      <a:pt x="12" y="149"/>
                    </a:lnTo>
                    <a:lnTo>
                      <a:pt x="12" y="146"/>
                    </a:lnTo>
                    <a:lnTo>
                      <a:pt x="9" y="146"/>
                    </a:lnTo>
                    <a:lnTo>
                      <a:pt x="9" y="142"/>
                    </a:lnTo>
                    <a:lnTo>
                      <a:pt x="6" y="142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66"/>
              <p:cNvSpPr>
                <a:spLocks/>
              </p:cNvSpPr>
              <p:nvPr/>
            </p:nvSpPr>
            <p:spPr bwMode="auto">
              <a:xfrm>
                <a:off x="6011" y="2747"/>
                <a:ext cx="38" cy="118"/>
              </a:xfrm>
              <a:custGeom>
                <a:avLst/>
                <a:gdLst/>
                <a:ahLst/>
                <a:cxnLst>
                  <a:cxn ang="0">
                    <a:pos x="34" y="118"/>
                  </a:cxn>
                  <a:cxn ang="0">
                    <a:pos x="21" y="118"/>
                  </a:cxn>
                  <a:cxn ang="0">
                    <a:pos x="21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18"/>
                  </a:cxn>
                </a:cxnLst>
                <a:rect l="0" t="0" r="r" b="b"/>
                <a:pathLst>
                  <a:path w="34" h="118">
                    <a:moveTo>
                      <a:pt x="34" y="118"/>
                    </a:moveTo>
                    <a:lnTo>
                      <a:pt x="21" y="118"/>
                    </a:lnTo>
                    <a:lnTo>
                      <a:pt x="21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Freeform 67"/>
              <p:cNvSpPr>
                <a:spLocks noEditPoints="1"/>
              </p:cNvSpPr>
              <p:nvPr/>
            </p:nvSpPr>
            <p:spPr bwMode="auto">
              <a:xfrm>
                <a:off x="6101" y="2744"/>
                <a:ext cx="87" cy="124"/>
              </a:xfrm>
              <a:custGeom>
                <a:avLst/>
                <a:gdLst/>
                <a:ahLst/>
                <a:cxnLst>
                  <a:cxn ang="0">
                    <a:pos x="9" y="90"/>
                  </a:cxn>
                  <a:cxn ang="0">
                    <a:pos x="12" y="99"/>
                  </a:cxn>
                  <a:cxn ang="0">
                    <a:pos x="15" y="105"/>
                  </a:cxn>
                  <a:cxn ang="0">
                    <a:pos x="22" y="108"/>
                  </a:cxn>
                  <a:cxn ang="0">
                    <a:pos x="28" y="112"/>
                  </a:cxn>
                  <a:cxn ang="0">
                    <a:pos x="34" y="115"/>
                  </a:cxn>
                  <a:cxn ang="0">
                    <a:pos x="43" y="115"/>
                  </a:cxn>
                  <a:cxn ang="0">
                    <a:pos x="49" y="112"/>
                  </a:cxn>
                  <a:cxn ang="0">
                    <a:pos x="56" y="108"/>
                  </a:cxn>
                  <a:cxn ang="0">
                    <a:pos x="62" y="105"/>
                  </a:cxn>
                  <a:cxn ang="0">
                    <a:pos x="65" y="99"/>
                  </a:cxn>
                  <a:cxn ang="0">
                    <a:pos x="65" y="90"/>
                  </a:cxn>
                  <a:cxn ang="0">
                    <a:pos x="68" y="84"/>
                  </a:cxn>
                  <a:cxn ang="0">
                    <a:pos x="68" y="34"/>
                  </a:cxn>
                  <a:cxn ang="0">
                    <a:pos x="65" y="28"/>
                  </a:cxn>
                  <a:cxn ang="0">
                    <a:pos x="62" y="22"/>
                  </a:cxn>
                  <a:cxn ang="0">
                    <a:pos x="59" y="16"/>
                  </a:cxn>
                  <a:cxn ang="0">
                    <a:pos x="53" y="13"/>
                  </a:cxn>
                  <a:cxn ang="0">
                    <a:pos x="43" y="13"/>
                  </a:cxn>
                  <a:cxn ang="0">
                    <a:pos x="37" y="10"/>
                  </a:cxn>
                  <a:cxn ang="0">
                    <a:pos x="31" y="13"/>
                  </a:cxn>
                  <a:cxn ang="0">
                    <a:pos x="25" y="16"/>
                  </a:cxn>
                  <a:cxn ang="0">
                    <a:pos x="18" y="19"/>
                  </a:cxn>
                  <a:cxn ang="0">
                    <a:pos x="15" y="25"/>
                  </a:cxn>
                  <a:cxn ang="0">
                    <a:pos x="12" y="31"/>
                  </a:cxn>
                  <a:cxn ang="0">
                    <a:pos x="9" y="37"/>
                  </a:cxn>
                  <a:cxn ang="0">
                    <a:pos x="9" y="84"/>
                  </a:cxn>
                  <a:cxn ang="0">
                    <a:pos x="0" y="41"/>
                  </a:cxn>
                  <a:cxn ang="0">
                    <a:pos x="0" y="31"/>
                  </a:cxn>
                  <a:cxn ang="0">
                    <a:pos x="3" y="22"/>
                  </a:cxn>
                  <a:cxn ang="0">
                    <a:pos x="6" y="16"/>
                  </a:cxn>
                  <a:cxn ang="0">
                    <a:pos x="9" y="10"/>
                  </a:cxn>
                  <a:cxn ang="0">
                    <a:pos x="18" y="7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9" y="3"/>
                  </a:cxn>
                  <a:cxn ang="0">
                    <a:pos x="65" y="10"/>
                  </a:cxn>
                  <a:cxn ang="0">
                    <a:pos x="71" y="16"/>
                  </a:cxn>
                  <a:cxn ang="0">
                    <a:pos x="74" y="22"/>
                  </a:cxn>
                  <a:cxn ang="0">
                    <a:pos x="77" y="28"/>
                  </a:cxn>
                  <a:cxn ang="0">
                    <a:pos x="77" y="37"/>
                  </a:cxn>
                  <a:cxn ang="0">
                    <a:pos x="77" y="81"/>
                  </a:cxn>
                  <a:cxn ang="0">
                    <a:pos x="77" y="90"/>
                  </a:cxn>
                  <a:cxn ang="0">
                    <a:pos x="77" y="99"/>
                  </a:cxn>
                  <a:cxn ang="0">
                    <a:pos x="74" y="105"/>
                  </a:cxn>
                  <a:cxn ang="0">
                    <a:pos x="71" y="112"/>
                  </a:cxn>
                  <a:cxn ang="0">
                    <a:pos x="65" y="115"/>
                  </a:cxn>
                  <a:cxn ang="0">
                    <a:pos x="59" y="121"/>
                  </a:cxn>
                  <a:cxn ang="0">
                    <a:pos x="49" y="121"/>
                  </a:cxn>
                  <a:cxn ang="0">
                    <a:pos x="43" y="124"/>
                  </a:cxn>
                  <a:cxn ang="0">
                    <a:pos x="34" y="124"/>
                  </a:cxn>
                  <a:cxn ang="0">
                    <a:pos x="28" y="121"/>
                  </a:cxn>
                  <a:cxn ang="0">
                    <a:pos x="18" y="121"/>
                  </a:cxn>
                  <a:cxn ang="0">
                    <a:pos x="15" y="115"/>
                  </a:cxn>
                  <a:cxn ang="0">
                    <a:pos x="9" y="112"/>
                  </a:cxn>
                  <a:cxn ang="0">
                    <a:pos x="6" y="105"/>
                  </a:cxn>
                  <a:cxn ang="0">
                    <a:pos x="0" y="102"/>
                  </a:cxn>
                  <a:cxn ang="0">
                    <a:pos x="0" y="93"/>
                  </a:cxn>
                  <a:cxn ang="0">
                    <a:pos x="0" y="84"/>
                  </a:cxn>
                </a:cxnLst>
                <a:rect l="0" t="0" r="r" b="b"/>
                <a:pathLst>
                  <a:path w="77" h="124">
                    <a:moveTo>
                      <a:pt x="9" y="84"/>
                    </a:moveTo>
                    <a:lnTo>
                      <a:pt x="9" y="87"/>
                    </a:lnTo>
                    <a:lnTo>
                      <a:pt x="9" y="90"/>
                    </a:lnTo>
                    <a:lnTo>
                      <a:pt x="12" y="93"/>
                    </a:lnTo>
                    <a:lnTo>
                      <a:pt x="12" y="96"/>
                    </a:lnTo>
                    <a:lnTo>
                      <a:pt x="12" y="99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5" y="105"/>
                    </a:lnTo>
                    <a:lnTo>
                      <a:pt x="18" y="105"/>
                    </a:lnTo>
                    <a:lnTo>
                      <a:pt x="18" y="108"/>
                    </a:lnTo>
                    <a:lnTo>
                      <a:pt x="22" y="108"/>
                    </a:lnTo>
                    <a:lnTo>
                      <a:pt x="25" y="108"/>
                    </a:lnTo>
                    <a:lnTo>
                      <a:pt x="25" y="112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4" y="112"/>
                    </a:lnTo>
                    <a:lnTo>
                      <a:pt x="34" y="115"/>
                    </a:lnTo>
                    <a:lnTo>
                      <a:pt x="37" y="115"/>
                    </a:lnTo>
                    <a:lnTo>
                      <a:pt x="40" y="115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12"/>
                    </a:lnTo>
                    <a:lnTo>
                      <a:pt x="49" y="112"/>
                    </a:lnTo>
                    <a:lnTo>
                      <a:pt x="53" y="112"/>
                    </a:lnTo>
                    <a:lnTo>
                      <a:pt x="53" y="108"/>
                    </a:lnTo>
                    <a:lnTo>
                      <a:pt x="56" y="108"/>
                    </a:lnTo>
                    <a:lnTo>
                      <a:pt x="59" y="108"/>
                    </a:lnTo>
                    <a:lnTo>
                      <a:pt x="59" y="105"/>
                    </a:lnTo>
                    <a:lnTo>
                      <a:pt x="62" y="105"/>
                    </a:lnTo>
                    <a:lnTo>
                      <a:pt x="62" y="102"/>
                    </a:lnTo>
                    <a:lnTo>
                      <a:pt x="62" y="99"/>
                    </a:lnTo>
                    <a:lnTo>
                      <a:pt x="65" y="99"/>
                    </a:lnTo>
                    <a:lnTo>
                      <a:pt x="65" y="96"/>
                    </a:lnTo>
                    <a:lnTo>
                      <a:pt x="65" y="93"/>
                    </a:lnTo>
                    <a:lnTo>
                      <a:pt x="65" y="90"/>
                    </a:lnTo>
                    <a:lnTo>
                      <a:pt x="68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8" y="41"/>
                    </a:lnTo>
                    <a:lnTo>
                      <a:pt x="68" y="37"/>
                    </a:lnTo>
                    <a:lnTo>
                      <a:pt x="68" y="34"/>
                    </a:lnTo>
                    <a:lnTo>
                      <a:pt x="65" y="34"/>
                    </a:lnTo>
                    <a:lnTo>
                      <a:pt x="65" y="31"/>
                    </a:lnTo>
                    <a:lnTo>
                      <a:pt x="65" y="28"/>
                    </a:lnTo>
                    <a:lnTo>
                      <a:pt x="65" y="25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2" y="19"/>
                    </a:lnTo>
                    <a:lnTo>
                      <a:pt x="59" y="19"/>
                    </a:lnTo>
                    <a:lnTo>
                      <a:pt x="59" y="16"/>
                    </a:lnTo>
                    <a:lnTo>
                      <a:pt x="56" y="16"/>
                    </a:lnTo>
                    <a:lnTo>
                      <a:pt x="53" y="16"/>
                    </a:lnTo>
                    <a:lnTo>
                      <a:pt x="53" y="13"/>
                    </a:lnTo>
                    <a:lnTo>
                      <a:pt x="49" y="13"/>
                    </a:lnTo>
                    <a:lnTo>
                      <a:pt x="46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4" y="10"/>
                    </a:lnTo>
                    <a:lnTo>
                      <a:pt x="34" y="13"/>
                    </a:lnTo>
                    <a:lnTo>
                      <a:pt x="31" y="13"/>
                    </a:lnTo>
                    <a:lnTo>
                      <a:pt x="28" y="13"/>
                    </a:lnTo>
                    <a:lnTo>
                      <a:pt x="25" y="13"/>
                    </a:lnTo>
                    <a:lnTo>
                      <a:pt x="25" y="16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1"/>
                    </a:lnTo>
                    <a:lnTo>
                      <a:pt x="9" y="44"/>
                    </a:lnTo>
                    <a:lnTo>
                      <a:pt x="9" y="84"/>
                    </a:lnTo>
                    <a:close/>
                    <a:moveTo>
                      <a:pt x="0" y="81"/>
                    </a:move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3" y="3"/>
                    </a:lnTo>
                    <a:lnTo>
                      <a:pt x="56" y="3"/>
                    </a:lnTo>
                    <a:lnTo>
                      <a:pt x="59" y="3"/>
                    </a:lnTo>
                    <a:lnTo>
                      <a:pt x="59" y="7"/>
                    </a:lnTo>
                    <a:lnTo>
                      <a:pt x="62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1" y="16"/>
                    </a:lnTo>
                    <a:lnTo>
                      <a:pt x="71" y="19"/>
                    </a:lnTo>
                    <a:lnTo>
                      <a:pt x="74" y="19"/>
                    </a:lnTo>
                    <a:lnTo>
                      <a:pt x="74" y="22"/>
                    </a:lnTo>
                    <a:lnTo>
                      <a:pt x="74" y="25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77" y="34"/>
                    </a:lnTo>
                    <a:lnTo>
                      <a:pt x="77" y="37"/>
                    </a:lnTo>
                    <a:lnTo>
                      <a:pt x="77" y="41"/>
                    </a:lnTo>
                    <a:lnTo>
                      <a:pt x="77" y="44"/>
                    </a:lnTo>
                    <a:lnTo>
                      <a:pt x="77" y="81"/>
                    </a:lnTo>
                    <a:lnTo>
                      <a:pt x="77" y="84"/>
                    </a:lnTo>
                    <a:lnTo>
                      <a:pt x="77" y="87"/>
                    </a:lnTo>
                    <a:lnTo>
                      <a:pt x="77" y="90"/>
                    </a:lnTo>
                    <a:lnTo>
                      <a:pt x="77" y="93"/>
                    </a:lnTo>
                    <a:lnTo>
                      <a:pt x="77" y="96"/>
                    </a:lnTo>
                    <a:lnTo>
                      <a:pt x="77" y="99"/>
                    </a:lnTo>
                    <a:lnTo>
                      <a:pt x="74" y="99"/>
                    </a:lnTo>
                    <a:lnTo>
                      <a:pt x="74" y="102"/>
                    </a:lnTo>
                    <a:lnTo>
                      <a:pt x="74" y="105"/>
                    </a:lnTo>
                    <a:lnTo>
                      <a:pt x="71" y="105"/>
                    </a:lnTo>
                    <a:lnTo>
                      <a:pt x="71" y="108"/>
                    </a:lnTo>
                    <a:lnTo>
                      <a:pt x="71" y="112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62" y="118"/>
                    </a:lnTo>
                    <a:lnTo>
                      <a:pt x="59" y="118"/>
                    </a:lnTo>
                    <a:lnTo>
                      <a:pt x="59" y="121"/>
                    </a:lnTo>
                    <a:lnTo>
                      <a:pt x="56" y="121"/>
                    </a:lnTo>
                    <a:lnTo>
                      <a:pt x="53" y="121"/>
                    </a:lnTo>
                    <a:lnTo>
                      <a:pt x="49" y="121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8" y="121"/>
                    </a:lnTo>
                    <a:lnTo>
                      <a:pt x="25" y="121"/>
                    </a:lnTo>
                    <a:lnTo>
                      <a:pt x="22" y="121"/>
                    </a:lnTo>
                    <a:lnTo>
                      <a:pt x="18" y="121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2" y="115"/>
                    </a:lnTo>
                    <a:lnTo>
                      <a:pt x="9" y="115"/>
                    </a:lnTo>
                    <a:lnTo>
                      <a:pt x="9" y="112"/>
                    </a:lnTo>
                    <a:lnTo>
                      <a:pt x="6" y="112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68"/>
              <p:cNvSpPr>
                <a:spLocks noEditPoints="1"/>
              </p:cNvSpPr>
              <p:nvPr/>
            </p:nvSpPr>
            <p:spPr bwMode="auto">
              <a:xfrm>
                <a:off x="6206" y="2744"/>
                <a:ext cx="90" cy="124"/>
              </a:xfrm>
              <a:custGeom>
                <a:avLst/>
                <a:gdLst/>
                <a:ahLst/>
                <a:cxnLst>
                  <a:cxn ang="0">
                    <a:pos x="12" y="90"/>
                  </a:cxn>
                  <a:cxn ang="0">
                    <a:pos x="15" y="96"/>
                  </a:cxn>
                  <a:cxn ang="0">
                    <a:pos x="18" y="102"/>
                  </a:cxn>
                  <a:cxn ang="0">
                    <a:pos x="21" y="108"/>
                  </a:cxn>
                  <a:cxn ang="0">
                    <a:pos x="28" y="112"/>
                  </a:cxn>
                  <a:cxn ang="0">
                    <a:pos x="37" y="115"/>
                  </a:cxn>
                  <a:cxn ang="0">
                    <a:pos x="43" y="112"/>
                  </a:cxn>
                  <a:cxn ang="0">
                    <a:pos x="52" y="112"/>
                  </a:cxn>
                  <a:cxn ang="0">
                    <a:pos x="58" y="108"/>
                  </a:cxn>
                  <a:cxn ang="0">
                    <a:pos x="62" y="102"/>
                  </a:cxn>
                  <a:cxn ang="0">
                    <a:pos x="65" y="96"/>
                  </a:cxn>
                  <a:cxn ang="0">
                    <a:pos x="68" y="90"/>
                  </a:cxn>
                  <a:cxn ang="0">
                    <a:pos x="68" y="41"/>
                  </a:cxn>
                  <a:cxn ang="0">
                    <a:pos x="68" y="31"/>
                  </a:cxn>
                  <a:cxn ang="0">
                    <a:pos x="65" y="25"/>
                  </a:cxn>
                  <a:cxn ang="0">
                    <a:pos x="62" y="19"/>
                  </a:cxn>
                  <a:cxn ang="0">
                    <a:pos x="55" y="16"/>
                  </a:cxn>
                  <a:cxn ang="0">
                    <a:pos x="49" y="13"/>
                  </a:cxn>
                  <a:cxn ang="0">
                    <a:pos x="43" y="10"/>
                  </a:cxn>
                  <a:cxn ang="0">
                    <a:pos x="37" y="13"/>
                  </a:cxn>
                  <a:cxn ang="0">
                    <a:pos x="28" y="13"/>
                  </a:cxn>
                  <a:cxn ang="0">
                    <a:pos x="21" y="16"/>
                  </a:cxn>
                  <a:cxn ang="0">
                    <a:pos x="18" y="22"/>
                  </a:cxn>
                  <a:cxn ang="0">
                    <a:pos x="15" y="28"/>
                  </a:cxn>
                  <a:cxn ang="0">
                    <a:pos x="12" y="34"/>
                  </a:cxn>
                  <a:cxn ang="0">
                    <a:pos x="12" y="44"/>
                  </a:cxn>
                  <a:cxn ang="0">
                    <a:pos x="0" y="44"/>
                  </a:cxn>
                  <a:cxn ang="0">
                    <a:pos x="0" y="34"/>
                  </a:cxn>
                  <a:cxn ang="0">
                    <a:pos x="3" y="28"/>
                  </a:cxn>
                  <a:cxn ang="0">
                    <a:pos x="3" y="19"/>
                  </a:cxn>
                  <a:cxn ang="0">
                    <a:pos x="9" y="16"/>
                  </a:cxn>
                  <a:cxn ang="0">
                    <a:pos x="12" y="10"/>
                  </a:cxn>
                  <a:cxn ang="0">
                    <a:pos x="18" y="7"/>
                  </a:cxn>
                  <a:cxn ang="0">
                    <a:pos x="24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5" y="3"/>
                  </a:cxn>
                  <a:cxn ang="0">
                    <a:pos x="62" y="7"/>
                  </a:cxn>
                  <a:cxn ang="0">
                    <a:pos x="68" y="10"/>
                  </a:cxn>
                  <a:cxn ang="0">
                    <a:pos x="71" y="16"/>
                  </a:cxn>
                  <a:cxn ang="0">
                    <a:pos x="74" y="22"/>
                  </a:cxn>
                  <a:cxn ang="0">
                    <a:pos x="77" y="28"/>
                  </a:cxn>
                  <a:cxn ang="0">
                    <a:pos x="80" y="34"/>
                  </a:cxn>
                  <a:cxn ang="0">
                    <a:pos x="80" y="44"/>
                  </a:cxn>
                  <a:cxn ang="0">
                    <a:pos x="80" y="87"/>
                  </a:cxn>
                  <a:cxn ang="0">
                    <a:pos x="77" y="96"/>
                  </a:cxn>
                  <a:cxn ang="0">
                    <a:pos x="74" y="102"/>
                  </a:cxn>
                  <a:cxn ang="0">
                    <a:pos x="71" y="108"/>
                  </a:cxn>
                  <a:cxn ang="0">
                    <a:pos x="68" y="115"/>
                  </a:cxn>
                  <a:cxn ang="0">
                    <a:pos x="62" y="118"/>
                  </a:cxn>
                  <a:cxn ang="0">
                    <a:pos x="55" y="121"/>
                  </a:cxn>
                  <a:cxn ang="0">
                    <a:pos x="46" y="124"/>
                  </a:cxn>
                  <a:cxn ang="0">
                    <a:pos x="37" y="124"/>
                  </a:cxn>
                  <a:cxn ang="0">
                    <a:pos x="28" y="124"/>
                  </a:cxn>
                  <a:cxn ang="0">
                    <a:pos x="21" y="121"/>
                  </a:cxn>
                  <a:cxn ang="0">
                    <a:pos x="15" y="118"/>
                  </a:cxn>
                  <a:cxn ang="0">
                    <a:pos x="12" y="112"/>
                  </a:cxn>
                  <a:cxn ang="0">
                    <a:pos x="6" y="108"/>
                  </a:cxn>
                  <a:cxn ang="0">
                    <a:pos x="3" y="102"/>
                  </a:cxn>
                  <a:cxn ang="0">
                    <a:pos x="0" y="96"/>
                  </a:cxn>
                  <a:cxn ang="0">
                    <a:pos x="0" y="87"/>
                  </a:cxn>
                </a:cxnLst>
                <a:rect l="0" t="0" r="r" b="b"/>
                <a:pathLst>
                  <a:path w="80" h="124">
                    <a:moveTo>
                      <a:pt x="12" y="84"/>
                    </a:moveTo>
                    <a:lnTo>
                      <a:pt x="12" y="87"/>
                    </a:lnTo>
                    <a:lnTo>
                      <a:pt x="12" y="90"/>
                    </a:lnTo>
                    <a:lnTo>
                      <a:pt x="12" y="93"/>
                    </a:lnTo>
                    <a:lnTo>
                      <a:pt x="12" y="96"/>
                    </a:lnTo>
                    <a:lnTo>
                      <a:pt x="15" y="96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21" y="105"/>
                    </a:lnTo>
                    <a:lnTo>
                      <a:pt x="21" y="108"/>
                    </a:lnTo>
                    <a:lnTo>
                      <a:pt x="24" y="108"/>
                    </a:lnTo>
                    <a:lnTo>
                      <a:pt x="24" y="112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4" y="112"/>
                    </a:lnTo>
                    <a:lnTo>
                      <a:pt x="37" y="115"/>
                    </a:lnTo>
                    <a:lnTo>
                      <a:pt x="40" y="115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12"/>
                    </a:lnTo>
                    <a:lnTo>
                      <a:pt x="49" y="112"/>
                    </a:lnTo>
                    <a:lnTo>
                      <a:pt x="52" y="112"/>
                    </a:lnTo>
                    <a:lnTo>
                      <a:pt x="55" y="112"/>
                    </a:lnTo>
                    <a:lnTo>
                      <a:pt x="55" y="108"/>
                    </a:lnTo>
                    <a:lnTo>
                      <a:pt x="58" y="108"/>
                    </a:lnTo>
                    <a:lnTo>
                      <a:pt x="58" y="105"/>
                    </a:lnTo>
                    <a:lnTo>
                      <a:pt x="62" y="105"/>
                    </a:lnTo>
                    <a:lnTo>
                      <a:pt x="62" y="102"/>
                    </a:lnTo>
                    <a:lnTo>
                      <a:pt x="65" y="102"/>
                    </a:lnTo>
                    <a:lnTo>
                      <a:pt x="65" y="99"/>
                    </a:lnTo>
                    <a:lnTo>
                      <a:pt x="65" y="96"/>
                    </a:lnTo>
                    <a:lnTo>
                      <a:pt x="68" y="96"/>
                    </a:lnTo>
                    <a:lnTo>
                      <a:pt x="68" y="93"/>
                    </a:lnTo>
                    <a:lnTo>
                      <a:pt x="68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8" y="41"/>
                    </a:lnTo>
                    <a:lnTo>
                      <a:pt x="68" y="37"/>
                    </a:lnTo>
                    <a:lnTo>
                      <a:pt x="68" y="34"/>
                    </a:lnTo>
                    <a:lnTo>
                      <a:pt x="68" y="31"/>
                    </a:lnTo>
                    <a:lnTo>
                      <a:pt x="68" y="28"/>
                    </a:lnTo>
                    <a:lnTo>
                      <a:pt x="65" y="28"/>
                    </a:lnTo>
                    <a:lnTo>
                      <a:pt x="65" y="25"/>
                    </a:lnTo>
                    <a:lnTo>
                      <a:pt x="65" y="22"/>
                    </a:lnTo>
                    <a:lnTo>
                      <a:pt x="62" y="22"/>
                    </a:lnTo>
                    <a:lnTo>
                      <a:pt x="62" y="19"/>
                    </a:lnTo>
                    <a:lnTo>
                      <a:pt x="58" y="19"/>
                    </a:lnTo>
                    <a:lnTo>
                      <a:pt x="58" y="16"/>
                    </a:lnTo>
                    <a:lnTo>
                      <a:pt x="55" y="16"/>
                    </a:lnTo>
                    <a:lnTo>
                      <a:pt x="55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6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7" y="13"/>
                    </a:lnTo>
                    <a:lnTo>
                      <a:pt x="34" y="13"/>
                    </a:lnTo>
                    <a:lnTo>
                      <a:pt x="31" y="13"/>
                    </a:lnTo>
                    <a:lnTo>
                      <a:pt x="28" y="13"/>
                    </a:lnTo>
                    <a:lnTo>
                      <a:pt x="24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84"/>
                    </a:lnTo>
                    <a:close/>
                    <a:moveTo>
                      <a:pt x="0" y="81"/>
                    </a:move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55" y="3"/>
                    </a:lnTo>
                    <a:lnTo>
                      <a:pt x="58" y="3"/>
                    </a:lnTo>
                    <a:lnTo>
                      <a:pt x="58" y="7"/>
                    </a:lnTo>
                    <a:lnTo>
                      <a:pt x="62" y="7"/>
                    </a:lnTo>
                    <a:lnTo>
                      <a:pt x="65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1" y="13"/>
                    </a:lnTo>
                    <a:lnTo>
                      <a:pt x="71" y="16"/>
                    </a:lnTo>
                    <a:lnTo>
                      <a:pt x="74" y="16"/>
                    </a:lnTo>
                    <a:lnTo>
                      <a:pt x="74" y="19"/>
                    </a:lnTo>
                    <a:lnTo>
                      <a:pt x="74" y="22"/>
                    </a:lnTo>
                    <a:lnTo>
                      <a:pt x="77" y="22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80" y="31"/>
                    </a:lnTo>
                    <a:lnTo>
                      <a:pt x="80" y="34"/>
                    </a:lnTo>
                    <a:lnTo>
                      <a:pt x="80" y="37"/>
                    </a:lnTo>
                    <a:lnTo>
                      <a:pt x="80" y="41"/>
                    </a:lnTo>
                    <a:lnTo>
                      <a:pt x="80" y="44"/>
                    </a:lnTo>
                    <a:lnTo>
                      <a:pt x="80" y="81"/>
                    </a:lnTo>
                    <a:lnTo>
                      <a:pt x="80" y="84"/>
                    </a:lnTo>
                    <a:lnTo>
                      <a:pt x="80" y="87"/>
                    </a:lnTo>
                    <a:lnTo>
                      <a:pt x="80" y="90"/>
                    </a:lnTo>
                    <a:lnTo>
                      <a:pt x="80" y="93"/>
                    </a:lnTo>
                    <a:lnTo>
                      <a:pt x="77" y="96"/>
                    </a:lnTo>
                    <a:lnTo>
                      <a:pt x="77" y="99"/>
                    </a:lnTo>
                    <a:lnTo>
                      <a:pt x="77" y="102"/>
                    </a:lnTo>
                    <a:lnTo>
                      <a:pt x="74" y="102"/>
                    </a:lnTo>
                    <a:lnTo>
                      <a:pt x="74" y="105"/>
                    </a:lnTo>
                    <a:lnTo>
                      <a:pt x="74" y="108"/>
                    </a:lnTo>
                    <a:lnTo>
                      <a:pt x="71" y="108"/>
                    </a:lnTo>
                    <a:lnTo>
                      <a:pt x="71" y="112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65" y="118"/>
                    </a:lnTo>
                    <a:lnTo>
                      <a:pt x="62" y="118"/>
                    </a:lnTo>
                    <a:lnTo>
                      <a:pt x="58" y="118"/>
                    </a:lnTo>
                    <a:lnTo>
                      <a:pt x="58" y="121"/>
                    </a:lnTo>
                    <a:lnTo>
                      <a:pt x="55" y="121"/>
                    </a:lnTo>
                    <a:lnTo>
                      <a:pt x="52" y="121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8" y="121"/>
                    </a:lnTo>
                    <a:lnTo>
                      <a:pt x="24" y="121"/>
                    </a:lnTo>
                    <a:lnTo>
                      <a:pt x="21" y="121"/>
                    </a:lnTo>
                    <a:lnTo>
                      <a:pt x="21" y="118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2" y="115"/>
                    </a:lnTo>
                    <a:lnTo>
                      <a:pt x="12" y="112"/>
                    </a:lnTo>
                    <a:lnTo>
                      <a:pt x="9" y="112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69"/>
              <p:cNvSpPr>
                <a:spLocks/>
              </p:cNvSpPr>
              <p:nvPr/>
            </p:nvSpPr>
            <p:spPr bwMode="auto">
              <a:xfrm>
                <a:off x="6314" y="2744"/>
                <a:ext cx="27" cy="15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3"/>
                  </a:cxn>
                  <a:cxn ang="0">
                    <a:pos x="9" y="7"/>
                  </a:cxn>
                  <a:cxn ang="0">
                    <a:pos x="12" y="10"/>
                  </a:cxn>
                  <a:cxn ang="0">
                    <a:pos x="15" y="13"/>
                  </a:cxn>
                  <a:cxn ang="0">
                    <a:pos x="18" y="16"/>
                  </a:cxn>
                  <a:cxn ang="0">
                    <a:pos x="18" y="22"/>
                  </a:cxn>
                  <a:cxn ang="0">
                    <a:pos x="21" y="25"/>
                  </a:cxn>
                  <a:cxn ang="0">
                    <a:pos x="21" y="31"/>
                  </a:cxn>
                  <a:cxn ang="0">
                    <a:pos x="24" y="34"/>
                  </a:cxn>
                  <a:cxn ang="0">
                    <a:pos x="24" y="41"/>
                  </a:cxn>
                  <a:cxn ang="0">
                    <a:pos x="24" y="47"/>
                  </a:cxn>
                  <a:cxn ang="0">
                    <a:pos x="24" y="108"/>
                  </a:cxn>
                  <a:cxn ang="0">
                    <a:pos x="24" y="115"/>
                  </a:cxn>
                  <a:cxn ang="0">
                    <a:pos x="24" y="121"/>
                  </a:cxn>
                  <a:cxn ang="0">
                    <a:pos x="21" y="127"/>
                  </a:cxn>
                  <a:cxn ang="0">
                    <a:pos x="21" y="133"/>
                  </a:cxn>
                  <a:cxn ang="0">
                    <a:pos x="18" y="136"/>
                  </a:cxn>
                  <a:cxn ang="0">
                    <a:pos x="18" y="142"/>
                  </a:cxn>
                  <a:cxn ang="0">
                    <a:pos x="15" y="146"/>
                  </a:cxn>
                  <a:cxn ang="0">
                    <a:pos x="12" y="149"/>
                  </a:cxn>
                  <a:cxn ang="0">
                    <a:pos x="9" y="152"/>
                  </a:cxn>
                  <a:cxn ang="0">
                    <a:pos x="6" y="155"/>
                  </a:cxn>
                  <a:cxn ang="0">
                    <a:pos x="3" y="158"/>
                  </a:cxn>
                  <a:cxn ang="0">
                    <a:pos x="0" y="146"/>
                  </a:cxn>
                  <a:cxn ang="0">
                    <a:pos x="3" y="142"/>
                  </a:cxn>
                  <a:cxn ang="0">
                    <a:pos x="6" y="139"/>
                  </a:cxn>
                  <a:cxn ang="0">
                    <a:pos x="9" y="136"/>
                  </a:cxn>
                  <a:cxn ang="0">
                    <a:pos x="9" y="130"/>
                  </a:cxn>
                  <a:cxn ang="0">
                    <a:pos x="12" y="127"/>
                  </a:cxn>
                  <a:cxn ang="0">
                    <a:pos x="12" y="121"/>
                  </a:cxn>
                  <a:cxn ang="0">
                    <a:pos x="12" y="115"/>
                  </a:cxn>
                  <a:cxn ang="0">
                    <a:pos x="12" y="108"/>
                  </a:cxn>
                  <a:cxn ang="0">
                    <a:pos x="12" y="53"/>
                  </a:cxn>
                  <a:cxn ang="0">
                    <a:pos x="12" y="47"/>
                  </a:cxn>
                  <a:cxn ang="0">
                    <a:pos x="12" y="41"/>
                  </a:cxn>
                  <a:cxn ang="0">
                    <a:pos x="12" y="34"/>
                  </a:cxn>
                  <a:cxn ang="0">
                    <a:pos x="12" y="28"/>
                  </a:cxn>
                  <a:cxn ang="0">
                    <a:pos x="9" y="25"/>
                  </a:cxn>
                  <a:cxn ang="0">
                    <a:pos x="6" y="22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24" h="158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15" y="13"/>
                    </a:lnTo>
                    <a:lnTo>
                      <a:pt x="15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21" y="22"/>
                    </a:lnTo>
                    <a:lnTo>
                      <a:pt x="21" y="25"/>
                    </a:lnTo>
                    <a:lnTo>
                      <a:pt x="21" y="28"/>
                    </a:lnTo>
                    <a:lnTo>
                      <a:pt x="21" y="31"/>
                    </a:lnTo>
                    <a:lnTo>
                      <a:pt x="24" y="31"/>
                    </a:lnTo>
                    <a:lnTo>
                      <a:pt x="24" y="34"/>
                    </a:lnTo>
                    <a:lnTo>
                      <a:pt x="24" y="37"/>
                    </a:lnTo>
                    <a:lnTo>
                      <a:pt x="24" y="41"/>
                    </a:lnTo>
                    <a:lnTo>
                      <a:pt x="24" y="44"/>
                    </a:lnTo>
                    <a:lnTo>
                      <a:pt x="24" y="47"/>
                    </a:lnTo>
                    <a:lnTo>
                      <a:pt x="24" y="50"/>
                    </a:lnTo>
                    <a:lnTo>
                      <a:pt x="24" y="108"/>
                    </a:lnTo>
                    <a:lnTo>
                      <a:pt x="24" y="112"/>
                    </a:lnTo>
                    <a:lnTo>
                      <a:pt x="24" y="115"/>
                    </a:lnTo>
                    <a:lnTo>
                      <a:pt x="24" y="118"/>
                    </a:lnTo>
                    <a:lnTo>
                      <a:pt x="24" y="121"/>
                    </a:lnTo>
                    <a:lnTo>
                      <a:pt x="24" y="124"/>
                    </a:lnTo>
                    <a:lnTo>
                      <a:pt x="21" y="127"/>
                    </a:lnTo>
                    <a:lnTo>
                      <a:pt x="21" y="130"/>
                    </a:lnTo>
                    <a:lnTo>
                      <a:pt x="21" y="133"/>
                    </a:lnTo>
                    <a:lnTo>
                      <a:pt x="21" y="136"/>
                    </a:lnTo>
                    <a:lnTo>
                      <a:pt x="18" y="136"/>
                    </a:lnTo>
                    <a:lnTo>
                      <a:pt x="18" y="139"/>
                    </a:lnTo>
                    <a:lnTo>
                      <a:pt x="18" y="142"/>
                    </a:lnTo>
                    <a:lnTo>
                      <a:pt x="15" y="142"/>
                    </a:lnTo>
                    <a:lnTo>
                      <a:pt x="15" y="146"/>
                    </a:lnTo>
                    <a:lnTo>
                      <a:pt x="12" y="146"/>
                    </a:lnTo>
                    <a:lnTo>
                      <a:pt x="12" y="149"/>
                    </a:lnTo>
                    <a:lnTo>
                      <a:pt x="9" y="149"/>
                    </a:lnTo>
                    <a:lnTo>
                      <a:pt x="9" y="152"/>
                    </a:lnTo>
                    <a:lnTo>
                      <a:pt x="6" y="152"/>
                    </a:lnTo>
                    <a:lnTo>
                      <a:pt x="6" y="155"/>
                    </a:lnTo>
                    <a:lnTo>
                      <a:pt x="3" y="155"/>
                    </a:lnTo>
                    <a:lnTo>
                      <a:pt x="3" y="158"/>
                    </a:lnTo>
                    <a:lnTo>
                      <a:pt x="0" y="158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3" y="142"/>
                    </a:lnTo>
                    <a:lnTo>
                      <a:pt x="3" y="139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9" y="136"/>
                    </a:lnTo>
                    <a:lnTo>
                      <a:pt x="9" y="133"/>
                    </a:lnTo>
                    <a:lnTo>
                      <a:pt x="9" y="130"/>
                    </a:lnTo>
                    <a:lnTo>
                      <a:pt x="12" y="130"/>
                    </a:lnTo>
                    <a:lnTo>
                      <a:pt x="12" y="127"/>
                    </a:lnTo>
                    <a:lnTo>
                      <a:pt x="12" y="124"/>
                    </a:lnTo>
                    <a:lnTo>
                      <a:pt x="12" y="121"/>
                    </a:lnTo>
                    <a:lnTo>
                      <a:pt x="12" y="118"/>
                    </a:lnTo>
                    <a:lnTo>
                      <a:pt x="12" y="115"/>
                    </a:lnTo>
                    <a:lnTo>
                      <a:pt x="12" y="112"/>
                    </a:lnTo>
                    <a:lnTo>
                      <a:pt x="12" y="108"/>
                    </a:lnTo>
                    <a:lnTo>
                      <a:pt x="12" y="105"/>
                    </a:lnTo>
                    <a:lnTo>
                      <a:pt x="12" y="53"/>
                    </a:lnTo>
                    <a:lnTo>
                      <a:pt x="12" y="50"/>
                    </a:lnTo>
                    <a:lnTo>
                      <a:pt x="12" y="47"/>
                    </a:lnTo>
                    <a:lnTo>
                      <a:pt x="12" y="44"/>
                    </a:lnTo>
                    <a:lnTo>
                      <a:pt x="12" y="41"/>
                    </a:lnTo>
                    <a:lnTo>
                      <a:pt x="12" y="37"/>
                    </a:lnTo>
                    <a:lnTo>
                      <a:pt x="12" y="34"/>
                    </a:lnTo>
                    <a:lnTo>
                      <a:pt x="12" y="31"/>
                    </a:lnTo>
                    <a:lnTo>
                      <a:pt x="12" y="28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9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70"/>
              <p:cNvSpPr>
                <a:spLocks/>
              </p:cNvSpPr>
              <p:nvPr/>
            </p:nvSpPr>
            <p:spPr bwMode="auto">
              <a:xfrm>
                <a:off x="5283" y="2275"/>
                <a:ext cx="32" cy="164"/>
              </a:xfrm>
              <a:custGeom>
                <a:avLst/>
                <a:gdLst/>
                <a:ahLst/>
                <a:cxnLst>
                  <a:cxn ang="0">
                    <a:pos x="28" y="12"/>
                  </a:cxn>
                  <a:cxn ang="0">
                    <a:pos x="22" y="15"/>
                  </a:cxn>
                  <a:cxn ang="0">
                    <a:pos x="22" y="22"/>
                  </a:cxn>
                  <a:cxn ang="0">
                    <a:pos x="19" y="25"/>
                  </a:cxn>
                  <a:cxn ang="0">
                    <a:pos x="16" y="31"/>
                  </a:cxn>
                  <a:cxn ang="0">
                    <a:pos x="16" y="37"/>
                  </a:cxn>
                  <a:cxn ang="0">
                    <a:pos x="13" y="43"/>
                  </a:cxn>
                  <a:cxn ang="0">
                    <a:pos x="13" y="49"/>
                  </a:cxn>
                  <a:cxn ang="0">
                    <a:pos x="13" y="108"/>
                  </a:cxn>
                  <a:cxn ang="0">
                    <a:pos x="13" y="114"/>
                  </a:cxn>
                  <a:cxn ang="0">
                    <a:pos x="13" y="120"/>
                  </a:cxn>
                  <a:cxn ang="0">
                    <a:pos x="16" y="123"/>
                  </a:cxn>
                  <a:cxn ang="0">
                    <a:pos x="16" y="130"/>
                  </a:cxn>
                  <a:cxn ang="0">
                    <a:pos x="16" y="136"/>
                  </a:cxn>
                  <a:cxn ang="0">
                    <a:pos x="19" y="139"/>
                  </a:cxn>
                  <a:cxn ang="0">
                    <a:pos x="22" y="142"/>
                  </a:cxn>
                  <a:cxn ang="0">
                    <a:pos x="25" y="145"/>
                  </a:cxn>
                  <a:cxn ang="0">
                    <a:pos x="28" y="148"/>
                  </a:cxn>
                  <a:cxn ang="0">
                    <a:pos x="25" y="160"/>
                  </a:cxn>
                  <a:cxn ang="0">
                    <a:pos x="22" y="157"/>
                  </a:cxn>
                  <a:cxn ang="0">
                    <a:pos x="19" y="154"/>
                  </a:cxn>
                  <a:cxn ang="0">
                    <a:pos x="16" y="151"/>
                  </a:cxn>
                  <a:cxn ang="0">
                    <a:pos x="13" y="148"/>
                  </a:cxn>
                  <a:cxn ang="0">
                    <a:pos x="9" y="145"/>
                  </a:cxn>
                  <a:cxn ang="0">
                    <a:pos x="6" y="139"/>
                  </a:cxn>
                  <a:cxn ang="0">
                    <a:pos x="3" y="136"/>
                  </a:cxn>
                  <a:cxn ang="0">
                    <a:pos x="3" y="130"/>
                  </a:cxn>
                  <a:cxn ang="0">
                    <a:pos x="3" y="123"/>
                  </a:cxn>
                  <a:cxn ang="0">
                    <a:pos x="0" y="120"/>
                  </a:cxn>
                  <a:cxn ang="0">
                    <a:pos x="0" y="114"/>
                  </a:cxn>
                  <a:cxn ang="0">
                    <a:pos x="0" y="52"/>
                  </a:cxn>
                  <a:cxn ang="0">
                    <a:pos x="0" y="46"/>
                  </a:cxn>
                  <a:cxn ang="0">
                    <a:pos x="3" y="43"/>
                  </a:cxn>
                  <a:cxn ang="0">
                    <a:pos x="3" y="37"/>
                  </a:cxn>
                  <a:cxn ang="0">
                    <a:pos x="3" y="31"/>
                  </a:cxn>
                  <a:cxn ang="0">
                    <a:pos x="6" y="25"/>
                  </a:cxn>
                  <a:cxn ang="0">
                    <a:pos x="6" y="18"/>
                  </a:cxn>
                  <a:cxn ang="0">
                    <a:pos x="9" y="15"/>
                  </a:cxn>
                  <a:cxn ang="0">
                    <a:pos x="13" y="12"/>
                  </a:cxn>
                  <a:cxn ang="0">
                    <a:pos x="16" y="9"/>
                  </a:cxn>
                  <a:cxn ang="0">
                    <a:pos x="19" y="6"/>
                  </a:cxn>
                  <a:cxn ang="0">
                    <a:pos x="22" y="3"/>
                  </a:cxn>
                  <a:cxn ang="0">
                    <a:pos x="28" y="0"/>
                  </a:cxn>
                </a:cxnLst>
                <a:rect l="0" t="0" r="r" b="b"/>
                <a:pathLst>
                  <a:path w="28" h="164">
                    <a:moveTo>
                      <a:pt x="28" y="0"/>
                    </a:moveTo>
                    <a:lnTo>
                      <a:pt x="28" y="12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19" y="22"/>
                    </a:lnTo>
                    <a:lnTo>
                      <a:pt x="19" y="25"/>
                    </a:lnTo>
                    <a:lnTo>
                      <a:pt x="16" y="28"/>
                    </a:lnTo>
                    <a:lnTo>
                      <a:pt x="16" y="31"/>
                    </a:lnTo>
                    <a:lnTo>
                      <a:pt x="16" y="34"/>
                    </a:lnTo>
                    <a:lnTo>
                      <a:pt x="16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46"/>
                    </a:lnTo>
                    <a:lnTo>
                      <a:pt x="13" y="49"/>
                    </a:lnTo>
                    <a:lnTo>
                      <a:pt x="13" y="52"/>
                    </a:lnTo>
                    <a:lnTo>
                      <a:pt x="13" y="108"/>
                    </a:lnTo>
                    <a:lnTo>
                      <a:pt x="13" y="111"/>
                    </a:lnTo>
                    <a:lnTo>
                      <a:pt x="13" y="114"/>
                    </a:lnTo>
                    <a:lnTo>
                      <a:pt x="13" y="117"/>
                    </a:lnTo>
                    <a:lnTo>
                      <a:pt x="13" y="120"/>
                    </a:lnTo>
                    <a:lnTo>
                      <a:pt x="13" y="123"/>
                    </a:lnTo>
                    <a:lnTo>
                      <a:pt x="16" y="123"/>
                    </a:lnTo>
                    <a:lnTo>
                      <a:pt x="16" y="127"/>
                    </a:lnTo>
                    <a:lnTo>
                      <a:pt x="16" y="130"/>
                    </a:lnTo>
                    <a:lnTo>
                      <a:pt x="16" y="133"/>
                    </a:lnTo>
                    <a:lnTo>
                      <a:pt x="16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19" y="142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25" y="145"/>
                    </a:lnTo>
                    <a:lnTo>
                      <a:pt x="25" y="148"/>
                    </a:lnTo>
                    <a:lnTo>
                      <a:pt x="28" y="148"/>
                    </a:lnTo>
                    <a:lnTo>
                      <a:pt x="28" y="164"/>
                    </a:lnTo>
                    <a:lnTo>
                      <a:pt x="25" y="160"/>
                    </a:lnTo>
                    <a:lnTo>
                      <a:pt x="22" y="160"/>
                    </a:lnTo>
                    <a:lnTo>
                      <a:pt x="22" y="157"/>
                    </a:lnTo>
                    <a:lnTo>
                      <a:pt x="19" y="157"/>
                    </a:lnTo>
                    <a:lnTo>
                      <a:pt x="19" y="154"/>
                    </a:lnTo>
                    <a:lnTo>
                      <a:pt x="16" y="154"/>
                    </a:lnTo>
                    <a:lnTo>
                      <a:pt x="16" y="151"/>
                    </a:lnTo>
                    <a:lnTo>
                      <a:pt x="13" y="151"/>
                    </a:lnTo>
                    <a:lnTo>
                      <a:pt x="13" y="148"/>
                    </a:lnTo>
                    <a:lnTo>
                      <a:pt x="9" y="148"/>
                    </a:lnTo>
                    <a:lnTo>
                      <a:pt x="9" y="145"/>
                    </a:lnTo>
                    <a:lnTo>
                      <a:pt x="6" y="142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3" y="123"/>
                    </a:lnTo>
                    <a:lnTo>
                      <a:pt x="3" y="120"/>
                    </a:lnTo>
                    <a:lnTo>
                      <a:pt x="0" y="120"/>
                    </a:lnTo>
                    <a:lnTo>
                      <a:pt x="0" y="117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52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0" y="43"/>
                    </a:lnTo>
                    <a:lnTo>
                      <a:pt x="3" y="43"/>
                    </a:lnTo>
                    <a:lnTo>
                      <a:pt x="3" y="40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5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71"/>
              <p:cNvSpPr>
                <a:spLocks/>
              </p:cNvSpPr>
              <p:nvPr/>
            </p:nvSpPr>
            <p:spPr bwMode="auto">
              <a:xfrm>
                <a:off x="5349" y="2278"/>
                <a:ext cx="39" cy="124"/>
              </a:xfrm>
              <a:custGeom>
                <a:avLst/>
                <a:gdLst/>
                <a:ahLst/>
                <a:cxnLst>
                  <a:cxn ang="0">
                    <a:pos x="34" y="124"/>
                  </a:cxn>
                  <a:cxn ang="0">
                    <a:pos x="22" y="124"/>
                  </a:cxn>
                  <a:cxn ang="0">
                    <a:pos x="22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4"/>
                  </a:cxn>
                </a:cxnLst>
                <a:rect l="0" t="0" r="r" b="b"/>
                <a:pathLst>
                  <a:path w="34" h="124">
                    <a:moveTo>
                      <a:pt x="34" y="124"/>
                    </a:moveTo>
                    <a:lnTo>
                      <a:pt x="22" y="124"/>
                    </a:lnTo>
                    <a:lnTo>
                      <a:pt x="22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72"/>
              <p:cNvSpPr>
                <a:spLocks noEditPoints="1"/>
              </p:cNvSpPr>
              <p:nvPr/>
            </p:nvSpPr>
            <p:spPr bwMode="auto">
              <a:xfrm>
                <a:off x="5443" y="2275"/>
                <a:ext cx="94" cy="127"/>
              </a:xfrm>
              <a:custGeom>
                <a:avLst/>
                <a:gdLst/>
                <a:ahLst/>
                <a:cxnLst>
                  <a:cxn ang="0">
                    <a:pos x="13" y="89"/>
                  </a:cxn>
                  <a:cxn ang="0">
                    <a:pos x="16" y="99"/>
                  </a:cxn>
                  <a:cxn ang="0">
                    <a:pos x="19" y="105"/>
                  </a:cxn>
                  <a:cxn ang="0">
                    <a:pos x="22" y="111"/>
                  </a:cxn>
                  <a:cxn ang="0">
                    <a:pos x="28" y="114"/>
                  </a:cxn>
                  <a:cxn ang="0">
                    <a:pos x="34" y="117"/>
                  </a:cxn>
                  <a:cxn ang="0">
                    <a:pos x="44" y="117"/>
                  </a:cxn>
                  <a:cxn ang="0">
                    <a:pos x="53" y="117"/>
                  </a:cxn>
                  <a:cxn ang="0">
                    <a:pos x="59" y="114"/>
                  </a:cxn>
                  <a:cxn ang="0">
                    <a:pos x="62" y="108"/>
                  </a:cxn>
                  <a:cxn ang="0">
                    <a:pos x="68" y="105"/>
                  </a:cxn>
                  <a:cxn ang="0">
                    <a:pos x="72" y="99"/>
                  </a:cxn>
                  <a:cxn ang="0">
                    <a:pos x="72" y="89"/>
                  </a:cxn>
                  <a:cxn ang="0">
                    <a:pos x="72" y="43"/>
                  </a:cxn>
                  <a:cxn ang="0">
                    <a:pos x="72" y="34"/>
                  </a:cxn>
                  <a:cxn ang="0">
                    <a:pos x="68" y="28"/>
                  </a:cxn>
                  <a:cxn ang="0">
                    <a:pos x="65" y="22"/>
                  </a:cxn>
                  <a:cxn ang="0">
                    <a:pos x="62" y="15"/>
                  </a:cxn>
                  <a:cxn ang="0">
                    <a:pos x="56" y="12"/>
                  </a:cxn>
                  <a:cxn ang="0">
                    <a:pos x="50" y="9"/>
                  </a:cxn>
                  <a:cxn ang="0">
                    <a:pos x="41" y="9"/>
                  </a:cxn>
                  <a:cxn ang="0">
                    <a:pos x="34" y="12"/>
                  </a:cxn>
                  <a:cxn ang="0">
                    <a:pos x="25" y="15"/>
                  </a:cxn>
                  <a:cxn ang="0">
                    <a:pos x="19" y="18"/>
                  </a:cxn>
                  <a:cxn ang="0">
                    <a:pos x="16" y="28"/>
                  </a:cxn>
                  <a:cxn ang="0">
                    <a:pos x="13" y="34"/>
                  </a:cxn>
                  <a:cxn ang="0">
                    <a:pos x="13" y="43"/>
                  </a:cxn>
                  <a:cxn ang="0">
                    <a:pos x="0" y="46"/>
                  </a:cxn>
                  <a:cxn ang="0">
                    <a:pos x="0" y="37"/>
                  </a:cxn>
                  <a:cxn ang="0">
                    <a:pos x="0" y="28"/>
                  </a:cxn>
                  <a:cxn ang="0">
                    <a:pos x="3" y="22"/>
                  </a:cxn>
                  <a:cxn ang="0">
                    <a:pos x="7" y="15"/>
                  </a:cxn>
                  <a:cxn ang="0">
                    <a:pos x="13" y="12"/>
                  </a:cxn>
                  <a:cxn ang="0">
                    <a:pos x="16" y="6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65" y="3"/>
                  </a:cxn>
                  <a:cxn ang="0">
                    <a:pos x="72" y="9"/>
                  </a:cxn>
                  <a:cxn ang="0">
                    <a:pos x="78" y="15"/>
                  </a:cxn>
                  <a:cxn ang="0">
                    <a:pos x="81" y="25"/>
                  </a:cxn>
                  <a:cxn ang="0">
                    <a:pos x="84" y="31"/>
                  </a:cxn>
                  <a:cxn ang="0">
                    <a:pos x="84" y="40"/>
                  </a:cxn>
                  <a:cxn ang="0">
                    <a:pos x="84" y="86"/>
                  </a:cxn>
                  <a:cxn ang="0">
                    <a:pos x="84" y="96"/>
                  </a:cxn>
                  <a:cxn ang="0">
                    <a:pos x="81" y="102"/>
                  </a:cxn>
                  <a:cxn ang="0">
                    <a:pos x="78" y="108"/>
                  </a:cxn>
                  <a:cxn ang="0">
                    <a:pos x="75" y="117"/>
                  </a:cxn>
                  <a:cxn ang="0">
                    <a:pos x="65" y="120"/>
                  </a:cxn>
                  <a:cxn ang="0">
                    <a:pos x="59" y="123"/>
                  </a:cxn>
                  <a:cxn ang="0">
                    <a:pos x="53" y="127"/>
                  </a:cxn>
                  <a:cxn ang="0">
                    <a:pos x="44" y="127"/>
                  </a:cxn>
                  <a:cxn ang="0">
                    <a:pos x="34" y="127"/>
                  </a:cxn>
                  <a:cxn ang="0">
                    <a:pos x="25" y="123"/>
                  </a:cxn>
                  <a:cxn ang="0">
                    <a:pos x="19" y="120"/>
                  </a:cxn>
                  <a:cxn ang="0">
                    <a:pos x="13" y="117"/>
                  </a:cxn>
                  <a:cxn ang="0">
                    <a:pos x="10" y="111"/>
                  </a:cxn>
                  <a:cxn ang="0">
                    <a:pos x="3" y="108"/>
                  </a:cxn>
                  <a:cxn ang="0">
                    <a:pos x="3" y="99"/>
                  </a:cxn>
                  <a:cxn ang="0">
                    <a:pos x="0" y="93"/>
                  </a:cxn>
                  <a:cxn ang="0">
                    <a:pos x="0" y="83"/>
                  </a:cxn>
                </a:cxnLst>
                <a:rect l="0" t="0" r="r" b="b"/>
                <a:pathLst>
                  <a:path w="84" h="127">
                    <a:moveTo>
                      <a:pt x="13" y="83"/>
                    </a:moveTo>
                    <a:lnTo>
                      <a:pt x="13" y="86"/>
                    </a:lnTo>
                    <a:lnTo>
                      <a:pt x="13" y="89"/>
                    </a:lnTo>
                    <a:lnTo>
                      <a:pt x="13" y="93"/>
                    </a:lnTo>
                    <a:lnTo>
                      <a:pt x="13" y="96"/>
                    </a:lnTo>
                    <a:lnTo>
                      <a:pt x="16" y="99"/>
                    </a:lnTo>
                    <a:lnTo>
                      <a:pt x="16" y="102"/>
                    </a:lnTo>
                    <a:lnTo>
                      <a:pt x="16" y="105"/>
                    </a:lnTo>
                    <a:lnTo>
                      <a:pt x="19" y="105"/>
                    </a:lnTo>
                    <a:lnTo>
                      <a:pt x="19" y="108"/>
                    </a:lnTo>
                    <a:lnTo>
                      <a:pt x="22" y="108"/>
                    </a:lnTo>
                    <a:lnTo>
                      <a:pt x="22" y="111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8" y="114"/>
                    </a:lnTo>
                    <a:lnTo>
                      <a:pt x="31" y="114"/>
                    </a:lnTo>
                    <a:lnTo>
                      <a:pt x="31" y="117"/>
                    </a:lnTo>
                    <a:lnTo>
                      <a:pt x="34" y="117"/>
                    </a:lnTo>
                    <a:lnTo>
                      <a:pt x="38" y="117"/>
                    </a:lnTo>
                    <a:lnTo>
                      <a:pt x="41" y="117"/>
                    </a:lnTo>
                    <a:lnTo>
                      <a:pt x="44" y="117"/>
                    </a:lnTo>
                    <a:lnTo>
                      <a:pt x="47" y="117"/>
                    </a:lnTo>
                    <a:lnTo>
                      <a:pt x="50" y="117"/>
                    </a:lnTo>
                    <a:lnTo>
                      <a:pt x="53" y="117"/>
                    </a:lnTo>
                    <a:lnTo>
                      <a:pt x="53" y="114"/>
                    </a:lnTo>
                    <a:lnTo>
                      <a:pt x="56" y="114"/>
                    </a:lnTo>
                    <a:lnTo>
                      <a:pt x="59" y="114"/>
                    </a:lnTo>
                    <a:lnTo>
                      <a:pt x="59" y="111"/>
                    </a:lnTo>
                    <a:lnTo>
                      <a:pt x="62" y="111"/>
                    </a:lnTo>
                    <a:lnTo>
                      <a:pt x="62" y="108"/>
                    </a:lnTo>
                    <a:lnTo>
                      <a:pt x="65" y="108"/>
                    </a:lnTo>
                    <a:lnTo>
                      <a:pt x="65" y="105"/>
                    </a:lnTo>
                    <a:lnTo>
                      <a:pt x="68" y="105"/>
                    </a:lnTo>
                    <a:lnTo>
                      <a:pt x="68" y="102"/>
                    </a:lnTo>
                    <a:lnTo>
                      <a:pt x="68" y="99"/>
                    </a:lnTo>
                    <a:lnTo>
                      <a:pt x="72" y="99"/>
                    </a:lnTo>
                    <a:lnTo>
                      <a:pt x="72" y="96"/>
                    </a:lnTo>
                    <a:lnTo>
                      <a:pt x="72" y="93"/>
                    </a:lnTo>
                    <a:lnTo>
                      <a:pt x="72" y="89"/>
                    </a:lnTo>
                    <a:lnTo>
                      <a:pt x="72" y="86"/>
                    </a:lnTo>
                    <a:lnTo>
                      <a:pt x="72" y="83"/>
                    </a:lnTo>
                    <a:lnTo>
                      <a:pt x="72" y="43"/>
                    </a:lnTo>
                    <a:lnTo>
                      <a:pt x="72" y="40"/>
                    </a:lnTo>
                    <a:lnTo>
                      <a:pt x="72" y="37"/>
                    </a:lnTo>
                    <a:lnTo>
                      <a:pt x="72" y="34"/>
                    </a:lnTo>
                    <a:lnTo>
                      <a:pt x="72" y="31"/>
                    </a:lnTo>
                    <a:lnTo>
                      <a:pt x="72" y="28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68" y="22"/>
                    </a:lnTo>
                    <a:lnTo>
                      <a:pt x="65" y="22"/>
                    </a:lnTo>
                    <a:lnTo>
                      <a:pt x="65" y="18"/>
                    </a:lnTo>
                    <a:lnTo>
                      <a:pt x="62" y="18"/>
                    </a:lnTo>
                    <a:lnTo>
                      <a:pt x="62" y="15"/>
                    </a:lnTo>
                    <a:lnTo>
                      <a:pt x="59" y="15"/>
                    </a:lnTo>
                    <a:lnTo>
                      <a:pt x="59" y="12"/>
                    </a:lnTo>
                    <a:lnTo>
                      <a:pt x="56" y="12"/>
                    </a:lnTo>
                    <a:lnTo>
                      <a:pt x="53" y="12"/>
                    </a:lnTo>
                    <a:lnTo>
                      <a:pt x="50" y="12"/>
                    </a:lnTo>
                    <a:lnTo>
                      <a:pt x="50" y="9"/>
                    </a:lnTo>
                    <a:lnTo>
                      <a:pt x="47" y="9"/>
                    </a:lnTo>
                    <a:lnTo>
                      <a:pt x="44" y="9"/>
                    </a:lnTo>
                    <a:lnTo>
                      <a:pt x="41" y="9"/>
                    </a:lnTo>
                    <a:lnTo>
                      <a:pt x="38" y="9"/>
                    </a:lnTo>
                    <a:lnTo>
                      <a:pt x="34" y="9"/>
                    </a:lnTo>
                    <a:lnTo>
                      <a:pt x="34" y="12"/>
                    </a:lnTo>
                    <a:lnTo>
                      <a:pt x="31" y="12"/>
                    </a:lnTo>
                    <a:lnTo>
                      <a:pt x="28" y="12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19" y="18"/>
                    </a:lnTo>
                    <a:lnTo>
                      <a:pt x="19" y="22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6" y="31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83"/>
                    </a:lnTo>
                    <a:close/>
                    <a:moveTo>
                      <a:pt x="0" y="83"/>
                    </a:moveTo>
                    <a:lnTo>
                      <a:pt x="0" y="46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7" y="22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6" y="0"/>
                    </a:lnTo>
                    <a:lnTo>
                      <a:pt x="59" y="0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5" y="3"/>
                    </a:lnTo>
                    <a:lnTo>
                      <a:pt x="65" y="6"/>
                    </a:lnTo>
                    <a:lnTo>
                      <a:pt x="68" y="6"/>
                    </a:lnTo>
                    <a:lnTo>
                      <a:pt x="72" y="9"/>
                    </a:lnTo>
                    <a:lnTo>
                      <a:pt x="75" y="12"/>
                    </a:lnTo>
                    <a:lnTo>
                      <a:pt x="75" y="15"/>
                    </a:lnTo>
                    <a:lnTo>
                      <a:pt x="78" y="15"/>
                    </a:lnTo>
                    <a:lnTo>
                      <a:pt x="78" y="18"/>
                    </a:lnTo>
                    <a:lnTo>
                      <a:pt x="81" y="22"/>
                    </a:lnTo>
                    <a:lnTo>
                      <a:pt x="81" y="25"/>
                    </a:lnTo>
                    <a:lnTo>
                      <a:pt x="81" y="28"/>
                    </a:lnTo>
                    <a:lnTo>
                      <a:pt x="84" y="28"/>
                    </a:lnTo>
                    <a:lnTo>
                      <a:pt x="84" y="31"/>
                    </a:lnTo>
                    <a:lnTo>
                      <a:pt x="84" y="34"/>
                    </a:lnTo>
                    <a:lnTo>
                      <a:pt x="84" y="37"/>
                    </a:lnTo>
                    <a:lnTo>
                      <a:pt x="84" y="40"/>
                    </a:lnTo>
                    <a:lnTo>
                      <a:pt x="84" y="43"/>
                    </a:lnTo>
                    <a:lnTo>
                      <a:pt x="84" y="83"/>
                    </a:lnTo>
                    <a:lnTo>
                      <a:pt x="84" y="86"/>
                    </a:lnTo>
                    <a:lnTo>
                      <a:pt x="84" y="89"/>
                    </a:lnTo>
                    <a:lnTo>
                      <a:pt x="84" y="93"/>
                    </a:lnTo>
                    <a:lnTo>
                      <a:pt x="84" y="96"/>
                    </a:lnTo>
                    <a:lnTo>
                      <a:pt x="84" y="99"/>
                    </a:lnTo>
                    <a:lnTo>
                      <a:pt x="84" y="102"/>
                    </a:lnTo>
                    <a:lnTo>
                      <a:pt x="81" y="102"/>
                    </a:lnTo>
                    <a:lnTo>
                      <a:pt x="81" y="105"/>
                    </a:lnTo>
                    <a:lnTo>
                      <a:pt x="81" y="108"/>
                    </a:lnTo>
                    <a:lnTo>
                      <a:pt x="78" y="108"/>
                    </a:lnTo>
                    <a:lnTo>
                      <a:pt x="78" y="111"/>
                    </a:lnTo>
                    <a:lnTo>
                      <a:pt x="75" y="114"/>
                    </a:lnTo>
                    <a:lnTo>
                      <a:pt x="75" y="117"/>
                    </a:lnTo>
                    <a:lnTo>
                      <a:pt x="72" y="117"/>
                    </a:lnTo>
                    <a:lnTo>
                      <a:pt x="68" y="120"/>
                    </a:lnTo>
                    <a:lnTo>
                      <a:pt x="65" y="120"/>
                    </a:lnTo>
                    <a:lnTo>
                      <a:pt x="65" y="123"/>
                    </a:lnTo>
                    <a:lnTo>
                      <a:pt x="62" y="123"/>
                    </a:lnTo>
                    <a:lnTo>
                      <a:pt x="59" y="123"/>
                    </a:lnTo>
                    <a:lnTo>
                      <a:pt x="59" y="127"/>
                    </a:lnTo>
                    <a:lnTo>
                      <a:pt x="56" y="127"/>
                    </a:lnTo>
                    <a:lnTo>
                      <a:pt x="53" y="127"/>
                    </a:lnTo>
                    <a:lnTo>
                      <a:pt x="50" y="127"/>
                    </a:lnTo>
                    <a:lnTo>
                      <a:pt x="47" y="127"/>
                    </a:lnTo>
                    <a:lnTo>
                      <a:pt x="44" y="127"/>
                    </a:lnTo>
                    <a:lnTo>
                      <a:pt x="41" y="127"/>
                    </a:lnTo>
                    <a:lnTo>
                      <a:pt x="38" y="127"/>
                    </a:lnTo>
                    <a:lnTo>
                      <a:pt x="34" y="127"/>
                    </a:lnTo>
                    <a:lnTo>
                      <a:pt x="31" y="127"/>
                    </a:lnTo>
                    <a:lnTo>
                      <a:pt x="28" y="127"/>
                    </a:lnTo>
                    <a:lnTo>
                      <a:pt x="25" y="123"/>
                    </a:lnTo>
                    <a:lnTo>
                      <a:pt x="22" y="123"/>
                    </a:lnTo>
                    <a:lnTo>
                      <a:pt x="19" y="123"/>
                    </a:lnTo>
                    <a:lnTo>
                      <a:pt x="19" y="120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3" y="117"/>
                    </a:lnTo>
                    <a:lnTo>
                      <a:pt x="13" y="114"/>
                    </a:lnTo>
                    <a:lnTo>
                      <a:pt x="10" y="114"/>
                    </a:lnTo>
                    <a:lnTo>
                      <a:pt x="10" y="111"/>
                    </a:lnTo>
                    <a:lnTo>
                      <a:pt x="7" y="111"/>
                    </a:lnTo>
                    <a:lnTo>
                      <a:pt x="7" y="108"/>
                    </a:lnTo>
                    <a:lnTo>
                      <a:pt x="3" y="108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89"/>
                    </a:lnTo>
                    <a:lnTo>
                      <a:pt x="0" y="86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73"/>
              <p:cNvSpPr>
                <a:spLocks noEditPoints="1"/>
              </p:cNvSpPr>
              <p:nvPr/>
            </p:nvSpPr>
            <p:spPr bwMode="auto">
              <a:xfrm>
                <a:off x="5554" y="2278"/>
                <a:ext cx="95" cy="124"/>
              </a:xfrm>
              <a:custGeom>
                <a:avLst/>
                <a:gdLst/>
                <a:ahLst/>
                <a:cxnLst>
                  <a:cxn ang="0">
                    <a:pos x="59" y="86"/>
                  </a:cxn>
                  <a:cxn ang="0">
                    <a:pos x="59" y="12"/>
                  </a:cxn>
                  <a:cxn ang="0">
                    <a:pos x="13" y="86"/>
                  </a:cxn>
                  <a:cxn ang="0">
                    <a:pos x="59" y="86"/>
                  </a:cxn>
                  <a:cxn ang="0">
                    <a:pos x="72" y="124"/>
                  </a:cxn>
                  <a:cxn ang="0">
                    <a:pos x="59" y="124"/>
                  </a:cxn>
                  <a:cxn ang="0">
                    <a:pos x="59" y="99"/>
                  </a:cxn>
                  <a:cxn ang="0">
                    <a:pos x="0" y="99"/>
                  </a:cxn>
                  <a:cxn ang="0">
                    <a:pos x="0" y="86"/>
                  </a:cxn>
                  <a:cxn ang="0">
                    <a:pos x="56" y="0"/>
                  </a:cxn>
                  <a:cxn ang="0">
                    <a:pos x="72" y="0"/>
                  </a:cxn>
                  <a:cxn ang="0">
                    <a:pos x="72" y="86"/>
                  </a:cxn>
                  <a:cxn ang="0">
                    <a:pos x="84" y="86"/>
                  </a:cxn>
                  <a:cxn ang="0">
                    <a:pos x="84" y="99"/>
                  </a:cxn>
                  <a:cxn ang="0">
                    <a:pos x="72" y="99"/>
                  </a:cxn>
                  <a:cxn ang="0">
                    <a:pos x="72" y="124"/>
                  </a:cxn>
                </a:cxnLst>
                <a:rect l="0" t="0" r="r" b="b"/>
                <a:pathLst>
                  <a:path w="84" h="124">
                    <a:moveTo>
                      <a:pt x="59" y="86"/>
                    </a:moveTo>
                    <a:lnTo>
                      <a:pt x="59" y="12"/>
                    </a:lnTo>
                    <a:lnTo>
                      <a:pt x="13" y="86"/>
                    </a:lnTo>
                    <a:lnTo>
                      <a:pt x="59" y="86"/>
                    </a:lnTo>
                    <a:close/>
                    <a:moveTo>
                      <a:pt x="72" y="124"/>
                    </a:moveTo>
                    <a:lnTo>
                      <a:pt x="59" y="124"/>
                    </a:lnTo>
                    <a:lnTo>
                      <a:pt x="59" y="99"/>
                    </a:lnTo>
                    <a:lnTo>
                      <a:pt x="0" y="99"/>
                    </a:lnTo>
                    <a:lnTo>
                      <a:pt x="0" y="86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72" y="86"/>
                    </a:lnTo>
                    <a:lnTo>
                      <a:pt x="84" y="86"/>
                    </a:lnTo>
                    <a:lnTo>
                      <a:pt x="84" y="99"/>
                    </a:lnTo>
                    <a:lnTo>
                      <a:pt x="72" y="99"/>
                    </a:lnTo>
                    <a:lnTo>
                      <a:pt x="72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74"/>
              <p:cNvSpPr>
                <a:spLocks/>
              </p:cNvSpPr>
              <p:nvPr/>
            </p:nvSpPr>
            <p:spPr bwMode="auto">
              <a:xfrm>
                <a:off x="5666" y="2275"/>
                <a:ext cx="31" cy="16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3"/>
                  </a:cxn>
                  <a:cxn ang="0">
                    <a:pos x="10" y="6"/>
                  </a:cxn>
                  <a:cxn ang="0">
                    <a:pos x="13" y="9"/>
                  </a:cxn>
                  <a:cxn ang="0">
                    <a:pos x="16" y="12"/>
                  </a:cxn>
                  <a:cxn ang="0">
                    <a:pos x="19" y="15"/>
                  </a:cxn>
                  <a:cxn ang="0">
                    <a:pos x="22" y="22"/>
                  </a:cxn>
                  <a:cxn ang="0">
                    <a:pos x="25" y="25"/>
                  </a:cxn>
                  <a:cxn ang="0">
                    <a:pos x="25" y="31"/>
                  </a:cxn>
                  <a:cxn ang="0">
                    <a:pos x="25" y="37"/>
                  </a:cxn>
                  <a:cxn ang="0">
                    <a:pos x="28" y="40"/>
                  </a:cxn>
                  <a:cxn ang="0">
                    <a:pos x="28" y="46"/>
                  </a:cxn>
                  <a:cxn ang="0">
                    <a:pos x="28" y="52"/>
                  </a:cxn>
                  <a:cxn ang="0">
                    <a:pos x="28" y="114"/>
                  </a:cxn>
                  <a:cxn ang="0">
                    <a:pos x="28" y="120"/>
                  </a:cxn>
                  <a:cxn ang="0">
                    <a:pos x="28" y="127"/>
                  </a:cxn>
                  <a:cxn ang="0">
                    <a:pos x="25" y="130"/>
                  </a:cxn>
                  <a:cxn ang="0">
                    <a:pos x="25" y="136"/>
                  </a:cxn>
                  <a:cxn ang="0">
                    <a:pos x="22" y="139"/>
                  </a:cxn>
                  <a:cxn ang="0">
                    <a:pos x="22" y="145"/>
                  </a:cxn>
                  <a:cxn ang="0">
                    <a:pos x="19" y="148"/>
                  </a:cxn>
                  <a:cxn ang="0">
                    <a:pos x="16" y="154"/>
                  </a:cxn>
                  <a:cxn ang="0">
                    <a:pos x="13" y="157"/>
                  </a:cxn>
                  <a:cxn ang="0">
                    <a:pos x="7" y="160"/>
                  </a:cxn>
                  <a:cxn ang="0">
                    <a:pos x="3" y="164"/>
                  </a:cxn>
                  <a:cxn ang="0">
                    <a:pos x="0" y="148"/>
                  </a:cxn>
                  <a:cxn ang="0">
                    <a:pos x="3" y="145"/>
                  </a:cxn>
                  <a:cxn ang="0">
                    <a:pos x="7" y="142"/>
                  </a:cxn>
                  <a:cxn ang="0">
                    <a:pos x="10" y="139"/>
                  </a:cxn>
                  <a:cxn ang="0">
                    <a:pos x="13" y="136"/>
                  </a:cxn>
                  <a:cxn ang="0">
                    <a:pos x="13" y="130"/>
                  </a:cxn>
                  <a:cxn ang="0">
                    <a:pos x="16" y="127"/>
                  </a:cxn>
                  <a:cxn ang="0">
                    <a:pos x="16" y="120"/>
                  </a:cxn>
                  <a:cxn ang="0">
                    <a:pos x="16" y="114"/>
                  </a:cxn>
                  <a:cxn ang="0">
                    <a:pos x="16" y="108"/>
                  </a:cxn>
                  <a:cxn ang="0">
                    <a:pos x="16" y="49"/>
                  </a:cxn>
                  <a:cxn ang="0">
                    <a:pos x="16" y="43"/>
                  </a:cxn>
                  <a:cxn ang="0">
                    <a:pos x="16" y="37"/>
                  </a:cxn>
                  <a:cxn ang="0">
                    <a:pos x="13" y="34"/>
                  </a:cxn>
                  <a:cxn ang="0">
                    <a:pos x="13" y="28"/>
                  </a:cxn>
                  <a:cxn ang="0">
                    <a:pos x="10" y="25"/>
                  </a:cxn>
                  <a:cxn ang="0">
                    <a:pos x="10" y="18"/>
                  </a:cxn>
                  <a:cxn ang="0">
                    <a:pos x="7" y="15"/>
                  </a:cxn>
                  <a:cxn ang="0">
                    <a:pos x="3" y="12"/>
                  </a:cxn>
                  <a:cxn ang="0">
                    <a:pos x="0" y="0"/>
                  </a:cxn>
                </a:cxnLst>
                <a:rect l="0" t="0" r="r" b="b"/>
                <a:pathLst>
                  <a:path w="28" h="164">
                    <a:moveTo>
                      <a:pt x="0" y="0"/>
                    </a:moveTo>
                    <a:lnTo>
                      <a:pt x="3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5" y="25"/>
                    </a:lnTo>
                    <a:lnTo>
                      <a:pt x="25" y="28"/>
                    </a:lnTo>
                    <a:lnTo>
                      <a:pt x="25" y="31"/>
                    </a:lnTo>
                    <a:lnTo>
                      <a:pt x="25" y="34"/>
                    </a:lnTo>
                    <a:lnTo>
                      <a:pt x="25" y="37"/>
                    </a:lnTo>
                    <a:lnTo>
                      <a:pt x="28" y="37"/>
                    </a:lnTo>
                    <a:lnTo>
                      <a:pt x="28" y="40"/>
                    </a:lnTo>
                    <a:lnTo>
                      <a:pt x="28" y="43"/>
                    </a:lnTo>
                    <a:lnTo>
                      <a:pt x="28" y="46"/>
                    </a:lnTo>
                    <a:lnTo>
                      <a:pt x="28" y="49"/>
                    </a:lnTo>
                    <a:lnTo>
                      <a:pt x="28" y="52"/>
                    </a:lnTo>
                    <a:lnTo>
                      <a:pt x="28" y="111"/>
                    </a:lnTo>
                    <a:lnTo>
                      <a:pt x="28" y="114"/>
                    </a:lnTo>
                    <a:lnTo>
                      <a:pt x="28" y="117"/>
                    </a:lnTo>
                    <a:lnTo>
                      <a:pt x="28" y="120"/>
                    </a:lnTo>
                    <a:lnTo>
                      <a:pt x="28" y="123"/>
                    </a:lnTo>
                    <a:lnTo>
                      <a:pt x="28" y="127"/>
                    </a:lnTo>
                    <a:lnTo>
                      <a:pt x="25" y="127"/>
                    </a:lnTo>
                    <a:lnTo>
                      <a:pt x="25" y="130"/>
                    </a:lnTo>
                    <a:lnTo>
                      <a:pt x="25" y="133"/>
                    </a:lnTo>
                    <a:lnTo>
                      <a:pt x="25" y="136"/>
                    </a:lnTo>
                    <a:lnTo>
                      <a:pt x="25" y="139"/>
                    </a:lnTo>
                    <a:lnTo>
                      <a:pt x="22" y="139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19" y="145"/>
                    </a:lnTo>
                    <a:lnTo>
                      <a:pt x="19" y="148"/>
                    </a:lnTo>
                    <a:lnTo>
                      <a:pt x="16" y="151"/>
                    </a:lnTo>
                    <a:lnTo>
                      <a:pt x="16" y="154"/>
                    </a:lnTo>
                    <a:lnTo>
                      <a:pt x="13" y="154"/>
                    </a:lnTo>
                    <a:lnTo>
                      <a:pt x="13" y="157"/>
                    </a:lnTo>
                    <a:lnTo>
                      <a:pt x="10" y="157"/>
                    </a:lnTo>
                    <a:lnTo>
                      <a:pt x="7" y="160"/>
                    </a:lnTo>
                    <a:lnTo>
                      <a:pt x="3" y="160"/>
                    </a:lnTo>
                    <a:lnTo>
                      <a:pt x="3" y="164"/>
                    </a:lnTo>
                    <a:lnTo>
                      <a:pt x="0" y="164"/>
                    </a:lnTo>
                    <a:lnTo>
                      <a:pt x="0" y="148"/>
                    </a:lnTo>
                    <a:lnTo>
                      <a:pt x="3" y="148"/>
                    </a:lnTo>
                    <a:lnTo>
                      <a:pt x="3" y="145"/>
                    </a:lnTo>
                    <a:lnTo>
                      <a:pt x="7" y="145"/>
                    </a:lnTo>
                    <a:lnTo>
                      <a:pt x="7" y="142"/>
                    </a:lnTo>
                    <a:lnTo>
                      <a:pt x="10" y="142"/>
                    </a:lnTo>
                    <a:lnTo>
                      <a:pt x="10" y="139"/>
                    </a:lnTo>
                    <a:lnTo>
                      <a:pt x="13" y="139"/>
                    </a:lnTo>
                    <a:lnTo>
                      <a:pt x="13" y="136"/>
                    </a:lnTo>
                    <a:lnTo>
                      <a:pt x="13" y="133"/>
                    </a:lnTo>
                    <a:lnTo>
                      <a:pt x="13" y="130"/>
                    </a:lnTo>
                    <a:lnTo>
                      <a:pt x="16" y="130"/>
                    </a:lnTo>
                    <a:lnTo>
                      <a:pt x="16" y="127"/>
                    </a:lnTo>
                    <a:lnTo>
                      <a:pt x="16" y="123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6" y="114"/>
                    </a:lnTo>
                    <a:lnTo>
                      <a:pt x="16" y="111"/>
                    </a:lnTo>
                    <a:lnTo>
                      <a:pt x="16" y="108"/>
                    </a:lnTo>
                    <a:lnTo>
                      <a:pt x="16" y="52"/>
                    </a:lnTo>
                    <a:lnTo>
                      <a:pt x="16" y="49"/>
                    </a:lnTo>
                    <a:lnTo>
                      <a:pt x="16" y="46"/>
                    </a:lnTo>
                    <a:lnTo>
                      <a:pt x="16" y="43"/>
                    </a:lnTo>
                    <a:lnTo>
                      <a:pt x="16" y="40"/>
                    </a:lnTo>
                    <a:lnTo>
                      <a:pt x="16" y="37"/>
                    </a:lnTo>
                    <a:lnTo>
                      <a:pt x="16" y="34"/>
                    </a:lnTo>
                    <a:lnTo>
                      <a:pt x="13" y="34"/>
                    </a:lnTo>
                    <a:lnTo>
                      <a:pt x="13" y="31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10" y="22"/>
                    </a:lnTo>
                    <a:lnTo>
                      <a:pt x="10" y="18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75"/>
              <p:cNvSpPr>
                <a:spLocks noChangeShapeType="1"/>
              </p:cNvSpPr>
              <p:nvPr/>
            </p:nvSpPr>
            <p:spPr bwMode="auto">
              <a:xfrm>
                <a:off x="5833" y="2608"/>
                <a:ext cx="0" cy="59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37" name="Connecteur droit avec flèche 36"/>
            <p:cNvCxnSpPr/>
            <p:nvPr/>
          </p:nvCxnSpPr>
          <p:spPr>
            <a:xfrm flipV="1">
              <a:off x="4730989" y="4602162"/>
              <a:ext cx="0" cy="354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4422883" y="4367192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C-Axis</a:t>
              </a:r>
              <a:endParaRPr lang="en-US" sz="1400" dirty="0"/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 flipV="1">
              <a:off x="7836977" y="4247822"/>
              <a:ext cx="0" cy="354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7528871" y="4012852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C-Axis</a:t>
              </a:r>
              <a:endParaRPr lang="en-US" sz="1400" dirty="0"/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97083" y="4256404"/>
            <a:ext cx="4037162" cy="1033900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Orientation and stabilisation of calcium carbonate </a:t>
            </a:r>
            <a:r>
              <a:rPr lang="fr-FR" sz="1600" b="1" i="1" dirty="0" err="1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polymorphs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Drive the calcite </a:t>
            </a:r>
            <a:r>
              <a:rPr lang="fr-FR" sz="1600" b="1" i="1" dirty="0" err="1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morphology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1166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8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 sz="1600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  <a:endParaRPr lang="fr-FR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08993" y="1090890"/>
            <a:ext cx="79306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The avian eggshell is a complex and highly structured </a:t>
            </a:r>
            <a:r>
              <a:rPr lang="en-US" dirty="0" err="1">
                <a:solidFill>
                  <a:prstClr val="black"/>
                </a:solidFill>
              </a:rPr>
              <a:t>calcitic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bioceramic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Competitive crystal growth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Mineral-binding proteins guide crystal growth (organic matrix control)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2" name="Text Box 562"/>
          <p:cNvSpPr txBox="1">
            <a:spLocks noChangeArrowheads="1"/>
          </p:cNvSpPr>
          <p:nvPr/>
        </p:nvSpPr>
        <p:spPr bwMode="auto">
          <a:xfrm>
            <a:off x="1175130" y="6163048"/>
            <a:ext cx="3259097" cy="276999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fr-FR" altLang="fr-FR" sz="1200" b="0" i="1" dirty="0" smtClean="0">
                <a:solidFill>
                  <a:srgbClr val="00B0F0"/>
                </a:solidFill>
                <a:latin typeface="+mj-lt"/>
              </a:rPr>
              <a:t>Rodriguez-Navarro et al., 2000; Nys et al.,  </a:t>
            </a:r>
            <a:r>
              <a:rPr lang="fr-FR" altLang="fr-FR" sz="1200" b="0" i="1" dirty="0">
                <a:solidFill>
                  <a:srgbClr val="00B0F0"/>
                </a:solidFill>
                <a:latin typeface="+mj-lt"/>
              </a:rPr>
              <a:t>(2004</a:t>
            </a:r>
            <a:r>
              <a:rPr lang="fr-FR" altLang="fr-FR" sz="1200" b="0" i="1" dirty="0" smtClean="0">
                <a:solidFill>
                  <a:srgbClr val="00B0F0"/>
                </a:solidFill>
                <a:latin typeface="+mj-lt"/>
              </a:rPr>
              <a:t>)</a:t>
            </a:r>
            <a:endParaRPr lang="fr-FR" altLang="fr-FR" sz="1200" b="0" i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83" name="Group 570"/>
          <p:cNvGrpSpPr>
            <a:grpSpLocks/>
          </p:cNvGrpSpPr>
          <p:nvPr/>
        </p:nvGrpSpPr>
        <p:grpSpPr bwMode="auto">
          <a:xfrm>
            <a:off x="767239" y="4644185"/>
            <a:ext cx="7498826" cy="1612426"/>
            <a:chOff x="374" y="2518"/>
            <a:chExt cx="4943" cy="1171"/>
          </a:xfrm>
        </p:grpSpPr>
        <p:grpSp>
          <p:nvGrpSpPr>
            <p:cNvPr id="84" name="Group 568"/>
            <p:cNvGrpSpPr>
              <a:grpSpLocks/>
            </p:cNvGrpSpPr>
            <p:nvPr/>
          </p:nvGrpSpPr>
          <p:grpSpPr bwMode="auto">
            <a:xfrm>
              <a:off x="374" y="2581"/>
              <a:ext cx="2629" cy="297"/>
              <a:chOff x="368" y="2330"/>
              <a:chExt cx="2629" cy="297"/>
            </a:xfrm>
          </p:grpSpPr>
          <p:sp>
            <p:nvSpPr>
              <p:cNvPr id="172" name="Freeform 89"/>
              <p:cNvSpPr>
                <a:spLocks/>
              </p:cNvSpPr>
              <p:nvPr/>
            </p:nvSpPr>
            <p:spPr bwMode="auto">
              <a:xfrm>
                <a:off x="970" y="2477"/>
                <a:ext cx="159" cy="102"/>
              </a:xfrm>
              <a:custGeom>
                <a:avLst/>
                <a:gdLst>
                  <a:gd name="T0" fmla="*/ 0 w 175"/>
                  <a:gd name="T1" fmla="*/ 5 h 76"/>
                  <a:gd name="T2" fmla="*/ 68 w 175"/>
                  <a:gd name="T3" fmla="*/ 137 h 76"/>
                  <a:gd name="T4" fmla="*/ 54 w 175"/>
                  <a:gd name="T5" fmla="*/ 38 h 76"/>
                  <a:gd name="T6" fmla="*/ 75 w 175"/>
                  <a:gd name="T7" fmla="*/ 0 h 76"/>
                  <a:gd name="T8" fmla="*/ 105 w 175"/>
                  <a:gd name="T9" fmla="*/ 27 h 76"/>
                  <a:gd name="T10" fmla="*/ 114 w 175"/>
                  <a:gd name="T11" fmla="*/ 119 h 76"/>
                  <a:gd name="T12" fmla="*/ 144 w 175"/>
                  <a:gd name="T13" fmla="*/ 12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76">
                    <a:moveTo>
                      <a:pt x="0" y="3"/>
                    </a:moveTo>
                    <a:lnTo>
                      <a:pt x="83" y="76"/>
                    </a:lnTo>
                    <a:lnTo>
                      <a:pt x="65" y="21"/>
                    </a:lnTo>
                    <a:lnTo>
                      <a:pt x="90" y="0"/>
                    </a:lnTo>
                    <a:lnTo>
                      <a:pt x="128" y="15"/>
                    </a:lnTo>
                    <a:lnTo>
                      <a:pt x="138" y="66"/>
                    </a:lnTo>
                    <a:lnTo>
                      <a:pt x="175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90"/>
              <p:cNvSpPr>
                <a:spLocks noChangeShapeType="1"/>
              </p:cNvSpPr>
              <p:nvPr/>
            </p:nvSpPr>
            <p:spPr bwMode="auto">
              <a:xfrm flipH="1">
                <a:off x="1380" y="2486"/>
                <a:ext cx="50" cy="93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Freeform 91"/>
              <p:cNvSpPr>
                <a:spLocks/>
              </p:cNvSpPr>
              <p:nvPr/>
            </p:nvSpPr>
            <p:spPr bwMode="auto">
              <a:xfrm>
                <a:off x="2886" y="2483"/>
                <a:ext cx="83" cy="90"/>
              </a:xfrm>
              <a:custGeom>
                <a:avLst/>
                <a:gdLst>
                  <a:gd name="T0" fmla="*/ 75 w 92"/>
                  <a:gd name="T1" fmla="*/ 119 h 66"/>
                  <a:gd name="T2" fmla="*/ 50 w 92"/>
                  <a:gd name="T3" fmla="*/ 19 h 66"/>
                  <a:gd name="T4" fmla="*/ 19 w 92"/>
                  <a:gd name="T5" fmla="*/ 0 h 66"/>
                  <a:gd name="T6" fmla="*/ 0 w 92"/>
                  <a:gd name="T7" fmla="*/ 65 h 66"/>
                  <a:gd name="T8" fmla="*/ 22 w 92"/>
                  <a:gd name="T9" fmla="*/ 123 h 66"/>
                  <a:gd name="T10" fmla="*/ 75 w 92"/>
                  <a:gd name="T11" fmla="*/ 119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92"/>
              <p:cNvSpPr>
                <a:spLocks/>
              </p:cNvSpPr>
              <p:nvPr/>
            </p:nvSpPr>
            <p:spPr bwMode="auto">
              <a:xfrm>
                <a:off x="2886" y="2483"/>
                <a:ext cx="83" cy="90"/>
              </a:xfrm>
              <a:custGeom>
                <a:avLst/>
                <a:gdLst>
                  <a:gd name="T0" fmla="*/ 75 w 92"/>
                  <a:gd name="T1" fmla="*/ 119 h 66"/>
                  <a:gd name="T2" fmla="*/ 50 w 92"/>
                  <a:gd name="T3" fmla="*/ 19 h 66"/>
                  <a:gd name="T4" fmla="*/ 19 w 92"/>
                  <a:gd name="T5" fmla="*/ 0 h 66"/>
                  <a:gd name="T6" fmla="*/ 0 w 92"/>
                  <a:gd name="T7" fmla="*/ 65 h 66"/>
                  <a:gd name="T8" fmla="*/ 22 w 92"/>
                  <a:gd name="T9" fmla="*/ 123 h 66"/>
                  <a:gd name="T10" fmla="*/ 75 w 92"/>
                  <a:gd name="T11" fmla="*/ 119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93"/>
              <p:cNvSpPr>
                <a:spLocks/>
              </p:cNvSpPr>
              <p:nvPr/>
            </p:nvSpPr>
            <p:spPr bwMode="auto">
              <a:xfrm>
                <a:off x="2712" y="2474"/>
                <a:ext cx="54" cy="109"/>
              </a:xfrm>
              <a:custGeom>
                <a:avLst/>
                <a:gdLst>
                  <a:gd name="T0" fmla="*/ 49 w 59"/>
                  <a:gd name="T1" fmla="*/ 142 h 80"/>
                  <a:gd name="T2" fmla="*/ 49 w 59"/>
                  <a:gd name="T3" fmla="*/ 61 h 80"/>
                  <a:gd name="T4" fmla="*/ 14 w 59"/>
                  <a:gd name="T5" fmla="*/ 0 h 80"/>
                  <a:gd name="T6" fmla="*/ 0 w 59"/>
                  <a:gd name="T7" fmla="*/ 83 h 80"/>
                  <a:gd name="T8" fmla="*/ 14 w 59"/>
                  <a:gd name="T9" fmla="*/ 149 h 80"/>
                  <a:gd name="T10" fmla="*/ 49 w 5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94"/>
              <p:cNvSpPr>
                <a:spLocks/>
              </p:cNvSpPr>
              <p:nvPr/>
            </p:nvSpPr>
            <p:spPr bwMode="auto">
              <a:xfrm>
                <a:off x="2712" y="2474"/>
                <a:ext cx="54" cy="109"/>
              </a:xfrm>
              <a:custGeom>
                <a:avLst/>
                <a:gdLst>
                  <a:gd name="T0" fmla="*/ 49 w 59"/>
                  <a:gd name="T1" fmla="*/ 142 h 80"/>
                  <a:gd name="T2" fmla="*/ 49 w 59"/>
                  <a:gd name="T3" fmla="*/ 61 h 80"/>
                  <a:gd name="T4" fmla="*/ 14 w 59"/>
                  <a:gd name="T5" fmla="*/ 0 h 80"/>
                  <a:gd name="T6" fmla="*/ 0 w 59"/>
                  <a:gd name="T7" fmla="*/ 83 h 80"/>
                  <a:gd name="T8" fmla="*/ 14 w 59"/>
                  <a:gd name="T9" fmla="*/ 149 h 80"/>
                  <a:gd name="T10" fmla="*/ 49 w 5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95"/>
              <p:cNvSpPr>
                <a:spLocks/>
              </p:cNvSpPr>
              <p:nvPr/>
            </p:nvSpPr>
            <p:spPr bwMode="auto">
              <a:xfrm>
                <a:off x="2415" y="2473"/>
                <a:ext cx="62" cy="116"/>
              </a:xfrm>
              <a:custGeom>
                <a:avLst/>
                <a:gdLst>
                  <a:gd name="T0" fmla="*/ 56 w 69"/>
                  <a:gd name="T1" fmla="*/ 156 h 86"/>
                  <a:gd name="T2" fmla="*/ 49 w 69"/>
                  <a:gd name="T3" fmla="*/ 38 h 86"/>
                  <a:gd name="T4" fmla="*/ 22 w 69"/>
                  <a:gd name="T5" fmla="*/ 0 h 86"/>
                  <a:gd name="T6" fmla="*/ 0 w 69"/>
                  <a:gd name="T7" fmla="*/ 53 h 86"/>
                  <a:gd name="T8" fmla="*/ 4 w 69"/>
                  <a:gd name="T9" fmla="*/ 147 h 86"/>
                  <a:gd name="T10" fmla="*/ 56 w 69"/>
                  <a:gd name="T11" fmla="*/ 15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96"/>
              <p:cNvSpPr>
                <a:spLocks/>
              </p:cNvSpPr>
              <p:nvPr/>
            </p:nvSpPr>
            <p:spPr bwMode="auto">
              <a:xfrm>
                <a:off x="2415" y="2473"/>
                <a:ext cx="62" cy="116"/>
              </a:xfrm>
              <a:custGeom>
                <a:avLst/>
                <a:gdLst>
                  <a:gd name="T0" fmla="*/ 56 w 69"/>
                  <a:gd name="T1" fmla="*/ 156 h 86"/>
                  <a:gd name="T2" fmla="*/ 49 w 69"/>
                  <a:gd name="T3" fmla="*/ 38 h 86"/>
                  <a:gd name="T4" fmla="*/ 22 w 69"/>
                  <a:gd name="T5" fmla="*/ 0 h 86"/>
                  <a:gd name="T6" fmla="*/ 0 w 69"/>
                  <a:gd name="T7" fmla="*/ 53 h 86"/>
                  <a:gd name="T8" fmla="*/ 4 w 69"/>
                  <a:gd name="T9" fmla="*/ 147 h 86"/>
                  <a:gd name="T10" fmla="*/ 56 w 69"/>
                  <a:gd name="T11" fmla="*/ 15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97"/>
              <p:cNvSpPr>
                <a:spLocks/>
              </p:cNvSpPr>
              <p:nvPr/>
            </p:nvSpPr>
            <p:spPr bwMode="auto">
              <a:xfrm>
                <a:off x="2312" y="2474"/>
                <a:ext cx="83" cy="109"/>
              </a:xfrm>
              <a:custGeom>
                <a:avLst/>
                <a:gdLst>
                  <a:gd name="T0" fmla="*/ 61 w 91"/>
                  <a:gd name="T1" fmla="*/ 144 h 80"/>
                  <a:gd name="T2" fmla="*/ 76 w 91"/>
                  <a:gd name="T3" fmla="*/ 61 h 80"/>
                  <a:gd name="T4" fmla="*/ 61 w 91"/>
                  <a:gd name="T5" fmla="*/ 0 h 80"/>
                  <a:gd name="T6" fmla="*/ 25 w 91"/>
                  <a:gd name="T7" fmla="*/ 26 h 80"/>
                  <a:gd name="T8" fmla="*/ 0 w 91"/>
                  <a:gd name="T9" fmla="*/ 149 h 80"/>
                  <a:gd name="T10" fmla="*/ 61 w 91"/>
                  <a:gd name="T11" fmla="*/ 144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4"/>
                    </a:lnTo>
                    <a:lnTo>
                      <a:pt x="0" y="80"/>
                    </a:lnTo>
                    <a:lnTo>
                      <a:pt x="73" y="7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98"/>
              <p:cNvSpPr>
                <a:spLocks/>
              </p:cNvSpPr>
              <p:nvPr/>
            </p:nvSpPr>
            <p:spPr bwMode="auto">
              <a:xfrm>
                <a:off x="2312" y="2474"/>
                <a:ext cx="83" cy="109"/>
              </a:xfrm>
              <a:custGeom>
                <a:avLst/>
                <a:gdLst>
                  <a:gd name="T0" fmla="*/ 61 w 91"/>
                  <a:gd name="T1" fmla="*/ 144 h 80"/>
                  <a:gd name="T2" fmla="*/ 76 w 91"/>
                  <a:gd name="T3" fmla="*/ 61 h 80"/>
                  <a:gd name="T4" fmla="*/ 61 w 91"/>
                  <a:gd name="T5" fmla="*/ 0 h 80"/>
                  <a:gd name="T6" fmla="*/ 25 w 91"/>
                  <a:gd name="T7" fmla="*/ 26 h 80"/>
                  <a:gd name="T8" fmla="*/ 0 w 91"/>
                  <a:gd name="T9" fmla="*/ 149 h 80"/>
                  <a:gd name="T10" fmla="*/ 61 w 91"/>
                  <a:gd name="T11" fmla="*/ 144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4"/>
                    </a:lnTo>
                    <a:lnTo>
                      <a:pt x="0" y="80"/>
                    </a:lnTo>
                    <a:lnTo>
                      <a:pt x="73" y="7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Freeform 99"/>
              <p:cNvSpPr>
                <a:spLocks/>
              </p:cNvSpPr>
              <p:nvPr/>
            </p:nvSpPr>
            <p:spPr bwMode="auto">
              <a:xfrm>
                <a:off x="2224" y="2481"/>
                <a:ext cx="83" cy="102"/>
              </a:xfrm>
              <a:custGeom>
                <a:avLst/>
                <a:gdLst>
                  <a:gd name="T0" fmla="*/ 54 w 92"/>
                  <a:gd name="T1" fmla="*/ 139 h 75"/>
                  <a:gd name="T2" fmla="*/ 75 w 92"/>
                  <a:gd name="T3" fmla="*/ 68 h 75"/>
                  <a:gd name="T4" fmla="*/ 56 w 92"/>
                  <a:gd name="T5" fmla="*/ 0 h 75"/>
                  <a:gd name="T6" fmla="*/ 27 w 92"/>
                  <a:gd name="T7" fmla="*/ 22 h 75"/>
                  <a:gd name="T8" fmla="*/ 0 w 92"/>
                  <a:gd name="T9" fmla="*/ 125 h 75"/>
                  <a:gd name="T10" fmla="*/ 54 w 92"/>
                  <a:gd name="T11" fmla="*/ 139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100"/>
              <p:cNvSpPr>
                <a:spLocks/>
              </p:cNvSpPr>
              <p:nvPr/>
            </p:nvSpPr>
            <p:spPr bwMode="auto">
              <a:xfrm>
                <a:off x="2224" y="2481"/>
                <a:ext cx="83" cy="102"/>
              </a:xfrm>
              <a:custGeom>
                <a:avLst/>
                <a:gdLst>
                  <a:gd name="T0" fmla="*/ 54 w 92"/>
                  <a:gd name="T1" fmla="*/ 139 h 75"/>
                  <a:gd name="T2" fmla="*/ 75 w 92"/>
                  <a:gd name="T3" fmla="*/ 68 h 75"/>
                  <a:gd name="T4" fmla="*/ 56 w 92"/>
                  <a:gd name="T5" fmla="*/ 0 h 75"/>
                  <a:gd name="T6" fmla="*/ 27 w 92"/>
                  <a:gd name="T7" fmla="*/ 22 h 75"/>
                  <a:gd name="T8" fmla="*/ 0 w 92"/>
                  <a:gd name="T9" fmla="*/ 125 h 75"/>
                  <a:gd name="T10" fmla="*/ 54 w 92"/>
                  <a:gd name="T11" fmla="*/ 139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Freeform 101"/>
              <p:cNvSpPr>
                <a:spLocks/>
              </p:cNvSpPr>
              <p:nvPr/>
            </p:nvSpPr>
            <p:spPr bwMode="auto">
              <a:xfrm>
                <a:off x="2017" y="2490"/>
                <a:ext cx="80" cy="83"/>
              </a:xfrm>
              <a:custGeom>
                <a:avLst/>
                <a:gdLst>
                  <a:gd name="T0" fmla="*/ 57 w 89"/>
                  <a:gd name="T1" fmla="*/ 113 h 61"/>
                  <a:gd name="T2" fmla="*/ 72 w 89"/>
                  <a:gd name="T3" fmla="*/ 67 h 61"/>
                  <a:gd name="T4" fmla="*/ 72 w 89"/>
                  <a:gd name="T5" fmla="*/ 0 h 61"/>
                  <a:gd name="T6" fmla="*/ 40 w 89"/>
                  <a:gd name="T7" fmla="*/ 15 h 61"/>
                  <a:gd name="T8" fmla="*/ 0 w 89"/>
                  <a:gd name="T9" fmla="*/ 113 h 61"/>
                  <a:gd name="T10" fmla="*/ 57 w 89"/>
                  <a:gd name="T11" fmla="*/ 113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Freeform 102"/>
              <p:cNvSpPr>
                <a:spLocks/>
              </p:cNvSpPr>
              <p:nvPr/>
            </p:nvSpPr>
            <p:spPr bwMode="auto">
              <a:xfrm>
                <a:off x="2017" y="2490"/>
                <a:ext cx="80" cy="83"/>
              </a:xfrm>
              <a:custGeom>
                <a:avLst/>
                <a:gdLst>
                  <a:gd name="T0" fmla="*/ 57 w 89"/>
                  <a:gd name="T1" fmla="*/ 113 h 61"/>
                  <a:gd name="T2" fmla="*/ 72 w 89"/>
                  <a:gd name="T3" fmla="*/ 67 h 61"/>
                  <a:gd name="T4" fmla="*/ 72 w 89"/>
                  <a:gd name="T5" fmla="*/ 0 h 61"/>
                  <a:gd name="T6" fmla="*/ 40 w 89"/>
                  <a:gd name="T7" fmla="*/ 15 h 61"/>
                  <a:gd name="T8" fmla="*/ 0 w 89"/>
                  <a:gd name="T9" fmla="*/ 113 h 61"/>
                  <a:gd name="T10" fmla="*/ 57 w 89"/>
                  <a:gd name="T11" fmla="*/ 113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103"/>
              <p:cNvSpPr>
                <a:spLocks/>
              </p:cNvSpPr>
              <p:nvPr/>
            </p:nvSpPr>
            <p:spPr bwMode="auto">
              <a:xfrm>
                <a:off x="1919" y="2470"/>
                <a:ext cx="72" cy="107"/>
              </a:xfrm>
              <a:custGeom>
                <a:avLst/>
                <a:gdLst>
                  <a:gd name="T0" fmla="*/ 66 w 79"/>
                  <a:gd name="T1" fmla="*/ 145 h 79"/>
                  <a:gd name="T2" fmla="*/ 51 w 79"/>
                  <a:gd name="T3" fmla="*/ 42 h 79"/>
                  <a:gd name="T4" fmla="*/ 21 w 79"/>
                  <a:gd name="T5" fmla="*/ 0 h 79"/>
                  <a:gd name="T6" fmla="*/ 0 w 79"/>
                  <a:gd name="T7" fmla="*/ 57 h 79"/>
                  <a:gd name="T8" fmla="*/ 17 w 79"/>
                  <a:gd name="T9" fmla="*/ 135 h 79"/>
                  <a:gd name="T10" fmla="*/ 66 w 79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104"/>
              <p:cNvSpPr>
                <a:spLocks/>
              </p:cNvSpPr>
              <p:nvPr/>
            </p:nvSpPr>
            <p:spPr bwMode="auto">
              <a:xfrm>
                <a:off x="1919" y="2470"/>
                <a:ext cx="72" cy="107"/>
              </a:xfrm>
              <a:custGeom>
                <a:avLst/>
                <a:gdLst>
                  <a:gd name="T0" fmla="*/ 66 w 79"/>
                  <a:gd name="T1" fmla="*/ 145 h 79"/>
                  <a:gd name="T2" fmla="*/ 51 w 79"/>
                  <a:gd name="T3" fmla="*/ 42 h 79"/>
                  <a:gd name="T4" fmla="*/ 21 w 79"/>
                  <a:gd name="T5" fmla="*/ 0 h 79"/>
                  <a:gd name="T6" fmla="*/ 0 w 79"/>
                  <a:gd name="T7" fmla="*/ 57 h 79"/>
                  <a:gd name="T8" fmla="*/ 17 w 79"/>
                  <a:gd name="T9" fmla="*/ 135 h 79"/>
                  <a:gd name="T10" fmla="*/ 66 w 79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105"/>
              <p:cNvSpPr>
                <a:spLocks/>
              </p:cNvSpPr>
              <p:nvPr/>
            </p:nvSpPr>
            <p:spPr bwMode="auto">
              <a:xfrm>
                <a:off x="1704" y="2473"/>
                <a:ext cx="87" cy="106"/>
              </a:xfrm>
              <a:custGeom>
                <a:avLst/>
                <a:gdLst>
                  <a:gd name="T0" fmla="*/ 75 w 96"/>
                  <a:gd name="T1" fmla="*/ 138 h 79"/>
                  <a:gd name="T2" fmla="*/ 79 w 96"/>
                  <a:gd name="T3" fmla="*/ 47 h 79"/>
                  <a:gd name="T4" fmla="*/ 44 w 96"/>
                  <a:gd name="T5" fmla="*/ 0 h 79"/>
                  <a:gd name="T6" fmla="*/ 17 w 96"/>
                  <a:gd name="T7" fmla="*/ 42 h 79"/>
                  <a:gd name="T8" fmla="*/ 24 w 96"/>
                  <a:gd name="T9" fmla="*/ 142 h 79"/>
                  <a:gd name="T10" fmla="*/ 0 w 96"/>
                  <a:gd name="T11" fmla="*/ 142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79">
                    <a:moveTo>
                      <a:pt x="92" y="77"/>
                    </a:moveTo>
                    <a:lnTo>
                      <a:pt x="96" y="26"/>
                    </a:lnTo>
                    <a:lnTo>
                      <a:pt x="53" y="0"/>
                    </a:lnTo>
                    <a:lnTo>
                      <a:pt x="21" y="23"/>
                    </a:lnTo>
                    <a:lnTo>
                      <a:pt x="29" y="79"/>
                    </a:lnTo>
                    <a:lnTo>
                      <a:pt x="0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Freeform 106"/>
              <p:cNvSpPr>
                <a:spLocks/>
              </p:cNvSpPr>
              <p:nvPr/>
            </p:nvSpPr>
            <p:spPr bwMode="auto">
              <a:xfrm>
                <a:off x="1731" y="2474"/>
                <a:ext cx="60" cy="115"/>
              </a:xfrm>
              <a:custGeom>
                <a:avLst/>
                <a:gdLst>
                  <a:gd name="T0" fmla="*/ 50 w 67"/>
                  <a:gd name="T1" fmla="*/ 146 h 85"/>
                  <a:gd name="T2" fmla="*/ 54 w 67"/>
                  <a:gd name="T3" fmla="*/ 41 h 85"/>
                  <a:gd name="T4" fmla="*/ 26 w 67"/>
                  <a:gd name="T5" fmla="*/ 0 h 85"/>
                  <a:gd name="T6" fmla="*/ 0 w 67"/>
                  <a:gd name="T7" fmla="*/ 41 h 85"/>
                  <a:gd name="T8" fmla="*/ 2 w 67"/>
                  <a:gd name="T9" fmla="*/ 156 h 85"/>
                  <a:gd name="T10" fmla="*/ 50 w 67"/>
                  <a:gd name="T11" fmla="*/ 14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Freeform 107"/>
              <p:cNvSpPr>
                <a:spLocks/>
              </p:cNvSpPr>
              <p:nvPr/>
            </p:nvSpPr>
            <p:spPr bwMode="auto">
              <a:xfrm>
                <a:off x="1731" y="2474"/>
                <a:ext cx="60" cy="115"/>
              </a:xfrm>
              <a:custGeom>
                <a:avLst/>
                <a:gdLst>
                  <a:gd name="T0" fmla="*/ 50 w 67"/>
                  <a:gd name="T1" fmla="*/ 146 h 85"/>
                  <a:gd name="T2" fmla="*/ 54 w 67"/>
                  <a:gd name="T3" fmla="*/ 41 h 85"/>
                  <a:gd name="T4" fmla="*/ 26 w 67"/>
                  <a:gd name="T5" fmla="*/ 0 h 85"/>
                  <a:gd name="T6" fmla="*/ 0 w 67"/>
                  <a:gd name="T7" fmla="*/ 41 h 85"/>
                  <a:gd name="T8" fmla="*/ 2 w 67"/>
                  <a:gd name="T9" fmla="*/ 156 h 85"/>
                  <a:gd name="T10" fmla="*/ 50 w 67"/>
                  <a:gd name="T11" fmla="*/ 14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108"/>
              <p:cNvSpPr>
                <a:spLocks/>
              </p:cNvSpPr>
              <p:nvPr/>
            </p:nvSpPr>
            <p:spPr bwMode="auto">
              <a:xfrm>
                <a:off x="1636" y="2486"/>
                <a:ext cx="84" cy="97"/>
              </a:xfrm>
              <a:custGeom>
                <a:avLst/>
                <a:gdLst>
                  <a:gd name="T0" fmla="*/ 56 w 92"/>
                  <a:gd name="T1" fmla="*/ 133 h 71"/>
                  <a:gd name="T2" fmla="*/ 77 w 92"/>
                  <a:gd name="T3" fmla="*/ 71 h 71"/>
                  <a:gd name="T4" fmla="*/ 70 w 92"/>
                  <a:gd name="T5" fmla="*/ 0 h 71"/>
                  <a:gd name="T6" fmla="*/ 37 w 92"/>
                  <a:gd name="T7" fmla="*/ 11 h 71"/>
                  <a:gd name="T8" fmla="*/ 0 w 92"/>
                  <a:gd name="T9" fmla="*/ 87 h 71"/>
                  <a:gd name="T10" fmla="*/ 0 w 92"/>
                  <a:gd name="T11" fmla="*/ 119 h 71"/>
                  <a:gd name="T12" fmla="*/ 56 w 92"/>
                  <a:gd name="T13" fmla="*/ 133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Freeform 109"/>
              <p:cNvSpPr>
                <a:spLocks/>
              </p:cNvSpPr>
              <p:nvPr/>
            </p:nvSpPr>
            <p:spPr bwMode="auto">
              <a:xfrm>
                <a:off x="1636" y="2486"/>
                <a:ext cx="84" cy="97"/>
              </a:xfrm>
              <a:custGeom>
                <a:avLst/>
                <a:gdLst>
                  <a:gd name="T0" fmla="*/ 56 w 92"/>
                  <a:gd name="T1" fmla="*/ 133 h 71"/>
                  <a:gd name="T2" fmla="*/ 77 w 92"/>
                  <a:gd name="T3" fmla="*/ 71 h 71"/>
                  <a:gd name="T4" fmla="*/ 70 w 92"/>
                  <a:gd name="T5" fmla="*/ 0 h 71"/>
                  <a:gd name="T6" fmla="*/ 37 w 92"/>
                  <a:gd name="T7" fmla="*/ 11 h 71"/>
                  <a:gd name="T8" fmla="*/ 0 w 92"/>
                  <a:gd name="T9" fmla="*/ 87 h 71"/>
                  <a:gd name="T10" fmla="*/ 0 w 92"/>
                  <a:gd name="T11" fmla="*/ 119 h 71"/>
                  <a:gd name="T12" fmla="*/ 56 w 92"/>
                  <a:gd name="T13" fmla="*/ 133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110"/>
              <p:cNvSpPr>
                <a:spLocks/>
              </p:cNvSpPr>
              <p:nvPr/>
            </p:nvSpPr>
            <p:spPr bwMode="auto">
              <a:xfrm>
                <a:off x="1324" y="2473"/>
                <a:ext cx="69" cy="104"/>
              </a:xfrm>
              <a:custGeom>
                <a:avLst/>
                <a:gdLst>
                  <a:gd name="T0" fmla="*/ 63 w 75"/>
                  <a:gd name="T1" fmla="*/ 140 h 77"/>
                  <a:gd name="T2" fmla="*/ 60 w 75"/>
                  <a:gd name="T3" fmla="*/ 32 h 77"/>
                  <a:gd name="T4" fmla="*/ 27 w 75"/>
                  <a:gd name="T5" fmla="*/ 0 h 77"/>
                  <a:gd name="T6" fmla="*/ 6 w 75"/>
                  <a:gd name="T7" fmla="*/ 42 h 77"/>
                  <a:gd name="T8" fmla="*/ 0 w 75"/>
                  <a:gd name="T9" fmla="*/ 131 h 77"/>
                  <a:gd name="T10" fmla="*/ 63 w 75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111"/>
              <p:cNvSpPr>
                <a:spLocks/>
              </p:cNvSpPr>
              <p:nvPr/>
            </p:nvSpPr>
            <p:spPr bwMode="auto">
              <a:xfrm>
                <a:off x="1324" y="2473"/>
                <a:ext cx="69" cy="104"/>
              </a:xfrm>
              <a:custGeom>
                <a:avLst/>
                <a:gdLst>
                  <a:gd name="T0" fmla="*/ 63 w 75"/>
                  <a:gd name="T1" fmla="*/ 140 h 77"/>
                  <a:gd name="T2" fmla="*/ 60 w 75"/>
                  <a:gd name="T3" fmla="*/ 32 h 77"/>
                  <a:gd name="T4" fmla="*/ 27 w 75"/>
                  <a:gd name="T5" fmla="*/ 0 h 77"/>
                  <a:gd name="T6" fmla="*/ 6 w 75"/>
                  <a:gd name="T7" fmla="*/ 42 h 77"/>
                  <a:gd name="T8" fmla="*/ 0 w 75"/>
                  <a:gd name="T9" fmla="*/ 131 h 77"/>
                  <a:gd name="T10" fmla="*/ 63 w 75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112"/>
              <p:cNvSpPr>
                <a:spLocks/>
              </p:cNvSpPr>
              <p:nvPr/>
            </p:nvSpPr>
            <p:spPr bwMode="auto">
              <a:xfrm>
                <a:off x="1240" y="2481"/>
                <a:ext cx="80" cy="98"/>
              </a:xfrm>
              <a:custGeom>
                <a:avLst/>
                <a:gdLst>
                  <a:gd name="T0" fmla="*/ 56 w 89"/>
                  <a:gd name="T1" fmla="*/ 132 h 73"/>
                  <a:gd name="T2" fmla="*/ 72 w 89"/>
                  <a:gd name="T3" fmla="*/ 67 h 73"/>
                  <a:gd name="T4" fmla="*/ 60 w 89"/>
                  <a:gd name="T5" fmla="*/ 0 h 73"/>
                  <a:gd name="T6" fmla="*/ 27 w 89"/>
                  <a:gd name="T7" fmla="*/ 17 h 73"/>
                  <a:gd name="T8" fmla="*/ 4 w 89"/>
                  <a:gd name="T9" fmla="*/ 86 h 73"/>
                  <a:gd name="T10" fmla="*/ 0 w 89"/>
                  <a:gd name="T11" fmla="*/ 128 h 73"/>
                  <a:gd name="T12" fmla="*/ 56 w 89"/>
                  <a:gd name="T13" fmla="*/ 132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113"/>
              <p:cNvSpPr>
                <a:spLocks/>
              </p:cNvSpPr>
              <p:nvPr/>
            </p:nvSpPr>
            <p:spPr bwMode="auto">
              <a:xfrm>
                <a:off x="1240" y="2481"/>
                <a:ext cx="80" cy="98"/>
              </a:xfrm>
              <a:custGeom>
                <a:avLst/>
                <a:gdLst>
                  <a:gd name="T0" fmla="*/ 56 w 89"/>
                  <a:gd name="T1" fmla="*/ 132 h 73"/>
                  <a:gd name="T2" fmla="*/ 72 w 89"/>
                  <a:gd name="T3" fmla="*/ 67 h 73"/>
                  <a:gd name="T4" fmla="*/ 60 w 89"/>
                  <a:gd name="T5" fmla="*/ 0 h 73"/>
                  <a:gd name="T6" fmla="*/ 27 w 89"/>
                  <a:gd name="T7" fmla="*/ 17 h 73"/>
                  <a:gd name="T8" fmla="*/ 4 w 89"/>
                  <a:gd name="T9" fmla="*/ 86 h 73"/>
                  <a:gd name="T10" fmla="*/ 0 w 89"/>
                  <a:gd name="T11" fmla="*/ 128 h 73"/>
                  <a:gd name="T12" fmla="*/ 56 w 89"/>
                  <a:gd name="T13" fmla="*/ 132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114"/>
              <p:cNvSpPr>
                <a:spLocks/>
              </p:cNvSpPr>
              <p:nvPr/>
            </p:nvSpPr>
            <p:spPr bwMode="auto">
              <a:xfrm>
                <a:off x="1033" y="2474"/>
                <a:ext cx="62" cy="109"/>
              </a:xfrm>
              <a:custGeom>
                <a:avLst/>
                <a:gdLst>
                  <a:gd name="T0" fmla="*/ 56 w 69"/>
                  <a:gd name="T1" fmla="*/ 142 h 80"/>
                  <a:gd name="T2" fmla="*/ 51 w 69"/>
                  <a:gd name="T3" fmla="*/ 42 h 80"/>
                  <a:gd name="T4" fmla="*/ 20 w 69"/>
                  <a:gd name="T5" fmla="*/ 0 h 80"/>
                  <a:gd name="T6" fmla="*/ 0 w 69"/>
                  <a:gd name="T7" fmla="*/ 56 h 80"/>
                  <a:gd name="T8" fmla="*/ 13 w 69"/>
                  <a:gd name="T9" fmla="*/ 149 h 80"/>
                  <a:gd name="T10" fmla="*/ 56 w 6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115"/>
              <p:cNvSpPr>
                <a:spLocks/>
              </p:cNvSpPr>
              <p:nvPr/>
            </p:nvSpPr>
            <p:spPr bwMode="auto">
              <a:xfrm>
                <a:off x="1033" y="2474"/>
                <a:ext cx="62" cy="109"/>
              </a:xfrm>
              <a:custGeom>
                <a:avLst/>
                <a:gdLst>
                  <a:gd name="T0" fmla="*/ 56 w 69"/>
                  <a:gd name="T1" fmla="*/ 142 h 80"/>
                  <a:gd name="T2" fmla="*/ 51 w 69"/>
                  <a:gd name="T3" fmla="*/ 42 h 80"/>
                  <a:gd name="T4" fmla="*/ 20 w 69"/>
                  <a:gd name="T5" fmla="*/ 0 h 80"/>
                  <a:gd name="T6" fmla="*/ 0 w 69"/>
                  <a:gd name="T7" fmla="*/ 56 h 80"/>
                  <a:gd name="T8" fmla="*/ 13 w 69"/>
                  <a:gd name="T9" fmla="*/ 149 h 80"/>
                  <a:gd name="T10" fmla="*/ 56 w 6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116"/>
              <p:cNvSpPr>
                <a:spLocks/>
              </p:cNvSpPr>
              <p:nvPr/>
            </p:nvSpPr>
            <p:spPr bwMode="auto">
              <a:xfrm>
                <a:off x="888" y="2518"/>
                <a:ext cx="145" cy="61"/>
              </a:xfrm>
              <a:custGeom>
                <a:avLst/>
                <a:gdLst>
                  <a:gd name="T0" fmla="*/ 131 w 160"/>
                  <a:gd name="T1" fmla="*/ 83 h 45"/>
                  <a:gd name="T2" fmla="*/ 34 w 160"/>
                  <a:gd name="T3" fmla="*/ 0 h 45"/>
                  <a:gd name="T4" fmla="*/ 0 w 160"/>
                  <a:gd name="T5" fmla="*/ 26 h 45"/>
                  <a:gd name="T6" fmla="*/ 14 w 160"/>
                  <a:gd name="T7" fmla="*/ 79 h 45"/>
                  <a:gd name="T8" fmla="*/ 131 w 160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117"/>
              <p:cNvSpPr>
                <a:spLocks/>
              </p:cNvSpPr>
              <p:nvPr/>
            </p:nvSpPr>
            <p:spPr bwMode="auto">
              <a:xfrm>
                <a:off x="888" y="2518"/>
                <a:ext cx="145" cy="61"/>
              </a:xfrm>
              <a:custGeom>
                <a:avLst/>
                <a:gdLst>
                  <a:gd name="T0" fmla="*/ 131 w 160"/>
                  <a:gd name="T1" fmla="*/ 83 h 45"/>
                  <a:gd name="T2" fmla="*/ 34 w 160"/>
                  <a:gd name="T3" fmla="*/ 0 h 45"/>
                  <a:gd name="T4" fmla="*/ 0 w 160"/>
                  <a:gd name="T5" fmla="*/ 26 h 45"/>
                  <a:gd name="T6" fmla="*/ 14 w 160"/>
                  <a:gd name="T7" fmla="*/ 79 h 45"/>
                  <a:gd name="T8" fmla="*/ 131 w 160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118"/>
              <p:cNvSpPr>
                <a:spLocks/>
              </p:cNvSpPr>
              <p:nvPr/>
            </p:nvSpPr>
            <p:spPr bwMode="auto">
              <a:xfrm>
                <a:off x="803" y="2356"/>
                <a:ext cx="2187" cy="223"/>
              </a:xfrm>
              <a:custGeom>
                <a:avLst/>
                <a:gdLst>
                  <a:gd name="T0" fmla="*/ 24 w 2412"/>
                  <a:gd name="T1" fmla="*/ 301 h 165"/>
                  <a:gd name="T2" fmla="*/ 0 w 2412"/>
                  <a:gd name="T3" fmla="*/ 162 h 165"/>
                  <a:gd name="T4" fmla="*/ 78 w 2412"/>
                  <a:gd name="T5" fmla="*/ 116 h 165"/>
                  <a:gd name="T6" fmla="*/ 167 w 2412"/>
                  <a:gd name="T7" fmla="*/ 201 h 165"/>
                  <a:gd name="T8" fmla="*/ 160 w 2412"/>
                  <a:gd name="T9" fmla="*/ 116 h 165"/>
                  <a:gd name="T10" fmla="*/ 211 w 2412"/>
                  <a:gd name="T11" fmla="*/ 0 h 165"/>
                  <a:gd name="T12" fmla="*/ 275 w 2412"/>
                  <a:gd name="T13" fmla="*/ 80 h 165"/>
                  <a:gd name="T14" fmla="*/ 288 w 2412"/>
                  <a:gd name="T15" fmla="*/ 201 h 165"/>
                  <a:gd name="T16" fmla="*/ 406 w 2412"/>
                  <a:gd name="T17" fmla="*/ 108 h 165"/>
                  <a:gd name="T18" fmla="*/ 416 w 2412"/>
                  <a:gd name="T19" fmla="*/ 46 h 165"/>
                  <a:gd name="T20" fmla="*/ 476 w 2412"/>
                  <a:gd name="T21" fmla="*/ 46 h 165"/>
                  <a:gd name="T22" fmla="*/ 490 w 2412"/>
                  <a:gd name="T23" fmla="*/ 0 h 165"/>
                  <a:gd name="T24" fmla="*/ 549 w 2412"/>
                  <a:gd name="T25" fmla="*/ 80 h 165"/>
                  <a:gd name="T26" fmla="*/ 559 w 2412"/>
                  <a:gd name="T27" fmla="*/ 201 h 165"/>
                  <a:gd name="T28" fmla="*/ 661 w 2412"/>
                  <a:gd name="T29" fmla="*/ 89 h 165"/>
                  <a:gd name="T30" fmla="*/ 745 w 2412"/>
                  <a:gd name="T31" fmla="*/ 172 h 165"/>
                  <a:gd name="T32" fmla="*/ 824 w 2412"/>
                  <a:gd name="T33" fmla="*/ 72 h 165"/>
                  <a:gd name="T34" fmla="*/ 858 w 2412"/>
                  <a:gd name="T35" fmla="*/ 9 h 165"/>
                  <a:gd name="T36" fmla="*/ 930 w 2412"/>
                  <a:gd name="T37" fmla="*/ 99 h 165"/>
                  <a:gd name="T38" fmla="*/ 924 w 2412"/>
                  <a:gd name="T39" fmla="*/ 297 h 165"/>
                  <a:gd name="T40" fmla="*/ 991 w 2412"/>
                  <a:gd name="T41" fmla="*/ 301 h 165"/>
                  <a:gd name="T42" fmla="*/ 969 w 2412"/>
                  <a:gd name="T43" fmla="*/ 116 h 165"/>
                  <a:gd name="T44" fmla="*/ 1014 w 2412"/>
                  <a:gd name="T45" fmla="*/ 19 h 165"/>
                  <a:gd name="T46" fmla="*/ 1079 w 2412"/>
                  <a:gd name="T47" fmla="*/ 80 h 165"/>
                  <a:gd name="T48" fmla="*/ 1088 w 2412"/>
                  <a:gd name="T49" fmla="*/ 228 h 165"/>
                  <a:gd name="T50" fmla="*/ 1147 w 2412"/>
                  <a:gd name="T51" fmla="*/ 62 h 165"/>
                  <a:gd name="T52" fmla="*/ 1220 w 2412"/>
                  <a:gd name="T53" fmla="*/ 53 h 165"/>
                  <a:gd name="T54" fmla="*/ 1234 w 2412"/>
                  <a:gd name="T55" fmla="*/ 141 h 165"/>
                  <a:gd name="T56" fmla="*/ 1244 w 2412"/>
                  <a:gd name="T57" fmla="*/ 208 h 165"/>
                  <a:gd name="T58" fmla="*/ 1250 w 2412"/>
                  <a:gd name="T59" fmla="*/ 250 h 165"/>
                  <a:gd name="T60" fmla="*/ 1257 w 2412"/>
                  <a:gd name="T61" fmla="*/ 269 h 165"/>
                  <a:gd name="T62" fmla="*/ 1264 w 2412"/>
                  <a:gd name="T63" fmla="*/ 259 h 165"/>
                  <a:gd name="T64" fmla="*/ 1274 w 2412"/>
                  <a:gd name="T65" fmla="*/ 219 h 165"/>
                  <a:gd name="T66" fmla="*/ 1288 w 2412"/>
                  <a:gd name="T67" fmla="*/ 154 h 165"/>
                  <a:gd name="T68" fmla="*/ 1308 w 2412"/>
                  <a:gd name="T69" fmla="*/ 53 h 165"/>
                  <a:gd name="T70" fmla="*/ 1372 w 2412"/>
                  <a:gd name="T71" fmla="*/ 19 h 165"/>
                  <a:gd name="T72" fmla="*/ 1392 w 2412"/>
                  <a:gd name="T73" fmla="*/ 72 h 165"/>
                  <a:gd name="T74" fmla="*/ 1445 w 2412"/>
                  <a:gd name="T75" fmla="*/ 19 h 165"/>
                  <a:gd name="T76" fmla="*/ 1475 w 2412"/>
                  <a:gd name="T77" fmla="*/ 19 h 165"/>
                  <a:gd name="T78" fmla="*/ 1529 w 2412"/>
                  <a:gd name="T79" fmla="*/ 80 h 165"/>
                  <a:gd name="T80" fmla="*/ 1553 w 2412"/>
                  <a:gd name="T81" fmla="*/ 201 h 165"/>
                  <a:gd name="T82" fmla="*/ 1686 w 2412"/>
                  <a:gd name="T83" fmla="*/ 162 h 165"/>
                  <a:gd name="T84" fmla="*/ 1720 w 2412"/>
                  <a:gd name="T85" fmla="*/ 9 h 165"/>
                  <a:gd name="T86" fmla="*/ 1788 w 2412"/>
                  <a:gd name="T87" fmla="*/ 72 h 165"/>
                  <a:gd name="T88" fmla="*/ 1803 w 2412"/>
                  <a:gd name="T89" fmla="*/ 172 h 165"/>
                  <a:gd name="T90" fmla="*/ 1832 w 2412"/>
                  <a:gd name="T91" fmla="*/ 191 h 165"/>
                  <a:gd name="T92" fmla="*/ 1856 w 2412"/>
                  <a:gd name="T93" fmla="*/ 36 h 165"/>
                  <a:gd name="T94" fmla="*/ 1936 w 2412"/>
                  <a:gd name="T95" fmla="*/ 53 h 165"/>
                  <a:gd name="T96" fmla="*/ 1983 w 2412"/>
                  <a:gd name="T97" fmla="*/ 265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412" h="165">
                    <a:moveTo>
                      <a:pt x="29" y="165"/>
                    </a:moveTo>
                    <a:lnTo>
                      <a:pt x="0" y="89"/>
                    </a:lnTo>
                    <a:lnTo>
                      <a:pt x="95" y="64"/>
                    </a:lnTo>
                    <a:lnTo>
                      <a:pt x="203" y="110"/>
                    </a:lnTo>
                    <a:lnTo>
                      <a:pt x="195" y="64"/>
                    </a:lnTo>
                    <a:lnTo>
                      <a:pt x="257" y="0"/>
                    </a:lnTo>
                    <a:lnTo>
                      <a:pt x="334" y="44"/>
                    </a:lnTo>
                    <a:lnTo>
                      <a:pt x="351" y="110"/>
                    </a:lnTo>
                    <a:lnTo>
                      <a:pt x="494" y="59"/>
                    </a:lnTo>
                    <a:lnTo>
                      <a:pt x="506" y="25"/>
                    </a:lnTo>
                    <a:lnTo>
                      <a:pt x="579" y="25"/>
                    </a:lnTo>
                    <a:lnTo>
                      <a:pt x="596" y="0"/>
                    </a:lnTo>
                    <a:lnTo>
                      <a:pt x="668" y="44"/>
                    </a:lnTo>
                    <a:lnTo>
                      <a:pt x="679" y="110"/>
                    </a:lnTo>
                    <a:lnTo>
                      <a:pt x="804" y="49"/>
                    </a:lnTo>
                    <a:lnTo>
                      <a:pt x="907" y="94"/>
                    </a:lnTo>
                    <a:lnTo>
                      <a:pt x="1002" y="39"/>
                    </a:lnTo>
                    <a:lnTo>
                      <a:pt x="1043" y="5"/>
                    </a:lnTo>
                    <a:lnTo>
                      <a:pt x="1132" y="54"/>
                    </a:lnTo>
                    <a:lnTo>
                      <a:pt x="1124" y="163"/>
                    </a:lnTo>
                    <a:lnTo>
                      <a:pt x="1205" y="165"/>
                    </a:lnTo>
                    <a:lnTo>
                      <a:pt x="1179" y="64"/>
                    </a:lnTo>
                    <a:lnTo>
                      <a:pt x="1233" y="10"/>
                    </a:lnTo>
                    <a:lnTo>
                      <a:pt x="1312" y="44"/>
                    </a:lnTo>
                    <a:lnTo>
                      <a:pt x="1324" y="125"/>
                    </a:lnTo>
                    <a:lnTo>
                      <a:pt x="1395" y="34"/>
                    </a:lnTo>
                    <a:lnTo>
                      <a:pt x="1484" y="29"/>
                    </a:lnTo>
                    <a:lnTo>
                      <a:pt x="1501" y="77"/>
                    </a:lnTo>
                    <a:lnTo>
                      <a:pt x="1513" y="114"/>
                    </a:lnTo>
                    <a:lnTo>
                      <a:pt x="1521" y="137"/>
                    </a:lnTo>
                    <a:lnTo>
                      <a:pt x="1529" y="147"/>
                    </a:lnTo>
                    <a:lnTo>
                      <a:pt x="1537" y="142"/>
                    </a:lnTo>
                    <a:lnTo>
                      <a:pt x="1549" y="120"/>
                    </a:lnTo>
                    <a:lnTo>
                      <a:pt x="1567" y="84"/>
                    </a:lnTo>
                    <a:lnTo>
                      <a:pt x="1592" y="29"/>
                    </a:lnTo>
                    <a:lnTo>
                      <a:pt x="1669" y="10"/>
                    </a:lnTo>
                    <a:lnTo>
                      <a:pt x="1693" y="39"/>
                    </a:lnTo>
                    <a:lnTo>
                      <a:pt x="1758" y="10"/>
                    </a:lnTo>
                    <a:lnTo>
                      <a:pt x="1794" y="10"/>
                    </a:lnTo>
                    <a:lnTo>
                      <a:pt x="1859" y="44"/>
                    </a:lnTo>
                    <a:lnTo>
                      <a:pt x="1889" y="110"/>
                    </a:lnTo>
                    <a:lnTo>
                      <a:pt x="2051" y="89"/>
                    </a:lnTo>
                    <a:lnTo>
                      <a:pt x="2092" y="5"/>
                    </a:lnTo>
                    <a:lnTo>
                      <a:pt x="2175" y="39"/>
                    </a:lnTo>
                    <a:lnTo>
                      <a:pt x="2193" y="94"/>
                    </a:lnTo>
                    <a:lnTo>
                      <a:pt x="2228" y="104"/>
                    </a:lnTo>
                    <a:lnTo>
                      <a:pt x="2258" y="20"/>
                    </a:lnTo>
                    <a:lnTo>
                      <a:pt x="2355" y="29"/>
                    </a:lnTo>
                    <a:lnTo>
                      <a:pt x="2412" y="145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119"/>
              <p:cNvSpPr>
                <a:spLocks/>
              </p:cNvSpPr>
              <p:nvPr/>
            </p:nvSpPr>
            <p:spPr bwMode="auto">
              <a:xfrm>
                <a:off x="1419" y="2518"/>
                <a:ext cx="135" cy="55"/>
              </a:xfrm>
              <a:custGeom>
                <a:avLst/>
                <a:gdLst>
                  <a:gd name="T0" fmla="*/ 0 w 149"/>
                  <a:gd name="T1" fmla="*/ 76 h 40"/>
                  <a:gd name="T2" fmla="*/ 73 w 149"/>
                  <a:gd name="T3" fmla="*/ 0 h 40"/>
                  <a:gd name="T4" fmla="*/ 122 w 149"/>
                  <a:gd name="T5" fmla="*/ 19 h 40"/>
                  <a:gd name="T6" fmla="*/ 102 w 149"/>
                  <a:gd name="T7" fmla="*/ 66 h 40"/>
                  <a:gd name="T8" fmla="*/ 0 w 149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120"/>
              <p:cNvSpPr>
                <a:spLocks/>
              </p:cNvSpPr>
              <p:nvPr/>
            </p:nvSpPr>
            <p:spPr bwMode="auto">
              <a:xfrm>
                <a:off x="1419" y="2518"/>
                <a:ext cx="135" cy="55"/>
              </a:xfrm>
              <a:custGeom>
                <a:avLst/>
                <a:gdLst>
                  <a:gd name="T0" fmla="*/ 0 w 149"/>
                  <a:gd name="T1" fmla="*/ 76 h 40"/>
                  <a:gd name="T2" fmla="*/ 73 w 149"/>
                  <a:gd name="T3" fmla="*/ 0 h 40"/>
                  <a:gd name="T4" fmla="*/ 122 w 149"/>
                  <a:gd name="T5" fmla="*/ 19 h 40"/>
                  <a:gd name="T6" fmla="*/ 102 w 149"/>
                  <a:gd name="T7" fmla="*/ 66 h 40"/>
                  <a:gd name="T8" fmla="*/ 0 w 149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121"/>
              <p:cNvSpPr>
                <a:spLocks/>
              </p:cNvSpPr>
              <p:nvPr/>
            </p:nvSpPr>
            <p:spPr bwMode="auto">
              <a:xfrm>
                <a:off x="1117" y="2511"/>
                <a:ext cx="119" cy="66"/>
              </a:xfrm>
              <a:custGeom>
                <a:avLst/>
                <a:gdLst>
                  <a:gd name="T0" fmla="*/ 0 w 132"/>
                  <a:gd name="T1" fmla="*/ 89 h 49"/>
                  <a:gd name="T2" fmla="*/ 83 w 132"/>
                  <a:gd name="T3" fmla="*/ 0 h 49"/>
                  <a:gd name="T4" fmla="*/ 107 w 132"/>
                  <a:gd name="T5" fmla="*/ 20 h 49"/>
                  <a:gd name="T6" fmla="*/ 99 w 132"/>
                  <a:gd name="T7" fmla="*/ 69 h 49"/>
                  <a:gd name="T8" fmla="*/ 0 w 132"/>
                  <a:gd name="T9" fmla="*/ 8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122"/>
              <p:cNvSpPr>
                <a:spLocks/>
              </p:cNvSpPr>
              <p:nvPr/>
            </p:nvSpPr>
            <p:spPr bwMode="auto">
              <a:xfrm>
                <a:off x="1117" y="2511"/>
                <a:ext cx="119" cy="66"/>
              </a:xfrm>
              <a:custGeom>
                <a:avLst/>
                <a:gdLst>
                  <a:gd name="T0" fmla="*/ 0 w 132"/>
                  <a:gd name="T1" fmla="*/ 89 h 49"/>
                  <a:gd name="T2" fmla="*/ 83 w 132"/>
                  <a:gd name="T3" fmla="*/ 0 h 49"/>
                  <a:gd name="T4" fmla="*/ 107 w 132"/>
                  <a:gd name="T5" fmla="*/ 20 h 49"/>
                  <a:gd name="T6" fmla="*/ 99 w 132"/>
                  <a:gd name="T7" fmla="*/ 69 h 49"/>
                  <a:gd name="T8" fmla="*/ 0 w 132"/>
                  <a:gd name="T9" fmla="*/ 8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123"/>
              <p:cNvSpPr>
                <a:spLocks/>
              </p:cNvSpPr>
              <p:nvPr/>
            </p:nvSpPr>
            <p:spPr bwMode="auto">
              <a:xfrm>
                <a:off x="1314" y="2391"/>
                <a:ext cx="21" cy="99"/>
              </a:xfrm>
              <a:custGeom>
                <a:avLst/>
                <a:gdLst>
                  <a:gd name="T0" fmla="*/ 4 w 24"/>
                  <a:gd name="T1" fmla="*/ 0 h 73"/>
                  <a:gd name="T2" fmla="*/ 18 w 24"/>
                  <a:gd name="T3" fmla="*/ 24 h 73"/>
                  <a:gd name="T4" fmla="*/ 0 w 24"/>
                  <a:gd name="T5" fmla="*/ 134 h 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73">
                    <a:moveTo>
                      <a:pt x="6" y="0"/>
                    </a:moveTo>
                    <a:lnTo>
                      <a:pt x="24" y="13"/>
                    </a:lnTo>
                    <a:lnTo>
                      <a:pt x="0" y="73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124"/>
              <p:cNvSpPr>
                <a:spLocks noChangeShapeType="1"/>
              </p:cNvSpPr>
              <p:nvPr/>
            </p:nvSpPr>
            <p:spPr bwMode="auto">
              <a:xfrm flipH="1" flipV="1">
                <a:off x="1248" y="2436"/>
                <a:ext cx="16" cy="5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125"/>
              <p:cNvSpPr>
                <a:spLocks/>
              </p:cNvSpPr>
              <p:nvPr/>
            </p:nvSpPr>
            <p:spPr bwMode="auto">
              <a:xfrm>
                <a:off x="1616" y="2480"/>
                <a:ext cx="18" cy="96"/>
              </a:xfrm>
              <a:custGeom>
                <a:avLst/>
                <a:gdLst>
                  <a:gd name="T0" fmla="*/ 14 w 20"/>
                  <a:gd name="T1" fmla="*/ 0 h 71"/>
                  <a:gd name="T2" fmla="*/ 0 w 20"/>
                  <a:gd name="T3" fmla="*/ 43 h 71"/>
                  <a:gd name="T4" fmla="*/ 16 w 20"/>
                  <a:gd name="T5" fmla="*/ 130 h 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71">
                    <a:moveTo>
                      <a:pt x="18" y="0"/>
                    </a:moveTo>
                    <a:lnTo>
                      <a:pt x="0" y="24"/>
                    </a:lnTo>
                    <a:lnTo>
                      <a:pt x="20" y="7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126"/>
              <p:cNvSpPr>
                <a:spLocks/>
              </p:cNvSpPr>
              <p:nvPr/>
            </p:nvSpPr>
            <p:spPr bwMode="auto">
              <a:xfrm>
                <a:off x="1718" y="2408"/>
                <a:ext cx="13" cy="169"/>
              </a:xfrm>
              <a:custGeom>
                <a:avLst/>
                <a:gdLst>
                  <a:gd name="T0" fmla="*/ 0 w 14"/>
                  <a:gd name="T1" fmla="*/ 0 h 125"/>
                  <a:gd name="T2" fmla="*/ 12 w 14"/>
                  <a:gd name="T3" fmla="*/ 62 h 125"/>
                  <a:gd name="T4" fmla="*/ 7 w 14"/>
                  <a:gd name="T5" fmla="*/ 228 h 1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25">
                    <a:moveTo>
                      <a:pt x="0" y="0"/>
                    </a:moveTo>
                    <a:lnTo>
                      <a:pt x="14" y="34"/>
                    </a:lnTo>
                    <a:lnTo>
                      <a:pt x="8" y="125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Line 127"/>
              <p:cNvSpPr>
                <a:spLocks noChangeShapeType="1"/>
              </p:cNvSpPr>
              <p:nvPr/>
            </p:nvSpPr>
            <p:spPr bwMode="auto">
              <a:xfrm flipH="1">
                <a:off x="1561" y="2528"/>
                <a:ext cx="61" cy="6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128"/>
              <p:cNvSpPr>
                <a:spLocks/>
              </p:cNvSpPr>
              <p:nvPr/>
            </p:nvSpPr>
            <p:spPr bwMode="auto">
              <a:xfrm>
                <a:off x="2312" y="2405"/>
                <a:ext cx="23" cy="168"/>
              </a:xfrm>
              <a:custGeom>
                <a:avLst/>
                <a:gdLst>
                  <a:gd name="T0" fmla="*/ 22 w 24"/>
                  <a:gd name="T1" fmla="*/ 0 h 124"/>
                  <a:gd name="T2" fmla="*/ 6 w 24"/>
                  <a:gd name="T3" fmla="*/ 79 h 124"/>
                  <a:gd name="T4" fmla="*/ 0 w 24"/>
                  <a:gd name="T5" fmla="*/ 228 h 1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124">
                    <a:moveTo>
                      <a:pt x="24" y="0"/>
                    </a:moveTo>
                    <a:lnTo>
                      <a:pt x="6" y="43"/>
                    </a:lnTo>
                    <a:lnTo>
                      <a:pt x="0" y="124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Line 129"/>
              <p:cNvSpPr>
                <a:spLocks noChangeShapeType="1"/>
              </p:cNvSpPr>
              <p:nvPr/>
            </p:nvSpPr>
            <p:spPr bwMode="auto">
              <a:xfrm flipH="1">
                <a:off x="2398" y="2372"/>
                <a:ext cx="6" cy="143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Line 130"/>
              <p:cNvSpPr>
                <a:spLocks noChangeShapeType="1"/>
              </p:cNvSpPr>
              <p:nvPr/>
            </p:nvSpPr>
            <p:spPr bwMode="auto">
              <a:xfrm flipV="1">
                <a:off x="2488" y="2490"/>
                <a:ext cx="35" cy="54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131"/>
              <p:cNvSpPr>
                <a:spLocks noChangeShapeType="1"/>
              </p:cNvSpPr>
              <p:nvPr/>
            </p:nvSpPr>
            <p:spPr bwMode="auto">
              <a:xfrm>
                <a:off x="2665" y="2481"/>
                <a:ext cx="37" cy="5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132"/>
              <p:cNvSpPr>
                <a:spLocks/>
              </p:cNvSpPr>
              <p:nvPr/>
            </p:nvSpPr>
            <p:spPr bwMode="auto">
              <a:xfrm>
                <a:off x="2523" y="2535"/>
                <a:ext cx="122" cy="42"/>
              </a:xfrm>
              <a:custGeom>
                <a:avLst/>
                <a:gdLst>
                  <a:gd name="T0" fmla="*/ 0 w 134"/>
                  <a:gd name="T1" fmla="*/ 56 h 31"/>
                  <a:gd name="T2" fmla="*/ 9 w 134"/>
                  <a:gd name="T3" fmla="*/ 12 h 31"/>
                  <a:gd name="T4" fmla="*/ 81 w 134"/>
                  <a:gd name="T5" fmla="*/ 0 h 31"/>
                  <a:gd name="T6" fmla="*/ 111 w 134"/>
                  <a:gd name="T7" fmla="*/ 27 h 31"/>
                  <a:gd name="T8" fmla="*/ 97 w 134"/>
                  <a:gd name="T9" fmla="*/ 57 h 31"/>
                  <a:gd name="T10" fmla="*/ 19 w 134"/>
                  <a:gd name="T11" fmla="*/ 57 h 31"/>
                  <a:gd name="T12" fmla="*/ 0 w 134"/>
                  <a:gd name="T13" fmla="*/ 5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" h="31">
                    <a:moveTo>
                      <a:pt x="0" y="30"/>
                    </a:moveTo>
                    <a:lnTo>
                      <a:pt x="11" y="7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133"/>
              <p:cNvSpPr>
                <a:spLocks/>
              </p:cNvSpPr>
              <p:nvPr/>
            </p:nvSpPr>
            <p:spPr bwMode="auto">
              <a:xfrm>
                <a:off x="2523" y="2535"/>
                <a:ext cx="122" cy="42"/>
              </a:xfrm>
              <a:custGeom>
                <a:avLst/>
                <a:gdLst>
                  <a:gd name="T0" fmla="*/ 0 w 134"/>
                  <a:gd name="T1" fmla="*/ 56 h 31"/>
                  <a:gd name="T2" fmla="*/ 9 w 134"/>
                  <a:gd name="T3" fmla="*/ 12 h 31"/>
                  <a:gd name="T4" fmla="*/ 81 w 134"/>
                  <a:gd name="T5" fmla="*/ 0 h 31"/>
                  <a:gd name="T6" fmla="*/ 111 w 134"/>
                  <a:gd name="T7" fmla="*/ 27 h 31"/>
                  <a:gd name="T8" fmla="*/ 97 w 134"/>
                  <a:gd name="T9" fmla="*/ 57 h 31"/>
                  <a:gd name="T10" fmla="*/ 19 w 134"/>
                  <a:gd name="T11" fmla="*/ 57 h 31"/>
                  <a:gd name="T12" fmla="*/ 0 w 134"/>
                  <a:gd name="T13" fmla="*/ 5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" h="31">
                    <a:moveTo>
                      <a:pt x="0" y="30"/>
                    </a:moveTo>
                    <a:lnTo>
                      <a:pt x="11" y="7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134"/>
              <p:cNvSpPr>
                <a:spLocks/>
              </p:cNvSpPr>
              <p:nvPr/>
            </p:nvSpPr>
            <p:spPr bwMode="auto">
              <a:xfrm>
                <a:off x="2778" y="2418"/>
                <a:ext cx="70" cy="165"/>
              </a:xfrm>
              <a:custGeom>
                <a:avLst/>
                <a:gdLst>
                  <a:gd name="T0" fmla="*/ 28 w 77"/>
                  <a:gd name="T1" fmla="*/ 57 h 121"/>
                  <a:gd name="T2" fmla="*/ 64 w 77"/>
                  <a:gd name="T3" fmla="*/ 225 h 121"/>
                  <a:gd name="T4" fmla="*/ 33 w 77"/>
                  <a:gd name="T5" fmla="*/ 225 h 121"/>
                  <a:gd name="T6" fmla="*/ 0 w 77"/>
                  <a:gd name="T7" fmla="*/ 0 h 1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21">
                    <a:moveTo>
                      <a:pt x="34" y="31"/>
                    </a:moveTo>
                    <a:lnTo>
                      <a:pt x="77" y="121"/>
                    </a:lnTo>
                    <a:lnTo>
                      <a:pt x="40" y="12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Line 135"/>
              <p:cNvSpPr>
                <a:spLocks noChangeShapeType="1"/>
              </p:cNvSpPr>
              <p:nvPr/>
            </p:nvSpPr>
            <p:spPr bwMode="auto">
              <a:xfrm flipH="1" flipV="1">
                <a:off x="878" y="2537"/>
                <a:ext cx="15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Line 136"/>
              <p:cNvSpPr>
                <a:spLocks noChangeShapeType="1"/>
              </p:cNvSpPr>
              <p:nvPr/>
            </p:nvSpPr>
            <p:spPr bwMode="auto">
              <a:xfrm flipH="1" flipV="1">
                <a:off x="860" y="2522"/>
                <a:ext cx="15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Line 137"/>
              <p:cNvSpPr>
                <a:spLocks noChangeShapeType="1"/>
              </p:cNvSpPr>
              <p:nvPr/>
            </p:nvSpPr>
            <p:spPr bwMode="auto">
              <a:xfrm flipH="1" flipV="1">
                <a:off x="842" y="2507"/>
                <a:ext cx="14" cy="1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138"/>
              <p:cNvSpPr>
                <a:spLocks noChangeShapeType="1"/>
              </p:cNvSpPr>
              <p:nvPr/>
            </p:nvSpPr>
            <p:spPr bwMode="auto">
              <a:xfrm flipH="1" flipV="1">
                <a:off x="825" y="2494"/>
                <a:ext cx="14" cy="1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Line 139"/>
              <p:cNvSpPr>
                <a:spLocks noChangeShapeType="1"/>
              </p:cNvSpPr>
              <p:nvPr/>
            </p:nvSpPr>
            <p:spPr bwMode="auto">
              <a:xfrm flipH="1" flipV="1">
                <a:off x="807" y="2481"/>
                <a:ext cx="15" cy="1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Line 140"/>
              <p:cNvSpPr>
                <a:spLocks noChangeShapeType="1"/>
              </p:cNvSpPr>
              <p:nvPr/>
            </p:nvSpPr>
            <p:spPr bwMode="auto">
              <a:xfrm>
                <a:off x="803" y="2477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Line 141"/>
              <p:cNvSpPr>
                <a:spLocks noChangeShapeType="1"/>
              </p:cNvSpPr>
              <p:nvPr/>
            </p:nvSpPr>
            <p:spPr bwMode="auto">
              <a:xfrm flipH="1" flipV="1">
                <a:off x="1055" y="2465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Line 142"/>
              <p:cNvSpPr>
                <a:spLocks noChangeShapeType="1"/>
              </p:cNvSpPr>
              <p:nvPr/>
            </p:nvSpPr>
            <p:spPr bwMode="auto">
              <a:xfrm flipH="1" flipV="1">
                <a:off x="1051" y="2441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Line 143"/>
              <p:cNvSpPr>
                <a:spLocks noChangeShapeType="1"/>
              </p:cNvSpPr>
              <p:nvPr/>
            </p:nvSpPr>
            <p:spPr bwMode="auto">
              <a:xfrm flipH="1" flipV="1">
                <a:off x="1048" y="2415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Line 144"/>
              <p:cNvSpPr>
                <a:spLocks noChangeShapeType="1"/>
              </p:cNvSpPr>
              <p:nvPr/>
            </p:nvSpPr>
            <p:spPr bwMode="auto">
              <a:xfrm flipH="1" flipV="1">
                <a:off x="1047" y="2387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Line 145"/>
              <p:cNvSpPr>
                <a:spLocks noChangeShapeType="1"/>
              </p:cNvSpPr>
              <p:nvPr/>
            </p:nvSpPr>
            <p:spPr bwMode="auto">
              <a:xfrm flipH="1" flipV="1">
                <a:off x="1043" y="2363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Line 146"/>
              <p:cNvSpPr>
                <a:spLocks noChangeShapeType="1"/>
              </p:cNvSpPr>
              <p:nvPr/>
            </p:nvSpPr>
            <p:spPr bwMode="auto">
              <a:xfrm flipH="1" flipV="1">
                <a:off x="1040" y="2336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Line 147"/>
              <p:cNvSpPr>
                <a:spLocks noChangeShapeType="1"/>
              </p:cNvSpPr>
              <p:nvPr/>
            </p:nvSpPr>
            <p:spPr bwMode="auto">
              <a:xfrm flipV="1">
                <a:off x="1040" y="2330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Line 148"/>
              <p:cNvSpPr>
                <a:spLocks noChangeShapeType="1"/>
              </p:cNvSpPr>
              <p:nvPr/>
            </p:nvSpPr>
            <p:spPr bwMode="auto">
              <a:xfrm flipH="1" flipV="1">
                <a:off x="1364" y="2459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Line 149"/>
              <p:cNvSpPr>
                <a:spLocks noChangeShapeType="1"/>
              </p:cNvSpPr>
              <p:nvPr/>
            </p:nvSpPr>
            <p:spPr bwMode="auto">
              <a:xfrm flipH="1" flipV="1">
                <a:off x="1358" y="2432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Line 150"/>
              <p:cNvSpPr>
                <a:spLocks noChangeShapeType="1"/>
              </p:cNvSpPr>
              <p:nvPr/>
            </p:nvSpPr>
            <p:spPr bwMode="auto">
              <a:xfrm flipH="1" flipV="1">
                <a:off x="1355" y="2408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4" name="Line 151"/>
              <p:cNvSpPr>
                <a:spLocks noChangeShapeType="1"/>
              </p:cNvSpPr>
              <p:nvPr/>
            </p:nvSpPr>
            <p:spPr bwMode="auto">
              <a:xfrm flipH="1" flipV="1">
                <a:off x="1351" y="2380"/>
                <a:ext cx="4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" name="Line 152"/>
              <p:cNvSpPr>
                <a:spLocks noChangeShapeType="1"/>
              </p:cNvSpPr>
              <p:nvPr/>
            </p:nvSpPr>
            <p:spPr bwMode="auto">
              <a:xfrm flipH="1" flipV="1">
                <a:off x="1349" y="2369"/>
                <a:ext cx="2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" name="Line 153"/>
              <p:cNvSpPr>
                <a:spLocks noChangeShapeType="1"/>
              </p:cNvSpPr>
              <p:nvPr/>
            </p:nvSpPr>
            <p:spPr bwMode="auto">
              <a:xfrm flipV="1">
                <a:off x="1549" y="2532"/>
                <a:ext cx="14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Line 154"/>
              <p:cNvSpPr>
                <a:spLocks noChangeShapeType="1"/>
              </p:cNvSpPr>
              <p:nvPr/>
            </p:nvSpPr>
            <p:spPr bwMode="auto">
              <a:xfrm flipV="1">
                <a:off x="1567" y="2522"/>
                <a:ext cx="15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Line 155"/>
              <p:cNvSpPr>
                <a:spLocks noChangeShapeType="1"/>
              </p:cNvSpPr>
              <p:nvPr/>
            </p:nvSpPr>
            <p:spPr bwMode="auto">
              <a:xfrm flipV="1">
                <a:off x="1586" y="2507"/>
                <a:ext cx="14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Line 156"/>
              <p:cNvSpPr>
                <a:spLocks noChangeShapeType="1"/>
              </p:cNvSpPr>
              <p:nvPr/>
            </p:nvSpPr>
            <p:spPr bwMode="auto">
              <a:xfrm flipV="1">
                <a:off x="1605" y="2497"/>
                <a:ext cx="15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Line 157"/>
              <p:cNvSpPr>
                <a:spLocks noChangeShapeType="1"/>
              </p:cNvSpPr>
              <p:nvPr/>
            </p:nvSpPr>
            <p:spPr bwMode="auto">
              <a:xfrm>
                <a:off x="1624" y="2494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Line 158"/>
              <p:cNvSpPr>
                <a:spLocks noChangeShapeType="1"/>
              </p:cNvSpPr>
              <p:nvPr/>
            </p:nvSpPr>
            <p:spPr bwMode="auto">
              <a:xfrm flipH="1" flipV="1">
                <a:off x="1936" y="2450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Line 159"/>
              <p:cNvSpPr>
                <a:spLocks noChangeShapeType="1"/>
              </p:cNvSpPr>
              <p:nvPr/>
            </p:nvSpPr>
            <p:spPr bwMode="auto">
              <a:xfrm flipH="1" flipV="1">
                <a:off x="1932" y="2426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Line 160"/>
              <p:cNvSpPr>
                <a:spLocks noChangeShapeType="1"/>
              </p:cNvSpPr>
              <p:nvPr/>
            </p:nvSpPr>
            <p:spPr bwMode="auto">
              <a:xfrm flipH="1" flipV="1">
                <a:off x="1928" y="2398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Line 161"/>
              <p:cNvSpPr>
                <a:spLocks noChangeShapeType="1"/>
              </p:cNvSpPr>
              <p:nvPr/>
            </p:nvSpPr>
            <p:spPr bwMode="auto">
              <a:xfrm flipH="1" flipV="1">
                <a:off x="1925" y="2376"/>
                <a:ext cx="3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5" name="Line 162"/>
              <p:cNvSpPr>
                <a:spLocks noChangeShapeType="1"/>
              </p:cNvSpPr>
              <p:nvPr/>
            </p:nvSpPr>
            <p:spPr bwMode="auto">
              <a:xfrm flipV="1">
                <a:off x="2103" y="2470"/>
                <a:ext cx="8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Line 163"/>
              <p:cNvSpPr>
                <a:spLocks noChangeShapeType="1"/>
              </p:cNvSpPr>
              <p:nvPr/>
            </p:nvSpPr>
            <p:spPr bwMode="auto">
              <a:xfrm flipV="1">
                <a:off x="2114" y="2447"/>
                <a:ext cx="9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Line 164"/>
              <p:cNvSpPr>
                <a:spLocks noChangeShapeType="1"/>
              </p:cNvSpPr>
              <p:nvPr/>
            </p:nvSpPr>
            <p:spPr bwMode="auto">
              <a:xfrm flipV="1">
                <a:off x="2125" y="2426"/>
                <a:ext cx="9" cy="1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Line 165"/>
              <p:cNvSpPr>
                <a:spLocks noChangeShapeType="1"/>
              </p:cNvSpPr>
              <p:nvPr/>
            </p:nvSpPr>
            <p:spPr bwMode="auto">
              <a:xfrm flipV="1">
                <a:off x="2138" y="2411"/>
                <a:ext cx="3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Line 166"/>
              <p:cNvSpPr>
                <a:spLocks noChangeShapeType="1"/>
              </p:cNvSpPr>
              <p:nvPr/>
            </p:nvSpPr>
            <p:spPr bwMode="auto">
              <a:xfrm flipH="1" flipV="1">
                <a:off x="2446" y="2474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Line 167"/>
              <p:cNvSpPr>
                <a:spLocks noChangeShapeType="1"/>
              </p:cNvSpPr>
              <p:nvPr/>
            </p:nvSpPr>
            <p:spPr bwMode="auto">
              <a:xfrm flipH="1" flipV="1">
                <a:off x="2442" y="2447"/>
                <a:ext cx="4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Line 168"/>
              <p:cNvSpPr>
                <a:spLocks noChangeShapeType="1"/>
              </p:cNvSpPr>
              <p:nvPr/>
            </p:nvSpPr>
            <p:spPr bwMode="auto">
              <a:xfrm flipH="1" flipV="1">
                <a:off x="2439" y="2422"/>
                <a:ext cx="3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Line 169"/>
              <p:cNvSpPr>
                <a:spLocks noChangeShapeType="1"/>
              </p:cNvSpPr>
              <p:nvPr/>
            </p:nvSpPr>
            <p:spPr bwMode="auto">
              <a:xfrm flipH="1" flipV="1">
                <a:off x="2435" y="2396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Line 170"/>
              <p:cNvSpPr>
                <a:spLocks noChangeShapeType="1"/>
              </p:cNvSpPr>
              <p:nvPr/>
            </p:nvSpPr>
            <p:spPr bwMode="auto">
              <a:xfrm flipH="1" flipV="1">
                <a:off x="2430" y="2372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Line 171"/>
              <p:cNvSpPr>
                <a:spLocks noChangeShapeType="1"/>
              </p:cNvSpPr>
              <p:nvPr/>
            </p:nvSpPr>
            <p:spPr bwMode="auto">
              <a:xfrm flipH="1" flipV="1">
                <a:off x="2727" y="2450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Line 172"/>
              <p:cNvSpPr>
                <a:spLocks noChangeShapeType="1"/>
              </p:cNvSpPr>
              <p:nvPr/>
            </p:nvSpPr>
            <p:spPr bwMode="auto">
              <a:xfrm flipH="1" flipV="1">
                <a:off x="2721" y="2426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Line 173"/>
              <p:cNvSpPr>
                <a:spLocks noChangeShapeType="1"/>
              </p:cNvSpPr>
              <p:nvPr/>
            </p:nvSpPr>
            <p:spPr bwMode="auto">
              <a:xfrm flipH="1" flipV="1">
                <a:off x="2714" y="2401"/>
                <a:ext cx="6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Line 174"/>
              <p:cNvSpPr>
                <a:spLocks noChangeShapeType="1"/>
              </p:cNvSpPr>
              <p:nvPr/>
            </p:nvSpPr>
            <p:spPr bwMode="auto">
              <a:xfrm flipH="1" flipV="1">
                <a:off x="2707" y="2376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Line 175"/>
              <p:cNvSpPr>
                <a:spLocks noChangeShapeType="1"/>
              </p:cNvSpPr>
              <p:nvPr/>
            </p:nvSpPr>
            <p:spPr bwMode="auto">
              <a:xfrm flipH="1" flipV="1">
                <a:off x="2703" y="2357"/>
                <a:ext cx="4" cy="1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Line 176"/>
              <p:cNvSpPr>
                <a:spLocks noChangeShapeType="1"/>
              </p:cNvSpPr>
              <p:nvPr/>
            </p:nvSpPr>
            <p:spPr bwMode="auto">
              <a:xfrm flipH="1" flipV="1">
                <a:off x="2890" y="2474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Line 177"/>
              <p:cNvSpPr>
                <a:spLocks noChangeShapeType="1"/>
              </p:cNvSpPr>
              <p:nvPr/>
            </p:nvSpPr>
            <p:spPr bwMode="auto">
              <a:xfrm flipH="1" flipV="1">
                <a:off x="2881" y="2452"/>
                <a:ext cx="7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Line 178"/>
              <p:cNvSpPr>
                <a:spLocks noChangeShapeType="1"/>
              </p:cNvSpPr>
              <p:nvPr/>
            </p:nvSpPr>
            <p:spPr bwMode="auto">
              <a:xfrm flipH="1" flipV="1">
                <a:off x="2874" y="2428"/>
                <a:ext cx="5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179"/>
              <p:cNvSpPr>
                <a:spLocks noChangeShapeType="1"/>
              </p:cNvSpPr>
              <p:nvPr/>
            </p:nvSpPr>
            <p:spPr bwMode="auto">
              <a:xfrm flipH="1" flipV="1">
                <a:off x="2865" y="2402"/>
                <a:ext cx="7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Line 180"/>
              <p:cNvSpPr>
                <a:spLocks noChangeShapeType="1"/>
              </p:cNvSpPr>
              <p:nvPr/>
            </p:nvSpPr>
            <p:spPr bwMode="auto">
              <a:xfrm flipH="1" flipV="1">
                <a:off x="2861" y="2391"/>
                <a:ext cx="2" cy="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Freeform 181"/>
              <p:cNvSpPr>
                <a:spLocks/>
              </p:cNvSpPr>
              <p:nvPr/>
            </p:nvSpPr>
            <p:spPr bwMode="auto">
              <a:xfrm>
                <a:off x="1121" y="2569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Freeform 182"/>
              <p:cNvSpPr>
                <a:spLocks/>
              </p:cNvSpPr>
              <p:nvPr/>
            </p:nvSpPr>
            <p:spPr bwMode="auto">
              <a:xfrm>
                <a:off x="1121" y="2569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Freeform 183"/>
              <p:cNvSpPr>
                <a:spLocks/>
              </p:cNvSpPr>
              <p:nvPr/>
            </p:nvSpPr>
            <p:spPr bwMode="auto">
              <a:xfrm>
                <a:off x="1239" y="2577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Freeform 184"/>
              <p:cNvSpPr>
                <a:spLocks/>
              </p:cNvSpPr>
              <p:nvPr/>
            </p:nvSpPr>
            <p:spPr bwMode="auto">
              <a:xfrm>
                <a:off x="1239" y="2577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Freeform 185"/>
              <p:cNvSpPr>
                <a:spLocks/>
              </p:cNvSpPr>
              <p:nvPr/>
            </p:nvSpPr>
            <p:spPr bwMode="auto">
              <a:xfrm>
                <a:off x="1731" y="2583"/>
                <a:ext cx="54" cy="37"/>
              </a:xfrm>
              <a:custGeom>
                <a:avLst/>
                <a:gdLst>
                  <a:gd name="T0" fmla="*/ 0 w 60"/>
                  <a:gd name="T1" fmla="*/ 0 h 28"/>
                  <a:gd name="T2" fmla="*/ 20 w 60"/>
                  <a:gd name="T3" fmla="*/ 49 h 28"/>
                  <a:gd name="T4" fmla="*/ 49 w 60"/>
                  <a:gd name="T5" fmla="*/ 1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28">
                    <a:moveTo>
                      <a:pt x="0" y="0"/>
                    </a:moveTo>
                    <a:lnTo>
                      <a:pt x="24" y="28"/>
                    </a:lnTo>
                    <a:lnTo>
                      <a:pt x="60" y="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" name="Freeform 186"/>
              <p:cNvSpPr>
                <a:spLocks/>
              </p:cNvSpPr>
              <p:nvPr/>
            </p:nvSpPr>
            <p:spPr bwMode="auto">
              <a:xfrm>
                <a:off x="1942" y="2566"/>
                <a:ext cx="42" cy="45"/>
              </a:xfrm>
              <a:custGeom>
                <a:avLst/>
                <a:gdLst>
                  <a:gd name="T0" fmla="*/ 0 w 46"/>
                  <a:gd name="T1" fmla="*/ 0 h 33"/>
                  <a:gd name="T2" fmla="*/ 26 w 46"/>
                  <a:gd name="T3" fmla="*/ 61 h 33"/>
                  <a:gd name="T4" fmla="*/ 38 w 46"/>
                  <a:gd name="T5" fmla="*/ 1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0" y="0"/>
                    </a:moveTo>
                    <a:lnTo>
                      <a:pt x="32" y="33"/>
                    </a:lnTo>
                    <a:lnTo>
                      <a:pt x="46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Freeform 187"/>
              <p:cNvSpPr>
                <a:spLocks/>
              </p:cNvSpPr>
              <p:nvPr/>
            </p:nvSpPr>
            <p:spPr bwMode="auto">
              <a:xfrm>
                <a:off x="2022" y="2573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Freeform 188"/>
              <p:cNvSpPr>
                <a:spLocks/>
              </p:cNvSpPr>
              <p:nvPr/>
            </p:nvSpPr>
            <p:spPr bwMode="auto">
              <a:xfrm>
                <a:off x="2022" y="2573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Freeform 189"/>
              <p:cNvSpPr>
                <a:spLocks/>
              </p:cNvSpPr>
              <p:nvPr/>
            </p:nvSpPr>
            <p:spPr bwMode="auto">
              <a:xfrm>
                <a:off x="2233" y="2562"/>
                <a:ext cx="48" cy="53"/>
              </a:xfrm>
              <a:custGeom>
                <a:avLst/>
                <a:gdLst>
                  <a:gd name="T0" fmla="*/ 4 w 52"/>
                  <a:gd name="T1" fmla="*/ 72 h 39"/>
                  <a:gd name="T2" fmla="*/ 32 w 52"/>
                  <a:gd name="T3" fmla="*/ 67 h 39"/>
                  <a:gd name="T4" fmla="*/ 44 w 52"/>
                  <a:gd name="T5" fmla="*/ 20 h 39"/>
                  <a:gd name="T6" fmla="*/ 38 w 52"/>
                  <a:gd name="T7" fmla="*/ 11 h 39"/>
                  <a:gd name="T8" fmla="*/ 20 w 52"/>
                  <a:gd name="T9" fmla="*/ 0 h 39"/>
                  <a:gd name="T10" fmla="*/ 6 w 52"/>
                  <a:gd name="T11" fmla="*/ 0 h 39"/>
                  <a:gd name="T12" fmla="*/ 0 w 52"/>
                  <a:gd name="T13" fmla="*/ 2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39">
                    <a:moveTo>
                      <a:pt x="4" y="39"/>
                    </a:moveTo>
                    <a:lnTo>
                      <a:pt x="38" y="36"/>
                    </a:lnTo>
                    <a:lnTo>
                      <a:pt x="52" y="11"/>
                    </a:lnTo>
                    <a:lnTo>
                      <a:pt x="4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Line 190"/>
              <p:cNvSpPr>
                <a:spLocks noChangeShapeType="1"/>
              </p:cNvSpPr>
              <p:nvPr/>
            </p:nvSpPr>
            <p:spPr bwMode="auto">
              <a:xfrm flipH="1" flipV="1">
                <a:off x="901" y="2577"/>
                <a:ext cx="132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Freeform 191"/>
              <p:cNvSpPr>
                <a:spLocks/>
              </p:cNvSpPr>
              <p:nvPr/>
            </p:nvSpPr>
            <p:spPr bwMode="auto">
              <a:xfrm>
                <a:off x="901" y="2577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Freeform 192"/>
              <p:cNvSpPr>
                <a:spLocks/>
              </p:cNvSpPr>
              <p:nvPr/>
            </p:nvSpPr>
            <p:spPr bwMode="auto">
              <a:xfrm>
                <a:off x="901" y="2577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Freeform 193"/>
              <p:cNvSpPr>
                <a:spLocks/>
              </p:cNvSpPr>
              <p:nvPr/>
            </p:nvSpPr>
            <p:spPr bwMode="auto">
              <a:xfrm>
                <a:off x="1048" y="2573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Freeform 194"/>
              <p:cNvSpPr>
                <a:spLocks/>
              </p:cNvSpPr>
              <p:nvPr/>
            </p:nvSpPr>
            <p:spPr bwMode="auto">
              <a:xfrm>
                <a:off x="1048" y="2573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Freeform 195"/>
              <p:cNvSpPr>
                <a:spLocks/>
              </p:cNvSpPr>
              <p:nvPr/>
            </p:nvSpPr>
            <p:spPr bwMode="auto">
              <a:xfrm>
                <a:off x="1641" y="2573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" name="Freeform 196"/>
              <p:cNvSpPr>
                <a:spLocks/>
              </p:cNvSpPr>
              <p:nvPr/>
            </p:nvSpPr>
            <p:spPr bwMode="auto">
              <a:xfrm>
                <a:off x="1641" y="2573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Freeform 197"/>
              <p:cNvSpPr>
                <a:spLocks/>
              </p:cNvSpPr>
              <p:nvPr/>
            </p:nvSpPr>
            <p:spPr bwMode="auto">
              <a:xfrm>
                <a:off x="1946" y="2566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Freeform 198"/>
              <p:cNvSpPr>
                <a:spLocks/>
              </p:cNvSpPr>
              <p:nvPr/>
            </p:nvSpPr>
            <p:spPr bwMode="auto">
              <a:xfrm>
                <a:off x="1946" y="2566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Freeform 199"/>
              <p:cNvSpPr>
                <a:spLocks/>
              </p:cNvSpPr>
              <p:nvPr/>
            </p:nvSpPr>
            <p:spPr bwMode="auto">
              <a:xfrm>
                <a:off x="1735" y="2583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Freeform 200"/>
              <p:cNvSpPr>
                <a:spLocks/>
              </p:cNvSpPr>
              <p:nvPr/>
            </p:nvSpPr>
            <p:spPr bwMode="auto">
              <a:xfrm>
                <a:off x="1735" y="2583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4" name="Freeform 201"/>
              <p:cNvSpPr>
                <a:spLocks/>
              </p:cNvSpPr>
              <p:nvPr/>
            </p:nvSpPr>
            <p:spPr bwMode="auto">
              <a:xfrm>
                <a:off x="1334" y="2569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Freeform 202"/>
              <p:cNvSpPr>
                <a:spLocks/>
              </p:cNvSpPr>
              <p:nvPr/>
            </p:nvSpPr>
            <p:spPr bwMode="auto">
              <a:xfrm>
                <a:off x="1334" y="2569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Freeform 203"/>
              <p:cNvSpPr>
                <a:spLocks/>
              </p:cNvSpPr>
              <p:nvPr/>
            </p:nvSpPr>
            <p:spPr bwMode="auto">
              <a:xfrm>
                <a:off x="1421" y="2566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Freeform 204"/>
              <p:cNvSpPr>
                <a:spLocks/>
              </p:cNvSpPr>
              <p:nvPr/>
            </p:nvSpPr>
            <p:spPr bwMode="auto">
              <a:xfrm>
                <a:off x="1421" y="2566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8" name="Freeform 205"/>
              <p:cNvSpPr>
                <a:spLocks/>
              </p:cNvSpPr>
              <p:nvPr/>
            </p:nvSpPr>
            <p:spPr bwMode="auto">
              <a:xfrm>
                <a:off x="2225" y="2569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Freeform 206"/>
              <p:cNvSpPr>
                <a:spLocks/>
              </p:cNvSpPr>
              <p:nvPr/>
            </p:nvSpPr>
            <p:spPr bwMode="auto">
              <a:xfrm>
                <a:off x="2225" y="2569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207"/>
              <p:cNvSpPr>
                <a:spLocks/>
              </p:cNvSpPr>
              <p:nvPr/>
            </p:nvSpPr>
            <p:spPr bwMode="auto">
              <a:xfrm>
                <a:off x="2320" y="2583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Freeform 208"/>
              <p:cNvSpPr>
                <a:spLocks/>
              </p:cNvSpPr>
              <p:nvPr/>
            </p:nvSpPr>
            <p:spPr bwMode="auto">
              <a:xfrm>
                <a:off x="2320" y="2583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Freeform 209"/>
              <p:cNvSpPr>
                <a:spLocks/>
              </p:cNvSpPr>
              <p:nvPr/>
            </p:nvSpPr>
            <p:spPr bwMode="auto">
              <a:xfrm>
                <a:off x="2424" y="2577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Freeform 210"/>
              <p:cNvSpPr>
                <a:spLocks/>
              </p:cNvSpPr>
              <p:nvPr/>
            </p:nvSpPr>
            <p:spPr bwMode="auto">
              <a:xfrm>
                <a:off x="2424" y="2577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Freeform 211"/>
              <p:cNvSpPr>
                <a:spLocks/>
              </p:cNvSpPr>
              <p:nvPr/>
            </p:nvSpPr>
            <p:spPr bwMode="auto">
              <a:xfrm>
                <a:off x="2529" y="2577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Freeform 212"/>
              <p:cNvSpPr>
                <a:spLocks/>
              </p:cNvSpPr>
              <p:nvPr/>
            </p:nvSpPr>
            <p:spPr bwMode="auto">
              <a:xfrm>
                <a:off x="2529" y="2577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Freeform 213"/>
              <p:cNvSpPr>
                <a:spLocks/>
              </p:cNvSpPr>
              <p:nvPr/>
            </p:nvSpPr>
            <p:spPr bwMode="auto">
              <a:xfrm>
                <a:off x="2729" y="2573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Freeform 214"/>
              <p:cNvSpPr>
                <a:spLocks/>
              </p:cNvSpPr>
              <p:nvPr/>
            </p:nvSpPr>
            <p:spPr bwMode="auto">
              <a:xfrm>
                <a:off x="2729" y="2573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Freeform 215"/>
              <p:cNvSpPr>
                <a:spLocks/>
              </p:cNvSpPr>
              <p:nvPr/>
            </p:nvSpPr>
            <p:spPr bwMode="auto">
              <a:xfrm>
                <a:off x="2916" y="2569"/>
                <a:ext cx="45" cy="31"/>
              </a:xfrm>
              <a:custGeom>
                <a:avLst/>
                <a:gdLst>
                  <a:gd name="T0" fmla="*/ 0 w 50"/>
                  <a:gd name="T1" fmla="*/ 18 h 23"/>
                  <a:gd name="T2" fmla="*/ 34 w 50"/>
                  <a:gd name="T3" fmla="*/ 42 h 23"/>
                  <a:gd name="T4" fmla="*/ 41 w 50"/>
                  <a:gd name="T5" fmla="*/ 0 h 23"/>
                  <a:gd name="T6" fmla="*/ 0 w 50"/>
                  <a:gd name="T7" fmla="*/ 18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Freeform 216"/>
              <p:cNvSpPr>
                <a:spLocks/>
              </p:cNvSpPr>
              <p:nvPr/>
            </p:nvSpPr>
            <p:spPr bwMode="auto">
              <a:xfrm>
                <a:off x="2916" y="2569"/>
                <a:ext cx="45" cy="31"/>
              </a:xfrm>
              <a:custGeom>
                <a:avLst/>
                <a:gdLst>
                  <a:gd name="T0" fmla="*/ 0 w 50"/>
                  <a:gd name="T1" fmla="*/ 18 h 23"/>
                  <a:gd name="T2" fmla="*/ 34 w 50"/>
                  <a:gd name="T3" fmla="*/ 42 h 23"/>
                  <a:gd name="T4" fmla="*/ 41 w 50"/>
                  <a:gd name="T5" fmla="*/ 0 h 23"/>
                  <a:gd name="T6" fmla="*/ 0 w 50"/>
                  <a:gd name="T7" fmla="*/ 18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Line 217"/>
              <p:cNvSpPr>
                <a:spLocks noChangeShapeType="1"/>
              </p:cNvSpPr>
              <p:nvPr/>
            </p:nvSpPr>
            <p:spPr bwMode="auto">
              <a:xfrm>
                <a:off x="1754" y="236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Line 218"/>
              <p:cNvSpPr>
                <a:spLocks noChangeShapeType="1"/>
              </p:cNvSpPr>
              <p:nvPr/>
            </p:nvSpPr>
            <p:spPr bwMode="auto">
              <a:xfrm>
                <a:off x="1756" y="2384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219"/>
              <p:cNvSpPr>
                <a:spLocks noChangeShapeType="1"/>
              </p:cNvSpPr>
              <p:nvPr/>
            </p:nvSpPr>
            <p:spPr bwMode="auto">
              <a:xfrm>
                <a:off x="1756" y="2402"/>
                <a:ext cx="2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Line 220"/>
              <p:cNvSpPr>
                <a:spLocks noChangeShapeType="1"/>
              </p:cNvSpPr>
              <p:nvPr/>
            </p:nvSpPr>
            <p:spPr bwMode="auto">
              <a:xfrm>
                <a:off x="1758" y="2422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4" name="Line 221"/>
              <p:cNvSpPr>
                <a:spLocks noChangeShapeType="1"/>
              </p:cNvSpPr>
              <p:nvPr/>
            </p:nvSpPr>
            <p:spPr bwMode="auto">
              <a:xfrm>
                <a:off x="1760" y="244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5" name="Line 222"/>
              <p:cNvSpPr>
                <a:spLocks noChangeShapeType="1"/>
              </p:cNvSpPr>
              <p:nvPr/>
            </p:nvSpPr>
            <p:spPr bwMode="auto">
              <a:xfrm>
                <a:off x="1760" y="246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6" name="Line 534"/>
              <p:cNvSpPr>
                <a:spLocks noChangeShapeType="1"/>
              </p:cNvSpPr>
              <p:nvPr/>
            </p:nvSpPr>
            <p:spPr bwMode="auto">
              <a:xfrm flipH="1">
                <a:off x="2167" y="2542"/>
                <a:ext cx="15" cy="4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7" name="Line 536"/>
              <p:cNvSpPr>
                <a:spLocks noChangeShapeType="1"/>
              </p:cNvSpPr>
              <p:nvPr/>
            </p:nvSpPr>
            <p:spPr bwMode="auto">
              <a:xfrm>
                <a:off x="831" y="2577"/>
                <a:ext cx="2166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" name="Freeform 540"/>
              <p:cNvSpPr>
                <a:spLocks/>
              </p:cNvSpPr>
              <p:nvPr/>
            </p:nvSpPr>
            <p:spPr bwMode="auto">
              <a:xfrm>
                <a:off x="368" y="2460"/>
                <a:ext cx="41" cy="136"/>
              </a:xfrm>
              <a:custGeom>
                <a:avLst/>
                <a:gdLst>
                  <a:gd name="T0" fmla="*/ 14 w 45"/>
                  <a:gd name="T1" fmla="*/ 185 h 100"/>
                  <a:gd name="T2" fmla="*/ 14 w 45"/>
                  <a:gd name="T3" fmla="*/ 61 h 100"/>
                  <a:gd name="T4" fmla="*/ 0 w 45"/>
                  <a:gd name="T5" fmla="*/ 61 h 100"/>
                  <a:gd name="T6" fmla="*/ 0 w 45"/>
                  <a:gd name="T7" fmla="*/ 46 h 100"/>
                  <a:gd name="T8" fmla="*/ 14 w 45"/>
                  <a:gd name="T9" fmla="*/ 46 h 100"/>
                  <a:gd name="T10" fmla="*/ 14 w 45"/>
                  <a:gd name="T11" fmla="*/ 0 h 100"/>
                  <a:gd name="T12" fmla="*/ 23 w 45"/>
                  <a:gd name="T13" fmla="*/ 0 h 100"/>
                  <a:gd name="T14" fmla="*/ 23 w 45"/>
                  <a:gd name="T15" fmla="*/ 46 h 100"/>
                  <a:gd name="T16" fmla="*/ 37 w 45"/>
                  <a:gd name="T17" fmla="*/ 46 h 100"/>
                  <a:gd name="T18" fmla="*/ 37 w 45"/>
                  <a:gd name="T19" fmla="*/ 61 h 100"/>
                  <a:gd name="T20" fmla="*/ 23 w 45"/>
                  <a:gd name="T21" fmla="*/ 61 h 100"/>
                  <a:gd name="T22" fmla="*/ 23 w 45"/>
                  <a:gd name="T23" fmla="*/ 185 h 100"/>
                  <a:gd name="T24" fmla="*/ 14 w 45"/>
                  <a:gd name="T25" fmla="*/ 185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100">
                    <a:moveTo>
                      <a:pt x="17" y="100"/>
                    </a:moveTo>
                    <a:lnTo>
                      <a:pt x="17" y="33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17" y="25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25"/>
                    </a:lnTo>
                    <a:lnTo>
                      <a:pt x="45" y="25"/>
                    </a:lnTo>
                    <a:lnTo>
                      <a:pt x="45" y="33"/>
                    </a:lnTo>
                    <a:lnTo>
                      <a:pt x="27" y="33"/>
                    </a:lnTo>
                    <a:lnTo>
                      <a:pt x="27" y="100"/>
                    </a:lnTo>
                    <a:lnTo>
                      <a:pt x="17" y="10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" name="Freeform 541"/>
              <p:cNvSpPr>
                <a:spLocks noEditPoints="1"/>
              </p:cNvSpPr>
              <p:nvPr/>
            </p:nvSpPr>
            <p:spPr bwMode="auto">
              <a:xfrm>
                <a:off x="427" y="2517"/>
                <a:ext cx="88" cy="42"/>
              </a:xfrm>
              <a:custGeom>
                <a:avLst/>
                <a:gdLst>
                  <a:gd name="T0" fmla="*/ 80 w 97"/>
                  <a:gd name="T1" fmla="*/ 45 h 31"/>
                  <a:gd name="T2" fmla="*/ 80 w 97"/>
                  <a:gd name="T3" fmla="*/ 57 h 31"/>
                  <a:gd name="T4" fmla="*/ 0 w 97"/>
                  <a:gd name="T5" fmla="*/ 57 h 31"/>
                  <a:gd name="T6" fmla="*/ 0 w 97"/>
                  <a:gd name="T7" fmla="*/ 45 h 31"/>
                  <a:gd name="T8" fmla="*/ 80 w 97"/>
                  <a:gd name="T9" fmla="*/ 45 h 31"/>
                  <a:gd name="T10" fmla="*/ 80 w 97"/>
                  <a:gd name="T11" fmla="*/ 0 h 31"/>
                  <a:gd name="T12" fmla="*/ 80 w 97"/>
                  <a:gd name="T13" fmla="*/ 11 h 31"/>
                  <a:gd name="T14" fmla="*/ 0 w 97"/>
                  <a:gd name="T15" fmla="*/ 11 h 31"/>
                  <a:gd name="T16" fmla="*/ 0 w 97"/>
                  <a:gd name="T17" fmla="*/ 0 h 31"/>
                  <a:gd name="T18" fmla="*/ 80 w 97"/>
                  <a:gd name="T19" fmla="*/ 0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31">
                    <a:moveTo>
                      <a:pt x="97" y="24"/>
                    </a:moveTo>
                    <a:lnTo>
                      <a:pt x="97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97" y="24"/>
                    </a:lnTo>
                    <a:close/>
                    <a:moveTo>
                      <a:pt x="97" y="0"/>
                    </a:moveTo>
                    <a:lnTo>
                      <a:pt x="97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97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" name="Freeform 542"/>
              <p:cNvSpPr>
                <a:spLocks/>
              </p:cNvSpPr>
              <p:nvPr/>
            </p:nvSpPr>
            <p:spPr bwMode="auto">
              <a:xfrm>
                <a:off x="543" y="2459"/>
                <a:ext cx="66" cy="137"/>
              </a:xfrm>
              <a:custGeom>
                <a:avLst/>
                <a:gdLst>
                  <a:gd name="T0" fmla="*/ 0 w 73"/>
                  <a:gd name="T1" fmla="*/ 167 h 101"/>
                  <a:gd name="T2" fmla="*/ 38 w 73"/>
                  <a:gd name="T3" fmla="*/ 99 h 101"/>
                  <a:gd name="T4" fmla="*/ 42 w 73"/>
                  <a:gd name="T5" fmla="*/ 90 h 101"/>
                  <a:gd name="T6" fmla="*/ 44 w 73"/>
                  <a:gd name="T7" fmla="*/ 84 h 101"/>
                  <a:gd name="T8" fmla="*/ 47 w 73"/>
                  <a:gd name="T9" fmla="*/ 81 h 101"/>
                  <a:gd name="T10" fmla="*/ 49 w 73"/>
                  <a:gd name="T11" fmla="*/ 76 h 101"/>
                  <a:gd name="T12" fmla="*/ 51 w 73"/>
                  <a:gd name="T13" fmla="*/ 71 h 101"/>
                  <a:gd name="T14" fmla="*/ 51 w 73"/>
                  <a:gd name="T15" fmla="*/ 61 h 101"/>
                  <a:gd name="T16" fmla="*/ 51 w 73"/>
                  <a:gd name="T17" fmla="*/ 52 h 101"/>
                  <a:gd name="T18" fmla="*/ 51 w 73"/>
                  <a:gd name="T19" fmla="*/ 42 h 101"/>
                  <a:gd name="T20" fmla="*/ 49 w 73"/>
                  <a:gd name="T21" fmla="*/ 37 h 101"/>
                  <a:gd name="T22" fmla="*/ 47 w 73"/>
                  <a:gd name="T23" fmla="*/ 30 h 101"/>
                  <a:gd name="T24" fmla="*/ 44 w 73"/>
                  <a:gd name="T25" fmla="*/ 24 h 101"/>
                  <a:gd name="T26" fmla="*/ 41 w 73"/>
                  <a:gd name="T27" fmla="*/ 20 h 101"/>
                  <a:gd name="T28" fmla="*/ 38 w 73"/>
                  <a:gd name="T29" fmla="*/ 19 h 101"/>
                  <a:gd name="T30" fmla="*/ 34 w 73"/>
                  <a:gd name="T31" fmla="*/ 15 h 101"/>
                  <a:gd name="T32" fmla="*/ 30 w 73"/>
                  <a:gd name="T33" fmla="*/ 15 h 101"/>
                  <a:gd name="T34" fmla="*/ 24 w 73"/>
                  <a:gd name="T35" fmla="*/ 15 h 101"/>
                  <a:gd name="T36" fmla="*/ 22 w 73"/>
                  <a:gd name="T37" fmla="*/ 19 h 101"/>
                  <a:gd name="T38" fmla="*/ 18 w 73"/>
                  <a:gd name="T39" fmla="*/ 24 h 101"/>
                  <a:gd name="T40" fmla="*/ 14 w 73"/>
                  <a:gd name="T41" fmla="*/ 27 h 101"/>
                  <a:gd name="T42" fmla="*/ 13 w 73"/>
                  <a:gd name="T43" fmla="*/ 33 h 101"/>
                  <a:gd name="T44" fmla="*/ 12 w 73"/>
                  <a:gd name="T45" fmla="*/ 42 h 101"/>
                  <a:gd name="T46" fmla="*/ 10 w 73"/>
                  <a:gd name="T47" fmla="*/ 47 h 101"/>
                  <a:gd name="T48" fmla="*/ 10 w 73"/>
                  <a:gd name="T49" fmla="*/ 57 h 101"/>
                  <a:gd name="T50" fmla="*/ 0 w 73"/>
                  <a:gd name="T51" fmla="*/ 62 h 101"/>
                  <a:gd name="T52" fmla="*/ 0 w 73"/>
                  <a:gd name="T53" fmla="*/ 53 h 101"/>
                  <a:gd name="T54" fmla="*/ 0 w 73"/>
                  <a:gd name="T55" fmla="*/ 46 h 101"/>
                  <a:gd name="T56" fmla="*/ 2 w 73"/>
                  <a:gd name="T57" fmla="*/ 38 h 101"/>
                  <a:gd name="T58" fmla="*/ 4 w 73"/>
                  <a:gd name="T59" fmla="*/ 30 h 101"/>
                  <a:gd name="T60" fmla="*/ 6 w 73"/>
                  <a:gd name="T61" fmla="*/ 24 h 101"/>
                  <a:gd name="T62" fmla="*/ 8 w 73"/>
                  <a:gd name="T63" fmla="*/ 15 h 101"/>
                  <a:gd name="T64" fmla="*/ 12 w 73"/>
                  <a:gd name="T65" fmla="*/ 11 h 101"/>
                  <a:gd name="T66" fmla="*/ 14 w 73"/>
                  <a:gd name="T67" fmla="*/ 5 h 101"/>
                  <a:gd name="T68" fmla="*/ 18 w 73"/>
                  <a:gd name="T69" fmla="*/ 1 h 101"/>
                  <a:gd name="T70" fmla="*/ 23 w 73"/>
                  <a:gd name="T71" fmla="*/ 0 h 101"/>
                  <a:gd name="T72" fmla="*/ 28 w 73"/>
                  <a:gd name="T73" fmla="*/ 0 h 101"/>
                  <a:gd name="T74" fmla="*/ 33 w 73"/>
                  <a:gd name="T75" fmla="*/ 0 h 101"/>
                  <a:gd name="T76" fmla="*/ 38 w 73"/>
                  <a:gd name="T77" fmla="*/ 0 h 101"/>
                  <a:gd name="T78" fmla="*/ 41 w 73"/>
                  <a:gd name="T79" fmla="*/ 1 h 101"/>
                  <a:gd name="T80" fmla="*/ 46 w 73"/>
                  <a:gd name="T81" fmla="*/ 5 h 101"/>
                  <a:gd name="T82" fmla="*/ 49 w 73"/>
                  <a:gd name="T83" fmla="*/ 11 h 101"/>
                  <a:gd name="T84" fmla="*/ 52 w 73"/>
                  <a:gd name="T85" fmla="*/ 15 h 101"/>
                  <a:gd name="T86" fmla="*/ 54 w 73"/>
                  <a:gd name="T87" fmla="*/ 20 h 101"/>
                  <a:gd name="T88" fmla="*/ 55 w 73"/>
                  <a:gd name="T89" fmla="*/ 27 h 101"/>
                  <a:gd name="T90" fmla="*/ 56 w 73"/>
                  <a:gd name="T91" fmla="*/ 33 h 101"/>
                  <a:gd name="T92" fmla="*/ 58 w 73"/>
                  <a:gd name="T93" fmla="*/ 38 h 101"/>
                  <a:gd name="T94" fmla="*/ 60 w 73"/>
                  <a:gd name="T95" fmla="*/ 46 h 101"/>
                  <a:gd name="T96" fmla="*/ 60 w 73"/>
                  <a:gd name="T97" fmla="*/ 53 h 101"/>
                  <a:gd name="T98" fmla="*/ 60 w 73"/>
                  <a:gd name="T99" fmla="*/ 62 h 101"/>
                  <a:gd name="T100" fmla="*/ 58 w 73"/>
                  <a:gd name="T101" fmla="*/ 72 h 101"/>
                  <a:gd name="T102" fmla="*/ 56 w 73"/>
                  <a:gd name="T103" fmla="*/ 81 h 101"/>
                  <a:gd name="T104" fmla="*/ 55 w 73"/>
                  <a:gd name="T105" fmla="*/ 88 h 101"/>
                  <a:gd name="T106" fmla="*/ 54 w 73"/>
                  <a:gd name="T107" fmla="*/ 94 h 101"/>
                  <a:gd name="T108" fmla="*/ 51 w 73"/>
                  <a:gd name="T109" fmla="*/ 99 h 101"/>
                  <a:gd name="T110" fmla="*/ 49 w 73"/>
                  <a:gd name="T111" fmla="*/ 107 h 101"/>
                  <a:gd name="T112" fmla="*/ 13 w 73"/>
                  <a:gd name="T113" fmla="*/ 167 h 1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3" h="101">
                    <a:moveTo>
                      <a:pt x="73" y="101"/>
                    </a:moveTo>
                    <a:lnTo>
                      <a:pt x="0" y="101"/>
                    </a:lnTo>
                    <a:lnTo>
                      <a:pt x="0" y="91"/>
                    </a:lnTo>
                    <a:lnTo>
                      <a:pt x="42" y="58"/>
                    </a:lnTo>
                    <a:lnTo>
                      <a:pt x="44" y="56"/>
                    </a:lnTo>
                    <a:lnTo>
                      <a:pt x="46" y="54"/>
                    </a:lnTo>
                    <a:lnTo>
                      <a:pt x="48" y="53"/>
                    </a:lnTo>
                    <a:lnTo>
                      <a:pt x="50" y="51"/>
                    </a:lnTo>
                    <a:lnTo>
                      <a:pt x="52" y="49"/>
                    </a:lnTo>
                    <a:lnTo>
                      <a:pt x="52" y="48"/>
                    </a:lnTo>
                    <a:lnTo>
                      <a:pt x="54" y="48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4"/>
                    </a:lnTo>
                    <a:lnTo>
                      <a:pt x="58" y="44"/>
                    </a:lnTo>
                    <a:lnTo>
                      <a:pt x="58" y="43"/>
                    </a:lnTo>
                    <a:lnTo>
                      <a:pt x="58" y="41"/>
                    </a:lnTo>
                    <a:lnTo>
                      <a:pt x="60" y="41"/>
                    </a:lnTo>
                    <a:lnTo>
                      <a:pt x="60" y="39"/>
                    </a:lnTo>
                    <a:lnTo>
                      <a:pt x="60" y="38"/>
                    </a:lnTo>
                    <a:lnTo>
                      <a:pt x="62" y="38"/>
                    </a:lnTo>
                    <a:lnTo>
                      <a:pt x="62" y="36"/>
                    </a:lnTo>
                    <a:lnTo>
                      <a:pt x="62" y="34"/>
                    </a:lnTo>
                    <a:lnTo>
                      <a:pt x="62" y="33"/>
                    </a:lnTo>
                    <a:lnTo>
                      <a:pt x="62" y="31"/>
                    </a:lnTo>
                    <a:lnTo>
                      <a:pt x="62" y="29"/>
                    </a:lnTo>
                    <a:lnTo>
                      <a:pt x="62" y="28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0" y="21"/>
                    </a:lnTo>
                    <a:lnTo>
                      <a:pt x="60" y="20"/>
                    </a:lnTo>
                    <a:lnTo>
                      <a:pt x="60" y="18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0" y="11"/>
                    </a:lnTo>
                    <a:lnTo>
                      <a:pt x="48" y="11"/>
                    </a:lnTo>
                    <a:lnTo>
                      <a:pt x="48" y="10"/>
                    </a:lnTo>
                    <a:lnTo>
                      <a:pt x="46" y="10"/>
                    </a:lnTo>
                    <a:lnTo>
                      <a:pt x="44" y="10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0" y="8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10"/>
                    </a:lnTo>
                    <a:lnTo>
                      <a:pt x="28" y="10"/>
                    </a:lnTo>
                    <a:lnTo>
                      <a:pt x="26" y="10"/>
                    </a:lnTo>
                    <a:lnTo>
                      <a:pt x="24" y="11"/>
                    </a:lnTo>
                    <a:lnTo>
                      <a:pt x="22" y="11"/>
                    </a:lnTo>
                    <a:lnTo>
                      <a:pt x="22" y="13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2" y="26"/>
                    </a:lnTo>
                    <a:lnTo>
                      <a:pt x="12" y="28"/>
                    </a:lnTo>
                    <a:lnTo>
                      <a:pt x="12" y="29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5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8" y="11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6" y="5"/>
                    </a:lnTo>
                    <a:lnTo>
                      <a:pt x="18" y="5"/>
                    </a:lnTo>
                    <a:lnTo>
                      <a:pt x="18" y="3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2" y="1"/>
                    </a:lnTo>
                    <a:lnTo>
                      <a:pt x="24" y="1"/>
                    </a:lnTo>
                    <a:lnTo>
                      <a:pt x="26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3"/>
                    </a:lnTo>
                    <a:lnTo>
                      <a:pt x="56" y="3"/>
                    </a:lnTo>
                    <a:lnTo>
                      <a:pt x="58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2" y="8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6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69" y="18"/>
                    </a:lnTo>
                    <a:lnTo>
                      <a:pt x="71" y="18"/>
                    </a:lnTo>
                    <a:lnTo>
                      <a:pt x="71" y="20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3" y="26"/>
                    </a:lnTo>
                    <a:lnTo>
                      <a:pt x="73" y="28"/>
                    </a:lnTo>
                    <a:lnTo>
                      <a:pt x="73" y="29"/>
                    </a:lnTo>
                    <a:lnTo>
                      <a:pt x="73" y="31"/>
                    </a:lnTo>
                    <a:lnTo>
                      <a:pt x="73" y="33"/>
                    </a:lnTo>
                    <a:lnTo>
                      <a:pt x="73" y="34"/>
                    </a:lnTo>
                    <a:lnTo>
                      <a:pt x="73" y="36"/>
                    </a:lnTo>
                    <a:lnTo>
                      <a:pt x="73" y="38"/>
                    </a:lnTo>
                    <a:lnTo>
                      <a:pt x="71" y="39"/>
                    </a:lnTo>
                    <a:lnTo>
                      <a:pt x="71" y="41"/>
                    </a:lnTo>
                    <a:lnTo>
                      <a:pt x="71" y="43"/>
                    </a:lnTo>
                    <a:lnTo>
                      <a:pt x="69" y="44"/>
                    </a:lnTo>
                    <a:lnTo>
                      <a:pt x="69" y="46"/>
                    </a:lnTo>
                    <a:lnTo>
                      <a:pt x="67" y="46"/>
                    </a:lnTo>
                    <a:lnTo>
                      <a:pt x="67" y="48"/>
                    </a:lnTo>
                    <a:lnTo>
                      <a:pt x="67" y="49"/>
                    </a:lnTo>
                    <a:lnTo>
                      <a:pt x="66" y="49"/>
                    </a:lnTo>
                    <a:lnTo>
                      <a:pt x="66" y="51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2" y="54"/>
                    </a:lnTo>
                    <a:lnTo>
                      <a:pt x="62" y="56"/>
                    </a:lnTo>
                    <a:lnTo>
                      <a:pt x="60" y="56"/>
                    </a:lnTo>
                    <a:lnTo>
                      <a:pt x="60" y="58"/>
                    </a:lnTo>
                    <a:lnTo>
                      <a:pt x="58" y="58"/>
                    </a:lnTo>
                    <a:lnTo>
                      <a:pt x="56" y="59"/>
                    </a:lnTo>
                    <a:lnTo>
                      <a:pt x="16" y="91"/>
                    </a:lnTo>
                    <a:lnTo>
                      <a:pt x="73" y="91"/>
                    </a:lnTo>
                    <a:lnTo>
                      <a:pt x="73" y="101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5" name="Group 567"/>
            <p:cNvGrpSpPr>
              <a:grpSpLocks/>
            </p:cNvGrpSpPr>
            <p:nvPr/>
          </p:nvGrpSpPr>
          <p:grpSpPr bwMode="auto">
            <a:xfrm>
              <a:off x="377" y="3115"/>
              <a:ext cx="2592" cy="463"/>
              <a:chOff x="377" y="3115"/>
              <a:chExt cx="2592" cy="463"/>
            </a:xfrm>
          </p:grpSpPr>
          <p:sp>
            <p:nvSpPr>
              <p:cNvPr id="87" name="Freeform 18"/>
              <p:cNvSpPr>
                <a:spLocks/>
              </p:cNvSpPr>
              <p:nvPr/>
            </p:nvSpPr>
            <p:spPr bwMode="auto">
              <a:xfrm>
                <a:off x="2836" y="3158"/>
                <a:ext cx="86" cy="91"/>
              </a:xfrm>
              <a:custGeom>
                <a:avLst/>
                <a:gdLst>
                  <a:gd name="T0" fmla="*/ 78 w 95"/>
                  <a:gd name="T1" fmla="*/ 117 h 67"/>
                  <a:gd name="T2" fmla="*/ 53 w 95"/>
                  <a:gd name="T3" fmla="*/ 19 h 67"/>
                  <a:gd name="T4" fmla="*/ 22 w 95"/>
                  <a:gd name="T5" fmla="*/ 0 h 67"/>
                  <a:gd name="T6" fmla="*/ 0 w 95"/>
                  <a:gd name="T7" fmla="*/ 65 h 67"/>
                  <a:gd name="T8" fmla="*/ 23 w 95"/>
                  <a:gd name="T9" fmla="*/ 124 h 67"/>
                  <a:gd name="T10" fmla="*/ 78 w 95"/>
                  <a:gd name="T11" fmla="*/ 11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67">
                    <a:moveTo>
                      <a:pt x="95" y="63"/>
                    </a:moveTo>
                    <a:lnTo>
                      <a:pt x="64" y="1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28" y="67"/>
                    </a:lnTo>
                    <a:lnTo>
                      <a:pt x="95" y="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Freeform 19"/>
              <p:cNvSpPr>
                <a:spLocks/>
              </p:cNvSpPr>
              <p:nvPr/>
            </p:nvSpPr>
            <p:spPr bwMode="auto">
              <a:xfrm>
                <a:off x="2836" y="3158"/>
                <a:ext cx="86" cy="91"/>
              </a:xfrm>
              <a:custGeom>
                <a:avLst/>
                <a:gdLst>
                  <a:gd name="T0" fmla="*/ 78 w 95"/>
                  <a:gd name="T1" fmla="*/ 117 h 67"/>
                  <a:gd name="T2" fmla="*/ 53 w 95"/>
                  <a:gd name="T3" fmla="*/ 19 h 67"/>
                  <a:gd name="T4" fmla="*/ 22 w 95"/>
                  <a:gd name="T5" fmla="*/ 0 h 67"/>
                  <a:gd name="T6" fmla="*/ 0 w 95"/>
                  <a:gd name="T7" fmla="*/ 65 h 67"/>
                  <a:gd name="T8" fmla="*/ 23 w 95"/>
                  <a:gd name="T9" fmla="*/ 124 h 67"/>
                  <a:gd name="T10" fmla="*/ 78 w 95"/>
                  <a:gd name="T11" fmla="*/ 11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67">
                    <a:moveTo>
                      <a:pt x="95" y="63"/>
                    </a:moveTo>
                    <a:lnTo>
                      <a:pt x="64" y="1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28" y="67"/>
                    </a:lnTo>
                    <a:lnTo>
                      <a:pt x="95" y="6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20"/>
              <p:cNvSpPr>
                <a:spLocks/>
              </p:cNvSpPr>
              <p:nvPr/>
            </p:nvSpPr>
            <p:spPr bwMode="auto">
              <a:xfrm>
                <a:off x="2665" y="3150"/>
                <a:ext cx="52" cy="104"/>
              </a:xfrm>
              <a:custGeom>
                <a:avLst/>
                <a:gdLst>
                  <a:gd name="T0" fmla="*/ 46 w 59"/>
                  <a:gd name="T1" fmla="*/ 135 h 77"/>
                  <a:gd name="T2" fmla="*/ 46 w 59"/>
                  <a:gd name="T3" fmla="*/ 61 h 77"/>
                  <a:gd name="T4" fmla="*/ 10 w 59"/>
                  <a:gd name="T5" fmla="*/ 0 h 77"/>
                  <a:gd name="T6" fmla="*/ 0 w 59"/>
                  <a:gd name="T7" fmla="*/ 78 h 77"/>
                  <a:gd name="T8" fmla="*/ 10 w 59"/>
                  <a:gd name="T9" fmla="*/ 140 h 77"/>
                  <a:gd name="T10" fmla="*/ 46 w 59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77">
                    <a:moveTo>
                      <a:pt x="59" y="74"/>
                    </a:moveTo>
                    <a:lnTo>
                      <a:pt x="59" y="33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13" y="77"/>
                    </a:lnTo>
                    <a:lnTo>
                      <a:pt x="59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>
                <a:off x="2665" y="3150"/>
                <a:ext cx="52" cy="104"/>
              </a:xfrm>
              <a:custGeom>
                <a:avLst/>
                <a:gdLst>
                  <a:gd name="T0" fmla="*/ 46 w 59"/>
                  <a:gd name="T1" fmla="*/ 135 h 77"/>
                  <a:gd name="T2" fmla="*/ 46 w 59"/>
                  <a:gd name="T3" fmla="*/ 61 h 77"/>
                  <a:gd name="T4" fmla="*/ 10 w 59"/>
                  <a:gd name="T5" fmla="*/ 0 h 77"/>
                  <a:gd name="T6" fmla="*/ 0 w 59"/>
                  <a:gd name="T7" fmla="*/ 78 h 77"/>
                  <a:gd name="T8" fmla="*/ 10 w 59"/>
                  <a:gd name="T9" fmla="*/ 140 h 77"/>
                  <a:gd name="T10" fmla="*/ 46 w 59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77">
                    <a:moveTo>
                      <a:pt x="59" y="74"/>
                    </a:moveTo>
                    <a:lnTo>
                      <a:pt x="59" y="33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13" y="77"/>
                    </a:lnTo>
                    <a:lnTo>
                      <a:pt x="59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22"/>
              <p:cNvSpPr>
                <a:spLocks/>
              </p:cNvSpPr>
              <p:nvPr/>
            </p:nvSpPr>
            <p:spPr bwMode="auto">
              <a:xfrm>
                <a:off x="2365" y="3146"/>
                <a:ext cx="62" cy="115"/>
              </a:xfrm>
              <a:custGeom>
                <a:avLst/>
                <a:gdLst>
                  <a:gd name="T0" fmla="*/ 56 w 69"/>
                  <a:gd name="T1" fmla="*/ 156 h 85"/>
                  <a:gd name="T2" fmla="*/ 51 w 69"/>
                  <a:gd name="T3" fmla="*/ 38 h 85"/>
                  <a:gd name="T4" fmla="*/ 22 w 69"/>
                  <a:gd name="T5" fmla="*/ 0 h 85"/>
                  <a:gd name="T6" fmla="*/ 0 w 69"/>
                  <a:gd name="T7" fmla="*/ 53 h 85"/>
                  <a:gd name="T8" fmla="*/ 4 w 69"/>
                  <a:gd name="T9" fmla="*/ 146 h 85"/>
                  <a:gd name="T10" fmla="*/ 56 w 69"/>
                  <a:gd name="T11" fmla="*/ 15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5">
                    <a:moveTo>
                      <a:pt x="69" y="85"/>
                    </a:moveTo>
                    <a:lnTo>
                      <a:pt x="63" y="21"/>
                    </a:lnTo>
                    <a:lnTo>
                      <a:pt x="27" y="0"/>
                    </a:lnTo>
                    <a:lnTo>
                      <a:pt x="0" y="29"/>
                    </a:lnTo>
                    <a:lnTo>
                      <a:pt x="6" y="80"/>
                    </a:lnTo>
                    <a:lnTo>
                      <a:pt x="69" y="8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Freeform 23"/>
              <p:cNvSpPr>
                <a:spLocks/>
              </p:cNvSpPr>
              <p:nvPr/>
            </p:nvSpPr>
            <p:spPr bwMode="auto">
              <a:xfrm>
                <a:off x="2365" y="3146"/>
                <a:ext cx="62" cy="115"/>
              </a:xfrm>
              <a:custGeom>
                <a:avLst/>
                <a:gdLst>
                  <a:gd name="T0" fmla="*/ 56 w 69"/>
                  <a:gd name="T1" fmla="*/ 156 h 85"/>
                  <a:gd name="T2" fmla="*/ 51 w 69"/>
                  <a:gd name="T3" fmla="*/ 38 h 85"/>
                  <a:gd name="T4" fmla="*/ 22 w 69"/>
                  <a:gd name="T5" fmla="*/ 0 h 85"/>
                  <a:gd name="T6" fmla="*/ 0 w 69"/>
                  <a:gd name="T7" fmla="*/ 53 h 85"/>
                  <a:gd name="T8" fmla="*/ 4 w 69"/>
                  <a:gd name="T9" fmla="*/ 146 h 85"/>
                  <a:gd name="T10" fmla="*/ 56 w 69"/>
                  <a:gd name="T11" fmla="*/ 15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5">
                    <a:moveTo>
                      <a:pt x="69" y="85"/>
                    </a:moveTo>
                    <a:lnTo>
                      <a:pt x="63" y="21"/>
                    </a:lnTo>
                    <a:lnTo>
                      <a:pt x="27" y="0"/>
                    </a:lnTo>
                    <a:lnTo>
                      <a:pt x="0" y="29"/>
                    </a:lnTo>
                    <a:lnTo>
                      <a:pt x="6" y="80"/>
                    </a:lnTo>
                    <a:lnTo>
                      <a:pt x="69" y="8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24"/>
              <p:cNvSpPr>
                <a:spLocks/>
              </p:cNvSpPr>
              <p:nvPr/>
            </p:nvSpPr>
            <p:spPr bwMode="auto">
              <a:xfrm>
                <a:off x="2265" y="3150"/>
                <a:ext cx="80" cy="104"/>
              </a:xfrm>
              <a:custGeom>
                <a:avLst/>
                <a:gdLst>
                  <a:gd name="T0" fmla="*/ 58 w 89"/>
                  <a:gd name="T1" fmla="*/ 139 h 77"/>
                  <a:gd name="T2" fmla="*/ 72 w 89"/>
                  <a:gd name="T3" fmla="*/ 61 h 77"/>
                  <a:gd name="T4" fmla="*/ 58 w 89"/>
                  <a:gd name="T5" fmla="*/ 0 h 77"/>
                  <a:gd name="T6" fmla="*/ 24 w 89"/>
                  <a:gd name="T7" fmla="*/ 20 h 77"/>
                  <a:gd name="T8" fmla="*/ 0 w 89"/>
                  <a:gd name="T9" fmla="*/ 140 h 77"/>
                  <a:gd name="T10" fmla="*/ 58 w 89"/>
                  <a:gd name="T11" fmla="*/ 13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77">
                    <a:moveTo>
                      <a:pt x="71" y="76"/>
                    </a:moveTo>
                    <a:lnTo>
                      <a:pt x="89" y="33"/>
                    </a:lnTo>
                    <a:lnTo>
                      <a:pt x="71" y="0"/>
                    </a:lnTo>
                    <a:lnTo>
                      <a:pt x="30" y="11"/>
                    </a:lnTo>
                    <a:lnTo>
                      <a:pt x="0" y="77"/>
                    </a:lnTo>
                    <a:lnTo>
                      <a:pt x="71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25"/>
              <p:cNvSpPr>
                <a:spLocks/>
              </p:cNvSpPr>
              <p:nvPr/>
            </p:nvSpPr>
            <p:spPr bwMode="auto">
              <a:xfrm>
                <a:off x="2265" y="3150"/>
                <a:ext cx="80" cy="104"/>
              </a:xfrm>
              <a:custGeom>
                <a:avLst/>
                <a:gdLst>
                  <a:gd name="T0" fmla="*/ 58 w 89"/>
                  <a:gd name="T1" fmla="*/ 139 h 77"/>
                  <a:gd name="T2" fmla="*/ 72 w 89"/>
                  <a:gd name="T3" fmla="*/ 61 h 77"/>
                  <a:gd name="T4" fmla="*/ 58 w 89"/>
                  <a:gd name="T5" fmla="*/ 0 h 77"/>
                  <a:gd name="T6" fmla="*/ 24 w 89"/>
                  <a:gd name="T7" fmla="*/ 20 h 77"/>
                  <a:gd name="T8" fmla="*/ 0 w 89"/>
                  <a:gd name="T9" fmla="*/ 140 h 77"/>
                  <a:gd name="T10" fmla="*/ 58 w 89"/>
                  <a:gd name="T11" fmla="*/ 13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77">
                    <a:moveTo>
                      <a:pt x="71" y="76"/>
                    </a:moveTo>
                    <a:lnTo>
                      <a:pt x="89" y="33"/>
                    </a:lnTo>
                    <a:lnTo>
                      <a:pt x="71" y="0"/>
                    </a:lnTo>
                    <a:lnTo>
                      <a:pt x="30" y="11"/>
                    </a:lnTo>
                    <a:lnTo>
                      <a:pt x="0" y="77"/>
                    </a:lnTo>
                    <a:lnTo>
                      <a:pt x="71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26"/>
              <p:cNvSpPr>
                <a:spLocks/>
              </p:cNvSpPr>
              <p:nvPr/>
            </p:nvSpPr>
            <p:spPr bwMode="auto">
              <a:xfrm>
                <a:off x="2175" y="3154"/>
                <a:ext cx="82" cy="100"/>
              </a:xfrm>
              <a:custGeom>
                <a:avLst/>
                <a:gdLst>
                  <a:gd name="T0" fmla="*/ 54 w 91"/>
                  <a:gd name="T1" fmla="*/ 135 h 74"/>
                  <a:gd name="T2" fmla="*/ 74 w 91"/>
                  <a:gd name="T3" fmla="*/ 69 h 74"/>
                  <a:gd name="T4" fmla="*/ 56 w 91"/>
                  <a:gd name="T5" fmla="*/ 0 h 74"/>
                  <a:gd name="T6" fmla="*/ 26 w 91"/>
                  <a:gd name="T7" fmla="*/ 24 h 74"/>
                  <a:gd name="T8" fmla="*/ 0 w 91"/>
                  <a:gd name="T9" fmla="*/ 128 h 74"/>
                  <a:gd name="T10" fmla="*/ 54 w 91"/>
                  <a:gd name="T11" fmla="*/ 135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74">
                    <a:moveTo>
                      <a:pt x="67" y="74"/>
                    </a:moveTo>
                    <a:lnTo>
                      <a:pt x="91" y="38"/>
                    </a:lnTo>
                    <a:lnTo>
                      <a:pt x="69" y="0"/>
                    </a:lnTo>
                    <a:lnTo>
                      <a:pt x="32" y="13"/>
                    </a:lnTo>
                    <a:lnTo>
                      <a:pt x="0" y="70"/>
                    </a:lnTo>
                    <a:lnTo>
                      <a:pt x="67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27"/>
              <p:cNvSpPr>
                <a:spLocks/>
              </p:cNvSpPr>
              <p:nvPr/>
            </p:nvSpPr>
            <p:spPr bwMode="auto">
              <a:xfrm>
                <a:off x="2175" y="3154"/>
                <a:ext cx="82" cy="100"/>
              </a:xfrm>
              <a:custGeom>
                <a:avLst/>
                <a:gdLst>
                  <a:gd name="T0" fmla="*/ 54 w 91"/>
                  <a:gd name="T1" fmla="*/ 135 h 74"/>
                  <a:gd name="T2" fmla="*/ 74 w 91"/>
                  <a:gd name="T3" fmla="*/ 69 h 74"/>
                  <a:gd name="T4" fmla="*/ 56 w 91"/>
                  <a:gd name="T5" fmla="*/ 0 h 74"/>
                  <a:gd name="T6" fmla="*/ 26 w 91"/>
                  <a:gd name="T7" fmla="*/ 24 h 74"/>
                  <a:gd name="T8" fmla="*/ 0 w 91"/>
                  <a:gd name="T9" fmla="*/ 128 h 74"/>
                  <a:gd name="T10" fmla="*/ 54 w 91"/>
                  <a:gd name="T11" fmla="*/ 135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74">
                    <a:moveTo>
                      <a:pt x="67" y="74"/>
                    </a:moveTo>
                    <a:lnTo>
                      <a:pt x="91" y="38"/>
                    </a:lnTo>
                    <a:lnTo>
                      <a:pt x="69" y="0"/>
                    </a:lnTo>
                    <a:lnTo>
                      <a:pt x="32" y="13"/>
                    </a:lnTo>
                    <a:lnTo>
                      <a:pt x="0" y="70"/>
                    </a:lnTo>
                    <a:lnTo>
                      <a:pt x="67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28"/>
              <p:cNvSpPr>
                <a:spLocks/>
              </p:cNvSpPr>
              <p:nvPr/>
            </p:nvSpPr>
            <p:spPr bwMode="auto">
              <a:xfrm>
                <a:off x="1969" y="3164"/>
                <a:ext cx="81" cy="85"/>
              </a:xfrm>
              <a:custGeom>
                <a:avLst/>
                <a:gdLst>
                  <a:gd name="T0" fmla="*/ 57 w 89"/>
                  <a:gd name="T1" fmla="*/ 115 h 63"/>
                  <a:gd name="T2" fmla="*/ 74 w 89"/>
                  <a:gd name="T3" fmla="*/ 69 h 63"/>
                  <a:gd name="T4" fmla="*/ 74 w 89"/>
                  <a:gd name="T5" fmla="*/ 0 h 63"/>
                  <a:gd name="T6" fmla="*/ 41 w 89"/>
                  <a:gd name="T7" fmla="*/ 15 h 63"/>
                  <a:gd name="T8" fmla="*/ 0 w 89"/>
                  <a:gd name="T9" fmla="*/ 115 h 63"/>
                  <a:gd name="T10" fmla="*/ 57 w 89"/>
                  <a:gd name="T11" fmla="*/ 11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3">
                    <a:moveTo>
                      <a:pt x="69" y="63"/>
                    </a:moveTo>
                    <a:lnTo>
                      <a:pt x="89" y="38"/>
                    </a:lnTo>
                    <a:lnTo>
                      <a:pt x="89" y="0"/>
                    </a:lnTo>
                    <a:lnTo>
                      <a:pt x="49" y="8"/>
                    </a:lnTo>
                    <a:lnTo>
                      <a:pt x="0" y="63"/>
                    </a:lnTo>
                    <a:lnTo>
                      <a:pt x="69" y="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Freeform 29"/>
              <p:cNvSpPr>
                <a:spLocks/>
              </p:cNvSpPr>
              <p:nvPr/>
            </p:nvSpPr>
            <p:spPr bwMode="auto">
              <a:xfrm>
                <a:off x="1969" y="3164"/>
                <a:ext cx="81" cy="85"/>
              </a:xfrm>
              <a:custGeom>
                <a:avLst/>
                <a:gdLst>
                  <a:gd name="T0" fmla="*/ 57 w 89"/>
                  <a:gd name="T1" fmla="*/ 115 h 63"/>
                  <a:gd name="T2" fmla="*/ 74 w 89"/>
                  <a:gd name="T3" fmla="*/ 69 h 63"/>
                  <a:gd name="T4" fmla="*/ 74 w 89"/>
                  <a:gd name="T5" fmla="*/ 0 h 63"/>
                  <a:gd name="T6" fmla="*/ 41 w 89"/>
                  <a:gd name="T7" fmla="*/ 15 h 63"/>
                  <a:gd name="T8" fmla="*/ 0 w 89"/>
                  <a:gd name="T9" fmla="*/ 115 h 63"/>
                  <a:gd name="T10" fmla="*/ 57 w 89"/>
                  <a:gd name="T11" fmla="*/ 11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3">
                    <a:moveTo>
                      <a:pt x="69" y="63"/>
                    </a:moveTo>
                    <a:lnTo>
                      <a:pt x="89" y="38"/>
                    </a:lnTo>
                    <a:lnTo>
                      <a:pt x="89" y="0"/>
                    </a:lnTo>
                    <a:lnTo>
                      <a:pt x="49" y="8"/>
                    </a:lnTo>
                    <a:lnTo>
                      <a:pt x="0" y="63"/>
                    </a:lnTo>
                    <a:lnTo>
                      <a:pt x="69" y="6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30"/>
              <p:cNvSpPr>
                <a:spLocks/>
              </p:cNvSpPr>
              <p:nvPr/>
            </p:nvSpPr>
            <p:spPr bwMode="auto">
              <a:xfrm>
                <a:off x="1868" y="3143"/>
                <a:ext cx="74" cy="107"/>
              </a:xfrm>
              <a:custGeom>
                <a:avLst/>
                <a:gdLst>
                  <a:gd name="T0" fmla="*/ 68 w 81"/>
                  <a:gd name="T1" fmla="*/ 145 h 79"/>
                  <a:gd name="T2" fmla="*/ 53 w 81"/>
                  <a:gd name="T3" fmla="*/ 42 h 79"/>
                  <a:gd name="T4" fmla="*/ 22 w 81"/>
                  <a:gd name="T5" fmla="*/ 0 h 79"/>
                  <a:gd name="T6" fmla="*/ 0 w 81"/>
                  <a:gd name="T7" fmla="*/ 57 h 79"/>
                  <a:gd name="T8" fmla="*/ 20 w 81"/>
                  <a:gd name="T9" fmla="*/ 135 h 79"/>
                  <a:gd name="T10" fmla="*/ 68 w 81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79">
                    <a:moveTo>
                      <a:pt x="81" y="79"/>
                    </a:moveTo>
                    <a:lnTo>
                      <a:pt x="64" y="2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24" y="74"/>
                    </a:lnTo>
                    <a:lnTo>
                      <a:pt x="81" y="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Freeform 31"/>
              <p:cNvSpPr>
                <a:spLocks/>
              </p:cNvSpPr>
              <p:nvPr/>
            </p:nvSpPr>
            <p:spPr bwMode="auto">
              <a:xfrm>
                <a:off x="1868" y="3143"/>
                <a:ext cx="74" cy="107"/>
              </a:xfrm>
              <a:custGeom>
                <a:avLst/>
                <a:gdLst>
                  <a:gd name="T0" fmla="*/ 68 w 81"/>
                  <a:gd name="T1" fmla="*/ 145 h 79"/>
                  <a:gd name="T2" fmla="*/ 53 w 81"/>
                  <a:gd name="T3" fmla="*/ 42 h 79"/>
                  <a:gd name="T4" fmla="*/ 22 w 81"/>
                  <a:gd name="T5" fmla="*/ 0 h 79"/>
                  <a:gd name="T6" fmla="*/ 0 w 81"/>
                  <a:gd name="T7" fmla="*/ 57 h 79"/>
                  <a:gd name="T8" fmla="*/ 20 w 81"/>
                  <a:gd name="T9" fmla="*/ 135 h 79"/>
                  <a:gd name="T10" fmla="*/ 68 w 81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79">
                    <a:moveTo>
                      <a:pt x="81" y="79"/>
                    </a:moveTo>
                    <a:lnTo>
                      <a:pt x="64" y="2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24" y="74"/>
                    </a:lnTo>
                    <a:lnTo>
                      <a:pt x="81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32"/>
              <p:cNvSpPr>
                <a:spLocks/>
              </p:cNvSpPr>
              <p:nvPr/>
            </p:nvSpPr>
            <p:spPr bwMode="auto">
              <a:xfrm>
                <a:off x="1654" y="3146"/>
                <a:ext cx="87" cy="107"/>
              </a:xfrm>
              <a:custGeom>
                <a:avLst/>
                <a:gdLst>
                  <a:gd name="T0" fmla="*/ 76 w 97"/>
                  <a:gd name="T1" fmla="*/ 141 h 79"/>
                  <a:gd name="T2" fmla="*/ 78 w 97"/>
                  <a:gd name="T3" fmla="*/ 51 h 79"/>
                  <a:gd name="T4" fmla="*/ 45 w 97"/>
                  <a:gd name="T5" fmla="*/ 0 h 79"/>
                  <a:gd name="T6" fmla="*/ 18 w 97"/>
                  <a:gd name="T7" fmla="*/ 42 h 79"/>
                  <a:gd name="T8" fmla="*/ 24 w 97"/>
                  <a:gd name="T9" fmla="*/ 145 h 79"/>
                  <a:gd name="T10" fmla="*/ 0 w 97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7" h="79">
                    <a:moveTo>
                      <a:pt x="95" y="77"/>
                    </a:moveTo>
                    <a:lnTo>
                      <a:pt x="97" y="28"/>
                    </a:lnTo>
                    <a:lnTo>
                      <a:pt x="56" y="0"/>
                    </a:lnTo>
                    <a:lnTo>
                      <a:pt x="22" y="23"/>
                    </a:lnTo>
                    <a:lnTo>
                      <a:pt x="30" y="79"/>
                    </a:lnTo>
                    <a:lnTo>
                      <a:pt x="0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33"/>
              <p:cNvSpPr>
                <a:spLocks/>
              </p:cNvSpPr>
              <p:nvPr/>
            </p:nvSpPr>
            <p:spPr bwMode="auto">
              <a:xfrm>
                <a:off x="1681" y="3150"/>
                <a:ext cx="60" cy="111"/>
              </a:xfrm>
              <a:custGeom>
                <a:avLst/>
                <a:gdLst>
                  <a:gd name="T0" fmla="*/ 52 w 67"/>
                  <a:gd name="T1" fmla="*/ 141 h 82"/>
                  <a:gd name="T2" fmla="*/ 54 w 67"/>
                  <a:gd name="T3" fmla="*/ 37 h 82"/>
                  <a:gd name="T4" fmla="*/ 27 w 67"/>
                  <a:gd name="T5" fmla="*/ 0 h 82"/>
                  <a:gd name="T6" fmla="*/ 0 w 67"/>
                  <a:gd name="T7" fmla="*/ 37 h 82"/>
                  <a:gd name="T8" fmla="*/ 4 w 67"/>
                  <a:gd name="T9" fmla="*/ 150 h 82"/>
                  <a:gd name="T10" fmla="*/ 52 w 67"/>
                  <a:gd name="T11" fmla="*/ 141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2">
                    <a:moveTo>
                      <a:pt x="65" y="77"/>
                    </a:moveTo>
                    <a:lnTo>
                      <a:pt x="67" y="20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4" y="82"/>
                    </a:lnTo>
                    <a:lnTo>
                      <a:pt x="65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34"/>
              <p:cNvSpPr>
                <a:spLocks/>
              </p:cNvSpPr>
              <p:nvPr/>
            </p:nvSpPr>
            <p:spPr bwMode="auto">
              <a:xfrm>
                <a:off x="1681" y="3150"/>
                <a:ext cx="60" cy="111"/>
              </a:xfrm>
              <a:custGeom>
                <a:avLst/>
                <a:gdLst>
                  <a:gd name="T0" fmla="*/ 52 w 67"/>
                  <a:gd name="T1" fmla="*/ 141 h 82"/>
                  <a:gd name="T2" fmla="*/ 54 w 67"/>
                  <a:gd name="T3" fmla="*/ 37 h 82"/>
                  <a:gd name="T4" fmla="*/ 27 w 67"/>
                  <a:gd name="T5" fmla="*/ 0 h 82"/>
                  <a:gd name="T6" fmla="*/ 0 w 67"/>
                  <a:gd name="T7" fmla="*/ 37 h 82"/>
                  <a:gd name="T8" fmla="*/ 4 w 67"/>
                  <a:gd name="T9" fmla="*/ 150 h 82"/>
                  <a:gd name="T10" fmla="*/ 52 w 67"/>
                  <a:gd name="T11" fmla="*/ 141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2">
                    <a:moveTo>
                      <a:pt x="65" y="77"/>
                    </a:moveTo>
                    <a:lnTo>
                      <a:pt x="67" y="20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4" y="82"/>
                    </a:lnTo>
                    <a:lnTo>
                      <a:pt x="65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35"/>
              <p:cNvSpPr>
                <a:spLocks/>
              </p:cNvSpPr>
              <p:nvPr/>
            </p:nvSpPr>
            <p:spPr bwMode="auto">
              <a:xfrm>
                <a:off x="1587" y="3160"/>
                <a:ext cx="83" cy="94"/>
              </a:xfrm>
              <a:custGeom>
                <a:avLst/>
                <a:gdLst>
                  <a:gd name="T0" fmla="*/ 54 w 91"/>
                  <a:gd name="T1" fmla="*/ 128 h 69"/>
                  <a:gd name="T2" fmla="*/ 76 w 91"/>
                  <a:gd name="T3" fmla="*/ 67 h 69"/>
                  <a:gd name="T4" fmla="*/ 69 w 91"/>
                  <a:gd name="T5" fmla="*/ 0 h 69"/>
                  <a:gd name="T6" fmla="*/ 36 w 91"/>
                  <a:gd name="T7" fmla="*/ 14 h 69"/>
                  <a:gd name="T8" fmla="*/ 0 w 91"/>
                  <a:gd name="T9" fmla="*/ 89 h 69"/>
                  <a:gd name="T10" fmla="*/ 0 w 91"/>
                  <a:gd name="T11" fmla="*/ 121 h 69"/>
                  <a:gd name="T12" fmla="*/ 54 w 91"/>
                  <a:gd name="T13" fmla="*/ 128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69">
                    <a:moveTo>
                      <a:pt x="65" y="69"/>
                    </a:moveTo>
                    <a:lnTo>
                      <a:pt x="91" y="36"/>
                    </a:lnTo>
                    <a:lnTo>
                      <a:pt x="83" y="0"/>
                    </a:lnTo>
                    <a:lnTo>
                      <a:pt x="44" y="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65" y="6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Freeform 36"/>
              <p:cNvSpPr>
                <a:spLocks/>
              </p:cNvSpPr>
              <p:nvPr/>
            </p:nvSpPr>
            <p:spPr bwMode="auto">
              <a:xfrm>
                <a:off x="1587" y="3160"/>
                <a:ext cx="83" cy="94"/>
              </a:xfrm>
              <a:custGeom>
                <a:avLst/>
                <a:gdLst>
                  <a:gd name="T0" fmla="*/ 54 w 91"/>
                  <a:gd name="T1" fmla="*/ 128 h 69"/>
                  <a:gd name="T2" fmla="*/ 76 w 91"/>
                  <a:gd name="T3" fmla="*/ 67 h 69"/>
                  <a:gd name="T4" fmla="*/ 69 w 91"/>
                  <a:gd name="T5" fmla="*/ 0 h 69"/>
                  <a:gd name="T6" fmla="*/ 36 w 91"/>
                  <a:gd name="T7" fmla="*/ 14 h 69"/>
                  <a:gd name="T8" fmla="*/ 0 w 91"/>
                  <a:gd name="T9" fmla="*/ 89 h 69"/>
                  <a:gd name="T10" fmla="*/ 0 w 91"/>
                  <a:gd name="T11" fmla="*/ 121 h 69"/>
                  <a:gd name="T12" fmla="*/ 54 w 91"/>
                  <a:gd name="T13" fmla="*/ 128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69">
                    <a:moveTo>
                      <a:pt x="65" y="69"/>
                    </a:moveTo>
                    <a:lnTo>
                      <a:pt x="91" y="36"/>
                    </a:lnTo>
                    <a:lnTo>
                      <a:pt x="83" y="0"/>
                    </a:lnTo>
                    <a:lnTo>
                      <a:pt x="44" y="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65" y="6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Freeform 37"/>
              <p:cNvSpPr>
                <a:spLocks/>
              </p:cNvSpPr>
              <p:nvPr/>
            </p:nvSpPr>
            <p:spPr bwMode="auto">
              <a:xfrm>
                <a:off x="1276" y="3146"/>
                <a:ext cx="67" cy="104"/>
              </a:xfrm>
              <a:custGeom>
                <a:avLst/>
                <a:gdLst>
                  <a:gd name="T0" fmla="*/ 61 w 74"/>
                  <a:gd name="T1" fmla="*/ 140 h 77"/>
                  <a:gd name="T2" fmla="*/ 59 w 74"/>
                  <a:gd name="T3" fmla="*/ 35 h 77"/>
                  <a:gd name="T4" fmla="*/ 26 w 74"/>
                  <a:gd name="T5" fmla="*/ 0 h 77"/>
                  <a:gd name="T6" fmla="*/ 4 w 74"/>
                  <a:gd name="T7" fmla="*/ 42 h 77"/>
                  <a:gd name="T8" fmla="*/ 0 w 74"/>
                  <a:gd name="T9" fmla="*/ 131 h 77"/>
                  <a:gd name="T10" fmla="*/ 61 w 74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77">
                    <a:moveTo>
                      <a:pt x="74" y="77"/>
                    </a:moveTo>
                    <a:lnTo>
                      <a:pt x="72" y="19"/>
                    </a:lnTo>
                    <a:lnTo>
                      <a:pt x="32" y="0"/>
                    </a:lnTo>
                    <a:lnTo>
                      <a:pt x="4" y="23"/>
                    </a:lnTo>
                    <a:lnTo>
                      <a:pt x="0" y="72"/>
                    </a:lnTo>
                    <a:lnTo>
                      <a:pt x="74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Freeform 38"/>
              <p:cNvSpPr>
                <a:spLocks/>
              </p:cNvSpPr>
              <p:nvPr/>
            </p:nvSpPr>
            <p:spPr bwMode="auto">
              <a:xfrm>
                <a:off x="1276" y="3146"/>
                <a:ext cx="67" cy="104"/>
              </a:xfrm>
              <a:custGeom>
                <a:avLst/>
                <a:gdLst>
                  <a:gd name="T0" fmla="*/ 61 w 74"/>
                  <a:gd name="T1" fmla="*/ 140 h 77"/>
                  <a:gd name="T2" fmla="*/ 59 w 74"/>
                  <a:gd name="T3" fmla="*/ 35 h 77"/>
                  <a:gd name="T4" fmla="*/ 26 w 74"/>
                  <a:gd name="T5" fmla="*/ 0 h 77"/>
                  <a:gd name="T6" fmla="*/ 4 w 74"/>
                  <a:gd name="T7" fmla="*/ 42 h 77"/>
                  <a:gd name="T8" fmla="*/ 0 w 74"/>
                  <a:gd name="T9" fmla="*/ 131 h 77"/>
                  <a:gd name="T10" fmla="*/ 61 w 74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77">
                    <a:moveTo>
                      <a:pt x="74" y="77"/>
                    </a:moveTo>
                    <a:lnTo>
                      <a:pt x="72" y="19"/>
                    </a:lnTo>
                    <a:lnTo>
                      <a:pt x="32" y="0"/>
                    </a:lnTo>
                    <a:lnTo>
                      <a:pt x="4" y="23"/>
                    </a:lnTo>
                    <a:lnTo>
                      <a:pt x="0" y="72"/>
                    </a:lnTo>
                    <a:lnTo>
                      <a:pt x="74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39"/>
              <p:cNvSpPr>
                <a:spLocks/>
              </p:cNvSpPr>
              <p:nvPr/>
            </p:nvSpPr>
            <p:spPr bwMode="auto">
              <a:xfrm>
                <a:off x="1190" y="3154"/>
                <a:ext cx="80" cy="99"/>
              </a:xfrm>
              <a:custGeom>
                <a:avLst/>
                <a:gdLst>
                  <a:gd name="T0" fmla="*/ 57 w 88"/>
                  <a:gd name="T1" fmla="*/ 134 h 73"/>
                  <a:gd name="T2" fmla="*/ 73 w 88"/>
                  <a:gd name="T3" fmla="*/ 71 h 73"/>
                  <a:gd name="T4" fmla="*/ 64 w 88"/>
                  <a:gd name="T5" fmla="*/ 0 h 73"/>
                  <a:gd name="T6" fmla="*/ 27 w 88"/>
                  <a:gd name="T7" fmla="*/ 22 h 73"/>
                  <a:gd name="T8" fmla="*/ 4 w 88"/>
                  <a:gd name="T9" fmla="*/ 88 h 73"/>
                  <a:gd name="T10" fmla="*/ 0 w 88"/>
                  <a:gd name="T11" fmla="*/ 130 h 73"/>
                  <a:gd name="T12" fmla="*/ 57 w 88"/>
                  <a:gd name="T13" fmla="*/ 134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69" y="73"/>
                    </a:moveTo>
                    <a:lnTo>
                      <a:pt x="88" y="38"/>
                    </a:lnTo>
                    <a:lnTo>
                      <a:pt x="77" y="0"/>
                    </a:lnTo>
                    <a:lnTo>
                      <a:pt x="33" y="12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40"/>
              <p:cNvSpPr>
                <a:spLocks/>
              </p:cNvSpPr>
              <p:nvPr/>
            </p:nvSpPr>
            <p:spPr bwMode="auto">
              <a:xfrm>
                <a:off x="1190" y="3154"/>
                <a:ext cx="80" cy="99"/>
              </a:xfrm>
              <a:custGeom>
                <a:avLst/>
                <a:gdLst>
                  <a:gd name="T0" fmla="*/ 57 w 88"/>
                  <a:gd name="T1" fmla="*/ 134 h 73"/>
                  <a:gd name="T2" fmla="*/ 73 w 88"/>
                  <a:gd name="T3" fmla="*/ 71 h 73"/>
                  <a:gd name="T4" fmla="*/ 64 w 88"/>
                  <a:gd name="T5" fmla="*/ 0 h 73"/>
                  <a:gd name="T6" fmla="*/ 27 w 88"/>
                  <a:gd name="T7" fmla="*/ 22 h 73"/>
                  <a:gd name="T8" fmla="*/ 4 w 88"/>
                  <a:gd name="T9" fmla="*/ 88 h 73"/>
                  <a:gd name="T10" fmla="*/ 0 w 88"/>
                  <a:gd name="T11" fmla="*/ 130 h 73"/>
                  <a:gd name="T12" fmla="*/ 57 w 88"/>
                  <a:gd name="T13" fmla="*/ 134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69" y="73"/>
                    </a:moveTo>
                    <a:lnTo>
                      <a:pt x="88" y="38"/>
                    </a:lnTo>
                    <a:lnTo>
                      <a:pt x="77" y="0"/>
                    </a:lnTo>
                    <a:lnTo>
                      <a:pt x="33" y="12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41"/>
              <p:cNvSpPr>
                <a:spLocks/>
              </p:cNvSpPr>
              <p:nvPr/>
            </p:nvSpPr>
            <p:spPr bwMode="auto">
              <a:xfrm>
                <a:off x="984" y="3150"/>
                <a:ext cx="63" cy="104"/>
              </a:xfrm>
              <a:custGeom>
                <a:avLst/>
                <a:gdLst>
                  <a:gd name="T0" fmla="*/ 57 w 70"/>
                  <a:gd name="T1" fmla="*/ 135 h 77"/>
                  <a:gd name="T2" fmla="*/ 50 w 70"/>
                  <a:gd name="T3" fmla="*/ 42 h 77"/>
                  <a:gd name="T4" fmla="*/ 20 w 70"/>
                  <a:gd name="T5" fmla="*/ 0 h 77"/>
                  <a:gd name="T6" fmla="*/ 0 w 70"/>
                  <a:gd name="T7" fmla="*/ 51 h 77"/>
                  <a:gd name="T8" fmla="*/ 12 w 70"/>
                  <a:gd name="T9" fmla="*/ 140 h 77"/>
                  <a:gd name="T10" fmla="*/ 57 w 70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0" h="77">
                    <a:moveTo>
                      <a:pt x="70" y="74"/>
                    </a:moveTo>
                    <a:lnTo>
                      <a:pt x="62" y="23"/>
                    </a:lnTo>
                    <a:lnTo>
                      <a:pt x="24" y="0"/>
                    </a:lnTo>
                    <a:lnTo>
                      <a:pt x="0" y="28"/>
                    </a:lnTo>
                    <a:lnTo>
                      <a:pt x="14" y="77"/>
                    </a:lnTo>
                    <a:lnTo>
                      <a:pt x="70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Freeform 42"/>
              <p:cNvSpPr>
                <a:spLocks/>
              </p:cNvSpPr>
              <p:nvPr/>
            </p:nvSpPr>
            <p:spPr bwMode="auto">
              <a:xfrm>
                <a:off x="984" y="3150"/>
                <a:ext cx="63" cy="104"/>
              </a:xfrm>
              <a:custGeom>
                <a:avLst/>
                <a:gdLst>
                  <a:gd name="T0" fmla="*/ 57 w 70"/>
                  <a:gd name="T1" fmla="*/ 135 h 77"/>
                  <a:gd name="T2" fmla="*/ 50 w 70"/>
                  <a:gd name="T3" fmla="*/ 42 h 77"/>
                  <a:gd name="T4" fmla="*/ 20 w 70"/>
                  <a:gd name="T5" fmla="*/ 0 h 77"/>
                  <a:gd name="T6" fmla="*/ 0 w 70"/>
                  <a:gd name="T7" fmla="*/ 51 h 77"/>
                  <a:gd name="T8" fmla="*/ 12 w 70"/>
                  <a:gd name="T9" fmla="*/ 140 h 77"/>
                  <a:gd name="T10" fmla="*/ 57 w 70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0" h="77">
                    <a:moveTo>
                      <a:pt x="70" y="74"/>
                    </a:moveTo>
                    <a:lnTo>
                      <a:pt x="62" y="23"/>
                    </a:lnTo>
                    <a:lnTo>
                      <a:pt x="24" y="0"/>
                    </a:lnTo>
                    <a:lnTo>
                      <a:pt x="0" y="28"/>
                    </a:lnTo>
                    <a:lnTo>
                      <a:pt x="14" y="77"/>
                    </a:lnTo>
                    <a:lnTo>
                      <a:pt x="70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Freeform 43"/>
              <p:cNvSpPr>
                <a:spLocks/>
              </p:cNvSpPr>
              <p:nvPr/>
            </p:nvSpPr>
            <p:spPr bwMode="auto">
              <a:xfrm>
                <a:off x="836" y="3195"/>
                <a:ext cx="148" cy="58"/>
              </a:xfrm>
              <a:custGeom>
                <a:avLst/>
                <a:gdLst>
                  <a:gd name="T0" fmla="*/ 135 w 162"/>
                  <a:gd name="T1" fmla="*/ 78 h 43"/>
                  <a:gd name="T2" fmla="*/ 37 w 162"/>
                  <a:gd name="T3" fmla="*/ 0 h 43"/>
                  <a:gd name="T4" fmla="*/ 0 w 162"/>
                  <a:gd name="T5" fmla="*/ 20 h 43"/>
                  <a:gd name="T6" fmla="*/ 15 w 162"/>
                  <a:gd name="T7" fmla="*/ 74 h 43"/>
                  <a:gd name="T8" fmla="*/ 135 w 162"/>
                  <a:gd name="T9" fmla="*/ 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43">
                    <a:moveTo>
                      <a:pt x="162" y="43"/>
                    </a:moveTo>
                    <a:lnTo>
                      <a:pt x="44" y="0"/>
                    </a:lnTo>
                    <a:lnTo>
                      <a:pt x="0" y="11"/>
                    </a:lnTo>
                    <a:lnTo>
                      <a:pt x="18" y="41"/>
                    </a:lnTo>
                    <a:lnTo>
                      <a:pt x="162" y="4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44"/>
              <p:cNvSpPr>
                <a:spLocks/>
              </p:cNvSpPr>
              <p:nvPr/>
            </p:nvSpPr>
            <p:spPr bwMode="auto">
              <a:xfrm>
                <a:off x="836" y="3195"/>
                <a:ext cx="148" cy="58"/>
              </a:xfrm>
              <a:custGeom>
                <a:avLst/>
                <a:gdLst>
                  <a:gd name="T0" fmla="*/ 135 w 162"/>
                  <a:gd name="T1" fmla="*/ 78 h 43"/>
                  <a:gd name="T2" fmla="*/ 37 w 162"/>
                  <a:gd name="T3" fmla="*/ 0 h 43"/>
                  <a:gd name="T4" fmla="*/ 0 w 162"/>
                  <a:gd name="T5" fmla="*/ 20 h 43"/>
                  <a:gd name="T6" fmla="*/ 15 w 162"/>
                  <a:gd name="T7" fmla="*/ 74 h 43"/>
                  <a:gd name="T8" fmla="*/ 135 w 162"/>
                  <a:gd name="T9" fmla="*/ 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43">
                    <a:moveTo>
                      <a:pt x="162" y="43"/>
                    </a:moveTo>
                    <a:lnTo>
                      <a:pt x="44" y="0"/>
                    </a:lnTo>
                    <a:lnTo>
                      <a:pt x="0" y="11"/>
                    </a:lnTo>
                    <a:lnTo>
                      <a:pt x="18" y="41"/>
                    </a:lnTo>
                    <a:lnTo>
                      <a:pt x="162" y="4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45"/>
              <p:cNvSpPr>
                <a:spLocks/>
              </p:cNvSpPr>
              <p:nvPr/>
            </p:nvSpPr>
            <p:spPr bwMode="auto">
              <a:xfrm>
                <a:off x="1369" y="3192"/>
                <a:ext cx="136" cy="55"/>
              </a:xfrm>
              <a:custGeom>
                <a:avLst/>
                <a:gdLst>
                  <a:gd name="T0" fmla="*/ 0 w 150"/>
                  <a:gd name="T1" fmla="*/ 76 h 40"/>
                  <a:gd name="T2" fmla="*/ 75 w 150"/>
                  <a:gd name="T3" fmla="*/ 0 h 40"/>
                  <a:gd name="T4" fmla="*/ 123 w 150"/>
                  <a:gd name="T5" fmla="*/ 19 h 40"/>
                  <a:gd name="T6" fmla="*/ 104 w 150"/>
                  <a:gd name="T7" fmla="*/ 66 h 40"/>
                  <a:gd name="T8" fmla="*/ 0 w 150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40">
                    <a:moveTo>
                      <a:pt x="0" y="40"/>
                    </a:moveTo>
                    <a:lnTo>
                      <a:pt x="91" y="0"/>
                    </a:lnTo>
                    <a:lnTo>
                      <a:pt x="150" y="10"/>
                    </a:lnTo>
                    <a:lnTo>
                      <a:pt x="127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46"/>
              <p:cNvSpPr>
                <a:spLocks/>
              </p:cNvSpPr>
              <p:nvPr/>
            </p:nvSpPr>
            <p:spPr bwMode="auto">
              <a:xfrm>
                <a:off x="1369" y="3192"/>
                <a:ext cx="136" cy="55"/>
              </a:xfrm>
              <a:custGeom>
                <a:avLst/>
                <a:gdLst>
                  <a:gd name="T0" fmla="*/ 0 w 150"/>
                  <a:gd name="T1" fmla="*/ 76 h 40"/>
                  <a:gd name="T2" fmla="*/ 75 w 150"/>
                  <a:gd name="T3" fmla="*/ 0 h 40"/>
                  <a:gd name="T4" fmla="*/ 123 w 150"/>
                  <a:gd name="T5" fmla="*/ 19 h 40"/>
                  <a:gd name="T6" fmla="*/ 104 w 150"/>
                  <a:gd name="T7" fmla="*/ 66 h 40"/>
                  <a:gd name="T8" fmla="*/ 0 w 150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40">
                    <a:moveTo>
                      <a:pt x="0" y="40"/>
                    </a:moveTo>
                    <a:lnTo>
                      <a:pt x="91" y="0"/>
                    </a:lnTo>
                    <a:lnTo>
                      <a:pt x="150" y="10"/>
                    </a:lnTo>
                    <a:lnTo>
                      <a:pt x="127" y="35"/>
                    </a:lnTo>
                    <a:lnTo>
                      <a:pt x="0" y="4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47"/>
              <p:cNvSpPr>
                <a:spLocks/>
              </p:cNvSpPr>
              <p:nvPr/>
            </p:nvSpPr>
            <p:spPr bwMode="auto">
              <a:xfrm>
                <a:off x="1066" y="3184"/>
                <a:ext cx="122" cy="69"/>
              </a:xfrm>
              <a:custGeom>
                <a:avLst/>
                <a:gdLst>
                  <a:gd name="T0" fmla="*/ 0 w 135"/>
                  <a:gd name="T1" fmla="*/ 93 h 51"/>
                  <a:gd name="T2" fmla="*/ 86 w 135"/>
                  <a:gd name="T3" fmla="*/ 0 h 51"/>
                  <a:gd name="T4" fmla="*/ 110 w 135"/>
                  <a:gd name="T5" fmla="*/ 20 h 51"/>
                  <a:gd name="T6" fmla="*/ 100 w 135"/>
                  <a:gd name="T7" fmla="*/ 72 h 51"/>
                  <a:gd name="T8" fmla="*/ 0 w 135"/>
                  <a:gd name="T9" fmla="*/ 9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" h="51">
                    <a:moveTo>
                      <a:pt x="0" y="51"/>
                    </a:moveTo>
                    <a:lnTo>
                      <a:pt x="105" y="0"/>
                    </a:lnTo>
                    <a:lnTo>
                      <a:pt x="135" y="11"/>
                    </a:lnTo>
                    <a:lnTo>
                      <a:pt x="123" y="3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Freeform 48"/>
              <p:cNvSpPr>
                <a:spLocks/>
              </p:cNvSpPr>
              <p:nvPr/>
            </p:nvSpPr>
            <p:spPr bwMode="auto">
              <a:xfrm>
                <a:off x="1066" y="3184"/>
                <a:ext cx="122" cy="69"/>
              </a:xfrm>
              <a:custGeom>
                <a:avLst/>
                <a:gdLst>
                  <a:gd name="T0" fmla="*/ 0 w 135"/>
                  <a:gd name="T1" fmla="*/ 93 h 51"/>
                  <a:gd name="T2" fmla="*/ 86 w 135"/>
                  <a:gd name="T3" fmla="*/ 0 h 51"/>
                  <a:gd name="T4" fmla="*/ 110 w 135"/>
                  <a:gd name="T5" fmla="*/ 20 h 51"/>
                  <a:gd name="T6" fmla="*/ 100 w 135"/>
                  <a:gd name="T7" fmla="*/ 72 h 51"/>
                  <a:gd name="T8" fmla="*/ 0 w 135"/>
                  <a:gd name="T9" fmla="*/ 9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" h="51">
                    <a:moveTo>
                      <a:pt x="0" y="51"/>
                    </a:moveTo>
                    <a:lnTo>
                      <a:pt x="105" y="0"/>
                    </a:lnTo>
                    <a:lnTo>
                      <a:pt x="135" y="11"/>
                    </a:lnTo>
                    <a:lnTo>
                      <a:pt x="123" y="39"/>
                    </a:lnTo>
                    <a:lnTo>
                      <a:pt x="0" y="5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Freeform 49"/>
              <p:cNvSpPr>
                <a:spLocks/>
              </p:cNvSpPr>
              <p:nvPr/>
            </p:nvSpPr>
            <p:spPr bwMode="auto">
              <a:xfrm>
                <a:off x="2474" y="3210"/>
                <a:ext cx="122" cy="43"/>
              </a:xfrm>
              <a:custGeom>
                <a:avLst/>
                <a:gdLst>
                  <a:gd name="T0" fmla="*/ 0 w 135"/>
                  <a:gd name="T1" fmla="*/ 54 h 32"/>
                  <a:gd name="T2" fmla="*/ 10 w 135"/>
                  <a:gd name="T3" fmla="*/ 12 h 32"/>
                  <a:gd name="T4" fmla="*/ 80 w 135"/>
                  <a:gd name="T5" fmla="*/ 0 h 32"/>
                  <a:gd name="T6" fmla="*/ 110 w 135"/>
                  <a:gd name="T7" fmla="*/ 27 h 32"/>
                  <a:gd name="T8" fmla="*/ 98 w 135"/>
                  <a:gd name="T9" fmla="*/ 58 h 32"/>
                  <a:gd name="T10" fmla="*/ 20 w 135"/>
                  <a:gd name="T11" fmla="*/ 58 h 32"/>
                  <a:gd name="T12" fmla="*/ 0 w 135"/>
                  <a:gd name="T13" fmla="*/ 5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5" h="32">
                    <a:moveTo>
                      <a:pt x="0" y="30"/>
                    </a:moveTo>
                    <a:lnTo>
                      <a:pt x="12" y="7"/>
                    </a:lnTo>
                    <a:lnTo>
                      <a:pt x="99" y="0"/>
                    </a:lnTo>
                    <a:lnTo>
                      <a:pt x="135" y="15"/>
                    </a:lnTo>
                    <a:lnTo>
                      <a:pt x="119" y="32"/>
                    </a:lnTo>
                    <a:lnTo>
                      <a:pt x="24" y="3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Freeform 50"/>
              <p:cNvSpPr>
                <a:spLocks/>
              </p:cNvSpPr>
              <p:nvPr/>
            </p:nvSpPr>
            <p:spPr bwMode="auto">
              <a:xfrm>
                <a:off x="2474" y="3210"/>
                <a:ext cx="122" cy="43"/>
              </a:xfrm>
              <a:custGeom>
                <a:avLst/>
                <a:gdLst>
                  <a:gd name="T0" fmla="*/ 0 w 135"/>
                  <a:gd name="T1" fmla="*/ 54 h 32"/>
                  <a:gd name="T2" fmla="*/ 10 w 135"/>
                  <a:gd name="T3" fmla="*/ 12 h 32"/>
                  <a:gd name="T4" fmla="*/ 80 w 135"/>
                  <a:gd name="T5" fmla="*/ 0 h 32"/>
                  <a:gd name="T6" fmla="*/ 110 w 135"/>
                  <a:gd name="T7" fmla="*/ 27 h 32"/>
                  <a:gd name="T8" fmla="*/ 98 w 135"/>
                  <a:gd name="T9" fmla="*/ 58 h 32"/>
                  <a:gd name="T10" fmla="*/ 20 w 135"/>
                  <a:gd name="T11" fmla="*/ 58 h 32"/>
                  <a:gd name="T12" fmla="*/ 0 w 135"/>
                  <a:gd name="T13" fmla="*/ 5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5" h="32">
                    <a:moveTo>
                      <a:pt x="0" y="30"/>
                    </a:moveTo>
                    <a:lnTo>
                      <a:pt x="12" y="7"/>
                    </a:lnTo>
                    <a:lnTo>
                      <a:pt x="99" y="0"/>
                    </a:lnTo>
                    <a:lnTo>
                      <a:pt x="135" y="15"/>
                    </a:lnTo>
                    <a:lnTo>
                      <a:pt x="119" y="32"/>
                    </a:lnTo>
                    <a:lnTo>
                      <a:pt x="24" y="32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Freeform 51"/>
              <p:cNvSpPr>
                <a:spLocks/>
              </p:cNvSpPr>
              <p:nvPr/>
            </p:nvSpPr>
            <p:spPr bwMode="auto">
              <a:xfrm>
                <a:off x="1074" y="3243"/>
                <a:ext cx="105" cy="43"/>
              </a:xfrm>
              <a:custGeom>
                <a:avLst/>
                <a:gdLst>
                  <a:gd name="T0" fmla="*/ 94 w 117"/>
                  <a:gd name="T1" fmla="*/ 0 h 32"/>
                  <a:gd name="T2" fmla="*/ 28 w 117"/>
                  <a:gd name="T3" fmla="*/ 58 h 32"/>
                  <a:gd name="T4" fmla="*/ 0 w 117"/>
                  <a:gd name="T5" fmla="*/ 46 h 32"/>
                  <a:gd name="T6" fmla="*/ 0 w 117"/>
                  <a:gd name="T7" fmla="*/ 0 h 32"/>
                  <a:gd name="T8" fmla="*/ 94 w 11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2">
                    <a:moveTo>
                      <a:pt x="117" y="0"/>
                    </a:moveTo>
                    <a:lnTo>
                      <a:pt x="34" y="32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Freeform 52"/>
              <p:cNvSpPr>
                <a:spLocks/>
              </p:cNvSpPr>
              <p:nvPr/>
            </p:nvSpPr>
            <p:spPr bwMode="auto">
              <a:xfrm>
                <a:off x="1074" y="3243"/>
                <a:ext cx="105" cy="43"/>
              </a:xfrm>
              <a:custGeom>
                <a:avLst/>
                <a:gdLst>
                  <a:gd name="T0" fmla="*/ 94 w 117"/>
                  <a:gd name="T1" fmla="*/ 0 h 32"/>
                  <a:gd name="T2" fmla="*/ 28 w 117"/>
                  <a:gd name="T3" fmla="*/ 58 h 32"/>
                  <a:gd name="T4" fmla="*/ 0 w 117"/>
                  <a:gd name="T5" fmla="*/ 46 h 32"/>
                  <a:gd name="T6" fmla="*/ 0 w 117"/>
                  <a:gd name="T7" fmla="*/ 0 h 32"/>
                  <a:gd name="T8" fmla="*/ 94 w 11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2">
                    <a:moveTo>
                      <a:pt x="117" y="0"/>
                    </a:moveTo>
                    <a:lnTo>
                      <a:pt x="34" y="32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Freeform 53"/>
              <p:cNvSpPr>
                <a:spLocks/>
              </p:cNvSpPr>
              <p:nvPr/>
            </p:nvSpPr>
            <p:spPr bwMode="auto">
              <a:xfrm>
                <a:off x="1188" y="3250"/>
                <a:ext cx="63" cy="41"/>
              </a:xfrm>
              <a:custGeom>
                <a:avLst/>
                <a:gdLst>
                  <a:gd name="T0" fmla="*/ 4 w 69"/>
                  <a:gd name="T1" fmla="*/ 56 h 30"/>
                  <a:gd name="T2" fmla="*/ 39 w 69"/>
                  <a:gd name="T3" fmla="*/ 42 h 30"/>
                  <a:gd name="T4" fmla="*/ 58 w 69"/>
                  <a:gd name="T5" fmla="*/ 0 h 30"/>
                  <a:gd name="T6" fmla="*/ 0 w 69"/>
                  <a:gd name="T7" fmla="*/ 5 h 30"/>
                  <a:gd name="T8" fmla="*/ 4 w 69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30">
                    <a:moveTo>
                      <a:pt x="4" y="30"/>
                    </a:moveTo>
                    <a:lnTo>
                      <a:pt x="47" y="23"/>
                    </a:lnTo>
                    <a:lnTo>
                      <a:pt x="69" y="0"/>
                    </a:lnTo>
                    <a:lnTo>
                      <a:pt x="0" y="3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Freeform 54"/>
              <p:cNvSpPr>
                <a:spLocks/>
              </p:cNvSpPr>
              <p:nvPr/>
            </p:nvSpPr>
            <p:spPr bwMode="auto">
              <a:xfrm>
                <a:off x="1188" y="3250"/>
                <a:ext cx="63" cy="41"/>
              </a:xfrm>
              <a:custGeom>
                <a:avLst/>
                <a:gdLst>
                  <a:gd name="T0" fmla="*/ 4 w 69"/>
                  <a:gd name="T1" fmla="*/ 56 h 30"/>
                  <a:gd name="T2" fmla="*/ 39 w 69"/>
                  <a:gd name="T3" fmla="*/ 42 h 30"/>
                  <a:gd name="T4" fmla="*/ 58 w 69"/>
                  <a:gd name="T5" fmla="*/ 0 h 30"/>
                  <a:gd name="T6" fmla="*/ 0 w 69"/>
                  <a:gd name="T7" fmla="*/ 5 h 30"/>
                  <a:gd name="T8" fmla="*/ 4 w 69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30">
                    <a:moveTo>
                      <a:pt x="4" y="30"/>
                    </a:moveTo>
                    <a:lnTo>
                      <a:pt x="47" y="23"/>
                    </a:lnTo>
                    <a:lnTo>
                      <a:pt x="69" y="0"/>
                    </a:lnTo>
                    <a:lnTo>
                      <a:pt x="0" y="3"/>
                    </a:lnTo>
                    <a:lnTo>
                      <a:pt x="4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55"/>
              <p:cNvSpPr>
                <a:spLocks/>
              </p:cNvSpPr>
              <p:nvPr/>
            </p:nvSpPr>
            <p:spPr bwMode="auto">
              <a:xfrm>
                <a:off x="1683" y="3254"/>
                <a:ext cx="52" cy="40"/>
              </a:xfrm>
              <a:custGeom>
                <a:avLst/>
                <a:gdLst>
                  <a:gd name="T0" fmla="*/ 0 w 57"/>
                  <a:gd name="T1" fmla="*/ 0 h 29"/>
                  <a:gd name="T2" fmla="*/ 20 w 57"/>
                  <a:gd name="T3" fmla="*/ 55 h 29"/>
                  <a:gd name="T4" fmla="*/ 47 w 57"/>
                  <a:gd name="T5" fmla="*/ 8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" h="29">
                    <a:moveTo>
                      <a:pt x="0" y="0"/>
                    </a:moveTo>
                    <a:lnTo>
                      <a:pt x="24" y="29"/>
                    </a:lnTo>
                    <a:lnTo>
                      <a:pt x="57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56"/>
              <p:cNvSpPr>
                <a:spLocks/>
              </p:cNvSpPr>
              <p:nvPr/>
            </p:nvSpPr>
            <p:spPr bwMode="auto">
              <a:xfrm>
                <a:off x="1892" y="3239"/>
                <a:ext cx="42" cy="47"/>
              </a:xfrm>
              <a:custGeom>
                <a:avLst/>
                <a:gdLst>
                  <a:gd name="T0" fmla="*/ 0 w 46"/>
                  <a:gd name="T1" fmla="*/ 0 h 35"/>
                  <a:gd name="T2" fmla="*/ 26 w 46"/>
                  <a:gd name="T3" fmla="*/ 63 h 35"/>
                  <a:gd name="T4" fmla="*/ 38 w 46"/>
                  <a:gd name="T5" fmla="*/ 12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0" y="0"/>
                    </a:moveTo>
                    <a:lnTo>
                      <a:pt x="32" y="35"/>
                    </a:lnTo>
                    <a:lnTo>
                      <a:pt x="46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57"/>
              <p:cNvSpPr>
                <a:spLocks/>
              </p:cNvSpPr>
              <p:nvPr/>
            </p:nvSpPr>
            <p:spPr bwMode="auto">
              <a:xfrm>
                <a:off x="1975" y="3249"/>
                <a:ext cx="51" cy="53"/>
              </a:xfrm>
              <a:custGeom>
                <a:avLst/>
                <a:gdLst>
                  <a:gd name="T0" fmla="*/ 0 w 57"/>
                  <a:gd name="T1" fmla="*/ 0 h 39"/>
                  <a:gd name="T2" fmla="*/ 2 w 57"/>
                  <a:gd name="T3" fmla="*/ 72 h 39"/>
                  <a:gd name="T4" fmla="*/ 30 w 57"/>
                  <a:gd name="T5" fmla="*/ 67 h 39"/>
                  <a:gd name="T6" fmla="*/ 46 w 57"/>
                  <a:gd name="T7" fmla="*/ 1 h 39"/>
                  <a:gd name="T8" fmla="*/ 0 w 57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9">
                    <a:moveTo>
                      <a:pt x="0" y="0"/>
                    </a:moveTo>
                    <a:lnTo>
                      <a:pt x="2" y="39"/>
                    </a:lnTo>
                    <a:lnTo>
                      <a:pt x="37" y="36"/>
                    </a:lnTo>
                    <a:lnTo>
                      <a:pt x="5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58"/>
              <p:cNvSpPr>
                <a:spLocks/>
              </p:cNvSpPr>
              <p:nvPr/>
            </p:nvSpPr>
            <p:spPr bwMode="auto">
              <a:xfrm>
                <a:off x="1975" y="3249"/>
                <a:ext cx="51" cy="53"/>
              </a:xfrm>
              <a:custGeom>
                <a:avLst/>
                <a:gdLst>
                  <a:gd name="T0" fmla="*/ 0 w 57"/>
                  <a:gd name="T1" fmla="*/ 0 h 39"/>
                  <a:gd name="T2" fmla="*/ 2 w 57"/>
                  <a:gd name="T3" fmla="*/ 72 h 39"/>
                  <a:gd name="T4" fmla="*/ 30 w 57"/>
                  <a:gd name="T5" fmla="*/ 67 h 39"/>
                  <a:gd name="T6" fmla="*/ 46 w 57"/>
                  <a:gd name="T7" fmla="*/ 1 h 39"/>
                  <a:gd name="T8" fmla="*/ 0 w 57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9">
                    <a:moveTo>
                      <a:pt x="0" y="0"/>
                    </a:moveTo>
                    <a:lnTo>
                      <a:pt x="2" y="39"/>
                    </a:lnTo>
                    <a:lnTo>
                      <a:pt x="37" y="36"/>
                    </a:lnTo>
                    <a:lnTo>
                      <a:pt x="57" y="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Freeform 59"/>
              <p:cNvSpPr>
                <a:spLocks/>
              </p:cNvSpPr>
              <p:nvPr/>
            </p:nvSpPr>
            <p:spPr bwMode="auto">
              <a:xfrm>
                <a:off x="2184" y="3236"/>
                <a:ext cx="46" cy="55"/>
              </a:xfrm>
              <a:custGeom>
                <a:avLst/>
                <a:gdLst>
                  <a:gd name="T0" fmla="*/ 4 w 51"/>
                  <a:gd name="T1" fmla="*/ 74 h 41"/>
                  <a:gd name="T2" fmla="*/ 31 w 51"/>
                  <a:gd name="T3" fmla="*/ 68 h 41"/>
                  <a:gd name="T4" fmla="*/ 41 w 51"/>
                  <a:gd name="T5" fmla="*/ 20 h 41"/>
                  <a:gd name="T6" fmla="*/ 36 w 51"/>
                  <a:gd name="T7" fmla="*/ 15 h 41"/>
                  <a:gd name="T8" fmla="*/ 21 w 51"/>
                  <a:gd name="T9" fmla="*/ 1 h 41"/>
                  <a:gd name="T10" fmla="*/ 6 w 51"/>
                  <a:gd name="T11" fmla="*/ 0 h 41"/>
                  <a:gd name="T12" fmla="*/ 0 w 51"/>
                  <a:gd name="T13" fmla="*/ 20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41">
                    <a:moveTo>
                      <a:pt x="4" y="41"/>
                    </a:moveTo>
                    <a:lnTo>
                      <a:pt x="38" y="38"/>
                    </a:lnTo>
                    <a:lnTo>
                      <a:pt x="51" y="11"/>
                    </a:lnTo>
                    <a:lnTo>
                      <a:pt x="44" y="8"/>
                    </a:lnTo>
                    <a:lnTo>
                      <a:pt x="26" y="1"/>
                    </a:lnTo>
                    <a:lnTo>
                      <a:pt x="8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Line 60"/>
              <p:cNvSpPr>
                <a:spLocks noChangeShapeType="1"/>
              </p:cNvSpPr>
              <p:nvPr/>
            </p:nvSpPr>
            <p:spPr bwMode="auto">
              <a:xfrm flipH="1" flipV="1">
                <a:off x="853" y="3250"/>
                <a:ext cx="131" cy="4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Freeform 61"/>
              <p:cNvSpPr>
                <a:spLocks/>
              </p:cNvSpPr>
              <p:nvPr/>
            </p:nvSpPr>
            <p:spPr bwMode="auto">
              <a:xfrm>
                <a:off x="853" y="3250"/>
                <a:ext cx="119" cy="36"/>
              </a:xfrm>
              <a:custGeom>
                <a:avLst/>
                <a:gdLst>
                  <a:gd name="T0" fmla="*/ 0 w 131"/>
                  <a:gd name="T1" fmla="*/ 0 h 27"/>
                  <a:gd name="T2" fmla="*/ 78 w 131"/>
                  <a:gd name="T3" fmla="*/ 48 h 27"/>
                  <a:gd name="T4" fmla="*/ 108 w 131"/>
                  <a:gd name="T5" fmla="*/ 36 h 27"/>
                  <a:gd name="T6" fmla="*/ 108 w 131"/>
                  <a:gd name="T7" fmla="*/ 5 h 27"/>
                  <a:gd name="T8" fmla="*/ 0 w 13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7">
                    <a:moveTo>
                      <a:pt x="0" y="0"/>
                    </a:moveTo>
                    <a:lnTo>
                      <a:pt x="95" y="27"/>
                    </a:lnTo>
                    <a:lnTo>
                      <a:pt x="131" y="20"/>
                    </a:lnTo>
                    <a:lnTo>
                      <a:pt x="13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Freeform 62"/>
              <p:cNvSpPr>
                <a:spLocks/>
              </p:cNvSpPr>
              <p:nvPr/>
            </p:nvSpPr>
            <p:spPr bwMode="auto">
              <a:xfrm>
                <a:off x="853" y="3250"/>
                <a:ext cx="119" cy="36"/>
              </a:xfrm>
              <a:custGeom>
                <a:avLst/>
                <a:gdLst>
                  <a:gd name="T0" fmla="*/ 0 w 131"/>
                  <a:gd name="T1" fmla="*/ 0 h 27"/>
                  <a:gd name="T2" fmla="*/ 78 w 131"/>
                  <a:gd name="T3" fmla="*/ 48 h 27"/>
                  <a:gd name="T4" fmla="*/ 108 w 131"/>
                  <a:gd name="T5" fmla="*/ 36 h 27"/>
                  <a:gd name="T6" fmla="*/ 108 w 131"/>
                  <a:gd name="T7" fmla="*/ 5 h 27"/>
                  <a:gd name="T8" fmla="*/ 0 w 13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7">
                    <a:moveTo>
                      <a:pt x="0" y="0"/>
                    </a:moveTo>
                    <a:lnTo>
                      <a:pt x="95" y="27"/>
                    </a:lnTo>
                    <a:lnTo>
                      <a:pt x="131" y="20"/>
                    </a:lnTo>
                    <a:lnTo>
                      <a:pt x="13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Freeform 63"/>
              <p:cNvSpPr>
                <a:spLocks/>
              </p:cNvSpPr>
              <p:nvPr/>
            </p:nvSpPr>
            <p:spPr bwMode="auto">
              <a:xfrm>
                <a:off x="998" y="3249"/>
                <a:ext cx="44" cy="37"/>
              </a:xfrm>
              <a:custGeom>
                <a:avLst/>
                <a:gdLst>
                  <a:gd name="T0" fmla="*/ 0 w 48"/>
                  <a:gd name="T1" fmla="*/ 7 h 28"/>
                  <a:gd name="T2" fmla="*/ 24 w 48"/>
                  <a:gd name="T3" fmla="*/ 49 h 28"/>
                  <a:gd name="T4" fmla="*/ 40 w 48"/>
                  <a:gd name="T5" fmla="*/ 0 h 28"/>
                  <a:gd name="T6" fmla="*/ 0 w 48"/>
                  <a:gd name="T7" fmla="*/ 7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4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Freeform 64"/>
              <p:cNvSpPr>
                <a:spLocks/>
              </p:cNvSpPr>
              <p:nvPr/>
            </p:nvSpPr>
            <p:spPr bwMode="auto">
              <a:xfrm>
                <a:off x="998" y="3249"/>
                <a:ext cx="44" cy="37"/>
              </a:xfrm>
              <a:custGeom>
                <a:avLst/>
                <a:gdLst>
                  <a:gd name="T0" fmla="*/ 0 w 48"/>
                  <a:gd name="T1" fmla="*/ 7 h 28"/>
                  <a:gd name="T2" fmla="*/ 24 w 48"/>
                  <a:gd name="T3" fmla="*/ 49 h 28"/>
                  <a:gd name="T4" fmla="*/ 40 w 48"/>
                  <a:gd name="T5" fmla="*/ 0 h 28"/>
                  <a:gd name="T6" fmla="*/ 0 w 48"/>
                  <a:gd name="T7" fmla="*/ 7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4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Freeform 65"/>
              <p:cNvSpPr>
                <a:spLocks/>
              </p:cNvSpPr>
              <p:nvPr/>
            </p:nvSpPr>
            <p:spPr bwMode="auto">
              <a:xfrm>
                <a:off x="1591" y="3249"/>
                <a:ext cx="57" cy="37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49 h 28"/>
                  <a:gd name="T4" fmla="*/ 38 w 63"/>
                  <a:gd name="T5" fmla="*/ 42 h 28"/>
                  <a:gd name="T6" fmla="*/ 52 w 63"/>
                  <a:gd name="T7" fmla="*/ 7 h 28"/>
                  <a:gd name="T8" fmla="*/ 0 w 6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0" y="28"/>
                    </a:lnTo>
                    <a:lnTo>
                      <a:pt x="46" y="24"/>
                    </a:lnTo>
                    <a:lnTo>
                      <a:pt x="6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Freeform 66"/>
              <p:cNvSpPr>
                <a:spLocks/>
              </p:cNvSpPr>
              <p:nvPr/>
            </p:nvSpPr>
            <p:spPr bwMode="auto">
              <a:xfrm>
                <a:off x="1591" y="3249"/>
                <a:ext cx="57" cy="37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49 h 28"/>
                  <a:gd name="T4" fmla="*/ 38 w 63"/>
                  <a:gd name="T5" fmla="*/ 42 h 28"/>
                  <a:gd name="T6" fmla="*/ 52 w 63"/>
                  <a:gd name="T7" fmla="*/ 7 h 28"/>
                  <a:gd name="T8" fmla="*/ 0 w 6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0" y="28"/>
                    </a:lnTo>
                    <a:lnTo>
                      <a:pt x="46" y="24"/>
                    </a:lnTo>
                    <a:lnTo>
                      <a:pt x="63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Freeform 67"/>
              <p:cNvSpPr>
                <a:spLocks/>
              </p:cNvSpPr>
              <p:nvPr/>
            </p:nvSpPr>
            <p:spPr bwMode="auto">
              <a:xfrm>
                <a:off x="1896" y="3239"/>
                <a:ext cx="40" cy="42"/>
              </a:xfrm>
              <a:custGeom>
                <a:avLst/>
                <a:gdLst>
                  <a:gd name="T0" fmla="*/ 0 w 45"/>
                  <a:gd name="T1" fmla="*/ 0 h 31"/>
                  <a:gd name="T2" fmla="*/ 22 w 45"/>
                  <a:gd name="T3" fmla="*/ 57 h 31"/>
                  <a:gd name="T4" fmla="*/ 36 w 45"/>
                  <a:gd name="T5" fmla="*/ 0 h 31"/>
                  <a:gd name="T6" fmla="*/ 0 w 45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28" y="31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Freeform 68"/>
              <p:cNvSpPr>
                <a:spLocks/>
              </p:cNvSpPr>
              <p:nvPr/>
            </p:nvSpPr>
            <p:spPr bwMode="auto">
              <a:xfrm>
                <a:off x="1896" y="3239"/>
                <a:ext cx="40" cy="42"/>
              </a:xfrm>
              <a:custGeom>
                <a:avLst/>
                <a:gdLst>
                  <a:gd name="T0" fmla="*/ 0 w 45"/>
                  <a:gd name="T1" fmla="*/ 0 h 31"/>
                  <a:gd name="T2" fmla="*/ 22 w 45"/>
                  <a:gd name="T3" fmla="*/ 57 h 31"/>
                  <a:gd name="T4" fmla="*/ 36 w 45"/>
                  <a:gd name="T5" fmla="*/ 0 h 31"/>
                  <a:gd name="T6" fmla="*/ 0 w 45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28" y="31"/>
                    </a:lnTo>
                    <a:lnTo>
                      <a:pt x="45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Freeform 69"/>
              <p:cNvSpPr>
                <a:spLocks/>
              </p:cNvSpPr>
              <p:nvPr/>
            </p:nvSpPr>
            <p:spPr bwMode="auto">
              <a:xfrm>
                <a:off x="1684" y="3254"/>
                <a:ext cx="57" cy="37"/>
              </a:xfrm>
              <a:custGeom>
                <a:avLst/>
                <a:gdLst>
                  <a:gd name="T0" fmla="*/ 52 w 63"/>
                  <a:gd name="T1" fmla="*/ 0 h 27"/>
                  <a:gd name="T2" fmla="*/ 0 w 63"/>
                  <a:gd name="T3" fmla="*/ 0 h 27"/>
                  <a:gd name="T4" fmla="*/ 14 w 63"/>
                  <a:gd name="T5" fmla="*/ 51 h 27"/>
                  <a:gd name="T6" fmla="*/ 52 w 6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27">
                    <a:moveTo>
                      <a:pt x="63" y="0"/>
                    </a:moveTo>
                    <a:lnTo>
                      <a:pt x="0" y="0"/>
                    </a:lnTo>
                    <a:lnTo>
                      <a:pt x="18" y="2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Freeform 70"/>
              <p:cNvSpPr>
                <a:spLocks/>
              </p:cNvSpPr>
              <p:nvPr/>
            </p:nvSpPr>
            <p:spPr bwMode="auto">
              <a:xfrm>
                <a:off x="1684" y="3254"/>
                <a:ext cx="57" cy="37"/>
              </a:xfrm>
              <a:custGeom>
                <a:avLst/>
                <a:gdLst>
                  <a:gd name="T0" fmla="*/ 52 w 63"/>
                  <a:gd name="T1" fmla="*/ 0 h 27"/>
                  <a:gd name="T2" fmla="*/ 0 w 63"/>
                  <a:gd name="T3" fmla="*/ 0 h 27"/>
                  <a:gd name="T4" fmla="*/ 14 w 63"/>
                  <a:gd name="T5" fmla="*/ 51 h 27"/>
                  <a:gd name="T6" fmla="*/ 52 w 6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27">
                    <a:moveTo>
                      <a:pt x="63" y="0"/>
                    </a:moveTo>
                    <a:lnTo>
                      <a:pt x="0" y="0"/>
                    </a:lnTo>
                    <a:lnTo>
                      <a:pt x="18" y="27"/>
                    </a:lnTo>
                    <a:lnTo>
                      <a:pt x="63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Freeform 71"/>
              <p:cNvSpPr>
                <a:spLocks/>
              </p:cNvSpPr>
              <p:nvPr/>
            </p:nvSpPr>
            <p:spPr bwMode="auto">
              <a:xfrm>
                <a:off x="1285" y="3243"/>
                <a:ext cx="55" cy="38"/>
              </a:xfrm>
              <a:custGeom>
                <a:avLst/>
                <a:gdLst>
                  <a:gd name="T0" fmla="*/ 0 w 62"/>
                  <a:gd name="T1" fmla="*/ 0 h 28"/>
                  <a:gd name="T2" fmla="*/ 19 w 62"/>
                  <a:gd name="T3" fmla="*/ 52 h 28"/>
                  <a:gd name="T4" fmla="*/ 49 w 62"/>
                  <a:gd name="T5" fmla="*/ 7 h 28"/>
                  <a:gd name="T6" fmla="*/ 0 w 62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24" y="28"/>
                    </a:lnTo>
                    <a:lnTo>
                      <a:pt x="6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Freeform 72"/>
              <p:cNvSpPr>
                <a:spLocks/>
              </p:cNvSpPr>
              <p:nvPr/>
            </p:nvSpPr>
            <p:spPr bwMode="auto">
              <a:xfrm>
                <a:off x="1285" y="3243"/>
                <a:ext cx="55" cy="38"/>
              </a:xfrm>
              <a:custGeom>
                <a:avLst/>
                <a:gdLst>
                  <a:gd name="T0" fmla="*/ 0 w 62"/>
                  <a:gd name="T1" fmla="*/ 0 h 28"/>
                  <a:gd name="T2" fmla="*/ 19 w 62"/>
                  <a:gd name="T3" fmla="*/ 52 h 28"/>
                  <a:gd name="T4" fmla="*/ 49 w 62"/>
                  <a:gd name="T5" fmla="*/ 7 h 28"/>
                  <a:gd name="T6" fmla="*/ 0 w 62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24" y="28"/>
                    </a:lnTo>
                    <a:lnTo>
                      <a:pt x="62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Freeform 73"/>
              <p:cNvSpPr>
                <a:spLocks/>
              </p:cNvSpPr>
              <p:nvPr/>
            </p:nvSpPr>
            <p:spPr bwMode="auto">
              <a:xfrm>
                <a:off x="1371" y="3239"/>
                <a:ext cx="113" cy="42"/>
              </a:xfrm>
              <a:custGeom>
                <a:avLst/>
                <a:gdLst>
                  <a:gd name="T0" fmla="*/ 102 w 125"/>
                  <a:gd name="T1" fmla="*/ 12 h 31"/>
                  <a:gd name="T2" fmla="*/ 30 w 125"/>
                  <a:gd name="T3" fmla="*/ 57 h 31"/>
                  <a:gd name="T4" fmla="*/ 0 w 125"/>
                  <a:gd name="T5" fmla="*/ 51 h 31"/>
                  <a:gd name="T6" fmla="*/ 0 w 125"/>
                  <a:gd name="T7" fmla="*/ 0 h 31"/>
                  <a:gd name="T8" fmla="*/ 102 w 125"/>
                  <a:gd name="T9" fmla="*/ 1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31">
                    <a:moveTo>
                      <a:pt x="125" y="7"/>
                    </a:moveTo>
                    <a:lnTo>
                      <a:pt x="36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5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Freeform 74"/>
              <p:cNvSpPr>
                <a:spLocks/>
              </p:cNvSpPr>
              <p:nvPr/>
            </p:nvSpPr>
            <p:spPr bwMode="auto">
              <a:xfrm>
                <a:off x="1371" y="3239"/>
                <a:ext cx="113" cy="42"/>
              </a:xfrm>
              <a:custGeom>
                <a:avLst/>
                <a:gdLst>
                  <a:gd name="T0" fmla="*/ 102 w 125"/>
                  <a:gd name="T1" fmla="*/ 12 h 31"/>
                  <a:gd name="T2" fmla="*/ 30 w 125"/>
                  <a:gd name="T3" fmla="*/ 57 h 31"/>
                  <a:gd name="T4" fmla="*/ 0 w 125"/>
                  <a:gd name="T5" fmla="*/ 51 h 31"/>
                  <a:gd name="T6" fmla="*/ 0 w 125"/>
                  <a:gd name="T7" fmla="*/ 0 h 31"/>
                  <a:gd name="T8" fmla="*/ 102 w 125"/>
                  <a:gd name="T9" fmla="*/ 1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31">
                    <a:moveTo>
                      <a:pt x="125" y="7"/>
                    </a:moveTo>
                    <a:lnTo>
                      <a:pt x="36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5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75"/>
              <p:cNvSpPr>
                <a:spLocks/>
              </p:cNvSpPr>
              <p:nvPr/>
            </p:nvSpPr>
            <p:spPr bwMode="auto">
              <a:xfrm>
                <a:off x="2175" y="3243"/>
                <a:ext cx="58" cy="43"/>
              </a:xfrm>
              <a:custGeom>
                <a:avLst/>
                <a:gdLst>
                  <a:gd name="T0" fmla="*/ 52 w 65"/>
                  <a:gd name="T1" fmla="*/ 7 h 32"/>
                  <a:gd name="T2" fmla="*/ 37 w 65"/>
                  <a:gd name="T3" fmla="*/ 51 h 32"/>
                  <a:gd name="T4" fmla="*/ 8 w 65"/>
                  <a:gd name="T5" fmla="*/ 58 h 32"/>
                  <a:gd name="T6" fmla="*/ 0 w 65"/>
                  <a:gd name="T7" fmla="*/ 0 h 32"/>
                  <a:gd name="T8" fmla="*/ 52 w 65"/>
                  <a:gd name="T9" fmla="*/ 7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65" y="4"/>
                    </a:moveTo>
                    <a:lnTo>
                      <a:pt x="46" y="28"/>
                    </a:lnTo>
                    <a:lnTo>
                      <a:pt x="10" y="32"/>
                    </a:lnTo>
                    <a:lnTo>
                      <a:pt x="0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Freeform 76"/>
              <p:cNvSpPr>
                <a:spLocks/>
              </p:cNvSpPr>
              <p:nvPr/>
            </p:nvSpPr>
            <p:spPr bwMode="auto">
              <a:xfrm>
                <a:off x="2175" y="3243"/>
                <a:ext cx="58" cy="43"/>
              </a:xfrm>
              <a:custGeom>
                <a:avLst/>
                <a:gdLst>
                  <a:gd name="T0" fmla="*/ 52 w 65"/>
                  <a:gd name="T1" fmla="*/ 7 h 32"/>
                  <a:gd name="T2" fmla="*/ 37 w 65"/>
                  <a:gd name="T3" fmla="*/ 51 h 32"/>
                  <a:gd name="T4" fmla="*/ 8 w 65"/>
                  <a:gd name="T5" fmla="*/ 58 h 32"/>
                  <a:gd name="T6" fmla="*/ 0 w 65"/>
                  <a:gd name="T7" fmla="*/ 0 h 32"/>
                  <a:gd name="T8" fmla="*/ 52 w 65"/>
                  <a:gd name="T9" fmla="*/ 7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65" y="4"/>
                    </a:moveTo>
                    <a:lnTo>
                      <a:pt x="46" y="28"/>
                    </a:lnTo>
                    <a:lnTo>
                      <a:pt x="10" y="32"/>
                    </a:lnTo>
                    <a:lnTo>
                      <a:pt x="0" y="0"/>
                    </a:lnTo>
                    <a:lnTo>
                      <a:pt x="65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77"/>
              <p:cNvSpPr>
                <a:spLocks/>
              </p:cNvSpPr>
              <p:nvPr/>
            </p:nvSpPr>
            <p:spPr bwMode="auto">
              <a:xfrm>
                <a:off x="2272" y="3254"/>
                <a:ext cx="55" cy="37"/>
              </a:xfrm>
              <a:custGeom>
                <a:avLst/>
                <a:gdLst>
                  <a:gd name="T0" fmla="*/ 50 w 61"/>
                  <a:gd name="T1" fmla="*/ 0 h 27"/>
                  <a:gd name="T2" fmla="*/ 14 w 61"/>
                  <a:gd name="T3" fmla="*/ 51 h 27"/>
                  <a:gd name="T4" fmla="*/ 0 w 61"/>
                  <a:gd name="T5" fmla="*/ 7 h 27"/>
                  <a:gd name="T6" fmla="*/ 50 w 61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7">
                    <a:moveTo>
                      <a:pt x="61" y="0"/>
                    </a:moveTo>
                    <a:lnTo>
                      <a:pt x="18" y="27"/>
                    </a:lnTo>
                    <a:lnTo>
                      <a:pt x="0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78"/>
              <p:cNvSpPr>
                <a:spLocks/>
              </p:cNvSpPr>
              <p:nvPr/>
            </p:nvSpPr>
            <p:spPr bwMode="auto">
              <a:xfrm>
                <a:off x="2272" y="3254"/>
                <a:ext cx="55" cy="37"/>
              </a:xfrm>
              <a:custGeom>
                <a:avLst/>
                <a:gdLst>
                  <a:gd name="T0" fmla="*/ 50 w 61"/>
                  <a:gd name="T1" fmla="*/ 0 h 27"/>
                  <a:gd name="T2" fmla="*/ 14 w 61"/>
                  <a:gd name="T3" fmla="*/ 51 h 27"/>
                  <a:gd name="T4" fmla="*/ 0 w 61"/>
                  <a:gd name="T5" fmla="*/ 7 h 27"/>
                  <a:gd name="T6" fmla="*/ 50 w 61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7">
                    <a:moveTo>
                      <a:pt x="61" y="0"/>
                    </a:moveTo>
                    <a:lnTo>
                      <a:pt x="18" y="27"/>
                    </a:lnTo>
                    <a:lnTo>
                      <a:pt x="0" y="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79"/>
              <p:cNvSpPr>
                <a:spLocks/>
              </p:cNvSpPr>
              <p:nvPr/>
            </p:nvSpPr>
            <p:spPr bwMode="auto">
              <a:xfrm>
                <a:off x="2374" y="3250"/>
                <a:ext cx="50" cy="36"/>
              </a:xfrm>
              <a:custGeom>
                <a:avLst/>
                <a:gdLst>
                  <a:gd name="T0" fmla="*/ 0 w 55"/>
                  <a:gd name="T1" fmla="*/ 0 h 27"/>
                  <a:gd name="T2" fmla="*/ 19 w 55"/>
                  <a:gd name="T3" fmla="*/ 48 h 27"/>
                  <a:gd name="T4" fmla="*/ 45 w 55"/>
                  <a:gd name="T5" fmla="*/ 15 h 27"/>
                  <a:gd name="T6" fmla="*/ 0 w 5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7">
                    <a:moveTo>
                      <a:pt x="0" y="0"/>
                    </a:moveTo>
                    <a:lnTo>
                      <a:pt x="23" y="27"/>
                    </a:lnTo>
                    <a:lnTo>
                      <a:pt x="5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80"/>
              <p:cNvSpPr>
                <a:spLocks/>
              </p:cNvSpPr>
              <p:nvPr/>
            </p:nvSpPr>
            <p:spPr bwMode="auto">
              <a:xfrm>
                <a:off x="2374" y="3250"/>
                <a:ext cx="50" cy="36"/>
              </a:xfrm>
              <a:custGeom>
                <a:avLst/>
                <a:gdLst>
                  <a:gd name="T0" fmla="*/ 0 w 55"/>
                  <a:gd name="T1" fmla="*/ 0 h 27"/>
                  <a:gd name="T2" fmla="*/ 19 w 55"/>
                  <a:gd name="T3" fmla="*/ 48 h 27"/>
                  <a:gd name="T4" fmla="*/ 45 w 55"/>
                  <a:gd name="T5" fmla="*/ 15 h 27"/>
                  <a:gd name="T6" fmla="*/ 0 w 5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7">
                    <a:moveTo>
                      <a:pt x="0" y="0"/>
                    </a:moveTo>
                    <a:lnTo>
                      <a:pt x="23" y="27"/>
                    </a:lnTo>
                    <a:lnTo>
                      <a:pt x="55" y="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81"/>
              <p:cNvSpPr>
                <a:spLocks/>
              </p:cNvSpPr>
              <p:nvPr/>
            </p:nvSpPr>
            <p:spPr bwMode="auto">
              <a:xfrm>
                <a:off x="2480" y="3250"/>
                <a:ext cx="92" cy="21"/>
              </a:xfrm>
              <a:custGeom>
                <a:avLst/>
                <a:gdLst>
                  <a:gd name="T0" fmla="*/ 0 w 103"/>
                  <a:gd name="T1" fmla="*/ 6 h 15"/>
                  <a:gd name="T2" fmla="*/ 22 w 103"/>
                  <a:gd name="T3" fmla="*/ 29 h 15"/>
                  <a:gd name="T4" fmla="*/ 82 w 103"/>
                  <a:gd name="T5" fmla="*/ 0 h 15"/>
                  <a:gd name="T6" fmla="*/ 0 w 103"/>
                  <a:gd name="T7" fmla="*/ 6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3"/>
                    </a:moveTo>
                    <a:lnTo>
                      <a:pt x="28" y="15"/>
                    </a:lnTo>
                    <a:lnTo>
                      <a:pt x="10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82"/>
              <p:cNvSpPr>
                <a:spLocks/>
              </p:cNvSpPr>
              <p:nvPr/>
            </p:nvSpPr>
            <p:spPr bwMode="auto">
              <a:xfrm>
                <a:off x="2480" y="3250"/>
                <a:ext cx="92" cy="21"/>
              </a:xfrm>
              <a:custGeom>
                <a:avLst/>
                <a:gdLst>
                  <a:gd name="T0" fmla="*/ 0 w 103"/>
                  <a:gd name="T1" fmla="*/ 6 h 15"/>
                  <a:gd name="T2" fmla="*/ 22 w 103"/>
                  <a:gd name="T3" fmla="*/ 29 h 15"/>
                  <a:gd name="T4" fmla="*/ 82 w 103"/>
                  <a:gd name="T5" fmla="*/ 0 h 15"/>
                  <a:gd name="T6" fmla="*/ 0 w 103"/>
                  <a:gd name="T7" fmla="*/ 6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3"/>
                    </a:moveTo>
                    <a:lnTo>
                      <a:pt x="28" y="15"/>
                    </a:lnTo>
                    <a:lnTo>
                      <a:pt x="103" y="0"/>
                    </a:lnTo>
                    <a:lnTo>
                      <a:pt x="0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83"/>
              <p:cNvSpPr>
                <a:spLocks/>
              </p:cNvSpPr>
              <p:nvPr/>
            </p:nvSpPr>
            <p:spPr bwMode="auto">
              <a:xfrm>
                <a:off x="2678" y="3249"/>
                <a:ext cx="43" cy="32"/>
              </a:xfrm>
              <a:custGeom>
                <a:avLst/>
                <a:gdLst>
                  <a:gd name="T0" fmla="*/ 0 w 48"/>
                  <a:gd name="T1" fmla="*/ 16 h 24"/>
                  <a:gd name="T2" fmla="*/ 22 w 48"/>
                  <a:gd name="T3" fmla="*/ 43 h 24"/>
                  <a:gd name="T4" fmla="*/ 39 w 48"/>
                  <a:gd name="T5" fmla="*/ 0 h 24"/>
                  <a:gd name="T6" fmla="*/ 0 w 48"/>
                  <a:gd name="T7" fmla="*/ 16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9"/>
                    </a:moveTo>
                    <a:lnTo>
                      <a:pt x="28" y="24"/>
                    </a:lnTo>
                    <a:lnTo>
                      <a:pt x="4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84"/>
              <p:cNvSpPr>
                <a:spLocks/>
              </p:cNvSpPr>
              <p:nvPr/>
            </p:nvSpPr>
            <p:spPr bwMode="auto">
              <a:xfrm>
                <a:off x="2678" y="3249"/>
                <a:ext cx="43" cy="32"/>
              </a:xfrm>
              <a:custGeom>
                <a:avLst/>
                <a:gdLst>
                  <a:gd name="T0" fmla="*/ 0 w 48"/>
                  <a:gd name="T1" fmla="*/ 16 h 24"/>
                  <a:gd name="T2" fmla="*/ 22 w 48"/>
                  <a:gd name="T3" fmla="*/ 43 h 24"/>
                  <a:gd name="T4" fmla="*/ 39 w 48"/>
                  <a:gd name="T5" fmla="*/ 0 h 24"/>
                  <a:gd name="T6" fmla="*/ 0 w 48"/>
                  <a:gd name="T7" fmla="*/ 16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9"/>
                    </a:moveTo>
                    <a:lnTo>
                      <a:pt x="28" y="24"/>
                    </a:lnTo>
                    <a:lnTo>
                      <a:pt x="48" y="0"/>
                    </a:lnTo>
                    <a:lnTo>
                      <a:pt x="0" y="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85"/>
              <p:cNvSpPr>
                <a:spLocks/>
              </p:cNvSpPr>
              <p:nvPr/>
            </p:nvSpPr>
            <p:spPr bwMode="auto">
              <a:xfrm>
                <a:off x="2868" y="3243"/>
                <a:ext cx="43" cy="31"/>
              </a:xfrm>
              <a:custGeom>
                <a:avLst/>
                <a:gdLst>
                  <a:gd name="T0" fmla="*/ 0 w 47"/>
                  <a:gd name="T1" fmla="*/ 15 h 23"/>
                  <a:gd name="T2" fmla="*/ 35 w 47"/>
                  <a:gd name="T3" fmla="*/ 42 h 23"/>
                  <a:gd name="T4" fmla="*/ 39 w 47"/>
                  <a:gd name="T5" fmla="*/ 0 h 23"/>
                  <a:gd name="T6" fmla="*/ 0 w 47"/>
                  <a:gd name="T7" fmla="*/ 1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3">
                    <a:moveTo>
                      <a:pt x="0" y="8"/>
                    </a:moveTo>
                    <a:lnTo>
                      <a:pt x="41" y="23"/>
                    </a:lnTo>
                    <a:lnTo>
                      <a:pt x="4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Freeform 86"/>
              <p:cNvSpPr>
                <a:spLocks/>
              </p:cNvSpPr>
              <p:nvPr/>
            </p:nvSpPr>
            <p:spPr bwMode="auto">
              <a:xfrm>
                <a:off x="2868" y="3243"/>
                <a:ext cx="43" cy="31"/>
              </a:xfrm>
              <a:custGeom>
                <a:avLst/>
                <a:gdLst>
                  <a:gd name="T0" fmla="*/ 0 w 47"/>
                  <a:gd name="T1" fmla="*/ 15 h 23"/>
                  <a:gd name="T2" fmla="*/ 35 w 47"/>
                  <a:gd name="T3" fmla="*/ 42 h 23"/>
                  <a:gd name="T4" fmla="*/ 39 w 47"/>
                  <a:gd name="T5" fmla="*/ 0 h 23"/>
                  <a:gd name="T6" fmla="*/ 0 w 47"/>
                  <a:gd name="T7" fmla="*/ 1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3">
                    <a:moveTo>
                      <a:pt x="0" y="8"/>
                    </a:moveTo>
                    <a:lnTo>
                      <a:pt x="41" y="23"/>
                    </a:lnTo>
                    <a:lnTo>
                      <a:pt x="47" y="0"/>
                    </a:lnTo>
                    <a:lnTo>
                      <a:pt x="0" y="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533"/>
              <p:cNvSpPr>
                <a:spLocks noChangeShapeType="1"/>
              </p:cNvSpPr>
              <p:nvPr/>
            </p:nvSpPr>
            <p:spPr bwMode="auto">
              <a:xfrm>
                <a:off x="801" y="3273"/>
                <a:ext cx="2168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543"/>
              <p:cNvSpPr>
                <a:spLocks/>
              </p:cNvSpPr>
              <p:nvPr/>
            </p:nvSpPr>
            <p:spPr bwMode="auto">
              <a:xfrm>
                <a:off x="377" y="3115"/>
                <a:ext cx="41" cy="132"/>
              </a:xfrm>
              <a:custGeom>
                <a:avLst/>
                <a:gdLst>
                  <a:gd name="T0" fmla="*/ 14 w 45"/>
                  <a:gd name="T1" fmla="*/ 180 h 97"/>
                  <a:gd name="T2" fmla="*/ 14 w 45"/>
                  <a:gd name="T3" fmla="*/ 61 h 97"/>
                  <a:gd name="T4" fmla="*/ 0 w 45"/>
                  <a:gd name="T5" fmla="*/ 61 h 97"/>
                  <a:gd name="T6" fmla="*/ 0 w 45"/>
                  <a:gd name="T7" fmla="*/ 42 h 97"/>
                  <a:gd name="T8" fmla="*/ 14 w 45"/>
                  <a:gd name="T9" fmla="*/ 42 h 97"/>
                  <a:gd name="T10" fmla="*/ 14 w 45"/>
                  <a:gd name="T11" fmla="*/ 0 h 97"/>
                  <a:gd name="T12" fmla="*/ 24 w 45"/>
                  <a:gd name="T13" fmla="*/ 0 h 97"/>
                  <a:gd name="T14" fmla="*/ 24 w 45"/>
                  <a:gd name="T15" fmla="*/ 42 h 97"/>
                  <a:gd name="T16" fmla="*/ 37 w 45"/>
                  <a:gd name="T17" fmla="*/ 42 h 97"/>
                  <a:gd name="T18" fmla="*/ 37 w 45"/>
                  <a:gd name="T19" fmla="*/ 61 h 97"/>
                  <a:gd name="T20" fmla="*/ 24 w 45"/>
                  <a:gd name="T21" fmla="*/ 61 h 97"/>
                  <a:gd name="T22" fmla="*/ 24 w 45"/>
                  <a:gd name="T23" fmla="*/ 180 h 97"/>
                  <a:gd name="T24" fmla="*/ 14 w 45"/>
                  <a:gd name="T25" fmla="*/ 180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97">
                    <a:moveTo>
                      <a:pt x="17" y="97"/>
                    </a:moveTo>
                    <a:lnTo>
                      <a:pt x="17" y="33"/>
                    </a:lnTo>
                    <a:lnTo>
                      <a:pt x="0" y="33"/>
                    </a:lnTo>
                    <a:lnTo>
                      <a:pt x="0" y="23"/>
                    </a:lnTo>
                    <a:lnTo>
                      <a:pt x="17" y="23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23"/>
                    </a:lnTo>
                    <a:lnTo>
                      <a:pt x="45" y="23"/>
                    </a:lnTo>
                    <a:lnTo>
                      <a:pt x="45" y="33"/>
                    </a:lnTo>
                    <a:lnTo>
                      <a:pt x="29" y="33"/>
                    </a:lnTo>
                    <a:lnTo>
                      <a:pt x="29" y="97"/>
                    </a:lnTo>
                    <a:lnTo>
                      <a:pt x="17" y="9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544"/>
              <p:cNvSpPr>
                <a:spLocks noEditPoints="1"/>
              </p:cNvSpPr>
              <p:nvPr/>
            </p:nvSpPr>
            <p:spPr bwMode="auto">
              <a:xfrm>
                <a:off x="438" y="3170"/>
                <a:ext cx="88" cy="43"/>
              </a:xfrm>
              <a:custGeom>
                <a:avLst/>
                <a:gdLst>
                  <a:gd name="T0" fmla="*/ 80 w 97"/>
                  <a:gd name="T1" fmla="*/ 46 h 32"/>
                  <a:gd name="T2" fmla="*/ 80 w 97"/>
                  <a:gd name="T3" fmla="*/ 58 h 32"/>
                  <a:gd name="T4" fmla="*/ 0 w 97"/>
                  <a:gd name="T5" fmla="*/ 58 h 32"/>
                  <a:gd name="T6" fmla="*/ 0 w 97"/>
                  <a:gd name="T7" fmla="*/ 46 h 32"/>
                  <a:gd name="T8" fmla="*/ 80 w 97"/>
                  <a:gd name="T9" fmla="*/ 46 h 32"/>
                  <a:gd name="T10" fmla="*/ 80 w 97"/>
                  <a:gd name="T11" fmla="*/ 0 h 32"/>
                  <a:gd name="T12" fmla="*/ 80 w 97"/>
                  <a:gd name="T13" fmla="*/ 12 h 32"/>
                  <a:gd name="T14" fmla="*/ 0 w 97"/>
                  <a:gd name="T15" fmla="*/ 12 h 32"/>
                  <a:gd name="T16" fmla="*/ 0 w 97"/>
                  <a:gd name="T17" fmla="*/ 0 h 32"/>
                  <a:gd name="T18" fmla="*/ 80 w 97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32">
                    <a:moveTo>
                      <a:pt x="97" y="25"/>
                    </a:moveTo>
                    <a:lnTo>
                      <a:pt x="97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97" y="25"/>
                    </a:lnTo>
                    <a:close/>
                    <a:moveTo>
                      <a:pt x="97" y="0"/>
                    </a:moveTo>
                    <a:lnTo>
                      <a:pt x="97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545"/>
              <p:cNvSpPr>
                <a:spLocks/>
              </p:cNvSpPr>
              <p:nvPr/>
            </p:nvSpPr>
            <p:spPr bwMode="auto">
              <a:xfrm>
                <a:off x="563" y="3115"/>
                <a:ext cx="31" cy="132"/>
              </a:xfrm>
              <a:custGeom>
                <a:avLst/>
                <a:gdLst>
                  <a:gd name="T0" fmla="*/ 28 w 34"/>
                  <a:gd name="T1" fmla="*/ 180 h 97"/>
                  <a:gd name="T2" fmla="*/ 16 w 34"/>
                  <a:gd name="T3" fmla="*/ 180 h 97"/>
                  <a:gd name="T4" fmla="*/ 16 w 34"/>
                  <a:gd name="T5" fmla="*/ 15 h 97"/>
                  <a:gd name="T6" fmla="*/ 0 w 34"/>
                  <a:gd name="T7" fmla="*/ 15 h 97"/>
                  <a:gd name="T8" fmla="*/ 0 w 34"/>
                  <a:gd name="T9" fmla="*/ 0 h 97"/>
                  <a:gd name="T10" fmla="*/ 28 w 34"/>
                  <a:gd name="T11" fmla="*/ 0 h 97"/>
                  <a:gd name="T12" fmla="*/ 28 w 34"/>
                  <a:gd name="T13" fmla="*/ 18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97">
                    <a:moveTo>
                      <a:pt x="34" y="97"/>
                    </a:moveTo>
                    <a:lnTo>
                      <a:pt x="20" y="97"/>
                    </a:lnTo>
                    <a:lnTo>
                      <a:pt x="2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9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546"/>
              <p:cNvSpPr>
                <a:spLocks noChangeShapeType="1"/>
              </p:cNvSpPr>
              <p:nvPr/>
            </p:nvSpPr>
            <p:spPr bwMode="auto">
              <a:xfrm>
                <a:off x="1034" y="3379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547"/>
              <p:cNvSpPr>
                <a:spLocks noChangeShapeType="1"/>
              </p:cNvSpPr>
              <p:nvPr/>
            </p:nvSpPr>
            <p:spPr bwMode="auto">
              <a:xfrm>
                <a:off x="1034" y="3406"/>
                <a:ext cx="1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Line 548"/>
              <p:cNvSpPr>
                <a:spLocks noChangeShapeType="1"/>
              </p:cNvSpPr>
              <p:nvPr/>
            </p:nvSpPr>
            <p:spPr bwMode="auto">
              <a:xfrm>
                <a:off x="1034" y="3432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549"/>
              <p:cNvSpPr>
                <a:spLocks noChangeShapeType="1"/>
              </p:cNvSpPr>
              <p:nvPr/>
            </p:nvSpPr>
            <p:spPr bwMode="auto">
              <a:xfrm>
                <a:off x="1034" y="3459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Line 550"/>
              <p:cNvSpPr>
                <a:spLocks noChangeShapeType="1"/>
              </p:cNvSpPr>
              <p:nvPr/>
            </p:nvSpPr>
            <p:spPr bwMode="auto">
              <a:xfrm>
                <a:off x="900" y="3373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551"/>
              <p:cNvSpPr>
                <a:spLocks noChangeShapeType="1"/>
              </p:cNvSpPr>
              <p:nvPr/>
            </p:nvSpPr>
            <p:spPr bwMode="auto">
              <a:xfrm>
                <a:off x="900" y="3399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Line 552"/>
              <p:cNvSpPr>
                <a:spLocks noChangeShapeType="1"/>
              </p:cNvSpPr>
              <p:nvPr/>
            </p:nvSpPr>
            <p:spPr bwMode="auto">
              <a:xfrm>
                <a:off x="900" y="3424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Line 553"/>
              <p:cNvSpPr>
                <a:spLocks noChangeShapeType="1"/>
              </p:cNvSpPr>
              <p:nvPr/>
            </p:nvSpPr>
            <p:spPr bwMode="auto">
              <a:xfrm>
                <a:off x="900" y="3451"/>
                <a:ext cx="0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554"/>
              <p:cNvSpPr>
                <a:spLocks/>
              </p:cNvSpPr>
              <p:nvPr/>
            </p:nvSpPr>
            <p:spPr bwMode="auto">
              <a:xfrm>
                <a:off x="905" y="3387"/>
                <a:ext cx="30" cy="50"/>
              </a:xfrm>
              <a:custGeom>
                <a:avLst/>
                <a:gdLst>
                  <a:gd name="T0" fmla="*/ 26 w 34"/>
                  <a:gd name="T1" fmla="*/ 0 h 37"/>
                  <a:gd name="T2" fmla="*/ 0 w 34"/>
                  <a:gd name="T3" fmla="*/ 35 h 37"/>
                  <a:gd name="T4" fmla="*/ 26 w 34"/>
                  <a:gd name="T5" fmla="*/ 68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37">
                    <a:moveTo>
                      <a:pt x="34" y="0"/>
                    </a:moveTo>
                    <a:lnTo>
                      <a:pt x="0" y="19"/>
                    </a:lnTo>
                    <a:lnTo>
                      <a:pt x="34" y="3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555"/>
              <p:cNvSpPr>
                <a:spLocks noChangeShapeType="1"/>
              </p:cNvSpPr>
              <p:nvPr/>
            </p:nvSpPr>
            <p:spPr bwMode="auto">
              <a:xfrm>
                <a:off x="910" y="3412"/>
                <a:ext cx="99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556"/>
              <p:cNvSpPr>
                <a:spLocks/>
              </p:cNvSpPr>
              <p:nvPr/>
            </p:nvSpPr>
            <p:spPr bwMode="auto">
              <a:xfrm>
                <a:off x="985" y="3387"/>
                <a:ext cx="31" cy="50"/>
              </a:xfrm>
              <a:custGeom>
                <a:avLst/>
                <a:gdLst>
                  <a:gd name="T0" fmla="*/ 0 w 34"/>
                  <a:gd name="T1" fmla="*/ 0 h 37"/>
                  <a:gd name="T2" fmla="*/ 28 w 34"/>
                  <a:gd name="T3" fmla="*/ 35 h 37"/>
                  <a:gd name="T4" fmla="*/ 0 w 34"/>
                  <a:gd name="T5" fmla="*/ 68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37">
                    <a:moveTo>
                      <a:pt x="0" y="0"/>
                    </a:moveTo>
                    <a:lnTo>
                      <a:pt x="34" y="19"/>
                    </a:lnTo>
                    <a:lnTo>
                      <a:pt x="0" y="3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Freeform 557"/>
              <p:cNvSpPr>
                <a:spLocks noEditPoints="1"/>
              </p:cNvSpPr>
              <p:nvPr/>
            </p:nvSpPr>
            <p:spPr bwMode="auto">
              <a:xfrm>
                <a:off x="930" y="3454"/>
                <a:ext cx="86" cy="124"/>
              </a:xfrm>
              <a:custGeom>
                <a:avLst/>
                <a:gdLst>
                  <a:gd name="T0" fmla="*/ 78 w 95"/>
                  <a:gd name="T1" fmla="*/ 169 h 91"/>
                  <a:gd name="T2" fmla="*/ 0 w 95"/>
                  <a:gd name="T3" fmla="*/ 169 h 91"/>
                  <a:gd name="T4" fmla="*/ 40 w 95"/>
                  <a:gd name="T5" fmla="*/ 0 h 91"/>
                  <a:gd name="T6" fmla="*/ 78 w 95"/>
                  <a:gd name="T7" fmla="*/ 169 h 91"/>
                  <a:gd name="T8" fmla="*/ 63 w 95"/>
                  <a:gd name="T9" fmla="*/ 159 h 91"/>
                  <a:gd name="T10" fmla="*/ 38 w 95"/>
                  <a:gd name="T11" fmla="*/ 42 h 91"/>
                  <a:gd name="T12" fmla="*/ 8 w 95"/>
                  <a:gd name="T13" fmla="*/ 159 h 91"/>
                  <a:gd name="T14" fmla="*/ 63 w 95"/>
                  <a:gd name="T15" fmla="*/ 159 h 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5" h="91">
                    <a:moveTo>
                      <a:pt x="95" y="91"/>
                    </a:moveTo>
                    <a:lnTo>
                      <a:pt x="0" y="91"/>
                    </a:lnTo>
                    <a:lnTo>
                      <a:pt x="49" y="0"/>
                    </a:lnTo>
                    <a:lnTo>
                      <a:pt x="95" y="91"/>
                    </a:lnTo>
                    <a:close/>
                    <a:moveTo>
                      <a:pt x="77" y="86"/>
                    </a:moveTo>
                    <a:lnTo>
                      <a:pt x="46" y="23"/>
                    </a:lnTo>
                    <a:lnTo>
                      <a:pt x="10" y="86"/>
                    </a:lnTo>
                    <a:lnTo>
                      <a:pt x="77" y="8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86" name="Picture 56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" y="2518"/>
              <a:ext cx="1493" cy="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1" name="Group 571"/>
          <p:cNvGrpSpPr>
            <a:grpSpLocks/>
          </p:cNvGrpSpPr>
          <p:nvPr/>
        </p:nvGrpSpPr>
        <p:grpSpPr bwMode="auto">
          <a:xfrm>
            <a:off x="768303" y="2373699"/>
            <a:ext cx="7897812" cy="2190750"/>
            <a:chOff x="363" y="877"/>
            <a:chExt cx="5206" cy="1591"/>
          </a:xfrm>
        </p:grpSpPr>
        <p:grpSp>
          <p:nvGrpSpPr>
            <p:cNvPr id="312" name="Group 569"/>
            <p:cNvGrpSpPr>
              <a:grpSpLocks/>
            </p:cNvGrpSpPr>
            <p:nvPr/>
          </p:nvGrpSpPr>
          <p:grpSpPr bwMode="auto">
            <a:xfrm>
              <a:off x="363" y="1002"/>
              <a:ext cx="2612" cy="1235"/>
              <a:chOff x="385" y="774"/>
              <a:chExt cx="2612" cy="1235"/>
            </a:xfrm>
          </p:grpSpPr>
          <p:sp>
            <p:nvSpPr>
              <p:cNvPr id="315" name="Freeform 87"/>
              <p:cNvSpPr>
                <a:spLocks/>
              </p:cNvSpPr>
              <p:nvPr/>
            </p:nvSpPr>
            <p:spPr bwMode="auto">
              <a:xfrm>
                <a:off x="1743" y="774"/>
                <a:ext cx="79" cy="86"/>
              </a:xfrm>
              <a:custGeom>
                <a:avLst/>
                <a:gdLst>
                  <a:gd name="T0" fmla="*/ 36 w 87"/>
                  <a:gd name="T1" fmla="*/ 0 h 64"/>
                  <a:gd name="T2" fmla="*/ 72 w 87"/>
                  <a:gd name="T3" fmla="*/ 116 h 64"/>
                  <a:gd name="T4" fmla="*/ 36 w 87"/>
                  <a:gd name="T5" fmla="*/ 0 h 64"/>
                  <a:gd name="T6" fmla="*/ 0 w 87"/>
                  <a:gd name="T7" fmla="*/ 116 h 64"/>
                  <a:gd name="T8" fmla="*/ 72 w 87"/>
                  <a:gd name="T9" fmla="*/ 116 h 64"/>
                  <a:gd name="T10" fmla="*/ 36 w 87"/>
                  <a:gd name="T11" fmla="*/ 0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64">
                    <a:moveTo>
                      <a:pt x="44" y="0"/>
                    </a:moveTo>
                    <a:lnTo>
                      <a:pt x="87" y="64"/>
                    </a:lnTo>
                    <a:lnTo>
                      <a:pt x="44" y="0"/>
                    </a:lnTo>
                    <a:lnTo>
                      <a:pt x="0" y="64"/>
                    </a:lnTo>
                    <a:lnTo>
                      <a:pt x="87" y="64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6" name="Freeform 88"/>
              <p:cNvSpPr>
                <a:spLocks/>
              </p:cNvSpPr>
              <p:nvPr/>
            </p:nvSpPr>
            <p:spPr bwMode="auto">
              <a:xfrm>
                <a:off x="1776" y="854"/>
                <a:ext cx="14" cy="346"/>
              </a:xfrm>
              <a:custGeom>
                <a:avLst/>
                <a:gdLst>
                  <a:gd name="T0" fmla="*/ 7 w 15"/>
                  <a:gd name="T1" fmla="*/ 468 h 256"/>
                  <a:gd name="T2" fmla="*/ 13 w 15"/>
                  <a:gd name="T3" fmla="*/ 468 h 256"/>
                  <a:gd name="T4" fmla="*/ 13 w 15"/>
                  <a:gd name="T5" fmla="*/ 0 h 256"/>
                  <a:gd name="T6" fmla="*/ 0 w 15"/>
                  <a:gd name="T7" fmla="*/ 0 h 256"/>
                  <a:gd name="T8" fmla="*/ 0 w 15"/>
                  <a:gd name="T9" fmla="*/ 468 h 256"/>
                  <a:gd name="T10" fmla="*/ 7 w 15"/>
                  <a:gd name="T11" fmla="*/ 468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256">
                    <a:moveTo>
                      <a:pt x="8" y="256"/>
                    </a:moveTo>
                    <a:lnTo>
                      <a:pt x="15" y="25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8" y="256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7" name="Freeform 223"/>
              <p:cNvSpPr>
                <a:spLocks/>
              </p:cNvSpPr>
              <p:nvPr/>
            </p:nvSpPr>
            <p:spPr bwMode="auto">
              <a:xfrm>
                <a:off x="770" y="1462"/>
                <a:ext cx="437" cy="500"/>
              </a:xfrm>
              <a:custGeom>
                <a:avLst/>
                <a:gdLst>
                  <a:gd name="T0" fmla="*/ 0 w 482"/>
                  <a:gd name="T1" fmla="*/ 56 h 369"/>
                  <a:gd name="T2" fmla="*/ 249 w 482"/>
                  <a:gd name="T3" fmla="*/ 678 h 369"/>
                  <a:gd name="T4" fmla="*/ 234 w 482"/>
                  <a:gd name="T5" fmla="*/ 576 h 369"/>
                  <a:gd name="T6" fmla="*/ 255 w 482"/>
                  <a:gd name="T7" fmla="*/ 538 h 369"/>
                  <a:gd name="T8" fmla="*/ 286 w 482"/>
                  <a:gd name="T9" fmla="*/ 565 h 369"/>
                  <a:gd name="T10" fmla="*/ 295 w 482"/>
                  <a:gd name="T11" fmla="*/ 659 h 369"/>
                  <a:gd name="T12" fmla="*/ 379 w 482"/>
                  <a:gd name="T13" fmla="*/ 402 h 369"/>
                  <a:gd name="T14" fmla="*/ 396 w 482"/>
                  <a:gd name="T15" fmla="*/ 274 h 369"/>
                  <a:gd name="T16" fmla="*/ 384 w 482"/>
                  <a:gd name="T17" fmla="*/ 0 h 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2" h="369">
                    <a:moveTo>
                      <a:pt x="0" y="30"/>
                    </a:moveTo>
                    <a:lnTo>
                      <a:pt x="303" y="369"/>
                    </a:lnTo>
                    <a:lnTo>
                      <a:pt x="285" y="314"/>
                    </a:lnTo>
                    <a:lnTo>
                      <a:pt x="310" y="293"/>
                    </a:lnTo>
                    <a:lnTo>
                      <a:pt x="348" y="308"/>
                    </a:lnTo>
                    <a:lnTo>
                      <a:pt x="358" y="359"/>
                    </a:lnTo>
                    <a:lnTo>
                      <a:pt x="461" y="219"/>
                    </a:lnTo>
                    <a:lnTo>
                      <a:pt x="482" y="149"/>
                    </a:lnTo>
                    <a:lnTo>
                      <a:pt x="468" y="0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8" name="Line 224"/>
              <p:cNvSpPr>
                <a:spLocks noChangeShapeType="1"/>
              </p:cNvSpPr>
              <p:nvPr/>
            </p:nvSpPr>
            <p:spPr bwMode="auto">
              <a:xfrm flipH="1">
                <a:off x="1380" y="1605"/>
                <a:ext cx="169" cy="35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" name="Freeform 225"/>
              <p:cNvSpPr>
                <a:spLocks/>
              </p:cNvSpPr>
              <p:nvPr/>
            </p:nvSpPr>
            <p:spPr bwMode="auto">
              <a:xfrm>
                <a:off x="1811" y="1354"/>
                <a:ext cx="61" cy="496"/>
              </a:xfrm>
              <a:custGeom>
                <a:avLst/>
                <a:gdLst>
                  <a:gd name="T0" fmla="*/ 0 w 67"/>
                  <a:gd name="T1" fmla="*/ 0 h 366"/>
                  <a:gd name="T2" fmla="*/ 28 w 67"/>
                  <a:gd name="T3" fmla="*/ 491 h 366"/>
                  <a:gd name="T4" fmla="*/ 56 w 67"/>
                  <a:gd name="T5" fmla="*/ 672 h 36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" h="366">
                    <a:moveTo>
                      <a:pt x="0" y="0"/>
                    </a:moveTo>
                    <a:lnTo>
                      <a:pt x="34" y="267"/>
                    </a:lnTo>
                    <a:lnTo>
                      <a:pt x="67" y="366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0" name="Line 226"/>
              <p:cNvSpPr>
                <a:spLocks noChangeShapeType="1"/>
              </p:cNvSpPr>
              <p:nvPr/>
            </p:nvSpPr>
            <p:spPr bwMode="auto">
              <a:xfrm flipH="1">
                <a:off x="2028" y="1458"/>
                <a:ext cx="59" cy="36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1" name="Freeform 227"/>
              <p:cNvSpPr>
                <a:spLocks/>
              </p:cNvSpPr>
              <p:nvPr/>
            </p:nvSpPr>
            <p:spPr bwMode="auto">
              <a:xfrm>
                <a:off x="2196" y="1410"/>
                <a:ext cx="147" cy="538"/>
              </a:xfrm>
              <a:custGeom>
                <a:avLst/>
                <a:gdLst>
                  <a:gd name="T0" fmla="*/ 99 w 162"/>
                  <a:gd name="T1" fmla="*/ 0 h 397"/>
                  <a:gd name="T2" fmla="*/ 133 w 162"/>
                  <a:gd name="T3" fmla="*/ 79 h 397"/>
                  <a:gd name="T4" fmla="*/ 54 w 162"/>
                  <a:gd name="T5" fmla="*/ 279 h 397"/>
                  <a:gd name="T6" fmla="*/ 18 w 162"/>
                  <a:gd name="T7" fmla="*/ 529 h 397"/>
                  <a:gd name="T8" fmla="*/ 0 w 162"/>
                  <a:gd name="T9" fmla="*/ 729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397">
                    <a:moveTo>
                      <a:pt x="120" y="0"/>
                    </a:moveTo>
                    <a:lnTo>
                      <a:pt x="162" y="43"/>
                    </a:lnTo>
                    <a:lnTo>
                      <a:pt x="65" y="152"/>
                    </a:lnTo>
                    <a:lnTo>
                      <a:pt x="22" y="288"/>
                    </a:lnTo>
                    <a:lnTo>
                      <a:pt x="0" y="397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2" name="Line 228"/>
              <p:cNvSpPr>
                <a:spLocks noChangeShapeType="1"/>
              </p:cNvSpPr>
              <p:nvPr/>
            </p:nvSpPr>
            <p:spPr bwMode="auto">
              <a:xfrm>
                <a:off x="2551" y="1425"/>
                <a:ext cx="29" cy="36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Line 229"/>
              <p:cNvSpPr>
                <a:spLocks noChangeShapeType="1"/>
              </p:cNvSpPr>
              <p:nvPr/>
            </p:nvSpPr>
            <p:spPr bwMode="auto">
              <a:xfrm>
                <a:off x="2687" y="1333"/>
                <a:ext cx="119" cy="38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24" name="Group 230"/>
              <p:cNvGrpSpPr>
                <a:grpSpLocks/>
              </p:cNvGrpSpPr>
              <p:nvPr/>
            </p:nvGrpSpPr>
            <p:grpSpPr bwMode="auto">
              <a:xfrm>
                <a:off x="748" y="1293"/>
                <a:ext cx="2248" cy="683"/>
                <a:chOff x="3136" y="2085"/>
                <a:chExt cx="2479" cy="504"/>
              </a:xfrm>
            </p:grpSpPr>
            <p:sp>
              <p:nvSpPr>
                <p:cNvPr id="432" name="Freeform 231"/>
                <p:cNvSpPr>
                  <a:spLocks/>
                </p:cNvSpPr>
                <p:nvPr/>
              </p:nvSpPr>
              <p:spPr bwMode="auto">
                <a:xfrm>
                  <a:off x="5495" y="2508"/>
                  <a:ext cx="92" cy="66"/>
                </a:xfrm>
                <a:custGeom>
                  <a:avLst/>
                  <a:gdLst>
                    <a:gd name="T0" fmla="*/ 92 w 92"/>
                    <a:gd name="T1" fmla="*/ 64 h 66"/>
                    <a:gd name="T2" fmla="*/ 61 w 92"/>
                    <a:gd name="T3" fmla="*/ 10 h 66"/>
                    <a:gd name="T4" fmla="*/ 23 w 92"/>
                    <a:gd name="T5" fmla="*/ 0 h 66"/>
                    <a:gd name="T6" fmla="*/ 0 w 92"/>
                    <a:gd name="T7" fmla="*/ 35 h 66"/>
                    <a:gd name="T8" fmla="*/ 27 w 92"/>
                    <a:gd name="T9" fmla="*/ 66 h 66"/>
                    <a:gd name="T10" fmla="*/ 92 w 92"/>
                    <a:gd name="T11" fmla="*/ 64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66">
                      <a:moveTo>
                        <a:pt x="92" y="64"/>
                      </a:moveTo>
                      <a:lnTo>
                        <a:pt x="61" y="10"/>
                      </a:lnTo>
                      <a:lnTo>
                        <a:pt x="23" y="0"/>
                      </a:lnTo>
                      <a:lnTo>
                        <a:pt x="0" y="35"/>
                      </a:lnTo>
                      <a:lnTo>
                        <a:pt x="27" y="66"/>
                      </a:lnTo>
                      <a:lnTo>
                        <a:pt x="92" y="64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3" name="Freeform 232"/>
                <p:cNvSpPr>
                  <a:spLocks/>
                </p:cNvSpPr>
                <p:nvPr/>
              </p:nvSpPr>
              <p:spPr bwMode="auto">
                <a:xfrm>
                  <a:off x="5495" y="2508"/>
                  <a:ext cx="92" cy="66"/>
                </a:xfrm>
                <a:custGeom>
                  <a:avLst/>
                  <a:gdLst>
                    <a:gd name="T0" fmla="*/ 92 w 92"/>
                    <a:gd name="T1" fmla="*/ 64 h 66"/>
                    <a:gd name="T2" fmla="*/ 61 w 92"/>
                    <a:gd name="T3" fmla="*/ 10 h 66"/>
                    <a:gd name="T4" fmla="*/ 23 w 92"/>
                    <a:gd name="T5" fmla="*/ 0 h 66"/>
                    <a:gd name="T6" fmla="*/ 0 w 92"/>
                    <a:gd name="T7" fmla="*/ 35 h 66"/>
                    <a:gd name="T8" fmla="*/ 27 w 92"/>
                    <a:gd name="T9" fmla="*/ 66 h 66"/>
                    <a:gd name="T10" fmla="*/ 92 w 92"/>
                    <a:gd name="T11" fmla="*/ 64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66">
                      <a:moveTo>
                        <a:pt x="92" y="64"/>
                      </a:moveTo>
                      <a:lnTo>
                        <a:pt x="61" y="10"/>
                      </a:lnTo>
                      <a:lnTo>
                        <a:pt x="23" y="0"/>
                      </a:lnTo>
                      <a:lnTo>
                        <a:pt x="0" y="35"/>
                      </a:lnTo>
                      <a:lnTo>
                        <a:pt x="27" y="66"/>
                      </a:lnTo>
                      <a:lnTo>
                        <a:pt x="92" y="64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4" name="Freeform 233"/>
                <p:cNvSpPr>
                  <a:spLocks/>
                </p:cNvSpPr>
                <p:nvPr/>
              </p:nvSpPr>
              <p:spPr bwMode="auto">
                <a:xfrm>
                  <a:off x="5303" y="2501"/>
                  <a:ext cx="59" cy="80"/>
                </a:xfrm>
                <a:custGeom>
                  <a:avLst/>
                  <a:gdLst>
                    <a:gd name="T0" fmla="*/ 59 w 59"/>
                    <a:gd name="T1" fmla="*/ 76 h 80"/>
                    <a:gd name="T2" fmla="*/ 59 w 59"/>
                    <a:gd name="T3" fmla="*/ 33 h 80"/>
                    <a:gd name="T4" fmla="*/ 16 w 59"/>
                    <a:gd name="T5" fmla="*/ 0 h 80"/>
                    <a:gd name="T6" fmla="*/ 0 w 59"/>
                    <a:gd name="T7" fmla="*/ 45 h 80"/>
                    <a:gd name="T8" fmla="*/ 16 w 59"/>
                    <a:gd name="T9" fmla="*/ 80 h 80"/>
                    <a:gd name="T10" fmla="*/ 59 w 5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80">
                      <a:moveTo>
                        <a:pt x="59" y="76"/>
                      </a:moveTo>
                      <a:lnTo>
                        <a:pt x="59" y="33"/>
                      </a:ln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16" y="80"/>
                      </a:lnTo>
                      <a:lnTo>
                        <a:pt x="59" y="7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5" name="Freeform 234"/>
                <p:cNvSpPr>
                  <a:spLocks/>
                </p:cNvSpPr>
                <p:nvPr/>
              </p:nvSpPr>
              <p:spPr bwMode="auto">
                <a:xfrm>
                  <a:off x="5303" y="2501"/>
                  <a:ext cx="59" cy="80"/>
                </a:xfrm>
                <a:custGeom>
                  <a:avLst/>
                  <a:gdLst>
                    <a:gd name="T0" fmla="*/ 59 w 59"/>
                    <a:gd name="T1" fmla="*/ 76 h 80"/>
                    <a:gd name="T2" fmla="*/ 59 w 59"/>
                    <a:gd name="T3" fmla="*/ 33 h 80"/>
                    <a:gd name="T4" fmla="*/ 16 w 59"/>
                    <a:gd name="T5" fmla="*/ 0 h 80"/>
                    <a:gd name="T6" fmla="*/ 0 w 59"/>
                    <a:gd name="T7" fmla="*/ 45 h 80"/>
                    <a:gd name="T8" fmla="*/ 16 w 59"/>
                    <a:gd name="T9" fmla="*/ 80 h 80"/>
                    <a:gd name="T10" fmla="*/ 59 w 5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80">
                      <a:moveTo>
                        <a:pt x="59" y="76"/>
                      </a:moveTo>
                      <a:lnTo>
                        <a:pt x="59" y="33"/>
                      </a:ln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16" y="80"/>
                      </a:lnTo>
                      <a:lnTo>
                        <a:pt x="59" y="7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6" name="Freeform 235"/>
                <p:cNvSpPr>
                  <a:spLocks/>
                </p:cNvSpPr>
                <p:nvPr/>
              </p:nvSpPr>
              <p:spPr bwMode="auto">
                <a:xfrm>
                  <a:off x="4975" y="2500"/>
                  <a:ext cx="69" cy="86"/>
                </a:xfrm>
                <a:custGeom>
                  <a:avLst/>
                  <a:gdLst>
                    <a:gd name="T0" fmla="*/ 69 w 69"/>
                    <a:gd name="T1" fmla="*/ 86 h 86"/>
                    <a:gd name="T2" fmla="*/ 61 w 69"/>
                    <a:gd name="T3" fmla="*/ 21 h 86"/>
                    <a:gd name="T4" fmla="*/ 28 w 69"/>
                    <a:gd name="T5" fmla="*/ 0 h 86"/>
                    <a:gd name="T6" fmla="*/ 0 w 69"/>
                    <a:gd name="T7" fmla="*/ 29 h 86"/>
                    <a:gd name="T8" fmla="*/ 4 w 69"/>
                    <a:gd name="T9" fmla="*/ 81 h 86"/>
                    <a:gd name="T10" fmla="*/ 69 w 69"/>
                    <a:gd name="T11" fmla="*/ 86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6">
                      <a:moveTo>
                        <a:pt x="69" y="86"/>
                      </a:moveTo>
                      <a:lnTo>
                        <a:pt x="61" y="21"/>
                      </a:lnTo>
                      <a:lnTo>
                        <a:pt x="28" y="0"/>
                      </a:lnTo>
                      <a:lnTo>
                        <a:pt x="0" y="29"/>
                      </a:lnTo>
                      <a:lnTo>
                        <a:pt x="4" y="81"/>
                      </a:lnTo>
                      <a:lnTo>
                        <a:pt x="69" y="8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7" name="Freeform 236"/>
                <p:cNvSpPr>
                  <a:spLocks/>
                </p:cNvSpPr>
                <p:nvPr/>
              </p:nvSpPr>
              <p:spPr bwMode="auto">
                <a:xfrm>
                  <a:off x="4975" y="2500"/>
                  <a:ext cx="69" cy="86"/>
                </a:xfrm>
                <a:custGeom>
                  <a:avLst/>
                  <a:gdLst>
                    <a:gd name="T0" fmla="*/ 69 w 69"/>
                    <a:gd name="T1" fmla="*/ 86 h 86"/>
                    <a:gd name="T2" fmla="*/ 61 w 69"/>
                    <a:gd name="T3" fmla="*/ 21 h 86"/>
                    <a:gd name="T4" fmla="*/ 28 w 69"/>
                    <a:gd name="T5" fmla="*/ 0 h 86"/>
                    <a:gd name="T6" fmla="*/ 0 w 69"/>
                    <a:gd name="T7" fmla="*/ 29 h 86"/>
                    <a:gd name="T8" fmla="*/ 4 w 69"/>
                    <a:gd name="T9" fmla="*/ 81 h 86"/>
                    <a:gd name="T10" fmla="*/ 69 w 69"/>
                    <a:gd name="T11" fmla="*/ 86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6">
                      <a:moveTo>
                        <a:pt x="69" y="86"/>
                      </a:moveTo>
                      <a:lnTo>
                        <a:pt x="61" y="21"/>
                      </a:lnTo>
                      <a:lnTo>
                        <a:pt x="28" y="0"/>
                      </a:lnTo>
                      <a:lnTo>
                        <a:pt x="0" y="29"/>
                      </a:lnTo>
                      <a:lnTo>
                        <a:pt x="4" y="81"/>
                      </a:lnTo>
                      <a:lnTo>
                        <a:pt x="69" y="8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8" name="Freeform 237"/>
                <p:cNvSpPr>
                  <a:spLocks/>
                </p:cNvSpPr>
                <p:nvPr/>
              </p:nvSpPr>
              <p:spPr bwMode="auto">
                <a:xfrm>
                  <a:off x="4862" y="2501"/>
                  <a:ext cx="91" cy="80"/>
                </a:xfrm>
                <a:custGeom>
                  <a:avLst/>
                  <a:gdLst>
                    <a:gd name="T0" fmla="*/ 73 w 91"/>
                    <a:gd name="T1" fmla="*/ 78 h 80"/>
                    <a:gd name="T2" fmla="*/ 91 w 91"/>
                    <a:gd name="T3" fmla="*/ 33 h 80"/>
                    <a:gd name="T4" fmla="*/ 73 w 91"/>
                    <a:gd name="T5" fmla="*/ 0 h 80"/>
                    <a:gd name="T6" fmla="*/ 30 w 91"/>
                    <a:gd name="T7" fmla="*/ 13 h 80"/>
                    <a:gd name="T8" fmla="*/ 0 w 91"/>
                    <a:gd name="T9" fmla="*/ 80 h 80"/>
                    <a:gd name="T10" fmla="*/ 73 w 91"/>
                    <a:gd name="T11" fmla="*/ 78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" h="80">
                      <a:moveTo>
                        <a:pt x="73" y="78"/>
                      </a:moveTo>
                      <a:lnTo>
                        <a:pt x="91" y="33"/>
                      </a:lnTo>
                      <a:lnTo>
                        <a:pt x="73" y="0"/>
                      </a:lnTo>
                      <a:lnTo>
                        <a:pt x="30" y="13"/>
                      </a:lnTo>
                      <a:lnTo>
                        <a:pt x="0" y="80"/>
                      </a:lnTo>
                      <a:lnTo>
                        <a:pt x="73" y="78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9" name="Freeform 238"/>
                <p:cNvSpPr>
                  <a:spLocks/>
                </p:cNvSpPr>
                <p:nvPr/>
              </p:nvSpPr>
              <p:spPr bwMode="auto">
                <a:xfrm>
                  <a:off x="4862" y="2501"/>
                  <a:ext cx="91" cy="80"/>
                </a:xfrm>
                <a:custGeom>
                  <a:avLst/>
                  <a:gdLst>
                    <a:gd name="T0" fmla="*/ 73 w 91"/>
                    <a:gd name="T1" fmla="*/ 78 h 80"/>
                    <a:gd name="T2" fmla="*/ 91 w 91"/>
                    <a:gd name="T3" fmla="*/ 33 h 80"/>
                    <a:gd name="T4" fmla="*/ 73 w 91"/>
                    <a:gd name="T5" fmla="*/ 0 h 80"/>
                    <a:gd name="T6" fmla="*/ 30 w 91"/>
                    <a:gd name="T7" fmla="*/ 13 h 80"/>
                    <a:gd name="T8" fmla="*/ 0 w 91"/>
                    <a:gd name="T9" fmla="*/ 80 h 80"/>
                    <a:gd name="T10" fmla="*/ 73 w 91"/>
                    <a:gd name="T11" fmla="*/ 78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" h="80">
                      <a:moveTo>
                        <a:pt x="73" y="78"/>
                      </a:moveTo>
                      <a:lnTo>
                        <a:pt x="91" y="33"/>
                      </a:lnTo>
                      <a:lnTo>
                        <a:pt x="73" y="0"/>
                      </a:lnTo>
                      <a:lnTo>
                        <a:pt x="30" y="13"/>
                      </a:lnTo>
                      <a:lnTo>
                        <a:pt x="0" y="80"/>
                      </a:lnTo>
                      <a:lnTo>
                        <a:pt x="73" y="78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0" name="Freeform 239"/>
                <p:cNvSpPr>
                  <a:spLocks/>
                </p:cNvSpPr>
                <p:nvPr/>
              </p:nvSpPr>
              <p:spPr bwMode="auto">
                <a:xfrm>
                  <a:off x="4764" y="2506"/>
                  <a:ext cx="92" cy="75"/>
                </a:xfrm>
                <a:custGeom>
                  <a:avLst/>
                  <a:gdLst>
                    <a:gd name="T0" fmla="*/ 67 w 92"/>
                    <a:gd name="T1" fmla="*/ 75 h 75"/>
                    <a:gd name="T2" fmla="*/ 92 w 92"/>
                    <a:gd name="T3" fmla="*/ 37 h 75"/>
                    <a:gd name="T4" fmla="*/ 69 w 92"/>
                    <a:gd name="T5" fmla="*/ 0 h 75"/>
                    <a:gd name="T6" fmla="*/ 33 w 92"/>
                    <a:gd name="T7" fmla="*/ 12 h 75"/>
                    <a:gd name="T8" fmla="*/ 0 w 92"/>
                    <a:gd name="T9" fmla="*/ 68 h 75"/>
                    <a:gd name="T10" fmla="*/ 67 w 92"/>
                    <a:gd name="T11" fmla="*/ 75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75">
                      <a:moveTo>
                        <a:pt x="67" y="75"/>
                      </a:moveTo>
                      <a:lnTo>
                        <a:pt x="92" y="37"/>
                      </a:lnTo>
                      <a:lnTo>
                        <a:pt x="69" y="0"/>
                      </a:lnTo>
                      <a:lnTo>
                        <a:pt x="33" y="12"/>
                      </a:lnTo>
                      <a:lnTo>
                        <a:pt x="0" y="68"/>
                      </a:lnTo>
                      <a:lnTo>
                        <a:pt x="67" y="7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1" name="Freeform 240"/>
                <p:cNvSpPr>
                  <a:spLocks/>
                </p:cNvSpPr>
                <p:nvPr/>
              </p:nvSpPr>
              <p:spPr bwMode="auto">
                <a:xfrm>
                  <a:off x="4764" y="2506"/>
                  <a:ext cx="92" cy="75"/>
                </a:xfrm>
                <a:custGeom>
                  <a:avLst/>
                  <a:gdLst>
                    <a:gd name="T0" fmla="*/ 67 w 92"/>
                    <a:gd name="T1" fmla="*/ 75 h 75"/>
                    <a:gd name="T2" fmla="*/ 92 w 92"/>
                    <a:gd name="T3" fmla="*/ 37 h 75"/>
                    <a:gd name="T4" fmla="*/ 69 w 92"/>
                    <a:gd name="T5" fmla="*/ 0 h 75"/>
                    <a:gd name="T6" fmla="*/ 33 w 92"/>
                    <a:gd name="T7" fmla="*/ 12 h 75"/>
                    <a:gd name="T8" fmla="*/ 0 w 92"/>
                    <a:gd name="T9" fmla="*/ 68 h 75"/>
                    <a:gd name="T10" fmla="*/ 67 w 92"/>
                    <a:gd name="T11" fmla="*/ 75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75">
                      <a:moveTo>
                        <a:pt x="67" y="75"/>
                      </a:moveTo>
                      <a:lnTo>
                        <a:pt x="92" y="37"/>
                      </a:lnTo>
                      <a:lnTo>
                        <a:pt x="69" y="0"/>
                      </a:lnTo>
                      <a:lnTo>
                        <a:pt x="33" y="12"/>
                      </a:lnTo>
                      <a:lnTo>
                        <a:pt x="0" y="68"/>
                      </a:lnTo>
                      <a:lnTo>
                        <a:pt x="67" y="7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2" name="Freeform 241"/>
                <p:cNvSpPr>
                  <a:spLocks/>
                </p:cNvSpPr>
                <p:nvPr/>
              </p:nvSpPr>
              <p:spPr bwMode="auto">
                <a:xfrm>
                  <a:off x="4536" y="2513"/>
                  <a:ext cx="89" cy="61"/>
                </a:xfrm>
                <a:custGeom>
                  <a:avLst/>
                  <a:gdLst>
                    <a:gd name="T0" fmla="*/ 70 w 89"/>
                    <a:gd name="T1" fmla="*/ 61 h 61"/>
                    <a:gd name="T2" fmla="*/ 89 w 89"/>
                    <a:gd name="T3" fmla="*/ 36 h 61"/>
                    <a:gd name="T4" fmla="*/ 89 w 89"/>
                    <a:gd name="T5" fmla="*/ 0 h 61"/>
                    <a:gd name="T6" fmla="*/ 50 w 89"/>
                    <a:gd name="T7" fmla="*/ 8 h 61"/>
                    <a:gd name="T8" fmla="*/ 0 w 89"/>
                    <a:gd name="T9" fmla="*/ 61 h 61"/>
                    <a:gd name="T10" fmla="*/ 70 w 89"/>
                    <a:gd name="T11" fmla="*/ 61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1">
                      <a:moveTo>
                        <a:pt x="70" y="61"/>
                      </a:moveTo>
                      <a:lnTo>
                        <a:pt x="89" y="36"/>
                      </a:lnTo>
                      <a:lnTo>
                        <a:pt x="89" y="0"/>
                      </a:lnTo>
                      <a:lnTo>
                        <a:pt x="50" y="8"/>
                      </a:lnTo>
                      <a:lnTo>
                        <a:pt x="0" y="61"/>
                      </a:lnTo>
                      <a:lnTo>
                        <a:pt x="70" y="6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3" name="Freeform 242"/>
                <p:cNvSpPr>
                  <a:spLocks/>
                </p:cNvSpPr>
                <p:nvPr/>
              </p:nvSpPr>
              <p:spPr bwMode="auto">
                <a:xfrm>
                  <a:off x="4536" y="2513"/>
                  <a:ext cx="89" cy="61"/>
                </a:xfrm>
                <a:custGeom>
                  <a:avLst/>
                  <a:gdLst>
                    <a:gd name="T0" fmla="*/ 70 w 89"/>
                    <a:gd name="T1" fmla="*/ 61 h 61"/>
                    <a:gd name="T2" fmla="*/ 89 w 89"/>
                    <a:gd name="T3" fmla="*/ 36 h 61"/>
                    <a:gd name="T4" fmla="*/ 89 w 89"/>
                    <a:gd name="T5" fmla="*/ 0 h 61"/>
                    <a:gd name="T6" fmla="*/ 50 w 89"/>
                    <a:gd name="T7" fmla="*/ 8 h 61"/>
                    <a:gd name="T8" fmla="*/ 0 w 89"/>
                    <a:gd name="T9" fmla="*/ 61 h 61"/>
                    <a:gd name="T10" fmla="*/ 70 w 89"/>
                    <a:gd name="T11" fmla="*/ 61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1">
                      <a:moveTo>
                        <a:pt x="70" y="61"/>
                      </a:moveTo>
                      <a:lnTo>
                        <a:pt x="89" y="36"/>
                      </a:lnTo>
                      <a:lnTo>
                        <a:pt x="89" y="0"/>
                      </a:lnTo>
                      <a:lnTo>
                        <a:pt x="50" y="8"/>
                      </a:lnTo>
                      <a:lnTo>
                        <a:pt x="0" y="61"/>
                      </a:lnTo>
                      <a:lnTo>
                        <a:pt x="70" y="6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4" name="Freeform 243"/>
                <p:cNvSpPr>
                  <a:spLocks/>
                </p:cNvSpPr>
                <p:nvPr/>
              </p:nvSpPr>
              <p:spPr bwMode="auto">
                <a:xfrm>
                  <a:off x="4428" y="2498"/>
                  <a:ext cx="79" cy="79"/>
                </a:xfrm>
                <a:custGeom>
                  <a:avLst/>
                  <a:gdLst>
                    <a:gd name="T0" fmla="*/ 79 w 79"/>
                    <a:gd name="T1" fmla="*/ 79 h 79"/>
                    <a:gd name="T2" fmla="*/ 61 w 79"/>
                    <a:gd name="T3" fmla="*/ 23 h 79"/>
                    <a:gd name="T4" fmla="*/ 25 w 79"/>
                    <a:gd name="T5" fmla="*/ 0 h 79"/>
                    <a:gd name="T6" fmla="*/ 0 w 79"/>
                    <a:gd name="T7" fmla="*/ 31 h 79"/>
                    <a:gd name="T8" fmla="*/ 21 w 79"/>
                    <a:gd name="T9" fmla="*/ 74 h 79"/>
                    <a:gd name="T10" fmla="*/ 79 w 79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9" h="79">
                      <a:moveTo>
                        <a:pt x="79" y="79"/>
                      </a:moveTo>
                      <a:lnTo>
                        <a:pt x="61" y="23"/>
                      </a:lnTo>
                      <a:lnTo>
                        <a:pt x="25" y="0"/>
                      </a:lnTo>
                      <a:lnTo>
                        <a:pt x="0" y="31"/>
                      </a:lnTo>
                      <a:lnTo>
                        <a:pt x="21" y="74"/>
                      </a:lnTo>
                      <a:lnTo>
                        <a:pt x="79" y="7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5" name="Freeform 244"/>
                <p:cNvSpPr>
                  <a:spLocks/>
                </p:cNvSpPr>
                <p:nvPr/>
              </p:nvSpPr>
              <p:spPr bwMode="auto">
                <a:xfrm>
                  <a:off x="4428" y="2498"/>
                  <a:ext cx="79" cy="79"/>
                </a:xfrm>
                <a:custGeom>
                  <a:avLst/>
                  <a:gdLst>
                    <a:gd name="T0" fmla="*/ 79 w 79"/>
                    <a:gd name="T1" fmla="*/ 79 h 79"/>
                    <a:gd name="T2" fmla="*/ 61 w 79"/>
                    <a:gd name="T3" fmla="*/ 23 h 79"/>
                    <a:gd name="T4" fmla="*/ 25 w 79"/>
                    <a:gd name="T5" fmla="*/ 0 h 79"/>
                    <a:gd name="T6" fmla="*/ 0 w 79"/>
                    <a:gd name="T7" fmla="*/ 31 h 79"/>
                    <a:gd name="T8" fmla="*/ 21 w 79"/>
                    <a:gd name="T9" fmla="*/ 74 h 79"/>
                    <a:gd name="T10" fmla="*/ 79 w 79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9" h="79">
                      <a:moveTo>
                        <a:pt x="79" y="79"/>
                      </a:moveTo>
                      <a:lnTo>
                        <a:pt x="61" y="23"/>
                      </a:lnTo>
                      <a:lnTo>
                        <a:pt x="25" y="0"/>
                      </a:lnTo>
                      <a:lnTo>
                        <a:pt x="0" y="31"/>
                      </a:lnTo>
                      <a:lnTo>
                        <a:pt x="21" y="74"/>
                      </a:lnTo>
                      <a:lnTo>
                        <a:pt x="79" y="7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6" name="Freeform 245"/>
                <p:cNvSpPr>
                  <a:spLocks/>
                </p:cNvSpPr>
                <p:nvPr/>
              </p:nvSpPr>
              <p:spPr bwMode="auto">
                <a:xfrm>
                  <a:off x="4191" y="2500"/>
                  <a:ext cx="96" cy="79"/>
                </a:xfrm>
                <a:custGeom>
                  <a:avLst/>
                  <a:gdLst>
                    <a:gd name="T0" fmla="*/ 92 w 96"/>
                    <a:gd name="T1" fmla="*/ 77 h 79"/>
                    <a:gd name="T2" fmla="*/ 96 w 96"/>
                    <a:gd name="T3" fmla="*/ 26 h 79"/>
                    <a:gd name="T4" fmla="*/ 53 w 96"/>
                    <a:gd name="T5" fmla="*/ 0 h 79"/>
                    <a:gd name="T6" fmla="*/ 21 w 96"/>
                    <a:gd name="T7" fmla="*/ 23 h 79"/>
                    <a:gd name="T8" fmla="*/ 29 w 96"/>
                    <a:gd name="T9" fmla="*/ 79 h 79"/>
                    <a:gd name="T10" fmla="*/ 0 w 96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6" h="79">
                      <a:moveTo>
                        <a:pt x="92" y="77"/>
                      </a:moveTo>
                      <a:lnTo>
                        <a:pt x="96" y="26"/>
                      </a:lnTo>
                      <a:lnTo>
                        <a:pt x="53" y="0"/>
                      </a:lnTo>
                      <a:lnTo>
                        <a:pt x="21" y="23"/>
                      </a:lnTo>
                      <a:lnTo>
                        <a:pt x="29" y="79"/>
                      </a:lnTo>
                      <a:lnTo>
                        <a:pt x="0" y="7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7" name="Freeform 246"/>
                <p:cNvSpPr>
                  <a:spLocks/>
                </p:cNvSpPr>
                <p:nvPr/>
              </p:nvSpPr>
              <p:spPr bwMode="auto">
                <a:xfrm>
                  <a:off x="4220" y="2501"/>
                  <a:ext cx="67" cy="85"/>
                </a:xfrm>
                <a:custGeom>
                  <a:avLst/>
                  <a:gdLst>
                    <a:gd name="T0" fmla="*/ 63 w 67"/>
                    <a:gd name="T1" fmla="*/ 80 h 85"/>
                    <a:gd name="T2" fmla="*/ 67 w 67"/>
                    <a:gd name="T3" fmla="*/ 22 h 85"/>
                    <a:gd name="T4" fmla="*/ 32 w 67"/>
                    <a:gd name="T5" fmla="*/ 0 h 85"/>
                    <a:gd name="T6" fmla="*/ 0 w 67"/>
                    <a:gd name="T7" fmla="*/ 22 h 85"/>
                    <a:gd name="T8" fmla="*/ 2 w 67"/>
                    <a:gd name="T9" fmla="*/ 85 h 85"/>
                    <a:gd name="T10" fmla="*/ 63 w 67"/>
                    <a:gd name="T11" fmla="*/ 80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85">
                      <a:moveTo>
                        <a:pt x="63" y="80"/>
                      </a:moveTo>
                      <a:lnTo>
                        <a:pt x="67" y="22"/>
                      </a:lnTo>
                      <a:lnTo>
                        <a:pt x="32" y="0"/>
                      </a:lnTo>
                      <a:lnTo>
                        <a:pt x="0" y="22"/>
                      </a:lnTo>
                      <a:lnTo>
                        <a:pt x="2" y="85"/>
                      </a:lnTo>
                      <a:lnTo>
                        <a:pt x="63" y="8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8" name="Freeform 247"/>
                <p:cNvSpPr>
                  <a:spLocks/>
                </p:cNvSpPr>
                <p:nvPr/>
              </p:nvSpPr>
              <p:spPr bwMode="auto">
                <a:xfrm>
                  <a:off x="4220" y="2501"/>
                  <a:ext cx="67" cy="85"/>
                </a:xfrm>
                <a:custGeom>
                  <a:avLst/>
                  <a:gdLst>
                    <a:gd name="T0" fmla="*/ 63 w 67"/>
                    <a:gd name="T1" fmla="*/ 80 h 85"/>
                    <a:gd name="T2" fmla="*/ 67 w 67"/>
                    <a:gd name="T3" fmla="*/ 22 h 85"/>
                    <a:gd name="T4" fmla="*/ 32 w 67"/>
                    <a:gd name="T5" fmla="*/ 0 h 85"/>
                    <a:gd name="T6" fmla="*/ 0 w 67"/>
                    <a:gd name="T7" fmla="*/ 22 h 85"/>
                    <a:gd name="T8" fmla="*/ 2 w 67"/>
                    <a:gd name="T9" fmla="*/ 85 h 85"/>
                    <a:gd name="T10" fmla="*/ 63 w 67"/>
                    <a:gd name="T11" fmla="*/ 80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85">
                      <a:moveTo>
                        <a:pt x="63" y="80"/>
                      </a:moveTo>
                      <a:lnTo>
                        <a:pt x="67" y="22"/>
                      </a:lnTo>
                      <a:lnTo>
                        <a:pt x="32" y="0"/>
                      </a:lnTo>
                      <a:lnTo>
                        <a:pt x="0" y="22"/>
                      </a:lnTo>
                      <a:lnTo>
                        <a:pt x="2" y="85"/>
                      </a:lnTo>
                      <a:lnTo>
                        <a:pt x="63" y="8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9" name="Freeform 248"/>
                <p:cNvSpPr>
                  <a:spLocks/>
                </p:cNvSpPr>
                <p:nvPr/>
              </p:nvSpPr>
              <p:spPr bwMode="auto">
                <a:xfrm>
                  <a:off x="4116" y="2510"/>
                  <a:ext cx="92" cy="71"/>
                </a:xfrm>
                <a:custGeom>
                  <a:avLst/>
                  <a:gdLst>
                    <a:gd name="T0" fmla="*/ 67 w 92"/>
                    <a:gd name="T1" fmla="*/ 71 h 71"/>
                    <a:gd name="T2" fmla="*/ 92 w 92"/>
                    <a:gd name="T3" fmla="*/ 38 h 71"/>
                    <a:gd name="T4" fmla="*/ 84 w 92"/>
                    <a:gd name="T5" fmla="*/ 0 h 71"/>
                    <a:gd name="T6" fmla="*/ 45 w 92"/>
                    <a:gd name="T7" fmla="*/ 6 h 71"/>
                    <a:gd name="T8" fmla="*/ 0 w 92"/>
                    <a:gd name="T9" fmla="*/ 47 h 71"/>
                    <a:gd name="T10" fmla="*/ 0 w 92"/>
                    <a:gd name="T11" fmla="*/ 64 h 71"/>
                    <a:gd name="T12" fmla="*/ 67 w 92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2" h="71">
                      <a:moveTo>
                        <a:pt x="67" y="71"/>
                      </a:moveTo>
                      <a:lnTo>
                        <a:pt x="92" y="38"/>
                      </a:lnTo>
                      <a:lnTo>
                        <a:pt x="84" y="0"/>
                      </a:lnTo>
                      <a:lnTo>
                        <a:pt x="45" y="6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67" y="7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0" name="Freeform 249"/>
                <p:cNvSpPr>
                  <a:spLocks/>
                </p:cNvSpPr>
                <p:nvPr/>
              </p:nvSpPr>
              <p:spPr bwMode="auto">
                <a:xfrm>
                  <a:off x="4116" y="2510"/>
                  <a:ext cx="92" cy="71"/>
                </a:xfrm>
                <a:custGeom>
                  <a:avLst/>
                  <a:gdLst>
                    <a:gd name="T0" fmla="*/ 67 w 92"/>
                    <a:gd name="T1" fmla="*/ 71 h 71"/>
                    <a:gd name="T2" fmla="*/ 92 w 92"/>
                    <a:gd name="T3" fmla="*/ 38 h 71"/>
                    <a:gd name="T4" fmla="*/ 84 w 92"/>
                    <a:gd name="T5" fmla="*/ 0 h 71"/>
                    <a:gd name="T6" fmla="*/ 45 w 92"/>
                    <a:gd name="T7" fmla="*/ 6 h 71"/>
                    <a:gd name="T8" fmla="*/ 0 w 92"/>
                    <a:gd name="T9" fmla="*/ 47 h 71"/>
                    <a:gd name="T10" fmla="*/ 0 w 92"/>
                    <a:gd name="T11" fmla="*/ 64 h 71"/>
                    <a:gd name="T12" fmla="*/ 67 w 92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2" h="71">
                      <a:moveTo>
                        <a:pt x="67" y="71"/>
                      </a:moveTo>
                      <a:lnTo>
                        <a:pt x="92" y="38"/>
                      </a:lnTo>
                      <a:lnTo>
                        <a:pt x="84" y="0"/>
                      </a:lnTo>
                      <a:lnTo>
                        <a:pt x="45" y="6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67" y="7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" name="Freeform 250"/>
                <p:cNvSpPr>
                  <a:spLocks/>
                </p:cNvSpPr>
                <p:nvPr/>
              </p:nvSpPr>
              <p:spPr bwMode="auto">
                <a:xfrm>
                  <a:off x="3772" y="2500"/>
                  <a:ext cx="75" cy="77"/>
                </a:xfrm>
                <a:custGeom>
                  <a:avLst/>
                  <a:gdLst>
                    <a:gd name="T0" fmla="*/ 75 w 75"/>
                    <a:gd name="T1" fmla="*/ 77 h 77"/>
                    <a:gd name="T2" fmla="*/ 71 w 75"/>
                    <a:gd name="T3" fmla="*/ 18 h 77"/>
                    <a:gd name="T4" fmla="*/ 31 w 75"/>
                    <a:gd name="T5" fmla="*/ 0 h 77"/>
                    <a:gd name="T6" fmla="*/ 6 w 75"/>
                    <a:gd name="T7" fmla="*/ 23 h 77"/>
                    <a:gd name="T8" fmla="*/ 0 w 75"/>
                    <a:gd name="T9" fmla="*/ 72 h 77"/>
                    <a:gd name="T10" fmla="*/ 75 w 75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5" h="77">
                      <a:moveTo>
                        <a:pt x="75" y="77"/>
                      </a:moveTo>
                      <a:lnTo>
                        <a:pt x="71" y="18"/>
                      </a:lnTo>
                      <a:lnTo>
                        <a:pt x="31" y="0"/>
                      </a:lnTo>
                      <a:lnTo>
                        <a:pt x="6" y="23"/>
                      </a:lnTo>
                      <a:lnTo>
                        <a:pt x="0" y="72"/>
                      </a:lnTo>
                      <a:lnTo>
                        <a:pt x="75" y="77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" name="Freeform 251"/>
                <p:cNvSpPr>
                  <a:spLocks/>
                </p:cNvSpPr>
                <p:nvPr/>
              </p:nvSpPr>
              <p:spPr bwMode="auto">
                <a:xfrm>
                  <a:off x="3772" y="2500"/>
                  <a:ext cx="75" cy="77"/>
                </a:xfrm>
                <a:custGeom>
                  <a:avLst/>
                  <a:gdLst>
                    <a:gd name="T0" fmla="*/ 75 w 75"/>
                    <a:gd name="T1" fmla="*/ 77 h 77"/>
                    <a:gd name="T2" fmla="*/ 71 w 75"/>
                    <a:gd name="T3" fmla="*/ 18 h 77"/>
                    <a:gd name="T4" fmla="*/ 31 w 75"/>
                    <a:gd name="T5" fmla="*/ 0 h 77"/>
                    <a:gd name="T6" fmla="*/ 6 w 75"/>
                    <a:gd name="T7" fmla="*/ 23 h 77"/>
                    <a:gd name="T8" fmla="*/ 0 w 75"/>
                    <a:gd name="T9" fmla="*/ 72 h 77"/>
                    <a:gd name="T10" fmla="*/ 75 w 75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5" h="77">
                      <a:moveTo>
                        <a:pt x="75" y="77"/>
                      </a:moveTo>
                      <a:lnTo>
                        <a:pt x="71" y="18"/>
                      </a:lnTo>
                      <a:lnTo>
                        <a:pt x="31" y="0"/>
                      </a:lnTo>
                      <a:lnTo>
                        <a:pt x="6" y="23"/>
                      </a:lnTo>
                      <a:lnTo>
                        <a:pt x="0" y="72"/>
                      </a:lnTo>
                      <a:lnTo>
                        <a:pt x="75" y="77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3" name="Freeform 252"/>
                <p:cNvSpPr>
                  <a:spLocks/>
                </p:cNvSpPr>
                <p:nvPr/>
              </p:nvSpPr>
              <p:spPr bwMode="auto">
                <a:xfrm>
                  <a:off x="3679" y="2506"/>
                  <a:ext cx="89" cy="73"/>
                </a:xfrm>
                <a:custGeom>
                  <a:avLst/>
                  <a:gdLst>
                    <a:gd name="T0" fmla="*/ 69 w 89"/>
                    <a:gd name="T1" fmla="*/ 73 h 73"/>
                    <a:gd name="T2" fmla="*/ 89 w 89"/>
                    <a:gd name="T3" fmla="*/ 37 h 73"/>
                    <a:gd name="T4" fmla="*/ 75 w 89"/>
                    <a:gd name="T5" fmla="*/ 0 h 73"/>
                    <a:gd name="T6" fmla="*/ 33 w 89"/>
                    <a:gd name="T7" fmla="*/ 10 h 73"/>
                    <a:gd name="T8" fmla="*/ 4 w 89"/>
                    <a:gd name="T9" fmla="*/ 48 h 73"/>
                    <a:gd name="T10" fmla="*/ 0 w 89"/>
                    <a:gd name="T11" fmla="*/ 71 h 73"/>
                    <a:gd name="T12" fmla="*/ 69 w 89"/>
                    <a:gd name="T13" fmla="*/ 73 h 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9" h="73">
                      <a:moveTo>
                        <a:pt x="69" y="73"/>
                      </a:moveTo>
                      <a:lnTo>
                        <a:pt x="89" y="37"/>
                      </a:lnTo>
                      <a:lnTo>
                        <a:pt x="75" y="0"/>
                      </a:lnTo>
                      <a:lnTo>
                        <a:pt x="33" y="10"/>
                      </a:lnTo>
                      <a:lnTo>
                        <a:pt x="4" y="48"/>
                      </a:lnTo>
                      <a:lnTo>
                        <a:pt x="0" y="71"/>
                      </a:lnTo>
                      <a:lnTo>
                        <a:pt x="69" y="7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4" name="Freeform 253"/>
                <p:cNvSpPr>
                  <a:spLocks/>
                </p:cNvSpPr>
                <p:nvPr/>
              </p:nvSpPr>
              <p:spPr bwMode="auto">
                <a:xfrm>
                  <a:off x="3679" y="2506"/>
                  <a:ext cx="89" cy="73"/>
                </a:xfrm>
                <a:custGeom>
                  <a:avLst/>
                  <a:gdLst>
                    <a:gd name="T0" fmla="*/ 69 w 89"/>
                    <a:gd name="T1" fmla="*/ 73 h 73"/>
                    <a:gd name="T2" fmla="*/ 89 w 89"/>
                    <a:gd name="T3" fmla="*/ 37 h 73"/>
                    <a:gd name="T4" fmla="*/ 75 w 89"/>
                    <a:gd name="T5" fmla="*/ 0 h 73"/>
                    <a:gd name="T6" fmla="*/ 33 w 89"/>
                    <a:gd name="T7" fmla="*/ 10 h 73"/>
                    <a:gd name="T8" fmla="*/ 4 w 89"/>
                    <a:gd name="T9" fmla="*/ 48 h 73"/>
                    <a:gd name="T10" fmla="*/ 0 w 89"/>
                    <a:gd name="T11" fmla="*/ 71 h 73"/>
                    <a:gd name="T12" fmla="*/ 69 w 89"/>
                    <a:gd name="T13" fmla="*/ 73 h 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9" h="73">
                      <a:moveTo>
                        <a:pt x="69" y="73"/>
                      </a:moveTo>
                      <a:lnTo>
                        <a:pt x="89" y="37"/>
                      </a:lnTo>
                      <a:lnTo>
                        <a:pt x="75" y="0"/>
                      </a:lnTo>
                      <a:lnTo>
                        <a:pt x="33" y="10"/>
                      </a:lnTo>
                      <a:lnTo>
                        <a:pt x="4" y="48"/>
                      </a:lnTo>
                      <a:lnTo>
                        <a:pt x="0" y="71"/>
                      </a:lnTo>
                      <a:lnTo>
                        <a:pt x="69" y="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5" name="Freeform 254"/>
                <p:cNvSpPr>
                  <a:spLocks/>
                </p:cNvSpPr>
                <p:nvPr/>
              </p:nvSpPr>
              <p:spPr bwMode="auto">
                <a:xfrm>
                  <a:off x="3450" y="2501"/>
                  <a:ext cx="69" cy="80"/>
                </a:xfrm>
                <a:custGeom>
                  <a:avLst/>
                  <a:gdLst>
                    <a:gd name="T0" fmla="*/ 69 w 69"/>
                    <a:gd name="T1" fmla="*/ 76 h 80"/>
                    <a:gd name="T2" fmla="*/ 63 w 69"/>
                    <a:gd name="T3" fmla="*/ 23 h 80"/>
                    <a:gd name="T4" fmla="*/ 25 w 69"/>
                    <a:gd name="T5" fmla="*/ 0 h 80"/>
                    <a:gd name="T6" fmla="*/ 0 w 69"/>
                    <a:gd name="T7" fmla="*/ 30 h 80"/>
                    <a:gd name="T8" fmla="*/ 16 w 69"/>
                    <a:gd name="T9" fmla="*/ 80 h 80"/>
                    <a:gd name="T10" fmla="*/ 69 w 6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0">
                      <a:moveTo>
                        <a:pt x="69" y="76"/>
                      </a:moveTo>
                      <a:lnTo>
                        <a:pt x="63" y="23"/>
                      </a:lnTo>
                      <a:lnTo>
                        <a:pt x="25" y="0"/>
                      </a:lnTo>
                      <a:lnTo>
                        <a:pt x="0" y="30"/>
                      </a:lnTo>
                      <a:lnTo>
                        <a:pt x="16" y="80"/>
                      </a:lnTo>
                      <a:lnTo>
                        <a:pt x="69" y="7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6" name="Freeform 255"/>
                <p:cNvSpPr>
                  <a:spLocks/>
                </p:cNvSpPr>
                <p:nvPr/>
              </p:nvSpPr>
              <p:spPr bwMode="auto">
                <a:xfrm>
                  <a:off x="3450" y="2501"/>
                  <a:ext cx="69" cy="80"/>
                </a:xfrm>
                <a:custGeom>
                  <a:avLst/>
                  <a:gdLst>
                    <a:gd name="T0" fmla="*/ 69 w 69"/>
                    <a:gd name="T1" fmla="*/ 76 h 80"/>
                    <a:gd name="T2" fmla="*/ 63 w 69"/>
                    <a:gd name="T3" fmla="*/ 23 h 80"/>
                    <a:gd name="T4" fmla="*/ 25 w 69"/>
                    <a:gd name="T5" fmla="*/ 0 h 80"/>
                    <a:gd name="T6" fmla="*/ 0 w 69"/>
                    <a:gd name="T7" fmla="*/ 30 h 80"/>
                    <a:gd name="T8" fmla="*/ 16 w 69"/>
                    <a:gd name="T9" fmla="*/ 80 h 80"/>
                    <a:gd name="T10" fmla="*/ 69 w 6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0">
                      <a:moveTo>
                        <a:pt x="69" y="76"/>
                      </a:moveTo>
                      <a:lnTo>
                        <a:pt x="63" y="23"/>
                      </a:lnTo>
                      <a:lnTo>
                        <a:pt x="25" y="0"/>
                      </a:lnTo>
                      <a:lnTo>
                        <a:pt x="0" y="30"/>
                      </a:lnTo>
                      <a:lnTo>
                        <a:pt x="16" y="80"/>
                      </a:lnTo>
                      <a:lnTo>
                        <a:pt x="69" y="7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7" name="Freeform 256"/>
                <p:cNvSpPr>
                  <a:spLocks/>
                </p:cNvSpPr>
                <p:nvPr/>
              </p:nvSpPr>
              <p:spPr bwMode="auto">
                <a:xfrm>
                  <a:off x="3290" y="2534"/>
                  <a:ext cx="160" cy="45"/>
                </a:xfrm>
                <a:custGeom>
                  <a:avLst/>
                  <a:gdLst>
                    <a:gd name="T0" fmla="*/ 160 w 160"/>
                    <a:gd name="T1" fmla="*/ 45 h 45"/>
                    <a:gd name="T2" fmla="*/ 41 w 160"/>
                    <a:gd name="T3" fmla="*/ 0 h 45"/>
                    <a:gd name="T4" fmla="*/ 0 w 160"/>
                    <a:gd name="T5" fmla="*/ 14 h 45"/>
                    <a:gd name="T6" fmla="*/ 17 w 160"/>
                    <a:gd name="T7" fmla="*/ 43 h 45"/>
                    <a:gd name="T8" fmla="*/ 160 w 160"/>
                    <a:gd name="T9" fmla="*/ 4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45">
                      <a:moveTo>
                        <a:pt x="160" y="45"/>
                      </a:moveTo>
                      <a:lnTo>
                        <a:pt x="41" y="0"/>
                      </a:lnTo>
                      <a:lnTo>
                        <a:pt x="0" y="14"/>
                      </a:lnTo>
                      <a:lnTo>
                        <a:pt x="17" y="43"/>
                      </a:lnTo>
                      <a:lnTo>
                        <a:pt x="160" y="4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8" name="Freeform 257"/>
                <p:cNvSpPr>
                  <a:spLocks/>
                </p:cNvSpPr>
                <p:nvPr/>
              </p:nvSpPr>
              <p:spPr bwMode="auto">
                <a:xfrm>
                  <a:off x="3290" y="2534"/>
                  <a:ext cx="160" cy="45"/>
                </a:xfrm>
                <a:custGeom>
                  <a:avLst/>
                  <a:gdLst>
                    <a:gd name="T0" fmla="*/ 160 w 160"/>
                    <a:gd name="T1" fmla="*/ 45 h 45"/>
                    <a:gd name="T2" fmla="*/ 41 w 160"/>
                    <a:gd name="T3" fmla="*/ 0 h 45"/>
                    <a:gd name="T4" fmla="*/ 0 w 160"/>
                    <a:gd name="T5" fmla="*/ 14 h 45"/>
                    <a:gd name="T6" fmla="*/ 17 w 160"/>
                    <a:gd name="T7" fmla="*/ 43 h 45"/>
                    <a:gd name="T8" fmla="*/ 160 w 160"/>
                    <a:gd name="T9" fmla="*/ 4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45">
                      <a:moveTo>
                        <a:pt x="160" y="45"/>
                      </a:moveTo>
                      <a:lnTo>
                        <a:pt x="41" y="0"/>
                      </a:lnTo>
                      <a:lnTo>
                        <a:pt x="0" y="14"/>
                      </a:lnTo>
                      <a:lnTo>
                        <a:pt x="17" y="43"/>
                      </a:lnTo>
                      <a:lnTo>
                        <a:pt x="160" y="4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9" name="Freeform 258"/>
                <p:cNvSpPr>
                  <a:spLocks/>
                </p:cNvSpPr>
                <p:nvPr/>
              </p:nvSpPr>
              <p:spPr bwMode="auto">
                <a:xfrm>
                  <a:off x="3197" y="2414"/>
                  <a:ext cx="2412" cy="165"/>
                </a:xfrm>
                <a:custGeom>
                  <a:avLst/>
                  <a:gdLst>
                    <a:gd name="T0" fmla="*/ 29 w 2412"/>
                    <a:gd name="T1" fmla="*/ 165 h 165"/>
                    <a:gd name="T2" fmla="*/ 0 w 2412"/>
                    <a:gd name="T3" fmla="*/ 89 h 165"/>
                    <a:gd name="T4" fmla="*/ 95 w 2412"/>
                    <a:gd name="T5" fmla="*/ 64 h 165"/>
                    <a:gd name="T6" fmla="*/ 203 w 2412"/>
                    <a:gd name="T7" fmla="*/ 110 h 165"/>
                    <a:gd name="T8" fmla="*/ 195 w 2412"/>
                    <a:gd name="T9" fmla="*/ 64 h 165"/>
                    <a:gd name="T10" fmla="*/ 257 w 2412"/>
                    <a:gd name="T11" fmla="*/ 0 h 165"/>
                    <a:gd name="T12" fmla="*/ 334 w 2412"/>
                    <a:gd name="T13" fmla="*/ 44 h 165"/>
                    <a:gd name="T14" fmla="*/ 351 w 2412"/>
                    <a:gd name="T15" fmla="*/ 110 h 165"/>
                    <a:gd name="T16" fmla="*/ 494 w 2412"/>
                    <a:gd name="T17" fmla="*/ 59 h 165"/>
                    <a:gd name="T18" fmla="*/ 506 w 2412"/>
                    <a:gd name="T19" fmla="*/ 24 h 165"/>
                    <a:gd name="T20" fmla="*/ 579 w 2412"/>
                    <a:gd name="T21" fmla="*/ 24 h 165"/>
                    <a:gd name="T22" fmla="*/ 596 w 2412"/>
                    <a:gd name="T23" fmla="*/ 0 h 165"/>
                    <a:gd name="T24" fmla="*/ 668 w 2412"/>
                    <a:gd name="T25" fmla="*/ 44 h 165"/>
                    <a:gd name="T26" fmla="*/ 679 w 2412"/>
                    <a:gd name="T27" fmla="*/ 110 h 165"/>
                    <a:gd name="T28" fmla="*/ 804 w 2412"/>
                    <a:gd name="T29" fmla="*/ 49 h 165"/>
                    <a:gd name="T30" fmla="*/ 907 w 2412"/>
                    <a:gd name="T31" fmla="*/ 94 h 165"/>
                    <a:gd name="T32" fmla="*/ 1002 w 2412"/>
                    <a:gd name="T33" fmla="*/ 39 h 165"/>
                    <a:gd name="T34" fmla="*/ 1043 w 2412"/>
                    <a:gd name="T35" fmla="*/ 5 h 165"/>
                    <a:gd name="T36" fmla="*/ 1132 w 2412"/>
                    <a:gd name="T37" fmla="*/ 54 h 165"/>
                    <a:gd name="T38" fmla="*/ 1124 w 2412"/>
                    <a:gd name="T39" fmla="*/ 163 h 165"/>
                    <a:gd name="T40" fmla="*/ 1205 w 2412"/>
                    <a:gd name="T41" fmla="*/ 165 h 165"/>
                    <a:gd name="T42" fmla="*/ 1179 w 2412"/>
                    <a:gd name="T43" fmla="*/ 64 h 165"/>
                    <a:gd name="T44" fmla="*/ 1233 w 2412"/>
                    <a:gd name="T45" fmla="*/ 10 h 165"/>
                    <a:gd name="T46" fmla="*/ 1312 w 2412"/>
                    <a:gd name="T47" fmla="*/ 44 h 165"/>
                    <a:gd name="T48" fmla="*/ 1324 w 2412"/>
                    <a:gd name="T49" fmla="*/ 125 h 165"/>
                    <a:gd name="T50" fmla="*/ 1395 w 2412"/>
                    <a:gd name="T51" fmla="*/ 34 h 165"/>
                    <a:gd name="T52" fmla="*/ 1484 w 2412"/>
                    <a:gd name="T53" fmla="*/ 29 h 165"/>
                    <a:gd name="T54" fmla="*/ 1501 w 2412"/>
                    <a:gd name="T55" fmla="*/ 77 h 165"/>
                    <a:gd name="T56" fmla="*/ 1513 w 2412"/>
                    <a:gd name="T57" fmla="*/ 114 h 165"/>
                    <a:gd name="T58" fmla="*/ 1521 w 2412"/>
                    <a:gd name="T59" fmla="*/ 137 h 165"/>
                    <a:gd name="T60" fmla="*/ 1529 w 2412"/>
                    <a:gd name="T61" fmla="*/ 147 h 165"/>
                    <a:gd name="T62" fmla="*/ 1537 w 2412"/>
                    <a:gd name="T63" fmla="*/ 142 h 165"/>
                    <a:gd name="T64" fmla="*/ 1549 w 2412"/>
                    <a:gd name="T65" fmla="*/ 120 h 165"/>
                    <a:gd name="T66" fmla="*/ 1567 w 2412"/>
                    <a:gd name="T67" fmla="*/ 84 h 165"/>
                    <a:gd name="T68" fmla="*/ 1592 w 2412"/>
                    <a:gd name="T69" fmla="*/ 29 h 165"/>
                    <a:gd name="T70" fmla="*/ 1669 w 2412"/>
                    <a:gd name="T71" fmla="*/ 10 h 165"/>
                    <a:gd name="T72" fmla="*/ 1693 w 2412"/>
                    <a:gd name="T73" fmla="*/ 39 h 165"/>
                    <a:gd name="T74" fmla="*/ 1758 w 2412"/>
                    <a:gd name="T75" fmla="*/ 10 h 165"/>
                    <a:gd name="T76" fmla="*/ 1794 w 2412"/>
                    <a:gd name="T77" fmla="*/ 10 h 165"/>
                    <a:gd name="T78" fmla="*/ 1859 w 2412"/>
                    <a:gd name="T79" fmla="*/ 44 h 165"/>
                    <a:gd name="T80" fmla="*/ 1889 w 2412"/>
                    <a:gd name="T81" fmla="*/ 110 h 165"/>
                    <a:gd name="T82" fmla="*/ 2051 w 2412"/>
                    <a:gd name="T83" fmla="*/ 89 h 165"/>
                    <a:gd name="T84" fmla="*/ 2092 w 2412"/>
                    <a:gd name="T85" fmla="*/ 5 h 165"/>
                    <a:gd name="T86" fmla="*/ 2175 w 2412"/>
                    <a:gd name="T87" fmla="*/ 39 h 165"/>
                    <a:gd name="T88" fmla="*/ 2193 w 2412"/>
                    <a:gd name="T89" fmla="*/ 94 h 165"/>
                    <a:gd name="T90" fmla="*/ 2228 w 2412"/>
                    <a:gd name="T91" fmla="*/ 104 h 165"/>
                    <a:gd name="T92" fmla="*/ 2258 w 2412"/>
                    <a:gd name="T93" fmla="*/ 20 h 165"/>
                    <a:gd name="T94" fmla="*/ 2355 w 2412"/>
                    <a:gd name="T95" fmla="*/ 29 h 165"/>
                    <a:gd name="T96" fmla="*/ 2412 w 2412"/>
                    <a:gd name="T97" fmla="*/ 145 h 16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12" h="165">
                      <a:moveTo>
                        <a:pt x="29" y="165"/>
                      </a:moveTo>
                      <a:lnTo>
                        <a:pt x="0" y="89"/>
                      </a:lnTo>
                      <a:lnTo>
                        <a:pt x="95" y="64"/>
                      </a:lnTo>
                      <a:lnTo>
                        <a:pt x="203" y="110"/>
                      </a:lnTo>
                      <a:lnTo>
                        <a:pt x="195" y="64"/>
                      </a:lnTo>
                      <a:lnTo>
                        <a:pt x="257" y="0"/>
                      </a:lnTo>
                      <a:lnTo>
                        <a:pt x="334" y="44"/>
                      </a:lnTo>
                      <a:lnTo>
                        <a:pt x="351" y="110"/>
                      </a:lnTo>
                      <a:lnTo>
                        <a:pt x="494" y="59"/>
                      </a:lnTo>
                      <a:lnTo>
                        <a:pt x="506" y="24"/>
                      </a:lnTo>
                      <a:lnTo>
                        <a:pt x="579" y="24"/>
                      </a:lnTo>
                      <a:lnTo>
                        <a:pt x="596" y="0"/>
                      </a:lnTo>
                      <a:lnTo>
                        <a:pt x="668" y="44"/>
                      </a:lnTo>
                      <a:lnTo>
                        <a:pt x="679" y="110"/>
                      </a:lnTo>
                      <a:lnTo>
                        <a:pt x="804" y="49"/>
                      </a:lnTo>
                      <a:lnTo>
                        <a:pt x="907" y="94"/>
                      </a:lnTo>
                      <a:lnTo>
                        <a:pt x="1002" y="39"/>
                      </a:lnTo>
                      <a:lnTo>
                        <a:pt x="1043" y="5"/>
                      </a:lnTo>
                      <a:lnTo>
                        <a:pt x="1132" y="54"/>
                      </a:lnTo>
                      <a:lnTo>
                        <a:pt x="1124" y="163"/>
                      </a:lnTo>
                      <a:lnTo>
                        <a:pt x="1205" y="165"/>
                      </a:lnTo>
                      <a:lnTo>
                        <a:pt x="1179" y="64"/>
                      </a:lnTo>
                      <a:lnTo>
                        <a:pt x="1233" y="10"/>
                      </a:lnTo>
                      <a:lnTo>
                        <a:pt x="1312" y="44"/>
                      </a:lnTo>
                      <a:lnTo>
                        <a:pt x="1324" y="125"/>
                      </a:lnTo>
                      <a:lnTo>
                        <a:pt x="1395" y="34"/>
                      </a:lnTo>
                      <a:lnTo>
                        <a:pt x="1484" y="29"/>
                      </a:lnTo>
                      <a:lnTo>
                        <a:pt x="1501" y="77"/>
                      </a:lnTo>
                      <a:lnTo>
                        <a:pt x="1513" y="114"/>
                      </a:lnTo>
                      <a:lnTo>
                        <a:pt x="1521" y="137"/>
                      </a:lnTo>
                      <a:lnTo>
                        <a:pt x="1529" y="147"/>
                      </a:lnTo>
                      <a:lnTo>
                        <a:pt x="1537" y="142"/>
                      </a:lnTo>
                      <a:lnTo>
                        <a:pt x="1549" y="120"/>
                      </a:lnTo>
                      <a:lnTo>
                        <a:pt x="1567" y="84"/>
                      </a:lnTo>
                      <a:lnTo>
                        <a:pt x="1592" y="29"/>
                      </a:lnTo>
                      <a:lnTo>
                        <a:pt x="1669" y="10"/>
                      </a:lnTo>
                      <a:lnTo>
                        <a:pt x="1693" y="39"/>
                      </a:lnTo>
                      <a:lnTo>
                        <a:pt x="1758" y="10"/>
                      </a:lnTo>
                      <a:lnTo>
                        <a:pt x="1794" y="10"/>
                      </a:lnTo>
                      <a:lnTo>
                        <a:pt x="1859" y="44"/>
                      </a:lnTo>
                      <a:lnTo>
                        <a:pt x="1889" y="110"/>
                      </a:lnTo>
                      <a:lnTo>
                        <a:pt x="2051" y="89"/>
                      </a:lnTo>
                      <a:lnTo>
                        <a:pt x="2092" y="5"/>
                      </a:lnTo>
                      <a:lnTo>
                        <a:pt x="2175" y="39"/>
                      </a:lnTo>
                      <a:lnTo>
                        <a:pt x="2193" y="94"/>
                      </a:lnTo>
                      <a:lnTo>
                        <a:pt x="2228" y="104"/>
                      </a:lnTo>
                      <a:lnTo>
                        <a:pt x="2258" y="20"/>
                      </a:lnTo>
                      <a:lnTo>
                        <a:pt x="2355" y="29"/>
                      </a:lnTo>
                      <a:lnTo>
                        <a:pt x="2412" y="14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0" name="Freeform 259"/>
                <p:cNvSpPr>
                  <a:spLocks/>
                </p:cNvSpPr>
                <p:nvPr/>
              </p:nvSpPr>
              <p:spPr bwMode="auto">
                <a:xfrm>
                  <a:off x="3876" y="2534"/>
                  <a:ext cx="149" cy="40"/>
                </a:xfrm>
                <a:custGeom>
                  <a:avLst/>
                  <a:gdLst>
                    <a:gd name="T0" fmla="*/ 0 w 149"/>
                    <a:gd name="T1" fmla="*/ 40 h 40"/>
                    <a:gd name="T2" fmla="*/ 89 w 149"/>
                    <a:gd name="T3" fmla="*/ 0 h 40"/>
                    <a:gd name="T4" fmla="*/ 149 w 149"/>
                    <a:gd name="T5" fmla="*/ 10 h 40"/>
                    <a:gd name="T6" fmla="*/ 125 w 149"/>
                    <a:gd name="T7" fmla="*/ 35 h 40"/>
                    <a:gd name="T8" fmla="*/ 0 w 149"/>
                    <a:gd name="T9" fmla="*/ 4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" h="40">
                      <a:moveTo>
                        <a:pt x="0" y="40"/>
                      </a:moveTo>
                      <a:lnTo>
                        <a:pt x="89" y="0"/>
                      </a:lnTo>
                      <a:lnTo>
                        <a:pt x="149" y="10"/>
                      </a:lnTo>
                      <a:lnTo>
                        <a:pt x="125" y="35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1" name="Freeform 260"/>
                <p:cNvSpPr>
                  <a:spLocks/>
                </p:cNvSpPr>
                <p:nvPr/>
              </p:nvSpPr>
              <p:spPr bwMode="auto">
                <a:xfrm>
                  <a:off x="3876" y="2534"/>
                  <a:ext cx="149" cy="40"/>
                </a:xfrm>
                <a:custGeom>
                  <a:avLst/>
                  <a:gdLst>
                    <a:gd name="T0" fmla="*/ 0 w 149"/>
                    <a:gd name="T1" fmla="*/ 40 h 40"/>
                    <a:gd name="T2" fmla="*/ 89 w 149"/>
                    <a:gd name="T3" fmla="*/ 0 h 40"/>
                    <a:gd name="T4" fmla="*/ 149 w 149"/>
                    <a:gd name="T5" fmla="*/ 10 h 40"/>
                    <a:gd name="T6" fmla="*/ 125 w 149"/>
                    <a:gd name="T7" fmla="*/ 35 h 40"/>
                    <a:gd name="T8" fmla="*/ 0 w 149"/>
                    <a:gd name="T9" fmla="*/ 4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" h="40">
                      <a:moveTo>
                        <a:pt x="0" y="40"/>
                      </a:moveTo>
                      <a:lnTo>
                        <a:pt x="89" y="0"/>
                      </a:lnTo>
                      <a:lnTo>
                        <a:pt x="149" y="10"/>
                      </a:lnTo>
                      <a:lnTo>
                        <a:pt x="125" y="35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2" name="Line 261"/>
                <p:cNvSpPr>
                  <a:spLocks noChangeShapeType="1"/>
                </p:cNvSpPr>
                <p:nvPr/>
              </p:nvSpPr>
              <p:spPr bwMode="auto">
                <a:xfrm>
                  <a:off x="3145" y="2253"/>
                  <a:ext cx="1" cy="33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3" name="Freeform 262"/>
                <p:cNvSpPr>
                  <a:spLocks/>
                </p:cNvSpPr>
                <p:nvPr/>
              </p:nvSpPr>
              <p:spPr bwMode="auto">
                <a:xfrm>
                  <a:off x="3543" y="2528"/>
                  <a:ext cx="132" cy="49"/>
                </a:xfrm>
                <a:custGeom>
                  <a:avLst/>
                  <a:gdLst>
                    <a:gd name="T0" fmla="*/ 0 w 132"/>
                    <a:gd name="T1" fmla="*/ 49 h 49"/>
                    <a:gd name="T2" fmla="*/ 102 w 132"/>
                    <a:gd name="T3" fmla="*/ 0 h 49"/>
                    <a:gd name="T4" fmla="*/ 132 w 132"/>
                    <a:gd name="T5" fmla="*/ 11 h 49"/>
                    <a:gd name="T6" fmla="*/ 122 w 132"/>
                    <a:gd name="T7" fmla="*/ 38 h 49"/>
                    <a:gd name="T8" fmla="*/ 0 w 13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" h="49">
                      <a:moveTo>
                        <a:pt x="0" y="49"/>
                      </a:moveTo>
                      <a:lnTo>
                        <a:pt x="102" y="0"/>
                      </a:lnTo>
                      <a:lnTo>
                        <a:pt x="132" y="11"/>
                      </a:lnTo>
                      <a:lnTo>
                        <a:pt x="122" y="38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4" name="Freeform 263"/>
                <p:cNvSpPr>
                  <a:spLocks/>
                </p:cNvSpPr>
                <p:nvPr/>
              </p:nvSpPr>
              <p:spPr bwMode="auto">
                <a:xfrm>
                  <a:off x="3543" y="2528"/>
                  <a:ext cx="132" cy="49"/>
                </a:xfrm>
                <a:custGeom>
                  <a:avLst/>
                  <a:gdLst>
                    <a:gd name="T0" fmla="*/ 0 w 132"/>
                    <a:gd name="T1" fmla="*/ 49 h 49"/>
                    <a:gd name="T2" fmla="*/ 102 w 132"/>
                    <a:gd name="T3" fmla="*/ 0 h 49"/>
                    <a:gd name="T4" fmla="*/ 132 w 132"/>
                    <a:gd name="T5" fmla="*/ 11 h 49"/>
                    <a:gd name="T6" fmla="*/ 122 w 132"/>
                    <a:gd name="T7" fmla="*/ 38 h 49"/>
                    <a:gd name="T8" fmla="*/ 0 w 13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" h="49">
                      <a:moveTo>
                        <a:pt x="0" y="49"/>
                      </a:moveTo>
                      <a:lnTo>
                        <a:pt x="102" y="0"/>
                      </a:lnTo>
                      <a:lnTo>
                        <a:pt x="132" y="11"/>
                      </a:lnTo>
                      <a:lnTo>
                        <a:pt x="122" y="38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5" name="Freeform 264"/>
                <p:cNvSpPr>
                  <a:spLocks/>
                </p:cNvSpPr>
                <p:nvPr/>
              </p:nvSpPr>
              <p:spPr bwMode="auto">
                <a:xfrm>
                  <a:off x="3643" y="2367"/>
                  <a:ext cx="141" cy="146"/>
                </a:xfrm>
                <a:custGeom>
                  <a:avLst/>
                  <a:gdLst>
                    <a:gd name="T0" fmla="*/ 62 w 141"/>
                    <a:gd name="T1" fmla="*/ 144 h 146"/>
                    <a:gd name="T2" fmla="*/ 0 w 141"/>
                    <a:gd name="T3" fmla="*/ 0 h 146"/>
                    <a:gd name="T4" fmla="*/ 87 w 141"/>
                    <a:gd name="T5" fmla="*/ 19 h 146"/>
                    <a:gd name="T6" fmla="*/ 123 w 141"/>
                    <a:gd name="T7" fmla="*/ 73 h 146"/>
                    <a:gd name="T8" fmla="*/ 141 w 141"/>
                    <a:gd name="T9" fmla="*/ 86 h 146"/>
                    <a:gd name="T10" fmla="*/ 117 w 141"/>
                    <a:gd name="T11" fmla="*/ 146 h 1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41" h="146">
                      <a:moveTo>
                        <a:pt x="62" y="144"/>
                      </a:moveTo>
                      <a:lnTo>
                        <a:pt x="0" y="0"/>
                      </a:lnTo>
                      <a:lnTo>
                        <a:pt x="87" y="19"/>
                      </a:lnTo>
                      <a:lnTo>
                        <a:pt x="123" y="73"/>
                      </a:lnTo>
                      <a:lnTo>
                        <a:pt x="141" y="86"/>
                      </a:lnTo>
                      <a:lnTo>
                        <a:pt x="117" y="14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6" name="Freeform 265"/>
                <p:cNvSpPr>
                  <a:spLocks/>
                </p:cNvSpPr>
                <p:nvPr/>
              </p:nvSpPr>
              <p:spPr bwMode="auto">
                <a:xfrm>
                  <a:off x="4027" y="2315"/>
                  <a:ext cx="116" cy="261"/>
                </a:xfrm>
                <a:custGeom>
                  <a:avLst/>
                  <a:gdLst>
                    <a:gd name="T0" fmla="*/ 0 w 116"/>
                    <a:gd name="T1" fmla="*/ 0 h 261"/>
                    <a:gd name="T2" fmla="*/ 63 w 116"/>
                    <a:gd name="T3" fmla="*/ 29 h 261"/>
                    <a:gd name="T4" fmla="*/ 92 w 116"/>
                    <a:gd name="T5" fmla="*/ 72 h 261"/>
                    <a:gd name="T6" fmla="*/ 116 w 116"/>
                    <a:gd name="T7" fmla="*/ 107 h 261"/>
                    <a:gd name="T8" fmla="*/ 100 w 116"/>
                    <a:gd name="T9" fmla="*/ 123 h 261"/>
                    <a:gd name="T10" fmla="*/ 85 w 116"/>
                    <a:gd name="T11" fmla="*/ 190 h 261"/>
                    <a:gd name="T12" fmla="*/ 67 w 116"/>
                    <a:gd name="T13" fmla="*/ 214 h 261"/>
                    <a:gd name="T14" fmla="*/ 87 w 116"/>
                    <a:gd name="T15" fmla="*/ 261 h 2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16" h="261">
                      <a:moveTo>
                        <a:pt x="0" y="0"/>
                      </a:moveTo>
                      <a:lnTo>
                        <a:pt x="63" y="29"/>
                      </a:lnTo>
                      <a:lnTo>
                        <a:pt x="92" y="72"/>
                      </a:lnTo>
                      <a:lnTo>
                        <a:pt x="116" y="107"/>
                      </a:lnTo>
                      <a:lnTo>
                        <a:pt x="100" y="123"/>
                      </a:lnTo>
                      <a:lnTo>
                        <a:pt x="85" y="190"/>
                      </a:lnTo>
                      <a:lnTo>
                        <a:pt x="67" y="214"/>
                      </a:lnTo>
                      <a:lnTo>
                        <a:pt x="87" y="26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7" name="Freeform 266"/>
                <p:cNvSpPr>
                  <a:spLocks/>
                </p:cNvSpPr>
                <p:nvPr/>
              </p:nvSpPr>
              <p:spPr bwMode="auto">
                <a:xfrm>
                  <a:off x="4143" y="2404"/>
                  <a:ext cx="77" cy="173"/>
                </a:xfrm>
                <a:custGeom>
                  <a:avLst/>
                  <a:gdLst>
                    <a:gd name="T0" fmla="*/ 0 w 77"/>
                    <a:gd name="T1" fmla="*/ 25 h 173"/>
                    <a:gd name="T2" fmla="*/ 12 w 77"/>
                    <a:gd name="T3" fmla="*/ 0 h 173"/>
                    <a:gd name="T4" fmla="*/ 42 w 77"/>
                    <a:gd name="T5" fmla="*/ 13 h 173"/>
                    <a:gd name="T6" fmla="*/ 63 w 77"/>
                    <a:gd name="T7" fmla="*/ 48 h 173"/>
                    <a:gd name="T8" fmla="*/ 77 w 77"/>
                    <a:gd name="T9" fmla="*/ 82 h 173"/>
                    <a:gd name="T10" fmla="*/ 71 w 77"/>
                    <a:gd name="T11" fmla="*/ 173 h 1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7" h="173">
                      <a:moveTo>
                        <a:pt x="0" y="25"/>
                      </a:moveTo>
                      <a:lnTo>
                        <a:pt x="12" y="0"/>
                      </a:lnTo>
                      <a:lnTo>
                        <a:pt x="42" y="13"/>
                      </a:lnTo>
                      <a:lnTo>
                        <a:pt x="63" y="48"/>
                      </a:lnTo>
                      <a:lnTo>
                        <a:pt x="77" y="82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" name="Freeform 267"/>
                <p:cNvSpPr>
                  <a:spLocks/>
                </p:cNvSpPr>
                <p:nvPr/>
              </p:nvSpPr>
              <p:spPr bwMode="auto">
                <a:xfrm>
                  <a:off x="4299" y="2493"/>
                  <a:ext cx="117" cy="61"/>
                </a:xfrm>
                <a:custGeom>
                  <a:avLst/>
                  <a:gdLst>
                    <a:gd name="T0" fmla="*/ 0 w 117"/>
                    <a:gd name="T1" fmla="*/ 61 h 61"/>
                    <a:gd name="T2" fmla="*/ 62 w 117"/>
                    <a:gd name="T3" fmla="*/ 0 h 61"/>
                    <a:gd name="T4" fmla="*/ 117 w 117"/>
                    <a:gd name="T5" fmla="*/ 41 h 6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7" h="61">
                      <a:moveTo>
                        <a:pt x="0" y="61"/>
                      </a:moveTo>
                      <a:lnTo>
                        <a:pt x="62" y="0"/>
                      </a:lnTo>
                      <a:lnTo>
                        <a:pt x="117" y="4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4033" y="2541"/>
                  <a:ext cx="67" cy="4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0" name="Freeform 269"/>
                <p:cNvSpPr>
                  <a:spLocks/>
                </p:cNvSpPr>
                <p:nvPr/>
              </p:nvSpPr>
              <p:spPr bwMode="auto">
                <a:xfrm>
                  <a:off x="4862" y="2222"/>
                  <a:ext cx="83" cy="352"/>
                </a:xfrm>
                <a:custGeom>
                  <a:avLst/>
                  <a:gdLst>
                    <a:gd name="T0" fmla="*/ 32 w 83"/>
                    <a:gd name="T1" fmla="*/ 0 h 352"/>
                    <a:gd name="T2" fmla="*/ 83 w 83"/>
                    <a:gd name="T3" fmla="*/ 66 h 352"/>
                    <a:gd name="T4" fmla="*/ 58 w 83"/>
                    <a:gd name="T5" fmla="*/ 155 h 352"/>
                    <a:gd name="T6" fmla="*/ 6 w 83"/>
                    <a:gd name="T7" fmla="*/ 271 h 352"/>
                    <a:gd name="T8" fmla="*/ 0 w 83"/>
                    <a:gd name="T9" fmla="*/ 352 h 3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352">
                      <a:moveTo>
                        <a:pt x="32" y="0"/>
                      </a:moveTo>
                      <a:lnTo>
                        <a:pt x="83" y="66"/>
                      </a:lnTo>
                      <a:lnTo>
                        <a:pt x="58" y="155"/>
                      </a:lnTo>
                      <a:lnTo>
                        <a:pt x="6" y="271"/>
                      </a:lnTo>
                      <a:lnTo>
                        <a:pt x="0" y="352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1" name="Freeform 270"/>
                <p:cNvSpPr>
                  <a:spLocks/>
                </p:cNvSpPr>
                <p:nvPr/>
              </p:nvSpPr>
              <p:spPr bwMode="auto">
                <a:xfrm>
                  <a:off x="4935" y="2344"/>
                  <a:ext cx="36" cy="187"/>
                </a:xfrm>
                <a:custGeom>
                  <a:avLst/>
                  <a:gdLst>
                    <a:gd name="T0" fmla="*/ 0 w 36"/>
                    <a:gd name="T1" fmla="*/ 0 h 187"/>
                    <a:gd name="T2" fmla="*/ 36 w 36"/>
                    <a:gd name="T3" fmla="*/ 27 h 187"/>
                    <a:gd name="T4" fmla="*/ 22 w 36"/>
                    <a:gd name="T5" fmla="*/ 187 h 1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87">
                      <a:moveTo>
                        <a:pt x="0" y="0"/>
                      </a:moveTo>
                      <a:lnTo>
                        <a:pt x="36" y="27"/>
                      </a:lnTo>
                      <a:lnTo>
                        <a:pt x="22" y="187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2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5056" y="2458"/>
                  <a:ext cx="79" cy="9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3" name="Freeform 272"/>
                <p:cNvSpPr>
                  <a:spLocks/>
                </p:cNvSpPr>
                <p:nvPr/>
              </p:nvSpPr>
              <p:spPr bwMode="auto">
                <a:xfrm>
                  <a:off x="5169" y="2458"/>
                  <a:ext cx="122" cy="90"/>
                </a:xfrm>
                <a:custGeom>
                  <a:avLst/>
                  <a:gdLst>
                    <a:gd name="T0" fmla="*/ 0 w 122"/>
                    <a:gd name="T1" fmla="*/ 0 h 90"/>
                    <a:gd name="T2" fmla="*/ 81 w 122"/>
                    <a:gd name="T3" fmla="*/ 48 h 90"/>
                    <a:gd name="T4" fmla="*/ 122 w 122"/>
                    <a:gd name="T5" fmla="*/ 90 h 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2" h="90">
                      <a:moveTo>
                        <a:pt x="0" y="0"/>
                      </a:moveTo>
                      <a:lnTo>
                        <a:pt x="81" y="48"/>
                      </a:lnTo>
                      <a:lnTo>
                        <a:pt x="122" y="9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4" name="Freeform 273"/>
                <p:cNvSpPr>
                  <a:spLocks/>
                </p:cNvSpPr>
                <p:nvPr/>
              </p:nvSpPr>
              <p:spPr bwMode="auto">
                <a:xfrm>
                  <a:off x="5094" y="2546"/>
                  <a:ext cx="134" cy="31"/>
                </a:xfrm>
                <a:custGeom>
                  <a:avLst/>
                  <a:gdLst>
                    <a:gd name="T0" fmla="*/ 0 w 134"/>
                    <a:gd name="T1" fmla="*/ 30 h 31"/>
                    <a:gd name="T2" fmla="*/ 11 w 134"/>
                    <a:gd name="T3" fmla="*/ 6 h 31"/>
                    <a:gd name="T4" fmla="*/ 98 w 134"/>
                    <a:gd name="T5" fmla="*/ 0 h 31"/>
                    <a:gd name="T6" fmla="*/ 134 w 134"/>
                    <a:gd name="T7" fmla="*/ 15 h 31"/>
                    <a:gd name="T8" fmla="*/ 118 w 134"/>
                    <a:gd name="T9" fmla="*/ 31 h 31"/>
                    <a:gd name="T10" fmla="*/ 23 w 134"/>
                    <a:gd name="T11" fmla="*/ 31 h 31"/>
                    <a:gd name="T12" fmla="*/ 0 w 134"/>
                    <a:gd name="T13" fmla="*/ 3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4" h="31">
                      <a:moveTo>
                        <a:pt x="0" y="30"/>
                      </a:moveTo>
                      <a:lnTo>
                        <a:pt x="11" y="6"/>
                      </a:lnTo>
                      <a:lnTo>
                        <a:pt x="98" y="0"/>
                      </a:lnTo>
                      <a:lnTo>
                        <a:pt x="134" y="15"/>
                      </a:lnTo>
                      <a:lnTo>
                        <a:pt x="118" y="31"/>
                      </a:lnTo>
                      <a:lnTo>
                        <a:pt x="23" y="31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5" name="Freeform 274"/>
                <p:cNvSpPr>
                  <a:spLocks/>
                </p:cNvSpPr>
                <p:nvPr/>
              </p:nvSpPr>
              <p:spPr bwMode="auto">
                <a:xfrm>
                  <a:off x="5094" y="2546"/>
                  <a:ext cx="134" cy="31"/>
                </a:xfrm>
                <a:custGeom>
                  <a:avLst/>
                  <a:gdLst>
                    <a:gd name="T0" fmla="*/ 0 w 134"/>
                    <a:gd name="T1" fmla="*/ 30 h 31"/>
                    <a:gd name="T2" fmla="*/ 11 w 134"/>
                    <a:gd name="T3" fmla="*/ 6 h 31"/>
                    <a:gd name="T4" fmla="*/ 98 w 134"/>
                    <a:gd name="T5" fmla="*/ 0 h 31"/>
                    <a:gd name="T6" fmla="*/ 134 w 134"/>
                    <a:gd name="T7" fmla="*/ 15 h 31"/>
                    <a:gd name="T8" fmla="*/ 118 w 134"/>
                    <a:gd name="T9" fmla="*/ 31 h 31"/>
                    <a:gd name="T10" fmla="*/ 23 w 134"/>
                    <a:gd name="T11" fmla="*/ 31 h 31"/>
                    <a:gd name="T12" fmla="*/ 0 w 134"/>
                    <a:gd name="T13" fmla="*/ 3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4" h="31">
                      <a:moveTo>
                        <a:pt x="0" y="30"/>
                      </a:moveTo>
                      <a:lnTo>
                        <a:pt x="11" y="6"/>
                      </a:lnTo>
                      <a:lnTo>
                        <a:pt x="98" y="0"/>
                      </a:lnTo>
                      <a:lnTo>
                        <a:pt x="134" y="15"/>
                      </a:lnTo>
                      <a:lnTo>
                        <a:pt x="118" y="31"/>
                      </a:lnTo>
                      <a:lnTo>
                        <a:pt x="23" y="31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6" name="Freeform 275"/>
                <p:cNvSpPr>
                  <a:spLocks/>
                </p:cNvSpPr>
                <p:nvPr/>
              </p:nvSpPr>
              <p:spPr bwMode="auto">
                <a:xfrm>
                  <a:off x="5376" y="2387"/>
                  <a:ext cx="77" cy="194"/>
                </a:xfrm>
                <a:custGeom>
                  <a:avLst/>
                  <a:gdLst>
                    <a:gd name="T0" fmla="*/ 30 w 77"/>
                    <a:gd name="T1" fmla="*/ 0 h 194"/>
                    <a:gd name="T2" fmla="*/ 34 w 77"/>
                    <a:gd name="T3" fmla="*/ 104 h 194"/>
                    <a:gd name="T4" fmla="*/ 77 w 77"/>
                    <a:gd name="T5" fmla="*/ 194 h 194"/>
                    <a:gd name="T6" fmla="*/ 40 w 77"/>
                    <a:gd name="T7" fmla="*/ 194 h 194"/>
                    <a:gd name="T8" fmla="*/ 0 w 77"/>
                    <a:gd name="T9" fmla="*/ 73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7" h="194">
                      <a:moveTo>
                        <a:pt x="30" y="0"/>
                      </a:moveTo>
                      <a:lnTo>
                        <a:pt x="34" y="104"/>
                      </a:lnTo>
                      <a:lnTo>
                        <a:pt x="77" y="194"/>
                      </a:lnTo>
                      <a:lnTo>
                        <a:pt x="40" y="194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7" name="Freeform 276"/>
                <p:cNvSpPr>
                  <a:spLocks/>
                </p:cNvSpPr>
                <p:nvPr/>
              </p:nvSpPr>
              <p:spPr bwMode="auto">
                <a:xfrm>
                  <a:off x="3157" y="2247"/>
                  <a:ext cx="2458" cy="213"/>
                </a:xfrm>
                <a:custGeom>
                  <a:avLst/>
                  <a:gdLst>
                    <a:gd name="T0" fmla="*/ 0 w 2458"/>
                    <a:gd name="T1" fmla="*/ 150 h 213"/>
                    <a:gd name="T2" fmla="*/ 22 w 2458"/>
                    <a:gd name="T3" fmla="*/ 137 h 213"/>
                    <a:gd name="T4" fmla="*/ 156 w 2458"/>
                    <a:gd name="T5" fmla="*/ 185 h 213"/>
                    <a:gd name="T6" fmla="*/ 168 w 2458"/>
                    <a:gd name="T7" fmla="*/ 115 h 213"/>
                    <a:gd name="T8" fmla="*/ 281 w 2458"/>
                    <a:gd name="T9" fmla="*/ 6 h 213"/>
                    <a:gd name="T10" fmla="*/ 431 w 2458"/>
                    <a:gd name="T11" fmla="*/ 97 h 213"/>
                    <a:gd name="T12" fmla="*/ 453 w 2458"/>
                    <a:gd name="T13" fmla="*/ 200 h 213"/>
                    <a:gd name="T14" fmla="*/ 494 w 2458"/>
                    <a:gd name="T15" fmla="*/ 175 h 213"/>
                    <a:gd name="T16" fmla="*/ 524 w 2458"/>
                    <a:gd name="T17" fmla="*/ 140 h 213"/>
                    <a:gd name="T18" fmla="*/ 524 w 2458"/>
                    <a:gd name="T19" fmla="*/ 101 h 213"/>
                    <a:gd name="T20" fmla="*/ 621 w 2458"/>
                    <a:gd name="T21" fmla="*/ 6 h 213"/>
                    <a:gd name="T22" fmla="*/ 771 w 2458"/>
                    <a:gd name="T23" fmla="*/ 106 h 213"/>
                    <a:gd name="T24" fmla="*/ 783 w 2458"/>
                    <a:gd name="T25" fmla="*/ 193 h 213"/>
                    <a:gd name="T26" fmla="*/ 951 w 2458"/>
                    <a:gd name="T27" fmla="*/ 137 h 213"/>
                    <a:gd name="T28" fmla="*/ 962 w 2458"/>
                    <a:gd name="T29" fmla="*/ 97 h 213"/>
                    <a:gd name="T30" fmla="*/ 1093 w 2458"/>
                    <a:gd name="T31" fmla="*/ 6 h 213"/>
                    <a:gd name="T32" fmla="*/ 1176 w 2458"/>
                    <a:gd name="T33" fmla="*/ 69 h 213"/>
                    <a:gd name="T34" fmla="*/ 1247 w 2458"/>
                    <a:gd name="T35" fmla="*/ 3 h 213"/>
                    <a:gd name="T36" fmla="*/ 1407 w 2458"/>
                    <a:gd name="T37" fmla="*/ 97 h 213"/>
                    <a:gd name="T38" fmla="*/ 1407 w 2458"/>
                    <a:gd name="T39" fmla="*/ 119 h 213"/>
                    <a:gd name="T40" fmla="*/ 1445 w 2458"/>
                    <a:gd name="T41" fmla="*/ 73 h 213"/>
                    <a:gd name="T42" fmla="*/ 1624 w 2458"/>
                    <a:gd name="T43" fmla="*/ 56 h 213"/>
                    <a:gd name="T44" fmla="*/ 1640 w 2458"/>
                    <a:gd name="T45" fmla="*/ 73 h 213"/>
                    <a:gd name="T46" fmla="*/ 1771 w 2458"/>
                    <a:gd name="T47" fmla="*/ 25 h 213"/>
                    <a:gd name="T48" fmla="*/ 1808 w 2458"/>
                    <a:gd name="T49" fmla="*/ 0 h 213"/>
                    <a:gd name="T50" fmla="*/ 1958 w 2458"/>
                    <a:gd name="T51" fmla="*/ 97 h 213"/>
                    <a:gd name="T52" fmla="*/ 1972 w 2458"/>
                    <a:gd name="T53" fmla="*/ 213 h 213"/>
                    <a:gd name="T54" fmla="*/ 2010 w 2458"/>
                    <a:gd name="T55" fmla="*/ 213 h 213"/>
                    <a:gd name="T56" fmla="*/ 1992 w 2458"/>
                    <a:gd name="T57" fmla="*/ 134 h 213"/>
                    <a:gd name="T58" fmla="*/ 2089 w 2458"/>
                    <a:gd name="T59" fmla="*/ 13 h 213"/>
                    <a:gd name="T60" fmla="*/ 2201 w 2458"/>
                    <a:gd name="T61" fmla="*/ 59 h 213"/>
                    <a:gd name="T62" fmla="*/ 2213 w 2458"/>
                    <a:gd name="T63" fmla="*/ 35 h 213"/>
                    <a:gd name="T64" fmla="*/ 2403 w 2458"/>
                    <a:gd name="T65" fmla="*/ 84 h 213"/>
                    <a:gd name="T66" fmla="*/ 2458 w 2458"/>
                    <a:gd name="T67" fmla="*/ 144 h 2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458" h="213">
                      <a:moveTo>
                        <a:pt x="0" y="150"/>
                      </a:moveTo>
                      <a:lnTo>
                        <a:pt x="22" y="137"/>
                      </a:lnTo>
                      <a:lnTo>
                        <a:pt x="156" y="185"/>
                      </a:lnTo>
                      <a:lnTo>
                        <a:pt x="168" y="115"/>
                      </a:lnTo>
                      <a:lnTo>
                        <a:pt x="281" y="6"/>
                      </a:lnTo>
                      <a:lnTo>
                        <a:pt x="431" y="97"/>
                      </a:lnTo>
                      <a:lnTo>
                        <a:pt x="453" y="200"/>
                      </a:lnTo>
                      <a:lnTo>
                        <a:pt x="494" y="175"/>
                      </a:lnTo>
                      <a:lnTo>
                        <a:pt x="524" y="140"/>
                      </a:lnTo>
                      <a:lnTo>
                        <a:pt x="524" y="101"/>
                      </a:lnTo>
                      <a:lnTo>
                        <a:pt x="621" y="6"/>
                      </a:lnTo>
                      <a:lnTo>
                        <a:pt x="771" y="106"/>
                      </a:lnTo>
                      <a:lnTo>
                        <a:pt x="783" y="193"/>
                      </a:lnTo>
                      <a:lnTo>
                        <a:pt x="951" y="137"/>
                      </a:lnTo>
                      <a:lnTo>
                        <a:pt x="962" y="97"/>
                      </a:lnTo>
                      <a:lnTo>
                        <a:pt x="1093" y="6"/>
                      </a:lnTo>
                      <a:lnTo>
                        <a:pt x="1176" y="69"/>
                      </a:lnTo>
                      <a:lnTo>
                        <a:pt x="1247" y="3"/>
                      </a:lnTo>
                      <a:lnTo>
                        <a:pt x="1407" y="97"/>
                      </a:lnTo>
                      <a:lnTo>
                        <a:pt x="1407" y="119"/>
                      </a:lnTo>
                      <a:lnTo>
                        <a:pt x="1445" y="73"/>
                      </a:lnTo>
                      <a:lnTo>
                        <a:pt x="1624" y="56"/>
                      </a:lnTo>
                      <a:lnTo>
                        <a:pt x="1640" y="73"/>
                      </a:lnTo>
                      <a:lnTo>
                        <a:pt x="1771" y="25"/>
                      </a:lnTo>
                      <a:lnTo>
                        <a:pt x="1808" y="0"/>
                      </a:lnTo>
                      <a:lnTo>
                        <a:pt x="1958" y="97"/>
                      </a:lnTo>
                      <a:lnTo>
                        <a:pt x="1972" y="213"/>
                      </a:lnTo>
                      <a:lnTo>
                        <a:pt x="2010" y="213"/>
                      </a:lnTo>
                      <a:lnTo>
                        <a:pt x="1992" y="134"/>
                      </a:lnTo>
                      <a:lnTo>
                        <a:pt x="2089" y="13"/>
                      </a:lnTo>
                      <a:lnTo>
                        <a:pt x="2201" y="59"/>
                      </a:lnTo>
                      <a:lnTo>
                        <a:pt x="2213" y="35"/>
                      </a:lnTo>
                      <a:lnTo>
                        <a:pt x="2403" y="84"/>
                      </a:lnTo>
                      <a:lnTo>
                        <a:pt x="2458" y="144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8" name="Freeform 277"/>
                <p:cNvSpPr>
                  <a:spLocks/>
                </p:cNvSpPr>
                <p:nvPr/>
              </p:nvSpPr>
              <p:spPr bwMode="auto">
                <a:xfrm>
                  <a:off x="3159" y="2323"/>
                  <a:ext cx="2444" cy="168"/>
                </a:xfrm>
                <a:custGeom>
                  <a:avLst/>
                  <a:gdLst>
                    <a:gd name="T0" fmla="*/ 0 w 2444"/>
                    <a:gd name="T1" fmla="*/ 135 h 168"/>
                    <a:gd name="T2" fmla="*/ 67 w 2444"/>
                    <a:gd name="T3" fmla="*/ 111 h 168"/>
                    <a:gd name="T4" fmla="*/ 208 w 2444"/>
                    <a:gd name="T5" fmla="*/ 152 h 168"/>
                    <a:gd name="T6" fmla="*/ 202 w 2444"/>
                    <a:gd name="T7" fmla="*/ 97 h 168"/>
                    <a:gd name="T8" fmla="*/ 299 w 2444"/>
                    <a:gd name="T9" fmla="*/ 16 h 168"/>
                    <a:gd name="T10" fmla="*/ 403 w 2444"/>
                    <a:gd name="T11" fmla="*/ 81 h 168"/>
                    <a:gd name="T12" fmla="*/ 415 w 2444"/>
                    <a:gd name="T13" fmla="*/ 165 h 168"/>
                    <a:gd name="T14" fmla="*/ 504 w 2444"/>
                    <a:gd name="T15" fmla="*/ 135 h 168"/>
                    <a:gd name="T16" fmla="*/ 585 w 2444"/>
                    <a:gd name="T17" fmla="*/ 68 h 168"/>
                    <a:gd name="T18" fmla="*/ 615 w 2444"/>
                    <a:gd name="T19" fmla="*/ 0 h 168"/>
                    <a:gd name="T20" fmla="*/ 741 w 2444"/>
                    <a:gd name="T21" fmla="*/ 84 h 168"/>
                    <a:gd name="T22" fmla="*/ 757 w 2444"/>
                    <a:gd name="T23" fmla="*/ 165 h 168"/>
                    <a:gd name="T24" fmla="*/ 897 w 2444"/>
                    <a:gd name="T25" fmla="*/ 114 h 168"/>
                    <a:gd name="T26" fmla="*/ 968 w 2444"/>
                    <a:gd name="T27" fmla="*/ 114 h 168"/>
                    <a:gd name="T28" fmla="*/ 1085 w 2444"/>
                    <a:gd name="T29" fmla="*/ 13 h 168"/>
                    <a:gd name="T30" fmla="*/ 1184 w 2444"/>
                    <a:gd name="T31" fmla="*/ 84 h 168"/>
                    <a:gd name="T32" fmla="*/ 1265 w 2444"/>
                    <a:gd name="T33" fmla="*/ 16 h 168"/>
                    <a:gd name="T34" fmla="*/ 1375 w 2444"/>
                    <a:gd name="T35" fmla="*/ 84 h 168"/>
                    <a:gd name="T36" fmla="*/ 1381 w 2444"/>
                    <a:gd name="T37" fmla="*/ 122 h 168"/>
                    <a:gd name="T38" fmla="*/ 1452 w 2444"/>
                    <a:gd name="T39" fmla="*/ 76 h 168"/>
                    <a:gd name="T40" fmla="*/ 1583 w 2444"/>
                    <a:gd name="T41" fmla="*/ 46 h 168"/>
                    <a:gd name="T42" fmla="*/ 1593 w 2444"/>
                    <a:gd name="T43" fmla="*/ 106 h 168"/>
                    <a:gd name="T44" fmla="*/ 1622 w 2444"/>
                    <a:gd name="T45" fmla="*/ 59 h 168"/>
                    <a:gd name="T46" fmla="*/ 1749 w 2444"/>
                    <a:gd name="T47" fmla="*/ 26 h 168"/>
                    <a:gd name="T48" fmla="*/ 1759 w 2444"/>
                    <a:gd name="T49" fmla="*/ 54 h 168"/>
                    <a:gd name="T50" fmla="*/ 1775 w 2444"/>
                    <a:gd name="T51" fmla="*/ 26 h 168"/>
                    <a:gd name="T52" fmla="*/ 1814 w 2444"/>
                    <a:gd name="T53" fmla="*/ 8 h 168"/>
                    <a:gd name="T54" fmla="*/ 1935 w 2444"/>
                    <a:gd name="T55" fmla="*/ 84 h 168"/>
                    <a:gd name="T56" fmla="*/ 1950 w 2444"/>
                    <a:gd name="T57" fmla="*/ 168 h 168"/>
                    <a:gd name="T58" fmla="*/ 2041 w 2444"/>
                    <a:gd name="T59" fmla="*/ 160 h 168"/>
                    <a:gd name="T60" fmla="*/ 2041 w 2444"/>
                    <a:gd name="T61" fmla="*/ 114 h 168"/>
                    <a:gd name="T62" fmla="*/ 2110 w 2444"/>
                    <a:gd name="T63" fmla="*/ 16 h 168"/>
                    <a:gd name="T64" fmla="*/ 2247 w 2444"/>
                    <a:gd name="T65" fmla="*/ 68 h 168"/>
                    <a:gd name="T66" fmla="*/ 2263 w 2444"/>
                    <a:gd name="T67" fmla="*/ 35 h 168"/>
                    <a:gd name="T68" fmla="*/ 2403 w 2444"/>
                    <a:gd name="T69" fmla="*/ 68 h 168"/>
                    <a:gd name="T70" fmla="*/ 2444 w 2444"/>
                    <a:gd name="T71" fmla="*/ 112 h 16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444" h="168">
                      <a:moveTo>
                        <a:pt x="0" y="135"/>
                      </a:moveTo>
                      <a:lnTo>
                        <a:pt x="67" y="111"/>
                      </a:lnTo>
                      <a:lnTo>
                        <a:pt x="208" y="152"/>
                      </a:lnTo>
                      <a:lnTo>
                        <a:pt x="202" y="97"/>
                      </a:lnTo>
                      <a:lnTo>
                        <a:pt x="299" y="16"/>
                      </a:lnTo>
                      <a:lnTo>
                        <a:pt x="403" y="81"/>
                      </a:lnTo>
                      <a:lnTo>
                        <a:pt x="415" y="165"/>
                      </a:lnTo>
                      <a:lnTo>
                        <a:pt x="504" y="135"/>
                      </a:lnTo>
                      <a:lnTo>
                        <a:pt x="585" y="68"/>
                      </a:lnTo>
                      <a:lnTo>
                        <a:pt x="615" y="0"/>
                      </a:lnTo>
                      <a:lnTo>
                        <a:pt x="741" y="84"/>
                      </a:lnTo>
                      <a:lnTo>
                        <a:pt x="757" y="165"/>
                      </a:lnTo>
                      <a:lnTo>
                        <a:pt x="897" y="114"/>
                      </a:lnTo>
                      <a:lnTo>
                        <a:pt x="968" y="114"/>
                      </a:lnTo>
                      <a:lnTo>
                        <a:pt x="1085" y="13"/>
                      </a:lnTo>
                      <a:lnTo>
                        <a:pt x="1184" y="84"/>
                      </a:lnTo>
                      <a:lnTo>
                        <a:pt x="1265" y="16"/>
                      </a:lnTo>
                      <a:lnTo>
                        <a:pt x="1375" y="84"/>
                      </a:lnTo>
                      <a:lnTo>
                        <a:pt x="1381" y="122"/>
                      </a:lnTo>
                      <a:lnTo>
                        <a:pt x="1452" y="76"/>
                      </a:lnTo>
                      <a:lnTo>
                        <a:pt x="1583" y="46"/>
                      </a:lnTo>
                      <a:lnTo>
                        <a:pt x="1593" y="106"/>
                      </a:lnTo>
                      <a:lnTo>
                        <a:pt x="1622" y="59"/>
                      </a:lnTo>
                      <a:lnTo>
                        <a:pt x="1749" y="26"/>
                      </a:lnTo>
                      <a:lnTo>
                        <a:pt x="1759" y="54"/>
                      </a:lnTo>
                      <a:lnTo>
                        <a:pt x="1775" y="26"/>
                      </a:lnTo>
                      <a:lnTo>
                        <a:pt x="1814" y="8"/>
                      </a:lnTo>
                      <a:lnTo>
                        <a:pt x="1935" y="84"/>
                      </a:lnTo>
                      <a:lnTo>
                        <a:pt x="1950" y="168"/>
                      </a:lnTo>
                      <a:lnTo>
                        <a:pt x="2041" y="160"/>
                      </a:lnTo>
                      <a:lnTo>
                        <a:pt x="2041" y="114"/>
                      </a:lnTo>
                      <a:lnTo>
                        <a:pt x="2110" y="16"/>
                      </a:lnTo>
                      <a:lnTo>
                        <a:pt x="2247" y="68"/>
                      </a:lnTo>
                      <a:lnTo>
                        <a:pt x="2263" y="35"/>
                      </a:lnTo>
                      <a:lnTo>
                        <a:pt x="2403" y="68"/>
                      </a:lnTo>
                      <a:lnTo>
                        <a:pt x="2444" y="112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9" name="Line 278"/>
                <p:cNvSpPr>
                  <a:spLocks noChangeShapeType="1"/>
                </p:cNvSpPr>
                <p:nvPr/>
              </p:nvSpPr>
              <p:spPr bwMode="auto">
                <a:xfrm flipH="1" flipV="1">
                  <a:off x="3280" y="2546"/>
                  <a:ext cx="16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0" name="Line 279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534"/>
                  <a:ext cx="14" cy="10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1" name="Line 280"/>
                <p:cNvSpPr>
                  <a:spLocks noChangeShapeType="1"/>
                </p:cNvSpPr>
                <p:nvPr/>
              </p:nvSpPr>
              <p:spPr bwMode="auto">
                <a:xfrm flipH="1" flipV="1">
                  <a:off x="3242" y="2523"/>
                  <a:ext cx="16" cy="10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2" name="Line 281"/>
                <p:cNvSpPr>
                  <a:spLocks noChangeShapeType="1"/>
                </p:cNvSpPr>
                <p:nvPr/>
              </p:nvSpPr>
              <p:spPr bwMode="auto">
                <a:xfrm flipH="1" flipV="1">
                  <a:off x="3224" y="2513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3" name="Line 282"/>
                <p:cNvSpPr>
                  <a:spLocks noChangeShapeType="1"/>
                </p:cNvSpPr>
                <p:nvPr/>
              </p:nvSpPr>
              <p:spPr bwMode="auto">
                <a:xfrm flipH="1" flipV="1">
                  <a:off x="3205" y="2501"/>
                  <a:ext cx="16" cy="9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4" name="Line 283"/>
                <p:cNvSpPr>
                  <a:spLocks noChangeShapeType="1"/>
                </p:cNvSpPr>
                <p:nvPr/>
              </p:nvSpPr>
              <p:spPr bwMode="auto">
                <a:xfrm flipH="1" flipV="1">
                  <a:off x="3187" y="2490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5" name="Line 284"/>
                <p:cNvSpPr>
                  <a:spLocks noChangeShapeType="1"/>
                </p:cNvSpPr>
                <p:nvPr/>
              </p:nvSpPr>
              <p:spPr bwMode="auto">
                <a:xfrm flipH="1" flipV="1">
                  <a:off x="3167" y="2478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6" name="Line 285"/>
                <p:cNvSpPr>
                  <a:spLocks noChangeShapeType="1"/>
                </p:cNvSpPr>
                <p:nvPr/>
              </p:nvSpPr>
              <p:spPr bwMode="auto">
                <a:xfrm flipH="1" flipV="1">
                  <a:off x="3149" y="2467"/>
                  <a:ext cx="14" cy="9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7" name="Line 286"/>
                <p:cNvSpPr>
                  <a:spLocks noChangeShapeType="1"/>
                </p:cNvSpPr>
                <p:nvPr/>
              </p:nvSpPr>
              <p:spPr bwMode="auto">
                <a:xfrm flipH="1" flipV="1">
                  <a:off x="3136" y="2458"/>
                  <a:ext cx="7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8" name="Line 287"/>
                <p:cNvSpPr>
                  <a:spLocks noChangeShapeType="1"/>
                </p:cNvSpPr>
                <p:nvPr/>
              </p:nvSpPr>
              <p:spPr bwMode="auto">
                <a:xfrm flipH="1" flipV="1">
                  <a:off x="3475" y="249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9" name="Line 288"/>
                <p:cNvSpPr>
                  <a:spLocks noChangeShapeType="1"/>
                </p:cNvSpPr>
                <p:nvPr/>
              </p:nvSpPr>
              <p:spPr bwMode="auto">
                <a:xfrm flipH="1" flipV="1">
                  <a:off x="3471" y="247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0" name="Line 289"/>
                <p:cNvSpPr>
                  <a:spLocks noChangeShapeType="1"/>
                </p:cNvSpPr>
                <p:nvPr/>
              </p:nvSpPr>
              <p:spPr bwMode="auto">
                <a:xfrm flipH="1" flipV="1">
                  <a:off x="3467" y="245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1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466" y="2437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2" name="Line 291"/>
                <p:cNvSpPr>
                  <a:spLocks noChangeShapeType="1"/>
                </p:cNvSpPr>
                <p:nvPr/>
              </p:nvSpPr>
              <p:spPr bwMode="auto">
                <a:xfrm flipH="1" flipV="1">
                  <a:off x="3462" y="2419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3" name="Line 2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239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4" name="Line 293"/>
                <p:cNvSpPr>
                  <a:spLocks noChangeShapeType="1"/>
                </p:cNvSpPr>
                <p:nvPr/>
              </p:nvSpPr>
              <p:spPr bwMode="auto">
                <a:xfrm flipH="1" flipV="1">
                  <a:off x="3454" y="238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5" name="Line 294"/>
                <p:cNvSpPr>
                  <a:spLocks noChangeShapeType="1"/>
                </p:cNvSpPr>
                <p:nvPr/>
              </p:nvSpPr>
              <p:spPr bwMode="auto">
                <a:xfrm flipH="1" flipV="1">
                  <a:off x="3452" y="236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6" name="Line 295"/>
                <p:cNvSpPr>
                  <a:spLocks noChangeShapeType="1"/>
                </p:cNvSpPr>
                <p:nvPr/>
              </p:nvSpPr>
              <p:spPr bwMode="auto">
                <a:xfrm flipH="1" flipV="1">
                  <a:off x="3448" y="2343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7" name="Line 296"/>
                <p:cNvSpPr>
                  <a:spLocks noChangeShapeType="1"/>
                </p:cNvSpPr>
                <p:nvPr/>
              </p:nvSpPr>
              <p:spPr bwMode="auto">
                <a:xfrm flipH="1" flipV="1">
                  <a:off x="3444" y="232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8" name="Line 297"/>
                <p:cNvSpPr>
                  <a:spLocks noChangeShapeType="1"/>
                </p:cNvSpPr>
                <p:nvPr/>
              </p:nvSpPr>
              <p:spPr bwMode="auto">
                <a:xfrm flipH="1" flipV="1">
                  <a:off x="3442" y="230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9" name="Line 298"/>
                <p:cNvSpPr>
                  <a:spLocks noChangeShapeType="1"/>
                </p:cNvSpPr>
                <p:nvPr/>
              </p:nvSpPr>
              <p:spPr bwMode="auto">
                <a:xfrm flipH="1" flipV="1">
                  <a:off x="3438" y="228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0" name="Line 299"/>
                <p:cNvSpPr>
                  <a:spLocks noChangeShapeType="1"/>
                </p:cNvSpPr>
                <p:nvPr/>
              </p:nvSpPr>
              <p:spPr bwMode="auto">
                <a:xfrm flipH="1" flipV="1">
                  <a:off x="3434" y="226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1" name="Line 300"/>
                <p:cNvSpPr>
                  <a:spLocks noChangeShapeType="1"/>
                </p:cNvSpPr>
                <p:nvPr/>
              </p:nvSpPr>
              <p:spPr bwMode="auto">
                <a:xfrm flipH="1" flipV="1">
                  <a:off x="3430" y="224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2" name="Line 301"/>
                <p:cNvSpPr>
                  <a:spLocks noChangeShapeType="1"/>
                </p:cNvSpPr>
                <p:nvPr/>
              </p:nvSpPr>
              <p:spPr bwMode="auto">
                <a:xfrm flipH="1" flipV="1">
                  <a:off x="3428" y="222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3" name="Line 302"/>
                <p:cNvSpPr>
                  <a:spLocks noChangeShapeType="1"/>
                </p:cNvSpPr>
                <p:nvPr/>
              </p:nvSpPr>
              <p:spPr bwMode="auto">
                <a:xfrm flipH="1" flipV="1">
                  <a:off x="3424" y="2209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4" name="Line 303"/>
                <p:cNvSpPr>
                  <a:spLocks noChangeShapeType="1"/>
                </p:cNvSpPr>
                <p:nvPr/>
              </p:nvSpPr>
              <p:spPr bwMode="auto">
                <a:xfrm flipH="1" flipV="1">
                  <a:off x="3420" y="218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5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3416" y="216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6" name="Line 305"/>
                <p:cNvSpPr>
                  <a:spLocks noChangeShapeType="1"/>
                </p:cNvSpPr>
                <p:nvPr/>
              </p:nvSpPr>
              <p:spPr bwMode="auto">
                <a:xfrm flipH="1" flipV="1">
                  <a:off x="3414" y="215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7" name="Line 306"/>
                <p:cNvSpPr>
                  <a:spLocks noChangeShapeType="1"/>
                </p:cNvSpPr>
                <p:nvPr/>
              </p:nvSpPr>
              <p:spPr bwMode="auto">
                <a:xfrm flipH="1" flipV="1">
                  <a:off x="3410" y="213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8" name="Line 307"/>
                <p:cNvSpPr>
                  <a:spLocks noChangeShapeType="1"/>
                </p:cNvSpPr>
                <p:nvPr/>
              </p:nvSpPr>
              <p:spPr bwMode="auto">
                <a:xfrm flipH="1" flipV="1">
                  <a:off x="3406" y="211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9" name="Line 308"/>
                <p:cNvSpPr>
                  <a:spLocks noChangeShapeType="1"/>
                </p:cNvSpPr>
                <p:nvPr/>
              </p:nvSpPr>
              <p:spPr bwMode="auto">
                <a:xfrm flipH="1" flipV="1">
                  <a:off x="3404" y="2100"/>
                  <a:ext cx="2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0" name="Line 309"/>
                <p:cNvSpPr>
                  <a:spLocks noChangeShapeType="1"/>
                </p:cNvSpPr>
                <p:nvPr/>
              </p:nvSpPr>
              <p:spPr bwMode="auto">
                <a:xfrm flipH="1" flipV="1">
                  <a:off x="3815" y="249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1" name="Line 310"/>
                <p:cNvSpPr>
                  <a:spLocks noChangeShapeType="1"/>
                </p:cNvSpPr>
                <p:nvPr/>
              </p:nvSpPr>
              <p:spPr bwMode="auto">
                <a:xfrm flipH="1" flipV="1">
                  <a:off x="3813" y="247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" name="Line 311"/>
                <p:cNvSpPr>
                  <a:spLocks noChangeShapeType="1"/>
                </p:cNvSpPr>
                <p:nvPr/>
              </p:nvSpPr>
              <p:spPr bwMode="auto">
                <a:xfrm flipH="1" flipV="1">
                  <a:off x="3811" y="245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" name="Line 312"/>
                <p:cNvSpPr>
                  <a:spLocks noChangeShapeType="1"/>
                </p:cNvSpPr>
                <p:nvPr/>
              </p:nvSpPr>
              <p:spPr bwMode="auto">
                <a:xfrm flipH="1" flipV="1">
                  <a:off x="3809" y="243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4" name="Line 313"/>
                <p:cNvSpPr>
                  <a:spLocks noChangeShapeType="1"/>
                </p:cNvSpPr>
                <p:nvPr/>
              </p:nvSpPr>
              <p:spPr bwMode="auto">
                <a:xfrm flipH="1" flipV="1">
                  <a:off x="3807" y="241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5" name="Line 314"/>
                <p:cNvSpPr>
                  <a:spLocks noChangeShapeType="1"/>
                </p:cNvSpPr>
                <p:nvPr/>
              </p:nvSpPr>
              <p:spPr bwMode="auto">
                <a:xfrm flipH="1" flipV="1">
                  <a:off x="3805" y="239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6" name="Line 3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01" y="237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7" name="Line 316"/>
                <p:cNvSpPr>
                  <a:spLocks noChangeShapeType="1"/>
                </p:cNvSpPr>
                <p:nvPr/>
              </p:nvSpPr>
              <p:spPr bwMode="auto">
                <a:xfrm flipH="1" flipV="1">
                  <a:off x="3799" y="235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8" name="Line 317"/>
                <p:cNvSpPr>
                  <a:spLocks noChangeShapeType="1"/>
                </p:cNvSpPr>
                <p:nvPr/>
              </p:nvSpPr>
              <p:spPr bwMode="auto">
                <a:xfrm flipH="1" flipV="1">
                  <a:off x="3797" y="233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9" name="Line 318"/>
                <p:cNvSpPr>
                  <a:spLocks noChangeShapeType="1"/>
                </p:cNvSpPr>
                <p:nvPr/>
              </p:nvSpPr>
              <p:spPr bwMode="auto">
                <a:xfrm flipH="1" flipV="1">
                  <a:off x="3795" y="231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0" name="Line 319"/>
                <p:cNvSpPr>
                  <a:spLocks noChangeShapeType="1"/>
                </p:cNvSpPr>
                <p:nvPr/>
              </p:nvSpPr>
              <p:spPr bwMode="auto">
                <a:xfrm flipH="1" flipV="1">
                  <a:off x="3793" y="229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1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3792" y="2278"/>
                  <a:ext cx="1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2" name="Line 321"/>
                <p:cNvSpPr>
                  <a:spLocks noChangeShapeType="1"/>
                </p:cNvSpPr>
                <p:nvPr/>
              </p:nvSpPr>
              <p:spPr bwMode="auto">
                <a:xfrm flipH="1" flipV="1">
                  <a:off x="3788" y="2258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3" name="Line 322"/>
                <p:cNvSpPr>
                  <a:spLocks noChangeShapeType="1"/>
                </p:cNvSpPr>
                <p:nvPr/>
              </p:nvSpPr>
              <p:spPr bwMode="auto">
                <a:xfrm flipH="1" flipV="1">
                  <a:off x="3786" y="2239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4" name="Line 323"/>
                <p:cNvSpPr>
                  <a:spLocks noChangeShapeType="1"/>
                </p:cNvSpPr>
                <p:nvPr/>
              </p:nvSpPr>
              <p:spPr bwMode="auto">
                <a:xfrm flipH="1" flipV="1">
                  <a:off x="3784" y="222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5" name="Line 324"/>
                <p:cNvSpPr>
                  <a:spLocks noChangeShapeType="1"/>
                </p:cNvSpPr>
                <p:nvPr/>
              </p:nvSpPr>
              <p:spPr bwMode="auto">
                <a:xfrm flipH="1" flipV="1">
                  <a:off x="3782" y="2201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6" name="Line 325"/>
                <p:cNvSpPr>
                  <a:spLocks noChangeShapeType="1"/>
                </p:cNvSpPr>
                <p:nvPr/>
              </p:nvSpPr>
              <p:spPr bwMode="auto">
                <a:xfrm flipH="1" flipV="1">
                  <a:off x="3780" y="218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7" name="Line 326"/>
                <p:cNvSpPr>
                  <a:spLocks noChangeShapeType="1"/>
                </p:cNvSpPr>
                <p:nvPr/>
              </p:nvSpPr>
              <p:spPr bwMode="auto">
                <a:xfrm flipH="1" flipV="1">
                  <a:off x="3776" y="2163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8" name="Line 327"/>
                <p:cNvSpPr>
                  <a:spLocks noChangeShapeType="1"/>
                </p:cNvSpPr>
                <p:nvPr/>
              </p:nvSpPr>
              <p:spPr bwMode="auto">
                <a:xfrm flipH="1" flipV="1">
                  <a:off x="3774" y="214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9" name="Line 328"/>
                <p:cNvSpPr>
                  <a:spLocks noChangeShapeType="1"/>
                </p:cNvSpPr>
                <p:nvPr/>
              </p:nvSpPr>
              <p:spPr bwMode="auto">
                <a:xfrm flipH="1" flipV="1">
                  <a:off x="3772" y="212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0" name="Line 329"/>
                <p:cNvSpPr>
                  <a:spLocks noChangeShapeType="1"/>
                </p:cNvSpPr>
                <p:nvPr/>
              </p:nvSpPr>
              <p:spPr bwMode="auto">
                <a:xfrm flipH="1" flipV="1">
                  <a:off x="3770" y="210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1" name="Line 330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08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2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4019" y="2544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" name="Line 332"/>
                <p:cNvSpPr>
                  <a:spLocks noChangeShapeType="1"/>
                </p:cNvSpPr>
                <p:nvPr/>
              </p:nvSpPr>
              <p:spPr bwMode="auto">
                <a:xfrm flipV="1">
                  <a:off x="4040" y="2536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4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4060" y="2526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5" name="Line 334"/>
                <p:cNvSpPr>
                  <a:spLocks noChangeShapeType="1"/>
                </p:cNvSpPr>
                <p:nvPr/>
              </p:nvSpPr>
              <p:spPr bwMode="auto">
                <a:xfrm flipV="1">
                  <a:off x="4082" y="2518"/>
                  <a:ext cx="16" cy="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6" name="Line 335"/>
                <p:cNvSpPr>
                  <a:spLocks noChangeShapeType="1"/>
                </p:cNvSpPr>
                <p:nvPr/>
              </p:nvSpPr>
              <p:spPr bwMode="auto">
                <a:xfrm>
                  <a:off x="4102" y="251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7" name="Line 336"/>
                <p:cNvSpPr>
                  <a:spLocks noChangeShapeType="1"/>
                </p:cNvSpPr>
                <p:nvPr/>
              </p:nvSpPr>
              <p:spPr bwMode="auto">
                <a:xfrm flipH="1" flipV="1">
                  <a:off x="4447" y="248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8" name="Line 337"/>
                <p:cNvSpPr>
                  <a:spLocks noChangeShapeType="1"/>
                </p:cNvSpPr>
                <p:nvPr/>
              </p:nvSpPr>
              <p:spPr bwMode="auto">
                <a:xfrm flipH="1" flipV="1">
                  <a:off x="4444" y="2465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9" name="Line 338"/>
                <p:cNvSpPr>
                  <a:spLocks noChangeShapeType="1"/>
                </p:cNvSpPr>
                <p:nvPr/>
              </p:nvSpPr>
              <p:spPr bwMode="auto">
                <a:xfrm flipH="1" flipV="1">
                  <a:off x="4438" y="2445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0" name="Line 339"/>
                <p:cNvSpPr>
                  <a:spLocks noChangeShapeType="1"/>
                </p:cNvSpPr>
                <p:nvPr/>
              </p:nvSpPr>
              <p:spPr bwMode="auto">
                <a:xfrm flipH="1" flipV="1">
                  <a:off x="4434" y="242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1" name="Line 340"/>
                <p:cNvSpPr>
                  <a:spLocks noChangeShapeType="1"/>
                </p:cNvSpPr>
                <p:nvPr/>
              </p:nvSpPr>
              <p:spPr bwMode="auto">
                <a:xfrm flipH="1" flipV="1">
                  <a:off x="4430" y="240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2" name="Line 341"/>
                <p:cNvSpPr>
                  <a:spLocks noChangeShapeType="1"/>
                </p:cNvSpPr>
                <p:nvPr/>
              </p:nvSpPr>
              <p:spPr bwMode="auto">
                <a:xfrm flipH="1" flipV="1">
                  <a:off x="4426" y="2389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3" name="Line 342"/>
                <p:cNvSpPr>
                  <a:spLocks noChangeShapeType="1"/>
                </p:cNvSpPr>
                <p:nvPr/>
              </p:nvSpPr>
              <p:spPr bwMode="auto">
                <a:xfrm flipH="1" flipV="1">
                  <a:off x="4422" y="236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4" name="Line 343"/>
                <p:cNvSpPr>
                  <a:spLocks noChangeShapeType="1"/>
                </p:cNvSpPr>
                <p:nvPr/>
              </p:nvSpPr>
              <p:spPr bwMode="auto">
                <a:xfrm flipH="1" flipV="1">
                  <a:off x="4418" y="2351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5" name="Line 344"/>
                <p:cNvSpPr>
                  <a:spLocks noChangeShapeType="1"/>
                </p:cNvSpPr>
                <p:nvPr/>
              </p:nvSpPr>
              <p:spPr bwMode="auto">
                <a:xfrm flipH="1" flipV="1">
                  <a:off x="4414" y="233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6" name="Line 345"/>
                <p:cNvSpPr>
                  <a:spLocks noChangeShapeType="1"/>
                </p:cNvSpPr>
                <p:nvPr/>
              </p:nvSpPr>
              <p:spPr bwMode="auto">
                <a:xfrm flipH="1" flipV="1">
                  <a:off x="4410" y="231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7" name="Line 346"/>
                <p:cNvSpPr>
                  <a:spLocks noChangeShapeType="1"/>
                </p:cNvSpPr>
                <p:nvPr/>
              </p:nvSpPr>
              <p:spPr bwMode="auto">
                <a:xfrm flipH="1" flipV="1">
                  <a:off x="4406" y="229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8" name="Line 347"/>
                <p:cNvSpPr>
                  <a:spLocks noChangeShapeType="1"/>
                </p:cNvSpPr>
                <p:nvPr/>
              </p:nvSpPr>
              <p:spPr bwMode="auto">
                <a:xfrm flipH="1" flipV="1">
                  <a:off x="4402" y="227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9" name="Line 348"/>
                <p:cNvSpPr>
                  <a:spLocks noChangeShapeType="1"/>
                </p:cNvSpPr>
                <p:nvPr/>
              </p:nvSpPr>
              <p:spPr bwMode="auto">
                <a:xfrm flipH="1" flipV="1">
                  <a:off x="4398" y="225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0" name="Line 349"/>
                <p:cNvSpPr>
                  <a:spLocks noChangeShapeType="1"/>
                </p:cNvSpPr>
                <p:nvPr/>
              </p:nvSpPr>
              <p:spPr bwMode="auto">
                <a:xfrm flipH="1" flipV="1">
                  <a:off x="4394" y="223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1" name="Line 350"/>
                <p:cNvSpPr>
                  <a:spLocks noChangeShapeType="1"/>
                </p:cNvSpPr>
                <p:nvPr/>
              </p:nvSpPr>
              <p:spPr bwMode="auto">
                <a:xfrm flipH="1" flipV="1">
                  <a:off x="4390" y="221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2" name="Line 351"/>
                <p:cNvSpPr>
                  <a:spLocks noChangeShapeType="1"/>
                </p:cNvSpPr>
                <p:nvPr/>
              </p:nvSpPr>
              <p:spPr bwMode="auto">
                <a:xfrm flipH="1" flipV="1">
                  <a:off x="4386" y="219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" name="Line 352"/>
                <p:cNvSpPr>
                  <a:spLocks noChangeShapeType="1"/>
                </p:cNvSpPr>
                <p:nvPr/>
              </p:nvSpPr>
              <p:spPr bwMode="auto">
                <a:xfrm flipH="1" flipV="1">
                  <a:off x="4380" y="217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4" name="Line 353"/>
                <p:cNvSpPr>
                  <a:spLocks noChangeShapeType="1"/>
                </p:cNvSpPr>
                <p:nvPr/>
              </p:nvSpPr>
              <p:spPr bwMode="auto">
                <a:xfrm flipH="1" flipV="1">
                  <a:off x="4376" y="215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5" name="Line 354"/>
                <p:cNvSpPr>
                  <a:spLocks noChangeShapeType="1"/>
                </p:cNvSpPr>
                <p:nvPr/>
              </p:nvSpPr>
              <p:spPr bwMode="auto">
                <a:xfrm flipH="1" flipV="1">
                  <a:off x="4372" y="214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6" name="Line 355"/>
                <p:cNvSpPr>
                  <a:spLocks noChangeShapeType="1"/>
                </p:cNvSpPr>
                <p:nvPr/>
              </p:nvSpPr>
              <p:spPr bwMode="auto">
                <a:xfrm flipH="1" flipV="1">
                  <a:off x="4368" y="212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7" name="Line 356"/>
                <p:cNvSpPr>
                  <a:spLocks noChangeShapeType="1"/>
                </p:cNvSpPr>
                <p:nvPr/>
              </p:nvSpPr>
              <p:spPr bwMode="auto">
                <a:xfrm flipH="1" flipV="1">
                  <a:off x="4364" y="2105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8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4631" y="2498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9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4643" y="2481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0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4657" y="2465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1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4669" y="2448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2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4681" y="2434"/>
                  <a:ext cx="9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4694" y="2417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" name="Line 363"/>
                <p:cNvSpPr>
                  <a:spLocks noChangeShapeType="1"/>
                </p:cNvSpPr>
                <p:nvPr/>
              </p:nvSpPr>
              <p:spPr bwMode="auto">
                <a:xfrm flipV="1">
                  <a:off x="4706" y="2400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4720" y="2384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6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4732" y="2369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7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4746" y="2353"/>
                  <a:ext cx="10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8" name="Line 367"/>
                <p:cNvSpPr>
                  <a:spLocks noChangeShapeType="1"/>
                </p:cNvSpPr>
                <p:nvPr/>
              </p:nvSpPr>
              <p:spPr bwMode="auto">
                <a:xfrm flipV="1">
                  <a:off x="4758" y="2336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9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4771" y="2320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0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4783" y="2305"/>
                  <a:ext cx="10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1" name="Line 370"/>
                <p:cNvSpPr>
                  <a:spLocks noChangeShapeType="1"/>
                </p:cNvSpPr>
                <p:nvPr/>
              </p:nvSpPr>
              <p:spPr bwMode="auto">
                <a:xfrm flipV="1">
                  <a:off x="4797" y="2288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2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4809" y="2272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3" name="Line 372"/>
                <p:cNvSpPr>
                  <a:spLocks noChangeShapeType="1"/>
                </p:cNvSpPr>
                <p:nvPr/>
              </p:nvSpPr>
              <p:spPr bwMode="auto">
                <a:xfrm flipV="1">
                  <a:off x="4823" y="2255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4835" y="2240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5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4849" y="2224"/>
                  <a:ext cx="9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6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4860" y="2207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7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4874" y="2196"/>
                  <a:ext cx="6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8" name="Line 377"/>
                <p:cNvSpPr>
                  <a:spLocks noChangeShapeType="1"/>
                </p:cNvSpPr>
                <p:nvPr/>
              </p:nvSpPr>
              <p:spPr bwMode="auto">
                <a:xfrm flipH="1" flipV="1">
                  <a:off x="5011" y="250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9" name="Line 378"/>
                <p:cNvSpPr>
                  <a:spLocks noChangeShapeType="1"/>
                </p:cNvSpPr>
                <p:nvPr/>
              </p:nvSpPr>
              <p:spPr bwMode="auto">
                <a:xfrm flipH="1" flipV="1">
                  <a:off x="5007" y="248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0" name="Line 379"/>
                <p:cNvSpPr>
                  <a:spLocks noChangeShapeType="1"/>
                </p:cNvSpPr>
                <p:nvPr/>
              </p:nvSpPr>
              <p:spPr bwMode="auto">
                <a:xfrm flipH="1" flipV="1">
                  <a:off x="5003" y="246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1" name="Line 380"/>
                <p:cNvSpPr>
                  <a:spLocks noChangeShapeType="1"/>
                </p:cNvSpPr>
                <p:nvPr/>
              </p:nvSpPr>
              <p:spPr bwMode="auto">
                <a:xfrm flipH="1" flipV="1">
                  <a:off x="5001" y="244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2" name="Line 381"/>
                <p:cNvSpPr>
                  <a:spLocks noChangeShapeType="1"/>
                </p:cNvSpPr>
                <p:nvPr/>
              </p:nvSpPr>
              <p:spPr bwMode="auto">
                <a:xfrm flipH="1" flipV="1">
                  <a:off x="4997" y="2424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3" name="Line 382"/>
                <p:cNvSpPr>
                  <a:spLocks noChangeShapeType="1"/>
                </p:cNvSpPr>
                <p:nvPr/>
              </p:nvSpPr>
              <p:spPr bwMode="auto">
                <a:xfrm flipH="1" flipV="1">
                  <a:off x="4995" y="240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4" name="Line 383"/>
                <p:cNvSpPr>
                  <a:spLocks noChangeShapeType="1"/>
                </p:cNvSpPr>
                <p:nvPr/>
              </p:nvSpPr>
              <p:spPr bwMode="auto">
                <a:xfrm flipH="1" flipV="1">
                  <a:off x="4991" y="2386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5" name="Line 384"/>
                <p:cNvSpPr>
                  <a:spLocks noChangeShapeType="1"/>
                </p:cNvSpPr>
                <p:nvPr/>
              </p:nvSpPr>
              <p:spPr bwMode="auto">
                <a:xfrm flipH="1" flipV="1">
                  <a:off x="4989" y="2367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6" name="Line 385"/>
                <p:cNvSpPr>
                  <a:spLocks noChangeShapeType="1"/>
                </p:cNvSpPr>
                <p:nvPr/>
              </p:nvSpPr>
              <p:spPr bwMode="auto">
                <a:xfrm flipH="1" flipV="1">
                  <a:off x="4985" y="2348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7" name="Line 386"/>
                <p:cNvSpPr>
                  <a:spLocks noChangeShapeType="1"/>
                </p:cNvSpPr>
                <p:nvPr/>
              </p:nvSpPr>
              <p:spPr bwMode="auto">
                <a:xfrm flipH="1" flipV="1">
                  <a:off x="4981" y="232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8" name="Line 387"/>
                <p:cNvSpPr>
                  <a:spLocks noChangeShapeType="1"/>
                </p:cNvSpPr>
                <p:nvPr/>
              </p:nvSpPr>
              <p:spPr bwMode="auto">
                <a:xfrm flipH="1" flipV="1">
                  <a:off x="4979" y="2310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9" name="Line 388"/>
                <p:cNvSpPr>
                  <a:spLocks noChangeShapeType="1"/>
                </p:cNvSpPr>
                <p:nvPr/>
              </p:nvSpPr>
              <p:spPr bwMode="auto">
                <a:xfrm flipH="1" flipV="1">
                  <a:off x="4975" y="229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0" name="Line 389"/>
                <p:cNvSpPr>
                  <a:spLocks noChangeShapeType="1"/>
                </p:cNvSpPr>
                <p:nvPr/>
              </p:nvSpPr>
              <p:spPr bwMode="auto">
                <a:xfrm flipH="1" flipV="1">
                  <a:off x="4973" y="2272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1" name="Line 390"/>
                <p:cNvSpPr>
                  <a:spLocks noChangeShapeType="1"/>
                </p:cNvSpPr>
                <p:nvPr/>
              </p:nvSpPr>
              <p:spPr bwMode="auto">
                <a:xfrm flipH="1" flipV="1">
                  <a:off x="4969" y="225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2" name="Line 391"/>
                <p:cNvSpPr>
                  <a:spLocks noChangeShapeType="1"/>
                </p:cNvSpPr>
                <p:nvPr/>
              </p:nvSpPr>
              <p:spPr bwMode="auto">
                <a:xfrm flipH="1" flipV="1">
                  <a:off x="4965" y="2232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3" name="Line 392"/>
                <p:cNvSpPr>
                  <a:spLocks noChangeShapeType="1"/>
                </p:cNvSpPr>
                <p:nvPr/>
              </p:nvSpPr>
              <p:spPr bwMode="auto">
                <a:xfrm flipH="1" flipV="1">
                  <a:off x="4963" y="221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4" name="Line 393"/>
                <p:cNvSpPr>
                  <a:spLocks noChangeShapeType="1"/>
                </p:cNvSpPr>
                <p:nvPr/>
              </p:nvSpPr>
              <p:spPr bwMode="auto">
                <a:xfrm flipH="1" flipV="1">
                  <a:off x="4959" y="2194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5" name="Line 394"/>
                <p:cNvSpPr>
                  <a:spLocks noChangeShapeType="1"/>
                </p:cNvSpPr>
                <p:nvPr/>
              </p:nvSpPr>
              <p:spPr bwMode="auto">
                <a:xfrm flipH="1" flipV="1">
                  <a:off x="4957" y="2176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6" name="Line 395"/>
                <p:cNvSpPr>
                  <a:spLocks noChangeShapeType="1"/>
                </p:cNvSpPr>
                <p:nvPr/>
              </p:nvSpPr>
              <p:spPr bwMode="auto">
                <a:xfrm flipH="1" flipV="1">
                  <a:off x="4953" y="215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7" name="Line 396"/>
                <p:cNvSpPr>
                  <a:spLocks noChangeShapeType="1"/>
                </p:cNvSpPr>
                <p:nvPr/>
              </p:nvSpPr>
              <p:spPr bwMode="auto">
                <a:xfrm flipH="1" flipV="1">
                  <a:off x="4951" y="213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8" name="Line 397"/>
                <p:cNvSpPr>
                  <a:spLocks noChangeShapeType="1"/>
                </p:cNvSpPr>
                <p:nvPr/>
              </p:nvSpPr>
              <p:spPr bwMode="auto">
                <a:xfrm flipH="1" flipV="1">
                  <a:off x="4947" y="2118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9" name="Line 398"/>
                <p:cNvSpPr>
                  <a:spLocks noChangeShapeType="1"/>
                </p:cNvSpPr>
                <p:nvPr/>
              </p:nvSpPr>
              <p:spPr bwMode="auto">
                <a:xfrm flipH="1" flipV="1">
                  <a:off x="4943" y="209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0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4943" y="2090"/>
                  <a:ext cx="1" cy="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1" name="Line 400"/>
                <p:cNvSpPr>
                  <a:spLocks noChangeShapeType="1"/>
                </p:cNvSpPr>
                <p:nvPr/>
              </p:nvSpPr>
              <p:spPr bwMode="auto">
                <a:xfrm flipH="1" flipV="1">
                  <a:off x="5321" y="248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2" name="Line 401"/>
                <p:cNvSpPr>
                  <a:spLocks noChangeShapeType="1"/>
                </p:cNvSpPr>
                <p:nvPr/>
              </p:nvSpPr>
              <p:spPr bwMode="auto">
                <a:xfrm flipH="1" flipV="1">
                  <a:off x="5315" y="2465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3" name="Line 402"/>
                <p:cNvSpPr>
                  <a:spLocks noChangeShapeType="1"/>
                </p:cNvSpPr>
                <p:nvPr/>
              </p:nvSpPr>
              <p:spPr bwMode="auto">
                <a:xfrm flipH="1" flipV="1">
                  <a:off x="5309" y="2447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4" name="Line 403"/>
                <p:cNvSpPr>
                  <a:spLocks noChangeShapeType="1"/>
                </p:cNvSpPr>
                <p:nvPr/>
              </p:nvSpPr>
              <p:spPr bwMode="auto">
                <a:xfrm flipH="1" flipV="1">
                  <a:off x="5305" y="242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5" name="Line 404"/>
                <p:cNvSpPr>
                  <a:spLocks noChangeShapeType="1"/>
                </p:cNvSpPr>
                <p:nvPr/>
              </p:nvSpPr>
              <p:spPr bwMode="auto">
                <a:xfrm flipH="1" flipV="1">
                  <a:off x="5299" y="240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6" name="Line 405"/>
                <p:cNvSpPr>
                  <a:spLocks noChangeShapeType="1"/>
                </p:cNvSpPr>
                <p:nvPr/>
              </p:nvSpPr>
              <p:spPr bwMode="auto">
                <a:xfrm flipH="1" flipV="1">
                  <a:off x="5293" y="238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7" name="Line 406"/>
                <p:cNvSpPr>
                  <a:spLocks noChangeShapeType="1"/>
                </p:cNvSpPr>
                <p:nvPr/>
              </p:nvSpPr>
              <p:spPr bwMode="auto">
                <a:xfrm flipH="1" flipV="1">
                  <a:off x="5287" y="237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8" name="Line 407"/>
                <p:cNvSpPr>
                  <a:spLocks noChangeShapeType="1"/>
                </p:cNvSpPr>
                <p:nvPr/>
              </p:nvSpPr>
              <p:spPr bwMode="auto">
                <a:xfrm flipH="1" flipV="1">
                  <a:off x="5283" y="235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9" name="Line 408"/>
                <p:cNvSpPr>
                  <a:spLocks noChangeShapeType="1"/>
                </p:cNvSpPr>
                <p:nvPr/>
              </p:nvSpPr>
              <p:spPr bwMode="auto">
                <a:xfrm flipH="1" flipV="1">
                  <a:off x="5277" y="233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0" name="Line 409"/>
                <p:cNvSpPr>
                  <a:spLocks noChangeShapeType="1"/>
                </p:cNvSpPr>
                <p:nvPr/>
              </p:nvSpPr>
              <p:spPr bwMode="auto">
                <a:xfrm flipH="1" flipV="1">
                  <a:off x="5271" y="2315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1" name="Line 410"/>
                <p:cNvSpPr>
                  <a:spLocks noChangeShapeType="1"/>
                </p:cNvSpPr>
                <p:nvPr/>
              </p:nvSpPr>
              <p:spPr bwMode="auto">
                <a:xfrm flipH="1" flipV="1">
                  <a:off x="5265" y="2296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2" name="Line 411"/>
                <p:cNvSpPr>
                  <a:spLocks noChangeShapeType="1"/>
                </p:cNvSpPr>
                <p:nvPr/>
              </p:nvSpPr>
              <p:spPr bwMode="auto">
                <a:xfrm flipH="1" flipV="1">
                  <a:off x="5260" y="2277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3" name="Line 412"/>
                <p:cNvSpPr>
                  <a:spLocks noChangeShapeType="1"/>
                </p:cNvSpPr>
                <p:nvPr/>
              </p:nvSpPr>
              <p:spPr bwMode="auto">
                <a:xfrm flipH="1" flipV="1">
                  <a:off x="5256" y="225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4" name="Line 413"/>
                <p:cNvSpPr>
                  <a:spLocks noChangeShapeType="1"/>
                </p:cNvSpPr>
                <p:nvPr/>
              </p:nvSpPr>
              <p:spPr bwMode="auto">
                <a:xfrm flipH="1" flipV="1">
                  <a:off x="5250" y="2239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5" name="Line 414"/>
                <p:cNvSpPr>
                  <a:spLocks noChangeShapeType="1"/>
                </p:cNvSpPr>
                <p:nvPr/>
              </p:nvSpPr>
              <p:spPr bwMode="auto">
                <a:xfrm flipH="1" flipV="1">
                  <a:off x="5244" y="2220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6" name="Line 415"/>
                <p:cNvSpPr>
                  <a:spLocks noChangeShapeType="1"/>
                </p:cNvSpPr>
                <p:nvPr/>
              </p:nvSpPr>
              <p:spPr bwMode="auto">
                <a:xfrm flipH="1" flipV="1">
                  <a:off x="5238" y="2202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7" name="Line 416"/>
                <p:cNvSpPr>
                  <a:spLocks noChangeShapeType="1"/>
                </p:cNvSpPr>
                <p:nvPr/>
              </p:nvSpPr>
              <p:spPr bwMode="auto">
                <a:xfrm flipH="1" flipV="1">
                  <a:off x="5234" y="2182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8" name="Line 417"/>
                <p:cNvSpPr>
                  <a:spLocks noChangeShapeType="1"/>
                </p:cNvSpPr>
                <p:nvPr/>
              </p:nvSpPr>
              <p:spPr bwMode="auto">
                <a:xfrm flipH="1" flipV="1">
                  <a:off x="5228" y="2164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9" name="Line 418"/>
                <p:cNvSpPr>
                  <a:spLocks noChangeShapeType="1"/>
                </p:cNvSpPr>
                <p:nvPr/>
              </p:nvSpPr>
              <p:spPr bwMode="auto">
                <a:xfrm flipH="1" flipV="1">
                  <a:off x="5222" y="2146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0" name="Line 419"/>
                <p:cNvSpPr>
                  <a:spLocks noChangeShapeType="1"/>
                </p:cNvSpPr>
                <p:nvPr/>
              </p:nvSpPr>
              <p:spPr bwMode="auto">
                <a:xfrm flipH="1" flipV="1">
                  <a:off x="5216" y="2126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1" name="Line 420"/>
                <p:cNvSpPr>
                  <a:spLocks noChangeShapeType="1"/>
                </p:cNvSpPr>
                <p:nvPr/>
              </p:nvSpPr>
              <p:spPr bwMode="auto">
                <a:xfrm flipH="1" flipV="1">
                  <a:off x="5212" y="210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2" name="Line 421"/>
                <p:cNvSpPr>
                  <a:spLocks noChangeShapeType="1"/>
                </p:cNvSpPr>
                <p:nvPr/>
              </p:nvSpPr>
              <p:spPr bwMode="auto">
                <a:xfrm flipH="1" flipV="1">
                  <a:off x="5497" y="2503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3" name="Line 422"/>
                <p:cNvSpPr>
                  <a:spLocks noChangeShapeType="1"/>
                </p:cNvSpPr>
                <p:nvPr/>
              </p:nvSpPr>
              <p:spPr bwMode="auto">
                <a:xfrm flipH="1" flipV="1">
                  <a:off x="5487" y="2485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4" name="Line 423"/>
                <p:cNvSpPr>
                  <a:spLocks noChangeShapeType="1"/>
                </p:cNvSpPr>
                <p:nvPr/>
              </p:nvSpPr>
              <p:spPr bwMode="auto">
                <a:xfrm flipH="1" flipV="1">
                  <a:off x="5477" y="2467"/>
                  <a:ext cx="8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5" name="Line 424"/>
                <p:cNvSpPr>
                  <a:spLocks noChangeShapeType="1"/>
                </p:cNvSpPr>
                <p:nvPr/>
              </p:nvSpPr>
              <p:spPr bwMode="auto">
                <a:xfrm flipH="1" flipV="1">
                  <a:off x="5467" y="2450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6" name="Line 425"/>
                <p:cNvSpPr>
                  <a:spLocks noChangeShapeType="1"/>
                </p:cNvSpPr>
                <p:nvPr/>
              </p:nvSpPr>
              <p:spPr bwMode="auto">
                <a:xfrm flipH="1" flipV="1">
                  <a:off x="5457" y="2432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7" name="Line 426"/>
                <p:cNvSpPr>
                  <a:spLocks noChangeShapeType="1"/>
                </p:cNvSpPr>
                <p:nvPr/>
              </p:nvSpPr>
              <p:spPr bwMode="auto">
                <a:xfrm flipH="1" flipV="1">
                  <a:off x="5447" y="2415"/>
                  <a:ext cx="8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8" name="Line 427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" y="2397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9" name="Line 428"/>
                <p:cNvSpPr>
                  <a:spLocks noChangeShapeType="1"/>
                </p:cNvSpPr>
                <p:nvPr/>
              </p:nvSpPr>
              <p:spPr bwMode="auto">
                <a:xfrm flipH="1" flipV="1">
                  <a:off x="5427" y="2381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0" name="Line 429"/>
                <p:cNvSpPr>
                  <a:spLocks noChangeShapeType="1"/>
                </p:cNvSpPr>
                <p:nvPr/>
              </p:nvSpPr>
              <p:spPr bwMode="auto">
                <a:xfrm flipH="1" flipV="1">
                  <a:off x="5418" y="2362"/>
                  <a:ext cx="7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1" name="Line 430"/>
                <p:cNvSpPr>
                  <a:spLocks noChangeShapeType="1"/>
                </p:cNvSpPr>
                <p:nvPr/>
              </p:nvSpPr>
              <p:spPr bwMode="auto">
                <a:xfrm flipH="1" flipV="1">
                  <a:off x="5408" y="2346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25" name="Line 431"/>
              <p:cNvSpPr>
                <a:spLocks noChangeShapeType="1"/>
              </p:cNvSpPr>
              <p:nvPr/>
            </p:nvSpPr>
            <p:spPr bwMode="auto">
              <a:xfrm flipH="1" flipV="1">
                <a:off x="2798" y="1622"/>
                <a:ext cx="6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6" name="Line 432"/>
              <p:cNvSpPr>
                <a:spLocks noChangeShapeType="1"/>
              </p:cNvSpPr>
              <p:nvPr/>
            </p:nvSpPr>
            <p:spPr bwMode="auto">
              <a:xfrm flipH="1" flipV="1">
                <a:off x="2787" y="1599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Line 433"/>
              <p:cNvSpPr>
                <a:spLocks noChangeShapeType="1"/>
              </p:cNvSpPr>
              <p:nvPr/>
            </p:nvSpPr>
            <p:spPr bwMode="auto">
              <a:xfrm flipH="1" flipV="1">
                <a:off x="2778" y="1575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Line 434"/>
              <p:cNvSpPr>
                <a:spLocks noChangeShapeType="1"/>
              </p:cNvSpPr>
              <p:nvPr/>
            </p:nvSpPr>
            <p:spPr bwMode="auto">
              <a:xfrm flipH="1" flipV="1">
                <a:off x="2769" y="1553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Line 435"/>
              <p:cNvSpPr>
                <a:spLocks noChangeShapeType="1"/>
              </p:cNvSpPr>
              <p:nvPr/>
            </p:nvSpPr>
            <p:spPr bwMode="auto">
              <a:xfrm flipH="1" flipV="1">
                <a:off x="2761" y="1527"/>
                <a:ext cx="7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0" name="Line 436"/>
              <p:cNvSpPr>
                <a:spLocks noChangeShapeType="1"/>
              </p:cNvSpPr>
              <p:nvPr/>
            </p:nvSpPr>
            <p:spPr bwMode="auto">
              <a:xfrm flipH="1" flipV="1">
                <a:off x="2752" y="1503"/>
                <a:ext cx="6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" name="Line 437"/>
              <p:cNvSpPr>
                <a:spLocks noChangeShapeType="1"/>
              </p:cNvSpPr>
              <p:nvPr/>
            </p:nvSpPr>
            <p:spPr bwMode="auto">
              <a:xfrm flipH="1" flipV="1">
                <a:off x="2743" y="1481"/>
                <a:ext cx="6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" name="Line 438"/>
              <p:cNvSpPr>
                <a:spLocks noChangeShapeType="1"/>
              </p:cNvSpPr>
              <p:nvPr/>
            </p:nvSpPr>
            <p:spPr bwMode="auto">
              <a:xfrm flipH="1" flipV="1">
                <a:off x="2734" y="1457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3" name="Line 439"/>
              <p:cNvSpPr>
                <a:spLocks noChangeShapeType="1"/>
              </p:cNvSpPr>
              <p:nvPr/>
            </p:nvSpPr>
            <p:spPr bwMode="auto">
              <a:xfrm flipH="1" flipV="1">
                <a:off x="2725" y="1434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4" name="Line 440"/>
              <p:cNvSpPr>
                <a:spLocks noChangeShapeType="1"/>
              </p:cNvSpPr>
              <p:nvPr/>
            </p:nvSpPr>
            <p:spPr bwMode="auto">
              <a:xfrm flipH="1" flipV="1">
                <a:off x="2716" y="1409"/>
                <a:ext cx="7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5" name="Line 441"/>
              <p:cNvSpPr>
                <a:spLocks noChangeShapeType="1"/>
              </p:cNvSpPr>
              <p:nvPr/>
            </p:nvSpPr>
            <p:spPr bwMode="auto">
              <a:xfrm flipH="1" flipV="1">
                <a:off x="2707" y="1386"/>
                <a:ext cx="5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6" name="Line 442"/>
              <p:cNvSpPr>
                <a:spLocks noChangeShapeType="1"/>
              </p:cNvSpPr>
              <p:nvPr/>
            </p:nvSpPr>
            <p:spPr bwMode="auto">
              <a:xfrm flipH="1" flipV="1">
                <a:off x="2696" y="1362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7" name="Line 443"/>
              <p:cNvSpPr>
                <a:spLocks noChangeShapeType="1"/>
              </p:cNvSpPr>
              <p:nvPr/>
            </p:nvSpPr>
            <p:spPr bwMode="auto">
              <a:xfrm flipH="1" flipV="1">
                <a:off x="2687" y="1341"/>
                <a:ext cx="7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" name="Line 444"/>
              <p:cNvSpPr>
                <a:spLocks noChangeShapeType="1"/>
              </p:cNvSpPr>
              <p:nvPr/>
            </p:nvSpPr>
            <p:spPr bwMode="auto">
              <a:xfrm>
                <a:off x="2955" y="1461"/>
                <a:ext cx="37" cy="5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9" name="Freeform 445"/>
              <p:cNvSpPr>
                <a:spLocks/>
              </p:cNvSpPr>
              <p:nvPr/>
            </p:nvSpPr>
            <p:spPr bwMode="auto">
              <a:xfrm>
                <a:off x="774" y="1289"/>
                <a:ext cx="2181" cy="373"/>
              </a:xfrm>
              <a:custGeom>
                <a:avLst/>
                <a:gdLst>
                  <a:gd name="T0" fmla="*/ 0 w 2405"/>
                  <a:gd name="T1" fmla="*/ 431 h 276"/>
                  <a:gd name="T2" fmla="*/ 70 w 2405"/>
                  <a:gd name="T3" fmla="*/ 478 h 276"/>
                  <a:gd name="T4" fmla="*/ 65 w 2405"/>
                  <a:gd name="T5" fmla="*/ 343 h 276"/>
                  <a:gd name="T6" fmla="*/ 207 w 2405"/>
                  <a:gd name="T7" fmla="*/ 24 h 276"/>
                  <a:gd name="T8" fmla="*/ 379 w 2405"/>
                  <a:gd name="T9" fmla="*/ 232 h 276"/>
                  <a:gd name="T10" fmla="*/ 494 w 2405"/>
                  <a:gd name="T11" fmla="*/ 0 h 276"/>
                  <a:gd name="T12" fmla="*/ 675 w 2405"/>
                  <a:gd name="T13" fmla="*/ 280 h 276"/>
                  <a:gd name="T14" fmla="*/ 687 w 2405"/>
                  <a:gd name="T15" fmla="*/ 455 h 276"/>
                  <a:gd name="T16" fmla="*/ 683 w 2405"/>
                  <a:gd name="T17" fmla="*/ 504 h 276"/>
                  <a:gd name="T18" fmla="*/ 735 w 2405"/>
                  <a:gd name="T19" fmla="*/ 455 h 276"/>
                  <a:gd name="T20" fmla="*/ 735 w 2405"/>
                  <a:gd name="T21" fmla="*/ 280 h 276"/>
                  <a:gd name="T22" fmla="*/ 894 w 2405"/>
                  <a:gd name="T23" fmla="*/ 24 h 276"/>
                  <a:gd name="T24" fmla="*/ 958 w 2405"/>
                  <a:gd name="T25" fmla="*/ 95 h 276"/>
                  <a:gd name="T26" fmla="*/ 996 w 2405"/>
                  <a:gd name="T27" fmla="*/ 15 h 276"/>
                  <a:gd name="T28" fmla="*/ 1180 w 2405"/>
                  <a:gd name="T29" fmla="*/ 246 h 276"/>
                  <a:gd name="T30" fmla="*/ 1399 w 2405"/>
                  <a:gd name="T31" fmla="*/ 173 h 276"/>
                  <a:gd name="T32" fmla="*/ 1464 w 2405"/>
                  <a:gd name="T33" fmla="*/ 15 h 276"/>
                  <a:gd name="T34" fmla="*/ 1627 w 2405"/>
                  <a:gd name="T35" fmla="*/ 199 h 276"/>
                  <a:gd name="T36" fmla="*/ 1682 w 2405"/>
                  <a:gd name="T37" fmla="*/ 24 h 276"/>
                  <a:gd name="T38" fmla="*/ 1738 w 2405"/>
                  <a:gd name="T39" fmla="*/ 72 h 276"/>
                  <a:gd name="T40" fmla="*/ 1978 w 2405"/>
                  <a:gd name="T41" fmla="*/ 232 h 27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405" h="276">
                    <a:moveTo>
                      <a:pt x="0" y="236"/>
                    </a:moveTo>
                    <a:lnTo>
                      <a:pt x="85" y="262"/>
                    </a:lnTo>
                    <a:lnTo>
                      <a:pt x="79" y="188"/>
                    </a:lnTo>
                    <a:lnTo>
                      <a:pt x="251" y="13"/>
                    </a:lnTo>
                    <a:lnTo>
                      <a:pt x="461" y="127"/>
                    </a:lnTo>
                    <a:lnTo>
                      <a:pt x="601" y="0"/>
                    </a:lnTo>
                    <a:lnTo>
                      <a:pt x="820" y="153"/>
                    </a:lnTo>
                    <a:lnTo>
                      <a:pt x="836" y="249"/>
                    </a:lnTo>
                    <a:lnTo>
                      <a:pt x="830" y="276"/>
                    </a:lnTo>
                    <a:lnTo>
                      <a:pt x="893" y="249"/>
                    </a:lnTo>
                    <a:lnTo>
                      <a:pt x="893" y="153"/>
                    </a:lnTo>
                    <a:lnTo>
                      <a:pt x="1087" y="13"/>
                    </a:lnTo>
                    <a:lnTo>
                      <a:pt x="1164" y="52"/>
                    </a:lnTo>
                    <a:lnTo>
                      <a:pt x="1211" y="8"/>
                    </a:lnTo>
                    <a:lnTo>
                      <a:pt x="1435" y="135"/>
                    </a:lnTo>
                    <a:lnTo>
                      <a:pt x="1701" y="95"/>
                    </a:lnTo>
                    <a:lnTo>
                      <a:pt x="1780" y="8"/>
                    </a:lnTo>
                    <a:lnTo>
                      <a:pt x="1978" y="109"/>
                    </a:lnTo>
                    <a:lnTo>
                      <a:pt x="2045" y="13"/>
                    </a:lnTo>
                    <a:lnTo>
                      <a:pt x="2114" y="39"/>
                    </a:lnTo>
                    <a:lnTo>
                      <a:pt x="2405" y="127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0" name="Line 446"/>
              <p:cNvSpPr>
                <a:spLocks noChangeShapeType="1"/>
              </p:cNvSpPr>
              <p:nvPr/>
            </p:nvSpPr>
            <p:spPr bwMode="auto">
              <a:xfrm flipV="1">
                <a:off x="2666" y="193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1" name="Line 447"/>
              <p:cNvSpPr>
                <a:spLocks noChangeShapeType="1"/>
              </p:cNvSpPr>
              <p:nvPr/>
            </p:nvSpPr>
            <p:spPr bwMode="auto">
              <a:xfrm flipV="1">
                <a:off x="2666" y="1911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2" name="Line 448"/>
              <p:cNvSpPr>
                <a:spLocks noChangeShapeType="1"/>
              </p:cNvSpPr>
              <p:nvPr/>
            </p:nvSpPr>
            <p:spPr bwMode="auto">
              <a:xfrm flipV="1">
                <a:off x="2668" y="1883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3" name="Line 449"/>
              <p:cNvSpPr>
                <a:spLocks noChangeShapeType="1"/>
              </p:cNvSpPr>
              <p:nvPr/>
            </p:nvSpPr>
            <p:spPr bwMode="auto">
              <a:xfrm flipV="1">
                <a:off x="2668" y="1857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4" name="Line 450"/>
              <p:cNvSpPr>
                <a:spLocks noChangeShapeType="1"/>
              </p:cNvSpPr>
              <p:nvPr/>
            </p:nvSpPr>
            <p:spPr bwMode="auto">
              <a:xfrm flipV="1">
                <a:off x="2668" y="1832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5" name="Line 451"/>
              <p:cNvSpPr>
                <a:spLocks noChangeShapeType="1"/>
              </p:cNvSpPr>
              <p:nvPr/>
            </p:nvSpPr>
            <p:spPr bwMode="auto">
              <a:xfrm flipV="1">
                <a:off x="2670" y="180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6" name="Line 452"/>
              <p:cNvSpPr>
                <a:spLocks noChangeShapeType="1"/>
              </p:cNvSpPr>
              <p:nvPr/>
            </p:nvSpPr>
            <p:spPr bwMode="auto">
              <a:xfrm flipV="1">
                <a:off x="2670" y="1778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7" name="Line 453"/>
              <p:cNvSpPr>
                <a:spLocks noChangeShapeType="1"/>
              </p:cNvSpPr>
              <p:nvPr/>
            </p:nvSpPr>
            <p:spPr bwMode="auto">
              <a:xfrm flipV="1">
                <a:off x="2671" y="1752"/>
                <a:ext cx="1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8" name="Line 454"/>
              <p:cNvSpPr>
                <a:spLocks noChangeShapeType="1"/>
              </p:cNvSpPr>
              <p:nvPr/>
            </p:nvSpPr>
            <p:spPr bwMode="auto">
              <a:xfrm flipV="1">
                <a:off x="2671" y="1726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" name="Line 455"/>
              <p:cNvSpPr>
                <a:spLocks noChangeShapeType="1"/>
              </p:cNvSpPr>
              <p:nvPr/>
            </p:nvSpPr>
            <p:spPr bwMode="auto">
              <a:xfrm flipV="1">
                <a:off x="2671" y="1701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0" name="Line 456"/>
              <p:cNvSpPr>
                <a:spLocks noChangeShapeType="1"/>
              </p:cNvSpPr>
              <p:nvPr/>
            </p:nvSpPr>
            <p:spPr bwMode="auto">
              <a:xfrm flipV="1">
                <a:off x="2674" y="1673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1" name="Line 457"/>
              <p:cNvSpPr>
                <a:spLocks noChangeShapeType="1"/>
              </p:cNvSpPr>
              <p:nvPr/>
            </p:nvSpPr>
            <p:spPr bwMode="auto">
              <a:xfrm flipV="1">
                <a:off x="2674" y="164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2" name="Line 458"/>
              <p:cNvSpPr>
                <a:spLocks noChangeShapeType="1"/>
              </p:cNvSpPr>
              <p:nvPr/>
            </p:nvSpPr>
            <p:spPr bwMode="auto">
              <a:xfrm flipV="1">
                <a:off x="2674" y="1622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3" name="Line 459"/>
              <p:cNvSpPr>
                <a:spLocks noChangeShapeType="1"/>
              </p:cNvSpPr>
              <p:nvPr/>
            </p:nvSpPr>
            <p:spPr bwMode="auto">
              <a:xfrm flipV="1">
                <a:off x="2674" y="159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4" name="Line 460"/>
              <p:cNvSpPr>
                <a:spLocks noChangeShapeType="1"/>
              </p:cNvSpPr>
              <p:nvPr/>
            </p:nvSpPr>
            <p:spPr bwMode="auto">
              <a:xfrm flipV="1">
                <a:off x="2674" y="1571"/>
                <a:ext cx="2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5" name="Line 461"/>
              <p:cNvSpPr>
                <a:spLocks noChangeShapeType="1"/>
              </p:cNvSpPr>
              <p:nvPr/>
            </p:nvSpPr>
            <p:spPr bwMode="auto">
              <a:xfrm flipV="1">
                <a:off x="2676" y="1543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6" name="Line 462"/>
              <p:cNvSpPr>
                <a:spLocks noChangeShapeType="1"/>
              </p:cNvSpPr>
              <p:nvPr/>
            </p:nvSpPr>
            <p:spPr bwMode="auto">
              <a:xfrm flipV="1">
                <a:off x="2676" y="1516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7" name="Line 463"/>
              <p:cNvSpPr>
                <a:spLocks noChangeShapeType="1"/>
              </p:cNvSpPr>
              <p:nvPr/>
            </p:nvSpPr>
            <p:spPr bwMode="auto">
              <a:xfrm flipV="1">
                <a:off x="2678" y="1489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8" name="Line 464"/>
              <p:cNvSpPr>
                <a:spLocks noChangeShapeType="1"/>
              </p:cNvSpPr>
              <p:nvPr/>
            </p:nvSpPr>
            <p:spPr bwMode="auto">
              <a:xfrm flipV="1">
                <a:off x="2678" y="146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9" name="Line 465"/>
              <p:cNvSpPr>
                <a:spLocks noChangeShapeType="1"/>
              </p:cNvSpPr>
              <p:nvPr/>
            </p:nvSpPr>
            <p:spPr bwMode="auto">
              <a:xfrm flipV="1">
                <a:off x="2678" y="1438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0" name="Line 466"/>
              <p:cNvSpPr>
                <a:spLocks noChangeShapeType="1"/>
              </p:cNvSpPr>
              <p:nvPr/>
            </p:nvSpPr>
            <p:spPr bwMode="auto">
              <a:xfrm flipV="1">
                <a:off x="2680" y="1410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1" name="Line 467"/>
              <p:cNvSpPr>
                <a:spLocks noChangeShapeType="1"/>
              </p:cNvSpPr>
              <p:nvPr/>
            </p:nvSpPr>
            <p:spPr bwMode="auto">
              <a:xfrm flipV="1">
                <a:off x="2680" y="1386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2" name="Freeform 468"/>
              <p:cNvSpPr>
                <a:spLocks/>
              </p:cNvSpPr>
              <p:nvPr/>
            </p:nvSpPr>
            <p:spPr bwMode="auto">
              <a:xfrm>
                <a:off x="1121" y="1951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3" name="Freeform 469"/>
              <p:cNvSpPr>
                <a:spLocks/>
              </p:cNvSpPr>
              <p:nvPr/>
            </p:nvSpPr>
            <p:spPr bwMode="auto">
              <a:xfrm>
                <a:off x="1121" y="1951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4" name="Freeform 470"/>
              <p:cNvSpPr>
                <a:spLocks/>
              </p:cNvSpPr>
              <p:nvPr/>
            </p:nvSpPr>
            <p:spPr bwMode="auto">
              <a:xfrm>
                <a:off x="1239" y="1959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5" name="Freeform 471"/>
              <p:cNvSpPr>
                <a:spLocks/>
              </p:cNvSpPr>
              <p:nvPr/>
            </p:nvSpPr>
            <p:spPr bwMode="auto">
              <a:xfrm>
                <a:off x="1239" y="1959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6" name="Freeform 472"/>
              <p:cNvSpPr>
                <a:spLocks/>
              </p:cNvSpPr>
              <p:nvPr/>
            </p:nvSpPr>
            <p:spPr bwMode="auto">
              <a:xfrm>
                <a:off x="1731" y="1965"/>
                <a:ext cx="54" cy="38"/>
              </a:xfrm>
              <a:custGeom>
                <a:avLst/>
                <a:gdLst>
                  <a:gd name="T0" fmla="*/ 0 w 60"/>
                  <a:gd name="T1" fmla="*/ 0 h 28"/>
                  <a:gd name="T2" fmla="*/ 20 w 60"/>
                  <a:gd name="T3" fmla="*/ 52 h 28"/>
                  <a:gd name="T4" fmla="*/ 49 w 60"/>
                  <a:gd name="T5" fmla="*/ 1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28">
                    <a:moveTo>
                      <a:pt x="0" y="0"/>
                    </a:moveTo>
                    <a:lnTo>
                      <a:pt x="24" y="28"/>
                    </a:lnTo>
                    <a:lnTo>
                      <a:pt x="60" y="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7" name="Freeform 473"/>
              <p:cNvSpPr>
                <a:spLocks/>
              </p:cNvSpPr>
              <p:nvPr/>
            </p:nvSpPr>
            <p:spPr bwMode="auto">
              <a:xfrm>
                <a:off x="1942" y="1948"/>
                <a:ext cx="42" cy="45"/>
              </a:xfrm>
              <a:custGeom>
                <a:avLst/>
                <a:gdLst>
                  <a:gd name="T0" fmla="*/ 0 w 46"/>
                  <a:gd name="T1" fmla="*/ 0 h 33"/>
                  <a:gd name="T2" fmla="*/ 26 w 46"/>
                  <a:gd name="T3" fmla="*/ 61 h 33"/>
                  <a:gd name="T4" fmla="*/ 38 w 46"/>
                  <a:gd name="T5" fmla="*/ 1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0" y="0"/>
                    </a:moveTo>
                    <a:lnTo>
                      <a:pt x="32" y="33"/>
                    </a:lnTo>
                    <a:lnTo>
                      <a:pt x="46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8" name="Freeform 474"/>
              <p:cNvSpPr>
                <a:spLocks/>
              </p:cNvSpPr>
              <p:nvPr/>
            </p:nvSpPr>
            <p:spPr bwMode="auto">
              <a:xfrm>
                <a:off x="2022" y="1955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9" name="Freeform 475"/>
              <p:cNvSpPr>
                <a:spLocks/>
              </p:cNvSpPr>
              <p:nvPr/>
            </p:nvSpPr>
            <p:spPr bwMode="auto">
              <a:xfrm>
                <a:off x="2022" y="1955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0" name="Freeform 476"/>
              <p:cNvSpPr>
                <a:spLocks/>
              </p:cNvSpPr>
              <p:nvPr/>
            </p:nvSpPr>
            <p:spPr bwMode="auto">
              <a:xfrm>
                <a:off x="2233" y="1944"/>
                <a:ext cx="48" cy="53"/>
              </a:xfrm>
              <a:custGeom>
                <a:avLst/>
                <a:gdLst>
                  <a:gd name="T0" fmla="*/ 4 w 52"/>
                  <a:gd name="T1" fmla="*/ 72 h 39"/>
                  <a:gd name="T2" fmla="*/ 32 w 52"/>
                  <a:gd name="T3" fmla="*/ 67 h 39"/>
                  <a:gd name="T4" fmla="*/ 44 w 52"/>
                  <a:gd name="T5" fmla="*/ 20 h 39"/>
                  <a:gd name="T6" fmla="*/ 38 w 52"/>
                  <a:gd name="T7" fmla="*/ 11 h 39"/>
                  <a:gd name="T8" fmla="*/ 20 w 52"/>
                  <a:gd name="T9" fmla="*/ 0 h 39"/>
                  <a:gd name="T10" fmla="*/ 6 w 52"/>
                  <a:gd name="T11" fmla="*/ 0 h 39"/>
                  <a:gd name="T12" fmla="*/ 0 w 52"/>
                  <a:gd name="T13" fmla="*/ 2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39">
                    <a:moveTo>
                      <a:pt x="4" y="39"/>
                    </a:moveTo>
                    <a:lnTo>
                      <a:pt x="38" y="36"/>
                    </a:lnTo>
                    <a:lnTo>
                      <a:pt x="52" y="11"/>
                    </a:lnTo>
                    <a:lnTo>
                      <a:pt x="4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1" name="Line 477"/>
              <p:cNvSpPr>
                <a:spLocks noChangeShapeType="1"/>
              </p:cNvSpPr>
              <p:nvPr/>
            </p:nvSpPr>
            <p:spPr bwMode="auto">
              <a:xfrm flipH="1" flipV="1">
                <a:off x="901" y="1959"/>
                <a:ext cx="132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2" name="Freeform 478"/>
              <p:cNvSpPr>
                <a:spLocks/>
              </p:cNvSpPr>
              <p:nvPr/>
            </p:nvSpPr>
            <p:spPr bwMode="auto">
              <a:xfrm>
                <a:off x="901" y="1959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3" name="Freeform 479"/>
              <p:cNvSpPr>
                <a:spLocks/>
              </p:cNvSpPr>
              <p:nvPr/>
            </p:nvSpPr>
            <p:spPr bwMode="auto">
              <a:xfrm>
                <a:off x="901" y="1959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4" name="Freeform 480"/>
              <p:cNvSpPr>
                <a:spLocks/>
              </p:cNvSpPr>
              <p:nvPr/>
            </p:nvSpPr>
            <p:spPr bwMode="auto">
              <a:xfrm>
                <a:off x="1048" y="1955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5" name="Freeform 481"/>
              <p:cNvSpPr>
                <a:spLocks/>
              </p:cNvSpPr>
              <p:nvPr/>
            </p:nvSpPr>
            <p:spPr bwMode="auto">
              <a:xfrm>
                <a:off x="1048" y="1955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6" name="Freeform 482"/>
              <p:cNvSpPr>
                <a:spLocks/>
              </p:cNvSpPr>
              <p:nvPr/>
            </p:nvSpPr>
            <p:spPr bwMode="auto">
              <a:xfrm>
                <a:off x="1641" y="1955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Freeform 483"/>
              <p:cNvSpPr>
                <a:spLocks/>
              </p:cNvSpPr>
              <p:nvPr/>
            </p:nvSpPr>
            <p:spPr bwMode="auto">
              <a:xfrm>
                <a:off x="1641" y="1955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Freeform 484"/>
              <p:cNvSpPr>
                <a:spLocks/>
              </p:cNvSpPr>
              <p:nvPr/>
            </p:nvSpPr>
            <p:spPr bwMode="auto">
              <a:xfrm>
                <a:off x="1946" y="1948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Freeform 485"/>
              <p:cNvSpPr>
                <a:spLocks/>
              </p:cNvSpPr>
              <p:nvPr/>
            </p:nvSpPr>
            <p:spPr bwMode="auto">
              <a:xfrm>
                <a:off x="1946" y="1948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Freeform 486"/>
              <p:cNvSpPr>
                <a:spLocks/>
              </p:cNvSpPr>
              <p:nvPr/>
            </p:nvSpPr>
            <p:spPr bwMode="auto">
              <a:xfrm>
                <a:off x="1735" y="1965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Freeform 487"/>
              <p:cNvSpPr>
                <a:spLocks/>
              </p:cNvSpPr>
              <p:nvPr/>
            </p:nvSpPr>
            <p:spPr bwMode="auto">
              <a:xfrm>
                <a:off x="1735" y="1965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Freeform 488"/>
              <p:cNvSpPr>
                <a:spLocks/>
              </p:cNvSpPr>
              <p:nvPr/>
            </p:nvSpPr>
            <p:spPr bwMode="auto">
              <a:xfrm>
                <a:off x="1334" y="1951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Freeform 489"/>
              <p:cNvSpPr>
                <a:spLocks/>
              </p:cNvSpPr>
              <p:nvPr/>
            </p:nvSpPr>
            <p:spPr bwMode="auto">
              <a:xfrm>
                <a:off x="1334" y="1951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Freeform 490"/>
              <p:cNvSpPr>
                <a:spLocks/>
              </p:cNvSpPr>
              <p:nvPr/>
            </p:nvSpPr>
            <p:spPr bwMode="auto">
              <a:xfrm>
                <a:off x="1421" y="1948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Freeform 491"/>
              <p:cNvSpPr>
                <a:spLocks/>
              </p:cNvSpPr>
              <p:nvPr/>
            </p:nvSpPr>
            <p:spPr bwMode="auto">
              <a:xfrm>
                <a:off x="1421" y="1948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Freeform 492"/>
              <p:cNvSpPr>
                <a:spLocks/>
              </p:cNvSpPr>
              <p:nvPr/>
            </p:nvSpPr>
            <p:spPr bwMode="auto">
              <a:xfrm>
                <a:off x="2225" y="1951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Freeform 493"/>
              <p:cNvSpPr>
                <a:spLocks/>
              </p:cNvSpPr>
              <p:nvPr/>
            </p:nvSpPr>
            <p:spPr bwMode="auto">
              <a:xfrm>
                <a:off x="2225" y="1951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Freeform 494"/>
              <p:cNvSpPr>
                <a:spLocks/>
              </p:cNvSpPr>
              <p:nvPr/>
            </p:nvSpPr>
            <p:spPr bwMode="auto">
              <a:xfrm>
                <a:off x="2320" y="1965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Freeform 495"/>
              <p:cNvSpPr>
                <a:spLocks/>
              </p:cNvSpPr>
              <p:nvPr/>
            </p:nvSpPr>
            <p:spPr bwMode="auto">
              <a:xfrm>
                <a:off x="2320" y="1965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Freeform 496"/>
              <p:cNvSpPr>
                <a:spLocks/>
              </p:cNvSpPr>
              <p:nvPr/>
            </p:nvSpPr>
            <p:spPr bwMode="auto">
              <a:xfrm>
                <a:off x="2424" y="1959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Freeform 497"/>
              <p:cNvSpPr>
                <a:spLocks/>
              </p:cNvSpPr>
              <p:nvPr/>
            </p:nvSpPr>
            <p:spPr bwMode="auto">
              <a:xfrm>
                <a:off x="2424" y="1959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Freeform 498"/>
              <p:cNvSpPr>
                <a:spLocks/>
              </p:cNvSpPr>
              <p:nvPr/>
            </p:nvSpPr>
            <p:spPr bwMode="auto">
              <a:xfrm>
                <a:off x="2529" y="1959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Freeform 499"/>
              <p:cNvSpPr>
                <a:spLocks/>
              </p:cNvSpPr>
              <p:nvPr/>
            </p:nvSpPr>
            <p:spPr bwMode="auto">
              <a:xfrm>
                <a:off x="2529" y="1959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Freeform 500"/>
              <p:cNvSpPr>
                <a:spLocks/>
              </p:cNvSpPr>
              <p:nvPr/>
            </p:nvSpPr>
            <p:spPr bwMode="auto">
              <a:xfrm>
                <a:off x="2729" y="1955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Freeform 501"/>
              <p:cNvSpPr>
                <a:spLocks/>
              </p:cNvSpPr>
              <p:nvPr/>
            </p:nvSpPr>
            <p:spPr bwMode="auto">
              <a:xfrm>
                <a:off x="2729" y="1955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Freeform 502"/>
              <p:cNvSpPr>
                <a:spLocks/>
              </p:cNvSpPr>
              <p:nvPr/>
            </p:nvSpPr>
            <p:spPr bwMode="auto">
              <a:xfrm>
                <a:off x="2916" y="1951"/>
                <a:ext cx="45" cy="32"/>
              </a:xfrm>
              <a:custGeom>
                <a:avLst/>
                <a:gdLst>
                  <a:gd name="T0" fmla="*/ 0 w 50"/>
                  <a:gd name="T1" fmla="*/ 19 h 23"/>
                  <a:gd name="T2" fmla="*/ 34 w 50"/>
                  <a:gd name="T3" fmla="*/ 45 h 23"/>
                  <a:gd name="T4" fmla="*/ 41 w 50"/>
                  <a:gd name="T5" fmla="*/ 0 h 23"/>
                  <a:gd name="T6" fmla="*/ 0 w 50"/>
                  <a:gd name="T7" fmla="*/ 19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Freeform 503"/>
              <p:cNvSpPr>
                <a:spLocks/>
              </p:cNvSpPr>
              <p:nvPr/>
            </p:nvSpPr>
            <p:spPr bwMode="auto">
              <a:xfrm>
                <a:off x="2916" y="1951"/>
                <a:ext cx="45" cy="32"/>
              </a:xfrm>
              <a:custGeom>
                <a:avLst/>
                <a:gdLst>
                  <a:gd name="T0" fmla="*/ 0 w 50"/>
                  <a:gd name="T1" fmla="*/ 19 h 23"/>
                  <a:gd name="T2" fmla="*/ 34 w 50"/>
                  <a:gd name="T3" fmla="*/ 45 h 23"/>
                  <a:gd name="T4" fmla="*/ 41 w 50"/>
                  <a:gd name="T5" fmla="*/ 0 h 23"/>
                  <a:gd name="T6" fmla="*/ 0 w 50"/>
                  <a:gd name="T7" fmla="*/ 19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Line 504"/>
              <p:cNvSpPr>
                <a:spLocks noChangeShapeType="1"/>
              </p:cNvSpPr>
              <p:nvPr/>
            </p:nvSpPr>
            <p:spPr bwMode="auto">
              <a:xfrm>
                <a:off x="1758" y="131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505"/>
              <p:cNvSpPr>
                <a:spLocks noChangeShapeType="1"/>
              </p:cNvSpPr>
              <p:nvPr/>
            </p:nvSpPr>
            <p:spPr bwMode="auto">
              <a:xfrm>
                <a:off x="1758" y="1331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506"/>
              <p:cNvSpPr>
                <a:spLocks noChangeShapeType="1"/>
              </p:cNvSpPr>
              <p:nvPr/>
            </p:nvSpPr>
            <p:spPr bwMode="auto">
              <a:xfrm>
                <a:off x="1758" y="135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507"/>
              <p:cNvSpPr>
                <a:spLocks noChangeShapeType="1"/>
              </p:cNvSpPr>
              <p:nvPr/>
            </p:nvSpPr>
            <p:spPr bwMode="auto">
              <a:xfrm>
                <a:off x="1758" y="1372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Line 508"/>
              <p:cNvSpPr>
                <a:spLocks noChangeShapeType="1"/>
              </p:cNvSpPr>
              <p:nvPr/>
            </p:nvSpPr>
            <p:spPr bwMode="auto">
              <a:xfrm>
                <a:off x="1758" y="1392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Line 509"/>
              <p:cNvSpPr>
                <a:spLocks noChangeShapeType="1"/>
              </p:cNvSpPr>
              <p:nvPr/>
            </p:nvSpPr>
            <p:spPr bwMode="auto">
              <a:xfrm>
                <a:off x="1758" y="141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Line 510"/>
              <p:cNvSpPr>
                <a:spLocks noChangeShapeType="1"/>
              </p:cNvSpPr>
              <p:nvPr/>
            </p:nvSpPr>
            <p:spPr bwMode="auto">
              <a:xfrm>
                <a:off x="1758" y="143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Line 511"/>
              <p:cNvSpPr>
                <a:spLocks noChangeShapeType="1"/>
              </p:cNvSpPr>
              <p:nvPr/>
            </p:nvSpPr>
            <p:spPr bwMode="auto">
              <a:xfrm>
                <a:off x="1758" y="1451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512"/>
              <p:cNvSpPr>
                <a:spLocks noChangeShapeType="1"/>
              </p:cNvSpPr>
              <p:nvPr/>
            </p:nvSpPr>
            <p:spPr bwMode="auto">
              <a:xfrm>
                <a:off x="1760" y="1471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Line 513"/>
              <p:cNvSpPr>
                <a:spLocks noChangeShapeType="1"/>
              </p:cNvSpPr>
              <p:nvPr/>
            </p:nvSpPr>
            <p:spPr bwMode="auto">
              <a:xfrm>
                <a:off x="1760" y="1492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Line 514"/>
              <p:cNvSpPr>
                <a:spLocks noChangeShapeType="1"/>
              </p:cNvSpPr>
              <p:nvPr/>
            </p:nvSpPr>
            <p:spPr bwMode="auto">
              <a:xfrm>
                <a:off x="1760" y="1512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Line 515"/>
              <p:cNvSpPr>
                <a:spLocks noChangeShapeType="1"/>
              </p:cNvSpPr>
              <p:nvPr/>
            </p:nvSpPr>
            <p:spPr bwMode="auto">
              <a:xfrm>
                <a:off x="1760" y="153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516"/>
              <p:cNvSpPr>
                <a:spLocks noChangeShapeType="1"/>
              </p:cNvSpPr>
              <p:nvPr/>
            </p:nvSpPr>
            <p:spPr bwMode="auto">
              <a:xfrm>
                <a:off x="1760" y="155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517"/>
              <p:cNvSpPr>
                <a:spLocks noChangeShapeType="1"/>
              </p:cNvSpPr>
              <p:nvPr/>
            </p:nvSpPr>
            <p:spPr bwMode="auto">
              <a:xfrm>
                <a:off x="1760" y="1572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518"/>
              <p:cNvSpPr>
                <a:spLocks noChangeShapeType="1"/>
              </p:cNvSpPr>
              <p:nvPr/>
            </p:nvSpPr>
            <p:spPr bwMode="auto">
              <a:xfrm>
                <a:off x="1760" y="159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519"/>
              <p:cNvSpPr>
                <a:spLocks noChangeShapeType="1"/>
              </p:cNvSpPr>
              <p:nvPr/>
            </p:nvSpPr>
            <p:spPr bwMode="auto">
              <a:xfrm>
                <a:off x="1760" y="161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520"/>
              <p:cNvSpPr>
                <a:spLocks noChangeShapeType="1"/>
              </p:cNvSpPr>
              <p:nvPr/>
            </p:nvSpPr>
            <p:spPr bwMode="auto">
              <a:xfrm>
                <a:off x="1760" y="1632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521"/>
              <p:cNvSpPr>
                <a:spLocks noChangeShapeType="1"/>
              </p:cNvSpPr>
              <p:nvPr/>
            </p:nvSpPr>
            <p:spPr bwMode="auto">
              <a:xfrm>
                <a:off x="1760" y="165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522"/>
              <p:cNvSpPr>
                <a:spLocks noChangeShapeType="1"/>
              </p:cNvSpPr>
              <p:nvPr/>
            </p:nvSpPr>
            <p:spPr bwMode="auto">
              <a:xfrm>
                <a:off x="1760" y="167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Line 523"/>
              <p:cNvSpPr>
                <a:spLocks noChangeShapeType="1"/>
              </p:cNvSpPr>
              <p:nvPr/>
            </p:nvSpPr>
            <p:spPr bwMode="auto">
              <a:xfrm>
                <a:off x="1760" y="1694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Line 524"/>
              <p:cNvSpPr>
                <a:spLocks noChangeShapeType="1"/>
              </p:cNvSpPr>
              <p:nvPr/>
            </p:nvSpPr>
            <p:spPr bwMode="auto">
              <a:xfrm>
                <a:off x="1760" y="1714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Line 525"/>
              <p:cNvSpPr>
                <a:spLocks noChangeShapeType="1"/>
              </p:cNvSpPr>
              <p:nvPr/>
            </p:nvSpPr>
            <p:spPr bwMode="auto">
              <a:xfrm>
                <a:off x="1760" y="173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Line 526"/>
              <p:cNvSpPr>
                <a:spLocks noChangeShapeType="1"/>
              </p:cNvSpPr>
              <p:nvPr/>
            </p:nvSpPr>
            <p:spPr bwMode="auto">
              <a:xfrm>
                <a:off x="1761" y="175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Line 527"/>
              <p:cNvSpPr>
                <a:spLocks noChangeShapeType="1"/>
              </p:cNvSpPr>
              <p:nvPr/>
            </p:nvSpPr>
            <p:spPr bwMode="auto">
              <a:xfrm>
                <a:off x="1761" y="1774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Line 528"/>
              <p:cNvSpPr>
                <a:spLocks noChangeShapeType="1"/>
              </p:cNvSpPr>
              <p:nvPr/>
            </p:nvSpPr>
            <p:spPr bwMode="auto">
              <a:xfrm>
                <a:off x="1761" y="1794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529"/>
              <p:cNvSpPr>
                <a:spLocks noChangeShapeType="1"/>
              </p:cNvSpPr>
              <p:nvPr/>
            </p:nvSpPr>
            <p:spPr bwMode="auto">
              <a:xfrm>
                <a:off x="1761" y="1815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530"/>
              <p:cNvSpPr>
                <a:spLocks noChangeShapeType="1"/>
              </p:cNvSpPr>
              <p:nvPr/>
            </p:nvSpPr>
            <p:spPr bwMode="auto">
              <a:xfrm>
                <a:off x="1761" y="1835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531"/>
              <p:cNvSpPr>
                <a:spLocks noChangeShapeType="1"/>
              </p:cNvSpPr>
              <p:nvPr/>
            </p:nvSpPr>
            <p:spPr bwMode="auto">
              <a:xfrm>
                <a:off x="1761" y="1855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Line 532"/>
              <p:cNvSpPr>
                <a:spLocks noChangeShapeType="1"/>
              </p:cNvSpPr>
              <p:nvPr/>
            </p:nvSpPr>
            <p:spPr bwMode="auto">
              <a:xfrm flipV="1">
                <a:off x="2986" y="1512"/>
                <a:ext cx="4" cy="43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535"/>
              <p:cNvSpPr>
                <a:spLocks noChangeShapeType="1"/>
              </p:cNvSpPr>
              <p:nvPr/>
            </p:nvSpPr>
            <p:spPr bwMode="auto">
              <a:xfrm>
                <a:off x="744" y="1959"/>
                <a:ext cx="2253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Freeform 537"/>
              <p:cNvSpPr>
                <a:spLocks/>
              </p:cNvSpPr>
              <p:nvPr/>
            </p:nvSpPr>
            <p:spPr bwMode="auto">
              <a:xfrm>
                <a:off x="385" y="1846"/>
                <a:ext cx="42" cy="131"/>
              </a:xfrm>
              <a:custGeom>
                <a:avLst/>
                <a:gdLst>
                  <a:gd name="T0" fmla="*/ 15 w 46"/>
                  <a:gd name="T1" fmla="*/ 177 h 97"/>
                  <a:gd name="T2" fmla="*/ 15 w 46"/>
                  <a:gd name="T3" fmla="*/ 61 h 97"/>
                  <a:gd name="T4" fmla="*/ 0 w 46"/>
                  <a:gd name="T5" fmla="*/ 61 h 97"/>
                  <a:gd name="T6" fmla="*/ 0 w 46"/>
                  <a:gd name="T7" fmla="*/ 42 h 97"/>
                  <a:gd name="T8" fmla="*/ 15 w 46"/>
                  <a:gd name="T9" fmla="*/ 42 h 97"/>
                  <a:gd name="T10" fmla="*/ 15 w 46"/>
                  <a:gd name="T11" fmla="*/ 0 h 97"/>
                  <a:gd name="T12" fmla="*/ 25 w 46"/>
                  <a:gd name="T13" fmla="*/ 0 h 97"/>
                  <a:gd name="T14" fmla="*/ 25 w 46"/>
                  <a:gd name="T15" fmla="*/ 42 h 97"/>
                  <a:gd name="T16" fmla="*/ 38 w 46"/>
                  <a:gd name="T17" fmla="*/ 42 h 97"/>
                  <a:gd name="T18" fmla="*/ 38 w 46"/>
                  <a:gd name="T19" fmla="*/ 61 h 97"/>
                  <a:gd name="T20" fmla="*/ 25 w 46"/>
                  <a:gd name="T21" fmla="*/ 61 h 97"/>
                  <a:gd name="T22" fmla="*/ 25 w 46"/>
                  <a:gd name="T23" fmla="*/ 177 h 97"/>
                  <a:gd name="T24" fmla="*/ 15 w 46"/>
                  <a:gd name="T25" fmla="*/ 177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7">
                    <a:moveTo>
                      <a:pt x="18" y="97"/>
                    </a:moveTo>
                    <a:lnTo>
                      <a:pt x="18" y="33"/>
                    </a:lnTo>
                    <a:lnTo>
                      <a:pt x="0" y="33"/>
                    </a:lnTo>
                    <a:lnTo>
                      <a:pt x="0" y="23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0" y="23"/>
                    </a:lnTo>
                    <a:lnTo>
                      <a:pt x="46" y="23"/>
                    </a:lnTo>
                    <a:lnTo>
                      <a:pt x="46" y="33"/>
                    </a:lnTo>
                    <a:lnTo>
                      <a:pt x="30" y="33"/>
                    </a:lnTo>
                    <a:lnTo>
                      <a:pt x="30" y="97"/>
                    </a:lnTo>
                    <a:lnTo>
                      <a:pt x="18" y="97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Freeform 538"/>
              <p:cNvSpPr>
                <a:spLocks noEditPoints="1"/>
              </p:cNvSpPr>
              <p:nvPr/>
            </p:nvSpPr>
            <p:spPr bwMode="auto">
              <a:xfrm>
                <a:off x="445" y="1901"/>
                <a:ext cx="87" cy="43"/>
              </a:xfrm>
              <a:custGeom>
                <a:avLst/>
                <a:gdLst>
                  <a:gd name="T0" fmla="*/ 79 w 96"/>
                  <a:gd name="T1" fmla="*/ 46 h 32"/>
                  <a:gd name="T2" fmla="*/ 79 w 96"/>
                  <a:gd name="T3" fmla="*/ 58 h 32"/>
                  <a:gd name="T4" fmla="*/ 0 w 96"/>
                  <a:gd name="T5" fmla="*/ 58 h 32"/>
                  <a:gd name="T6" fmla="*/ 0 w 96"/>
                  <a:gd name="T7" fmla="*/ 46 h 32"/>
                  <a:gd name="T8" fmla="*/ 79 w 96"/>
                  <a:gd name="T9" fmla="*/ 46 h 32"/>
                  <a:gd name="T10" fmla="*/ 79 w 96"/>
                  <a:gd name="T11" fmla="*/ 0 h 32"/>
                  <a:gd name="T12" fmla="*/ 79 w 96"/>
                  <a:gd name="T13" fmla="*/ 12 h 32"/>
                  <a:gd name="T14" fmla="*/ 0 w 96"/>
                  <a:gd name="T15" fmla="*/ 12 h 32"/>
                  <a:gd name="T16" fmla="*/ 0 w 96"/>
                  <a:gd name="T17" fmla="*/ 0 h 32"/>
                  <a:gd name="T18" fmla="*/ 79 w 96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32">
                    <a:moveTo>
                      <a:pt x="96" y="25"/>
                    </a:moveTo>
                    <a:lnTo>
                      <a:pt x="96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96" y="25"/>
                    </a:lnTo>
                    <a:close/>
                    <a:moveTo>
                      <a:pt x="96" y="0"/>
                    </a:moveTo>
                    <a:lnTo>
                      <a:pt x="96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Freeform 539"/>
              <p:cNvSpPr>
                <a:spLocks noEditPoints="1"/>
              </p:cNvSpPr>
              <p:nvPr/>
            </p:nvSpPr>
            <p:spPr bwMode="auto">
              <a:xfrm>
                <a:off x="558" y="1846"/>
                <a:ext cx="73" cy="133"/>
              </a:xfrm>
              <a:custGeom>
                <a:avLst/>
                <a:gdLst>
                  <a:gd name="T0" fmla="*/ 31 w 81"/>
                  <a:gd name="T1" fmla="*/ 78 h 99"/>
                  <a:gd name="T2" fmla="*/ 24 w 81"/>
                  <a:gd name="T3" fmla="*/ 78 h 99"/>
                  <a:gd name="T4" fmla="*/ 21 w 81"/>
                  <a:gd name="T5" fmla="*/ 83 h 99"/>
                  <a:gd name="T6" fmla="*/ 16 w 81"/>
                  <a:gd name="T7" fmla="*/ 90 h 99"/>
                  <a:gd name="T8" fmla="*/ 13 w 81"/>
                  <a:gd name="T9" fmla="*/ 99 h 99"/>
                  <a:gd name="T10" fmla="*/ 12 w 81"/>
                  <a:gd name="T11" fmla="*/ 106 h 99"/>
                  <a:gd name="T12" fmla="*/ 10 w 81"/>
                  <a:gd name="T13" fmla="*/ 116 h 99"/>
                  <a:gd name="T14" fmla="*/ 12 w 81"/>
                  <a:gd name="T15" fmla="*/ 128 h 99"/>
                  <a:gd name="T16" fmla="*/ 13 w 81"/>
                  <a:gd name="T17" fmla="*/ 137 h 99"/>
                  <a:gd name="T18" fmla="*/ 14 w 81"/>
                  <a:gd name="T19" fmla="*/ 146 h 99"/>
                  <a:gd name="T20" fmla="*/ 20 w 81"/>
                  <a:gd name="T21" fmla="*/ 156 h 99"/>
                  <a:gd name="T22" fmla="*/ 23 w 81"/>
                  <a:gd name="T23" fmla="*/ 161 h 99"/>
                  <a:gd name="T24" fmla="*/ 28 w 81"/>
                  <a:gd name="T25" fmla="*/ 164 h 99"/>
                  <a:gd name="T26" fmla="*/ 34 w 81"/>
                  <a:gd name="T27" fmla="*/ 164 h 99"/>
                  <a:gd name="T28" fmla="*/ 41 w 81"/>
                  <a:gd name="T29" fmla="*/ 164 h 99"/>
                  <a:gd name="T30" fmla="*/ 43 w 81"/>
                  <a:gd name="T31" fmla="*/ 159 h 99"/>
                  <a:gd name="T32" fmla="*/ 48 w 81"/>
                  <a:gd name="T33" fmla="*/ 156 h 99"/>
                  <a:gd name="T34" fmla="*/ 51 w 81"/>
                  <a:gd name="T35" fmla="*/ 150 h 99"/>
                  <a:gd name="T36" fmla="*/ 53 w 81"/>
                  <a:gd name="T37" fmla="*/ 137 h 99"/>
                  <a:gd name="T38" fmla="*/ 54 w 81"/>
                  <a:gd name="T39" fmla="*/ 128 h 99"/>
                  <a:gd name="T40" fmla="*/ 56 w 81"/>
                  <a:gd name="T41" fmla="*/ 116 h 99"/>
                  <a:gd name="T42" fmla="*/ 54 w 81"/>
                  <a:gd name="T43" fmla="*/ 106 h 99"/>
                  <a:gd name="T44" fmla="*/ 53 w 81"/>
                  <a:gd name="T45" fmla="*/ 99 h 99"/>
                  <a:gd name="T46" fmla="*/ 50 w 81"/>
                  <a:gd name="T47" fmla="*/ 90 h 99"/>
                  <a:gd name="T48" fmla="*/ 45 w 81"/>
                  <a:gd name="T49" fmla="*/ 81 h 99"/>
                  <a:gd name="T50" fmla="*/ 39 w 81"/>
                  <a:gd name="T51" fmla="*/ 78 h 99"/>
                  <a:gd name="T52" fmla="*/ 36 w 81"/>
                  <a:gd name="T53" fmla="*/ 0 h 99"/>
                  <a:gd name="T54" fmla="*/ 29 w 81"/>
                  <a:gd name="T55" fmla="*/ 63 h 99"/>
                  <a:gd name="T56" fmla="*/ 34 w 81"/>
                  <a:gd name="T57" fmla="*/ 59 h 99"/>
                  <a:gd name="T58" fmla="*/ 41 w 81"/>
                  <a:gd name="T59" fmla="*/ 59 h 99"/>
                  <a:gd name="T60" fmla="*/ 45 w 81"/>
                  <a:gd name="T61" fmla="*/ 63 h 99"/>
                  <a:gd name="T62" fmla="*/ 50 w 81"/>
                  <a:gd name="T63" fmla="*/ 64 h 99"/>
                  <a:gd name="T64" fmla="*/ 53 w 81"/>
                  <a:gd name="T65" fmla="*/ 73 h 99"/>
                  <a:gd name="T66" fmla="*/ 56 w 81"/>
                  <a:gd name="T67" fmla="*/ 78 h 99"/>
                  <a:gd name="T68" fmla="*/ 59 w 81"/>
                  <a:gd name="T69" fmla="*/ 83 h 99"/>
                  <a:gd name="T70" fmla="*/ 62 w 81"/>
                  <a:gd name="T71" fmla="*/ 95 h 99"/>
                  <a:gd name="T72" fmla="*/ 64 w 81"/>
                  <a:gd name="T73" fmla="*/ 105 h 99"/>
                  <a:gd name="T74" fmla="*/ 66 w 81"/>
                  <a:gd name="T75" fmla="*/ 116 h 99"/>
                  <a:gd name="T76" fmla="*/ 64 w 81"/>
                  <a:gd name="T77" fmla="*/ 128 h 99"/>
                  <a:gd name="T78" fmla="*/ 64 w 81"/>
                  <a:gd name="T79" fmla="*/ 141 h 99"/>
                  <a:gd name="T80" fmla="*/ 61 w 81"/>
                  <a:gd name="T81" fmla="*/ 152 h 99"/>
                  <a:gd name="T82" fmla="*/ 58 w 81"/>
                  <a:gd name="T83" fmla="*/ 159 h 99"/>
                  <a:gd name="T84" fmla="*/ 54 w 81"/>
                  <a:gd name="T85" fmla="*/ 164 h 99"/>
                  <a:gd name="T86" fmla="*/ 50 w 81"/>
                  <a:gd name="T87" fmla="*/ 169 h 99"/>
                  <a:gd name="T88" fmla="*/ 46 w 81"/>
                  <a:gd name="T89" fmla="*/ 175 h 99"/>
                  <a:gd name="T90" fmla="*/ 41 w 81"/>
                  <a:gd name="T91" fmla="*/ 179 h 99"/>
                  <a:gd name="T92" fmla="*/ 36 w 81"/>
                  <a:gd name="T93" fmla="*/ 179 h 99"/>
                  <a:gd name="T94" fmla="*/ 29 w 81"/>
                  <a:gd name="T95" fmla="*/ 179 h 99"/>
                  <a:gd name="T96" fmla="*/ 23 w 81"/>
                  <a:gd name="T97" fmla="*/ 175 h 99"/>
                  <a:gd name="T98" fmla="*/ 16 w 81"/>
                  <a:gd name="T99" fmla="*/ 173 h 99"/>
                  <a:gd name="T100" fmla="*/ 12 w 81"/>
                  <a:gd name="T101" fmla="*/ 168 h 99"/>
                  <a:gd name="T102" fmla="*/ 8 w 81"/>
                  <a:gd name="T103" fmla="*/ 161 h 99"/>
                  <a:gd name="T104" fmla="*/ 5 w 81"/>
                  <a:gd name="T105" fmla="*/ 156 h 99"/>
                  <a:gd name="T106" fmla="*/ 4 w 81"/>
                  <a:gd name="T107" fmla="*/ 146 h 99"/>
                  <a:gd name="T108" fmla="*/ 2 w 81"/>
                  <a:gd name="T109" fmla="*/ 137 h 99"/>
                  <a:gd name="T110" fmla="*/ 0 w 81"/>
                  <a:gd name="T111" fmla="*/ 128 h 99"/>
                  <a:gd name="T112" fmla="*/ 0 w 81"/>
                  <a:gd name="T113" fmla="*/ 116 h 99"/>
                  <a:gd name="T114" fmla="*/ 2 w 81"/>
                  <a:gd name="T115" fmla="*/ 105 h 99"/>
                  <a:gd name="T116" fmla="*/ 4 w 81"/>
                  <a:gd name="T117" fmla="*/ 95 h 99"/>
                  <a:gd name="T118" fmla="*/ 6 w 81"/>
                  <a:gd name="T119" fmla="*/ 83 h 99"/>
                  <a:gd name="T120" fmla="*/ 10 w 81"/>
                  <a:gd name="T121" fmla="*/ 73 h 99"/>
                  <a:gd name="T122" fmla="*/ 13 w 81"/>
                  <a:gd name="T123" fmla="*/ 63 h 9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81" h="99">
                    <a:moveTo>
                      <a:pt x="42" y="41"/>
                    </a:moveTo>
                    <a:lnTo>
                      <a:pt x="40" y="41"/>
                    </a:lnTo>
                    <a:lnTo>
                      <a:pt x="38" y="41"/>
                    </a:lnTo>
                    <a:lnTo>
                      <a:pt x="38" y="43"/>
                    </a:lnTo>
                    <a:lnTo>
                      <a:pt x="36" y="43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0" y="43"/>
                    </a:lnTo>
                    <a:lnTo>
                      <a:pt x="30" y="45"/>
                    </a:lnTo>
                    <a:lnTo>
                      <a:pt x="28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50"/>
                    </a:lnTo>
                    <a:lnTo>
                      <a:pt x="18" y="51"/>
                    </a:lnTo>
                    <a:lnTo>
                      <a:pt x="18" y="53"/>
                    </a:lnTo>
                    <a:lnTo>
                      <a:pt x="16" y="53"/>
                    </a:lnTo>
                    <a:lnTo>
                      <a:pt x="16" y="55"/>
                    </a:lnTo>
                    <a:lnTo>
                      <a:pt x="16" y="56"/>
                    </a:lnTo>
                    <a:lnTo>
                      <a:pt x="14" y="56"/>
                    </a:lnTo>
                    <a:lnTo>
                      <a:pt x="14" y="58"/>
                    </a:lnTo>
                    <a:lnTo>
                      <a:pt x="14" y="59"/>
                    </a:lnTo>
                    <a:lnTo>
                      <a:pt x="14" y="61"/>
                    </a:lnTo>
                    <a:lnTo>
                      <a:pt x="14" y="63"/>
                    </a:lnTo>
                    <a:lnTo>
                      <a:pt x="12" y="63"/>
                    </a:lnTo>
                    <a:lnTo>
                      <a:pt x="12" y="64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3"/>
                    </a:lnTo>
                    <a:lnTo>
                      <a:pt x="14" y="74"/>
                    </a:lnTo>
                    <a:lnTo>
                      <a:pt x="14" y="76"/>
                    </a:lnTo>
                    <a:lnTo>
                      <a:pt x="16" y="76"/>
                    </a:lnTo>
                    <a:lnTo>
                      <a:pt x="16" y="78"/>
                    </a:lnTo>
                    <a:lnTo>
                      <a:pt x="16" y="79"/>
                    </a:lnTo>
                    <a:lnTo>
                      <a:pt x="18" y="79"/>
                    </a:lnTo>
                    <a:lnTo>
                      <a:pt x="18" y="81"/>
                    </a:lnTo>
                    <a:lnTo>
                      <a:pt x="20" y="83"/>
                    </a:lnTo>
                    <a:lnTo>
                      <a:pt x="22" y="84"/>
                    </a:lnTo>
                    <a:lnTo>
                      <a:pt x="22" y="86"/>
                    </a:lnTo>
                    <a:lnTo>
                      <a:pt x="24" y="86"/>
                    </a:lnTo>
                    <a:lnTo>
                      <a:pt x="26" y="86"/>
                    </a:lnTo>
                    <a:lnTo>
                      <a:pt x="26" y="88"/>
                    </a:lnTo>
                    <a:lnTo>
                      <a:pt x="28" y="88"/>
                    </a:lnTo>
                    <a:lnTo>
                      <a:pt x="28" y="89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38" y="91"/>
                    </a:lnTo>
                    <a:lnTo>
                      <a:pt x="40" y="91"/>
                    </a:lnTo>
                    <a:lnTo>
                      <a:pt x="42" y="91"/>
                    </a:lnTo>
                    <a:lnTo>
                      <a:pt x="44" y="91"/>
                    </a:lnTo>
                    <a:lnTo>
                      <a:pt x="46" y="91"/>
                    </a:lnTo>
                    <a:lnTo>
                      <a:pt x="48" y="91"/>
                    </a:lnTo>
                    <a:lnTo>
                      <a:pt x="50" y="91"/>
                    </a:lnTo>
                    <a:lnTo>
                      <a:pt x="50" y="89"/>
                    </a:lnTo>
                    <a:lnTo>
                      <a:pt x="51" y="89"/>
                    </a:lnTo>
                    <a:lnTo>
                      <a:pt x="53" y="89"/>
                    </a:lnTo>
                    <a:lnTo>
                      <a:pt x="53" y="88"/>
                    </a:lnTo>
                    <a:lnTo>
                      <a:pt x="55" y="88"/>
                    </a:lnTo>
                    <a:lnTo>
                      <a:pt x="57" y="88"/>
                    </a:lnTo>
                    <a:lnTo>
                      <a:pt x="57" y="86"/>
                    </a:lnTo>
                    <a:lnTo>
                      <a:pt x="59" y="86"/>
                    </a:lnTo>
                    <a:lnTo>
                      <a:pt x="59" y="84"/>
                    </a:lnTo>
                    <a:lnTo>
                      <a:pt x="61" y="84"/>
                    </a:lnTo>
                    <a:lnTo>
                      <a:pt x="61" y="83"/>
                    </a:lnTo>
                    <a:lnTo>
                      <a:pt x="63" y="83"/>
                    </a:lnTo>
                    <a:lnTo>
                      <a:pt x="63" y="81"/>
                    </a:lnTo>
                    <a:lnTo>
                      <a:pt x="65" y="79"/>
                    </a:lnTo>
                    <a:lnTo>
                      <a:pt x="65" y="78"/>
                    </a:lnTo>
                    <a:lnTo>
                      <a:pt x="65" y="76"/>
                    </a:lnTo>
                    <a:lnTo>
                      <a:pt x="67" y="76"/>
                    </a:lnTo>
                    <a:lnTo>
                      <a:pt x="67" y="74"/>
                    </a:lnTo>
                    <a:lnTo>
                      <a:pt x="67" y="73"/>
                    </a:lnTo>
                    <a:lnTo>
                      <a:pt x="67" y="71"/>
                    </a:lnTo>
                    <a:lnTo>
                      <a:pt x="67" y="69"/>
                    </a:lnTo>
                    <a:lnTo>
                      <a:pt x="69" y="68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7" y="64"/>
                    </a:lnTo>
                    <a:lnTo>
                      <a:pt x="67" y="63"/>
                    </a:lnTo>
                    <a:lnTo>
                      <a:pt x="67" y="61"/>
                    </a:lnTo>
                    <a:lnTo>
                      <a:pt x="67" y="59"/>
                    </a:lnTo>
                    <a:lnTo>
                      <a:pt x="67" y="58"/>
                    </a:lnTo>
                    <a:lnTo>
                      <a:pt x="67" y="56"/>
                    </a:lnTo>
                    <a:lnTo>
                      <a:pt x="65" y="56"/>
                    </a:lnTo>
                    <a:lnTo>
                      <a:pt x="65" y="55"/>
                    </a:lnTo>
                    <a:lnTo>
                      <a:pt x="65" y="53"/>
                    </a:lnTo>
                    <a:lnTo>
                      <a:pt x="63" y="53"/>
                    </a:lnTo>
                    <a:lnTo>
                      <a:pt x="63" y="51"/>
                    </a:lnTo>
                    <a:lnTo>
                      <a:pt x="61" y="50"/>
                    </a:lnTo>
                    <a:lnTo>
                      <a:pt x="59" y="48"/>
                    </a:lnTo>
                    <a:lnTo>
                      <a:pt x="57" y="46"/>
                    </a:lnTo>
                    <a:lnTo>
                      <a:pt x="55" y="46"/>
                    </a:lnTo>
                    <a:lnTo>
                      <a:pt x="55" y="45"/>
                    </a:lnTo>
                    <a:lnTo>
                      <a:pt x="53" y="45"/>
                    </a:lnTo>
                    <a:lnTo>
                      <a:pt x="51" y="43"/>
                    </a:lnTo>
                    <a:lnTo>
                      <a:pt x="50" y="43"/>
                    </a:lnTo>
                    <a:lnTo>
                      <a:pt x="48" y="43"/>
                    </a:lnTo>
                    <a:lnTo>
                      <a:pt x="46" y="43"/>
                    </a:lnTo>
                    <a:lnTo>
                      <a:pt x="44" y="41"/>
                    </a:lnTo>
                    <a:lnTo>
                      <a:pt x="42" y="41"/>
                    </a:lnTo>
                    <a:close/>
                    <a:moveTo>
                      <a:pt x="44" y="0"/>
                    </a:moveTo>
                    <a:lnTo>
                      <a:pt x="57" y="0"/>
                    </a:lnTo>
                    <a:lnTo>
                      <a:pt x="32" y="35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8" y="35"/>
                    </a:lnTo>
                    <a:lnTo>
                      <a:pt x="38" y="33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4" y="33"/>
                    </a:lnTo>
                    <a:lnTo>
                      <a:pt x="46" y="33"/>
                    </a:lnTo>
                    <a:lnTo>
                      <a:pt x="48" y="33"/>
                    </a:lnTo>
                    <a:lnTo>
                      <a:pt x="50" y="33"/>
                    </a:lnTo>
                    <a:lnTo>
                      <a:pt x="50" y="35"/>
                    </a:lnTo>
                    <a:lnTo>
                      <a:pt x="51" y="35"/>
                    </a:lnTo>
                    <a:lnTo>
                      <a:pt x="53" y="35"/>
                    </a:lnTo>
                    <a:lnTo>
                      <a:pt x="55" y="35"/>
                    </a:lnTo>
                    <a:lnTo>
                      <a:pt x="57" y="35"/>
                    </a:lnTo>
                    <a:lnTo>
                      <a:pt x="57" y="36"/>
                    </a:lnTo>
                    <a:lnTo>
                      <a:pt x="59" y="36"/>
                    </a:lnTo>
                    <a:lnTo>
                      <a:pt x="61" y="36"/>
                    </a:lnTo>
                    <a:lnTo>
                      <a:pt x="61" y="38"/>
                    </a:lnTo>
                    <a:lnTo>
                      <a:pt x="63" y="38"/>
                    </a:lnTo>
                    <a:lnTo>
                      <a:pt x="65" y="38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67" y="41"/>
                    </a:lnTo>
                    <a:lnTo>
                      <a:pt x="69" y="41"/>
                    </a:lnTo>
                    <a:lnTo>
                      <a:pt x="69" y="43"/>
                    </a:lnTo>
                    <a:lnTo>
                      <a:pt x="71" y="43"/>
                    </a:lnTo>
                    <a:lnTo>
                      <a:pt x="71" y="45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5" y="48"/>
                    </a:lnTo>
                    <a:lnTo>
                      <a:pt x="75" y="50"/>
                    </a:lnTo>
                    <a:lnTo>
                      <a:pt x="77" y="51"/>
                    </a:lnTo>
                    <a:lnTo>
                      <a:pt x="77" y="53"/>
                    </a:lnTo>
                    <a:lnTo>
                      <a:pt x="77" y="55"/>
                    </a:lnTo>
                    <a:lnTo>
                      <a:pt x="79" y="55"/>
                    </a:lnTo>
                    <a:lnTo>
                      <a:pt x="79" y="56"/>
                    </a:lnTo>
                    <a:lnTo>
                      <a:pt x="79" y="58"/>
                    </a:lnTo>
                    <a:lnTo>
                      <a:pt x="79" y="59"/>
                    </a:lnTo>
                    <a:lnTo>
                      <a:pt x="79" y="61"/>
                    </a:lnTo>
                    <a:lnTo>
                      <a:pt x="81" y="63"/>
                    </a:lnTo>
                    <a:lnTo>
                      <a:pt x="81" y="64"/>
                    </a:lnTo>
                    <a:lnTo>
                      <a:pt x="81" y="66"/>
                    </a:lnTo>
                    <a:lnTo>
                      <a:pt x="81" y="68"/>
                    </a:lnTo>
                    <a:lnTo>
                      <a:pt x="81" y="69"/>
                    </a:lnTo>
                    <a:lnTo>
                      <a:pt x="79" y="71"/>
                    </a:lnTo>
                    <a:lnTo>
                      <a:pt x="79" y="73"/>
                    </a:lnTo>
                    <a:lnTo>
                      <a:pt x="79" y="74"/>
                    </a:lnTo>
                    <a:lnTo>
                      <a:pt x="79" y="76"/>
                    </a:lnTo>
                    <a:lnTo>
                      <a:pt x="79" y="78"/>
                    </a:lnTo>
                    <a:lnTo>
                      <a:pt x="77" y="79"/>
                    </a:lnTo>
                    <a:lnTo>
                      <a:pt x="77" y="81"/>
                    </a:lnTo>
                    <a:lnTo>
                      <a:pt x="75" y="83"/>
                    </a:lnTo>
                    <a:lnTo>
                      <a:pt x="75" y="84"/>
                    </a:lnTo>
                    <a:lnTo>
                      <a:pt x="73" y="84"/>
                    </a:lnTo>
                    <a:lnTo>
                      <a:pt x="73" y="86"/>
                    </a:lnTo>
                    <a:lnTo>
                      <a:pt x="73" y="88"/>
                    </a:lnTo>
                    <a:lnTo>
                      <a:pt x="71" y="88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69" y="91"/>
                    </a:lnTo>
                    <a:lnTo>
                      <a:pt x="67" y="91"/>
                    </a:lnTo>
                    <a:lnTo>
                      <a:pt x="67" y="93"/>
                    </a:lnTo>
                    <a:lnTo>
                      <a:pt x="65" y="93"/>
                    </a:lnTo>
                    <a:lnTo>
                      <a:pt x="63" y="94"/>
                    </a:lnTo>
                    <a:lnTo>
                      <a:pt x="61" y="94"/>
                    </a:lnTo>
                    <a:lnTo>
                      <a:pt x="61" y="96"/>
                    </a:lnTo>
                    <a:lnTo>
                      <a:pt x="59" y="96"/>
                    </a:lnTo>
                    <a:lnTo>
                      <a:pt x="57" y="96"/>
                    </a:lnTo>
                    <a:lnTo>
                      <a:pt x="57" y="97"/>
                    </a:lnTo>
                    <a:lnTo>
                      <a:pt x="55" y="97"/>
                    </a:lnTo>
                    <a:lnTo>
                      <a:pt x="53" y="97"/>
                    </a:lnTo>
                    <a:lnTo>
                      <a:pt x="51" y="97"/>
                    </a:lnTo>
                    <a:lnTo>
                      <a:pt x="51" y="99"/>
                    </a:lnTo>
                    <a:lnTo>
                      <a:pt x="50" y="99"/>
                    </a:lnTo>
                    <a:lnTo>
                      <a:pt x="48" y="99"/>
                    </a:lnTo>
                    <a:lnTo>
                      <a:pt x="46" y="99"/>
                    </a:lnTo>
                    <a:lnTo>
                      <a:pt x="44" y="99"/>
                    </a:lnTo>
                    <a:lnTo>
                      <a:pt x="42" y="99"/>
                    </a:lnTo>
                    <a:lnTo>
                      <a:pt x="40" y="99"/>
                    </a:lnTo>
                    <a:lnTo>
                      <a:pt x="38" y="99"/>
                    </a:lnTo>
                    <a:lnTo>
                      <a:pt x="36" y="99"/>
                    </a:lnTo>
                    <a:lnTo>
                      <a:pt x="34" y="99"/>
                    </a:lnTo>
                    <a:lnTo>
                      <a:pt x="32" y="99"/>
                    </a:lnTo>
                    <a:lnTo>
                      <a:pt x="30" y="99"/>
                    </a:lnTo>
                    <a:lnTo>
                      <a:pt x="28" y="97"/>
                    </a:lnTo>
                    <a:lnTo>
                      <a:pt x="26" y="97"/>
                    </a:lnTo>
                    <a:lnTo>
                      <a:pt x="24" y="97"/>
                    </a:lnTo>
                    <a:lnTo>
                      <a:pt x="22" y="96"/>
                    </a:lnTo>
                    <a:lnTo>
                      <a:pt x="20" y="96"/>
                    </a:lnTo>
                    <a:lnTo>
                      <a:pt x="18" y="94"/>
                    </a:lnTo>
                    <a:lnTo>
                      <a:pt x="16" y="94"/>
                    </a:lnTo>
                    <a:lnTo>
                      <a:pt x="16" y="93"/>
                    </a:lnTo>
                    <a:lnTo>
                      <a:pt x="14" y="93"/>
                    </a:lnTo>
                    <a:lnTo>
                      <a:pt x="14" y="91"/>
                    </a:lnTo>
                    <a:lnTo>
                      <a:pt x="12" y="91"/>
                    </a:lnTo>
                    <a:lnTo>
                      <a:pt x="12" y="89"/>
                    </a:lnTo>
                    <a:lnTo>
                      <a:pt x="10" y="89"/>
                    </a:lnTo>
                    <a:lnTo>
                      <a:pt x="10" y="88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6" y="86"/>
                    </a:lnTo>
                    <a:lnTo>
                      <a:pt x="6" y="84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4" y="81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2" y="78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4" y="53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12" y="41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4" y="38"/>
                    </a:lnTo>
                    <a:lnTo>
                      <a:pt x="16" y="36"/>
                    </a:lnTo>
                    <a:lnTo>
                      <a:pt x="16" y="35"/>
                    </a:lnTo>
                    <a:lnTo>
                      <a:pt x="18" y="35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560"/>
              <p:cNvSpPr>
                <a:spLocks noChangeShapeType="1"/>
              </p:cNvSpPr>
              <p:nvPr/>
            </p:nvSpPr>
            <p:spPr bwMode="auto">
              <a:xfrm flipH="1" flipV="1">
                <a:off x="1489" y="1233"/>
                <a:ext cx="83" cy="28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313" name="Picture 56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877"/>
              <a:ext cx="1040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56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" y="890"/>
              <a:ext cx="886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2" name="ZoneTexte 631"/>
          <p:cNvSpPr txBox="1"/>
          <p:nvPr/>
        </p:nvSpPr>
        <p:spPr>
          <a:xfrm>
            <a:off x="5842309" y="6273701"/>
            <a:ext cx="265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J.M. Garcia-Ruiz,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5762" y="644346"/>
            <a:ext cx="5832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Détermine la microstructure du biomatériau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96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1013" y="1431925"/>
            <a:ext cx="2930525" cy="4038600"/>
            <a:chOff x="951" y="1208"/>
            <a:chExt cx="1846" cy="2544"/>
          </a:xfrm>
        </p:grpSpPr>
        <p:sp>
          <p:nvSpPr>
            <p:cNvPr id="221189" name="Line 5"/>
            <p:cNvSpPr>
              <a:spLocks noChangeShapeType="1"/>
            </p:cNvSpPr>
            <p:nvPr/>
          </p:nvSpPr>
          <p:spPr bwMode="auto">
            <a:xfrm flipV="1">
              <a:off x="951" y="2882"/>
              <a:ext cx="1" cy="70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0" name="Line 6"/>
            <p:cNvSpPr>
              <a:spLocks noChangeShapeType="1"/>
            </p:cNvSpPr>
            <p:nvPr/>
          </p:nvSpPr>
          <p:spPr bwMode="auto">
            <a:xfrm flipV="1">
              <a:off x="2796" y="2882"/>
              <a:ext cx="1" cy="72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1" name="Rectangle 7"/>
            <p:cNvSpPr>
              <a:spLocks noChangeArrowheads="1"/>
            </p:cNvSpPr>
            <p:nvPr/>
          </p:nvSpPr>
          <p:spPr bwMode="auto">
            <a:xfrm>
              <a:off x="1466" y="3618"/>
              <a:ext cx="59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>
                  <a:solidFill>
                    <a:schemeClr val="tx2"/>
                  </a:solidFill>
                </a:rPr>
                <a:t>Fluide utérin</a:t>
              </a:r>
            </a:p>
          </p:txBody>
        </p:sp>
        <p:sp>
          <p:nvSpPr>
            <p:cNvPr id="221192" name="Line 8"/>
            <p:cNvSpPr>
              <a:spLocks noChangeShapeType="1"/>
            </p:cNvSpPr>
            <p:nvPr/>
          </p:nvSpPr>
          <p:spPr bwMode="auto">
            <a:xfrm flipV="1">
              <a:off x="1446" y="2887"/>
              <a:ext cx="1" cy="73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3" name="Line 9"/>
            <p:cNvSpPr>
              <a:spLocks noChangeShapeType="1"/>
            </p:cNvSpPr>
            <p:nvPr/>
          </p:nvSpPr>
          <p:spPr bwMode="auto">
            <a:xfrm flipV="1">
              <a:off x="2068" y="2882"/>
              <a:ext cx="2" cy="7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4" name="Rectangle 10"/>
            <p:cNvSpPr>
              <a:spLocks noChangeArrowheads="1"/>
            </p:cNvSpPr>
            <p:nvPr/>
          </p:nvSpPr>
          <p:spPr bwMode="auto">
            <a:xfrm>
              <a:off x="1037" y="2881"/>
              <a:ext cx="23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21195" name="Rectangle 11"/>
            <p:cNvSpPr>
              <a:spLocks noChangeArrowheads="1"/>
            </p:cNvSpPr>
            <p:nvPr/>
          </p:nvSpPr>
          <p:spPr bwMode="auto">
            <a:xfrm>
              <a:off x="1493" y="2875"/>
              <a:ext cx="42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Croissance</a:t>
              </a:r>
            </a:p>
          </p:txBody>
        </p:sp>
        <p:sp>
          <p:nvSpPr>
            <p:cNvPr id="221196" name="Rectangle 12"/>
            <p:cNvSpPr>
              <a:spLocks noChangeArrowheads="1"/>
            </p:cNvSpPr>
            <p:nvPr/>
          </p:nvSpPr>
          <p:spPr bwMode="auto">
            <a:xfrm>
              <a:off x="2229" y="2881"/>
              <a:ext cx="35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328" y="3010"/>
              <a:ext cx="241" cy="601"/>
              <a:chOff x="2104" y="3943"/>
              <a:chExt cx="707" cy="1401"/>
            </a:xfrm>
          </p:grpSpPr>
          <p:sp>
            <p:nvSpPr>
              <p:cNvPr id="221198" name="Rectangle 14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 w="2063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199" name="Line 15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0" name="Rectangle 16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1" name="Rectangle 17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2" name="Rectangle 18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3" name="Line 19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4" name="Line 20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5" name="Oval 21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6" name="Oval 22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7" name="Freeform 23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8" name="Freeform 24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9" name="Oval 25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0" name="Oval 26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1" name="Rectangle 27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fr-FR" sz="1200">
                  <a:solidFill>
                    <a:srgbClr val="996633"/>
                  </a:solidFill>
                </a:endParaRPr>
              </a:p>
            </p:txBody>
          </p:sp>
        </p:grp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1634" y="3271"/>
              <a:ext cx="241" cy="340"/>
              <a:chOff x="2160" y="4240"/>
              <a:chExt cx="391" cy="476"/>
            </a:xfrm>
          </p:grpSpPr>
          <p:sp>
            <p:nvSpPr>
              <p:cNvPr id="221213" name="Rectangle 29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4" name="Rectangle 30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5" name="Rectangle 31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6" name="Line 32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7" name="Line 33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8" name="Oval 34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9" name="Oval 35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0" name="Freeform 36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1" name="Freeform 37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2" name="Oval 38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3" name="Oval 39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060" y="3469"/>
              <a:ext cx="241" cy="142"/>
              <a:chOff x="1644" y="4513"/>
              <a:chExt cx="391" cy="199"/>
            </a:xfrm>
          </p:grpSpPr>
          <p:sp>
            <p:nvSpPr>
              <p:cNvPr id="221225" name="Rectangle 41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6" name="Rectangle 42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7" name="Line 43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8" name="Line 44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9" name="Oval 45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0" name="Oval 46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1" name="Freeform 47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2" name="Freeform 48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3" name="Oval 49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4" name="Oval 50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221235" name="Picture 51" descr="fluide utérin minigel1 du 03019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5" y="1208"/>
              <a:ext cx="1753" cy="1664"/>
            </a:xfrm>
            <a:prstGeom prst="rect">
              <a:avLst/>
            </a:prstGeom>
            <a:noFill/>
          </p:spPr>
        </p:pic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3409950" y="2152650"/>
            <a:ext cx="5314950" cy="1839913"/>
            <a:chOff x="2148" y="1356"/>
            <a:chExt cx="3348" cy="1159"/>
          </a:xfrm>
        </p:grpSpPr>
        <p:sp>
          <p:nvSpPr>
            <p:cNvPr id="221237" name="Text Box 53"/>
            <p:cNvSpPr txBox="1">
              <a:spLocks noChangeArrowheads="1"/>
            </p:cNvSpPr>
            <p:nvPr/>
          </p:nvSpPr>
          <p:spPr bwMode="auto">
            <a:xfrm>
              <a:off x="2318" y="2073"/>
              <a:ext cx="317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b="1">
                  <a:solidFill>
                    <a:srgbClr val="CC0000"/>
                  </a:solidFill>
                </a:rPr>
                <a:t>Adaptation du contenu organique selon le stade de minéralisation</a:t>
              </a:r>
            </a:p>
          </p:txBody>
        </p:sp>
        <p:sp>
          <p:nvSpPr>
            <p:cNvPr id="221238" name="Text Box 54"/>
            <p:cNvSpPr txBox="1">
              <a:spLocks noChangeArrowheads="1"/>
            </p:cNvSpPr>
            <p:nvPr/>
          </p:nvSpPr>
          <p:spPr bwMode="auto">
            <a:xfrm>
              <a:off x="2148" y="1356"/>
              <a:ext cx="311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/>
              <a:r>
                <a:rPr lang="fr-FR" sz="1800" b="1"/>
                <a:t>Composition variable du fluide utérin au cours du processus de calcification</a:t>
              </a:r>
            </a:p>
            <a:p>
              <a:pPr lvl="1" algn="ctr"/>
              <a:r>
                <a:rPr lang="fr-FR" sz="1800" b="1">
                  <a:solidFill>
                    <a:srgbClr val="CC3300"/>
                  </a:solidFill>
                </a:rPr>
                <a:t>	</a:t>
              </a:r>
              <a:r>
                <a:rPr lang="fr-FR" sz="1800" b="1">
                  <a:solidFill>
                    <a:schemeClr val="accent2"/>
                  </a:solidFill>
                </a:rPr>
                <a:t>	 </a:t>
              </a:r>
            </a:p>
          </p:txBody>
        </p:sp>
        <p:sp>
          <p:nvSpPr>
            <p:cNvPr id="221239" name="Line 55"/>
            <p:cNvSpPr>
              <a:spLocks noChangeShapeType="1"/>
            </p:cNvSpPr>
            <p:nvPr/>
          </p:nvSpPr>
          <p:spPr bwMode="auto">
            <a:xfrm>
              <a:off x="3930" y="1788"/>
              <a:ext cx="0" cy="28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1241" name="Text Box 57"/>
          <p:cNvSpPr txBox="1">
            <a:spLocks noChangeArrowheads="1"/>
          </p:cNvSpPr>
          <p:nvPr/>
        </p:nvSpPr>
        <p:spPr bwMode="auto">
          <a:xfrm>
            <a:off x="69850" y="5680075"/>
            <a:ext cx="2659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 i="1"/>
              <a:t>Connect. Tissue. Res., 1997, 36, 195-210</a:t>
            </a:r>
          </a:p>
        </p:txBody>
      </p:sp>
      <p:sp>
        <p:nvSpPr>
          <p:cNvPr id="221242" name="Rectangle 58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Protéines de la matrice et minéralisation de la coquille</a:t>
            </a:r>
          </a:p>
        </p:txBody>
      </p:sp>
      <p:sp>
        <p:nvSpPr>
          <p:cNvPr id="221243" name="Rectangle 59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89" name="Text Box 57"/>
          <p:cNvSpPr txBox="1">
            <a:spLocks noChangeArrowheads="1"/>
          </p:cNvSpPr>
          <p:nvPr/>
        </p:nvSpPr>
        <p:spPr bwMode="auto">
          <a:xfrm>
            <a:off x="255588" y="3178175"/>
            <a:ext cx="855503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b="1"/>
              <a:t>Effet du fluide utérin sur la croissance de la calcite </a:t>
            </a:r>
            <a:r>
              <a:rPr lang="en-GB" b="1" i="1"/>
              <a:t>in vitro </a:t>
            </a:r>
          </a:p>
          <a:p>
            <a:pPr algn="ctr" eaLnBrk="0" hangingPunct="0"/>
            <a:r>
              <a:rPr lang="en-GB" sz="1200" i="1"/>
              <a:t>(Poultry Sci., 2000, 79, 901-907 ; J. Crystal Growth, 2008, 310, 1754-1759 ; Cryst. Growth. Des., 2008, 8, 4330-4339)</a:t>
            </a:r>
          </a:p>
        </p:txBody>
      </p:sp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38100" y="1582738"/>
            <a:ext cx="4021138" cy="1608137"/>
            <a:chOff x="24" y="1057"/>
            <a:chExt cx="2533" cy="1013"/>
          </a:xfrm>
        </p:grpSpPr>
        <p:sp>
          <p:nvSpPr>
            <p:cNvPr id="223294" name="Text Box 62"/>
            <p:cNvSpPr txBox="1">
              <a:spLocks noChangeArrowheads="1"/>
            </p:cNvSpPr>
            <p:nvPr/>
          </p:nvSpPr>
          <p:spPr bwMode="auto">
            <a:xfrm>
              <a:off x="24" y="1057"/>
              <a:ext cx="2533" cy="60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</a:rPr>
                <a:t>Augmente la cinétique de nucléation des cristaux</a:t>
              </a:r>
              <a:endParaRPr lang="fr-FR" sz="1400" b="1"/>
            </a:p>
            <a:p>
              <a:r>
                <a:rPr lang="fr-FR" sz="1400" i="1"/>
                <a:t>Temps nécessaire pour observer les premiers cristaux</a:t>
              </a:r>
            </a:p>
            <a:p>
              <a:r>
                <a:rPr lang="fr-FR" sz="1400">
                  <a:solidFill>
                    <a:schemeClr val="accent2"/>
                  </a:solidFill>
                </a:rPr>
                <a:t>        Témoins		900 minutes</a:t>
              </a:r>
            </a:p>
            <a:p>
              <a:r>
                <a:rPr lang="fr-FR" sz="1400" b="1">
                  <a:solidFill>
                    <a:srgbClr val="CC3300"/>
                  </a:solidFill>
                </a:rPr>
                <a:t>        Fluide utérin 	       	&lt; 10 secondes</a:t>
              </a:r>
            </a:p>
          </p:txBody>
        </p:sp>
        <p:sp>
          <p:nvSpPr>
            <p:cNvPr id="223351" name="Line 119"/>
            <p:cNvSpPr>
              <a:spLocks noChangeShapeType="1"/>
            </p:cNvSpPr>
            <p:nvPr/>
          </p:nvSpPr>
          <p:spPr bwMode="auto">
            <a:xfrm flipH="1" flipV="1">
              <a:off x="1308" y="1704"/>
              <a:ext cx="366" cy="3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25"/>
          <p:cNvGrpSpPr>
            <a:grpSpLocks/>
          </p:cNvGrpSpPr>
          <p:nvPr/>
        </p:nvGrpSpPr>
        <p:grpSpPr bwMode="auto">
          <a:xfrm>
            <a:off x="5133975" y="1052513"/>
            <a:ext cx="3905250" cy="2147887"/>
            <a:chOff x="3234" y="723"/>
            <a:chExt cx="2460" cy="1353"/>
          </a:xfrm>
        </p:grpSpPr>
        <p:sp>
          <p:nvSpPr>
            <p:cNvPr id="223295" name="Text Box 63"/>
            <p:cNvSpPr txBox="1">
              <a:spLocks noChangeArrowheads="1"/>
            </p:cNvSpPr>
            <p:nvPr/>
          </p:nvSpPr>
          <p:spPr bwMode="auto">
            <a:xfrm>
              <a:off x="3234" y="723"/>
              <a:ext cx="2460" cy="112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400" b="1">
                  <a:solidFill>
                    <a:schemeClr val="accent2"/>
                  </a:solidFill>
                </a:rPr>
                <a:t>Augmente le nombre de cristaux</a:t>
              </a: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</p:txBody>
        </p:sp>
        <p:pic>
          <p:nvPicPr>
            <p:cNvPr id="223297" name="Picture 6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9" y="928"/>
              <a:ext cx="558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3298" name="Text Box 66"/>
            <p:cNvSpPr txBox="1">
              <a:spLocks noChangeArrowheads="1"/>
            </p:cNvSpPr>
            <p:nvPr/>
          </p:nvSpPr>
          <p:spPr bwMode="auto">
            <a:xfrm>
              <a:off x="3296" y="1478"/>
              <a:ext cx="540" cy="28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chemeClr val="accent2"/>
                  </a:solidFill>
                </a:rPr>
                <a:t>Témoins</a:t>
              </a:r>
            </a:p>
            <a:p>
              <a:pPr algn="ctr"/>
              <a:r>
                <a:rPr lang="fr-FR" sz="1200">
                  <a:solidFill>
                    <a:schemeClr val="accent2"/>
                  </a:solidFill>
                </a:rPr>
                <a:t>40 cristaux</a:t>
              </a:r>
            </a:p>
          </p:txBody>
        </p:sp>
        <p:pic>
          <p:nvPicPr>
            <p:cNvPr id="223300" name="Picture 6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08" y="933"/>
              <a:ext cx="516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301" name="Picture 6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56" y="936"/>
              <a:ext cx="560" cy="530"/>
            </a:xfrm>
            <a:prstGeom prst="rect">
              <a:avLst/>
            </a:prstGeom>
            <a:noFill/>
          </p:spPr>
        </p:pic>
        <p:pic>
          <p:nvPicPr>
            <p:cNvPr id="223302" name="Picture 7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2" y="949"/>
              <a:ext cx="544" cy="519"/>
            </a:xfrm>
            <a:prstGeom prst="rect">
              <a:avLst/>
            </a:prstGeom>
            <a:noFill/>
          </p:spPr>
        </p:pic>
        <p:sp>
          <p:nvSpPr>
            <p:cNvPr id="223303" name="Text Box 71"/>
            <p:cNvSpPr txBox="1">
              <a:spLocks noChangeArrowheads="1"/>
            </p:cNvSpPr>
            <p:nvPr/>
          </p:nvSpPr>
          <p:spPr bwMode="auto">
            <a:xfrm>
              <a:off x="4302" y="1602"/>
              <a:ext cx="1296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>
                  <a:solidFill>
                    <a:srgbClr val="CC3300"/>
                  </a:solidFill>
                </a:rPr>
                <a:t>Fluide utérin &gt;10 000 cristaux</a:t>
              </a:r>
            </a:p>
          </p:txBody>
        </p:sp>
        <p:sp>
          <p:nvSpPr>
            <p:cNvPr id="223304" name="Text Box 72"/>
            <p:cNvSpPr txBox="1">
              <a:spLocks noChangeArrowheads="1"/>
            </p:cNvSpPr>
            <p:nvPr/>
          </p:nvSpPr>
          <p:spPr bwMode="auto">
            <a:xfrm>
              <a:off x="4022" y="1487"/>
              <a:ext cx="382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Initiale</a:t>
              </a:r>
            </a:p>
          </p:txBody>
        </p:sp>
        <p:sp>
          <p:nvSpPr>
            <p:cNvPr id="223305" name="Text Box 73"/>
            <p:cNvSpPr txBox="1">
              <a:spLocks noChangeArrowheads="1"/>
            </p:cNvSpPr>
            <p:nvPr/>
          </p:nvSpPr>
          <p:spPr bwMode="auto">
            <a:xfrm>
              <a:off x="4457" y="1487"/>
              <a:ext cx="534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Croissance</a:t>
              </a:r>
            </a:p>
          </p:txBody>
        </p:sp>
        <p:sp>
          <p:nvSpPr>
            <p:cNvPr id="223306" name="Text Box 74"/>
            <p:cNvSpPr txBox="1">
              <a:spLocks noChangeArrowheads="1"/>
            </p:cNvSpPr>
            <p:nvPr/>
          </p:nvSpPr>
          <p:spPr bwMode="auto">
            <a:xfrm>
              <a:off x="5042" y="1487"/>
              <a:ext cx="509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Terminale</a:t>
              </a:r>
            </a:p>
          </p:txBody>
        </p:sp>
        <p:sp>
          <p:nvSpPr>
            <p:cNvPr id="223352" name="Line 120"/>
            <p:cNvSpPr>
              <a:spLocks noChangeShapeType="1"/>
            </p:cNvSpPr>
            <p:nvPr/>
          </p:nvSpPr>
          <p:spPr bwMode="auto">
            <a:xfrm flipV="1">
              <a:off x="3372" y="1889"/>
              <a:ext cx="324" cy="1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28"/>
          <p:cNvGrpSpPr>
            <a:grpSpLocks/>
          </p:cNvGrpSpPr>
          <p:nvPr/>
        </p:nvGrpSpPr>
        <p:grpSpPr bwMode="auto">
          <a:xfrm>
            <a:off x="100013" y="3705225"/>
            <a:ext cx="4243387" cy="2171700"/>
            <a:chOff x="63" y="2394"/>
            <a:chExt cx="2673" cy="1368"/>
          </a:xfrm>
        </p:grpSpPr>
        <p:grpSp>
          <p:nvGrpSpPr>
            <p:cNvPr id="5" name="Group 126"/>
            <p:cNvGrpSpPr>
              <a:grpSpLocks/>
            </p:cNvGrpSpPr>
            <p:nvPr/>
          </p:nvGrpSpPr>
          <p:grpSpPr bwMode="auto">
            <a:xfrm>
              <a:off x="63" y="2646"/>
              <a:ext cx="2673" cy="1116"/>
              <a:chOff x="63" y="2646"/>
              <a:chExt cx="2673" cy="1116"/>
            </a:xfrm>
          </p:grpSpPr>
          <p:sp>
            <p:nvSpPr>
              <p:cNvPr id="223292" name="Text Box 60"/>
              <p:cNvSpPr txBox="1">
                <a:spLocks noChangeArrowheads="1"/>
              </p:cNvSpPr>
              <p:nvPr/>
            </p:nvSpPr>
            <p:spPr bwMode="auto">
              <a:xfrm>
                <a:off x="63" y="2655"/>
                <a:ext cx="228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chemeClr val="accent2"/>
                    </a:solidFill>
                  </a:rPr>
                  <a:t>Favorise la calcite comme type polymorphique</a:t>
                </a:r>
              </a:p>
            </p:txBody>
          </p:sp>
          <p:sp>
            <p:nvSpPr>
              <p:cNvPr id="223308" name="Text Box 76"/>
              <p:cNvSpPr txBox="1">
                <a:spLocks noChangeArrowheads="1"/>
              </p:cNvSpPr>
              <p:nvPr/>
            </p:nvSpPr>
            <p:spPr bwMode="auto">
              <a:xfrm>
                <a:off x="98" y="3474"/>
                <a:ext cx="2215" cy="288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 b="1">
                    <a:solidFill>
                      <a:schemeClr val="accent2"/>
                    </a:solidFill>
                  </a:rPr>
                  <a:t>Témoins	(%)    55	         22.5	         22.5</a:t>
                </a:r>
                <a:endParaRPr lang="fr-FR" sz="1200" b="1"/>
              </a:p>
              <a:p>
                <a:r>
                  <a:rPr lang="fr-FR" sz="1200" b="1">
                    <a:solidFill>
                      <a:srgbClr val="CC3300"/>
                    </a:solidFill>
                  </a:rPr>
                  <a:t>Fluide utérin (%)  100	            0	           0</a:t>
                </a:r>
              </a:p>
            </p:txBody>
          </p:sp>
          <p:sp>
            <p:nvSpPr>
              <p:cNvPr id="223309" name="Text Box 77"/>
              <p:cNvSpPr txBox="1">
                <a:spLocks noChangeArrowheads="1"/>
              </p:cNvSpPr>
              <p:nvPr/>
            </p:nvSpPr>
            <p:spPr bwMode="auto">
              <a:xfrm>
                <a:off x="815" y="2817"/>
                <a:ext cx="1605" cy="173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Calcite        Aragonite	 Vatérite</a:t>
                </a:r>
              </a:p>
            </p:txBody>
          </p:sp>
          <p:pic>
            <p:nvPicPr>
              <p:cNvPr id="223310" name="Picture 7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12" y="2960"/>
                <a:ext cx="518" cy="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23311" name="Object 79"/>
              <p:cNvGraphicFramePr>
                <a:graphicFrameLocks noChangeAspect="1"/>
              </p:cNvGraphicFramePr>
              <p:nvPr/>
            </p:nvGraphicFramePr>
            <p:xfrm>
              <a:off x="1361" y="2957"/>
              <a:ext cx="566" cy="5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2" r:id="rId8" imgW="4434849" imgH="4087376" progId="CorelPhotoPaint.Image.8">
                      <p:embed/>
                    </p:oleObj>
                  </mc:Choice>
                  <mc:Fallback>
                    <p:oleObj r:id="rId8" imgW="4434849" imgH="4087376" progId="CorelPhotoPaint.Image.8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1" y="2957"/>
                            <a:ext cx="566" cy="51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312" name="Object 80"/>
              <p:cNvGraphicFramePr>
                <a:graphicFrameLocks noChangeAspect="1"/>
              </p:cNvGraphicFramePr>
              <p:nvPr/>
            </p:nvGraphicFramePr>
            <p:xfrm>
              <a:off x="1969" y="2955"/>
              <a:ext cx="577" cy="5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3" r:id="rId10" imgW="4489713" imgH="3867920" progId="CorelPhotoPaint.Image.8">
                      <p:embed/>
                    </p:oleObj>
                  </mc:Choice>
                  <mc:Fallback>
                    <p:oleObj r:id="rId10" imgW="4489713" imgH="3867920" progId="CorelPhotoPaint.Image.8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9" y="2955"/>
                            <a:ext cx="577" cy="52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3313" name="Rectangle 81"/>
              <p:cNvSpPr>
                <a:spLocks noChangeArrowheads="1"/>
              </p:cNvSpPr>
              <p:nvPr/>
            </p:nvSpPr>
            <p:spPr bwMode="auto">
              <a:xfrm>
                <a:off x="84" y="2646"/>
                <a:ext cx="2652" cy="10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23353" name="Line 121"/>
            <p:cNvSpPr>
              <a:spLocks noChangeShapeType="1"/>
            </p:cNvSpPr>
            <p:nvPr/>
          </p:nvSpPr>
          <p:spPr bwMode="auto">
            <a:xfrm flipH="1">
              <a:off x="1351" y="2394"/>
              <a:ext cx="353" cy="2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4570413" y="3705225"/>
            <a:ext cx="4525962" cy="2124075"/>
            <a:chOff x="2879" y="2394"/>
            <a:chExt cx="2851" cy="1338"/>
          </a:xfrm>
        </p:grpSpPr>
        <p:sp>
          <p:nvSpPr>
            <p:cNvPr id="223334" name="Text Box 102"/>
            <p:cNvSpPr txBox="1">
              <a:spLocks noChangeArrowheads="1"/>
            </p:cNvSpPr>
            <p:nvPr/>
          </p:nvSpPr>
          <p:spPr bwMode="auto">
            <a:xfrm>
              <a:off x="2879" y="2646"/>
              <a:ext cx="2851" cy="108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</a:rPr>
                <a:t>Modifie la morphologie des cristaux de calcite</a:t>
              </a:r>
            </a:p>
            <a:p>
              <a:endParaRPr lang="fr-FR" sz="2000" b="1">
                <a:solidFill>
                  <a:srgbClr val="CC3300"/>
                </a:solidFill>
              </a:endParaRPr>
            </a:p>
            <a:p>
              <a:endParaRPr lang="fr-FR" sz="1200"/>
            </a:p>
            <a:p>
              <a:endParaRPr lang="fr-FR" sz="1200"/>
            </a:p>
            <a:p>
              <a:endParaRPr lang="fr-FR" sz="1200"/>
            </a:p>
            <a:p>
              <a:endParaRPr lang="fr-FR" sz="1200" b="1">
                <a:solidFill>
                  <a:srgbClr val="CC3300"/>
                </a:solidFill>
              </a:endParaRPr>
            </a:p>
            <a:p>
              <a:endParaRPr lang="fr-FR" sz="1200" b="1">
                <a:solidFill>
                  <a:srgbClr val="CC3300"/>
                </a:solidFill>
              </a:endParaRPr>
            </a:p>
            <a:p>
              <a:endParaRPr lang="fr-FR" sz="1200" b="1">
                <a:solidFill>
                  <a:srgbClr val="CC3300"/>
                </a:solidFill>
              </a:endParaRPr>
            </a:p>
          </p:txBody>
        </p:sp>
        <p:pic>
          <p:nvPicPr>
            <p:cNvPr id="223335" name="Picture 103" descr="Figure 3 controle bi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12" y="2846"/>
              <a:ext cx="775" cy="611"/>
            </a:xfrm>
            <a:prstGeom prst="rect">
              <a:avLst/>
            </a:prstGeom>
            <a:noFill/>
          </p:spPr>
        </p:pic>
        <p:sp>
          <p:nvSpPr>
            <p:cNvPr id="223336" name="Line 104"/>
            <p:cNvSpPr>
              <a:spLocks noChangeShapeType="1"/>
            </p:cNvSpPr>
            <p:nvPr/>
          </p:nvSpPr>
          <p:spPr bwMode="auto">
            <a:xfrm>
              <a:off x="3529" y="3363"/>
              <a:ext cx="11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337" name="Text Box 105"/>
            <p:cNvSpPr txBox="1">
              <a:spLocks noChangeArrowheads="1"/>
            </p:cNvSpPr>
            <p:nvPr/>
          </p:nvSpPr>
          <p:spPr bwMode="auto">
            <a:xfrm>
              <a:off x="3416" y="3242"/>
              <a:ext cx="28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20 µm</a:t>
              </a:r>
            </a:p>
          </p:txBody>
        </p:sp>
        <p:sp>
          <p:nvSpPr>
            <p:cNvPr id="223338" name="Text Box 106"/>
            <p:cNvSpPr txBox="1">
              <a:spLocks noChangeArrowheads="1"/>
            </p:cNvSpPr>
            <p:nvPr/>
          </p:nvSpPr>
          <p:spPr bwMode="auto">
            <a:xfrm>
              <a:off x="3824" y="3416"/>
              <a:ext cx="3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rgbClr val="CC3300"/>
                  </a:solidFill>
                </a:rPr>
                <a:t>Initiale</a:t>
              </a:r>
            </a:p>
          </p:txBody>
        </p:sp>
        <p:sp>
          <p:nvSpPr>
            <p:cNvPr id="223339" name="Text Box 107"/>
            <p:cNvSpPr txBox="1">
              <a:spLocks noChangeArrowheads="1"/>
            </p:cNvSpPr>
            <p:nvPr/>
          </p:nvSpPr>
          <p:spPr bwMode="auto">
            <a:xfrm>
              <a:off x="5127" y="3416"/>
              <a:ext cx="5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rgbClr val="CC3300"/>
                  </a:solidFill>
                </a:rPr>
                <a:t>Terminale</a:t>
              </a:r>
            </a:p>
          </p:txBody>
        </p:sp>
        <p:pic>
          <p:nvPicPr>
            <p:cNvPr id="223340" name="Picture 108" descr="Figure 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32" y="2851"/>
              <a:ext cx="666" cy="594"/>
            </a:xfrm>
            <a:prstGeom prst="rect">
              <a:avLst/>
            </a:prstGeom>
            <a:noFill/>
          </p:spPr>
        </p:pic>
        <p:sp>
          <p:nvSpPr>
            <p:cNvPr id="223341" name="Line 109"/>
            <p:cNvSpPr>
              <a:spLocks noChangeShapeType="1"/>
            </p:cNvSpPr>
            <p:nvPr/>
          </p:nvSpPr>
          <p:spPr bwMode="auto">
            <a:xfrm>
              <a:off x="5548" y="3360"/>
              <a:ext cx="8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342" name="Text Box 110"/>
            <p:cNvSpPr txBox="1">
              <a:spLocks noChangeArrowheads="1"/>
            </p:cNvSpPr>
            <p:nvPr/>
          </p:nvSpPr>
          <p:spPr bwMode="auto">
            <a:xfrm>
              <a:off x="5439" y="3231"/>
              <a:ext cx="28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10 µm</a:t>
              </a:r>
            </a:p>
          </p:txBody>
        </p:sp>
        <p:grpSp>
          <p:nvGrpSpPr>
            <p:cNvPr id="7" name="Group 111"/>
            <p:cNvGrpSpPr>
              <a:grpSpLocks/>
            </p:cNvGrpSpPr>
            <p:nvPr/>
          </p:nvGrpSpPr>
          <p:grpSpPr bwMode="auto">
            <a:xfrm>
              <a:off x="3711" y="2849"/>
              <a:ext cx="640" cy="638"/>
              <a:chOff x="1390" y="2189"/>
              <a:chExt cx="1198" cy="1137"/>
            </a:xfrm>
          </p:grpSpPr>
          <p:pic>
            <p:nvPicPr>
              <p:cNvPr id="223344" name="Picture 112" descr="Figure3bbis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90" y="2189"/>
                <a:ext cx="1198" cy="1067"/>
              </a:xfrm>
              <a:prstGeom prst="rect">
                <a:avLst/>
              </a:prstGeom>
              <a:noFill/>
            </p:spPr>
          </p:pic>
          <p:sp>
            <p:nvSpPr>
              <p:cNvPr id="223345" name="Text Box 113"/>
              <p:cNvSpPr txBox="1">
                <a:spLocks noChangeArrowheads="1"/>
              </p:cNvSpPr>
              <p:nvPr/>
            </p:nvSpPr>
            <p:spPr bwMode="auto">
              <a:xfrm>
                <a:off x="1991" y="3086"/>
                <a:ext cx="5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800" b="1">
                    <a:solidFill>
                      <a:schemeClr val="bg1"/>
                    </a:solidFill>
                  </a:rPr>
                  <a:t>10 µm</a:t>
                </a:r>
              </a:p>
            </p:txBody>
          </p:sp>
        </p:grpSp>
        <p:pic>
          <p:nvPicPr>
            <p:cNvPr id="223346" name="Picture 114" descr="Figure3c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366" y="2849"/>
              <a:ext cx="636" cy="593"/>
            </a:xfrm>
            <a:prstGeom prst="rect">
              <a:avLst/>
            </a:prstGeom>
            <a:noFill/>
          </p:spPr>
        </p:pic>
        <p:sp>
          <p:nvSpPr>
            <p:cNvPr id="223347" name="Text Box 115"/>
            <p:cNvSpPr txBox="1">
              <a:spLocks noChangeArrowheads="1"/>
            </p:cNvSpPr>
            <p:nvPr/>
          </p:nvSpPr>
          <p:spPr bwMode="auto">
            <a:xfrm>
              <a:off x="4782" y="3261"/>
              <a:ext cx="25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2 µm</a:t>
              </a:r>
            </a:p>
          </p:txBody>
        </p:sp>
        <p:sp>
          <p:nvSpPr>
            <p:cNvPr id="223348" name="Text Box 116"/>
            <p:cNvSpPr txBox="1">
              <a:spLocks noChangeArrowheads="1"/>
            </p:cNvSpPr>
            <p:nvPr/>
          </p:nvSpPr>
          <p:spPr bwMode="auto">
            <a:xfrm>
              <a:off x="4465" y="3416"/>
              <a:ext cx="534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Croissance</a:t>
              </a:r>
            </a:p>
          </p:txBody>
        </p:sp>
        <p:sp>
          <p:nvSpPr>
            <p:cNvPr id="223349" name="Rectangle 117"/>
            <p:cNvSpPr>
              <a:spLocks noChangeArrowheads="1"/>
            </p:cNvSpPr>
            <p:nvPr/>
          </p:nvSpPr>
          <p:spPr bwMode="auto">
            <a:xfrm>
              <a:off x="4408" y="3527"/>
              <a:ext cx="625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>
                  <a:solidFill>
                    <a:srgbClr val="CC3300"/>
                  </a:solidFill>
                </a:rPr>
                <a:t>Fluide utérin</a:t>
              </a:r>
            </a:p>
          </p:txBody>
        </p:sp>
        <p:sp>
          <p:nvSpPr>
            <p:cNvPr id="223350" name="Text Box 118"/>
            <p:cNvSpPr txBox="1">
              <a:spLocks noChangeArrowheads="1"/>
            </p:cNvSpPr>
            <p:nvPr/>
          </p:nvSpPr>
          <p:spPr bwMode="auto">
            <a:xfrm>
              <a:off x="3044" y="3416"/>
              <a:ext cx="4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/>
                <a:t>Témoin</a:t>
              </a:r>
            </a:p>
          </p:txBody>
        </p:sp>
        <p:sp>
          <p:nvSpPr>
            <p:cNvPr id="223354" name="Line 122"/>
            <p:cNvSpPr>
              <a:spLocks noChangeShapeType="1"/>
            </p:cNvSpPr>
            <p:nvPr/>
          </p:nvSpPr>
          <p:spPr bwMode="auto">
            <a:xfrm>
              <a:off x="3378" y="2394"/>
              <a:ext cx="312" cy="1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3355" name="Rectangle 12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Protéines de la matrice et minéralisation de la coquille</a:t>
            </a:r>
          </a:p>
        </p:txBody>
      </p:sp>
      <p:sp>
        <p:nvSpPr>
          <p:cNvPr id="223361" name="Rectangle 129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027D51"/>
                </a:solidFill>
                <a:cs typeface="Times New Roman" pitchFamily="18" charset="0"/>
              </a:rPr>
              <a:t>L’œuf de poule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0863" y="4586288"/>
            <a:ext cx="7664450" cy="1192213"/>
          </a:xfrm>
          <a:prstGeom prst="rect">
            <a:avLst/>
          </a:prstGeom>
          <a:solidFill>
            <a:srgbClr val="CC0000">
              <a:alpha val="0"/>
            </a:srgb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 i="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579438"/>
            <a:ext cx="9144000" cy="6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/>
              <a:t>L’Œuf, un produit de base pour l’alimentation </a:t>
            </a:r>
            <a:r>
              <a:rPr lang="fr-FR" altLang="en-US" sz="1800" b="1" i="0" dirty="0" smtClean="0"/>
              <a:t>humaine</a:t>
            </a:r>
          </a:p>
          <a:p>
            <a:pPr algn="ctr" eaLnBrk="1" hangingPunct="1"/>
            <a:r>
              <a:rPr lang="fr-FR" altLang="en-US" sz="1800" b="1" i="0" dirty="0" smtClean="0"/>
              <a:t>Chambre isolée pour le développement embryonnaire</a:t>
            </a:r>
            <a:endParaRPr lang="fr-FR" altLang="en-US" sz="1800" b="1" i="0" dirty="0"/>
          </a:p>
        </p:txBody>
      </p: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106363" y="1298576"/>
            <a:ext cx="9144000" cy="2290762"/>
            <a:chOff x="67" y="621"/>
            <a:chExt cx="5760" cy="1443"/>
          </a:xfrm>
        </p:grpSpPr>
        <p:pic>
          <p:nvPicPr>
            <p:cNvPr id="24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" y="1166"/>
              <a:ext cx="1118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43"/>
            <p:cNvSpPr>
              <a:spLocks noChangeArrowheads="1"/>
            </p:cNvSpPr>
            <p:nvPr/>
          </p:nvSpPr>
          <p:spPr bwMode="auto">
            <a:xfrm>
              <a:off x="1824" y="1537"/>
              <a:ext cx="2073" cy="285"/>
            </a:xfrm>
            <a:prstGeom prst="rightArrow">
              <a:avLst>
                <a:gd name="adj1" fmla="val 69620"/>
                <a:gd name="adj2" fmla="val 201811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385" tIns="45693" rIns="91385" bIns="45693" anchor="ctr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altLang="en-US" sz="1600" i="0">
                <a:solidFill>
                  <a:schemeClr val="bg1"/>
                </a:solidFill>
                <a:cs typeface="Arial" charset="0"/>
              </a:endParaRP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1148"/>
              <a:ext cx="694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67" y="621"/>
              <a:ext cx="57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en-US" sz="1800" b="1" i="0" dirty="0"/>
                <a:t>Doit contenir la totalité des composants nécessaires au développement embryonnaire</a:t>
              </a:r>
            </a:p>
          </p:txBody>
        </p:sp>
      </p:grpSp>
      <p:grpSp>
        <p:nvGrpSpPr>
          <p:cNvPr id="28" name="Groupe 40"/>
          <p:cNvGrpSpPr>
            <a:grpSpLocks/>
          </p:cNvGrpSpPr>
          <p:nvPr/>
        </p:nvGrpSpPr>
        <p:grpSpPr bwMode="auto">
          <a:xfrm>
            <a:off x="2732088" y="1590676"/>
            <a:ext cx="3149600" cy="2219325"/>
            <a:chOff x="2796530" y="910717"/>
            <a:chExt cx="3149568" cy="2424323"/>
          </a:xfrm>
        </p:grpSpPr>
        <p:sp>
          <p:nvSpPr>
            <p:cNvPr id="29" name="AutoShape 45"/>
            <p:cNvSpPr>
              <a:spLocks noChangeArrowheads="1"/>
            </p:cNvSpPr>
            <p:nvPr/>
          </p:nvSpPr>
          <p:spPr bwMode="auto">
            <a:xfrm>
              <a:off x="2796530" y="910717"/>
              <a:ext cx="3149568" cy="1317944"/>
            </a:xfrm>
            <a:prstGeom prst="irregularSeal2">
              <a:avLst/>
            </a:prstGeom>
            <a:noFill/>
            <a:ln w="9525" algn="ctr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1600" i="0">
                  <a:solidFill>
                    <a:srgbClr val="990000"/>
                  </a:solidFill>
                  <a:cs typeface="Arial" charset="0"/>
                </a:rPr>
                <a:t>Agressions physiques</a:t>
              </a:r>
            </a:p>
          </p:txBody>
        </p:sp>
        <p:sp>
          <p:nvSpPr>
            <p:cNvPr id="30" name="AutoShape 44"/>
            <p:cNvSpPr>
              <a:spLocks noChangeArrowheads="1"/>
            </p:cNvSpPr>
            <p:nvPr/>
          </p:nvSpPr>
          <p:spPr bwMode="auto">
            <a:xfrm>
              <a:off x="2936229" y="2620576"/>
              <a:ext cx="2662210" cy="714464"/>
            </a:xfrm>
            <a:prstGeom prst="irregularSeal2">
              <a:avLst/>
            </a:prstGeom>
            <a:noFill/>
            <a:ln w="9525" algn="ctr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1600" i="0">
                  <a:solidFill>
                    <a:srgbClr val="990000"/>
                  </a:solidFill>
                  <a:cs typeface="Arial" charset="0"/>
                </a:rPr>
                <a:t>Microbes</a:t>
              </a:r>
            </a:p>
          </p:txBody>
        </p:sp>
      </p:grp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550863" y="3810001"/>
            <a:ext cx="670877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en-US" sz="1600" i="0">
                <a:solidFill>
                  <a:srgbClr val="990000"/>
                </a:solidFill>
              </a:rPr>
              <a:t>Éléments nutritionnels parfaitement équilibrés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</a:rPr>
              <a:t> Nombreux composés avec un large spectre d’activités biologiques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</a:rPr>
              <a:t> Systèmes de protection (défenses naturelles)</a:t>
            </a:r>
          </a:p>
        </p:txBody>
      </p:sp>
      <p:grpSp>
        <p:nvGrpSpPr>
          <p:cNvPr id="32" name="Groupe 39"/>
          <p:cNvGrpSpPr>
            <a:grpSpLocks/>
          </p:cNvGrpSpPr>
          <p:nvPr/>
        </p:nvGrpSpPr>
        <p:grpSpPr bwMode="auto">
          <a:xfrm>
            <a:off x="1574800" y="4911725"/>
            <a:ext cx="6438900" cy="787400"/>
            <a:chOff x="1690577" y="5156791"/>
            <a:chExt cx="6438502" cy="787073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1701689" y="5156791"/>
              <a:ext cx="0" cy="637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1690577" y="5455117"/>
              <a:ext cx="7444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1693752" y="5797875"/>
              <a:ext cx="7444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3"/>
            <p:cNvSpPr txBox="1">
              <a:spLocks noChangeArrowheads="1"/>
            </p:cNvSpPr>
            <p:nvPr/>
          </p:nvSpPr>
          <p:spPr bwMode="auto">
            <a:xfrm>
              <a:off x="2360461" y="5283738"/>
              <a:ext cx="3765317" cy="3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sz="1600" i="0"/>
                <a:t>Défense physique (coquille principalement)</a:t>
              </a:r>
            </a:p>
          </p:txBody>
        </p:sp>
        <p:sp>
          <p:nvSpPr>
            <p:cNvPr id="37" name="ZoneTexte 34"/>
            <p:cNvSpPr txBox="1">
              <a:spLocks noChangeArrowheads="1"/>
            </p:cNvSpPr>
            <p:nvPr/>
          </p:nvSpPr>
          <p:spPr bwMode="auto">
            <a:xfrm>
              <a:off x="2374747" y="5607454"/>
              <a:ext cx="5754332" cy="3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sz="1600" i="0"/>
                <a:t>Défense chimique (activité antimicrobienne des protéines de l’œuf)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Les techniques classiques</a:t>
              </a:r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0" y="158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Les protéines préalablement identifiées 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par des techniques « classiques »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  <p:grpSp>
        <p:nvGrpSpPr>
          <p:cNvPr id="177243" name="Group 91"/>
          <p:cNvGrpSpPr>
            <a:grpSpLocks/>
          </p:cNvGrpSpPr>
          <p:nvPr/>
        </p:nvGrpSpPr>
        <p:grpSpPr bwMode="auto">
          <a:xfrm>
            <a:off x="-76200" y="1751013"/>
            <a:ext cx="2949575" cy="3495675"/>
            <a:chOff x="-48" y="971"/>
            <a:chExt cx="1858" cy="2202"/>
          </a:xfrm>
        </p:grpSpPr>
        <p:grpSp>
          <p:nvGrpSpPr>
            <p:cNvPr id="177233" name="Group 81"/>
            <p:cNvGrpSpPr>
              <a:grpSpLocks/>
            </p:cNvGrpSpPr>
            <p:nvPr/>
          </p:nvGrpSpPr>
          <p:grpSpPr bwMode="auto">
            <a:xfrm>
              <a:off x="-48" y="1178"/>
              <a:ext cx="1654" cy="1995"/>
              <a:chOff x="-48" y="1100"/>
              <a:chExt cx="1654" cy="1995"/>
            </a:xfrm>
          </p:grpSpPr>
          <p:sp>
            <p:nvSpPr>
              <p:cNvPr id="177166" name="Line 14"/>
              <p:cNvSpPr>
                <a:spLocks noChangeShapeType="1"/>
              </p:cNvSpPr>
              <p:nvPr/>
            </p:nvSpPr>
            <p:spPr bwMode="auto">
              <a:xfrm flipV="1">
                <a:off x="331" y="2406"/>
                <a:ext cx="1" cy="55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67" name="Line 15"/>
              <p:cNvSpPr>
                <a:spLocks noChangeShapeType="1"/>
              </p:cNvSpPr>
              <p:nvPr/>
            </p:nvSpPr>
            <p:spPr bwMode="auto">
              <a:xfrm flipV="1">
                <a:off x="1575" y="2406"/>
                <a:ext cx="1" cy="56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68" name="Rectangle 16"/>
              <p:cNvSpPr>
                <a:spLocks noChangeArrowheads="1"/>
              </p:cNvSpPr>
              <p:nvPr/>
            </p:nvSpPr>
            <p:spPr bwMode="auto">
              <a:xfrm>
                <a:off x="690" y="2980"/>
                <a:ext cx="56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chemeClr val="tx2"/>
                    </a:solidFill>
                  </a:rPr>
                  <a:t>Fluide utérin</a:t>
                </a:r>
              </a:p>
            </p:txBody>
          </p:sp>
          <p:sp>
            <p:nvSpPr>
              <p:cNvPr id="177169" name="Line 17"/>
              <p:cNvSpPr>
                <a:spLocks noChangeShapeType="1"/>
              </p:cNvSpPr>
              <p:nvPr/>
            </p:nvSpPr>
            <p:spPr bwMode="auto">
              <a:xfrm flipV="1">
                <a:off x="640" y="2410"/>
                <a:ext cx="1" cy="57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70" name="Line 18"/>
              <p:cNvSpPr>
                <a:spLocks noChangeShapeType="1"/>
              </p:cNvSpPr>
              <p:nvPr/>
            </p:nvSpPr>
            <p:spPr bwMode="auto">
              <a:xfrm flipV="1">
                <a:off x="1110" y="2406"/>
                <a:ext cx="1" cy="57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71" name="Rectangle 19"/>
              <p:cNvSpPr>
                <a:spLocks noChangeArrowheads="1"/>
              </p:cNvSpPr>
              <p:nvPr/>
            </p:nvSpPr>
            <p:spPr bwMode="auto">
              <a:xfrm>
                <a:off x="391" y="2405"/>
                <a:ext cx="20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Initial</a:t>
                </a:r>
              </a:p>
            </p:txBody>
          </p:sp>
          <p:sp>
            <p:nvSpPr>
              <p:cNvPr id="177172" name="Rectangle 20"/>
              <p:cNvSpPr>
                <a:spLocks noChangeArrowheads="1"/>
              </p:cNvSpPr>
              <p:nvPr/>
            </p:nvSpPr>
            <p:spPr bwMode="auto">
              <a:xfrm>
                <a:off x="667" y="2401"/>
                <a:ext cx="431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Croissance</a:t>
                </a:r>
              </a:p>
            </p:txBody>
          </p:sp>
          <p:sp>
            <p:nvSpPr>
              <p:cNvPr id="177173" name="Rectangle 21"/>
              <p:cNvSpPr>
                <a:spLocks noChangeArrowheads="1"/>
              </p:cNvSpPr>
              <p:nvPr/>
            </p:nvSpPr>
            <p:spPr bwMode="auto">
              <a:xfrm>
                <a:off x="1174" y="2405"/>
                <a:ext cx="325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Terminal</a:t>
                </a:r>
              </a:p>
            </p:txBody>
          </p:sp>
          <p:grpSp>
            <p:nvGrpSpPr>
              <p:cNvPr id="177174" name="Group 22"/>
              <p:cNvGrpSpPr>
                <a:grpSpLocks/>
              </p:cNvGrpSpPr>
              <p:nvPr/>
            </p:nvGrpSpPr>
            <p:grpSpPr bwMode="auto">
              <a:xfrm>
                <a:off x="1243" y="2506"/>
                <a:ext cx="168" cy="469"/>
                <a:chOff x="2104" y="3943"/>
                <a:chExt cx="707" cy="1401"/>
              </a:xfrm>
            </p:grpSpPr>
            <p:sp>
              <p:nvSpPr>
                <p:cNvPr id="177175" name="Rectangle 23"/>
                <p:cNvSpPr>
                  <a:spLocks noChangeArrowheads="1"/>
                </p:cNvSpPr>
                <p:nvPr/>
              </p:nvSpPr>
              <p:spPr bwMode="auto">
                <a:xfrm>
                  <a:off x="2159" y="3988"/>
                  <a:ext cx="610" cy="9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0638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467" y="3978"/>
                  <a:ext cx="2" cy="952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7" name="Rectangle 25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2152" y="3978"/>
                  <a:ext cx="624" cy="973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8" name="Rectangle 26"/>
                <p:cNvSpPr>
                  <a:spLocks noChangeArrowheads="1"/>
                </p:cNvSpPr>
                <p:nvPr/>
              </p:nvSpPr>
              <p:spPr bwMode="auto">
                <a:xfrm>
                  <a:off x="2104" y="5233"/>
                  <a:ext cx="707" cy="111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9" name="Rectangle 27"/>
                <p:cNvSpPr>
                  <a:spLocks noChangeArrowheads="1"/>
                </p:cNvSpPr>
                <p:nvPr/>
              </p:nvSpPr>
              <p:spPr bwMode="auto">
                <a:xfrm>
                  <a:off x="2104" y="5085"/>
                  <a:ext cx="701" cy="14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0" name="Line 28"/>
                <p:cNvSpPr>
                  <a:spLocks noChangeShapeType="1"/>
                </p:cNvSpPr>
                <p:nvPr/>
              </p:nvSpPr>
              <p:spPr bwMode="auto">
                <a:xfrm>
                  <a:off x="2112" y="5085"/>
                  <a:ext cx="697" cy="2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1" name="Line 29"/>
                <p:cNvSpPr>
                  <a:spLocks noChangeShapeType="1"/>
                </p:cNvSpPr>
                <p:nvPr/>
              </p:nvSpPr>
              <p:spPr bwMode="auto">
                <a:xfrm>
                  <a:off x="2112" y="5233"/>
                  <a:ext cx="697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2" name="Oval 30"/>
                <p:cNvSpPr>
                  <a:spLocks noChangeArrowheads="1"/>
                </p:cNvSpPr>
                <p:nvPr/>
              </p:nvSpPr>
              <p:spPr bwMode="auto">
                <a:xfrm>
                  <a:off x="2271" y="5024"/>
                  <a:ext cx="87" cy="8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3" name="Oval 31"/>
                <p:cNvSpPr>
                  <a:spLocks noChangeArrowheads="1"/>
                </p:cNvSpPr>
                <p:nvPr/>
              </p:nvSpPr>
              <p:spPr bwMode="auto">
                <a:xfrm>
                  <a:off x="2578" y="5024"/>
                  <a:ext cx="80" cy="8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4" name="Freeform 32" descr="Papier recyclé"/>
                <p:cNvSpPr>
                  <a:spLocks/>
                </p:cNvSpPr>
                <p:nvPr/>
              </p:nvSpPr>
              <p:spPr bwMode="auto">
                <a:xfrm>
                  <a:off x="2147" y="4940"/>
                  <a:ext cx="309" cy="239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5" name="Freeform 33" descr="Papier recyclé"/>
                <p:cNvSpPr>
                  <a:spLocks/>
                </p:cNvSpPr>
                <p:nvPr/>
              </p:nvSpPr>
              <p:spPr bwMode="auto">
                <a:xfrm>
                  <a:off x="2466" y="4939"/>
                  <a:ext cx="309" cy="238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6" name="Oval 34"/>
                <p:cNvSpPr>
                  <a:spLocks noChangeArrowheads="1"/>
                </p:cNvSpPr>
                <p:nvPr/>
              </p:nvSpPr>
              <p:spPr bwMode="auto">
                <a:xfrm>
                  <a:off x="2278" y="5033"/>
                  <a:ext cx="71" cy="63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7" name="Oval 35"/>
                <p:cNvSpPr>
                  <a:spLocks noChangeArrowheads="1"/>
                </p:cNvSpPr>
                <p:nvPr/>
              </p:nvSpPr>
              <p:spPr bwMode="auto">
                <a:xfrm>
                  <a:off x="2586" y="5033"/>
                  <a:ext cx="64" cy="63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8" name="Rectangle 36"/>
                <p:cNvSpPr>
                  <a:spLocks noChangeArrowheads="1"/>
                </p:cNvSpPr>
                <p:nvPr/>
              </p:nvSpPr>
              <p:spPr bwMode="auto">
                <a:xfrm>
                  <a:off x="2153" y="3943"/>
                  <a:ext cx="619" cy="56"/>
                </a:xfrm>
                <a:prstGeom prst="rect">
                  <a:avLst/>
                </a:prstGeom>
                <a:solidFill>
                  <a:srgbClr val="996633"/>
                </a:solidFill>
                <a:ln w="20638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fr-FR" altLang="fr-FR" sz="1200">
                    <a:solidFill>
                      <a:srgbClr val="996633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7189" name="Group 37"/>
              <p:cNvGrpSpPr>
                <a:grpSpLocks/>
              </p:cNvGrpSpPr>
              <p:nvPr/>
            </p:nvGrpSpPr>
            <p:grpSpPr bwMode="auto">
              <a:xfrm>
                <a:off x="765" y="2710"/>
                <a:ext cx="168" cy="265"/>
                <a:chOff x="2160" y="4240"/>
                <a:chExt cx="391" cy="476"/>
              </a:xfrm>
            </p:grpSpPr>
            <p:sp>
              <p:nvSpPr>
                <p:cNvPr id="177190" name="Rectangle 38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2187" y="4240"/>
                  <a:ext cx="345" cy="2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1" name="Rectangle 39"/>
                <p:cNvSpPr>
                  <a:spLocks noChangeArrowheads="1"/>
                </p:cNvSpPr>
                <p:nvPr/>
              </p:nvSpPr>
              <p:spPr bwMode="auto">
                <a:xfrm>
                  <a:off x="2160" y="4649"/>
                  <a:ext cx="391" cy="67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2" name="Rectangle 40"/>
                <p:cNvSpPr>
                  <a:spLocks noChangeArrowheads="1"/>
                </p:cNvSpPr>
                <p:nvPr/>
              </p:nvSpPr>
              <p:spPr bwMode="auto">
                <a:xfrm>
                  <a:off x="2160" y="4561"/>
                  <a:ext cx="388" cy="8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3" name="Line 41"/>
                <p:cNvSpPr>
                  <a:spLocks noChangeShapeType="1"/>
                </p:cNvSpPr>
                <p:nvPr/>
              </p:nvSpPr>
              <p:spPr bwMode="auto">
                <a:xfrm>
                  <a:off x="2164" y="4561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4" name="Line 42"/>
                <p:cNvSpPr>
                  <a:spLocks noChangeShapeType="1"/>
                </p:cNvSpPr>
                <p:nvPr/>
              </p:nvSpPr>
              <p:spPr bwMode="auto">
                <a:xfrm>
                  <a:off x="2164" y="4649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5" name="Oval 43"/>
                <p:cNvSpPr>
                  <a:spLocks noChangeArrowheads="1"/>
                </p:cNvSpPr>
                <p:nvPr/>
              </p:nvSpPr>
              <p:spPr bwMode="auto">
                <a:xfrm>
                  <a:off x="2252" y="4524"/>
                  <a:ext cx="48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6" name="Oval 44"/>
                <p:cNvSpPr>
                  <a:spLocks noChangeArrowheads="1"/>
                </p:cNvSpPr>
                <p:nvPr/>
              </p:nvSpPr>
              <p:spPr bwMode="auto">
                <a:xfrm>
                  <a:off x="2422" y="4524"/>
                  <a:ext cx="44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7" name="Freeform 45" descr="Papier recyclé"/>
                <p:cNvSpPr>
                  <a:spLocks/>
                </p:cNvSpPr>
                <p:nvPr/>
              </p:nvSpPr>
              <p:spPr bwMode="auto">
                <a:xfrm>
                  <a:off x="2184" y="4473"/>
                  <a:ext cx="171" cy="144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8" name="Freeform 46" descr="Papier recyclé"/>
                <p:cNvSpPr>
                  <a:spLocks/>
                </p:cNvSpPr>
                <p:nvPr/>
              </p:nvSpPr>
              <p:spPr bwMode="auto">
                <a:xfrm>
                  <a:off x="2360" y="4473"/>
                  <a:ext cx="171" cy="143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9" name="Oval 47"/>
                <p:cNvSpPr>
                  <a:spLocks noChangeArrowheads="1"/>
                </p:cNvSpPr>
                <p:nvPr/>
              </p:nvSpPr>
              <p:spPr bwMode="auto">
                <a:xfrm>
                  <a:off x="2256" y="4529"/>
                  <a:ext cx="39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0" name="Oval 48"/>
                <p:cNvSpPr>
                  <a:spLocks noChangeArrowheads="1"/>
                </p:cNvSpPr>
                <p:nvPr/>
              </p:nvSpPr>
              <p:spPr bwMode="auto">
                <a:xfrm>
                  <a:off x="2427" y="4529"/>
                  <a:ext cx="35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77201" name="Group 49"/>
              <p:cNvGrpSpPr>
                <a:grpSpLocks/>
              </p:cNvGrpSpPr>
              <p:nvPr/>
            </p:nvGrpSpPr>
            <p:grpSpPr bwMode="auto">
              <a:xfrm>
                <a:off x="407" y="2864"/>
                <a:ext cx="168" cy="111"/>
                <a:chOff x="1644" y="4513"/>
                <a:chExt cx="391" cy="199"/>
              </a:xfrm>
            </p:grpSpPr>
            <p:sp>
              <p:nvSpPr>
                <p:cNvPr id="177202" name="Rectangle 50"/>
                <p:cNvSpPr>
                  <a:spLocks noChangeArrowheads="1"/>
                </p:cNvSpPr>
                <p:nvPr/>
              </p:nvSpPr>
              <p:spPr bwMode="auto">
                <a:xfrm>
                  <a:off x="1644" y="4645"/>
                  <a:ext cx="391" cy="67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3" name="Rectangle 51"/>
                <p:cNvSpPr>
                  <a:spLocks noChangeArrowheads="1"/>
                </p:cNvSpPr>
                <p:nvPr/>
              </p:nvSpPr>
              <p:spPr bwMode="auto">
                <a:xfrm>
                  <a:off x="1644" y="4557"/>
                  <a:ext cx="388" cy="8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4" name="Line 52"/>
                <p:cNvSpPr>
                  <a:spLocks noChangeShapeType="1"/>
                </p:cNvSpPr>
                <p:nvPr/>
              </p:nvSpPr>
              <p:spPr bwMode="auto">
                <a:xfrm>
                  <a:off x="1648" y="4557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5" name="Line 53"/>
                <p:cNvSpPr>
                  <a:spLocks noChangeShapeType="1"/>
                </p:cNvSpPr>
                <p:nvPr/>
              </p:nvSpPr>
              <p:spPr bwMode="auto">
                <a:xfrm>
                  <a:off x="1648" y="4645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6" name="Oval 54"/>
                <p:cNvSpPr>
                  <a:spLocks noChangeArrowheads="1"/>
                </p:cNvSpPr>
                <p:nvPr/>
              </p:nvSpPr>
              <p:spPr bwMode="auto">
                <a:xfrm>
                  <a:off x="1736" y="4520"/>
                  <a:ext cx="48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7" name="Oval 55"/>
                <p:cNvSpPr>
                  <a:spLocks noChangeArrowheads="1"/>
                </p:cNvSpPr>
                <p:nvPr/>
              </p:nvSpPr>
              <p:spPr bwMode="auto">
                <a:xfrm>
                  <a:off x="1906" y="4520"/>
                  <a:ext cx="44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8" name="Freeform 56" descr="Papier recyclé"/>
                <p:cNvSpPr>
                  <a:spLocks/>
                </p:cNvSpPr>
                <p:nvPr/>
              </p:nvSpPr>
              <p:spPr bwMode="auto">
                <a:xfrm>
                  <a:off x="1704" y="4513"/>
                  <a:ext cx="107" cy="72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9" name="Freeform 57" descr="Papier recyclé"/>
                <p:cNvSpPr>
                  <a:spLocks/>
                </p:cNvSpPr>
                <p:nvPr/>
              </p:nvSpPr>
              <p:spPr bwMode="auto">
                <a:xfrm>
                  <a:off x="1876" y="4513"/>
                  <a:ext cx="87" cy="63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10" name="Oval 58"/>
                <p:cNvSpPr>
                  <a:spLocks noChangeArrowheads="1"/>
                </p:cNvSpPr>
                <p:nvPr/>
              </p:nvSpPr>
              <p:spPr bwMode="auto">
                <a:xfrm>
                  <a:off x="1740" y="4525"/>
                  <a:ext cx="39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11" name="Oval 59"/>
                <p:cNvSpPr>
                  <a:spLocks noChangeArrowheads="1"/>
                </p:cNvSpPr>
                <p:nvPr/>
              </p:nvSpPr>
              <p:spPr bwMode="auto">
                <a:xfrm>
                  <a:off x="1911" y="4525"/>
                  <a:ext cx="35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177212" name="Picture 60" descr="fluide utérin minigel1 du 03019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" y="1100"/>
                <a:ext cx="1222" cy="12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7215" name="Line 63"/>
              <p:cNvSpPr>
                <a:spLocks noChangeShapeType="1"/>
              </p:cNvSpPr>
              <p:nvPr/>
            </p:nvSpPr>
            <p:spPr bwMode="auto">
              <a:xfrm flipV="1">
                <a:off x="447" y="2032"/>
                <a:ext cx="171" cy="2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6" name="Line 64"/>
              <p:cNvSpPr>
                <a:spLocks noChangeShapeType="1"/>
              </p:cNvSpPr>
              <p:nvPr/>
            </p:nvSpPr>
            <p:spPr bwMode="auto">
              <a:xfrm flipH="1" flipV="1">
                <a:off x="1194" y="2033"/>
                <a:ext cx="103" cy="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7" name="Line 65"/>
              <p:cNvSpPr>
                <a:spLocks noChangeShapeType="1"/>
              </p:cNvSpPr>
              <p:nvPr/>
            </p:nvSpPr>
            <p:spPr bwMode="auto">
              <a:xfrm flipV="1">
                <a:off x="878" y="2045"/>
                <a:ext cx="7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8" name="Text Box 66"/>
              <p:cNvSpPr txBox="1">
                <a:spLocks noChangeArrowheads="1"/>
              </p:cNvSpPr>
              <p:nvPr/>
            </p:nvSpPr>
            <p:spPr bwMode="auto">
              <a:xfrm>
                <a:off x="348" y="1883"/>
                <a:ext cx="12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KVFGRXELAA   Lysozyme</a:t>
                </a:r>
              </a:p>
            </p:txBody>
          </p:sp>
          <p:sp>
            <p:nvSpPr>
              <p:cNvPr id="177219" name="Text Box 67"/>
              <p:cNvSpPr txBox="1">
                <a:spLocks noChangeArrowheads="1"/>
              </p:cNvSpPr>
              <p:nvPr/>
            </p:nvSpPr>
            <p:spPr bwMode="auto">
              <a:xfrm>
                <a:off x="0" y="2201"/>
                <a:ext cx="43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200" b="1"/>
                  <a:t>14 kDa</a:t>
                </a:r>
              </a:p>
            </p:txBody>
          </p:sp>
          <p:sp>
            <p:nvSpPr>
              <p:cNvPr id="177221" name="Text Box 69"/>
              <p:cNvSpPr txBox="1">
                <a:spLocks noChangeArrowheads="1"/>
              </p:cNvSpPr>
              <p:nvPr/>
            </p:nvSpPr>
            <p:spPr bwMode="auto">
              <a:xfrm>
                <a:off x="-48" y="1366"/>
                <a:ext cx="46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altLang="fr-FR" sz="1200" b="1"/>
                  <a:t>80 kDa</a:t>
                </a:r>
              </a:p>
            </p:txBody>
          </p:sp>
          <p:sp>
            <p:nvSpPr>
              <p:cNvPr id="177222" name="Line 70"/>
              <p:cNvSpPr>
                <a:spLocks noChangeShapeType="1"/>
              </p:cNvSpPr>
              <p:nvPr/>
            </p:nvSpPr>
            <p:spPr bwMode="auto">
              <a:xfrm flipV="1">
                <a:off x="484" y="1155"/>
                <a:ext cx="197" cy="3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23" name="Line 71"/>
              <p:cNvSpPr>
                <a:spLocks noChangeShapeType="1"/>
              </p:cNvSpPr>
              <p:nvPr/>
            </p:nvSpPr>
            <p:spPr bwMode="auto">
              <a:xfrm flipH="1" flipV="1">
                <a:off x="903" y="1126"/>
                <a:ext cx="6" cy="3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24" name="Line 72"/>
              <p:cNvSpPr>
                <a:spLocks noChangeShapeType="1"/>
              </p:cNvSpPr>
              <p:nvPr/>
            </p:nvSpPr>
            <p:spPr bwMode="auto">
              <a:xfrm flipH="1" flipV="1">
                <a:off x="1234" y="1138"/>
                <a:ext cx="100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7225" name="Text Box 73"/>
            <p:cNvSpPr txBox="1">
              <a:spLocks noChangeArrowheads="1"/>
            </p:cNvSpPr>
            <p:nvPr/>
          </p:nvSpPr>
          <p:spPr bwMode="auto">
            <a:xfrm>
              <a:off x="220" y="971"/>
              <a:ext cx="15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fr-FR" sz="1200" b="1"/>
                <a:t>APPKSVIRXXTISS Ovotransferrine</a:t>
              </a:r>
            </a:p>
          </p:txBody>
        </p:sp>
      </p:grpSp>
      <p:sp>
        <p:nvSpPr>
          <p:cNvPr id="177240" name="AutoShape 88"/>
          <p:cNvSpPr>
            <a:spLocks noChangeAspect="1" noChangeArrowheads="1" noTextEdit="1"/>
          </p:cNvSpPr>
          <p:nvPr/>
        </p:nvSpPr>
        <p:spPr bwMode="auto">
          <a:xfrm>
            <a:off x="4773613" y="2668588"/>
            <a:ext cx="563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77244" name="Group 92"/>
          <p:cNvGrpSpPr>
            <a:grpSpLocks/>
          </p:cNvGrpSpPr>
          <p:nvPr/>
        </p:nvGrpSpPr>
        <p:grpSpPr bwMode="auto">
          <a:xfrm>
            <a:off x="207963" y="1568450"/>
            <a:ext cx="8936037" cy="4457700"/>
            <a:chOff x="131" y="856"/>
            <a:chExt cx="5629" cy="2808"/>
          </a:xfrm>
        </p:grpSpPr>
        <p:sp>
          <p:nvSpPr>
            <p:cNvPr id="177226" name="Text Box 74"/>
            <p:cNvSpPr txBox="1">
              <a:spLocks noChangeArrowheads="1"/>
            </p:cNvSpPr>
            <p:nvPr/>
          </p:nvSpPr>
          <p:spPr bwMode="auto">
            <a:xfrm>
              <a:off x="1806" y="856"/>
              <a:ext cx="1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200" b="1"/>
                <a:t>Localisation du lysozyme dans la coquille</a:t>
              </a:r>
            </a:p>
          </p:txBody>
        </p:sp>
        <p:sp>
          <p:nvSpPr>
            <p:cNvPr id="177227" name="Text Box 75"/>
            <p:cNvSpPr txBox="1">
              <a:spLocks noChangeArrowheads="1"/>
            </p:cNvSpPr>
            <p:nvPr/>
          </p:nvSpPr>
          <p:spPr bwMode="auto">
            <a:xfrm>
              <a:off x="131" y="3260"/>
              <a:ext cx="562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Présentes dans la coquille </a:t>
              </a:r>
            </a:p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sécrétées par les tissus où se forme la coquille</a:t>
              </a:r>
            </a:p>
          </p:txBody>
        </p:sp>
        <p:pic>
          <p:nvPicPr>
            <p:cNvPr id="177228" name="Picture 7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" y="1178"/>
              <a:ext cx="1115" cy="1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7229" name="Line 77"/>
            <p:cNvSpPr>
              <a:spLocks noChangeShapeType="1"/>
            </p:cNvSpPr>
            <p:nvPr/>
          </p:nvSpPr>
          <p:spPr bwMode="auto">
            <a:xfrm>
              <a:off x="2418" y="2514"/>
              <a:ext cx="33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230" name="Text Box 78"/>
            <p:cNvSpPr txBox="1">
              <a:spLocks noChangeArrowheads="1"/>
            </p:cNvSpPr>
            <p:nvPr/>
          </p:nvSpPr>
          <p:spPr bwMode="auto">
            <a:xfrm>
              <a:off x="1959" y="2759"/>
              <a:ext cx="12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Membranes coquillières</a:t>
              </a:r>
            </a:p>
          </p:txBody>
        </p:sp>
        <p:sp>
          <p:nvSpPr>
            <p:cNvPr id="177231" name="Line 79"/>
            <p:cNvSpPr>
              <a:spLocks noChangeShapeType="1"/>
            </p:cNvSpPr>
            <p:nvPr/>
          </p:nvSpPr>
          <p:spPr bwMode="auto">
            <a:xfrm flipH="1" flipV="1">
              <a:off x="2774" y="1842"/>
              <a:ext cx="133" cy="3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232" name="Text Box 80"/>
            <p:cNvSpPr txBox="1">
              <a:spLocks noChangeArrowheads="1"/>
            </p:cNvSpPr>
            <p:nvPr/>
          </p:nvSpPr>
          <p:spPr bwMode="auto">
            <a:xfrm>
              <a:off x="2030" y="1674"/>
              <a:ext cx="103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>
                  <a:solidFill>
                    <a:schemeClr val="bg1"/>
                  </a:solidFill>
                </a:rPr>
                <a:t>Noyaux mamillaires</a:t>
              </a:r>
            </a:p>
          </p:txBody>
        </p:sp>
        <p:sp>
          <p:nvSpPr>
            <p:cNvPr id="177235" name="Text Box 83"/>
            <p:cNvSpPr txBox="1">
              <a:spLocks noChangeArrowheads="1"/>
            </p:cNvSpPr>
            <p:nvPr/>
          </p:nvSpPr>
          <p:spPr bwMode="auto">
            <a:xfrm>
              <a:off x="4791" y="193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*</a:t>
              </a:r>
            </a:p>
          </p:txBody>
        </p:sp>
        <p:sp>
          <p:nvSpPr>
            <p:cNvPr id="177236" name="Text Box 84"/>
            <p:cNvSpPr txBox="1">
              <a:spLocks noChangeArrowheads="1"/>
            </p:cNvSpPr>
            <p:nvPr/>
          </p:nvSpPr>
          <p:spPr bwMode="auto">
            <a:xfrm>
              <a:off x="4508" y="1914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E</a:t>
              </a:r>
              <a:endParaRPr lang="en-US" altLang="en-US" sz="2000" b="1">
                <a:latin typeface="Times" pitchFamily="18" charset="0"/>
              </a:endParaRPr>
            </a:p>
          </p:txBody>
        </p:sp>
        <p:sp>
          <p:nvSpPr>
            <p:cNvPr id="177237" name="Text Box 85"/>
            <p:cNvSpPr txBox="1">
              <a:spLocks noChangeArrowheads="1"/>
            </p:cNvSpPr>
            <p:nvPr/>
          </p:nvSpPr>
          <p:spPr bwMode="auto">
            <a:xfrm>
              <a:off x="4286" y="2236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G</a:t>
              </a:r>
              <a:endParaRPr lang="en-US" altLang="en-US" sz="2000" b="1">
                <a:latin typeface="Times" pitchFamily="18" charset="0"/>
              </a:endParaRPr>
            </a:p>
          </p:txBody>
        </p:sp>
        <p:sp>
          <p:nvSpPr>
            <p:cNvPr id="177238" name="Line 86"/>
            <p:cNvSpPr>
              <a:spLocks noChangeShapeType="1"/>
            </p:cNvSpPr>
            <p:nvPr/>
          </p:nvSpPr>
          <p:spPr bwMode="auto">
            <a:xfrm>
              <a:off x="4736" y="2916"/>
              <a:ext cx="349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239" name="Text Box 87"/>
            <p:cNvSpPr txBox="1">
              <a:spLocks noChangeArrowheads="1"/>
            </p:cNvSpPr>
            <p:nvPr/>
          </p:nvSpPr>
          <p:spPr bwMode="auto">
            <a:xfrm>
              <a:off x="3797" y="971"/>
              <a:ext cx="17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Origine utérine de l’ovotransferrine</a:t>
              </a:r>
            </a:p>
          </p:txBody>
        </p:sp>
        <p:pic>
          <p:nvPicPr>
            <p:cNvPr id="177242" name="Picture 9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65"/>
            <a:stretch>
              <a:fillRect/>
            </a:stretch>
          </p:blipFill>
          <p:spPr bwMode="auto">
            <a:xfrm>
              <a:off x="3742" y="1195"/>
              <a:ext cx="1800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7245" name="Rectangle 9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177246" name="Text Box 94"/>
          <p:cNvSpPr txBox="1">
            <a:spLocks noChangeArrowheads="1"/>
          </p:cNvSpPr>
          <p:nvPr/>
        </p:nvSpPr>
        <p:spPr bwMode="auto">
          <a:xfrm>
            <a:off x="-53975" y="1073150"/>
            <a:ext cx="875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>
                <a:solidFill>
                  <a:srgbClr val="990000"/>
                </a:solidFill>
              </a:rPr>
              <a:t>lysozyme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(Matrix Biol., 2000, 19, 443-453)</a:t>
            </a:r>
            <a:r>
              <a:rPr lang="fr-FR" altLang="fr-FR" i="1">
                <a:solidFill>
                  <a:srgbClr val="990000"/>
                </a:solidFill>
              </a:rPr>
              <a:t> </a:t>
            </a:r>
            <a:r>
              <a:rPr lang="fr-FR" altLang="fr-FR" sz="1800" b="1">
                <a:solidFill>
                  <a:srgbClr val="990000"/>
                </a:solidFill>
              </a:rPr>
              <a:t>et ovotransferrine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(Connect. Tissue. Res., 2001, 42, 225-267)</a:t>
            </a:r>
            <a:endParaRPr lang="fr-FR" altLang="fr-FR" sz="2000" b="1"/>
          </a:p>
        </p:txBody>
      </p:sp>
    </p:spTree>
    <p:extLst>
      <p:ext uri="{BB962C8B-B14F-4D97-AF65-F5344CB8AC3E}">
        <p14:creationId xmlns:p14="http://schemas.microsoft.com/office/powerpoint/2010/main" val="28580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2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515" name="Group 139"/>
          <p:cNvGrpSpPr>
            <a:grpSpLocks/>
          </p:cNvGrpSpPr>
          <p:nvPr/>
        </p:nvGrpSpPr>
        <p:grpSpPr bwMode="auto">
          <a:xfrm>
            <a:off x="581025" y="4567236"/>
            <a:ext cx="8058150" cy="942974"/>
            <a:chOff x="366" y="2877"/>
            <a:chExt cx="5076" cy="594"/>
          </a:xfrm>
        </p:grpSpPr>
        <p:sp>
          <p:nvSpPr>
            <p:cNvPr id="229456" name="Text Box 80"/>
            <p:cNvSpPr txBox="1">
              <a:spLocks noChangeArrowheads="1"/>
            </p:cNvSpPr>
            <p:nvPr/>
          </p:nvSpPr>
          <p:spPr bwMode="auto">
            <a:xfrm>
              <a:off x="2273" y="3238"/>
              <a:ext cx="316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fr-FR" b="1" dirty="0">
                  <a:solidFill>
                    <a:srgbClr val="002060"/>
                  </a:solidFill>
                </a:rPr>
                <a:t>Hydrolyse la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paroi</a:t>
              </a:r>
              <a:r>
                <a:rPr lang="en-GB" altLang="fr-FR" b="1" dirty="0">
                  <a:solidFill>
                    <a:srgbClr val="002060"/>
                  </a:solidFill>
                </a:rPr>
                <a:t> des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bactéries</a:t>
              </a:r>
              <a:r>
                <a:rPr lang="en-GB" altLang="fr-FR" b="1" dirty="0">
                  <a:solidFill>
                    <a:srgbClr val="002060"/>
                  </a:solidFill>
                </a:rPr>
                <a:t> à Gram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positif</a:t>
              </a:r>
              <a:endParaRPr lang="en-GB" altLang="fr-FR" b="1" dirty="0">
                <a:solidFill>
                  <a:srgbClr val="002060"/>
                </a:solidFill>
              </a:endParaRPr>
            </a:p>
          </p:txBody>
        </p:sp>
        <p:sp>
          <p:nvSpPr>
            <p:cNvPr id="229457" name="Text Box 81"/>
            <p:cNvSpPr txBox="1">
              <a:spLocks noChangeArrowheads="1"/>
            </p:cNvSpPr>
            <p:nvPr/>
          </p:nvSpPr>
          <p:spPr bwMode="auto">
            <a:xfrm>
              <a:off x="368" y="2935"/>
              <a:ext cx="11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b="1"/>
                <a:t>* Ovotransferrine</a:t>
              </a:r>
            </a:p>
          </p:txBody>
        </p:sp>
        <p:sp>
          <p:nvSpPr>
            <p:cNvPr id="229458" name="Text Box 82"/>
            <p:cNvSpPr txBox="1">
              <a:spLocks noChangeArrowheads="1"/>
            </p:cNvSpPr>
            <p:nvPr/>
          </p:nvSpPr>
          <p:spPr bwMode="auto">
            <a:xfrm>
              <a:off x="2234" y="2877"/>
              <a:ext cx="262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fr-FR" b="1" dirty="0">
                  <a:solidFill>
                    <a:srgbClr val="002060"/>
                  </a:solidFill>
                </a:rPr>
                <a:t>Inhibe la croissance des bactéries à  Gram négatif par privation de fer</a:t>
              </a:r>
            </a:p>
          </p:txBody>
        </p:sp>
        <p:sp>
          <p:nvSpPr>
            <p:cNvPr id="229459" name="Text Box 83"/>
            <p:cNvSpPr txBox="1">
              <a:spLocks noChangeArrowheads="1"/>
            </p:cNvSpPr>
            <p:nvPr/>
          </p:nvSpPr>
          <p:spPr bwMode="auto">
            <a:xfrm>
              <a:off x="366" y="3226"/>
              <a:ext cx="8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b="1"/>
                <a:t>* Lysozyme</a:t>
              </a:r>
            </a:p>
          </p:txBody>
        </p:sp>
        <p:sp>
          <p:nvSpPr>
            <p:cNvPr id="229460" name="Line 84"/>
            <p:cNvSpPr>
              <a:spLocks noChangeShapeType="1"/>
            </p:cNvSpPr>
            <p:nvPr/>
          </p:nvSpPr>
          <p:spPr bwMode="auto">
            <a:xfrm>
              <a:off x="1524" y="3353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9461" name="Line 85"/>
            <p:cNvSpPr>
              <a:spLocks noChangeShapeType="1"/>
            </p:cNvSpPr>
            <p:nvPr/>
          </p:nvSpPr>
          <p:spPr bwMode="auto">
            <a:xfrm>
              <a:off x="1516" y="3055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9477" name="Text Box 101"/>
          <p:cNvSpPr txBox="1">
            <a:spLocks noChangeArrowheads="1"/>
          </p:cNvSpPr>
          <p:nvPr/>
        </p:nvSpPr>
        <p:spPr bwMode="auto">
          <a:xfrm>
            <a:off x="325438" y="4121150"/>
            <a:ext cx="8818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sz="1800" b="1">
                <a:solidFill>
                  <a:schemeClr val="accent2"/>
                </a:solidFill>
              </a:rPr>
              <a:t>Jouent un rôle antimicrobien (protection chimique de l’œuf et de l’embryon)</a:t>
            </a:r>
          </a:p>
        </p:txBody>
      </p:sp>
      <p:grpSp>
        <p:nvGrpSpPr>
          <p:cNvPr id="229514" name="Group 138"/>
          <p:cNvGrpSpPr>
            <a:grpSpLocks/>
          </p:cNvGrpSpPr>
          <p:nvPr/>
        </p:nvGrpSpPr>
        <p:grpSpPr bwMode="auto">
          <a:xfrm>
            <a:off x="342900" y="1489075"/>
            <a:ext cx="7885113" cy="2595563"/>
            <a:chOff x="216" y="938"/>
            <a:chExt cx="4967" cy="1635"/>
          </a:xfrm>
        </p:grpSpPr>
        <p:grpSp>
          <p:nvGrpSpPr>
            <p:cNvPr id="229479" name="Group 103"/>
            <p:cNvGrpSpPr>
              <a:grpSpLocks/>
            </p:cNvGrpSpPr>
            <p:nvPr/>
          </p:nvGrpSpPr>
          <p:grpSpPr bwMode="auto">
            <a:xfrm>
              <a:off x="3224" y="1441"/>
              <a:ext cx="1125" cy="927"/>
              <a:chOff x="3202" y="973"/>
              <a:chExt cx="1799" cy="1462"/>
            </a:xfrm>
          </p:grpSpPr>
          <p:pic>
            <p:nvPicPr>
              <p:cNvPr id="229480" name="Picture 10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2" y="973"/>
                <a:ext cx="1772" cy="1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481" name="Rectangle 105"/>
              <p:cNvSpPr>
                <a:spLocks noChangeArrowheads="1"/>
              </p:cNvSpPr>
              <p:nvPr/>
            </p:nvSpPr>
            <p:spPr bwMode="auto">
              <a:xfrm>
                <a:off x="4639" y="2217"/>
                <a:ext cx="36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chemeClr val="bg1"/>
                    </a:solidFill>
                  </a:rPr>
                  <a:t>5 µm</a:t>
                </a:r>
              </a:p>
            </p:txBody>
          </p:sp>
        </p:grpSp>
        <p:sp>
          <p:nvSpPr>
            <p:cNvPr id="229482" name="Rectangle 106"/>
            <p:cNvSpPr>
              <a:spLocks noChangeArrowheads="1"/>
            </p:cNvSpPr>
            <p:nvPr/>
          </p:nvSpPr>
          <p:spPr bwMode="auto">
            <a:xfrm>
              <a:off x="3539" y="2342"/>
              <a:ext cx="5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altLang="fr-FR" b="1">
                  <a:solidFill>
                    <a:srgbClr val="002060"/>
                  </a:solidFill>
                </a:rPr>
                <a:t>Lysozyme</a:t>
              </a:r>
            </a:p>
          </p:txBody>
        </p:sp>
        <p:grpSp>
          <p:nvGrpSpPr>
            <p:cNvPr id="229483" name="Group 107"/>
            <p:cNvGrpSpPr>
              <a:grpSpLocks/>
            </p:cNvGrpSpPr>
            <p:nvPr/>
          </p:nvGrpSpPr>
          <p:grpSpPr bwMode="auto">
            <a:xfrm>
              <a:off x="1844" y="1436"/>
              <a:ext cx="1142" cy="995"/>
              <a:chOff x="4251" y="2745"/>
              <a:chExt cx="1557" cy="1491"/>
            </a:xfrm>
          </p:grpSpPr>
          <p:pic>
            <p:nvPicPr>
              <p:cNvPr id="229484" name="Picture 10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1" y="2745"/>
                <a:ext cx="1509" cy="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485" name="Text Box 109"/>
              <p:cNvSpPr txBox="1">
                <a:spLocks noChangeArrowheads="1"/>
              </p:cNvSpPr>
              <p:nvPr/>
            </p:nvSpPr>
            <p:spPr bwMode="auto">
              <a:xfrm>
                <a:off x="4438" y="2922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014</a:t>
                </a:r>
              </a:p>
            </p:txBody>
          </p:sp>
          <p:sp>
            <p:nvSpPr>
              <p:cNvPr id="229486" name="Text Box 110"/>
              <p:cNvSpPr txBox="1">
                <a:spLocks noChangeArrowheads="1"/>
              </p:cNvSpPr>
              <p:nvPr/>
            </p:nvSpPr>
            <p:spPr bwMode="auto">
              <a:xfrm>
                <a:off x="4891" y="3099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114</a:t>
                </a:r>
              </a:p>
            </p:txBody>
          </p:sp>
          <p:sp>
            <p:nvSpPr>
              <p:cNvPr id="229487" name="Text Box 111"/>
              <p:cNvSpPr txBox="1">
                <a:spLocks noChangeArrowheads="1"/>
              </p:cNvSpPr>
              <p:nvPr/>
            </p:nvSpPr>
            <p:spPr bwMode="auto">
              <a:xfrm>
                <a:off x="4523" y="3314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104</a:t>
                </a:r>
              </a:p>
            </p:txBody>
          </p:sp>
          <p:sp>
            <p:nvSpPr>
              <p:cNvPr id="229488" name="Text Box 112"/>
              <p:cNvSpPr txBox="1">
                <a:spLocks noChangeArrowheads="1"/>
              </p:cNvSpPr>
              <p:nvPr/>
            </p:nvSpPr>
            <p:spPr bwMode="auto">
              <a:xfrm>
                <a:off x="5177" y="3406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331</a:t>
                </a:r>
              </a:p>
            </p:txBody>
          </p:sp>
          <p:sp>
            <p:nvSpPr>
              <p:cNvPr id="229489" name="Text Box 113"/>
              <p:cNvSpPr txBox="1">
                <a:spLocks noChangeArrowheads="1"/>
              </p:cNvSpPr>
              <p:nvPr/>
            </p:nvSpPr>
            <p:spPr bwMode="auto">
              <a:xfrm>
                <a:off x="5466" y="3610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014</a:t>
                </a:r>
              </a:p>
            </p:txBody>
          </p:sp>
          <p:sp>
            <p:nvSpPr>
              <p:cNvPr id="229490" name="Text Box 114"/>
              <p:cNvSpPr txBox="1">
                <a:spLocks noChangeArrowheads="1"/>
              </p:cNvSpPr>
              <p:nvPr/>
            </p:nvSpPr>
            <p:spPr bwMode="auto">
              <a:xfrm>
                <a:off x="5153" y="3697"/>
                <a:ext cx="343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031</a:t>
                </a:r>
              </a:p>
            </p:txBody>
          </p:sp>
          <p:sp>
            <p:nvSpPr>
              <p:cNvPr id="229491" name="Text Box 115"/>
              <p:cNvSpPr txBox="1">
                <a:spLocks noChangeArrowheads="1"/>
              </p:cNvSpPr>
              <p:nvPr/>
            </p:nvSpPr>
            <p:spPr bwMode="auto">
              <a:xfrm>
                <a:off x="4818" y="3656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114</a:t>
                </a:r>
              </a:p>
            </p:txBody>
          </p:sp>
          <p:sp>
            <p:nvSpPr>
              <p:cNvPr id="229492" name="Text Box 116"/>
              <p:cNvSpPr txBox="1">
                <a:spLocks noChangeArrowheads="1"/>
              </p:cNvSpPr>
              <p:nvPr/>
            </p:nvSpPr>
            <p:spPr bwMode="auto">
              <a:xfrm>
                <a:off x="4779" y="3914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018</a:t>
                </a:r>
              </a:p>
            </p:txBody>
          </p:sp>
          <p:sp>
            <p:nvSpPr>
              <p:cNvPr id="229493" name="Text Box 117"/>
              <p:cNvSpPr txBox="1">
                <a:spLocks noChangeArrowheads="1"/>
              </p:cNvSpPr>
              <p:nvPr/>
            </p:nvSpPr>
            <p:spPr bwMode="auto">
              <a:xfrm>
                <a:off x="4978" y="4006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104</a:t>
                </a:r>
              </a:p>
            </p:txBody>
          </p:sp>
          <p:sp>
            <p:nvSpPr>
              <p:cNvPr id="229494" name="Text Box 118"/>
              <p:cNvSpPr txBox="1">
                <a:spLocks noChangeArrowheads="1"/>
              </p:cNvSpPr>
              <p:nvPr/>
            </p:nvSpPr>
            <p:spPr bwMode="auto">
              <a:xfrm>
                <a:off x="5340" y="3928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301</a:t>
                </a:r>
              </a:p>
            </p:txBody>
          </p:sp>
          <p:sp>
            <p:nvSpPr>
              <p:cNvPr id="229495" name="Text Box 119"/>
              <p:cNvSpPr txBox="1">
                <a:spLocks noChangeArrowheads="1"/>
              </p:cNvSpPr>
              <p:nvPr/>
            </p:nvSpPr>
            <p:spPr bwMode="auto">
              <a:xfrm>
                <a:off x="4480" y="2868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6" name="Text Box 120"/>
              <p:cNvSpPr txBox="1">
                <a:spLocks noChangeArrowheads="1"/>
              </p:cNvSpPr>
              <p:nvPr/>
            </p:nvSpPr>
            <p:spPr bwMode="auto">
              <a:xfrm>
                <a:off x="4896" y="3057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7" name="Text Box 121"/>
              <p:cNvSpPr txBox="1">
                <a:spLocks noChangeArrowheads="1"/>
              </p:cNvSpPr>
              <p:nvPr/>
            </p:nvSpPr>
            <p:spPr bwMode="auto">
              <a:xfrm>
                <a:off x="4821" y="3611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8" name="Text Box 122"/>
              <p:cNvSpPr txBox="1">
                <a:spLocks noChangeArrowheads="1"/>
              </p:cNvSpPr>
              <p:nvPr/>
            </p:nvSpPr>
            <p:spPr bwMode="auto">
              <a:xfrm>
                <a:off x="5425" y="388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9" name="Text Box 123"/>
              <p:cNvSpPr txBox="1">
                <a:spLocks noChangeArrowheads="1"/>
              </p:cNvSpPr>
              <p:nvPr/>
            </p:nvSpPr>
            <p:spPr bwMode="auto">
              <a:xfrm>
                <a:off x="5181" y="3361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500" name="Text Box 124"/>
              <p:cNvSpPr txBox="1">
                <a:spLocks noChangeArrowheads="1"/>
              </p:cNvSpPr>
              <p:nvPr/>
            </p:nvSpPr>
            <p:spPr bwMode="auto">
              <a:xfrm>
                <a:off x="5260" y="3364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501" name="Text Box 125"/>
              <p:cNvSpPr txBox="1">
                <a:spLocks noChangeArrowheads="1"/>
              </p:cNvSpPr>
              <p:nvPr/>
            </p:nvSpPr>
            <p:spPr bwMode="auto">
              <a:xfrm>
                <a:off x="5547" y="3566"/>
                <a:ext cx="20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</p:grpSp>
        <p:sp>
          <p:nvSpPr>
            <p:cNvPr id="229502" name="Rectangle 126"/>
            <p:cNvSpPr>
              <a:spLocks noChangeArrowheads="1"/>
            </p:cNvSpPr>
            <p:nvPr/>
          </p:nvSpPr>
          <p:spPr bwMode="auto">
            <a:xfrm>
              <a:off x="1562" y="2362"/>
              <a:ext cx="17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GB" altLang="fr-FR" b="1" dirty="0" err="1">
                  <a:solidFill>
                    <a:srgbClr val="002060"/>
                  </a:solidFill>
                </a:rPr>
                <a:t>Ovotransferrine</a:t>
              </a:r>
              <a:endParaRPr lang="en-GB" altLang="fr-FR" b="1" dirty="0">
                <a:solidFill>
                  <a:srgbClr val="002060"/>
                </a:solidFill>
              </a:endParaRPr>
            </a:p>
          </p:txBody>
        </p:sp>
        <p:grpSp>
          <p:nvGrpSpPr>
            <p:cNvPr id="229504" name="Group 128"/>
            <p:cNvGrpSpPr>
              <a:grpSpLocks/>
            </p:cNvGrpSpPr>
            <p:nvPr/>
          </p:nvGrpSpPr>
          <p:grpSpPr bwMode="auto">
            <a:xfrm>
              <a:off x="574" y="1419"/>
              <a:ext cx="1102" cy="1154"/>
              <a:chOff x="271" y="1348"/>
              <a:chExt cx="1264" cy="1337"/>
            </a:xfrm>
          </p:grpSpPr>
          <p:pic>
            <p:nvPicPr>
              <p:cNvPr id="229505" name="Picture 129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" y="1348"/>
                <a:ext cx="1264" cy="1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9506" name="Rectangle 130"/>
              <p:cNvSpPr>
                <a:spLocks noChangeArrowheads="1"/>
              </p:cNvSpPr>
              <p:nvPr/>
            </p:nvSpPr>
            <p:spPr bwMode="auto">
              <a:xfrm>
                <a:off x="359" y="2417"/>
                <a:ext cx="691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r>
                  <a:rPr lang="fr-FR" altLang="fr-FR" b="1" dirty="0">
                    <a:solidFill>
                      <a:srgbClr val="002060"/>
                    </a:solidFill>
                  </a:rPr>
                  <a:t>Témoin</a:t>
                </a:r>
              </a:p>
            </p:txBody>
          </p:sp>
        </p:grpSp>
        <p:sp>
          <p:nvSpPr>
            <p:cNvPr id="229507" name="Text Box 131"/>
            <p:cNvSpPr txBox="1">
              <a:spLocks noChangeArrowheads="1"/>
            </p:cNvSpPr>
            <p:nvPr/>
          </p:nvSpPr>
          <p:spPr bwMode="auto">
            <a:xfrm>
              <a:off x="521" y="1188"/>
              <a:ext cx="27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b="1"/>
                <a:t>Interaction avec le carbonate de calcium</a:t>
              </a:r>
            </a:p>
          </p:txBody>
        </p:sp>
        <p:sp>
          <p:nvSpPr>
            <p:cNvPr id="229508" name="Text Box 132"/>
            <p:cNvSpPr txBox="1">
              <a:spLocks noChangeArrowheads="1"/>
            </p:cNvSpPr>
            <p:nvPr/>
          </p:nvSpPr>
          <p:spPr bwMode="auto">
            <a:xfrm>
              <a:off x="216" y="938"/>
              <a:ext cx="49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Jouent un rôle dans la protection physique de l’œuf et de l’embryon</a:t>
              </a:r>
            </a:p>
          </p:txBody>
        </p:sp>
      </p:grpSp>
      <p:sp>
        <p:nvSpPr>
          <p:cNvPr id="229511" name="Text Box 135"/>
          <p:cNvSpPr txBox="1">
            <a:spLocks noChangeArrowheads="1"/>
          </p:cNvSpPr>
          <p:nvPr/>
        </p:nvSpPr>
        <p:spPr bwMode="auto">
          <a:xfrm>
            <a:off x="-53975" y="1063625"/>
            <a:ext cx="875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>
                <a:solidFill>
                  <a:srgbClr val="990000"/>
                </a:solidFill>
              </a:rPr>
              <a:t>lysozyme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(Matrix Biol., 2000, 19, 443-453)</a:t>
            </a:r>
            <a:r>
              <a:rPr lang="fr-FR" altLang="fr-FR" i="1">
                <a:solidFill>
                  <a:srgbClr val="990000"/>
                </a:solidFill>
              </a:rPr>
              <a:t> </a:t>
            </a:r>
            <a:r>
              <a:rPr lang="fr-FR" altLang="fr-FR" sz="1800" b="1">
                <a:solidFill>
                  <a:srgbClr val="990000"/>
                </a:solidFill>
              </a:rPr>
              <a:t>et ovotransferrine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(Connect. Tissue. Res., 2001, 42, 225-267)</a:t>
            </a:r>
            <a:endParaRPr lang="fr-FR" altLang="fr-FR" sz="2000" b="1"/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0" y="158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Les protéines préalablement identifiées 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par des techniques « classiques »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 dirty="0"/>
                <a:t>Les techniques </a:t>
              </a:r>
              <a:r>
                <a:rPr lang="en-GB" altLang="fr-FR" sz="1600" b="1" dirty="0" err="1"/>
                <a:t>classiques</a:t>
              </a:r>
              <a:endParaRPr lang="en-GB" altLang="fr-FR" sz="1600" b="1" dirty="0"/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202406" y="1895844"/>
            <a:ext cx="2582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 dirty="0"/>
              <a:t>Les développements récents</a:t>
            </a:r>
          </a:p>
        </p:txBody>
      </p:sp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536961" y="2263410"/>
            <a:ext cx="4021137" cy="2447925"/>
            <a:chOff x="797118" y="1483043"/>
            <a:chExt cx="4021381" cy="2447119"/>
          </a:xfrm>
        </p:grpSpPr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797118" y="1483043"/>
              <a:ext cx="3920978" cy="52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15000"/>
                </a:spcBef>
                <a:buFont typeface="Wingdings" pitchFamily="2" charset="2"/>
                <a:buChar char="ü"/>
              </a:pPr>
              <a:r>
                <a:rPr lang="en-US" altLang="fr-FR" sz="1400" dirty="0"/>
                <a:t>2004, Publication </a:t>
              </a:r>
              <a:r>
                <a:rPr lang="en-US" altLang="fr-FR" sz="1400" dirty="0" smtClean="0"/>
                <a:t>de la </a:t>
              </a:r>
              <a:r>
                <a:rPr lang="en-US" altLang="fr-FR" sz="1400" dirty="0" err="1" smtClean="0"/>
                <a:t>séquence</a:t>
              </a:r>
              <a:r>
                <a:rPr lang="en-US" altLang="fr-FR" sz="1400" dirty="0" smtClean="0"/>
                <a:t> </a:t>
              </a:r>
              <a:r>
                <a:rPr lang="en-US" altLang="fr-FR" sz="1400" dirty="0" err="1" smtClean="0"/>
                <a:t>génomique</a:t>
              </a:r>
              <a:r>
                <a:rPr lang="en-US" altLang="fr-FR" sz="1400" dirty="0" smtClean="0"/>
                <a:t> de la </a:t>
              </a:r>
              <a:r>
                <a:rPr lang="en-US" altLang="fr-FR" sz="1400" dirty="0" err="1" smtClean="0"/>
                <a:t>poule</a:t>
              </a:r>
              <a:endParaRPr lang="en-US" altLang="fr-FR" sz="1400" dirty="0"/>
            </a:p>
          </p:txBody>
        </p:sp>
        <p:pic>
          <p:nvPicPr>
            <p:cNvPr id="14" name="Picture 10" descr="cover_natu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4587" y="1790820"/>
              <a:ext cx="1549490" cy="2035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98705" y="1483043"/>
              <a:ext cx="4019794" cy="2447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4" name="Groupe 15"/>
          <p:cNvGrpSpPr>
            <a:grpSpLocks/>
          </p:cNvGrpSpPr>
          <p:nvPr/>
        </p:nvGrpSpPr>
        <p:grpSpPr bwMode="auto">
          <a:xfrm>
            <a:off x="4829560" y="2260235"/>
            <a:ext cx="3668712" cy="4133850"/>
            <a:chOff x="5087796" y="1375321"/>
            <a:chExt cx="3668182" cy="4133476"/>
          </a:xfrm>
        </p:grpSpPr>
        <p:sp>
          <p:nvSpPr>
            <p:cNvPr id="17" name="Rectangle 16"/>
            <p:cNvSpPr/>
            <p:nvPr/>
          </p:nvSpPr>
          <p:spPr>
            <a:xfrm>
              <a:off x="5105255" y="3945251"/>
              <a:ext cx="3587232" cy="7381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cDNA and ESTs libraries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(Identification of 600 434 functional genes in chickens)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8550" b="39134"/>
            <a:stretch>
              <a:fillRect/>
            </a:stretch>
          </p:blipFill>
          <p:spPr bwMode="auto">
            <a:xfrm>
              <a:off x="5168716" y="4824770"/>
              <a:ext cx="3461728" cy="68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087796" y="3929378"/>
              <a:ext cx="3639611" cy="15794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385" r="-1385"/>
            <a:stretch>
              <a:fillRect/>
            </a:stretch>
          </p:blipFill>
          <p:spPr bwMode="auto">
            <a:xfrm>
              <a:off x="5523923" y="1898541"/>
              <a:ext cx="298800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168746" y="1375321"/>
              <a:ext cx="3587232" cy="5238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Genome-wide non redundant catalog of 33 838 different genes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92553" y="1378496"/>
              <a:ext cx="3399934" cy="24477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955036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  <p:sp>
        <p:nvSpPr>
          <p:cNvPr id="180228" name="AutoShape 4"/>
          <p:cNvSpPr>
            <a:spLocks noChangeAspect="1" noChangeArrowheads="1" noTextEdit="1"/>
          </p:cNvSpPr>
          <p:nvPr/>
        </p:nvSpPr>
        <p:spPr bwMode="auto">
          <a:xfrm>
            <a:off x="4773613" y="2163763"/>
            <a:ext cx="563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53" name="Group 2"/>
          <p:cNvGrpSpPr>
            <a:grpSpLocks/>
          </p:cNvGrpSpPr>
          <p:nvPr/>
        </p:nvGrpSpPr>
        <p:grpSpPr bwMode="auto">
          <a:xfrm>
            <a:off x="333375" y="1009649"/>
            <a:ext cx="3443287" cy="735013"/>
            <a:chOff x="115" y="427"/>
            <a:chExt cx="2169" cy="463"/>
          </a:xfrm>
        </p:grpSpPr>
        <p:sp>
          <p:nvSpPr>
            <p:cNvPr id="54" name="Text Box 3"/>
            <p:cNvSpPr txBox="1">
              <a:spLocks noChangeArrowheads="1"/>
            </p:cNvSpPr>
            <p:nvPr/>
          </p:nvSpPr>
          <p:spPr bwMode="auto">
            <a:xfrm>
              <a:off x="192" y="659"/>
              <a:ext cx="20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dirty="0">
                  <a:solidFill>
                    <a:srgbClr val="0033CC"/>
                  </a:solidFill>
                </a:rPr>
                <a:t>* Identifier les gènes fonctionnels</a:t>
              </a:r>
            </a:p>
          </p:txBody>
        </p:sp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115" y="427"/>
              <a:ext cx="6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400" dirty="0"/>
                <a:t>Le but</a:t>
              </a:r>
            </a:p>
          </p:txBody>
        </p:sp>
      </p:grp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438150" y="2706687"/>
            <a:ext cx="4911725" cy="2301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Recueil des tissus: </a:t>
            </a:r>
          </a:p>
          <a:p>
            <a:pPr eaLnBrk="1" hangingPunct="1"/>
            <a:r>
              <a:rPr lang="fr-FR" altLang="fr-FR"/>
              <a:t>	Nombreuses fonctions biologiques : (Tissus reproducteurs, système digestif, Système nerveux central, foie, intestin, rate, …)</a:t>
            </a:r>
          </a:p>
          <a:p>
            <a:pPr eaLnBrk="1" hangingPunct="1"/>
            <a:r>
              <a:rPr lang="fr-FR" altLang="fr-FR"/>
              <a:t> 	Différentes conditions : 	(embryons,jeunes, adultes, males, femelles, facteurs nutritionnels…)</a:t>
            </a:r>
          </a:p>
          <a:p>
            <a:pPr eaLnBrk="1" hangingPunct="1"/>
            <a:r>
              <a:rPr lang="fr-FR" altLang="fr-FR" b="1"/>
              <a:t>		</a:t>
            </a:r>
          </a:p>
        </p:txBody>
      </p:sp>
      <p:grpSp>
        <p:nvGrpSpPr>
          <p:cNvPr id="57" name="Group 12"/>
          <p:cNvGrpSpPr>
            <a:grpSpLocks/>
          </p:cNvGrpSpPr>
          <p:nvPr/>
        </p:nvGrpSpPr>
        <p:grpSpPr bwMode="auto">
          <a:xfrm>
            <a:off x="438150" y="1606550"/>
            <a:ext cx="8705850" cy="1016000"/>
            <a:chOff x="146" y="915"/>
            <a:chExt cx="10924" cy="640"/>
          </a:xfrm>
        </p:grpSpPr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>
              <a:off x="146" y="915"/>
              <a:ext cx="167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400"/>
                <a:t>Méthode</a:t>
              </a:r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59" name="Text Box 14"/>
            <p:cNvSpPr txBox="1">
              <a:spLocks noChangeArrowheads="1"/>
            </p:cNvSpPr>
            <p:nvPr/>
          </p:nvSpPr>
          <p:spPr bwMode="auto">
            <a:xfrm>
              <a:off x="176" y="1151"/>
              <a:ext cx="1089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0033CC"/>
                  </a:solidFill>
                </a:rPr>
                <a:t>* Un catalogue compréhensible de l’ensemble des séquences d’un organisme ou d’un tissu spécifique ou d’une fonction biologique</a:t>
              </a:r>
            </a:p>
          </p:txBody>
        </p:sp>
      </p:grpSp>
      <p:grpSp>
        <p:nvGrpSpPr>
          <p:cNvPr id="60" name="Group 28"/>
          <p:cNvGrpSpPr>
            <a:grpSpLocks/>
          </p:cNvGrpSpPr>
          <p:nvPr/>
        </p:nvGrpSpPr>
        <p:grpSpPr bwMode="auto">
          <a:xfrm>
            <a:off x="5230812" y="3721100"/>
            <a:ext cx="3300413" cy="396875"/>
            <a:chOff x="3132" y="2115"/>
            <a:chExt cx="2079" cy="250"/>
          </a:xfrm>
        </p:grpSpPr>
        <p:sp>
          <p:nvSpPr>
            <p:cNvPr id="61" name="Text Box 20"/>
            <p:cNvSpPr txBox="1">
              <a:spLocks noChangeArrowheads="1"/>
            </p:cNvSpPr>
            <p:nvPr/>
          </p:nvSpPr>
          <p:spPr bwMode="auto">
            <a:xfrm>
              <a:off x="4670" y="2115"/>
              <a:ext cx="5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/>
                <a:t>cDNAs</a:t>
              </a:r>
            </a:p>
          </p:txBody>
        </p:sp>
        <p:sp>
          <p:nvSpPr>
            <p:cNvPr id="62" name="Line 22"/>
            <p:cNvSpPr>
              <a:spLocks noChangeShapeType="1"/>
            </p:cNvSpPr>
            <p:nvPr/>
          </p:nvSpPr>
          <p:spPr bwMode="auto">
            <a:xfrm>
              <a:off x="3132" y="2233"/>
              <a:ext cx="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Text Box 23"/>
            <p:cNvSpPr txBox="1">
              <a:spLocks noChangeArrowheads="1"/>
            </p:cNvSpPr>
            <p:nvPr/>
          </p:nvSpPr>
          <p:spPr bwMode="auto">
            <a:xfrm>
              <a:off x="3639" y="2124"/>
              <a:ext cx="4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/>
                <a:t>ARNm</a:t>
              </a:r>
            </a:p>
          </p:txBody>
        </p:sp>
        <p:sp>
          <p:nvSpPr>
            <p:cNvPr id="64" name="Line 24"/>
            <p:cNvSpPr>
              <a:spLocks noChangeShapeType="1"/>
            </p:cNvSpPr>
            <p:nvPr/>
          </p:nvSpPr>
          <p:spPr bwMode="auto">
            <a:xfrm>
              <a:off x="4118" y="2249"/>
              <a:ext cx="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2224087" y="4160838"/>
            <a:ext cx="5567363" cy="1763713"/>
            <a:chOff x="1238" y="2392"/>
            <a:chExt cx="3507" cy="1111"/>
          </a:xfrm>
        </p:grpSpPr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3536" y="2719"/>
              <a:ext cx="102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sz="2000"/>
                <a:t>Clonage dans des bactéries</a:t>
              </a:r>
            </a:p>
          </p:txBody>
        </p:sp>
        <p:sp>
          <p:nvSpPr>
            <p:cNvPr id="67" name="Text Box 17"/>
            <p:cNvSpPr txBox="1">
              <a:spLocks noChangeArrowheads="1"/>
            </p:cNvSpPr>
            <p:nvPr/>
          </p:nvSpPr>
          <p:spPr bwMode="auto">
            <a:xfrm>
              <a:off x="1238" y="3099"/>
              <a:ext cx="154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CC3300"/>
                  </a:solidFill>
                </a:rPr>
                <a:t>Séquence partielle du </a:t>
              </a:r>
              <a:r>
                <a:rPr lang="fr-FR" altLang="fr-FR" b="1" dirty="0" err="1">
                  <a:solidFill>
                    <a:srgbClr val="CC3300"/>
                  </a:solidFill>
                </a:rPr>
                <a:t>cDNA</a:t>
              </a:r>
              <a:r>
                <a:rPr lang="fr-FR" altLang="fr-FR" b="1" dirty="0">
                  <a:solidFill>
                    <a:srgbClr val="CC3300"/>
                  </a:solidFill>
                </a:rPr>
                <a:t> cloné (EST)</a:t>
              </a:r>
            </a:p>
          </p:txBody>
        </p:sp>
        <p:sp>
          <p:nvSpPr>
            <p:cNvPr id="68" name="Line 25"/>
            <p:cNvSpPr>
              <a:spLocks noChangeShapeType="1"/>
            </p:cNvSpPr>
            <p:nvPr/>
          </p:nvSpPr>
          <p:spPr bwMode="auto">
            <a:xfrm flipH="1">
              <a:off x="4142" y="2392"/>
              <a:ext cx="603" cy="3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26"/>
            <p:cNvSpPr>
              <a:spLocks noChangeShapeType="1"/>
            </p:cNvSpPr>
            <p:nvPr/>
          </p:nvSpPr>
          <p:spPr bwMode="auto">
            <a:xfrm flipH="1">
              <a:off x="2814" y="3096"/>
              <a:ext cx="603" cy="32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386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560387" y="1551782"/>
            <a:ext cx="27908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601662" y="2507457"/>
            <a:ext cx="2790825" cy="0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>
            <a:off x="600075" y="25153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892175" y="28963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1308100" y="2169320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>
            <a:off x="1704975" y="277574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2063750" y="29852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2355850" y="22105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468437" y="2966245"/>
            <a:ext cx="51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b="1"/>
              <a:t>EST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3981450" y="2758282"/>
            <a:ext cx="50974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/>
              <a:t>Assembled into a genome-wide non-redundant catalog of expressed genes</a:t>
            </a:r>
          </a:p>
          <a:p>
            <a:pPr algn="ctr" eaLnBrk="1" hangingPunct="1"/>
            <a:r>
              <a:rPr lang="fr-FR" altLang="fr-FR" b="1"/>
              <a:t>(Unigenes)</a:t>
            </a: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558800" y="15597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>
            <a:off x="850900" y="19407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1663700" y="182007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>
            <a:off x="2022475" y="20296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>
            <a:off x="2314575" y="12549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525462" y="3701257"/>
            <a:ext cx="72231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b="1"/>
              <a:t>Main projects for poultry:</a:t>
            </a:r>
          </a:p>
          <a:p>
            <a:pPr eaLnBrk="1" hangingPunct="1"/>
            <a:r>
              <a:rPr lang="fr-FR" altLang="fr-FR" sz="2000" b="1"/>
              <a:t>	</a:t>
            </a:r>
            <a:r>
              <a:rPr lang="fr-FR" altLang="fr-FR" b="1"/>
              <a:t>University Delaware </a:t>
            </a:r>
            <a:r>
              <a:rPr lang="fr-FR" altLang="fr-FR" sz="1600" b="1">
                <a:solidFill>
                  <a:srgbClr val="0033CC"/>
                </a:solidFill>
              </a:rPr>
              <a:t>(http://www.chickest.udel.edu/)</a:t>
            </a:r>
          </a:p>
          <a:p>
            <a:pPr eaLnBrk="1" hangingPunct="1"/>
            <a:r>
              <a:rPr lang="fr-FR" altLang="fr-FR" b="1"/>
              <a:t>	University of Manchester </a:t>
            </a:r>
            <a:r>
              <a:rPr lang="fr-FR" altLang="fr-FR" sz="1600" b="1">
                <a:solidFill>
                  <a:srgbClr val="0033CC"/>
                </a:solidFill>
              </a:rPr>
              <a:t>(http://www.chick.umist.ac.uk/index.html)</a:t>
            </a:r>
          </a:p>
          <a:p>
            <a:pPr eaLnBrk="1" hangingPunct="1"/>
            <a:r>
              <a:rPr lang="fr-FR" altLang="fr-FR" b="1"/>
              <a:t>	Inra </a:t>
            </a:r>
            <a:r>
              <a:rPr lang="fr-FR" altLang="fr-FR" sz="1600" b="1">
                <a:solidFill>
                  <a:srgbClr val="0033CC"/>
                </a:solidFill>
              </a:rPr>
              <a:t>(http://www.sigenae.org)</a:t>
            </a: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-65088" y="595392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solidFill>
                  <a:srgbClr val="CC3300"/>
                </a:solidFill>
              </a:rPr>
              <a:t>600 </a:t>
            </a:r>
            <a:r>
              <a:rPr lang="fr-FR" altLang="fr-FR" b="1" dirty="0" smtClean="0">
                <a:solidFill>
                  <a:srgbClr val="CC3300"/>
                </a:solidFill>
              </a:rPr>
              <a:t>434 </a:t>
            </a:r>
            <a:r>
              <a:rPr lang="fr-FR" altLang="fr-FR" b="1" dirty="0">
                <a:solidFill>
                  <a:srgbClr val="CC3300"/>
                </a:solidFill>
              </a:rPr>
              <a:t>séquences </a:t>
            </a:r>
            <a:r>
              <a:rPr lang="fr-FR" altLang="fr-FR" sz="1200" dirty="0">
                <a:solidFill>
                  <a:srgbClr val="CC3300"/>
                </a:solidFill>
              </a:rPr>
              <a:t>(http://www.ncbi.nlm.nih.gov/dbEST/dbEST_summary.html)</a:t>
            </a:r>
            <a:r>
              <a:rPr lang="fr-FR" altLang="fr-FR" b="1" dirty="0">
                <a:solidFill>
                  <a:srgbClr val="CC3300"/>
                </a:solidFill>
              </a:rPr>
              <a:t> pour 260 460 contigs et 129 842 singlets </a:t>
            </a:r>
            <a:r>
              <a:rPr lang="fr-FR" altLang="fr-FR" sz="1200" dirty="0">
                <a:solidFill>
                  <a:srgbClr val="CC3300"/>
                </a:solidFill>
              </a:rPr>
              <a:t>(http: //public-</a:t>
            </a:r>
            <a:r>
              <a:rPr lang="fr-FR" altLang="fr-FR" sz="1200" dirty="0" err="1">
                <a:solidFill>
                  <a:srgbClr val="CC3300"/>
                </a:solidFill>
              </a:rPr>
              <a:t>contigbrowser.sigenae</a:t>
            </a:r>
            <a:r>
              <a:rPr lang="fr-FR" altLang="fr-FR" sz="1200" dirty="0">
                <a:solidFill>
                  <a:srgbClr val="CC3300"/>
                </a:solidFill>
              </a:rPr>
              <a:t>. org:9090/</a:t>
            </a:r>
            <a:r>
              <a:rPr lang="fr-FR" altLang="fr-FR" sz="1200" dirty="0" err="1">
                <a:solidFill>
                  <a:srgbClr val="CC3300"/>
                </a:solidFill>
              </a:rPr>
              <a:t>Gallus_gallus</a:t>
            </a:r>
            <a:r>
              <a:rPr lang="fr-FR" altLang="fr-FR" sz="1200" dirty="0">
                <a:solidFill>
                  <a:srgbClr val="CC3300"/>
                </a:solidFill>
              </a:rPr>
              <a:t>/index.html)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70" y="5165787"/>
            <a:ext cx="3455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L 0.00069 -0.055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5 0.00023 L -0.03855 0.04931 " pathEditMode="relative" ptsTypes="AA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 -0.00023 C -0.02257 -0.00625 -0.02396 -0.00833 -0.02292 -0.0169 C -0.0224 -0.02037 -0.02101 -0.02454 -0.02014 -0.02801 C -0.01962 -0.02986 -0.02014 -0.03287 -0.01875 -0.03357 C -0.01649 -0.03449 -0.01667 -0.03357 -0.01667 -0.03542 " pathEditMode="relative" ptsTypes="ffffA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7.40741E-7 L -0.0007 -0.0675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3334 0.0444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37 L 0.51962 0.003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L 0.00069 -0.0555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 -0.00023 C -0.02257 -0.00625 -0.02396 -0.00833 -0.02292 -0.0169 C -0.0224 -0.02037 -0.02101 -0.02454 -0.02014 -0.02801 C -0.01962 -0.02986 -0.02014 -0.03287 -0.01875 -0.03357 C -0.01649 -0.03449 -0.01667 -0.03357 -0.01667 -0.03542 " pathEditMode="relative" ptsTypes="ffffA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7.40741E-7 L -0.0007 -0.0675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3334 0.0444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37 L 0.51962 0.00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/>
      <p:bldP spid="37" grpId="0" animBg="1"/>
      <p:bldP spid="38" grpId="0" animBg="1"/>
      <p:bldP spid="39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06093" y="3327399"/>
            <a:ext cx="4545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>
                <a:solidFill>
                  <a:srgbClr val="0033CC"/>
                </a:solidFill>
              </a:rPr>
              <a:t>Traduction en séquences nucléotidiques</a:t>
            </a:r>
          </a:p>
          <a:p>
            <a:pPr algn="ctr"/>
            <a:r>
              <a:rPr lang="en-GB" altLang="fr-FR" sz="2000">
                <a:solidFill>
                  <a:srgbClr val="0033CC"/>
                </a:solidFill>
              </a:rPr>
              <a:t>(code dégénéré)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8999" y="1530348"/>
            <a:ext cx="818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000" dirty="0"/>
              <a:t>Séquençage des Protéines et traduction en nucléotides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64368" y="2587624"/>
            <a:ext cx="174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N terminal</a:t>
            </a:r>
            <a:r>
              <a:rPr lang="en-GB" altLang="fr-FR" sz="1600">
                <a:solidFill>
                  <a:schemeClr val="tx2"/>
                </a:solidFill>
              </a:rPr>
              <a:t> </a:t>
            </a:r>
            <a:r>
              <a:rPr lang="en-GB" altLang="fr-FR" sz="1600" b="1">
                <a:solidFill>
                  <a:schemeClr val="tx2"/>
                </a:solidFill>
              </a:rPr>
              <a:t>sequence</a:t>
            </a:r>
            <a:endParaRPr lang="en-GB" altLang="fr-FR" sz="2000" b="1">
              <a:solidFill>
                <a:schemeClr val="tx2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89868" y="2860674"/>
            <a:ext cx="207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200" b="1">
                <a:solidFill>
                  <a:schemeClr val="tx2"/>
                </a:solidFill>
              </a:rPr>
              <a:t>ERLPWPQVPGVMHPLNPKHREAV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61193" y="3062287"/>
            <a:ext cx="2290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Internal peptide sequences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815181" y="3389312"/>
            <a:ext cx="2373312" cy="2087562"/>
            <a:chOff x="677" y="2660"/>
            <a:chExt cx="1495" cy="1315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80" y="2669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680" y="2755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8" y="2926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678" y="3012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K2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78" y="3097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78" y="31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678" y="3270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K5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77" y="3354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678" y="3441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677" y="3525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678" y="3612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678" y="3698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K8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78" y="37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K9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678" y="3869"/>
              <a:ext cx="1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K10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1021" y="2660"/>
              <a:ext cx="5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GLAIVGSSH(I)</a:t>
              </a: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983" y="2746"/>
              <a:ext cx="1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</a:t>
              </a: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992" y="2833"/>
              <a:ext cx="2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ERLPW</a:t>
              </a: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995" y="2917"/>
              <a:ext cx="3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X(Q)IRK</a:t>
              </a: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976" y="3003"/>
              <a:ext cx="2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(G)NF</a:t>
              </a: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1018" y="3088"/>
              <a:ext cx="4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KSPXVVHAK</a:t>
              </a:r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998" y="3174"/>
              <a:ext cx="39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DNAVAFK</a:t>
              </a: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1034" y="3261"/>
              <a:ext cx="7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X(Q)IRXDNAVAFK</a:t>
              </a: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1064" y="3345"/>
              <a:ext cx="9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(Q)IQEED(HR)FYE(YLQ)</a:t>
              </a:r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1074" y="3432"/>
              <a:ext cx="9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 KQIQEED HR FYE(YLQ)</a:t>
              </a: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1089" y="3516"/>
              <a:ext cx="100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KQSTEHTGYLLAQVSS(V)K</a:t>
              </a: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1079" y="3603"/>
              <a:ext cx="9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QSTEHTGYLLAQVSS(V)K</a:t>
              </a: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1054" y="3689"/>
              <a:ext cx="68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YLVWTLGHPIRVK</a:t>
              </a: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1077" y="3774"/>
              <a:ext cx="90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FIVLLHEIPTQQLNVX(H)</a:t>
              </a:r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1066" y="3860"/>
              <a:ext cx="1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KPITANYIPDS(N)GNIA(HDH)</a:t>
              </a:r>
            </a:p>
          </p:txBody>
        </p:sp>
      </p:grp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578643" y="2238374"/>
            <a:ext cx="3324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 b="1"/>
              <a:t>Protein sequencing of OCX-32</a:t>
            </a:r>
            <a:endParaRPr lang="en-GB" altLang="fr-FR" sz="1200" b="1"/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4658518" y="4179887"/>
            <a:ext cx="449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Leucine : 6 codons </a:t>
            </a:r>
          </a:p>
          <a:p>
            <a:pPr eaLnBrk="1" hangingPunct="1"/>
            <a:r>
              <a:rPr lang="fr-FR" altLang="fr-FR"/>
              <a:t>(UUA, UUG, CUU, CUC, CUA, CUG)</a:t>
            </a:r>
          </a:p>
          <a:p>
            <a:pPr eaLnBrk="1" hangingPunct="1"/>
            <a:r>
              <a:rPr lang="fr-FR" altLang="fr-FR"/>
              <a:t>Acide aspartique : 2 codons (GAU, GAC)</a:t>
            </a:r>
          </a:p>
          <a:p>
            <a:pPr eaLnBrk="1" hangingPunct="1"/>
            <a:r>
              <a:rPr lang="fr-FR" altLang="fr-FR"/>
              <a:t>Méthionine : codon unique (AUG)</a:t>
            </a: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4866481" y="5822949"/>
            <a:ext cx="3527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3300"/>
                </a:solidFill>
              </a:rPr>
              <a:t>Milliers de combinaisons possibles</a:t>
            </a:r>
          </a:p>
          <a:p>
            <a:pPr eaLnBrk="1" hangingPunct="1"/>
            <a:r>
              <a:rPr lang="fr-FR" altLang="fr-FR">
                <a:solidFill>
                  <a:srgbClr val="CC3300"/>
                </a:solidFill>
              </a:rPr>
              <a:t>Utilisation d’outils bioinformatiques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24668" y="2232024"/>
            <a:ext cx="3370263" cy="33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902868" y="3748087"/>
            <a:ext cx="78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51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8" grpId="0"/>
      <p:bldP spid="5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95775" y="3073400"/>
            <a:ext cx="4545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>
                <a:solidFill>
                  <a:srgbClr val="0033CC"/>
                </a:solidFill>
              </a:rPr>
              <a:t>Traduction en séquences nucléotidiques</a:t>
            </a:r>
          </a:p>
          <a:p>
            <a:pPr algn="ctr"/>
            <a:r>
              <a:rPr lang="en-GB" altLang="fr-FR" sz="2000">
                <a:solidFill>
                  <a:srgbClr val="0033CC"/>
                </a:solidFill>
              </a:rPr>
              <a:t>(code dégénéré)</a:t>
            </a:r>
          </a:p>
        </p:txBody>
      </p: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4910138" y="3775075"/>
            <a:ext cx="4065587" cy="1217613"/>
            <a:chOff x="3113" y="2148"/>
            <a:chExt cx="2561" cy="767"/>
          </a:xfrm>
        </p:grpSpPr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3113" y="2473"/>
              <a:ext cx="256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2000">
                  <a:solidFill>
                    <a:srgbClr val="0033CC"/>
                  </a:solidFill>
                </a:rPr>
                <a:t>Recherche dans les bases de données</a:t>
              </a:r>
            </a:p>
            <a:p>
              <a:pPr algn="ctr"/>
              <a:r>
                <a:rPr lang="en-GB" altLang="fr-FR" sz="2000">
                  <a:solidFill>
                    <a:srgbClr val="0033CC"/>
                  </a:solidFill>
                </a:rPr>
                <a:t> Banques de données EST (tblastN)</a:t>
              </a:r>
            </a:p>
          </p:txBody>
        </p:sp>
        <p:sp>
          <p:nvSpPr>
            <p:cNvPr id="49" name="AutoShape 45"/>
            <p:cNvSpPr>
              <a:spLocks noChangeArrowheads="1"/>
            </p:cNvSpPr>
            <p:nvPr/>
          </p:nvSpPr>
          <p:spPr bwMode="auto">
            <a:xfrm rot="5400000">
              <a:off x="3942" y="2190"/>
              <a:ext cx="360" cy="276"/>
            </a:xfrm>
            <a:prstGeom prst="notchedRightArrow">
              <a:avLst>
                <a:gd name="adj1" fmla="val 50000"/>
                <a:gd name="adj2" fmla="val 32609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4448175" y="5048250"/>
            <a:ext cx="4130675" cy="1211263"/>
            <a:chOff x="2822" y="2742"/>
            <a:chExt cx="2602" cy="763"/>
          </a:xfrm>
        </p:grpSpPr>
        <p:sp>
          <p:nvSpPr>
            <p:cNvPr id="51" name="Text Box 47"/>
            <p:cNvSpPr txBox="1">
              <a:spLocks noChangeArrowheads="1"/>
            </p:cNvSpPr>
            <p:nvPr/>
          </p:nvSpPr>
          <p:spPr bwMode="auto">
            <a:xfrm>
              <a:off x="2822" y="3063"/>
              <a:ext cx="260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2000">
                  <a:solidFill>
                    <a:srgbClr val="0033CC"/>
                  </a:solidFill>
                </a:rPr>
                <a:t>Identification des séquences EST correspondantes</a:t>
              </a:r>
            </a:p>
          </p:txBody>
        </p:sp>
        <p:sp>
          <p:nvSpPr>
            <p:cNvPr id="52" name="AutoShape 48"/>
            <p:cNvSpPr>
              <a:spLocks noChangeArrowheads="1"/>
            </p:cNvSpPr>
            <p:nvPr/>
          </p:nvSpPr>
          <p:spPr bwMode="auto">
            <a:xfrm rot="5400000">
              <a:off x="3936" y="2784"/>
              <a:ext cx="360" cy="276"/>
            </a:xfrm>
            <a:prstGeom prst="notchedRightArrow">
              <a:avLst>
                <a:gd name="adj1" fmla="val 50000"/>
                <a:gd name="adj2" fmla="val 32609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888999" y="1530348"/>
            <a:ext cx="818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000" dirty="0"/>
              <a:t>Séquençage des Protéines et traduction en nucléotides</a:t>
            </a: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664368" y="2587624"/>
            <a:ext cx="174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N terminal</a:t>
            </a:r>
            <a:r>
              <a:rPr lang="en-GB" altLang="fr-FR" sz="1600">
                <a:solidFill>
                  <a:schemeClr val="tx2"/>
                </a:solidFill>
              </a:rPr>
              <a:t> </a:t>
            </a:r>
            <a:r>
              <a:rPr lang="en-GB" altLang="fr-FR" sz="1600" b="1">
                <a:solidFill>
                  <a:schemeClr val="tx2"/>
                </a:solidFill>
              </a:rPr>
              <a:t>sequence</a:t>
            </a:r>
            <a:endParaRPr lang="en-GB" altLang="fr-FR" sz="2000" b="1">
              <a:solidFill>
                <a:schemeClr val="tx2"/>
              </a:solidFill>
            </a:endParaRP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1489868" y="2860674"/>
            <a:ext cx="207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200" b="1">
                <a:solidFill>
                  <a:schemeClr val="tx2"/>
                </a:solidFill>
              </a:rPr>
              <a:t>ERLPWPQVPGVMHPLNPKHREAV</a:t>
            </a:r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661193" y="3062287"/>
            <a:ext cx="2290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Internal peptide sequences</a:t>
            </a:r>
          </a:p>
        </p:txBody>
      </p:sp>
      <p:grpSp>
        <p:nvGrpSpPr>
          <p:cNvPr id="58" name="Group 9"/>
          <p:cNvGrpSpPr>
            <a:grpSpLocks/>
          </p:cNvGrpSpPr>
          <p:nvPr/>
        </p:nvGrpSpPr>
        <p:grpSpPr bwMode="auto">
          <a:xfrm>
            <a:off x="815181" y="3389312"/>
            <a:ext cx="2373312" cy="2087562"/>
            <a:chOff x="677" y="2660"/>
            <a:chExt cx="1495" cy="1315"/>
          </a:xfrm>
        </p:grpSpPr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680" y="2669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680" y="2755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1" name="Rectangle 12"/>
            <p:cNvSpPr>
              <a:spLocks noChangeArrowheads="1"/>
            </p:cNvSpPr>
            <p:nvPr/>
          </p:nvSpPr>
          <p:spPr bwMode="auto">
            <a:xfrm>
              <a:off x="678" y="2926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2" name="Rectangle 13"/>
            <p:cNvSpPr>
              <a:spLocks noChangeArrowheads="1"/>
            </p:cNvSpPr>
            <p:nvPr/>
          </p:nvSpPr>
          <p:spPr bwMode="auto">
            <a:xfrm>
              <a:off x="678" y="3012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K2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3" name="Rectangle 14"/>
            <p:cNvSpPr>
              <a:spLocks noChangeArrowheads="1"/>
            </p:cNvSpPr>
            <p:nvPr/>
          </p:nvSpPr>
          <p:spPr bwMode="auto">
            <a:xfrm>
              <a:off x="678" y="3097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4" name="Rectangle 15"/>
            <p:cNvSpPr>
              <a:spLocks noChangeArrowheads="1"/>
            </p:cNvSpPr>
            <p:nvPr/>
          </p:nvSpPr>
          <p:spPr bwMode="auto">
            <a:xfrm>
              <a:off x="678" y="31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5" name="Rectangle 16"/>
            <p:cNvSpPr>
              <a:spLocks noChangeArrowheads="1"/>
            </p:cNvSpPr>
            <p:nvPr/>
          </p:nvSpPr>
          <p:spPr bwMode="auto">
            <a:xfrm>
              <a:off x="678" y="3270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K5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6" name="Rectangle 17"/>
            <p:cNvSpPr>
              <a:spLocks noChangeArrowheads="1"/>
            </p:cNvSpPr>
            <p:nvPr/>
          </p:nvSpPr>
          <p:spPr bwMode="auto">
            <a:xfrm>
              <a:off x="677" y="3354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7" name="Rectangle 18"/>
            <p:cNvSpPr>
              <a:spLocks noChangeArrowheads="1"/>
            </p:cNvSpPr>
            <p:nvPr/>
          </p:nvSpPr>
          <p:spPr bwMode="auto">
            <a:xfrm>
              <a:off x="678" y="3441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8" name="Rectangle 19"/>
            <p:cNvSpPr>
              <a:spLocks noChangeArrowheads="1"/>
            </p:cNvSpPr>
            <p:nvPr/>
          </p:nvSpPr>
          <p:spPr bwMode="auto">
            <a:xfrm>
              <a:off x="677" y="3525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69" name="Rectangle 20"/>
            <p:cNvSpPr>
              <a:spLocks noChangeArrowheads="1"/>
            </p:cNvSpPr>
            <p:nvPr/>
          </p:nvSpPr>
          <p:spPr bwMode="auto">
            <a:xfrm>
              <a:off x="678" y="3612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70" name="Rectangle 21"/>
            <p:cNvSpPr>
              <a:spLocks noChangeArrowheads="1"/>
            </p:cNvSpPr>
            <p:nvPr/>
          </p:nvSpPr>
          <p:spPr bwMode="auto">
            <a:xfrm>
              <a:off x="678" y="3698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K8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71" name="Rectangle 22"/>
            <p:cNvSpPr>
              <a:spLocks noChangeArrowheads="1"/>
            </p:cNvSpPr>
            <p:nvPr/>
          </p:nvSpPr>
          <p:spPr bwMode="auto">
            <a:xfrm>
              <a:off x="678" y="37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K9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72" name="Rectangle 23"/>
            <p:cNvSpPr>
              <a:spLocks noChangeArrowheads="1"/>
            </p:cNvSpPr>
            <p:nvPr/>
          </p:nvSpPr>
          <p:spPr bwMode="auto">
            <a:xfrm>
              <a:off x="678" y="3869"/>
              <a:ext cx="1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K10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73" name="Rectangle 24"/>
            <p:cNvSpPr>
              <a:spLocks noChangeArrowheads="1"/>
            </p:cNvSpPr>
            <p:nvPr/>
          </p:nvSpPr>
          <p:spPr bwMode="auto">
            <a:xfrm>
              <a:off x="1021" y="2660"/>
              <a:ext cx="5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GLAIVGSSH(I)</a:t>
              </a:r>
            </a:p>
          </p:txBody>
        </p:sp>
        <p:sp>
          <p:nvSpPr>
            <p:cNvPr id="74" name="Rectangle 25"/>
            <p:cNvSpPr>
              <a:spLocks noChangeArrowheads="1"/>
            </p:cNvSpPr>
            <p:nvPr/>
          </p:nvSpPr>
          <p:spPr bwMode="auto">
            <a:xfrm>
              <a:off x="983" y="2746"/>
              <a:ext cx="1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</a:t>
              </a:r>
            </a:p>
          </p:txBody>
        </p:sp>
        <p:sp>
          <p:nvSpPr>
            <p:cNvPr id="75" name="Rectangle 26"/>
            <p:cNvSpPr>
              <a:spLocks noChangeArrowheads="1"/>
            </p:cNvSpPr>
            <p:nvPr/>
          </p:nvSpPr>
          <p:spPr bwMode="auto">
            <a:xfrm>
              <a:off x="992" y="2833"/>
              <a:ext cx="2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ERLPW</a:t>
              </a:r>
            </a:p>
          </p:txBody>
        </p:sp>
        <p:sp>
          <p:nvSpPr>
            <p:cNvPr id="76" name="Rectangle 27"/>
            <p:cNvSpPr>
              <a:spLocks noChangeArrowheads="1"/>
            </p:cNvSpPr>
            <p:nvPr/>
          </p:nvSpPr>
          <p:spPr bwMode="auto">
            <a:xfrm>
              <a:off x="995" y="2917"/>
              <a:ext cx="3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X(Q)IRK</a:t>
              </a:r>
            </a:p>
          </p:txBody>
        </p:sp>
        <p:sp>
          <p:nvSpPr>
            <p:cNvPr id="77" name="Rectangle 28"/>
            <p:cNvSpPr>
              <a:spLocks noChangeArrowheads="1"/>
            </p:cNvSpPr>
            <p:nvPr/>
          </p:nvSpPr>
          <p:spPr bwMode="auto">
            <a:xfrm>
              <a:off x="976" y="3003"/>
              <a:ext cx="2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(G)NF</a:t>
              </a:r>
            </a:p>
          </p:txBody>
        </p:sp>
        <p:sp>
          <p:nvSpPr>
            <p:cNvPr id="78" name="Rectangle 29"/>
            <p:cNvSpPr>
              <a:spLocks noChangeArrowheads="1"/>
            </p:cNvSpPr>
            <p:nvPr/>
          </p:nvSpPr>
          <p:spPr bwMode="auto">
            <a:xfrm>
              <a:off x="1018" y="3088"/>
              <a:ext cx="4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KSPXVVHAK</a:t>
              </a:r>
            </a:p>
          </p:txBody>
        </p:sp>
        <p:sp>
          <p:nvSpPr>
            <p:cNvPr id="79" name="Rectangle 30"/>
            <p:cNvSpPr>
              <a:spLocks noChangeArrowheads="1"/>
            </p:cNvSpPr>
            <p:nvPr/>
          </p:nvSpPr>
          <p:spPr bwMode="auto">
            <a:xfrm>
              <a:off x="998" y="3174"/>
              <a:ext cx="39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DNAVAFK</a:t>
              </a:r>
            </a:p>
          </p:txBody>
        </p:sp>
        <p:sp>
          <p:nvSpPr>
            <p:cNvPr id="80" name="Rectangle 31"/>
            <p:cNvSpPr>
              <a:spLocks noChangeArrowheads="1"/>
            </p:cNvSpPr>
            <p:nvPr/>
          </p:nvSpPr>
          <p:spPr bwMode="auto">
            <a:xfrm>
              <a:off x="1034" y="3261"/>
              <a:ext cx="7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X(Q)IRXDNAVAFK</a:t>
              </a:r>
            </a:p>
          </p:txBody>
        </p:sp>
        <p:sp>
          <p:nvSpPr>
            <p:cNvPr id="81" name="Rectangle 32"/>
            <p:cNvSpPr>
              <a:spLocks noChangeArrowheads="1"/>
            </p:cNvSpPr>
            <p:nvPr/>
          </p:nvSpPr>
          <p:spPr bwMode="auto">
            <a:xfrm>
              <a:off x="1064" y="3345"/>
              <a:ext cx="9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(Q)IQEED(HR)FYE(YLQ)</a:t>
              </a:r>
            </a:p>
          </p:txBody>
        </p:sp>
        <p:sp>
          <p:nvSpPr>
            <p:cNvPr id="82" name="Rectangle 33"/>
            <p:cNvSpPr>
              <a:spLocks noChangeArrowheads="1"/>
            </p:cNvSpPr>
            <p:nvPr/>
          </p:nvSpPr>
          <p:spPr bwMode="auto">
            <a:xfrm>
              <a:off x="1074" y="3432"/>
              <a:ext cx="9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 KQIQEED HR FYE(YLQ)</a:t>
              </a:r>
            </a:p>
          </p:txBody>
        </p:sp>
        <p:sp>
          <p:nvSpPr>
            <p:cNvPr id="83" name="Rectangle 34"/>
            <p:cNvSpPr>
              <a:spLocks noChangeArrowheads="1"/>
            </p:cNvSpPr>
            <p:nvPr/>
          </p:nvSpPr>
          <p:spPr bwMode="auto">
            <a:xfrm>
              <a:off x="1089" y="3516"/>
              <a:ext cx="100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KQSTEHTGYLLAQVSS(V)K</a:t>
              </a:r>
            </a:p>
          </p:txBody>
        </p:sp>
        <p:sp>
          <p:nvSpPr>
            <p:cNvPr id="84" name="Rectangle 35"/>
            <p:cNvSpPr>
              <a:spLocks noChangeArrowheads="1"/>
            </p:cNvSpPr>
            <p:nvPr/>
          </p:nvSpPr>
          <p:spPr bwMode="auto">
            <a:xfrm>
              <a:off x="1079" y="3603"/>
              <a:ext cx="9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QSTEHTGYLLAQVSS(V)K</a:t>
              </a:r>
            </a:p>
          </p:txBody>
        </p:sp>
        <p:sp>
          <p:nvSpPr>
            <p:cNvPr id="85" name="Rectangle 36"/>
            <p:cNvSpPr>
              <a:spLocks noChangeArrowheads="1"/>
            </p:cNvSpPr>
            <p:nvPr/>
          </p:nvSpPr>
          <p:spPr bwMode="auto">
            <a:xfrm>
              <a:off x="1054" y="3689"/>
              <a:ext cx="68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YLVWTLGHPIRVK</a:t>
              </a:r>
            </a:p>
          </p:txBody>
        </p:sp>
        <p:sp>
          <p:nvSpPr>
            <p:cNvPr id="86" name="Rectangle 37"/>
            <p:cNvSpPr>
              <a:spLocks noChangeArrowheads="1"/>
            </p:cNvSpPr>
            <p:nvPr/>
          </p:nvSpPr>
          <p:spPr bwMode="auto">
            <a:xfrm>
              <a:off x="1077" y="3774"/>
              <a:ext cx="90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FIVLLHEIPTQQLNVX(H)</a:t>
              </a:r>
            </a:p>
          </p:txBody>
        </p:sp>
        <p:sp>
          <p:nvSpPr>
            <p:cNvPr id="87" name="Rectangle 38"/>
            <p:cNvSpPr>
              <a:spLocks noChangeArrowheads="1"/>
            </p:cNvSpPr>
            <p:nvPr/>
          </p:nvSpPr>
          <p:spPr bwMode="auto">
            <a:xfrm>
              <a:off x="1066" y="3860"/>
              <a:ext cx="1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KPITANYIPDS(N)GNIA(HDH)</a:t>
              </a:r>
            </a:p>
          </p:txBody>
        </p:sp>
      </p:grp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524668" y="2232024"/>
            <a:ext cx="3370263" cy="33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9" name="Line 45"/>
          <p:cNvSpPr>
            <a:spLocks noChangeShapeType="1"/>
          </p:cNvSpPr>
          <p:nvPr/>
        </p:nvSpPr>
        <p:spPr bwMode="auto">
          <a:xfrm>
            <a:off x="3902868" y="3748087"/>
            <a:ext cx="78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0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91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92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1122363" y="1849438"/>
            <a:ext cx="3128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fr-FR" sz="2000">
                <a:solidFill>
                  <a:srgbClr val="0033CC"/>
                </a:solidFill>
              </a:rPr>
              <a:t>* Full length cDNA sequence</a:t>
            </a:r>
          </a:p>
        </p:txBody>
      </p:sp>
      <p:grpSp>
        <p:nvGrpSpPr>
          <p:cNvPr id="54" name="Group 4"/>
          <p:cNvGrpSpPr>
            <a:grpSpLocks/>
          </p:cNvGrpSpPr>
          <p:nvPr/>
        </p:nvGrpSpPr>
        <p:grpSpPr bwMode="auto">
          <a:xfrm>
            <a:off x="355600" y="1995488"/>
            <a:ext cx="7804150" cy="2801937"/>
            <a:chOff x="224" y="1264"/>
            <a:chExt cx="4916" cy="1765"/>
          </a:xfrm>
        </p:grpSpPr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224" y="1819"/>
              <a:ext cx="4916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2000" b="1">
                  <a:latin typeface="Courier New" pitchFamily="49" charset="0"/>
                </a:rPr>
                <a:t>EFGTSAAERLPWPQVPGVMRPLNPSHREAVWAAWTALHYINSHEASPSRP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LALHKVVKAASKMIPRLGWKYYVHCTTEGYIHGENAGSCFATVLYLKKSP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PVVHGKCVHAQNKKQIQEEDHRFYEYLQHQKKPITANYIPDSNGNIAHDH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LQLWGLAIVGSSYIMWKQSTEHTGYLLAQVSSVKQQIRKDNAVAFKFIVL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LHEIPTQQLNVCHMYLVWTLGHPIRVKYSCAPDNHGLEDGSGQDSGSAAG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TSHETKGNF</a:t>
              </a:r>
              <a:endParaRPr lang="en-GB" altLang="fr-FR" sz="2000" b="1">
                <a:latin typeface="Courier New" pitchFamily="49" charset="0"/>
              </a:endParaRPr>
            </a:p>
          </p:txBody>
        </p:sp>
        <p:sp>
          <p:nvSpPr>
            <p:cNvPr id="56" name="AutoShape 6"/>
            <p:cNvSpPr>
              <a:spLocks noChangeArrowheads="1"/>
            </p:cNvSpPr>
            <p:nvPr/>
          </p:nvSpPr>
          <p:spPr bwMode="auto">
            <a:xfrm rot="5400000">
              <a:off x="3088" y="1160"/>
              <a:ext cx="296" cy="504"/>
            </a:xfrm>
            <a:custGeom>
              <a:avLst/>
              <a:gdLst>
                <a:gd name="T0" fmla="*/ 207 w 21600"/>
                <a:gd name="T1" fmla="*/ 0 h 21600"/>
                <a:gd name="T2" fmla="*/ 207 w 21600"/>
                <a:gd name="T3" fmla="*/ 284 h 21600"/>
                <a:gd name="T4" fmla="*/ 44 w 21600"/>
                <a:gd name="T5" fmla="*/ 504 h 21600"/>
                <a:gd name="T6" fmla="*/ 296 w 21600"/>
                <a:gd name="T7" fmla="*/ 142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5 w 21600"/>
                <a:gd name="T13" fmla="*/ 2914 h 21600"/>
                <a:gd name="T14" fmla="*/ 18243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2550" y="1531"/>
              <a:ext cx="17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2000">
                  <a:solidFill>
                    <a:srgbClr val="0033CC"/>
                  </a:solidFill>
                  <a:latin typeface="Comic Sans MS" pitchFamily="66" charset="0"/>
                </a:rPr>
                <a:t>Amino acid translation</a:t>
              </a:r>
            </a:p>
          </p:txBody>
        </p:sp>
      </p:grpSp>
      <p:grpSp>
        <p:nvGrpSpPr>
          <p:cNvPr id="58" name="Group 9"/>
          <p:cNvGrpSpPr>
            <a:grpSpLocks/>
          </p:cNvGrpSpPr>
          <p:nvPr/>
        </p:nvGrpSpPr>
        <p:grpSpPr bwMode="auto">
          <a:xfrm>
            <a:off x="352425" y="1995488"/>
            <a:ext cx="9144000" cy="2800351"/>
            <a:chOff x="229" y="1262"/>
            <a:chExt cx="5760" cy="1764"/>
          </a:xfrm>
        </p:grpSpPr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229" y="1816"/>
              <a:ext cx="576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EFGTSAA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ERLPWPQVPGVMRPLNPSHREAV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WAAWTALHYINSHEASPSRP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LALHKVVKAASKMIPRLGWKYYVHCTTEGYIHGENAGSCFATVLYLK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KSP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P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VVH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CVHAQNK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KQIQEEDHRFYEYLQ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HQK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KPITANYIPDSNGNIAHDH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LQLW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GLAIVGSS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Y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I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MW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KQSTEHTGYLLAQVSSVK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QIRKDNAVAFKFIVL</a:t>
              </a:r>
            </a:p>
            <a:p>
              <a:pPr eaLnBrk="1" hangingPunct="1"/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LHEIPTQQLNV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H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M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YLVWTLGHPIRVK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YSCAPDNHGLEDGSGQDSGSAAG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TSHETK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GNF</a:t>
              </a:r>
            </a:p>
          </p:txBody>
        </p:sp>
        <p:sp>
          <p:nvSpPr>
            <p:cNvPr id="60" name="AutoShape 11"/>
            <p:cNvSpPr>
              <a:spLocks noChangeArrowheads="1"/>
            </p:cNvSpPr>
            <p:nvPr/>
          </p:nvSpPr>
          <p:spPr bwMode="auto">
            <a:xfrm rot="5400000">
              <a:off x="3092" y="1158"/>
              <a:ext cx="296" cy="504"/>
            </a:xfrm>
            <a:custGeom>
              <a:avLst/>
              <a:gdLst>
                <a:gd name="T0" fmla="*/ 207 w 21600"/>
                <a:gd name="T1" fmla="*/ 0 h 21600"/>
                <a:gd name="T2" fmla="*/ 207 w 21600"/>
                <a:gd name="T3" fmla="*/ 284 h 21600"/>
                <a:gd name="T4" fmla="*/ 44 w 21600"/>
                <a:gd name="T5" fmla="*/ 504 h 21600"/>
                <a:gd name="T6" fmla="*/ 296 w 21600"/>
                <a:gd name="T7" fmla="*/ 142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5 w 21600"/>
                <a:gd name="T13" fmla="*/ 2914 h 21600"/>
                <a:gd name="T14" fmla="*/ 18243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Text Box 12"/>
            <p:cNvSpPr txBox="1">
              <a:spLocks noChangeArrowheads="1"/>
            </p:cNvSpPr>
            <p:nvPr/>
          </p:nvSpPr>
          <p:spPr bwMode="auto">
            <a:xfrm>
              <a:off x="2554" y="1529"/>
              <a:ext cx="17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2000">
                  <a:solidFill>
                    <a:srgbClr val="0033CC"/>
                  </a:solidFill>
                  <a:latin typeface="Comic Sans MS" pitchFamily="66" charset="0"/>
                </a:rPr>
                <a:t>Amino acid translation</a:t>
              </a:r>
            </a:p>
          </p:txBody>
        </p:sp>
      </p:grpSp>
      <p:sp>
        <p:nvSpPr>
          <p:cNvPr id="17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18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346" name="Group 98"/>
          <p:cNvGrpSpPr>
            <a:grpSpLocks/>
          </p:cNvGrpSpPr>
          <p:nvPr/>
        </p:nvGrpSpPr>
        <p:grpSpPr bwMode="auto">
          <a:xfrm>
            <a:off x="222251" y="1670088"/>
            <a:ext cx="4476750" cy="3795713"/>
            <a:chOff x="2844" y="744"/>
            <a:chExt cx="2820" cy="2391"/>
          </a:xfrm>
        </p:grpSpPr>
        <p:pic>
          <p:nvPicPr>
            <p:cNvPr id="181300" name="Picture 52" descr="RTPCR OCX32 210920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" y="1078"/>
              <a:ext cx="2820" cy="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302" name="Text Box 54"/>
            <p:cNvSpPr txBox="1">
              <a:spLocks noChangeArrowheads="1"/>
            </p:cNvSpPr>
            <p:nvPr/>
          </p:nvSpPr>
          <p:spPr bwMode="auto">
            <a:xfrm>
              <a:off x="3207" y="859"/>
              <a:ext cx="5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Magnum</a:t>
              </a:r>
            </a:p>
          </p:txBody>
        </p:sp>
        <p:sp>
          <p:nvSpPr>
            <p:cNvPr id="181303" name="Text Box 55"/>
            <p:cNvSpPr txBox="1">
              <a:spLocks noChangeArrowheads="1"/>
            </p:cNvSpPr>
            <p:nvPr/>
          </p:nvSpPr>
          <p:spPr bwMode="auto">
            <a:xfrm>
              <a:off x="3677" y="744"/>
              <a:ext cx="5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200" b="1"/>
                <a:t>Isthme</a:t>
              </a:r>
            </a:p>
            <a:p>
              <a:pPr algn="ctr" eaLnBrk="0" hangingPunct="0"/>
              <a:r>
                <a:rPr lang="en-GB" altLang="fr-FR" sz="1200" b="1"/>
                <a:t>blanc</a:t>
              </a:r>
            </a:p>
          </p:txBody>
        </p:sp>
        <p:sp>
          <p:nvSpPr>
            <p:cNvPr id="181304" name="Text Box 56"/>
            <p:cNvSpPr txBox="1">
              <a:spLocks noChangeArrowheads="1"/>
            </p:cNvSpPr>
            <p:nvPr/>
          </p:nvSpPr>
          <p:spPr bwMode="auto">
            <a:xfrm>
              <a:off x="4087" y="744"/>
              <a:ext cx="6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200" b="1">
                  <a:solidFill>
                    <a:srgbClr val="CC3300"/>
                  </a:solidFill>
                </a:rPr>
                <a:t>Isthme</a:t>
              </a:r>
            </a:p>
            <a:p>
              <a:pPr algn="ctr" eaLnBrk="0" hangingPunct="0"/>
              <a:r>
                <a:rPr lang="en-GB" altLang="fr-FR" sz="1200" b="1">
                  <a:solidFill>
                    <a:srgbClr val="CC3300"/>
                  </a:solidFill>
                </a:rPr>
                <a:t>rouge</a:t>
              </a:r>
            </a:p>
          </p:txBody>
        </p:sp>
        <p:sp>
          <p:nvSpPr>
            <p:cNvPr id="181305" name="Text Box 57"/>
            <p:cNvSpPr txBox="1">
              <a:spLocks noChangeArrowheads="1"/>
            </p:cNvSpPr>
            <p:nvPr/>
          </p:nvSpPr>
          <p:spPr bwMode="auto">
            <a:xfrm>
              <a:off x="4767" y="859"/>
              <a:ext cx="6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>
                  <a:solidFill>
                    <a:srgbClr val="CC3300"/>
                  </a:solidFill>
                </a:rPr>
                <a:t>Utérus</a:t>
              </a:r>
            </a:p>
          </p:txBody>
        </p:sp>
        <p:sp>
          <p:nvSpPr>
            <p:cNvPr id="181306" name="Line 58"/>
            <p:cNvSpPr>
              <a:spLocks noChangeShapeType="1"/>
            </p:cNvSpPr>
            <p:nvPr/>
          </p:nvSpPr>
          <p:spPr bwMode="auto">
            <a:xfrm>
              <a:off x="3235" y="1040"/>
              <a:ext cx="49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7" name="Line 59"/>
            <p:cNvSpPr>
              <a:spLocks noChangeShapeType="1"/>
            </p:cNvSpPr>
            <p:nvPr/>
          </p:nvSpPr>
          <p:spPr bwMode="auto">
            <a:xfrm>
              <a:off x="3823" y="1040"/>
              <a:ext cx="248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8" name="Line 60"/>
            <p:cNvSpPr>
              <a:spLocks noChangeShapeType="1"/>
            </p:cNvSpPr>
            <p:nvPr/>
          </p:nvSpPr>
          <p:spPr bwMode="auto">
            <a:xfrm>
              <a:off x="4122" y="1040"/>
              <a:ext cx="512" cy="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9" name="Line 61"/>
            <p:cNvSpPr>
              <a:spLocks noChangeShapeType="1"/>
            </p:cNvSpPr>
            <p:nvPr/>
          </p:nvSpPr>
          <p:spPr bwMode="auto">
            <a:xfrm flipV="1">
              <a:off x="4757" y="1036"/>
              <a:ext cx="504" cy="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0" name="Text Box 62"/>
            <p:cNvSpPr txBox="1">
              <a:spLocks noChangeArrowheads="1"/>
            </p:cNvSpPr>
            <p:nvPr/>
          </p:nvSpPr>
          <p:spPr bwMode="auto">
            <a:xfrm>
              <a:off x="3497" y="2650"/>
              <a:ext cx="43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Foie</a:t>
              </a:r>
            </a:p>
          </p:txBody>
        </p:sp>
        <p:sp>
          <p:nvSpPr>
            <p:cNvPr id="181311" name="Text Box 63"/>
            <p:cNvSpPr txBox="1">
              <a:spLocks noChangeArrowheads="1"/>
            </p:cNvSpPr>
            <p:nvPr/>
          </p:nvSpPr>
          <p:spPr bwMode="auto">
            <a:xfrm>
              <a:off x="3777" y="2650"/>
              <a:ext cx="47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Rein</a:t>
              </a:r>
            </a:p>
          </p:txBody>
        </p:sp>
        <p:sp>
          <p:nvSpPr>
            <p:cNvPr id="181312" name="Text Box 64"/>
            <p:cNvSpPr txBox="1">
              <a:spLocks noChangeArrowheads="1"/>
            </p:cNvSpPr>
            <p:nvPr/>
          </p:nvSpPr>
          <p:spPr bwMode="auto">
            <a:xfrm>
              <a:off x="4100" y="2650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Duodenum</a:t>
              </a:r>
            </a:p>
          </p:txBody>
        </p:sp>
        <p:sp>
          <p:nvSpPr>
            <p:cNvPr id="181313" name="Text Box 65"/>
            <p:cNvSpPr txBox="1">
              <a:spLocks noChangeArrowheads="1"/>
            </p:cNvSpPr>
            <p:nvPr/>
          </p:nvSpPr>
          <p:spPr bwMode="auto">
            <a:xfrm>
              <a:off x="4416" y="2650"/>
              <a:ext cx="5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Eau</a:t>
              </a:r>
            </a:p>
          </p:txBody>
        </p:sp>
        <p:sp>
          <p:nvSpPr>
            <p:cNvPr id="181314" name="Line 66"/>
            <p:cNvSpPr>
              <a:spLocks noChangeShapeType="1"/>
            </p:cNvSpPr>
            <p:nvPr/>
          </p:nvSpPr>
          <p:spPr bwMode="auto">
            <a:xfrm flipV="1">
              <a:off x="3547" y="2674"/>
              <a:ext cx="222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5" name="Line 67"/>
            <p:cNvSpPr>
              <a:spLocks noChangeShapeType="1"/>
            </p:cNvSpPr>
            <p:nvPr/>
          </p:nvSpPr>
          <p:spPr bwMode="auto">
            <a:xfrm>
              <a:off x="4467" y="2675"/>
              <a:ext cx="22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6" name="Line 68"/>
            <p:cNvSpPr>
              <a:spLocks noChangeShapeType="1"/>
            </p:cNvSpPr>
            <p:nvPr/>
          </p:nvSpPr>
          <p:spPr bwMode="auto">
            <a:xfrm flipV="1">
              <a:off x="3830" y="2674"/>
              <a:ext cx="24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7" name="Line 69"/>
            <p:cNvSpPr>
              <a:spLocks noChangeShapeType="1"/>
            </p:cNvSpPr>
            <p:nvPr/>
          </p:nvSpPr>
          <p:spPr bwMode="auto">
            <a:xfrm flipV="1">
              <a:off x="4156" y="2674"/>
              <a:ext cx="26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8" name="Text Box 70"/>
            <p:cNvSpPr txBox="1">
              <a:spLocks noChangeArrowheads="1"/>
            </p:cNvSpPr>
            <p:nvPr/>
          </p:nvSpPr>
          <p:spPr bwMode="auto">
            <a:xfrm>
              <a:off x="3400" y="2943"/>
              <a:ext cx="16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400" b="1"/>
                <a:t>RT-PCR de l’ovocalyxine-32</a:t>
              </a:r>
            </a:p>
          </p:txBody>
        </p:sp>
      </p:grpSp>
      <p:grpSp>
        <p:nvGrpSpPr>
          <p:cNvPr id="181348" name="Group 100"/>
          <p:cNvGrpSpPr>
            <a:grpSpLocks/>
          </p:cNvGrpSpPr>
          <p:nvPr/>
        </p:nvGrpSpPr>
        <p:grpSpPr bwMode="auto">
          <a:xfrm>
            <a:off x="4908551" y="2032038"/>
            <a:ext cx="4089400" cy="3454400"/>
            <a:chOff x="3012" y="1086"/>
            <a:chExt cx="2576" cy="2176"/>
          </a:xfrm>
        </p:grpSpPr>
        <p:grpSp>
          <p:nvGrpSpPr>
            <p:cNvPr id="181345" name="Group 97"/>
            <p:cNvGrpSpPr>
              <a:grpSpLocks/>
            </p:cNvGrpSpPr>
            <p:nvPr/>
          </p:nvGrpSpPr>
          <p:grpSpPr bwMode="auto">
            <a:xfrm>
              <a:off x="3012" y="1086"/>
              <a:ext cx="2576" cy="1994"/>
              <a:chOff x="126" y="1062"/>
              <a:chExt cx="2576" cy="1994"/>
            </a:xfrm>
          </p:grpSpPr>
          <p:pic>
            <p:nvPicPr>
              <p:cNvPr id="181301" name="Picture 53" descr="WB tissus 32"/>
              <p:cNvPicPr>
                <a:picLocks noChangeAspect="1" noChangeArrowheads="1"/>
              </p:cNvPicPr>
              <p:nvPr/>
            </p:nvPicPr>
            <p:blipFill>
              <a:blip r:embed="rId3">
                <a:lum bright="20000" contras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1062"/>
                <a:ext cx="2576" cy="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1319" name="Rectangle 71"/>
              <p:cNvSpPr>
                <a:spLocks noChangeArrowheads="1"/>
              </p:cNvSpPr>
              <p:nvPr/>
            </p:nvSpPr>
            <p:spPr bwMode="auto">
              <a:xfrm rot="16200000">
                <a:off x="28" y="2683"/>
                <a:ext cx="41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Magnum</a:t>
                </a:r>
              </a:p>
            </p:txBody>
          </p:sp>
          <p:sp>
            <p:nvSpPr>
              <p:cNvPr id="181320" name="Rectangle 72"/>
              <p:cNvSpPr>
                <a:spLocks noChangeArrowheads="1"/>
              </p:cNvSpPr>
              <p:nvPr/>
            </p:nvSpPr>
            <p:spPr bwMode="auto">
              <a:xfrm rot="16200000">
                <a:off x="340" y="2608"/>
                <a:ext cx="30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Isthme</a:t>
                </a:r>
              </a:p>
              <a:p>
                <a:pPr algn="ctr" eaLnBrk="0" hangingPunct="0"/>
                <a:r>
                  <a:rPr lang="en-GB" altLang="fr-FR" sz="1200" b="1"/>
                  <a:t>blanc</a:t>
                </a:r>
              </a:p>
            </p:txBody>
          </p:sp>
          <p:sp>
            <p:nvSpPr>
              <p:cNvPr id="181321" name="Rectangle 73"/>
              <p:cNvSpPr>
                <a:spLocks noChangeArrowheads="1"/>
              </p:cNvSpPr>
              <p:nvPr/>
            </p:nvSpPr>
            <p:spPr bwMode="auto">
              <a:xfrm rot="16200000">
                <a:off x="651" y="2603"/>
                <a:ext cx="30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Isthme</a:t>
                </a:r>
              </a:p>
              <a:p>
                <a:pPr algn="ctr" eaLnBrk="0" hangingPunct="0"/>
                <a:r>
                  <a:rPr lang="en-GB" altLang="fr-FR" sz="1200" b="1"/>
                  <a:t>rouge </a:t>
                </a:r>
              </a:p>
            </p:txBody>
          </p:sp>
          <p:sp>
            <p:nvSpPr>
              <p:cNvPr id="181322" name="Rectangle 74"/>
              <p:cNvSpPr>
                <a:spLocks noChangeArrowheads="1"/>
              </p:cNvSpPr>
              <p:nvPr/>
            </p:nvSpPr>
            <p:spPr bwMode="auto">
              <a:xfrm rot="16200000">
                <a:off x="943" y="2693"/>
                <a:ext cx="28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rgbClr val="CC3300"/>
                    </a:solidFill>
                  </a:rPr>
                  <a:t>Utérus</a:t>
                </a:r>
              </a:p>
            </p:txBody>
          </p:sp>
          <p:sp>
            <p:nvSpPr>
              <p:cNvPr id="181323" name="Rectangle 75"/>
              <p:cNvSpPr>
                <a:spLocks noChangeArrowheads="1"/>
              </p:cNvSpPr>
              <p:nvPr/>
            </p:nvSpPr>
            <p:spPr bwMode="auto">
              <a:xfrm rot="16200000">
                <a:off x="1188" y="2658"/>
                <a:ext cx="33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Plasma</a:t>
                </a:r>
              </a:p>
            </p:txBody>
          </p:sp>
          <p:sp>
            <p:nvSpPr>
              <p:cNvPr id="181324" name="Rectangle 76"/>
              <p:cNvSpPr>
                <a:spLocks noChangeArrowheads="1"/>
              </p:cNvSpPr>
              <p:nvPr/>
            </p:nvSpPr>
            <p:spPr bwMode="auto">
              <a:xfrm rot="16200000">
                <a:off x="1549" y="2597"/>
                <a:ext cx="19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Foie</a:t>
                </a:r>
              </a:p>
            </p:txBody>
          </p:sp>
          <p:sp>
            <p:nvSpPr>
              <p:cNvPr id="181325" name="Rectangle 77"/>
              <p:cNvSpPr>
                <a:spLocks noChangeArrowheads="1"/>
              </p:cNvSpPr>
              <p:nvPr/>
            </p:nvSpPr>
            <p:spPr bwMode="auto">
              <a:xfrm rot="16200000">
                <a:off x="1830" y="2598"/>
                <a:ext cx="19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Rein</a:t>
                </a:r>
              </a:p>
            </p:txBody>
          </p:sp>
          <p:sp>
            <p:nvSpPr>
              <p:cNvPr id="181326" name="Rectangle 78"/>
              <p:cNvSpPr>
                <a:spLocks noChangeArrowheads="1"/>
              </p:cNvSpPr>
              <p:nvPr/>
            </p:nvSpPr>
            <p:spPr bwMode="auto">
              <a:xfrm rot="16200000">
                <a:off x="1971" y="2740"/>
                <a:ext cx="5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Duodenum</a:t>
                </a:r>
              </a:p>
            </p:txBody>
          </p:sp>
          <p:sp>
            <p:nvSpPr>
              <p:cNvPr id="181327" name="Rectangle 79"/>
              <p:cNvSpPr>
                <a:spLocks noChangeArrowheads="1"/>
              </p:cNvSpPr>
              <p:nvPr/>
            </p:nvSpPr>
            <p:spPr bwMode="auto">
              <a:xfrm rot="16200000">
                <a:off x="2382" y="2666"/>
                <a:ext cx="33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Muscle</a:t>
                </a:r>
              </a:p>
            </p:txBody>
          </p:sp>
          <p:sp>
            <p:nvSpPr>
              <p:cNvPr id="181328" name="Line 80"/>
              <p:cNvSpPr>
                <a:spLocks noChangeShapeType="1"/>
              </p:cNvSpPr>
              <p:nvPr/>
            </p:nvSpPr>
            <p:spPr bwMode="auto">
              <a:xfrm flipV="1">
                <a:off x="359" y="2526"/>
                <a:ext cx="2" cy="412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29" name="Line 81"/>
              <p:cNvSpPr>
                <a:spLocks noChangeShapeType="1"/>
              </p:cNvSpPr>
              <p:nvPr/>
            </p:nvSpPr>
            <p:spPr bwMode="auto">
              <a:xfrm flipV="1">
                <a:off x="663" y="2526"/>
                <a:ext cx="2" cy="40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0" name="Line 82"/>
              <p:cNvSpPr>
                <a:spLocks noChangeShapeType="1"/>
              </p:cNvSpPr>
              <p:nvPr/>
            </p:nvSpPr>
            <p:spPr bwMode="auto">
              <a:xfrm flipV="1">
                <a:off x="978" y="2526"/>
                <a:ext cx="2" cy="394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1" name="Line 83"/>
              <p:cNvSpPr>
                <a:spLocks noChangeShapeType="1"/>
              </p:cNvSpPr>
              <p:nvPr/>
            </p:nvSpPr>
            <p:spPr bwMode="auto">
              <a:xfrm flipV="1">
                <a:off x="1252" y="2526"/>
                <a:ext cx="2" cy="393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2" name="Line 84"/>
              <p:cNvSpPr>
                <a:spLocks noChangeShapeType="1"/>
              </p:cNvSpPr>
              <p:nvPr/>
            </p:nvSpPr>
            <p:spPr bwMode="auto">
              <a:xfrm flipV="1">
                <a:off x="1510" y="2526"/>
                <a:ext cx="1" cy="41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3" name="Line 85"/>
              <p:cNvSpPr>
                <a:spLocks noChangeShapeType="1"/>
              </p:cNvSpPr>
              <p:nvPr/>
            </p:nvSpPr>
            <p:spPr bwMode="auto">
              <a:xfrm flipV="1">
                <a:off x="1785" y="2526"/>
                <a:ext cx="1" cy="393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4" name="Line 86"/>
              <p:cNvSpPr>
                <a:spLocks noChangeShapeType="1"/>
              </p:cNvSpPr>
              <p:nvPr/>
            </p:nvSpPr>
            <p:spPr bwMode="auto">
              <a:xfrm flipV="1">
                <a:off x="2077" y="2526"/>
                <a:ext cx="1" cy="40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5" name="Line 87"/>
              <p:cNvSpPr>
                <a:spLocks noChangeShapeType="1"/>
              </p:cNvSpPr>
              <p:nvPr/>
            </p:nvSpPr>
            <p:spPr bwMode="auto">
              <a:xfrm flipV="1">
                <a:off x="2418" y="2526"/>
                <a:ext cx="1" cy="341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1336" name="Text Box 88"/>
            <p:cNvSpPr txBox="1">
              <a:spLocks noChangeArrowheads="1"/>
            </p:cNvSpPr>
            <p:nvPr/>
          </p:nvSpPr>
          <p:spPr bwMode="auto">
            <a:xfrm>
              <a:off x="3450" y="3070"/>
              <a:ext cx="193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400" b="1"/>
                <a:t>Western blot de l’ovocalyxine-32</a:t>
              </a:r>
            </a:p>
          </p:txBody>
        </p:sp>
      </p:grpSp>
      <p:sp>
        <p:nvSpPr>
          <p:cNvPr id="181339" name="Rectangle 91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181343" name="Text Box 95"/>
          <p:cNvSpPr txBox="1">
            <a:spLocks noChangeArrowheads="1"/>
          </p:cNvSpPr>
          <p:nvPr/>
        </p:nvSpPr>
        <p:spPr bwMode="auto">
          <a:xfrm>
            <a:off x="336551" y="1439862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Uniquement </a:t>
            </a:r>
            <a:r>
              <a:rPr lang="fr-FR" altLang="fr-FR" b="1" dirty="0" smtClean="0">
                <a:solidFill>
                  <a:schemeClr val="accent2"/>
                </a:solidFill>
              </a:rPr>
              <a:t>exprimée </a:t>
            </a:r>
            <a:r>
              <a:rPr lang="fr-FR" altLang="fr-FR" b="1" dirty="0">
                <a:solidFill>
                  <a:schemeClr val="accent2"/>
                </a:solidFill>
              </a:rPr>
              <a:t>dans les tissus où se forme la coquille</a:t>
            </a:r>
          </a:p>
        </p:txBody>
      </p:sp>
      <p:sp>
        <p:nvSpPr>
          <p:cNvPr id="46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47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027D51"/>
                </a:solidFill>
                <a:cs typeface="Times New Roman" pitchFamily="18" charset="0"/>
              </a:rPr>
              <a:t>La formation de l’œuf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124075" y="885825"/>
            <a:ext cx="2103438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600" b="1"/>
              <a:t>Foie</a:t>
            </a:r>
            <a:endParaRPr lang="en-GB" altLang="fr-FR" sz="1400"/>
          </a:p>
          <a:p>
            <a:pPr eaLnBrk="1" hangingPunct="1"/>
            <a:r>
              <a:rPr lang="en-GB" altLang="fr-FR" sz="1400"/>
              <a:t>Protéines du jaune</a:t>
            </a:r>
          </a:p>
          <a:p>
            <a:pPr eaLnBrk="1" hangingPunct="1"/>
            <a:r>
              <a:rPr lang="en-GB" altLang="fr-FR" sz="1400"/>
              <a:t>(maturité sexuelle)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Ovaire 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infundibulum</a:t>
            </a:r>
          </a:p>
          <a:p>
            <a:pPr eaLnBrk="1" hangingPunct="1"/>
            <a:r>
              <a:rPr lang="en-GB" altLang="fr-FR" sz="1400"/>
              <a:t>Membranes vitellines </a:t>
            </a:r>
          </a:p>
          <a:p>
            <a:pPr eaLnBrk="1" hangingPunct="1"/>
            <a:r>
              <a:rPr lang="en-GB" altLang="fr-FR" sz="1400"/>
              <a:t>(&lt; 1 h)</a:t>
            </a:r>
            <a:endParaRPr lang="en-GB" altLang="fr-FR" sz="1600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Magnum</a:t>
            </a:r>
            <a:endParaRPr lang="en-GB" altLang="fr-FR" sz="1600"/>
          </a:p>
          <a:p>
            <a:pPr eaLnBrk="1" hangingPunct="1"/>
            <a:r>
              <a:rPr lang="en-GB" altLang="fr-FR" sz="1400"/>
              <a:t>Protéines du blanc </a:t>
            </a:r>
          </a:p>
          <a:p>
            <a:pPr eaLnBrk="1" hangingPunct="1"/>
            <a:r>
              <a:rPr lang="en-GB" altLang="fr-FR" sz="1400"/>
              <a:t>(1h – 4h30)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Isthme</a:t>
            </a:r>
            <a:r>
              <a:rPr lang="en-GB" altLang="fr-FR" sz="1600"/>
              <a:t> </a:t>
            </a:r>
          </a:p>
          <a:p>
            <a:pPr eaLnBrk="1" hangingPunct="1"/>
            <a:r>
              <a:rPr lang="en-GB" altLang="fr-FR" sz="1400"/>
              <a:t>Membranes coquillières </a:t>
            </a:r>
          </a:p>
          <a:p>
            <a:pPr eaLnBrk="1" hangingPunct="1"/>
            <a:r>
              <a:rPr lang="en-GB" altLang="fr-FR" sz="1400"/>
              <a:t>(4h30-6h)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Utérus</a:t>
            </a:r>
            <a:r>
              <a:rPr lang="en-GB" altLang="fr-FR" sz="1600"/>
              <a:t> </a:t>
            </a:r>
          </a:p>
          <a:p>
            <a:pPr eaLnBrk="1" hangingPunct="1"/>
            <a:r>
              <a:rPr lang="en-GB" altLang="fr-FR" sz="1400"/>
              <a:t>Calcification de la coquille </a:t>
            </a:r>
          </a:p>
          <a:p>
            <a:pPr eaLnBrk="1" hangingPunct="1"/>
            <a:r>
              <a:rPr lang="en-GB" altLang="fr-FR" sz="1400"/>
              <a:t>(6h – 24 h)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0250" y="1725613"/>
            <a:ext cx="1471613" cy="3884612"/>
            <a:chOff x="1964" y="1393"/>
            <a:chExt cx="1479" cy="3063"/>
          </a:xfrm>
        </p:grpSpPr>
        <p:sp>
          <p:nvSpPr>
            <p:cNvPr id="9234" name="Freeform 5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5" name="Freeform 6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6" name="Oval 7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9239" name="Oval 9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0" name="Oval 10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1" name="Oval 11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2" name="Oval 12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3" name="Oval 13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4" name="Oval 14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5" name="Oval 15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6" name="Oval 16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7" name="Oval 17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8" name="Oval 18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9238" name="Oval 19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pic>
        <p:nvPicPr>
          <p:cNvPr id="9221" name="Picture 20" descr="Fo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687388"/>
            <a:ext cx="14414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21"/>
          <p:cNvSpPr txBox="1">
            <a:spLocks noChangeArrowheads="1"/>
          </p:cNvSpPr>
          <p:nvPr/>
        </p:nvSpPr>
        <p:spPr bwMode="auto">
          <a:xfrm>
            <a:off x="539750" y="1703388"/>
            <a:ext cx="439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0 h</a:t>
            </a:r>
          </a:p>
        </p:txBody>
      </p:sp>
      <p:sp>
        <p:nvSpPr>
          <p:cNvPr id="9223" name="Text Box 22"/>
          <p:cNvSpPr txBox="1">
            <a:spLocks noChangeArrowheads="1"/>
          </p:cNvSpPr>
          <p:nvPr/>
        </p:nvSpPr>
        <p:spPr bwMode="auto">
          <a:xfrm>
            <a:off x="1189038" y="5540375"/>
            <a:ext cx="542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24 h</a:t>
            </a:r>
          </a:p>
        </p:txBody>
      </p:sp>
      <p:grpSp>
        <p:nvGrpSpPr>
          <p:cNvPr id="4" name="Groupe 4"/>
          <p:cNvGrpSpPr/>
          <p:nvPr/>
        </p:nvGrpSpPr>
        <p:grpSpPr>
          <a:xfrm>
            <a:off x="5976938" y="2890838"/>
            <a:ext cx="2921000" cy="1952625"/>
            <a:chOff x="5976938" y="2890838"/>
            <a:chExt cx="2921000" cy="1952625"/>
          </a:xfrm>
        </p:grpSpPr>
        <p:sp>
          <p:nvSpPr>
            <p:cNvPr id="9226" name="Rectangle 159"/>
            <p:cNvSpPr>
              <a:spLocks noChangeArrowheads="1"/>
            </p:cNvSpPr>
            <p:nvPr/>
          </p:nvSpPr>
          <p:spPr bwMode="auto">
            <a:xfrm>
              <a:off x="7323138" y="4265613"/>
              <a:ext cx="157480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1400"/>
                <a:t>Coquille</a:t>
              </a:r>
            </a:p>
            <a:p>
              <a:r>
                <a:rPr lang="fr-FR" altLang="fr-FR" sz="1200">
                  <a:solidFill>
                    <a:srgbClr val="000000"/>
                  </a:solidFill>
                </a:rPr>
                <a:t>- Membranes coquillières</a:t>
              </a:r>
            </a:p>
            <a:p>
              <a:r>
                <a:rPr lang="fr-FR" altLang="fr-FR" sz="1200">
                  <a:solidFill>
                    <a:srgbClr val="000000"/>
                  </a:solidFill>
                </a:rPr>
                <a:t>- Couche calcifiée</a:t>
              </a:r>
              <a:endParaRPr lang="fr-FR" altLang="fr-FR" sz="1200"/>
            </a:p>
          </p:txBody>
        </p:sp>
        <p:sp>
          <p:nvSpPr>
            <p:cNvPr id="9228" name="Oval 162"/>
            <p:cNvSpPr>
              <a:spLocks noChangeArrowheads="1"/>
            </p:cNvSpPr>
            <p:nvPr/>
          </p:nvSpPr>
          <p:spPr bwMode="auto">
            <a:xfrm>
              <a:off x="5976938" y="2890838"/>
              <a:ext cx="1631950" cy="1168400"/>
            </a:xfrm>
            <a:prstGeom prst="ellips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229" name="Line 165"/>
            <p:cNvSpPr>
              <a:spLocks noChangeShapeType="1"/>
            </p:cNvSpPr>
            <p:nvPr/>
          </p:nvSpPr>
          <p:spPr bwMode="auto">
            <a:xfrm flipH="1" flipV="1">
              <a:off x="7324725" y="3919538"/>
              <a:ext cx="381000" cy="3524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2"/>
          <p:cNvGrpSpPr/>
          <p:nvPr/>
        </p:nvGrpSpPr>
        <p:grpSpPr>
          <a:xfrm>
            <a:off x="6140450" y="2341563"/>
            <a:ext cx="1423988" cy="892175"/>
            <a:chOff x="6140450" y="2341563"/>
            <a:chExt cx="1423988" cy="892175"/>
          </a:xfrm>
        </p:grpSpPr>
        <p:sp>
          <p:nvSpPr>
            <p:cNvPr id="9227" name="Rectangle 161"/>
            <p:cNvSpPr>
              <a:spLocks noChangeArrowheads="1"/>
            </p:cNvSpPr>
            <p:nvPr/>
          </p:nvSpPr>
          <p:spPr bwMode="auto">
            <a:xfrm>
              <a:off x="6140450" y="2341563"/>
              <a:ext cx="14239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 dirty="0">
                  <a:solidFill>
                    <a:srgbClr val="000000"/>
                  </a:solidFill>
                </a:rPr>
                <a:t>Membrane vitelline</a:t>
              </a:r>
              <a:endParaRPr lang="fr-FR" altLang="fr-FR" sz="1400" dirty="0"/>
            </a:p>
          </p:txBody>
        </p:sp>
        <p:sp>
          <p:nvSpPr>
            <p:cNvPr id="9230" name="Line 167"/>
            <p:cNvSpPr>
              <a:spLocks noChangeShapeType="1"/>
            </p:cNvSpPr>
            <p:nvPr/>
          </p:nvSpPr>
          <p:spPr bwMode="auto">
            <a:xfrm>
              <a:off x="6838950" y="2514600"/>
              <a:ext cx="4763" cy="7191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e 3"/>
          <p:cNvGrpSpPr/>
          <p:nvPr/>
        </p:nvGrpSpPr>
        <p:grpSpPr>
          <a:xfrm>
            <a:off x="5383213" y="3238500"/>
            <a:ext cx="877887" cy="212725"/>
            <a:chOff x="5383213" y="3238500"/>
            <a:chExt cx="877887" cy="212725"/>
          </a:xfrm>
        </p:grpSpPr>
        <p:sp>
          <p:nvSpPr>
            <p:cNvPr id="9224" name="Rectangle 118"/>
            <p:cNvSpPr>
              <a:spLocks noChangeArrowheads="1"/>
            </p:cNvSpPr>
            <p:nvPr/>
          </p:nvSpPr>
          <p:spPr bwMode="auto">
            <a:xfrm>
              <a:off x="5383213" y="3238500"/>
              <a:ext cx="39211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>
                  <a:solidFill>
                    <a:srgbClr val="000000"/>
                  </a:solidFill>
                </a:rPr>
                <a:t>Blanc</a:t>
              </a:r>
              <a:endParaRPr lang="fr-FR" altLang="fr-FR" sz="1400"/>
            </a:p>
          </p:txBody>
        </p:sp>
        <p:sp>
          <p:nvSpPr>
            <p:cNvPr id="9232" name="Line 170"/>
            <p:cNvSpPr>
              <a:spLocks noChangeShapeType="1"/>
            </p:cNvSpPr>
            <p:nvPr/>
          </p:nvSpPr>
          <p:spPr bwMode="auto">
            <a:xfrm flipV="1">
              <a:off x="5803900" y="3284538"/>
              <a:ext cx="457200" cy="762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e 1"/>
          <p:cNvGrpSpPr/>
          <p:nvPr/>
        </p:nvGrpSpPr>
        <p:grpSpPr>
          <a:xfrm>
            <a:off x="6480175" y="2757488"/>
            <a:ext cx="1295400" cy="1046162"/>
            <a:chOff x="6480175" y="2757488"/>
            <a:chExt cx="1295400" cy="1046162"/>
          </a:xfrm>
        </p:grpSpPr>
        <p:sp>
          <p:nvSpPr>
            <p:cNvPr id="9225" name="Rectangle 157"/>
            <p:cNvSpPr>
              <a:spLocks noChangeArrowheads="1"/>
            </p:cNvSpPr>
            <p:nvPr/>
          </p:nvSpPr>
          <p:spPr bwMode="auto">
            <a:xfrm>
              <a:off x="7356475" y="2757488"/>
              <a:ext cx="4191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>
                  <a:solidFill>
                    <a:srgbClr val="000000"/>
                  </a:solidFill>
                </a:rPr>
                <a:t>Jaune</a:t>
              </a:r>
              <a:endParaRPr lang="fr-FR" altLang="fr-FR" sz="1400"/>
            </a:p>
          </p:txBody>
        </p:sp>
        <p:sp>
          <p:nvSpPr>
            <p:cNvPr id="9231" name="Oval 168"/>
            <p:cNvSpPr>
              <a:spLocks noChangeArrowheads="1"/>
            </p:cNvSpPr>
            <p:nvPr/>
          </p:nvSpPr>
          <p:spPr bwMode="auto">
            <a:xfrm>
              <a:off x="6480175" y="3222625"/>
              <a:ext cx="581025" cy="581025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233" name="Line 172"/>
            <p:cNvSpPr>
              <a:spLocks noChangeShapeType="1"/>
            </p:cNvSpPr>
            <p:nvPr/>
          </p:nvSpPr>
          <p:spPr bwMode="auto">
            <a:xfrm flipH="1">
              <a:off x="6772275" y="2924175"/>
              <a:ext cx="676275" cy="4762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5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57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57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57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40" name="Rectangle 40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230443" name="Text Box 43"/>
          <p:cNvSpPr txBox="1">
            <a:spLocks noChangeArrowheads="1"/>
          </p:cNvSpPr>
          <p:nvPr/>
        </p:nvSpPr>
        <p:spPr bwMode="auto">
          <a:xfrm>
            <a:off x="441326" y="135572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>
                <a:solidFill>
                  <a:schemeClr val="accent2"/>
                </a:solidFill>
              </a:rPr>
              <a:t>Impliquée dans le processus d’arrêt de la calcification</a:t>
            </a:r>
          </a:p>
        </p:txBody>
      </p:sp>
      <p:grpSp>
        <p:nvGrpSpPr>
          <p:cNvPr id="230513" name="Group 113"/>
          <p:cNvGrpSpPr>
            <a:grpSpLocks/>
          </p:cNvGrpSpPr>
          <p:nvPr/>
        </p:nvGrpSpPr>
        <p:grpSpPr bwMode="auto">
          <a:xfrm>
            <a:off x="833439" y="1782762"/>
            <a:ext cx="6159500" cy="2870200"/>
            <a:chOff x="523" y="826"/>
            <a:chExt cx="3880" cy="1808"/>
          </a:xfrm>
        </p:grpSpPr>
        <p:pic>
          <p:nvPicPr>
            <p:cNvPr id="230445" name="Picture 45" descr="coquill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" y="1085"/>
              <a:ext cx="1498" cy="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446" name="Text Box 46"/>
            <p:cNvSpPr txBox="1">
              <a:spLocks noChangeArrowheads="1"/>
            </p:cNvSpPr>
            <p:nvPr/>
          </p:nvSpPr>
          <p:spPr bwMode="auto">
            <a:xfrm>
              <a:off x="2971" y="1920"/>
              <a:ext cx="52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000" b="1">
                  <a:latin typeface="Times New Roman" pitchFamily="18" charset="0"/>
                </a:rPr>
                <a:t>Membranes</a:t>
              </a:r>
            </a:p>
          </p:txBody>
        </p:sp>
        <p:sp>
          <p:nvSpPr>
            <p:cNvPr id="230447" name="Text Box 47"/>
            <p:cNvSpPr txBox="1">
              <a:spLocks noChangeArrowheads="1"/>
            </p:cNvSpPr>
            <p:nvPr/>
          </p:nvSpPr>
          <p:spPr bwMode="auto">
            <a:xfrm>
              <a:off x="3029" y="1655"/>
              <a:ext cx="63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fr-FR" sz="1000" b="1">
                  <a:latin typeface="Times New Roman" pitchFamily="18" charset="0"/>
                </a:rPr>
                <a:t>Palisade</a:t>
              </a:r>
              <a:r>
                <a:rPr lang="en-GB" altLang="fr-FR" sz="1200" b="1">
                  <a:latin typeface="Times New Roman" pitchFamily="18" charset="0"/>
                </a:rPr>
                <a:t> layer</a:t>
              </a:r>
            </a:p>
          </p:txBody>
        </p:sp>
        <p:sp>
          <p:nvSpPr>
            <p:cNvPr id="230448" name="Text Box 48"/>
            <p:cNvSpPr txBox="1">
              <a:spLocks noChangeArrowheads="1"/>
            </p:cNvSpPr>
            <p:nvPr/>
          </p:nvSpPr>
          <p:spPr bwMode="auto">
            <a:xfrm>
              <a:off x="3211" y="1353"/>
              <a:ext cx="3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000" b="1">
                  <a:latin typeface="Times New Roman" pitchFamily="18" charset="0"/>
                </a:rPr>
                <a:t>Cuticle</a:t>
              </a:r>
            </a:p>
          </p:txBody>
        </p:sp>
        <p:sp>
          <p:nvSpPr>
            <p:cNvPr id="230449" name="Line 49"/>
            <p:cNvSpPr>
              <a:spLocks noChangeShapeType="1"/>
            </p:cNvSpPr>
            <p:nvPr/>
          </p:nvSpPr>
          <p:spPr bwMode="auto">
            <a:xfrm>
              <a:off x="3247" y="1373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450" name="Text Box 50"/>
            <p:cNvSpPr txBox="1">
              <a:spLocks noChangeArrowheads="1"/>
            </p:cNvSpPr>
            <p:nvPr/>
          </p:nvSpPr>
          <p:spPr bwMode="auto">
            <a:xfrm>
              <a:off x="3084" y="1471"/>
              <a:ext cx="92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000" b="1">
                  <a:latin typeface="Times New Roman" pitchFamily="18" charset="0"/>
                </a:rPr>
                <a:t>Vertical crystal layer</a:t>
              </a:r>
            </a:p>
          </p:txBody>
        </p:sp>
        <p:pic>
          <p:nvPicPr>
            <p:cNvPr id="230452" name="Picture 52" descr="WB fluid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1085"/>
              <a:ext cx="1598" cy="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454" name="Line 54"/>
            <p:cNvSpPr>
              <a:spLocks noChangeShapeType="1"/>
            </p:cNvSpPr>
            <p:nvPr/>
          </p:nvSpPr>
          <p:spPr bwMode="auto">
            <a:xfrm flipV="1">
              <a:off x="623" y="2046"/>
              <a:ext cx="1" cy="48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5" name="Line 55"/>
            <p:cNvSpPr>
              <a:spLocks noChangeShapeType="1"/>
            </p:cNvSpPr>
            <p:nvPr/>
          </p:nvSpPr>
          <p:spPr bwMode="auto">
            <a:xfrm flipH="1" flipV="1">
              <a:off x="1599" y="2022"/>
              <a:ext cx="5" cy="54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6" name="Rectangle 56"/>
            <p:cNvSpPr>
              <a:spLocks noChangeArrowheads="1"/>
            </p:cNvSpPr>
            <p:nvPr/>
          </p:nvSpPr>
          <p:spPr bwMode="auto">
            <a:xfrm>
              <a:off x="856" y="2548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900" b="1">
                  <a:solidFill>
                    <a:schemeClr val="tx2"/>
                  </a:solidFill>
                </a:rPr>
                <a:t>Fluide utérin</a:t>
              </a:r>
            </a:p>
          </p:txBody>
        </p:sp>
        <p:sp>
          <p:nvSpPr>
            <p:cNvPr id="230457" name="Line 57"/>
            <p:cNvSpPr>
              <a:spLocks noChangeShapeType="1"/>
            </p:cNvSpPr>
            <p:nvPr/>
          </p:nvSpPr>
          <p:spPr bwMode="auto">
            <a:xfrm flipV="1">
              <a:off x="926" y="2045"/>
              <a:ext cx="1" cy="50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8" name="Line 58"/>
            <p:cNvSpPr>
              <a:spLocks noChangeShapeType="1"/>
            </p:cNvSpPr>
            <p:nvPr/>
          </p:nvSpPr>
          <p:spPr bwMode="auto">
            <a:xfrm flipV="1">
              <a:off x="1288" y="2064"/>
              <a:ext cx="2" cy="50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9" name="Rectangle 59"/>
            <p:cNvSpPr>
              <a:spLocks noChangeArrowheads="1"/>
            </p:cNvSpPr>
            <p:nvPr/>
          </p:nvSpPr>
          <p:spPr bwMode="auto">
            <a:xfrm>
              <a:off x="709" y="2021"/>
              <a:ext cx="16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8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30460" name="Rectangle 60"/>
            <p:cNvSpPr>
              <a:spLocks noChangeArrowheads="1"/>
            </p:cNvSpPr>
            <p:nvPr/>
          </p:nvSpPr>
          <p:spPr bwMode="auto">
            <a:xfrm>
              <a:off x="931" y="2021"/>
              <a:ext cx="3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800" b="1">
                  <a:solidFill>
                    <a:schemeClr val="tx2"/>
                  </a:solidFill>
                </a:rPr>
                <a:t>Croissance</a:t>
              </a:r>
            </a:p>
          </p:txBody>
        </p:sp>
        <p:sp>
          <p:nvSpPr>
            <p:cNvPr id="230461" name="Rectangle 61"/>
            <p:cNvSpPr>
              <a:spLocks noChangeArrowheads="1"/>
            </p:cNvSpPr>
            <p:nvPr/>
          </p:nvSpPr>
          <p:spPr bwMode="auto">
            <a:xfrm>
              <a:off x="1291" y="2021"/>
              <a:ext cx="29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9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230462" name="Group 62"/>
            <p:cNvGrpSpPr>
              <a:grpSpLocks/>
            </p:cNvGrpSpPr>
            <p:nvPr/>
          </p:nvGrpSpPr>
          <p:grpSpPr bwMode="auto">
            <a:xfrm>
              <a:off x="1300" y="2132"/>
              <a:ext cx="241" cy="367"/>
              <a:chOff x="2104" y="3943"/>
              <a:chExt cx="707" cy="1401"/>
            </a:xfrm>
          </p:grpSpPr>
          <p:sp>
            <p:nvSpPr>
              <p:cNvPr id="230463" name="Rectangle 63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0638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4" name="Line 64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5" name="Rectangle 65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6" name="Rectangle 66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7" name="Rectangle 67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8" name="Line 68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9" name="Line 69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0" name="Oval 70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1" name="Oval 71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2" name="Freeform 72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3" name="Freeform 73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4" name="Oval 74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5" name="Oval 75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6" name="Rectangle 76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fr-FR" altLang="fr-FR" sz="900">
                  <a:solidFill>
                    <a:srgbClr val="996633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0477" name="Group 77"/>
            <p:cNvGrpSpPr>
              <a:grpSpLocks/>
            </p:cNvGrpSpPr>
            <p:nvPr/>
          </p:nvGrpSpPr>
          <p:grpSpPr bwMode="auto">
            <a:xfrm>
              <a:off x="934" y="2255"/>
              <a:ext cx="241" cy="250"/>
              <a:chOff x="2160" y="4240"/>
              <a:chExt cx="391" cy="476"/>
            </a:xfrm>
          </p:grpSpPr>
          <p:sp>
            <p:nvSpPr>
              <p:cNvPr id="230478" name="Rectangle 78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9" name="Rectangle 79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0" name="Rectangle 80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1" name="Line 81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2" name="Line 82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3" name="Oval 83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4" name="Oval 84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5" name="Freeform 85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6" name="Freeform 86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7" name="Oval 87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8" name="Oval 88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0489" name="Group 89"/>
            <p:cNvGrpSpPr>
              <a:grpSpLocks/>
            </p:cNvGrpSpPr>
            <p:nvPr/>
          </p:nvGrpSpPr>
          <p:grpSpPr bwMode="auto">
            <a:xfrm>
              <a:off x="660" y="2375"/>
              <a:ext cx="241" cy="142"/>
              <a:chOff x="1644" y="4513"/>
              <a:chExt cx="391" cy="199"/>
            </a:xfrm>
          </p:grpSpPr>
          <p:sp>
            <p:nvSpPr>
              <p:cNvPr id="230490" name="Rectangle 90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1" name="Rectangle 91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2" name="Line 92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3" name="Line 93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4" name="Oval 94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5" name="Oval 95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6" name="Freeform 96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7" name="Freeform 97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8" name="Oval 98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9" name="Oval 99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30500" name="Rectangle 100"/>
            <p:cNvSpPr>
              <a:spLocks noChangeArrowheads="1"/>
            </p:cNvSpPr>
            <p:nvPr/>
          </p:nvSpPr>
          <p:spPr bwMode="auto">
            <a:xfrm>
              <a:off x="1594" y="2026"/>
              <a:ext cx="6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GB" altLang="fr-FR" sz="900" b="1">
                  <a:solidFill>
                    <a:schemeClr val="tx2"/>
                  </a:solidFill>
                </a:rPr>
                <a:t>Extrait de coquille</a:t>
              </a:r>
            </a:p>
          </p:txBody>
        </p:sp>
        <p:sp>
          <p:nvSpPr>
            <p:cNvPr id="230504" name="Text Box 104"/>
            <p:cNvSpPr txBox="1">
              <a:spLocks noChangeArrowheads="1"/>
            </p:cNvSpPr>
            <p:nvPr/>
          </p:nvSpPr>
          <p:spPr bwMode="auto">
            <a:xfrm>
              <a:off x="571" y="928"/>
              <a:ext cx="14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>
                  <a:solidFill>
                    <a:schemeClr val="tx2"/>
                  </a:solidFill>
                </a:rPr>
                <a:t>Abondante au stade terminal</a:t>
              </a:r>
            </a:p>
          </p:txBody>
        </p:sp>
        <p:sp>
          <p:nvSpPr>
            <p:cNvPr id="230505" name="Text Box 105"/>
            <p:cNvSpPr txBox="1">
              <a:spLocks noChangeArrowheads="1"/>
            </p:cNvSpPr>
            <p:nvPr/>
          </p:nvSpPr>
          <p:spPr bwMode="auto">
            <a:xfrm>
              <a:off x="2449" y="826"/>
              <a:ext cx="19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200" b="1">
                  <a:solidFill>
                    <a:schemeClr val="tx2"/>
                  </a:solidFill>
                </a:rPr>
                <a:t>Abondante dans les couches supérieures de la coquille</a:t>
              </a:r>
            </a:p>
          </p:txBody>
        </p:sp>
      </p:grpSp>
      <p:sp>
        <p:nvSpPr>
          <p:cNvPr id="230510" name="Text Box 110"/>
          <p:cNvSpPr txBox="1">
            <a:spLocks noChangeArrowheads="1"/>
          </p:cNvSpPr>
          <p:nvPr/>
        </p:nvSpPr>
        <p:spPr bwMode="auto">
          <a:xfrm>
            <a:off x="328614" y="4778375"/>
            <a:ext cx="77041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>
                <a:solidFill>
                  <a:schemeClr val="accent2"/>
                </a:solidFill>
              </a:rPr>
              <a:t>Joue un rôle antimicrobien (protection chimique de l’œuf et de l’embryon)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fr-FR" sz="1200" b="1">
                <a:solidFill>
                  <a:schemeClr val="tx2"/>
                </a:solidFill>
              </a:rPr>
              <a:t> Inhibiteur de carboxypeptidase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fr-FR" sz="1200" b="1">
                <a:solidFill>
                  <a:schemeClr val="tx2"/>
                </a:solidFill>
              </a:rPr>
              <a:t> inhibe la croissance de </a:t>
            </a:r>
            <a:r>
              <a:rPr lang="fr-FR" altLang="fr-FR" sz="1200" b="1" i="1">
                <a:solidFill>
                  <a:schemeClr val="tx2"/>
                </a:solidFill>
              </a:rPr>
              <a:t>Bacillus subtilis</a:t>
            </a:r>
          </a:p>
          <a:p>
            <a:pPr lvl="1">
              <a:buFont typeface="Wingdings" pitchFamily="2" charset="2"/>
              <a:buNone/>
            </a:pPr>
            <a:r>
              <a:rPr lang="fr-FR" altLang="fr-FR" sz="1200" i="1">
                <a:solidFill>
                  <a:schemeClr val="tx2"/>
                </a:solidFill>
              </a:rPr>
              <a:t>(</a:t>
            </a:r>
            <a:r>
              <a:rPr lang="fr-FR" altLang="fr-FR" sz="1200" i="1"/>
              <a:t>Comp. Biochem. Physiol. B, Biochem. Mol. Bio, 2007, 147, 172-177)</a:t>
            </a:r>
          </a:p>
        </p:txBody>
      </p:sp>
      <p:sp>
        <p:nvSpPr>
          <p:cNvPr id="64" name="Text Box 129"/>
          <p:cNvSpPr txBox="1">
            <a:spLocks noChangeArrowheads="1"/>
          </p:cNvSpPr>
          <p:nvPr/>
        </p:nvSpPr>
        <p:spPr bwMode="auto">
          <a:xfrm>
            <a:off x="10318" y="43360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</a:t>
            </a:r>
            <a:r>
              <a:rPr lang="fr-FR" altLang="fr-FR" b="1" dirty="0" smtClean="0">
                <a:solidFill>
                  <a:schemeClr val="accent2"/>
                </a:solidFill>
              </a:rPr>
              <a:t>préalable (protéines spécifiques de la coquille)</a:t>
            </a:r>
            <a:endParaRPr lang="fr-FR" altLang="fr-FR" b="1" dirty="0">
              <a:solidFill>
                <a:schemeClr val="accent2"/>
              </a:solidFill>
            </a:endParaRPr>
          </a:p>
        </p:txBody>
      </p:sp>
      <p:sp>
        <p:nvSpPr>
          <p:cNvPr id="65" name="Text Box 134"/>
          <p:cNvSpPr txBox="1">
            <a:spLocks noChangeArrowheads="1"/>
          </p:cNvSpPr>
          <p:nvPr/>
        </p:nvSpPr>
        <p:spPr bwMode="auto">
          <a:xfrm>
            <a:off x="1276350" y="895274"/>
            <a:ext cx="4551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 smtClean="0">
                <a:solidFill>
                  <a:srgbClr val="990000"/>
                </a:solidFill>
                <a:sym typeface="Wingdings" pitchFamily="2" charset="2"/>
              </a:rPr>
              <a:t>Ovocalyxin</a:t>
            </a:r>
            <a:r>
              <a:rPr lang="fr-FR" altLang="fr-FR" sz="1800" b="1" dirty="0" smtClean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</a:t>
            </a:r>
            <a:r>
              <a:rPr lang="fr-FR" altLang="fr-FR" sz="1200" i="1" dirty="0" smtClean="0">
                <a:solidFill>
                  <a:srgbClr val="990000"/>
                </a:solidFill>
                <a:sym typeface="Wingdings" pitchFamily="2" charset="2"/>
              </a:rPr>
              <a:t>)</a:t>
            </a:r>
            <a:endParaRPr lang="fr-FR" altLang="fr-FR" b="1" dirty="0">
              <a:solidFill>
                <a:srgbClr val="990000"/>
              </a:solidFill>
              <a:sym typeface="Wingdings" pitchFamily="2" charset="2"/>
            </a:endParaRPr>
          </a:p>
        </p:txBody>
      </p: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 smtClean="0">
                <a:solidFill>
                  <a:srgbClr val="006600"/>
                </a:solidFill>
              </a:rPr>
              <a:t>Banques </a:t>
            </a:r>
            <a:r>
              <a:rPr lang="fr-FR" altLang="fr-FR" sz="3200" b="1" dirty="0" err="1" smtClean="0">
                <a:solidFill>
                  <a:srgbClr val="006600"/>
                </a:solidFill>
              </a:rPr>
              <a:t>cDNA</a:t>
            </a:r>
            <a:r>
              <a:rPr lang="fr-FR" altLang="fr-FR" sz="3200" b="1" dirty="0" smtClean="0">
                <a:solidFill>
                  <a:srgbClr val="006600"/>
                </a:solidFill>
              </a:rPr>
              <a:t> et EST</a:t>
            </a:r>
            <a:endParaRPr lang="fr-FR" altLang="fr-FR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5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  <p:pic>
        <p:nvPicPr>
          <p:cNvPr id="14" name="Picture 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174875"/>
            <a:ext cx="84772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0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852194" y="2544762"/>
            <a:ext cx="3282950" cy="3379788"/>
            <a:chOff x="2732" y="1542"/>
            <a:chExt cx="2068" cy="2129"/>
          </a:xfrm>
        </p:grpSpPr>
        <p:sp>
          <p:nvSpPr>
            <p:cNvPr id="7" name="Text Box 58"/>
            <p:cNvSpPr txBox="1">
              <a:spLocks noChangeArrowheads="1"/>
            </p:cNvSpPr>
            <p:nvPr/>
          </p:nvSpPr>
          <p:spPr bwMode="auto">
            <a:xfrm>
              <a:off x="2732" y="1771"/>
              <a:ext cx="206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600"/>
                <a:t>N-terminal Amino acid sequencing : </a:t>
              </a:r>
            </a:p>
            <a:p>
              <a:pPr eaLnBrk="1" hangingPunct="1"/>
              <a:r>
                <a:rPr lang="fr-FR" altLang="fr-FR" sz="1600"/>
                <a:t>VLGSGLSCAISPRAMQQVLSDAIIQTGGL</a:t>
              </a:r>
            </a:p>
          </p:txBody>
        </p:sp>
        <p:sp>
          <p:nvSpPr>
            <p:cNvPr id="8" name="Line 59"/>
            <p:cNvSpPr>
              <a:spLocks noChangeShapeType="1"/>
            </p:cNvSpPr>
            <p:nvPr/>
          </p:nvSpPr>
          <p:spPr bwMode="auto">
            <a:xfrm>
              <a:off x="3078" y="1542"/>
              <a:ext cx="45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 Box 60"/>
            <p:cNvSpPr txBox="1">
              <a:spLocks noChangeArrowheads="1"/>
            </p:cNvSpPr>
            <p:nvPr/>
          </p:nvSpPr>
          <p:spPr bwMode="auto">
            <a:xfrm>
              <a:off x="2882" y="2377"/>
              <a:ext cx="18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1600"/>
                <a:t>No correspondences in databases</a:t>
              </a:r>
            </a:p>
          </p:txBody>
        </p:sp>
        <p:sp>
          <p:nvSpPr>
            <p:cNvPr id="10" name="Line 61"/>
            <p:cNvSpPr>
              <a:spLocks noChangeShapeType="1"/>
            </p:cNvSpPr>
            <p:nvPr/>
          </p:nvSpPr>
          <p:spPr bwMode="auto">
            <a:xfrm>
              <a:off x="3690" y="2136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 Box 62"/>
            <p:cNvSpPr txBox="1">
              <a:spLocks noChangeArrowheads="1"/>
            </p:cNvSpPr>
            <p:nvPr/>
          </p:nvSpPr>
          <p:spPr bwMode="auto">
            <a:xfrm>
              <a:off x="2905" y="2922"/>
              <a:ext cx="17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/>
                <a:t>Specific antibodies</a:t>
              </a:r>
            </a:p>
          </p:txBody>
        </p:sp>
        <p:pic>
          <p:nvPicPr>
            <p:cNvPr id="12" name="Picture 63" descr="rabbit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" y="3193"/>
              <a:ext cx="746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64"/>
            <p:cNvSpPr>
              <a:spLocks noChangeShapeType="1"/>
            </p:cNvSpPr>
            <p:nvPr/>
          </p:nvSpPr>
          <p:spPr bwMode="auto">
            <a:xfrm>
              <a:off x="3682" y="2608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48456" y="1497012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908844" y="2062162"/>
            <a:ext cx="2930525" cy="4038600"/>
            <a:chOff x="951" y="1208"/>
            <a:chExt cx="1846" cy="2544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951" y="2882"/>
              <a:ext cx="1" cy="70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2796" y="2882"/>
              <a:ext cx="1" cy="72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1466" y="3618"/>
              <a:ext cx="5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400" b="1">
                  <a:solidFill>
                    <a:schemeClr val="tx2"/>
                  </a:solidFill>
                </a:rPr>
                <a:t>Uterine fluid</a:t>
              </a: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446" y="2887"/>
              <a:ext cx="1" cy="73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V="1">
              <a:off x="2068" y="2882"/>
              <a:ext cx="2" cy="7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037" y="2881"/>
              <a:ext cx="2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1493" y="2875"/>
              <a:ext cx="30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Growth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2229" y="2881"/>
              <a:ext cx="3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25" name="Group 14"/>
            <p:cNvGrpSpPr>
              <a:grpSpLocks/>
            </p:cNvGrpSpPr>
            <p:nvPr/>
          </p:nvGrpSpPr>
          <p:grpSpPr bwMode="auto">
            <a:xfrm>
              <a:off x="2328" y="3010"/>
              <a:ext cx="241" cy="601"/>
              <a:chOff x="2104" y="3943"/>
              <a:chExt cx="707" cy="1401"/>
            </a:xfrm>
          </p:grpSpPr>
          <p:sp>
            <p:nvSpPr>
              <p:cNvPr id="50" name="Rectangle 15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0638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1" name="Line 16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Rectangle 17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3" name="Rectangle 18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4" name="Rectangle 19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5" name="Line 20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21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Oval 22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8" name="Oval 23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9" name="Freeform 24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>
                  <a:gd name="T0" fmla="*/ 0 w 241"/>
                  <a:gd name="T1" fmla="*/ 10 h 146"/>
                  <a:gd name="T2" fmla="*/ 0 w 241"/>
                  <a:gd name="T3" fmla="*/ 31 h 146"/>
                  <a:gd name="T4" fmla="*/ 9 w 241"/>
                  <a:gd name="T5" fmla="*/ 41 h 146"/>
                  <a:gd name="T6" fmla="*/ 9 w 241"/>
                  <a:gd name="T7" fmla="*/ 62 h 146"/>
                  <a:gd name="T8" fmla="*/ 9 w 241"/>
                  <a:gd name="T9" fmla="*/ 83 h 146"/>
                  <a:gd name="T10" fmla="*/ 17 w 241"/>
                  <a:gd name="T11" fmla="*/ 93 h 146"/>
                  <a:gd name="T12" fmla="*/ 24 w 241"/>
                  <a:gd name="T13" fmla="*/ 103 h 146"/>
                  <a:gd name="T14" fmla="*/ 24 w 241"/>
                  <a:gd name="T15" fmla="*/ 124 h 146"/>
                  <a:gd name="T16" fmla="*/ 33 w 241"/>
                  <a:gd name="T17" fmla="*/ 134 h 146"/>
                  <a:gd name="T18" fmla="*/ 33 w 241"/>
                  <a:gd name="T19" fmla="*/ 156 h 146"/>
                  <a:gd name="T20" fmla="*/ 41 w 241"/>
                  <a:gd name="T21" fmla="*/ 165 h 146"/>
                  <a:gd name="T22" fmla="*/ 49 w 241"/>
                  <a:gd name="T23" fmla="*/ 177 h 146"/>
                  <a:gd name="T24" fmla="*/ 58 w 241"/>
                  <a:gd name="T25" fmla="*/ 187 h 146"/>
                  <a:gd name="T26" fmla="*/ 65 w 241"/>
                  <a:gd name="T27" fmla="*/ 198 h 146"/>
                  <a:gd name="T28" fmla="*/ 82 w 241"/>
                  <a:gd name="T29" fmla="*/ 208 h 146"/>
                  <a:gd name="T30" fmla="*/ 90 w 241"/>
                  <a:gd name="T31" fmla="*/ 218 h 146"/>
                  <a:gd name="T32" fmla="*/ 106 w 241"/>
                  <a:gd name="T33" fmla="*/ 218 h 146"/>
                  <a:gd name="T34" fmla="*/ 114 w 241"/>
                  <a:gd name="T35" fmla="*/ 229 h 146"/>
                  <a:gd name="T36" fmla="*/ 131 w 241"/>
                  <a:gd name="T37" fmla="*/ 239 h 146"/>
                  <a:gd name="T38" fmla="*/ 146 w 241"/>
                  <a:gd name="T39" fmla="*/ 239 h 146"/>
                  <a:gd name="T40" fmla="*/ 163 w 241"/>
                  <a:gd name="T41" fmla="*/ 239 h 146"/>
                  <a:gd name="T42" fmla="*/ 180 w 241"/>
                  <a:gd name="T43" fmla="*/ 239 h 146"/>
                  <a:gd name="T44" fmla="*/ 195 w 241"/>
                  <a:gd name="T45" fmla="*/ 239 h 146"/>
                  <a:gd name="T46" fmla="*/ 212 w 241"/>
                  <a:gd name="T47" fmla="*/ 239 h 146"/>
                  <a:gd name="T48" fmla="*/ 219 w 241"/>
                  <a:gd name="T49" fmla="*/ 229 h 146"/>
                  <a:gd name="T50" fmla="*/ 228 w 241"/>
                  <a:gd name="T51" fmla="*/ 218 h 146"/>
                  <a:gd name="T52" fmla="*/ 244 w 241"/>
                  <a:gd name="T53" fmla="*/ 218 h 146"/>
                  <a:gd name="T54" fmla="*/ 253 w 241"/>
                  <a:gd name="T55" fmla="*/ 208 h 146"/>
                  <a:gd name="T56" fmla="*/ 260 w 241"/>
                  <a:gd name="T57" fmla="*/ 198 h 146"/>
                  <a:gd name="T58" fmla="*/ 268 w 241"/>
                  <a:gd name="T59" fmla="*/ 187 h 146"/>
                  <a:gd name="T60" fmla="*/ 277 w 241"/>
                  <a:gd name="T61" fmla="*/ 177 h 146"/>
                  <a:gd name="T62" fmla="*/ 285 w 241"/>
                  <a:gd name="T63" fmla="*/ 165 h 146"/>
                  <a:gd name="T64" fmla="*/ 292 w 241"/>
                  <a:gd name="T65" fmla="*/ 146 h 146"/>
                  <a:gd name="T66" fmla="*/ 292 w 241"/>
                  <a:gd name="T67" fmla="*/ 124 h 146"/>
                  <a:gd name="T68" fmla="*/ 301 w 241"/>
                  <a:gd name="T69" fmla="*/ 115 h 146"/>
                  <a:gd name="T70" fmla="*/ 301 w 241"/>
                  <a:gd name="T71" fmla="*/ 93 h 146"/>
                  <a:gd name="T72" fmla="*/ 309 w 241"/>
                  <a:gd name="T73" fmla="*/ 83 h 146"/>
                  <a:gd name="T74" fmla="*/ 309 w 241"/>
                  <a:gd name="T75" fmla="*/ 62 h 146"/>
                  <a:gd name="T76" fmla="*/ 309 w 241"/>
                  <a:gd name="T77" fmla="*/ 41 h 146"/>
                  <a:gd name="T78" fmla="*/ 309 w 241"/>
                  <a:gd name="T79" fmla="*/ 21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25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>
                  <a:gd name="T0" fmla="*/ 0 w 241"/>
                  <a:gd name="T1" fmla="*/ 10 h 146"/>
                  <a:gd name="T2" fmla="*/ 0 w 241"/>
                  <a:gd name="T3" fmla="*/ 31 h 146"/>
                  <a:gd name="T4" fmla="*/ 9 w 241"/>
                  <a:gd name="T5" fmla="*/ 41 h 146"/>
                  <a:gd name="T6" fmla="*/ 9 w 241"/>
                  <a:gd name="T7" fmla="*/ 62 h 146"/>
                  <a:gd name="T8" fmla="*/ 9 w 241"/>
                  <a:gd name="T9" fmla="*/ 82 h 146"/>
                  <a:gd name="T10" fmla="*/ 17 w 241"/>
                  <a:gd name="T11" fmla="*/ 93 h 146"/>
                  <a:gd name="T12" fmla="*/ 17 w 241"/>
                  <a:gd name="T13" fmla="*/ 112 h 146"/>
                  <a:gd name="T14" fmla="*/ 24 w 241"/>
                  <a:gd name="T15" fmla="*/ 124 h 146"/>
                  <a:gd name="T16" fmla="*/ 24 w 241"/>
                  <a:gd name="T17" fmla="*/ 143 h 146"/>
                  <a:gd name="T18" fmla="*/ 33 w 241"/>
                  <a:gd name="T19" fmla="*/ 155 h 146"/>
                  <a:gd name="T20" fmla="*/ 41 w 241"/>
                  <a:gd name="T21" fmla="*/ 165 h 146"/>
                  <a:gd name="T22" fmla="*/ 41 w 241"/>
                  <a:gd name="T23" fmla="*/ 186 h 146"/>
                  <a:gd name="T24" fmla="*/ 58 w 241"/>
                  <a:gd name="T25" fmla="*/ 186 h 146"/>
                  <a:gd name="T26" fmla="*/ 65 w 241"/>
                  <a:gd name="T27" fmla="*/ 207 h 146"/>
                  <a:gd name="T28" fmla="*/ 82 w 241"/>
                  <a:gd name="T29" fmla="*/ 207 h 146"/>
                  <a:gd name="T30" fmla="*/ 90 w 241"/>
                  <a:gd name="T31" fmla="*/ 217 h 146"/>
                  <a:gd name="T32" fmla="*/ 97 w 241"/>
                  <a:gd name="T33" fmla="*/ 227 h 146"/>
                  <a:gd name="T34" fmla="*/ 114 w 241"/>
                  <a:gd name="T35" fmla="*/ 227 h 146"/>
                  <a:gd name="T36" fmla="*/ 122 w 241"/>
                  <a:gd name="T37" fmla="*/ 238 h 146"/>
                  <a:gd name="T38" fmla="*/ 138 w 241"/>
                  <a:gd name="T39" fmla="*/ 238 h 146"/>
                  <a:gd name="T40" fmla="*/ 155 w 241"/>
                  <a:gd name="T41" fmla="*/ 238 h 146"/>
                  <a:gd name="T42" fmla="*/ 171 w 241"/>
                  <a:gd name="T43" fmla="*/ 238 h 146"/>
                  <a:gd name="T44" fmla="*/ 187 w 241"/>
                  <a:gd name="T45" fmla="*/ 238 h 146"/>
                  <a:gd name="T46" fmla="*/ 204 w 241"/>
                  <a:gd name="T47" fmla="*/ 238 h 146"/>
                  <a:gd name="T48" fmla="*/ 212 w 241"/>
                  <a:gd name="T49" fmla="*/ 227 h 146"/>
                  <a:gd name="T50" fmla="*/ 228 w 241"/>
                  <a:gd name="T51" fmla="*/ 227 h 146"/>
                  <a:gd name="T52" fmla="*/ 236 w 241"/>
                  <a:gd name="T53" fmla="*/ 217 h 146"/>
                  <a:gd name="T54" fmla="*/ 244 w 241"/>
                  <a:gd name="T55" fmla="*/ 207 h 146"/>
                  <a:gd name="T56" fmla="*/ 260 w 241"/>
                  <a:gd name="T57" fmla="*/ 196 h 146"/>
                  <a:gd name="T58" fmla="*/ 268 w 241"/>
                  <a:gd name="T59" fmla="*/ 186 h 146"/>
                  <a:gd name="T60" fmla="*/ 277 w 241"/>
                  <a:gd name="T61" fmla="*/ 174 h 146"/>
                  <a:gd name="T62" fmla="*/ 285 w 241"/>
                  <a:gd name="T63" fmla="*/ 165 h 146"/>
                  <a:gd name="T64" fmla="*/ 292 w 241"/>
                  <a:gd name="T65" fmla="*/ 143 h 146"/>
                  <a:gd name="T66" fmla="*/ 292 w 241"/>
                  <a:gd name="T67" fmla="*/ 124 h 146"/>
                  <a:gd name="T68" fmla="*/ 301 w 241"/>
                  <a:gd name="T69" fmla="*/ 112 h 146"/>
                  <a:gd name="T70" fmla="*/ 301 w 241"/>
                  <a:gd name="T71" fmla="*/ 93 h 146"/>
                  <a:gd name="T72" fmla="*/ 309 w 241"/>
                  <a:gd name="T73" fmla="*/ 82 h 146"/>
                  <a:gd name="T74" fmla="*/ 309 w 241"/>
                  <a:gd name="T75" fmla="*/ 62 h 146"/>
                  <a:gd name="T76" fmla="*/ 309 w 241"/>
                  <a:gd name="T77" fmla="*/ 41 h 146"/>
                  <a:gd name="T78" fmla="*/ 309 w 241"/>
                  <a:gd name="T79" fmla="*/ 20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Oval 26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62" name="Oval 27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63" name="Rectangle 28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endParaRPr lang="en-US" altLang="fr-FR" sz="1200">
                  <a:solidFill>
                    <a:srgbClr val="996633"/>
                  </a:solidFill>
                </a:endParaRPr>
              </a:p>
            </p:txBody>
          </p:sp>
        </p:grpSp>
        <p:grpSp>
          <p:nvGrpSpPr>
            <p:cNvPr id="26" name="Group 29"/>
            <p:cNvGrpSpPr>
              <a:grpSpLocks/>
            </p:cNvGrpSpPr>
            <p:nvPr/>
          </p:nvGrpSpPr>
          <p:grpSpPr bwMode="auto">
            <a:xfrm>
              <a:off x="1634" y="3271"/>
              <a:ext cx="241" cy="340"/>
              <a:chOff x="2160" y="4240"/>
              <a:chExt cx="391" cy="476"/>
            </a:xfrm>
          </p:grpSpPr>
          <p:sp>
            <p:nvSpPr>
              <p:cNvPr id="39" name="Rectangle 30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0" name="Rectangle 31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1" name="Rectangle 32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Oval 35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5" name="Oval 36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6" name="Freeform 37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5 w 241"/>
                  <a:gd name="T5" fmla="*/ 25 h 146"/>
                  <a:gd name="T6" fmla="*/ 5 w 241"/>
                  <a:gd name="T7" fmla="*/ 37 h 146"/>
                  <a:gd name="T8" fmla="*/ 5 w 241"/>
                  <a:gd name="T9" fmla="*/ 50 h 146"/>
                  <a:gd name="T10" fmla="*/ 9 w 241"/>
                  <a:gd name="T11" fmla="*/ 56 h 146"/>
                  <a:gd name="T12" fmla="*/ 13 w 241"/>
                  <a:gd name="T13" fmla="*/ 62 h 146"/>
                  <a:gd name="T14" fmla="*/ 13 w 241"/>
                  <a:gd name="T15" fmla="*/ 75 h 146"/>
                  <a:gd name="T16" fmla="*/ 18 w 241"/>
                  <a:gd name="T17" fmla="*/ 81 h 146"/>
                  <a:gd name="T18" fmla="*/ 18 w 241"/>
                  <a:gd name="T19" fmla="*/ 94 h 146"/>
                  <a:gd name="T20" fmla="*/ 23 w 241"/>
                  <a:gd name="T21" fmla="*/ 100 h 146"/>
                  <a:gd name="T22" fmla="*/ 27 w 241"/>
                  <a:gd name="T23" fmla="*/ 107 h 146"/>
                  <a:gd name="T24" fmla="*/ 32 w 241"/>
                  <a:gd name="T25" fmla="*/ 112 h 146"/>
                  <a:gd name="T26" fmla="*/ 36 w 241"/>
                  <a:gd name="T27" fmla="*/ 119 h 146"/>
                  <a:gd name="T28" fmla="*/ 45 w 241"/>
                  <a:gd name="T29" fmla="*/ 125 h 146"/>
                  <a:gd name="T30" fmla="*/ 50 w 241"/>
                  <a:gd name="T31" fmla="*/ 131 h 146"/>
                  <a:gd name="T32" fmla="*/ 59 w 241"/>
                  <a:gd name="T33" fmla="*/ 131 h 146"/>
                  <a:gd name="T34" fmla="*/ 63 w 241"/>
                  <a:gd name="T35" fmla="*/ 138 h 146"/>
                  <a:gd name="T36" fmla="*/ 72 w 241"/>
                  <a:gd name="T37" fmla="*/ 144 h 146"/>
                  <a:gd name="T38" fmla="*/ 81 w 241"/>
                  <a:gd name="T39" fmla="*/ 144 h 146"/>
                  <a:gd name="T40" fmla="*/ 90 w 241"/>
                  <a:gd name="T41" fmla="*/ 144 h 146"/>
                  <a:gd name="T42" fmla="*/ 99 w 241"/>
                  <a:gd name="T43" fmla="*/ 144 h 146"/>
                  <a:gd name="T44" fmla="*/ 108 w 241"/>
                  <a:gd name="T45" fmla="*/ 144 h 146"/>
                  <a:gd name="T46" fmla="*/ 117 w 241"/>
                  <a:gd name="T47" fmla="*/ 144 h 146"/>
                  <a:gd name="T48" fmla="*/ 121 w 241"/>
                  <a:gd name="T49" fmla="*/ 138 h 146"/>
                  <a:gd name="T50" fmla="*/ 126 w 241"/>
                  <a:gd name="T51" fmla="*/ 131 h 146"/>
                  <a:gd name="T52" fmla="*/ 135 w 241"/>
                  <a:gd name="T53" fmla="*/ 131 h 146"/>
                  <a:gd name="T54" fmla="*/ 140 w 241"/>
                  <a:gd name="T55" fmla="*/ 125 h 146"/>
                  <a:gd name="T56" fmla="*/ 144 w 241"/>
                  <a:gd name="T57" fmla="*/ 119 h 146"/>
                  <a:gd name="T58" fmla="*/ 148 w 241"/>
                  <a:gd name="T59" fmla="*/ 112 h 146"/>
                  <a:gd name="T60" fmla="*/ 153 w 241"/>
                  <a:gd name="T61" fmla="*/ 107 h 146"/>
                  <a:gd name="T62" fmla="*/ 158 w 241"/>
                  <a:gd name="T63" fmla="*/ 100 h 146"/>
                  <a:gd name="T64" fmla="*/ 162 w 241"/>
                  <a:gd name="T65" fmla="*/ 88 h 146"/>
                  <a:gd name="T66" fmla="*/ 162 w 241"/>
                  <a:gd name="T67" fmla="*/ 75 h 146"/>
                  <a:gd name="T68" fmla="*/ 167 w 241"/>
                  <a:gd name="T69" fmla="*/ 69 h 146"/>
                  <a:gd name="T70" fmla="*/ 167 w 241"/>
                  <a:gd name="T71" fmla="*/ 56 h 146"/>
                  <a:gd name="T72" fmla="*/ 171 w 241"/>
                  <a:gd name="T73" fmla="*/ 50 h 146"/>
                  <a:gd name="T74" fmla="*/ 171 w 241"/>
                  <a:gd name="T75" fmla="*/ 37 h 146"/>
                  <a:gd name="T76" fmla="*/ 171 w 241"/>
                  <a:gd name="T77" fmla="*/ 25 h 146"/>
                  <a:gd name="T78" fmla="*/ 171 w 241"/>
                  <a:gd name="T79" fmla="*/ 13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38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5 w 241"/>
                  <a:gd name="T5" fmla="*/ 24 h 146"/>
                  <a:gd name="T6" fmla="*/ 5 w 241"/>
                  <a:gd name="T7" fmla="*/ 37 h 146"/>
                  <a:gd name="T8" fmla="*/ 5 w 241"/>
                  <a:gd name="T9" fmla="*/ 49 h 146"/>
                  <a:gd name="T10" fmla="*/ 9 w 241"/>
                  <a:gd name="T11" fmla="*/ 56 h 146"/>
                  <a:gd name="T12" fmla="*/ 9 w 241"/>
                  <a:gd name="T13" fmla="*/ 68 h 146"/>
                  <a:gd name="T14" fmla="*/ 13 w 241"/>
                  <a:gd name="T15" fmla="*/ 74 h 146"/>
                  <a:gd name="T16" fmla="*/ 13 w 241"/>
                  <a:gd name="T17" fmla="*/ 86 h 146"/>
                  <a:gd name="T18" fmla="*/ 18 w 241"/>
                  <a:gd name="T19" fmla="*/ 93 h 146"/>
                  <a:gd name="T20" fmla="*/ 23 w 241"/>
                  <a:gd name="T21" fmla="*/ 99 h 146"/>
                  <a:gd name="T22" fmla="*/ 23 w 241"/>
                  <a:gd name="T23" fmla="*/ 112 h 146"/>
                  <a:gd name="T24" fmla="*/ 32 w 241"/>
                  <a:gd name="T25" fmla="*/ 112 h 146"/>
                  <a:gd name="T26" fmla="*/ 36 w 241"/>
                  <a:gd name="T27" fmla="*/ 124 h 146"/>
                  <a:gd name="T28" fmla="*/ 45 w 241"/>
                  <a:gd name="T29" fmla="*/ 124 h 146"/>
                  <a:gd name="T30" fmla="*/ 50 w 241"/>
                  <a:gd name="T31" fmla="*/ 130 h 146"/>
                  <a:gd name="T32" fmla="*/ 54 w 241"/>
                  <a:gd name="T33" fmla="*/ 136 h 146"/>
                  <a:gd name="T34" fmla="*/ 63 w 241"/>
                  <a:gd name="T35" fmla="*/ 136 h 146"/>
                  <a:gd name="T36" fmla="*/ 67 w 241"/>
                  <a:gd name="T37" fmla="*/ 143 h 146"/>
                  <a:gd name="T38" fmla="*/ 77 w 241"/>
                  <a:gd name="T39" fmla="*/ 143 h 146"/>
                  <a:gd name="T40" fmla="*/ 86 w 241"/>
                  <a:gd name="T41" fmla="*/ 143 h 146"/>
                  <a:gd name="T42" fmla="*/ 94 w 241"/>
                  <a:gd name="T43" fmla="*/ 143 h 146"/>
                  <a:gd name="T44" fmla="*/ 104 w 241"/>
                  <a:gd name="T45" fmla="*/ 143 h 146"/>
                  <a:gd name="T46" fmla="*/ 113 w 241"/>
                  <a:gd name="T47" fmla="*/ 143 h 146"/>
                  <a:gd name="T48" fmla="*/ 117 w 241"/>
                  <a:gd name="T49" fmla="*/ 136 h 146"/>
                  <a:gd name="T50" fmla="*/ 126 w 241"/>
                  <a:gd name="T51" fmla="*/ 136 h 146"/>
                  <a:gd name="T52" fmla="*/ 131 w 241"/>
                  <a:gd name="T53" fmla="*/ 130 h 146"/>
                  <a:gd name="T54" fmla="*/ 135 w 241"/>
                  <a:gd name="T55" fmla="*/ 124 h 146"/>
                  <a:gd name="T56" fmla="*/ 144 w 241"/>
                  <a:gd name="T57" fmla="*/ 118 h 146"/>
                  <a:gd name="T58" fmla="*/ 148 w 241"/>
                  <a:gd name="T59" fmla="*/ 112 h 146"/>
                  <a:gd name="T60" fmla="*/ 153 w 241"/>
                  <a:gd name="T61" fmla="*/ 105 h 146"/>
                  <a:gd name="T62" fmla="*/ 158 w 241"/>
                  <a:gd name="T63" fmla="*/ 99 h 146"/>
                  <a:gd name="T64" fmla="*/ 162 w 241"/>
                  <a:gd name="T65" fmla="*/ 86 h 146"/>
                  <a:gd name="T66" fmla="*/ 162 w 241"/>
                  <a:gd name="T67" fmla="*/ 74 h 146"/>
                  <a:gd name="T68" fmla="*/ 167 w 241"/>
                  <a:gd name="T69" fmla="*/ 68 h 146"/>
                  <a:gd name="T70" fmla="*/ 167 w 241"/>
                  <a:gd name="T71" fmla="*/ 56 h 146"/>
                  <a:gd name="T72" fmla="*/ 171 w 241"/>
                  <a:gd name="T73" fmla="*/ 49 h 146"/>
                  <a:gd name="T74" fmla="*/ 171 w 241"/>
                  <a:gd name="T75" fmla="*/ 37 h 146"/>
                  <a:gd name="T76" fmla="*/ 171 w 241"/>
                  <a:gd name="T77" fmla="*/ 24 h 146"/>
                  <a:gd name="T78" fmla="*/ 171 w 241"/>
                  <a:gd name="T79" fmla="*/ 12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Oval 39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9" name="Oval 40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grpSp>
          <p:nvGrpSpPr>
            <p:cNvPr id="27" name="Group 41"/>
            <p:cNvGrpSpPr>
              <a:grpSpLocks/>
            </p:cNvGrpSpPr>
            <p:nvPr/>
          </p:nvGrpSpPr>
          <p:grpSpPr bwMode="auto">
            <a:xfrm>
              <a:off x="1060" y="3469"/>
              <a:ext cx="241" cy="142"/>
              <a:chOff x="1644" y="4513"/>
              <a:chExt cx="391" cy="199"/>
            </a:xfrm>
          </p:grpSpPr>
          <p:sp>
            <p:nvSpPr>
              <p:cNvPr id="29" name="Rectangle 42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0" name="Rectangle 43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1" name="Line 44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45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Oval 46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5" name="Freeform 48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>
                  <a:gd name="T0" fmla="*/ 0 w 241"/>
                  <a:gd name="T1" fmla="*/ 3 h 146"/>
                  <a:gd name="T2" fmla="*/ 0 w 241"/>
                  <a:gd name="T3" fmla="*/ 9 h 146"/>
                  <a:gd name="T4" fmla="*/ 3 w 241"/>
                  <a:gd name="T5" fmla="*/ 12 h 146"/>
                  <a:gd name="T6" fmla="*/ 3 w 241"/>
                  <a:gd name="T7" fmla="*/ 19 h 146"/>
                  <a:gd name="T8" fmla="*/ 3 w 241"/>
                  <a:gd name="T9" fmla="*/ 25 h 146"/>
                  <a:gd name="T10" fmla="*/ 6 w 241"/>
                  <a:gd name="T11" fmla="*/ 28 h 146"/>
                  <a:gd name="T12" fmla="*/ 8 w 241"/>
                  <a:gd name="T13" fmla="*/ 31 h 146"/>
                  <a:gd name="T14" fmla="*/ 8 w 241"/>
                  <a:gd name="T15" fmla="*/ 37 h 146"/>
                  <a:gd name="T16" fmla="*/ 12 w 241"/>
                  <a:gd name="T17" fmla="*/ 40 h 146"/>
                  <a:gd name="T18" fmla="*/ 12 w 241"/>
                  <a:gd name="T19" fmla="*/ 47 h 146"/>
                  <a:gd name="T20" fmla="*/ 14 w 241"/>
                  <a:gd name="T21" fmla="*/ 50 h 146"/>
                  <a:gd name="T22" fmla="*/ 17 w 241"/>
                  <a:gd name="T23" fmla="*/ 53 h 146"/>
                  <a:gd name="T24" fmla="*/ 20 w 241"/>
                  <a:gd name="T25" fmla="*/ 56 h 146"/>
                  <a:gd name="T26" fmla="*/ 23 w 241"/>
                  <a:gd name="T27" fmla="*/ 60 h 146"/>
                  <a:gd name="T28" fmla="*/ 28 w 241"/>
                  <a:gd name="T29" fmla="*/ 63 h 146"/>
                  <a:gd name="T30" fmla="*/ 31 w 241"/>
                  <a:gd name="T31" fmla="*/ 66 h 146"/>
                  <a:gd name="T32" fmla="*/ 37 w 241"/>
                  <a:gd name="T33" fmla="*/ 66 h 146"/>
                  <a:gd name="T34" fmla="*/ 40 w 241"/>
                  <a:gd name="T35" fmla="*/ 69 h 146"/>
                  <a:gd name="T36" fmla="*/ 45 w 241"/>
                  <a:gd name="T37" fmla="*/ 72 h 146"/>
                  <a:gd name="T38" fmla="*/ 51 w 241"/>
                  <a:gd name="T39" fmla="*/ 72 h 146"/>
                  <a:gd name="T40" fmla="*/ 56 w 241"/>
                  <a:gd name="T41" fmla="*/ 72 h 146"/>
                  <a:gd name="T42" fmla="*/ 62 w 241"/>
                  <a:gd name="T43" fmla="*/ 72 h 146"/>
                  <a:gd name="T44" fmla="*/ 67 w 241"/>
                  <a:gd name="T45" fmla="*/ 72 h 146"/>
                  <a:gd name="T46" fmla="*/ 73 w 241"/>
                  <a:gd name="T47" fmla="*/ 72 h 146"/>
                  <a:gd name="T48" fmla="*/ 76 w 241"/>
                  <a:gd name="T49" fmla="*/ 69 h 146"/>
                  <a:gd name="T50" fmla="*/ 79 w 241"/>
                  <a:gd name="T51" fmla="*/ 66 h 146"/>
                  <a:gd name="T52" fmla="*/ 84 w 241"/>
                  <a:gd name="T53" fmla="*/ 66 h 146"/>
                  <a:gd name="T54" fmla="*/ 87 w 241"/>
                  <a:gd name="T55" fmla="*/ 63 h 146"/>
                  <a:gd name="T56" fmla="*/ 90 w 241"/>
                  <a:gd name="T57" fmla="*/ 60 h 146"/>
                  <a:gd name="T58" fmla="*/ 93 w 241"/>
                  <a:gd name="T59" fmla="*/ 56 h 146"/>
                  <a:gd name="T60" fmla="*/ 96 w 241"/>
                  <a:gd name="T61" fmla="*/ 53 h 146"/>
                  <a:gd name="T62" fmla="*/ 99 w 241"/>
                  <a:gd name="T63" fmla="*/ 50 h 146"/>
                  <a:gd name="T64" fmla="*/ 101 w 241"/>
                  <a:gd name="T65" fmla="*/ 44 h 146"/>
                  <a:gd name="T66" fmla="*/ 101 w 241"/>
                  <a:gd name="T67" fmla="*/ 37 h 146"/>
                  <a:gd name="T68" fmla="*/ 104 w 241"/>
                  <a:gd name="T69" fmla="*/ 35 h 146"/>
                  <a:gd name="T70" fmla="*/ 104 w 241"/>
                  <a:gd name="T71" fmla="*/ 28 h 146"/>
                  <a:gd name="T72" fmla="*/ 107 w 241"/>
                  <a:gd name="T73" fmla="*/ 25 h 146"/>
                  <a:gd name="T74" fmla="*/ 107 w 241"/>
                  <a:gd name="T75" fmla="*/ 19 h 146"/>
                  <a:gd name="T76" fmla="*/ 107 w 241"/>
                  <a:gd name="T77" fmla="*/ 12 h 146"/>
                  <a:gd name="T78" fmla="*/ 107 w 241"/>
                  <a:gd name="T79" fmla="*/ 6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49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>
                  <a:gd name="T0" fmla="*/ 0 w 241"/>
                  <a:gd name="T1" fmla="*/ 3 h 146"/>
                  <a:gd name="T2" fmla="*/ 0 w 241"/>
                  <a:gd name="T3" fmla="*/ 8 h 146"/>
                  <a:gd name="T4" fmla="*/ 3 w 241"/>
                  <a:gd name="T5" fmla="*/ 11 h 146"/>
                  <a:gd name="T6" fmla="*/ 3 w 241"/>
                  <a:gd name="T7" fmla="*/ 16 h 146"/>
                  <a:gd name="T8" fmla="*/ 3 w 241"/>
                  <a:gd name="T9" fmla="*/ 22 h 146"/>
                  <a:gd name="T10" fmla="*/ 5 w 241"/>
                  <a:gd name="T11" fmla="*/ 25 h 146"/>
                  <a:gd name="T12" fmla="*/ 5 w 241"/>
                  <a:gd name="T13" fmla="*/ 30 h 146"/>
                  <a:gd name="T14" fmla="*/ 7 w 241"/>
                  <a:gd name="T15" fmla="*/ 33 h 146"/>
                  <a:gd name="T16" fmla="*/ 7 w 241"/>
                  <a:gd name="T17" fmla="*/ 38 h 146"/>
                  <a:gd name="T18" fmla="*/ 9 w 241"/>
                  <a:gd name="T19" fmla="*/ 41 h 146"/>
                  <a:gd name="T20" fmla="*/ 12 w 241"/>
                  <a:gd name="T21" fmla="*/ 44 h 146"/>
                  <a:gd name="T22" fmla="*/ 12 w 241"/>
                  <a:gd name="T23" fmla="*/ 49 h 146"/>
                  <a:gd name="T24" fmla="*/ 16 w 241"/>
                  <a:gd name="T25" fmla="*/ 49 h 146"/>
                  <a:gd name="T26" fmla="*/ 18 w 241"/>
                  <a:gd name="T27" fmla="*/ 55 h 146"/>
                  <a:gd name="T28" fmla="*/ 23 w 241"/>
                  <a:gd name="T29" fmla="*/ 55 h 146"/>
                  <a:gd name="T30" fmla="*/ 25 w 241"/>
                  <a:gd name="T31" fmla="*/ 57 h 146"/>
                  <a:gd name="T32" fmla="*/ 27 w 241"/>
                  <a:gd name="T33" fmla="*/ 60 h 146"/>
                  <a:gd name="T34" fmla="*/ 32 w 241"/>
                  <a:gd name="T35" fmla="*/ 60 h 146"/>
                  <a:gd name="T36" fmla="*/ 34 w 241"/>
                  <a:gd name="T37" fmla="*/ 63 h 146"/>
                  <a:gd name="T38" fmla="*/ 39 w 241"/>
                  <a:gd name="T39" fmla="*/ 63 h 146"/>
                  <a:gd name="T40" fmla="*/ 44 w 241"/>
                  <a:gd name="T41" fmla="*/ 63 h 146"/>
                  <a:gd name="T42" fmla="*/ 48 w 241"/>
                  <a:gd name="T43" fmla="*/ 63 h 146"/>
                  <a:gd name="T44" fmla="*/ 53 w 241"/>
                  <a:gd name="T45" fmla="*/ 63 h 146"/>
                  <a:gd name="T46" fmla="*/ 57 w 241"/>
                  <a:gd name="T47" fmla="*/ 63 h 146"/>
                  <a:gd name="T48" fmla="*/ 60 w 241"/>
                  <a:gd name="T49" fmla="*/ 60 h 146"/>
                  <a:gd name="T50" fmla="*/ 64 w 241"/>
                  <a:gd name="T51" fmla="*/ 60 h 146"/>
                  <a:gd name="T52" fmla="*/ 66 w 241"/>
                  <a:gd name="T53" fmla="*/ 57 h 146"/>
                  <a:gd name="T54" fmla="*/ 69 w 241"/>
                  <a:gd name="T55" fmla="*/ 55 h 146"/>
                  <a:gd name="T56" fmla="*/ 73 w 241"/>
                  <a:gd name="T57" fmla="*/ 52 h 146"/>
                  <a:gd name="T58" fmla="*/ 75 w 241"/>
                  <a:gd name="T59" fmla="*/ 49 h 146"/>
                  <a:gd name="T60" fmla="*/ 78 w 241"/>
                  <a:gd name="T61" fmla="*/ 46 h 146"/>
                  <a:gd name="T62" fmla="*/ 80 w 241"/>
                  <a:gd name="T63" fmla="*/ 44 h 146"/>
                  <a:gd name="T64" fmla="*/ 82 w 241"/>
                  <a:gd name="T65" fmla="*/ 38 h 146"/>
                  <a:gd name="T66" fmla="*/ 82 w 241"/>
                  <a:gd name="T67" fmla="*/ 33 h 146"/>
                  <a:gd name="T68" fmla="*/ 85 w 241"/>
                  <a:gd name="T69" fmla="*/ 30 h 146"/>
                  <a:gd name="T70" fmla="*/ 85 w 241"/>
                  <a:gd name="T71" fmla="*/ 25 h 146"/>
                  <a:gd name="T72" fmla="*/ 87 w 241"/>
                  <a:gd name="T73" fmla="*/ 22 h 146"/>
                  <a:gd name="T74" fmla="*/ 87 w 241"/>
                  <a:gd name="T75" fmla="*/ 16 h 146"/>
                  <a:gd name="T76" fmla="*/ 87 w 241"/>
                  <a:gd name="T77" fmla="*/ 11 h 146"/>
                  <a:gd name="T78" fmla="*/ 87 w 241"/>
                  <a:gd name="T79" fmla="*/ 5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Oval 50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8" name="Oval 51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pic>
          <p:nvPicPr>
            <p:cNvPr id="28" name="Picture 52" descr="fluide utérin minigel1 du 03019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" y="1208"/>
              <a:ext cx="1753" cy="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53"/>
          <p:cNvGrpSpPr>
            <a:grpSpLocks/>
          </p:cNvGrpSpPr>
          <p:nvPr/>
        </p:nvGrpSpPr>
        <p:grpSpPr bwMode="auto">
          <a:xfrm>
            <a:off x="1647031" y="2236787"/>
            <a:ext cx="3695700" cy="1422400"/>
            <a:chOff x="768" y="1342"/>
            <a:chExt cx="2328" cy="896"/>
          </a:xfrm>
        </p:grpSpPr>
        <p:sp>
          <p:nvSpPr>
            <p:cNvPr id="65" name="Line 54"/>
            <p:cNvSpPr>
              <a:spLocks noChangeShapeType="1"/>
            </p:cNvSpPr>
            <p:nvPr/>
          </p:nvSpPr>
          <p:spPr bwMode="auto">
            <a:xfrm flipH="1">
              <a:off x="1482" y="1506"/>
              <a:ext cx="804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Oval 55"/>
            <p:cNvSpPr>
              <a:spLocks noChangeArrowheads="1"/>
            </p:cNvSpPr>
            <p:nvPr/>
          </p:nvSpPr>
          <p:spPr bwMode="auto">
            <a:xfrm>
              <a:off x="768" y="2034"/>
              <a:ext cx="690" cy="204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altLang="fr-FR">
                <a:solidFill>
                  <a:srgbClr val="CC0000"/>
                </a:solidFill>
              </a:endParaRPr>
            </a:p>
          </p:txBody>
        </p:sp>
        <p:sp>
          <p:nvSpPr>
            <p:cNvPr id="67" name="Text Box 56"/>
            <p:cNvSpPr txBox="1">
              <a:spLocks noChangeArrowheads="1"/>
            </p:cNvSpPr>
            <p:nvPr/>
          </p:nvSpPr>
          <p:spPr bwMode="auto">
            <a:xfrm>
              <a:off x="2246" y="1342"/>
              <a:ext cx="8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CC0000"/>
                  </a:solidFill>
                </a:rPr>
                <a:t>36 kDa Band</a:t>
              </a:r>
            </a:p>
          </p:txBody>
        </p:sp>
      </p:grp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2"/>
          <p:cNvGrpSpPr>
            <a:grpSpLocks/>
          </p:cNvGrpSpPr>
          <p:nvPr/>
        </p:nvGrpSpPr>
        <p:grpSpPr bwMode="auto">
          <a:xfrm>
            <a:off x="766763" y="1676400"/>
            <a:ext cx="4464050" cy="1965325"/>
            <a:chOff x="277" y="1148"/>
            <a:chExt cx="2812" cy="1238"/>
          </a:xfrm>
        </p:grpSpPr>
        <p:pic>
          <p:nvPicPr>
            <p:cNvPr id="69" name="Picture 3" descr="Oviducte Sally coupé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" y="1248"/>
              <a:ext cx="751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4"/>
            <p:cNvGrpSpPr>
              <a:grpSpLocks/>
            </p:cNvGrpSpPr>
            <p:nvPr/>
          </p:nvGrpSpPr>
          <p:grpSpPr bwMode="auto">
            <a:xfrm>
              <a:off x="525" y="1148"/>
              <a:ext cx="2564" cy="651"/>
              <a:chOff x="525" y="1088"/>
              <a:chExt cx="2564" cy="651"/>
            </a:xfrm>
          </p:grpSpPr>
          <p:sp>
            <p:nvSpPr>
              <p:cNvPr id="73" name="Line 5"/>
              <p:cNvSpPr>
                <a:spLocks noChangeShapeType="1"/>
              </p:cNvSpPr>
              <p:nvPr/>
            </p:nvSpPr>
            <p:spPr bwMode="auto">
              <a:xfrm flipV="1">
                <a:off x="525" y="1328"/>
                <a:ext cx="746" cy="41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Text Box 6"/>
              <p:cNvSpPr txBox="1">
                <a:spLocks noChangeArrowheads="1"/>
              </p:cNvSpPr>
              <p:nvPr/>
            </p:nvSpPr>
            <p:spPr bwMode="auto">
              <a:xfrm>
                <a:off x="1149" y="1088"/>
                <a:ext cx="1940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GB" altLang="fr-FR" sz="1600" b="1"/>
                  <a:t>RNA prepared from uterus </a:t>
                </a:r>
              </a:p>
              <a:p>
                <a:pPr algn="ctr"/>
                <a:r>
                  <a:rPr lang="en-GB" altLang="fr-FR" sz="1600" b="1"/>
                  <a:t>harvested during the shell calcification</a:t>
                </a:r>
              </a:p>
            </p:txBody>
          </p:sp>
        </p:grp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1908" y="1644"/>
              <a:ext cx="0" cy="39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Text Box 8"/>
            <p:cNvSpPr txBox="1">
              <a:spLocks noChangeArrowheads="1"/>
            </p:cNvSpPr>
            <p:nvPr/>
          </p:nvSpPr>
          <p:spPr bwMode="auto">
            <a:xfrm>
              <a:off x="1001" y="2020"/>
              <a:ext cx="190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Preparation of a bacteriophage cDNA expression library</a:t>
              </a:r>
            </a:p>
          </p:txBody>
        </p:sp>
      </p:grpSp>
      <p:grpSp>
        <p:nvGrpSpPr>
          <p:cNvPr id="75" name="Group 9"/>
          <p:cNvGrpSpPr>
            <a:grpSpLocks/>
          </p:cNvGrpSpPr>
          <p:nvPr/>
        </p:nvGrpSpPr>
        <p:grpSpPr bwMode="auto">
          <a:xfrm>
            <a:off x="3476625" y="3635375"/>
            <a:ext cx="4632325" cy="1781175"/>
            <a:chOff x="1984" y="2382"/>
            <a:chExt cx="2918" cy="1122"/>
          </a:xfrm>
        </p:grpSpPr>
        <p:pic>
          <p:nvPicPr>
            <p:cNvPr id="7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2511"/>
              <a:ext cx="1031" cy="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Line 11"/>
            <p:cNvSpPr>
              <a:spLocks noChangeShapeType="1"/>
            </p:cNvSpPr>
            <p:nvPr/>
          </p:nvSpPr>
          <p:spPr bwMode="auto">
            <a:xfrm>
              <a:off x="1984" y="2522"/>
              <a:ext cx="356" cy="26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H="1">
              <a:off x="3330" y="2382"/>
              <a:ext cx="340" cy="2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Text Box 13"/>
            <p:cNvSpPr txBox="1">
              <a:spLocks noChangeArrowheads="1"/>
            </p:cNvSpPr>
            <p:nvPr/>
          </p:nvSpPr>
          <p:spPr bwMode="auto">
            <a:xfrm>
              <a:off x="3394" y="2652"/>
              <a:ext cx="15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Expression screening of the cDNA</a:t>
              </a:r>
            </a:p>
          </p:txBody>
        </p:sp>
      </p:grpSp>
      <p:grpSp>
        <p:nvGrpSpPr>
          <p:cNvPr id="80" name="Group 14"/>
          <p:cNvGrpSpPr>
            <a:grpSpLocks/>
          </p:cNvGrpSpPr>
          <p:nvPr/>
        </p:nvGrpSpPr>
        <p:grpSpPr bwMode="auto">
          <a:xfrm>
            <a:off x="2092325" y="4389438"/>
            <a:ext cx="2085975" cy="581025"/>
            <a:chOff x="1112" y="2857"/>
            <a:chExt cx="1314" cy="366"/>
          </a:xfrm>
        </p:grpSpPr>
        <p:sp>
          <p:nvSpPr>
            <p:cNvPr id="81" name="Line 15"/>
            <p:cNvSpPr>
              <a:spLocks noChangeShapeType="1"/>
            </p:cNvSpPr>
            <p:nvPr/>
          </p:nvSpPr>
          <p:spPr bwMode="auto">
            <a:xfrm>
              <a:off x="2084" y="3054"/>
              <a:ext cx="342" cy="66"/>
            </a:xfrm>
            <a:prstGeom prst="line">
              <a:avLst/>
            </a:prstGeom>
            <a:noFill/>
            <a:ln w="19050">
              <a:solidFill>
                <a:srgbClr val="0B040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Text Box 16"/>
            <p:cNvSpPr txBox="1">
              <a:spLocks noChangeArrowheads="1"/>
            </p:cNvSpPr>
            <p:nvPr/>
          </p:nvSpPr>
          <p:spPr bwMode="auto">
            <a:xfrm>
              <a:off x="1112" y="2857"/>
              <a:ext cx="104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cDNA sequence </a:t>
              </a:r>
            </a:p>
            <a:p>
              <a:pPr algn="ctr"/>
              <a:r>
                <a:rPr lang="en-GB" altLang="fr-FR" sz="1600" b="1"/>
                <a:t>of positive clones</a:t>
              </a:r>
            </a:p>
          </p:txBody>
        </p:sp>
      </p:grp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5653088" y="2559050"/>
            <a:ext cx="2741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/>
              <a:t>OCX-36 specific antibodies</a:t>
            </a:r>
          </a:p>
        </p:txBody>
      </p:sp>
      <p:pic>
        <p:nvPicPr>
          <p:cNvPr id="84" name="Picture 18" descr="rabbi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913063"/>
            <a:ext cx="11842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" name="Group 21"/>
          <p:cNvGrpSpPr>
            <a:grpSpLocks/>
          </p:cNvGrpSpPr>
          <p:nvPr/>
        </p:nvGrpSpPr>
        <p:grpSpPr bwMode="auto">
          <a:xfrm>
            <a:off x="1746250" y="4949825"/>
            <a:ext cx="5092700" cy="1260475"/>
            <a:chOff x="870" y="2862"/>
            <a:chExt cx="3208" cy="794"/>
          </a:xfrm>
        </p:grpSpPr>
        <p:sp>
          <p:nvSpPr>
            <p:cNvPr id="86" name="AutoShape 22"/>
            <p:cNvSpPr>
              <a:spLocks noChangeArrowheads="1"/>
            </p:cNvSpPr>
            <p:nvPr/>
          </p:nvSpPr>
          <p:spPr bwMode="auto">
            <a:xfrm>
              <a:off x="870" y="3400"/>
              <a:ext cx="3208" cy="256"/>
            </a:xfrm>
            <a:prstGeom prst="homePlate">
              <a:avLst>
                <a:gd name="adj" fmla="val 109184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sz="1600"/>
                <a:t>cDNA sequence of 1710 bp</a:t>
              </a:r>
            </a:p>
          </p:txBody>
        </p:sp>
        <p:sp>
          <p:nvSpPr>
            <p:cNvPr id="87" name="Line 23"/>
            <p:cNvSpPr>
              <a:spLocks noChangeShapeType="1"/>
            </p:cNvSpPr>
            <p:nvPr/>
          </p:nvSpPr>
          <p:spPr bwMode="auto">
            <a:xfrm>
              <a:off x="1626" y="2862"/>
              <a:ext cx="210" cy="5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8" name="Text Box 25"/>
          <p:cNvSpPr txBox="1">
            <a:spLocks noChangeArrowheads="1"/>
          </p:cNvSpPr>
          <p:nvPr/>
        </p:nvSpPr>
        <p:spPr bwMode="auto">
          <a:xfrm>
            <a:off x="400050" y="12223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2476500" y="1958975"/>
            <a:ext cx="5092700" cy="406400"/>
          </a:xfrm>
          <a:prstGeom prst="homePlate">
            <a:avLst>
              <a:gd name="adj" fmla="val 10918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Expression screening cDNA de 1710 bp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5178425" y="2549525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/>
              <a:t>Alignment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746625" y="2803525"/>
            <a:ext cx="3290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>
                <a:solidFill>
                  <a:schemeClr val="accent2"/>
                </a:solidFill>
              </a:rPr>
              <a:t>Identification of 3 additional ESTs</a:t>
            </a: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1257300" y="3178175"/>
            <a:ext cx="2324100" cy="406400"/>
          </a:xfrm>
          <a:prstGeom prst="homePlate">
            <a:avLst>
              <a:gd name="adj" fmla="val 9896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pgr1n.pk.002.d11</a:t>
            </a:r>
          </a:p>
        </p:txBody>
      </p:sp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5410200" y="3241675"/>
            <a:ext cx="2311400" cy="406400"/>
          </a:xfrm>
          <a:prstGeom prst="homePlate">
            <a:avLst>
              <a:gd name="adj" fmla="val 984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gcal0003c.m.17</a:t>
            </a: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5245100" y="3736975"/>
            <a:ext cx="2311400" cy="406400"/>
          </a:xfrm>
          <a:prstGeom prst="homePlate">
            <a:avLst>
              <a:gd name="adj" fmla="val 984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gcal00011c.m.09</a:t>
            </a: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4648200" y="2390775"/>
            <a:ext cx="12700" cy="73660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270000" y="4346575"/>
            <a:ext cx="6565900" cy="368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chemeClr val="bg1"/>
                </a:solidFill>
              </a:rPr>
              <a:t>cDNA sequence (1995 bp) of ovocalyxine-36</a:t>
            </a:r>
          </a:p>
        </p:txBody>
      </p:sp>
      <p:grpSp>
        <p:nvGrpSpPr>
          <p:cNvPr id="33" name="Group 10"/>
          <p:cNvGrpSpPr>
            <a:grpSpLocks/>
          </p:cNvGrpSpPr>
          <p:nvPr/>
        </p:nvGrpSpPr>
        <p:grpSpPr bwMode="auto">
          <a:xfrm>
            <a:off x="2641600" y="4841875"/>
            <a:ext cx="3425825" cy="773113"/>
            <a:chOff x="1664" y="3008"/>
            <a:chExt cx="2158" cy="487"/>
          </a:xfrm>
        </p:grpSpPr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1664" y="3245"/>
              <a:ext cx="21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 b="1">
                  <a:solidFill>
                    <a:srgbClr val="990000"/>
                  </a:solidFill>
                </a:rPr>
                <a:t>Translation in a 48 kDa protein</a:t>
              </a: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2876" y="3008"/>
              <a:ext cx="8" cy="24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00417 0.3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73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0139 0.1703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4.44444E-6 0.1592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8519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27" grpId="0"/>
      <p:bldP spid="27" grpId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93688" y="1638300"/>
            <a:ext cx="682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accent2"/>
                </a:solidFill>
              </a:rPr>
              <a:t>Analyse bioinformatique des séquences génomique, cDNA et protéique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31775" y="2232025"/>
            <a:ext cx="86264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/>
              <a:t>Séquence cDNA de OCX 36 	</a:t>
            </a:r>
          </a:p>
          <a:p>
            <a:pPr eaLnBrk="1" hangingPunct="1"/>
            <a:r>
              <a:rPr lang="fr-FR" altLang="fr-FR" sz="2000"/>
              <a:t>	Aucune homologie avec des séquences répertoriées</a:t>
            </a:r>
          </a:p>
          <a:p>
            <a:pPr eaLnBrk="1" hangingPunct="1"/>
            <a:endParaRPr lang="fr-FR" altLang="fr-FR" sz="2000"/>
          </a:p>
          <a:p>
            <a:pPr eaLnBrk="1" hangingPunct="1"/>
            <a:r>
              <a:rPr lang="fr-FR" altLang="fr-FR" sz="2000"/>
              <a:t>Séquence en acides aminés</a:t>
            </a:r>
          </a:p>
          <a:p>
            <a:pPr eaLnBrk="1" hangingPunct="1"/>
            <a:r>
              <a:rPr lang="fr-FR" altLang="fr-FR" sz="2000"/>
              <a:t>	Identité et similarité limités avec “lipopolysaccharide binding proteins (LBP)”, “bactericidal permeability increasing protein (BPI)” et “Plunc families proteins” </a:t>
            </a:r>
          </a:p>
          <a:p>
            <a:pPr eaLnBrk="1" hangingPunct="1"/>
            <a:r>
              <a:rPr lang="fr-FR" altLang="fr-FR" sz="2000"/>
              <a:t>		20-25 % résidus identiques</a:t>
            </a:r>
          </a:p>
          <a:p>
            <a:pPr eaLnBrk="1" hangingPunct="1"/>
            <a:r>
              <a:rPr lang="fr-FR" altLang="fr-FR" sz="2000"/>
              <a:t>		39-44 % substitutions conservatives</a:t>
            </a:r>
          </a:p>
          <a:p>
            <a:pPr eaLnBrk="1" hangingPunct="1"/>
            <a:r>
              <a:rPr lang="fr-FR" altLang="fr-FR" sz="2000"/>
              <a:t>		Expected value 10</a:t>
            </a:r>
            <a:r>
              <a:rPr lang="fr-FR" altLang="fr-FR" sz="2000" baseline="30000"/>
              <a:t>-4</a:t>
            </a:r>
            <a:r>
              <a:rPr lang="fr-FR" altLang="fr-FR" sz="2000"/>
              <a:t> to 10</a:t>
            </a:r>
            <a:r>
              <a:rPr lang="fr-FR" altLang="fr-FR" sz="2000" baseline="30000"/>
              <a:t>-28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216025" y="1446213"/>
            <a:ext cx="6929438" cy="631825"/>
            <a:chOff x="778" y="3554"/>
            <a:chExt cx="4365" cy="39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8" y="3720"/>
              <a:ext cx="4136" cy="23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/>
                <a:t>Séquence cDNA (1995 bp) de l’ARNm de l’ovocalyxin-36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78" y="3554"/>
              <a:ext cx="2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5’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942" y="3562"/>
              <a:ext cx="2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3’</a:t>
              </a:r>
            </a:p>
          </p:txBody>
        </p:sp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446338"/>
            <a:ext cx="3633787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04975" y="5846763"/>
            <a:ext cx="5818188" cy="915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dirty="0"/>
              <a:t>Identification de la séquence génomique de l’ovocalyxine-36</a:t>
            </a:r>
          </a:p>
          <a:p>
            <a:pPr>
              <a:defRPr/>
            </a:pPr>
            <a:r>
              <a:rPr lang="fr-FR" altLang="fr-FR" dirty="0"/>
              <a:t>	Chromosome 20</a:t>
            </a:r>
          </a:p>
          <a:p>
            <a:pPr>
              <a:defRPr/>
            </a:pPr>
            <a:r>
              <a:rPr lang="fr-FR" altLang="fr-FR" dirty="0"/>
              <a:t>	Position 9834141 et 9842177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386013"/>
            <a:ext cx="3781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 rot="1619041">
            <a:off x="2989263" y="204470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-2174464">
            <a:off x="5813425" y="202565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 rot="1619041">
            <a:off x="6478588" y="5138738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 rot="-2174464">
            <a:off x="2808288" y="517525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8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81163" y="1655763"/>
            <a:ext cx="764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rgbClr val="990000"/>
                </a:solidFill>
              </a:rPr>
              <a:t> </a:t>
            </a:r>
            <a:r>
              <a:rPr lang="fr-FR" altLang="fr-FR" sz="1400" b="1">
                <a:solidFill>
                  <a:schemeClr val="tx2"/>
                </a:solidFill>
              </a:rPr>
              <a:t>Ovocalyxine-36, protéine apparentée à LBP/BPI et Plunc 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H="1">
            <a:off x="3887788" y="2025650"/>
            <a:ext cx="550862" cy="344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96900" y="2362200"/>
            <a:ext cx="38274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fr-FR" altLang="fr-FR" sz="1400" b="1" dirty="0"/>
              <a:t>Se lient au </a:t>
            </a:r>
            <a:r>
              <a:rPr lang="fr-FR" altLang="fr-FR" sz="1400" b="1" dirty="0" err="1"/>
              <a:t>lipopolysaccharide</a:t>
            </a:r>
            <a:r>
              <a:rPr lang="fr-FR" altLang="fr-FR" sz="1400" b="1" dirty="0"/>
              <a:t> (LPS) de la paroi des bactéries à Gram négatif </a:t>
            </a:r>
            <a:endParaRPr lang="en-GB" altLang="fr-FR" sz="1400" b="1" dirty="0"/>
          </a:p>
          <a:p>
            <a:pPr algn="just" eaLnBrk="1" hangingPunct="1"/>
            <a:r>
              <a:rPr lang="en-GB" altLang="fr-FR" sz="1400" b="1" dirty="0"/>
              <a:t>	Mort de la </a:t>
            </a:r>
            <a:r>
              <a:rPr lang="en-GB" altLang="fr-FR" sz="1400" b="1" dirty="0" err="1"/>
              <a:t>bactérie</a:t>
            </a:r>
            <a:endParaRPr lang="en-GB" altLang="fr-FR" sz="1400" b="1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1012825" y="2968625"/>
            <a:ext cx="495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5405438" y="2032000"/>
            <a:ext cx="309562" cy="315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541838" y="2319338"/>
            <a:ext cx="32099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400" b="1" dirty="0"/>
              <a:t>Reconnaissance précoce des produits bactériens dans le système respiratoire supérieur</a:t>
            </a:r>
          </a:p>
          <a:p>
            <a:pPr algn="ctr" eaLnBrk="1" hangingPunct="1"/>
            <a:r>
              <a:rPr lang="fr-FR" altLang="fr-FR" sz="1400" b="1" dirty="0"/>
              <a:t>chez les mammifères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44513" y="3259138"/>
            <a:ext cx="284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/>
              <a:t>Architecture du gène</a:t>
            </a:r>
            <a:r>
              <a:rPr lang="en-GB" altLang="fr-FR" sz="1600" b="1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-38100" y="3608388"/>
            <a:ext cx="9105900" cy="1479550"/>
            <a:chOff x="24" y="1949"/>
            <a:chExt cx="5736" cy="932"/>
          </a:xfrm>
        </p:grpSpPr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24" y="2200"/>
              <a:ext cx="2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400" b="1"/>
                <a:t>LBP</a:t>
              </a: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H="1">
              <a:off x="3560" y="2358"/>
              <a:ext cx="32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>
              <a:off x="3888" y="2366"/>
              <a:ext cx="16" cy="2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9" name="Group 14"/>
            <p:cNvGrpSpPr>
              <a:grpSpLocks/>
            </p:cNvGrpSpPr>
            <p:nvPr/>
          </p:nvGrpSpPr>
          <p:grpSpPr bwMode="auto">
            <a:xfrm>
              <a:off x="348" y="1949"/>
              <a:ext cx="5236" cy="421"/>
              <a:chOff x="348" y="1845"/>
              <a:chExt cx="5236" cy="421"/>
            </a:xfrm>
          </p:grpSpPr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365" y="2182"/>
                <a:ext cx="50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Rectangle 16"/>
              <p:cNvSpPr>
                <a:spLocks noChangeArrowheads="1"/>
              </p:cNvSpPr>
              <p:nvPr/>
            </p:nvSpPr>
            <p:spPr bwMode="auto">
              <a:xfrm>
                <a:off x="348" y="2086"/>
                <a:ext cx="844" cy="173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1" name="Rectangle 17"/>
              <p:cNvSpPr>
                <a:spLocks noChangeArrowheads="1"/>
              </p:cNvSpPr>
              <p:nvPr/>
            </p:nvSpPr>
            <p:spPr bwMode="auto">
              <a:xfrm>
                <a:off x="1382" y="2086"/>
                <a:ext cx="196" cy="16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2" name="Rectangle 18"/>
              <p:cNvSpPr>
                <a:spLocks noChangeArrowheads="1"/>
              </p:cNvSpPr>
              <p:nvPr/>
            </p:nvSpPr>
            <p:spPr bwMode="auto">
              <a:xfrm>
                <a:off x="1696" y="2086"/>
                <a:ext cx="208" cy="17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3" name="Rectangle 19"/>
              <p:cNvSpPr>
                <a:spLocks noChangeArrowheads="1"/>
              </p:cNvSpPr>
              <p:nvPr/>
            </p:nvSpPr>
            <p:spPr bwMode="auto">
              <a:xfrm>
                <a:off x="2048" y="2086"/>
                <a:ext cx="244" cy="16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4" name="Rectangle 20"/>
              <p:cNvSpPr>
                <a:spLocks noChangeArrowheads="1"/>
              </p:cNvSpPr>
              <p:nvPr/>
            </p:nvSpPr>
            <p:spPr bwMode="auto">
              <a:xfrm>
                <a:off x="3172" y="2086"/>
                <a:ext cx="208" cy="179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5" name="Rectangle 21"/>
              <p:cNvSpPr>
                <a:spLocks noChangeArrowheads="1"/>
              </p:cNvSpPr>
              <p:nvPr/>
            </p:nvSpPr>
            <p:spPr bwMode="auto">
              <a:xfrm>
                <a:off x="3590" y="2086"/>
                <a:ext cx="298" cy="173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6" name="Rectangle 22"/>
              <p:cNvSpPr>
                <a:spLocks noChangeArrowheads="1"/>
              </p:cNvSpPr>
              <p:nvPr/>
            </p:nvSpPr>
            <p:spPr bwMode="auto">
              <a:xfrm>
                <a:off x="4058" y="2086"/>
                <a:ext cx="250" cy="17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7" name="Rectangle 23"/>
              <p:cNvSpPr>
                <a:spLocks noChangeArrowheads="1"/>
              </p:cNvSpPr>
              <p:nvPr/>
            </p:nvSpPr>
            <p:spPr bwMode="auto">
              <a:xfrm>
                <a:off x="4706" y="2086"/>
                <a:ext cx="93" cy="17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4888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9" name="Rectangle 25"/>
              <p:cNvSpPr>
                <a:spLocks noChangeArrowheads="1"/>
              </p:cNvSpPr>
              <p:nvPr/>
            </p:nvSpPr>
            <p:spPr bwMode="auto">
              <a:xfrm>
                <a:off x="5116" y="2086"/>
                <a:ext cx="154" cy="17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0" name="Rectangle 26"/>
              <p:cNvSpPr>
                <a:spLocks noChangeArrowheads="1"/>
              </p:cNvSpPr>
              <p:nvPr/>
            </p:nvSpPr>
            <p:spPr bwMode="auto">
              <a:xfrm>
                <a:off x="5457" y="2086"/>
                <a:ext cx="103" cy="179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/>
                <a:r>
                  <a:rPr lang="en-GB" altLang="fr-FR" sz="1200">
                    <a:solidFill>
                      <a:srgbClr val="000000"/>
                    </a:solidFill>
                  </a:rPr>
                  <a:t>*</a:t>
                </a:r>
              </a:p>
            </p:txBody>
          </p:sp>
          <p:sp>
            <p:nvSpPr>
              <p:cNvPr id="91" name="Rectangle 27"/>
              <p:cNvSpPr>
                <a:spLocks noChangeArrowheads="1"/>
              </p:cNvSpPr>
              <p:nvPr/>
            </p:nvSpPr>
            <p:spPr bwMode="auto">
              <a:xfrm>
                <a:off x="4478" y="2086"/>
                <a:ext cx="116" cy="17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" name="Rectangle 28"/>
              <p:cNvSpPr>
                <a:spLocks noChangeArrowheads="1"/>
              </p:cNvSpPr>
              <p:nvPr/>
            </p:nvSpPr>
            <p:spPr bwMode="auto">
              <a:xfrm>
                <a:off x="2910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3" name="Rectangle 29"/>
              <p:cNvSpPr>
                <a:spLocks noChangeArrowheads="1"/>
              </p:cNvSpPr>
              <p:nvPr/>
            </p:nvSpPr>
            <p:spPr bwMode="auto">
              <a:xfrm>
                <a:off x="2404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4" name="Text Box 30"/>
              <p:cNvSpPr txBox="1">
                <a:spLocks noChangeArrowheads="1"/>
              </p:cNvSpPr>
              <p:nvPr/>
            </p:nvSpPr>
            <p:spPr bwMode="auto">
              <a:xfrm>
                <a:off x="576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547</a:t>
                </a:r>
              </a:p>
            </p:txBody>
          </p:sp>
          <p:sp>
            <p:nvSpPr>
              <p:cNvPr id="95" name="Text Box 31"/>
              <p:cNvSpPr txBox="1">
                <a:spLocks noChangeArrowheads="1"/>
              </p:cNvSpPr>
              <p:nvPr/>
            </p:nvSpPr>
            <p:spPr bwMode="auto">
              <a:xfrm>
                <a:off x="1320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115</a:t>
                </a:r>
              </a:p>
            </p:txBody>
          </p:sp>
          <p:sp>
            <p:nvSpPr>
              <p:cNvPr id="96" name="Text Box 32"/>
              <p:cNvSpPr txBox="1">
                <a:spLocks noChangeArrowheads="1"/>
              </p:cNvSpPr>
              <p:nvPr/>
            </p:nvSpPr>
            <p:spPr bwMode="auto">
              <a:xfrm>
                <a:off x="1652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129</a:t>
                </a:r>
              </a:p>
            </p:txBody>
          </p:sp>
          <p:sp>
            <p:nvSpPr>
              <p:cNvPr id="97" name="Text Box 33"/>
              <p:cNvSpPr txBox="1">
                <a:spLocks noChangeArrowheads="1"/>
              </p:cNvSpPr>
              <p:nvPr/>
            </p:nvSpPr>
            <p:spPr bwMode="auto">
              <a:xfrm>
                <a:off x="2003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156</a:t>
                </a:r>
              </a:p>
            </p:txBody>
          </p:sp>
          <p:sp>
            <p:nvSpPr>
              <p:cNvPr id="98" name="Text Box 34"/>
              <p:cNvSpPr txBox="1">
                <a:spLocks noChangeArrowheads="1"/>
              </p:cNvSpPr>
              <p:nvPr/>
            </p:nvSpPr>
            <p:spPr bwMode="auto">
              <a:xfrm>
                <a:off x="2324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99" name="Text Box 35"/>
              <p:cNvSpPr txBox="1">
                <a:spLocks noChangeArrowheads="1"/>
              </p:cNvSpPr>
              <p:nvPr/>
            </p:nvSpPr>
            <p:spPr bwMode="auto">
              <a:xfrm>
                <a:off x="282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100" name="Text Box 36"/>
              <p:cNvSpPr txBox="1">
                <a:spLocks noChangeArrowheads="1"/>
              </p:cNvSpPr>
              <p:nvPr/>
            </p:nvSpPr>
            <p:spPr bwMode="auto">
              <a:xfrm>
                <a:off x="3158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92</a:t>
                </a:r>
              </a:p>
            </p:txBody>
          </p:sp>
          <p:sp>
            <p:nvSpPr>
              <p:cNvPr id="101" name="Text Box 37"/>
              <p:cNvSpPr txBox="1">
                <a:spLocks noChangeArrowheads="1"/>
              </p:cNvSpPr>
              <p:nvPr/>
            </p:nvSpPr>
            <p:spPr bwMode="auto">
              <a:xfrm>
                <a:off x="3581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237</a:t>
                </a:r>
              </a:p>
            </p:txBody>
          </p:sp>
          <p:sp>
            <p:nvSpPr>
              <p:cNvPr id="102" name="Text Box 38"/>
              <p:cNvSpPr txBox="1">
                <a:spLocks noChangeArrowheads="1"/>
              </p:cNvSpPr>
              <p:nvPr/>
            </p:nvSpPr>
            <p:spPr bwMode="auto">
              <a:xfrm>
                <a:off x="4033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168</a:t>
                </a:r>
              </a:p>
            </p:txBody>
          </p:sp>
          <p:sp>
            <p:nvSpPr>
              <p:cNvPr id="103" name="Text Box 39"/>
              <p:cNvSpPr txBox="1">
                <a:spLocks noChangeArrowheads="1"/>
              </p:cNvSpPr>
              <p:nvPr/>
            </p:nvSpPr>
            <p:spPr bwMode="auto">
              <a:xfrm>
                <a:off x="441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68</a:t>
                </a:r>
              </a:p>
            </p:txBody>
          </p:sp>
          <p:sp>
            <p:nvSpPr>
              <p:cNvPr id="104" name="Text Box 40"/>
              <p:cNvSpPr txBox="1">
                <a:spLocks noChangeArrowheads="1"/>
              </p:cNvSpPr>
              <p:nvPr/>
            </p:nvSpPr>
            <p:spPr bwMode="auto">
              <a:xfrm>
                <a:off x="4621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43</a:t>
                </a:r>
              </a:p>
            </p:txBody>
          </p:sp>
          <p:sp>
            <p:nvSpPr>
              <p:cNvPr id="105" name="Text Box 41"/>
              <p:cNvSpPr txBox="1">
                <a:spLocks noChangeArrowheads="1"/>
              </p:cNvSpPr>
              <p:nvPr/>
            </p:nvSpPr>
            <p:spPr bwMode="auto">
              <a:xfrm>
                <a:off x="480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106" name="Text Box 42"/>
              <p:cNvSpPr txBox="1">
                <a:spLocks noChangeArrowheads="1"/>
              </p:cNvSpPr>
              <p:nvPr/>
            </p:nvSpPr>
            <p:spPr bwMode="auto">
              <a:xfrm>
                <a:off x="5059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77</a:t>
                </a:r>
              </a:p>
            </p:txBody>
          </p:sp>
          <p:sp>
            <p:nvSpPr>
              <p:cNvPr id="107" name="Text Box 43"/>
              <p:cNvSpPr txBox="1">
                <a:spLocks noChangeArrowheads="1"/>
              </p:cNvSpPr>
              <p:nvPr/>
            </p:nvSpPr>
            <p:spPr bwMode="auto">
              <a:xfrm>
                <a:off x="5312" y="1947"/>
                <a:ext cx="2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&gt;42</a:t>
                </a:r>
              </a:p>
            </p:txBody>
          </p:sp>
          <p:sp>
            <p:nvSpPr>
              <p:cNvPr id="108" name="Text Box 44"/>
              <p:cNvSpPr txBox="1">
                <a:spLocks noChangeArrowheads="1"/>
              </p:cNvSpPr>
              <p:nvPr/>
            </p:nvSpPr>
            <p:spPr bwMode="auto">
              <a:xfrm>
                <a:off x="670" y="1845"/>
                <a:ext cx="14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</a:t>
                </a:r>
              </a:p>
            </p:txBody>
          </p:sp>
          <p:sp>
            <p:nvSpPr>
              <p:cNvPr id="109" name="Text Box 45"/>
              <p:cNvSpPr txBox="1">
                <a:spLocks noChangeArrowheads="1"/>
              </p:cNvSpPr>
              <p:nvPr/>
            </p:nvSpPr>
            <p:spPr bwMode="auto">
              <a:xfrm>
                <a:off x="1363" y="1845"/>
                <a:ext cx="16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II</a:t>
                </a:r>
              </a:p>
            </p:txBody>
          </p:sp>
          <p:sp>
            <p:nvSpPr>
              <p:cNvPr id="110" name="Text Box 46"/>
              <p:cNvSpPr txBox="1">
                <a:spLocks noChangeArrowheads="1"/>
              </p:cNvSpPr>
              <p:nvPr/>
            </p:nvSpPr>
            <p:spPr bwMode="auto">
              <a:xfrm>
                <a:off x="1663" y="1845"/>
                <a:ext cx="1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III</a:t>
                </a:r>
              </a:p>
            </p:txBody>
          </p:sp>
          <p:sp>
            <p:nvSpPr>
              <p:cNvPr id="111" name="Text Box 47"/>
              <p:cNvSpPr txBox="1">
                <a:spLocks noChangeArrowheads="1"/>
              </p:cNvSpPr>
              <p:nvPr/>
            </p:nvSpPr>
            <p:spPr bwMode="auto">
              <a:xfrm>
                <a:off x="2031" y="1845"/>
                <a:ext cx="1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IV</a:t>
                </a:r>
              </a:p>
            </p:txBody>
          </p:sp>
          <p:sp>
            <p:nvSpPr>
              <p:cNvPr id="112" name="Text Box 48"/>
              <p:cNvSpPr txBox="1">
                <a:spLocks noChangeArrowheads="1"/>
              </p:cNvSpPr>
              <p:nvPr/>
            </p:nvSpPr>
            <p:spPr bwMode="auto">
              <a:xfrm>
                <a:off x="2349" y="1845"/>
                <a:ext cx="17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</a:t>
                </a:r>
              </a:p>
            </p:txBody>
          </p:sp>
          <p:sp>
            <p:nvSpPr>
              <p:cNvPr id="113" name="Text Box 49"/>
              <p:cNvSpPr txBox="1">
                <a:spLocks noChangeArrowheads="1"/>
              </p:cNvSpPr>
              <p:nvPr/>
            </p:nvSpPr>
            <p:spPr bwMode="auto">
              <a:xfrm>
                <a:off x="2838" y="1845"/>
                <a:ext cx="1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</a:t>
                </a:r>
              </a:p>
            </p:txBody>
          </p:sp>
          <p:sp>
            <p:nvSpPr>
              <p:cNvPr id="114" name="Text Box 50"/>
              <p:cNvSpPr txBox="1">
                <a:spLocks noChangeArrowheads="1"/>
              </p:cNvSpPr>
              <p:nvPr/>
            </p:nvSpPr>
            <p:spPr bwMode="auto">
              <a:xfrm>
                <a:off x="3118" y="1845"/>
                <a:ext cx="22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VII</a:t>
                </a:r>
              </a:p>
            </p:txBody>
          </p:sp>
          <p:sp>
            <p:nvSpPr>
              <p:cNvPr id="115" name="Text Box 51"/>
              <p:cNvSpPr txBox="1">
                <a:spLocks noChangeArrowheads="1"/>
              </p:cNvSpPr>
              <p:nvPr/>
            </p:nvSpPr>
            <p:spPr bwMode="auto">
              <a:xfrm>
                <a:off x="3547" y="1845"/>
                <a:ext cx="25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VIII</a:t>
                </a:r>
              </a:p>
            </p:txBody>
          </p:sp>
          <p:sp>
            <p:nvSpPr>
              <p:cNvPr id="116" name="Text Box 52"/>
              <p:cNvSpPr txBox="1">
                <a:spLocks noChangeArrowheads="1"/>
              </p:cNvSpPr>
              <p:nvPr/>
            </p:nvSpPr>
            <p:spPr bwMode="auto">
              <a:xfrm>
                <a:off x="4048" y="1845"/>
                <a:ext cx="19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IX</a:t>
                </a:r>
              </a:p>
            </p:txBody>
          </p:sp>
          <p:sp>
            <p:nvSpPr>
              <p:cNvPr id="117" name="Text Box 53"/>
              <p:cNvSpPr txBox="1">
                <a:spLocks noChangeArrowheads="1"/>
              </p:cNvSpPr>
              <p:nvPr/>
            </p:nvSpPr>
            <p:spPr bwMode="auto">
              <a:xfrm>
                <a:off x="4449" y="1845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</a:t>
                </a:r>
              </a:p>
            </p:txBody>
          </p:sp>
          <p:sp>
            <p:nvSpPr>
              <p:cNvPr id="118" name="Text Box 54"/>
              <p:cNvSpPr txBox="1">
                <a:spLocks noChangeArrowheads="1"/>
              </p:cNvSpPr>
              <p:nvPr/>
            </p:nvSpPr>
            <p:spPr bwMode="auto">
              <a:xfrm>
                <a:off x="4614" y="1845"/>
                <a:ext cx="19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</a:t>
                </a:r>
              </a:p>
            </p:txBody>
          </p:sp>
          <p:sp>
            <p:nvSpPr>
              <p:cNvPr id="119" name="Text Box 55"/>
              <p:cNvSpPr txBox="1">
                <a:spLocks noChangeArrowheads="1"/>
              </p:cNvSpPr>
              <p:nvPr/>
            </p:nvSpPr>
            <p:spPr bwMode="auto">
              <a:xfrm>
                <a:off x="4808" y="184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XII</a:t>
                </a:r>
              </a:p>
            </p:txBody>
          </p:sp>
          <p:sp>
            <p:nvSpPr>
              <p:cNvPr id="120" name="Text Box 56"/>
              <p:cNvSpPr txBox="1">
                <a:spLocks noChangeArrowheads="1"/>
              </p:cNvSpPr>
              <p:nvPr/>
            </p:nvSpPr>
            <p:spPr bwMode="auto">
              <a:xfrm>
                <a:off x="5041" y="1845"/>
                <a:ext cx="24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XIII</a:t>
                </a:r>
              </a:p>
            </p:txBody>
          </p:sp>
          <p:sp>
            <p:nvSpPr>
              <p:cNvPr id="121" name="Text Box 57"/>
              <p:cNvSpPr txBox="1">
                <a:spLocks noChangeArrowheads="1"/>
              </p:cNvSpPr>
              <p:nvPr/>
            </p:nvSpPr>
            <p:spPr bwMode="auto">
              <a:xfrm>
                <a:off x="5332" y="1845"/>
                <a:ext cx="2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XIV</a:t>
                </a:r>
              </a:p>
            </p:txBody>
          </p:sp>
        </p:grpSp>
        <p:sp>
          <p:nvSpPr>
            <p:cNvPr id="30" name="Line 58"/>
            <p:cNvSpPr>
              <a:spLocks noChangeShapeType="1"/>
            </p:cNvSpPr>
            <p:nvPr/>
          </p:nvSpPr>
          <p:spPr bwMode="auto">
            <a:xfrm>
              <a:off x="897" y="2744"/>
              <a:ext cx="45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Rectangle 59"/>
            <p:cNvSpPr>
              <a:spLocks noChangeArrowheads="1"/>
            </p:cNvSpPr>
            <p:nvPr/>
          </p:nvSpPr>
          <p:spPr bwMode="auto">
            <a:xfrm>
              <a:off x="863" y="2648"/>
              <a:ext cx="332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2" name="Rectangle 60"/>
            <p:cNvSpPr>
              <a:spLocks noChangeArrowheads="1"/>
            </p:cNvSpPr>
            <p:nvPr/>
          </p:nvSpPr>
          <p:spPr bwMode="auto">
            <a:xfrm>
              <a:off x="1385" y="2648"/>
              <a:ext cx="19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3" name="Rectangle 61"/>
            <p:cNvSpPr>
              <a:spLocks noChangeArrowheads="1"/>
            </p:cNvSpPr>
            <p:nvPr/>
          </p:nvSpPr>
          <p:spPr bwMode="auto">
            <a:xfrm>
              <a:off x="1699" y="2648"/>
              <a:ext cx="208" cy="17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4" name="Rectangle 62" descr="70 %"/>
            <p:cNvSpPr>
              <a:spLocks noChangeArrowheads="1"/>
            </p:cNvSpPr>
            <p:nvPr/>
          </p:nvSpPr>
          <p:spPr bwMode="auto">
            <a:xfrm>
              <a:off x="2051" y="2648"/>
              <a:ext cx="244" cy="167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5" name="Rectangle 63"/>
            <p:cNvSpPr>
              <a:spLocks noChangeArrowheads="1"/>
            </p:cNvSpPr>
            <p:nvPr/>
          </p:nvSpPr>
          <p:spPr bwMode="auto">
            <a:xfrm>
              <a:off x="3175" y="2648"/>
              <a:ext cx="208" cy="17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7" name="Rectangle 64"/>
            <p:cNvSpPr>
              <a:spLocks noChangeArrowheads="1"/>
            </p:cNvSpPr>
            <p:nvPr/>
          </p:nvSpPr>
          <p:spPr bwMode="auto">
            <a:xfrm>
              <a:off x="3503" y="2648"/>
              <a:ext cx="198" cy="173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8" name="Rectangle 65" descr="75 %"/>
            <p:cNvSpPr>
              <a:spLocks noChangeArrowheads="1"/>
            </p:cNvSpPr>
            <p:nvPr/>
          </p:nvSpPr>
          <p:spPr bwMode="auto">
            <a:xfrm>
              <a:off x="4061" y="2648"/>
              <a:ext cx="250" cy="17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9" name="Rectangle 66"/>
            <p:cNvSpPr>
              <a:spLocks noChangeArrowheads="1"/>
            </p:cNvSpPr>
            <p:nvPr/>
          </p:nvSpPr>
          <p:spPr bwMode="auto">
            <a:xfrm>
              <a:off x="4709" y="2648"/>
              <a:ext cx="93" cy="17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0" name="Rectangle 67"/>
            <p:cNvSpPr>
              <a:spLocks noChangeArrowheads="1"/>
            </p:cNvSpPr>
            <p:nvPr/>
          </p:nvSpPr>
          <p:spPr bwMode="auto">
            <a:xfrm>
              <a:off x="4891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1" name="Rectangle 68"/>
            <p:cNvSpPr>
              <a:spLocks noChangeArrowheads="1"/>
            </p:cNvSpPr>
            <p:nvPr/>
          </p:nvSpPr>
          <p:spPr bwMode="auto">
            <a:xfrm>
              <a:off x="5119" y="2648"/>
              <a:ext cx="154" cy="17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2" name="Rectangle 69"/>
            <p:cNvSpPr>
              <a:spLocks noChangeArrowheads="1"/>
            </p:cNvSpPr>
            <p:nvPr/>
          </p:nvSpPr>
          <p:spPr bwMode="auto">
            <a:xfrm>
              <a:off x="5460" y="2648"/>
              <a:ext cx="300" cy="1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GB" altLang="fr-FR" sz="1200">
                <a:solidFill>
                  <a:srgbClr val="000000"/>
                </a:solidFill>
              </a:endParaRPr>
            </a:p>
          </p:txBody>
        </p:sp>
        <p:sp>
          <p:nvSpPr>
            <p:cNvPr id="43" name="Rectangle 70"/>
            <p:cNvSpPr>
              <a:spLocks noChangeArrowheads="1"/>
            </p:cNvSpPr>
            <p:nvPr/>
          </p:nvSpPr>
          <p:spPr bwMode="auto">
            <a:xfrm>
              <a:off x="4481" y="2648"/>
              <a:ext cx="116" cy="1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4" name="Rectangle 71"/>
            <p:cNvSpPr>
              <a:spLocks noChangeArrowheads="1"/>
            </p:cNvSpPr>
            <p:nvPr/>
          </p:nvSpPr>
          <p:spPr bwMode="auto">
            <a:xfrm>
              <a:off x="2913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5" name="Rectangle 72"/>
            <p:cNvSpPr>
              <a:spLocks noChangeArrowheads="1"/>
            </p:cNvSpPr>
            <p:nvPr/>
          </p:nvSpPr>
          <p:spPr bwMode="auto">
            <a:xfrm>
              <a:off x="2407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6" name="Text Box 73"/>
            <p:cNvSpPr txBox="1">
              <a:spLocks noChangeArrowheads="1"/>
            </p:cNvSpPr>
            <p:nvPr/>
          </p:nvSpPr>
          <p:spPr bwMode="auto">
            <a:xfrm>
              <a:off x="427" y="2628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400" b="1"/>
                <a:t>BPI</a:t>
              </a:r>
            </a:p>
          </p:txBody>
        </p:sp>
        <p:sp>
          <p:nvSpPr>
            <p:cNvPr id="47" name="Text Box 74"/>
            <p:cNvSpPr txBox="1">
              <a:spLocks noChangeArrowheads="1"/>
            </p:cNvSpPr>
            <p:nvPr/>
          </p:nvSpPr>
          <p:spPr bwMode="auto">
            <a:xfrm>
              <a:off x="831" y="2509"/>
              <a:ext cx="31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&gt;262</a:t>
              </a:r>
            </a:p>
          </p:txBody>
        </p:sp>
        <p:sp>
          <p:nvSpPr>
            <p:cNvPr id="48" name="Text Box 75"/>
            <p:cNvSpPr txBox="1">
              <a:spLocks noChangeArrowheads="1"/>
            </p:cNvSpPr>
            <p:nvPr/>
          </p:nvSpPr>
          <p:spPr bwMode="auto">
            <a:xfrm>
              <a:off x="1323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115</a:t>
              </a:r>
            </a:p>
          </p:txBody>
        </p:sp>
        <p:sp>
          <p:nvSpPr>
            <p:cNvPr id="49" name="Text Box 76"/>
            <p:cNvSpPr txBox="1">
              <a:spLocks noChangeArrowheads="1"/>
            </p:cNvSpPr>
            <p:nvPr/>
          </p:nvSpPr>
          <p:spPr bwMode="auto">
            <a:xfrm>
              <a:off x="1655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129</a:t>
              </a:r>
            </a:p>
          </p:txBody>
        </p:sp>
        <p:sp>
          <p:nvSpPr>
            <p:cNvPr id="50" name="Text Box 77"/>
            <p:cNvSpPr txBox="1">
              <a:spLocks noChangeArrowheads="1"/>
            </p:cNvSpPr>
            <p:nvPr/>
          </p:nvSpPr>
          <p:spPr bwMode="auto">
            <a:xfrm>
              <a:off x="2006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162</a:t>
              </a:r>
            </a:p>
          </p:txBody>
        </p:sp>
        <p:sp>
          <p:nvSpPr>
            <p:cNvPr id="51" name="Text Box 78"/>
            <p:cNvSpPr txBox="1">
              <a:spLocks noChangeArrowheads="1"/>
            </p:cNvSpPr>
            <p:nvPr/>
          </p:nvSpPr>
          <p:spPr bwMode="auto">
            <a:xfrm>
              <a:off x="2327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2" name="Text Box 79"/>
            <p:cNvSpPr txBox="1">
              <a:spLocks noChangeArrowheads="1"/>
            </p:cNvSpPr>
            <p:nvPr/>
          </p:nvSpPr>
          <p:spPr bwMode="auto">
            <a:xfrm>
              <a:off x="282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3" name="Text Box 80"/>
            <p:cNvSpPr txBox="1">
              <a:spLocks noChangeArrowheads="1"/>
            </p:cNvSpPr>
            <p:nvPr/>
          </p:nvSpPr>
          <p:spPr bwMode="auto">
            <a:xfrm>
              <a:off x="3161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92</a:t>
              </a:r>
            </a:p>
          </p:txBody>
        </p:sp>
        <p:sp>
          <p:nvSpPr>
            <p:cNvPr id="54" name="Text Box 81"/>
            <p:cNvSpPr txBox="1">
              <a:spLocks noChangeArrowheads="1"/>
            </p:cNvSpPr>
            <p:nvPr/>
          </p:nvSpPr>
          <p:spPr bwMode="auto">
            <a:xfrm>
              <a:off x="3452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177</a:t>
              </a:r>
            </a:p>
          </p:txBody>
        </p:sp>
        <p:sp>
          <p:nvSpPr>
            <p:cNvPr id="55" name="Text Box 82"/>
            <p:cNvSpPr txBox="1">
              <a:spLocks noChangeArrowheads="1"/>
            </p:cNvSpPr>
            <p:nvPr/>
          </p:nvSpPr>
          <p:spPr bwMode="auto">
            <a:xfrm>
              <a:off x="4036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165</a:t>
              </a:r>
            </a:p>
          </p:txBody>
        </p:sp>
        <p:sp>
          <p:nvSpPr>
            <p:cNvPr id="56" name="Text Box 83"/>
            <p:cNvSpPr txBox="1">
              <a:spLocks noChangeArrowheads="1"/>
            </p:cNvSpPr>
            <p:nvPr/>
          </p:nvSpPr>
          <p:spPr bwMode="auto">
            <a:xfrm>
              <a:off x="441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68</a:t>
              </a:r>
            </a:p>
          </p:txBody>
        </p:sp>
        <p:sp>
          <p:nvSpPr>
            <p:cNvPr id="57" name="Text Box 84"/>
            <p:cNvSpPr txBox="1">
              <a:spLocks noChangeArrowheads="1"/>
            </p:cNvSpPr>
            <p:nvPr/>
          </p:nvSpPr>
          <p:spPr bwMode="auto">
            <a:xfrm>
              <a:off x="4624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43</a:t>
              </a:r>
            </a:p>
          </p:txBody>
        </p:sp>
        <p:sp>
          <p:nvSpPr>
            <p:cNvPr id="58" name="Text Box 85"/>
            <p:cNvSpPr txBox="1">
              <a:spLocks noChangeArrowheads="1"/>
            </p:cNvSpPr>
            <p:nvPr/>
          </p:nvSpPr>
          <p:spPr bwMode="auto">
            <a:xfrm>
              <a:off x="480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9" name="Text Box 86"/>
            <p:cNvSpPr txBox="1">
              <a:spLocks noChangeArrowheads="1"/>
            </p:cNvSpPr>
            <p:nvPr/>
          </p:nvSpPr>
          <p:spPr bwMode="auto">
            <a:xfrm>
              <a:off x="5062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77</a:t>
              </a:r>
            </a:p>
          </p:txBody>
        </p:sp>
        <p:sp>
          <p:nvSpPr>
            <p:cNvPr id="60" name="Text Box 87"/>
            <p:cNvSpPr txBox="1">
              <a:spLocks noChangeArrowheads="1"/>
            </p:cNvSpPr>
            <p:nvPr/>
          </p:nvSpPr>
          <p:spPr bwMode="auto">
            <a:xfrm>
              <a:off x="5391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358</a:t>
              </a:r>
            </a:p>
          </p:txBody>
        </p:sp>
        <p:sp>
          <p:nvSpPr>
            <p:cNvPr id="61" name="Text Box 88"/>
            <p:cNvSpPr txBox="1">
              <a:spLocks noChangeArrowheads="1"/>
            </p:cNvSpPr>
            <p:nvPr/>
          </p:nvSpPr>
          <p:spPr bwMode="auto">
            <a:xfrm>
              <a:off x="969" y="2407"/>
              <a:ext cx="1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</a:t>
              </a:r>
            </a:p>
          </p:txBody>
        </p:sp>
        <p:sp>
          <p:nvSpPr>
            <p:cNvPr id="62" name="Text Box 89"/>
            <p:cNvSpPr txBox="1">
              <a:spLocks noChangeArrowheads="1"/>
            </p:cNvSpPr>
            <p:nvPr/>
          </p:nvSpPr>
          <p:spPr bwMode="auto">
            <a:xfrm>
              <a:off x="1366" y="2407"/>
              <a:ext cx="1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</a:t>
              </a:r>
            </a:p>
          </p:txBody>
        </p:sp>
        <p:sp>
          <p:nvSpPr>
            <p:cNvPr id="63" name="Text Box 90"/>
            <p:cNvSpPr txBox="1">
              <a:spLocks noChangeArrowheads="1"/>
            </p:cNvSpPr>
            <p:nvPr/>
          </p:nvSpPr>
          <p:spPr bwMode="auto">
            <a:xfrm>
              <a:off x="1666" y="2407"/>
              <a:ext cx="1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III</a:t>
              </a:r>
            </a:p>
          </p:txBody>
        </p:sp>
        <p:sp>
          <p:nvSpPr>
            <p:cNvPr id="64" name="Text Box 91"/>
            <p:cNvSpPr txBox="1">
              <a:spLocks noChangeArrowheads="1"/>
            </p:cNvSpPr>
            <p:nvPr/>
          </p:nvSpPr>
          <p:spPr bwMode="auto">
            <a:xfrm>
              <a:off x="2034" y="2407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IV</a:t>
              </a:r>
            </a:p>
          </p:txBody>
        </p:sp>
        <p:sp>
          <p:nvSpPr>
            <p:cNvPr id="65" name="Text Box 92"/>
            <p:cNvSpPr txBox="1">
              <a:spLocks noChangeArrowheads="1"/>
            </p:cNvSpPr>
            <p:nvPr/>
          </p:nvSpPr>
          <p:spPr bwMode="auto">
            <a:xfrm>
              <a:off x="2352" y="2407"/>
              <a:ext cx="1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</a:t>
              </a:r>
            </a:p>
          </p:txBody>
        </p:sp>
        <p:sp>
          <p:nvSpPr>
            <p:cNvPr id="66" name="Text Box 93"/>
            <p:cNvSpPr txBox="1">
              <a:spLocks noChangeArrowheads="1"/>
            </p:cNvSpPr>
            <p:nvPr/>
          </p:nvSpPr>
          <p:spPr bwMode="auto">
            <a:xfrm>
              <a:off x="2841" y="2407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</a:t>
              </a:r>
            </a:p>
          </p:txBody>
        </p:sp>
        <p:sp>
          <p:nvSpPr>
            <p:cNvPr id="67" name="Text Box 94"/>
            <p:cNvSpPr txBox="1">
              <a:spLocks noChangeArrowheads="1"/>
            </p:cNvSpPr>
            <p:nvPr/>
          </p:nvSpPr>
          <p:spPr bwMode="auto">
            <a:xfrm>
              <a:off x="3121" y="2407"/>
              <a:ext cx="2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</a:t>
              </a:r>
            </a:p>
          </p:txBody>
        </p:sp>
        <p:sp>
          <p:nvSpPr>
            <p:cNvPr id="68" name="Text Box 95"/>
            <p:cNvSpPr txBox="1">
              <a:spLocks noChangeArrowheads="1"/>
            </p:cNvSpPr>
            <p:nvPr/>
          </p:nvSpPr>
          <p:spPr bwMode="auto">
            <a:xfrm>
              <a:off x="3418" y="2407"/>
              <a:ext cx="2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VIII</a:t>
              </a:r>
            </a:p>
          </p:txBody>
        </p:sp>
        <p:sp>
          <p:nvSpPr>
            <p:cNvPr id="69" name="Text Box 96"/>
            <p:cNvSpPr txBox="1">
              <a:spLocks noChangeArrowheads="1"/>
            </p:cNvSpPr>
            <p:nvPr/>
          </p:nvSpPr>
          <p:spPr bwMode="auto">
            <a:xfrm>
              <a:off x="3755" y="2407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IX</a:t>
              </a:r>
            </a:p>
          </p:txBody>
        </p:sp>
        <p:sp>
          <p:nvSpPr>
            <p:cNvPr id="70" name="Text Box 97"/>
            <p:cNvSpPr txBox="1">
              <a:spLocks noChangeArrowheads="1"/>
            </p:cNvSpPr>
            <p:nvPr/>
          </p:nvSpPr>
          <p:spPr bwMode="auto">
            <a:xfrm>
              <a:off x="4104" y="2407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</a:t>
              </a:r>
            </a:p>
          </p:txBody>
        </p:sp>
        <p:sp>
          <p:nvSpPr>
            <p:cNvPr id="71" name="Text Box 98"/>
            <p:cNvSpPr txBox="1">
              <a:spLocks noChangeArrowheads="1"/>
            </p:cNvSpPr>
            <p:nvPr/>
          </p:nvSpPr>
          <p:spPr bwMode="auto">
            <a:xfrm>
              <a:off x="4425" y="2407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</a:t>
              </a:r>
            </a:p>
          </p:txBody>
        </p:sp>
        <p:sp>
          <p:nvSpPr>
            <p:cNvPr id="72" name="Text Box 99"/>
            <p:cNvSpPr txBox="1">
              <a:spLocks noChangeArrowheads="1"/>
            </p:cNvSpPr>
            <p:nvPr/>
          </p:nvSpPr>
          <p:spPr bwMode="auto">
            <a:xfrm>
              <a:off x="4603" y="2407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</a:t>
              </a:r>
            </a:p>
          </p:txBody>
        </p:sp>
        <p:sp>
          <p:nvSpPr>
            <p:cNvPr id="73" name="Text Box 100"/>
            <p:cNvSpPr txBox="1">
              <a:spLocks noChangeArrowheads="1"/>
            </p:cNvSpPr>
            <p:nvPr/>
          </p:nvSpPr>
          <p:spPr bwMode="auto">
            <a:xfrm>
              <a:off x="4796" y="2407"/>
              <a:ext cx="24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XIII</a:t>
              </a:r>
            </a:p>
          </p:txBody>
        </p:sp>
        <p:sp>
          <p:nvSpPr>
            <p:cNvPr id="74" name="Text Box 101"/>
            <p:cNvSpPr txBox="1">
              <a:spLocks noChangeArrowheads="1"/>
            </p:cNvSpPr>
            <p:nvPr/>
          </p:nvSpPr>
          <p:spPr bwMode="auto">
            <a:xfrm>
              <a:off x="5071" y="2407"/>
              <a:ext cx="2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XIV</a:t>
              </a:r>
            </a:p>
          </p:txBody>
        </p:sp>
        <p:sp>
          <p:nvSpPr>
            <p:cNvPr id="75" name="Rectangle 102"/>
            <p:cNvSpPr>
              <a:spLocks noChangeArrowheads="1"/>
            </p:cNvSpPr>
            <p:nvPr/>
          </p:nvSpPr>
          <p:spPr bwMode="auto">
            <a:xfrm>
              <a:off x="3831" y="2644"/>
              <a:ext cx="116" cy="180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76" name="Text Box 103"/>
            <p:cNvSpPr txBox="1">
              <a:spLocks noChangeArrowheads="1"/>
            </p:cNvSpPr>
            <p:nvPr/>
          </p:nvSpPr>
          <p:spPr bwMode="auto">
            <a:xfrm>
              <a:off x="3744" y="2505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60</a:t>
              </a:r>
            </a:p>
          </p:txBody>
        </p:sp>
        <p:sp>
          <p:nvSpPr>
            <p:cNvPr id="77" name="Text Box 104"/>
            <p:cNvSpPr txBox="1">
              <a:spLocks noChangeArrowheads="1"/>
            </p:cNvSpPr>
            <p:nvPr/>
          </p:nvSpPr>
          <p:spPr bwMode="auto">
            <a:xfrm>
              <a:off x="5398" y="2411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XV</a:t>
              </a:r>
            </a:p>
          </p:txBody>
        </p:sp>
        <p:sp>
          <p:nvSpPr>
            <p:cNvPr id="78" name="Text Box 105"/>
            <p:cNvSpPr txBox="1">
              <a:spLocks noChangeArrowheads="1"/>
            </p:cNvSpPr>
            <p:nvPr/>
          </p:nvSpPr>
          <p:spPr bwMode="auto">
            <a:xfrm>
              <a:off x="5410" y="2708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rgbClr val="000000"/>
                  </a:solidFill>
                </a:rPr>
                <a:t>*</a:t>
              </a:r>
            </a:p>
          </p:txBody>
        </p:sp>
      </p:grpSp>
      <p:grpSp>
        <p:nvGrpSpPr>
          <p:cNvPr id="122" name="Group 106"/>
          <p:cNvGrpSpPr>
            <a:grpSpLocks/>
          </p:cNvGrpSpPr>
          <p:nvPr/>
        </p:nvGrpSpPr>
        <p:grpSpPr bwMode="auto">
          <a:xfrm>
            <a:off x="590550" y="5011738"/>
            <a:ext cx="8218488" cy="1243012"/>
            <a:chOff x="420" y="2833"/>
            <a:chExt cx="5177" cy="783"/>
          </a:xfrm>
        </p:grpSpPr>
        <p:sp>
          <p:nvSpPr>
            <p:cNvPr id="123" name="Line 107"/>
            <p:cNvSpPr>
              <a:spLocks noChangeShapeType="1"/>
            </p:cNvSpPr>
            <p:nvPr/>
          </p:nvSpPr>
          <p:spPr bwMode="auto">
            <a:xfrm>
              <a:off x="1742" y="3515"/>
              <a:ext cx="102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Text Box 108"/>
            <p:cNvSpPr txBox="1">
              <a:spLocks noChangeArrowheads="1"/>
            </p:cNvSpPr>
            <p:nvPr/>
          </p:nvSpPr>
          <p:spPr bwMode="auto">
            <a:xfrm>
              <a:off x="5390" y="2833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 sz="1200" b="1"/>
            </a:p>
          </p:txBody>
        </p:sp>
        <p:sp>
          <p:nvSpPr>
            <p:cNvPr id="125" name="Line 109"/>
            <p:cNvSpPr>
              <a:spLocks noChangeShapeType="1"/>
            </p:cNvSpPr>
            <p:nvPr/>
          </p:nvSpPr>
          <p:spPr bwMode="auto">
            <a:xfrm>
              <a:off x="1038" y="3187"/>
              <a:ext cx="44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Rectangle 110"/>
            <p:cNvSpPr>
              <a:spLocks noChangeArrowheads="1"/>
            </p:cNvSpPr>
            <p:nvPr/>
          </p:nvSpPr>
          <p:spPr bwMode="auto">
            <a:xfrm>
              <a:off x="1008" y="3091"/>
              <a:ext cx="188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7" name="Rectangle 111"/>
            <p:cNvSpPr>
              <a:spLocks noChangeArrowheads="1"/>
            </p:cNvSpPr>
            <p:nvPr/>
          </p:nvSpPr>
          <p:spPr bwMode="auto">
            <a:xfrm>
              <a:off x="1386" y="3091"/>
              <a:ext cx="19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8" name="Rectangle 112"/>
            <p:cNvSpPr>
              <a:spLocks noChangeArrowheads="1"/>
            </p:cNvSpPr>
            <p:nvPr/>
          </p:nvSpPr>
          <p:spPr bwMode="auto">
            <a:xfrm>
              <a:off x="1736" y="3091"/>
              <a:ext cx="160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9" name="Rectangle 113"/>
            <p:cNvSpPr>
              <a:spLocks noChangeArrowheads="1"/>
            </p:cNvSpPr>
            <p:nvPr/>
          </p:nvSpPr>
          <p:spPr bwMode="auto">
            <a:xfrm>
              <a:off x="2052" y="3091"/>
              <a:ext cx="23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0" name="Rectangle 114"/>
            <p:cNvSpPr>
              <a:spLocks noChangeArrowheads="1"/>
            </p:cNvSpPr>
            <p:nvPr/>
          </p:nvSpPr>
          <p:spPr bwMode="auto">
            <a:xfrm>
              <a:off x="3176" y="3091"/>
              <a:ext cx="208" cy="17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1" name="Rectangle 115"/>
            <p:cNvSpPr>
              <a:spLocks noChangeArrowheads="1"/>
            </p:cNvSpPr>
            <p:nvPr/>
          </p:nvSpPr>
          <p:spPr bwMode="auto">
            <a:xfrm>
              <a:off x="3504" y="3091"/>
              <a:ext cx="198" cy="173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2" name="Rectangle 116"/>
            <p:cNvSpPr>
              <a:spLocks noChangeArrowheads="1"/>
            </p:cNvSpPr>
            <p:nvPr/>
          </p:nvSpPr>
          <p:spPr bwMode="auto">
            <a:xfrm>
              <a:off x="4062" y="3091"/>
              <a:ext cx="250" cy="17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3" name="Rectangle 117"/>
            <p:cNvSpPr>
              <a:spLocks noChangeArrowheads="1"/>
            </p:cNvSpPr>
            <p:nvPr/>
          </p:nvSpPr>
          <p:spPr bwMode="auto">
            <a:xfrm>
              <a:off x="4710" y="3091"/>
              <a:ext cx="93" cy="17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4" name="Rectangle 118"/>
            <p:cNvSpPr>
              <a:spLocks noChangeArrowheads="1"/>
            </p:cNvSpPr>
            <p:nvPr/>
          </p:nvSpPr>
          <p:spPr bwMode="auto">
            <a:xfrm>
              <a:off x="4892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5" name="Rectangle 119"/>
            <p:cNvSpPr>
              <a:spLocks noChangeArrowheads="1"/>
            </p:cNvSpPr>
            <p:nvPr/>
          </p:nvSpPr>
          <p:spPr bwMode="auto">
            <a:xfrm>
              <a:off x="5120" y="3091"/>
              <a:ext cx="154" cy="17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6" name="Rectangle 120"/>
            <p:cNvSpPr>
              <a:spLocks noChangeArrowheads="1"/>
            </p:cNvSpPr>
            <p:nvPr/>
          </p:nvSpPr>
          <p:spPr bwMode="auto">
            <a:xfrm>
              <a:off x="5461" y="3091"/>
              <a:ext cx="68" cy="1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GB" altLang="fr-FR" sz="1200">
                <a:solidFill>
                  <a:srgbClr val="000000"/>
                </a:solidFill>
              </a:endParaRPr>
            </a:p>
          </p:txBody>
        </p:sp>
        <p:sp>
          <p:nvSpPr>
            <p:cNvPr id="137" name="Rectangle 121"/>
            <p:cNvSpPr>
              <a:spLocks noChangeArrowheads="1"/>
            </p:cNvSpPr>
            <p:nvPr/>
          </p:nvSpPr>
          <p:spPr bwMode="auto">
            <a:xfrm>
              <a:off x="4482" y="3091"/>
              <a:ext cx="116" cy="1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8" name="Rectangle 122"/>
            <p:cNvSpPr>
              <a:spLocks noChangeArrowheads="1"/>
            </p:cNvSpPr>
            <p:nvPr/>
          </p:nvSpPr>
          <p:spPr bwMode="auto">
            <a:xfrm>
              <a:off x="2914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9" name="Rectangle 123"/>
            <p:cNvSpPr>
              <a:spLocks noChangeArrowheads="1"/>
            </p:cNvSpPr>
            <p:nvPr/>
          </p:nvSpPr>
          <p:spPr bwMode="auto">
            <a:xfrm>
              <a:off x="2408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40" name="Text Box 124"/>
            <p:cNvSpPr txBox="1">
              <a:spLocks noChangeArrowheads="1"/>
            </p:cNvSpPr>
            <p:nvPr/>
          </p:nvSpPr>
          <p:spPr bwMode="auto">
            <a:xfrm>
              <a:off x="880" y="2952"/>
              <a:ext cx="31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&gt;112</a:t>
              </a:r>
            </a:p>
          </p:txBody>
        </p:sp>
        <p:sp>
          <p:nvSpPr>
            <p:cNvPr id="141" name="Text Box 125"/>
            <p:cNvSpPr txBox="1">
              <a:spLocks noChangeArrowheads="1"/>
            </p:cNvSpPr>
            <p:nvPr/>
          </p:nvSpPr>
          <p:spPr bwMode="auto">
            <a:xfrm>
              <a:off x="1324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115</a:t>
              </a:r>
            </a:p>
          </p:txBody>
        </p:sp>
        <p:sp>
          <p:nvSpPr>
            <p:cNvPr id="142" name="Text Box 126"/>
            <p:cNvSpPr txBox="1">
              <a:spLocks noChangeArrowheads="1"/>
            </p:cNvSpPr>
            <p:nvPr/>
          </p:nvSpPr>
          <p:spPr bwMode="auto">
            <a:xfrm>
              <a:off x="1656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105</a:t>
              </a:r>
            </a:p>
          </p:txBody>
        </p:sp>
        <p:sp>
          <p:nvSpPr>
            <p:cNvPr id="143" name="Text Box 127"/>
            <p:cNvSpPr txBox="1">
              <a:spLocks noChangeArrowheads="1"/>
            </p:cNvSpPr>
            <p:nvPr/>
          </p:nvSpPr>
          <p:spPr bwMode="auto">
            <a:xfrm>
              <a:off x="2007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156</a:t>
              </a:r>
            </a:p>
          </p:txBody>
        </p:sp>
        <p:sp>
          <p:nvSpPr>
            <p:cNvPr id="144" name="Text Box 128"/>
            <p:cNvSpPr txBox="1">
              <a:spLocks noChangeArrowheads="1"/>
            </p:cNvSpPr>
            <p:nvPr/>
          </p:nvSpPr>
          <p:spPr bwMode="auto">
            <a:xfrm>
              <a:off x="2328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45" name="Text Box 129"/>
            <p:cNvSpPr txBox="1">
              <a:spLocks noChangeArrowheads="1"/>
            </p:cNvSpPr>
            <p:nvPr/>
          </p:nvSpPr>
          <p:spPr bwMode="auto">
            <a:xfrm>
              <a:off x="282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46" name="Text Box 130"/>
            <p:cNvSpPr txBox="1">
              <a:spLocks noChangeArrowheads="1"/>
            </p:cNvSpPr>
            <p:nvPr/>
          </p:nvSpPr>
          <p:spPr bwMode="auto">
            <a:xfrm>
              <a:off x="3162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92</a:t>
              </a:r>
            </a:p>
          </p:txBody>
        </p:sp>
        <p:sp>
          <p:nvSpPr>
            <p:cNvPr id="147" name="Text Box 131"/>
            <p:cNvSpPr txBox="1">
              <a:spLocks noChangeArrowheads="1"/>
            </p:cNvSpPr>
            <p:nvPr/>
          </p:nvSpPr>
          <p:spPr bwMode="auto">
            <a:xfrm>
              <a:off x="3453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174</a:t>
              </a:r>
            </a:p>
          </p:txBody>
        </p:sp>
        <p:sp>
          <p:nvSpPr>
            <p:cNvPr id="148" name="Text Box 132"/>
            <p:cNvSpPr txBox="1">
              <a:spLocks noChangeArrowheads="1"/>
            </p:cNvSpPr>
            <p:nvPr/>
          </p:nvSpPr>
          <p:spPr bwMode="auto">
            <a:xfrm>
              <a:off x="4025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168</a:t>
              </a:r>
            </a:p>
          </p:txBody>
        </p:sp>
        <p:sp>
          <p:nvSpPr>
            <p:cNvPr id="149" name="Text Box 133"/>
            <p:cNvSpPr txBox="1">
              <a:spLocks noChangeArrowheads="1"/>
            </p:cNvSpPr>
            <p:nvPr/>
          </p:nvSpPr>
          <p:spPr bwMode="auto">
            <a:xfrm>
              <a:off x="441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68</a:t>
              </a:r>
            </a:p>
          </p:txBody>
        </p:sp>
        <p:sp>
          <p:nvSpPr>
            <p:cNvPr id="150" name="Text Box 134"/>
            <p:cNvSpPr txBox="1">
              <a:spLocks noChangeArrowheads="1"/>
            </p:cNvSpPr>
            <p:nvPr/>
          </p:nvSpPr>
          <p:spPr bwMode="auto">
            <a:xfrm>
              <a:off x="4625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43</a:t>
              </a:r>
            </a:p>
          </p:txBody>
        </p:sp>
        <p:sp>
          <p:nvSpPr>
            <p:cNvPr id="151" name="Text Box 135"/>
            <p:cNvSpPr txBox="1">
              <a:spLocks noChangeArrowheads="1"/>
            </p:cNvSpPr>
            <p:nvPr/>
          </p:nvSpPr>
          <p:spPr bwMode="auto">
            <a:xfrm>
              <a:off x="480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52" name="Text Box 136"/>
            <p:cNvSpPr txBox="1">
              <a:spLocks noChangeArrowheads="1"/>
            </p:cNvSpPr>
            <p:nvPr/>
          </p:nvSpPr>
          <p:spPr bwMode="auto">
            <a:xfrm>
              <a:off x="5063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77</a:t>
              </a:r>
            </a:p>
          </p:txBody>
        </p:sp>
        <p:sp>
          <p:nvSpPr>
            <p:cNvPr id="153" name="Text Box 137"/>
            <p:cNvSpPr txBox="1">
              <a:spLocks noChangeArrowheads="1"/>
            </p:cNvSpPr>
            <p:nvPr/>
          </p:nvSpPr>
          <p:spPr bwMode="auto">
            <a:xfrm>
              <a:off x="5376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24</a:t>
              </a:r>
            </a:p>
          </p:txBody>
        </p:sp>
        <p:sp>
          <p:nvSpPr>
            <p:cNvPr id="154" name="Text Box 138"/>
            <p:cNvSpPr txBox="1">
              <a:spLocks noChangeArrowheads="1"/>
            </p:cNvSpPr>
            <p:nvPr/>
          </p:nvSpPr>
          <p:spPr bwMode="auto">
            <a:xfrm>
              <a:off x="5391" y="3276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 sz="1200" b="1"/>
            </a:p>
          </p:txBody>
        </p:sp>
        <p:sp>
          <p:nvSpPr>
            <p:cNvPr id="155" name="Text Box 139"/>
            <p:cNvSpPr txBox="1">
              <a:spLocks noChangeArrowheads="1"/>
            </p:cNvSpPr>
            <p:nvPr/>
          </p:nvSpPr>
          <p:spPr bwMode="auto">
            <a:xfrm>
              <a:off x="1018" y="2850"/>
              <a:ext cx="1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</a:t>
              </a:r>
            </a:p>
          </p:txBody>
        </p:sp>
        <p:sp>
          <p:nvSpPr>
            <p:cNvPr id="156" name="Text Box 140"/>
            <p:cNvSpPr txBox="1">
              <a:spLocks noChangeArrowheads="1"/>
            </p:cNvSpPr>
            <p:nvPr/>
          </p:nvSpPr>
          <p:spPr bwMode="auto">
            <a:xfrm>
              <a:off x="1367" y="2850"/>
              <a:ext cx="1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</a:t>
              </a:r>
            </a:p>
          </p:txBody>
        </p:sp>
        <p:sp>
          <p:nvSpPr>
            <p:cNvPr id="157" name="Text Box 141"/>
            <p:cNvSpPr txBox="1">
              <a:spLocks noChangeArrowheads="1"/>
            </p:cNvSpPr>
            <p:nvPr/>
          </p:nvSpPr>
          <p:spPr bwMode="auto">
            <a:xfrm>
              <a:off x="1667" y="2850"/>
              <a:ext cx="1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III</a:t>
              </a:r>
            </a:p>
          </p:txBody>
        </p:sp>
        <p:sp>
          <p:nvSpPr>
            <p:cNvPr id="158" name="Text Box 142"/>
            <p:cNvSpPr txBox="1">
              <a:spLocks noChangeArrowheads="1"/>
            </p:cNvSpPr>
            <p:nvPr/>
          </p:nvSpPr>
          <p:spPr bwMode="auto">
            <a:xfrm>
              <a:off x="2035" y="2850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IV</a:t>
              </a:r>
            </a:p>
          </p:txBody>
        </p:sp>
        <p:sp>
          <p:nvSpPr>
            <p:cNvPr id="159" name="Text Box 143"/>
            <p:cNvSpPr txBox="1">
              <a:spLocks noChangeArrowheads="1"/>
            </p:cNvSpPr>
            <p:nvPr/>
          </p:nvSpPr>
          <p:spPr bwMode="auto">
            <a:xfrm>
              <a:off x="2353" y="2850"/>
              <a:ext cx="1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</a:t>
              </a:r>
            </a:p>
          </p:txBody>
        </p:sp>
        <p:sp>
          <p:nvSpPr>
            <p:cNvPr id="160" name="Text Box 144"/>
            <p:cNvSpPr txBox="1">
              <a:spLocks noChangeArrowheads="1"/>
            </p:cNvSpPr>
            <p:nvPr/>
          </p:nvSpPr>
          <p:spPr bwMode="auto">
            <a:xfrm>
              <a:off x="2842" y="2850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</a:t>
              </a:r>
            </a:p>
          </p:txBody>
        </p:sp>
        <p:sp>
          <p:nvSpPr>
            <p:cNvPr id="161" name="Text Box 145"/>
            <p:cNvSpPr txBox="1">
              <a:spLocks noChangeArrowheads="1"/>
            </p:cNvSpPr>
            <p:nvPr/>
          </p:nvSpPr>
          <p:spPr bwMode="auto">
            <a:xfrm>
              <a:off x="3122" y="2850"/>
              <a:ext cx="2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</a:t>
              </a:r>
            </a:p>
          </p:txBody>
        </p:sp>
        <p:sp>
          <p:nvSpPr>
            <p:cNvPr id="162" name="Text Box 146"/>
            <p:cNvSpPr txBox="1">
              <a:spLocks noChangeArrowheads="1"/>
            </p:cNvSpPr>
            <p:nvPr/>
          </p:nvSpPr>
          <p:spPr bwMode="auto">
            <a:xfrm>
              <a:off x="3419" y="2850"/>
              <a:ext cx="2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VIII</a:t>
              </a:r>
            </a:p>
          </p:txBody>
        </p:sp>
        <p:sp>
          <p:nvSpPr>
            <p:cNvPr id="163" name="Text Box 147"/>
            <p:cNvSpPr txBox="1">
              <a:spLocks noChangeArrowheads="1"/>
            </p:cNvSpPr>
            <p:nvPr/>
          </p:nvSpPr>
          <p:spPr bwMode="auto">
            <a:xfrm>
              <a:off x="3756" y="2850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IX</a:t>
              </a:r>
            </a:p>
          </p:txBody>
        </p:sp>
        <p:sp>
          <p:nvSpPr>
            <p:cNvPr id="164" name="Text Box 148"/>
            <p:cNvSpPr txBox="1">
              <a:spLocks noChangeArrowheads="1"/>
            </p:cNvSpPr>
            <p:nvPr/>
          </p:nvSpPr>
          <p:spPr bwMode="auto">
            <a:xfrm>
              <a:off x="4101" y="2850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</a:t>
              </a:r>
            </a:p>
          </p:txBody>
        </p:sp>
        <p:sp>
          <p:nvSpPr>
            <p:cNvPr id="165" name="Text Box 149"/>
            <p:cNvSpPr txBox="1">
              <a:spLocks noChangeArrowheads="1"/>
            </p:cNvSpPr>
            <p:nvPr/>
          </p:nvSpPr>
          <p:spPr bwMode="auto">
            <a:xfrm>
              <a:off x="4426" y="2850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</a:t>
              </a:r>
            </a:p>
          </p:txBody>
        </p:sp>
        <p:sp>
          <p:nvSpPr>
            <p:cNvPr id="166" name="Text Box 150"/>
            <p:cNvSpPr txBox="1">
              <a:spLocks noChangeArrowheads="1"/>
            </p:cNvSpPr>
            <p:nvPr/>
          </p:nvSpPr>
          <p:spPr bwMode="auto">
            <a:xfrm>
              <a:off x="4604" y="2850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</a:t>
              </a:r>
            </a:p>
          </p:txBody>
        </p:sp>
        <p:sp>
          <p:nvSpPr>
            <p:cNvPr id="167" name="Text Box 151"/>
            <p:cNvSpPr txBox="1">
              <a:spLocks noChangeArrowheads="1"/>
            </p:cNvSpPr>
            <p:nvPr/>
          </p:nvSpPr>
          <p:spPr bwMode="auto">
            <a:xfrm>
              <a:off x="4797" y="2850"/>
              <a:ext cx="24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XIII</a:t>
              </a:r>
            </a:p>
          </p:txBody>
        </p:sp>
        <p:sp>
          <p:nvSpPr>
            <p:cNvPr id="168" name="Text Box 152"/>
            <p:cNvSpPr txBox="1">
              <a:spLocks noChangeArrowheads="1"/>
            </p:cNvSpPr>
            <p:nvPr/>
          </p:nvSpPr>
          <p:spPr bwMode="auto">
            <a:xfrm>
              <a:off x="5072" y="2850"/>
              <a:ext cx="2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XIV</a:t>
              </a:r>
            </a:p>
          </p:txBody>
        </p:sp>
        <p:sp>
          <p:nvSpPr>
            <p:cNvPr id="169" name="Rectangle 153"/>
            <p:cNvSpPr>
              <a:spLocks noChangeArrowheads="1"/>
            </p:cNvSpPr>
            <p:nvPr/>
          </p:nvSpPr>
          <p:spPr bwMode="auto">
            <a:xfrm>
              <a:off x="3832" y="3087"/>
              <a:ext cx="116" cy="180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70" name="Text Box 154"/>
            <p:cNvSpPr txBox="1">
              <a:spLocks noChangeArrowheads="1"/>
            </p:cNvSpPr>
            <p:nvPr/>
          </p:nvSpPr>
          <p:spPr bwMode="auto">
            <a:xfrm>
              <a:off x="3745" y="2948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54</a:t>
              </a:r>
            </a:p>
          </p:txBody>
        </p:sp>
        <p:sp>
          <p:nvSpPr>
            <p:cNvPr id="171" name="Text Box 155"/>
            <p:cNvSpPr txBox="1">
              <a:spLocks noChangeArrowheads="1"/>
            </p:cNvSpPr>
            <p:nvPr/>
          </p:nvSpPr>
          <p:spPr bwMode="auto">
            <a:xfrm>
              <a:off x="5371" y="2854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XV</a:t>
              </a:r>
            </a:p>
          </p:txBody>
        </p:sp>
        <p:sp>
          <p:nvSpPr>
            <p:cNvPr id="172" name="Text Box 156"/>
            <p:cNvSpPr txBox="1">
              <a:spLocks noChangeArrowheads="1"/>
            </p:cNvSpPr>
            <p:nvPr/>
          </p:nvSpPr>
          <p:spPr bwMode="auto">
            <a:xfrm>
              <a:off x="5411" y="3151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173" name="Text Box 157"/>
            <p:cNvSpPr txBox="1">
              <a:spLocks noChangeArrowheads="1"/>
            </p:cNvSpPr>
            <p:nvPr/>
          </p:nvSpPr>
          <p:spPr bwMode="auto">
            <a:xfrm>
              <a:off x="420" y="3080"/>
              <a:ext cx="4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altLang="fr-FR" sz="1400" b="1">
                  <a:solidFill>
                    <a:srgbClr val="990000"/>
                  </a:solidFill>
                </a:rPr>
                <a:t>OCX-36</a:t>
              </a:r>
            </a:p>
          </p:txBody>
        </p:sp>
        <p:sp>
          <p:nvSpPr>
            <p:cNvPr id="174" name="Text Box 158"/>
            <p:cNvSpPr txBox="1">
              <a:spLocks noChangeArrowheads="1"/>
            </p:cNvSpPr>
            <p:nvPr/>
          </p:nvSpPr>
          <p:spPr bwMode="auto">
            <a:xfrm>
              <a:off x="2822" y="3424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 b="1" dirty="0"/>
                <a:t>Gènes apparentés</a:t>
              </a:r>
            </a:p>
          </p:txBody>
        </p:sp>
      </p:grpSp>
      <p:sp>
        <p:nvSpPr>
          <p:cNvPr id="175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0" grpId="0"/>
      <p:bldP spid="21" grpId="0" animBg="1"/>
      <p:bldP spid="22" grpId="0" animBg="1"/>
      <p:bldP spid="23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160" name="Group 106"/>
          <p:cNvGrpSpPr>
            <a:grpSpLocks/>
          </p:cNvGrpSpPr>
          <p:nvPr/>
        </p:nvGrpSpPr>
        <p:grpSpPr bwMode="auto">
          <a:xfrm>
            <a:off x="2517775" y="2506663"/>
            <a:ext cx="3086100" cy="2428875"/>
            <a:chOff x="2983" y="1516"/>
            <a:chExt cx="1944" cy="1530"/>
          </a:xfrm>
        </p:grpSpPr>
        <p:sp>
          <p:nvSpPr>
            <p:cNvPr id="161" name="Rectangle 69"/>
            <p:cNvSpPr>
              <a:spLocks noChangeArrowheads="1"/>
            </p:cNvSpPr>
            <p:nvPr/>
          </p:nvSpPr>
          <p:spPr bwMode="auto">
            <a:xfrm rot="16200000">
              <a:off x="2676" y="1986"/>
              <a:ext cx="8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altLang="fr-FR" sz="1200" b="1">
                  <a:solidFill>
                    <a:srgbClr val="000000"/>
                  </a:solidFill>
                </a:rPr>
                <a:t>Ratio OCX 36/18S </a:t>
              </a:r>
            </a:p>
            <a:p>
              <a:pPr algn="ctr"/>
              <a:r>
                <a:rPr lang="fr-FR" altLang="fr-FR" sz="1200" b="1">
                  <a:solidFill>
                    <a:srgbClr val="000000"/>
                  </a:solidFill>
                </a:rPr>
                <a:t>Arbitrary units</a:t>
              </a:r>
            </a:p>
          </p:txBody>
        </p:sp>
        <p:sp>
          <p:nvSpPr>
            <p:cNvPr id="162" name="Rectangle 70"/>
            <p:cNvSpPr>
              <a:spLocks noChangeArrowheads="1"/>
            </p:cNvSpPr>
            <p:nvPr/>
          </p:nvSpPr>
          <p:spPr bwMode="auto">
            <a:xfrm>
              <a:off x="3697" y="2754"/>
              <a:ext cx="295" cy="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Rectangle 71"/>
            <p:cNvSpPr>
              <a:spLocks noChangeArrowheads="1"/>
            </p:cNvSpPr>
            <p:nvPr/>
          </p:nvSpPr>
          <p:spPr bwMode="auto">
            <a:xfrm>
              <a:off x="4425" y="2017"/>
              <a:ext cx="285" cy="78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Line 72"/>
            <p:cNvSpPr>
              <a:spLocks noChangeShapeType="1"/>
            </p:cNvSpPr>
            <p:nvPr/>
          </p:nvSpPr>
          <p:spPr bwMode="auto">
            <a:xfrm flipV="1">
              <a:off x="3845" y="2726"/>
              <a:ext cx="1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Line 73"/>
            <p:cNvSpPr>
              <a:spLocks noChangeShapeType="1"/>
            </p:cNvSpPr>
            <p:nvPr/>
          </p:nvSpPr>
          <p:spPr bwMode="auto">
            <a:xfrm>
              <a:off x="3815" y="2726"/>
              <a:ext cx="7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74"/>
            <p:cNvSpPr>
              <a:spLocks noChangeShapeType="1"/>
            </p:cNvSpPr>
            <p:nvPr/>
          </p:nvSpPr>
          <p:spPr bwMode="auto">
            <a:xfrm flipV="1">
              <a:off x="4562" y="1648"/>
              <a:ext cx="2" cy="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75"/>
            <p:cNvSpPr>
              <a:spLocks noChangeShapeType="1"/>
            </p:cNvSpPr>
            <p:nvPr/>
          </p:nvSpPr>
          <p:spPr bwMode="auto">
            <a:xfrm>
              <a:off x="4533" y="1648"/>
              <a:ext cx="69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Line 76"/>
            <p:cNvSpPr>
              <a:spLocks noChangeShapeType="1"/>
            </p:cNvSpPr>
            <p:nvPr/>
          </p:nvSpPr>
          <p:spPr bwMode="auto">
            <a:xfrm>
              <a:off x="3482" y="1563"/>
              <a:ext cx="1" cy="12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Line 77"/>
            <p:cNvSpPr>
              <a:spLocks noChangeShapeType="1"/>
            </p:cNvSpPr>
            <p:nvPr/>
          </p:nvSpPr>
          <p:spPr bwMode="auto">
            <a:xfrm>
              <a:off x="3442" y="2797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78"/>
            <p:cNvSpPr>
              <a:spLocks noChangeShapeType="1"/>
            </p:cNvSpPr>
            <p:nvPr/>
          </p:nvSpPr>
          <p:spPr bwMode="auto">
            <a:xfrm>
              <a:off x="3442" y="2485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Line 79"/>
            <p:cNvSpPr>
              <a:spLocks noChangeShapeType="1"/>
            </p:cNvSpPr>
            <p:nvPr/>
          </p:nvSpPr>
          <p:spPr bwMode="auto">
            <a:xfrm>
              <a:off x="3454" y="2187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Line 80"/>
            <p:cNvSpPr>
              <a:spLocks noChangeShapeType="1"/>
            </p:cNvSpPr>
            <p:nvPr/>
          </p:nvSpPr>
          <p:spPr bwMode="auto">
            <a:xfrm>
              <a:off x="3448" y="1875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81"/>
            <p:cNvSpPr>
              <a:spLocks noChangeShapeType="1"/>
            </p:cNvSpPr>
            <p:nvPr/>
          </p:nvSpPr>
          <p:spPr bwMode="auto">
            <a:xfrm>
              <a:off x="3442" y="156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Line 82"/>
            <p:cNvSpPr>
              <a:spLocks noChangeShapeType="1"/>
            </p:cNvSpPr>
            <p:nvPr/>
          </p:nvSpPr>
          <p:spPr bwMode="auto">
            <a:xfrm>
              <a:off x="3482" y="2797"/>
              <a:ext cx="144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Line 83"/>
            <p:cNvSpPr>
              <a:spLocks noChangeShapeType="1"/>
            </p:cNvSpPr>
            <p:nvPr/>
          </p:nvSpPr>
          <p:spPr bwMode="auto">
            <a:xfrm flipV="1">
              <a:off x="3482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Line 84"/>
            <p:cNvSpPr>
              <a:spLocks noChangeShapeType="1"/>
            </p:cNvSpPr>
            <p:nvPr/>
          </p:nvSpPr>
          <p:spPr bwMode="auto">
            <a:xfrm flipV="1">
              <a:off x="4208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Line 85"/>
            <p:cNvSpPr>
              <a:spLocks noChangeShapeType="1"/>
            </p:cNvSpPr>
            <p:nvPr/>
          </p:nvSpPr>
          <p:spPr bwMode="auto">
            <a:xfrm flipV="1">
              <a:off x="4926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Rectangle 86"/>
            <p:cNvSpPr>
              <a:spLocks noChangeArrowheads="1"/>
            </p:cNvSpPr>
            <p:nvPr/>
          </p:nvSpPr>
          <p:spPr bwMode="auto">
            <a:xfrm>
              <a:off x="3369" y="2739"/>
              <a:ext cx="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0</a:t>
              </a:r>
              <a:endParaRPr lang="fr-FR" altLang="fr-FR" sz="1200" b="1"/>
            </a:p>
          </p:txBody>
        </p:sp>
        <p:sp>
          <p:nvSpPr>
            <p:cNvPr id="179" name="Rectangle 87"/>
            <p:cNvSpPr>
              <a:spLocks noChangeArrowheads="1"/>
            </p:cNvSpPr>
            <p:nvPr/>
          </p:nvSpPr>
          <p:spPr bwMode="auto">
            <a:xfrm>
              <a:off x="3291" y="2438"/>
              <a:ext cx="16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500</a:t>
              </a:r>
              <a:endParaRPr lang="fr-FR" altLang="fr-FR" sz="1200" b="1"/>
            </a:p>
          </p:txBody>
        </p:sp>
        <p:sp>
          <p:nvSpPr>
            <p:cNvPr id="180" name="Rectangle 88"/>
            <p:cNvSpPr>
              <a:spLocks noChangeArrowheads="1"/>
            </p:cNvSpPr>
            <p:nvPr/>
          </p:nvSpPr>
          <p:spPr bwMode="auto">
            <a:xfrm>
              <a:off x="3253" y="2140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1000</a:t>
              </a:r>
              <a:endParaRPr lang="fr-FR" altLang="fr-FR" sz="1200" b="1"/>
            </a:p>
          </p:txBody>
        </p:sp>
        <p:sp>
          <p:nvSpPr>
            <p:cNvPr id="181" name="Rectangle 89"/>
            <p:cNvSpPr>
              <a:spLocks noChangeArrowheads="1"/>
            </p:cNvSpPr>
            <p:nvPr/>
          </p:nvSpPr>
          <p:spPr bwMode="auto">
            <a:xfrm>
              <a:off x="3247" y="1828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1500</a:t>
              </a:r>
              <a:endParaRPr lang="fr-FR" altLang="fr-FR" sz="1200" b="1"/>
            </a:p>
          </p:txBody>
        </p:sp>
        <p:sp>
          <p:nvSpPr>
            <p:cNvPr id="182" name="Rectangle 90"/>
            <p:cNvSpPr>
              <a:spLocks noChangeArrowheads="1"/>
            </p:cNvSpPr>
            <p:nvPr/>
          </p:nvSpPr>
          <p:spPr bwMode="auto">
            <a:xfrm>
              <a:off x="3246" y="1516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2000</a:t>
              </a:r>
              <a:endParaRPr lang="fr-FR" altLang="fr-FR" sz="1200" b="1"/>
            </a:p>
          </p:txBody>
        </p:sp>
        <p:sp>
          <p:nvSpPr>
            <p:cNvPr id="183" name="Rectangle 91"/>
            <p:cNvSpPr>
              <a:spLocks noChangeArrowheads="1"/>
            </p:cNvSpPr>
            <p:nvPr/>
          </p:nvSpPr>
          <p:spPr bwMode="auto">
            <a:xfrm>
              <a:off x="3804" y="2794"/>
              <a:ext cx="1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3h</a:t>
              </a:r>
              <a:endParaRPr lang="fr-FR" altLang="fr-FR" sz="1200" b="1"/>
            </a:p>
          </p:txBody>
        </p:sp>
        <p:sp>
          <p:nvSpPr>
            <p:cNvPr id="184" name="Rectangle 92"/>
            <p:cNvSpPr>
              <a:spLocks noChangeArrowheads="1"/>
            </p:cNvSpPr>
            <p:nvPr/>
          </p:nvSpPr>
          <p:spPr bwMode="auto">
            <a:xfrm>
              <a:off x="4482" y="2794"/>
              <a:ext cx="19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18 h</a:t>
              </a:r>
              <a:endParaRPr lang="fr-FR" altLang="fr-FR" sz="1200" b="1"/>
            </a:p>
          </p:txBody>
        </p:sp>
        <p:sp>
          <p:nvSpPr>
            <p:cNvPr id="185" name="Text Box 93"/>
            <p:cNvSpPr txBox="1">
              <a:spLocks noChangeArrowheads="1"/>
            </p:cNvSpPr>
            <p:nvPr/>
          </p:nvSpPr>
          <p:spPr bwMode="auto">
            <a:xfrm>
              <a:off x="3720" y="2873"/>
              <a:ext cx="10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Hours after ovulation</a:t>
              </a:r>
            </a:p>
          </p:txBody>
        </p:sp>
      </p:grpSp>
      <p:sp>
        <p:nvSpPr>
          <p:cNvPr id="186" name="Text Box 94"/>
          <p:cNvSpPr txBox="1">
            <a:spLocks noChangeArrowheads="1"/>
          </p:cNvSpPr>
          <p:nvPr/>
        </p:nvSpPr>
        <p:spPr bwMode="auto">
          <a:xfrm>
            <a:off x="1603375" y="2019300"/>
            <a:ext cx="474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>
                <a:solidFill>
                  <a:srgbClr val="002060"/>
                </a:solidFill>
              </a:rPr>
              <a:t>Expression de l’OCX-36 à différentes conditions physiologiques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95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31" name="Group 2"/>
          <p:cNvGrpSpPr>
            <a:grpSpLocks/>
          </p:cNvGrpSpPr>
          <p:nvPr/>
        </p:nvGrpSpPr>
        <p:grpSpPr bwMode="auto">
          <a:xfrm>
            <a:off x="294483" y="1509713"/>
            <a:ext cx="7700962" cy="2987675"/>
            <a:chOff x="203" y="127"/>
            <a:chExt cx="5205" cy="2173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418"/>
              <a:ext cx="2726" cy="1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3" name="Group 4"/>
            <p:cNvGrpSpPr>
              <a:grpSpLocks/>
            </p:cNvGrpSpPr>
            <p:nvPr/>
          </p:nvGrpSpPr>
          <p:grpSpPr bwMode="auto">
            <a:xfrm>
              <a:off x="3426" y="127"/>
              <a:ext cx="1982" cy="2173"/>
              <a:chOff x="1920" y="355"/>
              <a:chExt cx="1982" cy="2173"/>
            </a:xfrm>
          </p:grpSpPr>
          <p:sp>
            <p:nvSpPr>
              <p:cNvPr id="34" name="Text Box 173"/>
              <p:cNvSpPr txBox="1">
                <a:spLocks noChangeArrowheads="1"/>
              </p:cNvSpPr>
              <p:nvPr/>
            </p:nvSpPr>
            <p:spPr bwMode="auto">
              <a:xfrm>
                <a:off x="1920" y="658"/>
                <a:ext cx="526" cy="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DNMT3B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MAPRE1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OCX-36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TENP/BPIL1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BPIL3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LPLUNC3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LPLUNC4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 CDK5RAP1</a:t>
                </a:r>
              </a:p>
            </p:txBody>
          </p:sp>
          <p:sp>
            <p:nvSpPr>
              <p:cNvPr id="35" name="Line 174"/>
              <p:cNvSpPr>
                <a:spLocks noChangeShapeType="1"/>
              </p:cNvSpPr>
              <p:nvPr/>
            </p:nvSpPr>
            <p:spPr bwMode="auto">
              <a:xfrm rot="10800000">
                <a:off x="2796" y="665"/>
                <a:ext cx="4" cy="17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Text Box 175"/>
              <p:cNvSpPr txBox="1">
                <a:spLocks noChangeArrowheads="1"/>
              </p:cNvSpPr>
              <p:nvPr/>
            </p:nvSpPr>
            <p:spPr bwMode="auto">
              <a:xfrm>
                <a:off x="2491" y="355"/>
                <a:ext cx="5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M. domestica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1</a:t>
                </a:r>
              </a:p>
            </p:txBody>
          </p:sp>
          <p:sp>
            <p:nvSpPr>
              <p:cNvPr id="37" name="AutoShape 176" descr="blanc)"/>
              <p:cNvSpPr>
                <a:spLocks noChangeArrowheads="1"/>
              </p:cNvSpPr>
              <p:nvPr/>
            </p:nvSpPr>
            <p:spPr bwMode="auto">
              <a:xfrm rot="5400000">
                <a:off x="2741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AutoShape 177"/>
              <p:cNvSpPr>
                <a:spLocks noChangeArrowheads="1"/>
              </p:cNvSpPr>
              <p:nvPr/>
            </p:nvSpPr>
            <p:spPr bwMode="auto">
              <a:xfrm rot="-5400000">
                <a:off x="2742" y="2356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 Box 178"/>
              <p:cNvSpPr txBox="1">
                <a:spLocks noChangeArrowheads="1"/>
              </p:cNvSpPr>
              <p:nvPr/>
            </p:nvSpPr>
            <p:spPr bwMode="auto">
              <a:xfrm>
                <a:off x="2813" y="1378"/>
                <a:ext cx="372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400.25</a:t>
                </a:r>
              </a:p>
            </p:txBody>
          </p:sp>
          <p:sp>
            <p:nvSpPr>
              <p:cNvPr id="40" name="Text Box 179"/>
              <p:cNvSpPr txBox="1">
                <a:spLocks noChangeArrowheads="1"/>
              </p:cNvSpPr>
              <p:nvPr/>
            </p:nvSpPr>
            <p:spPr bwMode="auto">
              <a:xfrm>
                <a:off x="2813" y="2328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399.55</a:t>
                </a:r>
              </a:p>
            </p:txBody>
          </p:sp>
          <p:sp>
            <p:nvSpPr>
              <p:cNvPr id="41" name="Text Box 180"/>
              <p:cNvSpPr txBox="1">
                <a:spLocks noChangeArrowheads="1"/>
              </p:cNvSpPr>
              <p:nvPr/>
            </p:nvSpPr>
            <p:spPr bwMode="auto">
              <a:xfrm>
                <a:off x="2813" y="664"/>
                <a:ext cx="356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400.55</a:t>
                </a:r>
              </a:p>
            </p:txBody>
          </p:sp>
          <p:sp>
            <p:nvSpPr>
              <p:cNvPr id="42" name="Text Box 181"/>
              <p:cNvSpPr txBox="1">
                <a:spLocks noChangeArrowheads="1"/>
              </p:cNvSpPr>
              <p:nvPr/>
            </p:nvSpPr>
            <p:spPr bwMode="auto">
              <a:xfrm>
                <a:off x="2813" y="895"/>
                <a:ext cx="39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400.51</a:t>
                </a:r>
              </a:p>
            </p:txBody>
          </p:sp>
          <p:sp>
            <p:nvSpPr>
              <p:cNvPr id="43" name="Text Box 182"/>
              <p:cNvSpPr txBox="1">
                <a:spLocks noChangeArrowheads="1"/>
              </p:cNvSpPr>
              <p:nvPr/>
            </p:nvSpPr>
            <p:spPr bwMode="auto">
              <a:xfrm>
                <a:off x="2813" y="1603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400.22</a:t>
                </a:r>
              </a:p>
            </p:txBody>
          </p:sp>
          <p:sp>
            <p:nvSpPr>
              <p:cNvPr id="44" name="Text Box 183"/>
              <p:cNvSpPr txBox="1">
                <a:spLocks noChangeArrowheads="1"/>
              </p:cNvSpPr>
              <p:nvPr/>
            </p:nvSpPr>
            <p:spPr bwMode="auto">
              <a:xfrm>
                <a:off x="2813" y="1866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400.16</a:t>
                </a:r>
              </a:p>
            </p:txBody>
          </p:sp>
          <p:sp>
            <p:nvSpPr>
              <p:cNvPr id="45" name="Text Box 184"/>
              <p:cNvSpPr txBox="1">
                <a:spLocks noChangeArrowheads="1"/>
              </p:cNvSpPr>
              <p:nvPr/>
            </p:nvSpPr>
            <p:spPr bwMode="auto">
              <a:xfrm>
                <a:off x="2211" y="355"/>
                <a:ext cx="43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H. sapiens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20</a:t>
                </a:r>
              </a:p>
            </p:txBody>
          </p:sp>
          <p:sp>
            <p:nvSpPr>
              <p:cNvPr id="46" name="Text Box 185"/>
              <p:cNvSpPr txBox="1">
                <a:spLocks noChangeArrowheads="1"/>
              </p:cNvSpPr>
              <p:nvPr/>
            </p:nvSpPr>
            <p:spPr bwMode="auto">
              <a:xfrm>
                <a:off x="2521" y="1385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31.06</a:t>
                </a:r>
              </a:p>
            </p:txBody>
          </p:sp>
          <p:sp>
            <p:nvSpPr>
              <p:cNvPr id="47" name="Text Box 186"/>
              <p:cNvSpPr txBox="1">
                <a:spLocks noChangeArrowheads="1"/>
              </p:cNvSpPr>
              <p:nvPr/>
            </p:nvSpPr>
            <p:spPr bwMode="auto">
              <a:xfrm>
                <a:off x="2517" y="2323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31.41</a:t>
                </a:r>
              </a:p>
            </p:txBody>
          </p:sp>
          <p:sp>
            <p:nvSpPr>
              <p:cNvPr id="48" name="Text Box 187"/>
              <p:cNvSpPr txBox="1">
                <a:spLocks noChangeArrowheads="1"/>
              </p:cNvSpPr>
              <p:nvPr/>
            </p:nvSpPr>
            <p:spPr bwMode="auto">
              <a:xfrm>
                <a:off x="2520" y="667"/>
                <a:ext cx="234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>
                    <a:latin typeface="Times New Roman" pitchFamily="18" charset="0"/>
                    <a:cs typeface="Times New Roman" pitchFamily="18" charset="0"/>
                  </a:rPr>
                  <a:t>30.81</a:t>
                </a:r>
              </a:p>
            </p:txBody>
          </p:sp>
          <p:sp>
            <p:nvSpPr>
              <p:cNvPr id="49" name="Text Box 188"/>
              <p:cNvSpPr txBox="1">
                <a:spLocks noChangeArrowheads="1"/>
              </p:cNvSpPr>
              <p:nvPr/>
            </p:nvSpPr>
            <p:spPr bwMode="auto">
              <a:xfrm>
                <a:off x="2520" y="898"/>
                <a:ext cx="25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>
                    <a:latin typeface="Times New Roman" pitchFamily="18" charset="0"/>
                    <a:cs typeface="Times New Roman" pitchFamily="18" charset="0"/>
                  </a:rPr>
                  <a:t>30.87</a:t>
                </a:r>
              </a:p>
            </p:txBody>
          </p:sp>
          <p:sp>
            <p:nvSpPr>
              <p:cNvPr id="50" name="Text Box 189"/>
              <p:cNvSpPr txBox="1">
                <a:spLocks noChangeArrowheads="1"/>
              </p:cNvSpPr>
              <p:nvPr/>
            </p:nvSpPr>
            <p:spPr bwMode="auto">
              <a:xfrm>
                <a:off x="2521" y="1605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31.08</a:t>
                </a:r>
              </a:p>
            </p:txBody>
          </p:sp>
          <p:sp>
            <p:nvSpPr>
              <p:cNvPr id="51" name="Text Box 190"/>
              <p:cNvSpPr txBox="1">
                <a:spLocks noChangeArrowheads="1"/>
              </p:cNvSpPr>
              <p:nvPr/>
            </p:nvSpPr>
            <p:spPr bwMode="auto">
              <a:xfrm>
                <a:off x="2517" y="1867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31.11</a:t>
                </a:r>
              </a:p>
            </p:txBody>
          </p:sp>
          <p:sp>
            <p:nvSpPr>
              <p:cNvPr id="52" name="Line 191"/>
              <p:cNvSpPr>
                <a:spLocks noChangeShapeType="1"/>
              </p:cNvSpPr>
              <p:nvPr/>
            </p:nvSpPr>
            <p:spPr bwMode="auto">
              <a:xfrm>
                <a:off x="3149" y="662"/>
                <a:ext cx="10" cy="1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Text Box 192"/>
              <p:cNvSpPr txBox="1">
                <a:spLocks noChangeArrowheads="1"/>
              </p:cNvSpPr>
              <p:nvPr/>
            </p:nvSpPr>
            <p:spPr bwMode="auto">
              <a:xfrm>
                <a:off x="2825" y="355"/>
                <a:ext cx="5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G. Gallus</a:t>
                </a:r>
                <a:b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</a:b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20</a:t>
                </a:r>
              </a:p>
            </p:txBody>
          </p:sp>
          <p:sp>
            <p:nvSpPr>
              <p:cNvPr id="54" name="AutoShape 193"/>
              <p:cNvSpPr>
                <a:spLocks noChangeArrowheads="1"/>
              </p:cNvSpPr>
              <p:nvPr/>
            </p:nvSpPr>
            <p:spPr bwMode="auto">
              <a:xfrm rot="5400000">
                <a:off x="3098" y="120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194" descr="blanc)"/>
              <p:cNvSpPr>
                <a:spLocks noChangeArrowheads="1"/>
              </p:cNvSpPr>
              <p:nvPr/>
            </p:nvSpPr>
            <p:spPr bwMode="auto">
              <a:xfrm rot="-5400000">
                <a:off x="3097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195"/>
              <p:cNvSpPr>
                <a:spLocks noChangeArrowheads="1"/>
              </p:cNvSpPr>
              <p:nvPr/>
            </p:nvSpPr>
            <p:spPr bwMode="auto">
              <a:xfrm rot="-5400000">
                <a:off x="3097" y="236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Text Box 196"/>
              <p:cNvSpPr txBox="1">
                <a:spLocks noChangeArrowheads="1"/>
              </p:cNvSpPr>
              <p:nvPr/>
            </p:nvSpPr>
            <p:spPr bwMode="auto">
              <a:xfrm>
                <a:off x="3153" y="1391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10.25</a:t>
                </a:r>
              </a:p>
            </p:txBody>
          </p:sp>
          <p:sp>
            <p:nvSpPr>
              <p:cNvPr id="58" name="Text Box 197"/>
              <p:cNvSpPr txBox="1">
                <a:spLocks noChangeArrowheads="1"/>
              </p:cNvSpPr>
              <p:nvPr/>
            </p:nvSpPr>
            <p:spPr bwMode="auto">
              <a:xfrm>
                <a:off x="3153" y="2329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10.29</a:t>
                </a:r>
              </a:p>
            </p:txBody>
          </p:sp>
          <p:sp>
            <p:nvSpPr>
              <p:cNvPr id="59" name="Text Box 198"/>
              <p:cNvSpPr txBox="1">
                <a:spLocks noChangeArrowheads="1"/>
              </p:cNvSpPr>
              <p:nvPr/>
            </p:nvSpPr>
            <p:spPr bwMode="auto">
              <a:xfrm>
                <a:off x="3153" y="679"/>
                <a:ext cx="295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10.20</a:t>
                </a:r>
              </a:p>
            </p:txBody>
          </p:sp>
          <p:sp>
            <p:nvSpPr>
              <p:cNvPr id="60" name="Text Box 199"/>
              <p:cNvSpPr txBox="1">
                <a:spLocks noChangeArrowheads="1"/>
              </p:cNvSpPr>
              <p:nvPr/>
            </p:nvSpPr>
            <p:spPr bwMode="auto">
              <a:xfrm>
                <a:off x="3153" y="904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10.21</a:t>
                </a:r>
              </a:p>
            </p:txBody>
          </p:sp>
          <p:sp>
            <p:nvSpPr>
              <p:cNvPr id="61" name="Text Box 200"/>
              <p:cNvSpPr txBox="1">
                <a:spLocks noChangeArrowheads="1"/>
              </p:cNvSpPr>
              <p:nvPr/>
            </p:nvSpPr>
            <p:spPr bwMode="auto">
              <a:xfrm>
                <a:off x="3153" y="1166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10.24</a:t>
                </a:r>
              </a:p>
            </p:txBody>
          </p:sp>
          <p:sp>
            <p:nvSpPr>
              <p:cNvPr id="62" name="Text Box 201"/>
              <p:cNvSpPr txBox="1">
                <a:spLocks noChangeArrowheads="1"/>
              </p:cNvSpPr>
              <p:nvPr/>
            </p:nvSpPr>
            <p:spPr bwMode="auto">
              <a:xfrm>
                <a:off x="3153" y="1617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10.25</a:t>
                </a:r>
              </a:p>
            </p:txBody>
          </p:sp>
          <p:sp>
            <p:nvSpPr>
              <p:cNvPr id="63" name="Text Box 202"/>
              <p:cNvSpPr txBox="1">
                <a:spLocks noChangeArrowheads="1"/>
              </p:cNvSpPr>
              <p:nvPr/>
            </p:nvSpPr>
            <p:spPr bwMode="auto">
              <a:xfrm>
                <a:off x="3153" y="1880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10.26</a:t>
                </a:r>
              </a:p>
            </p:txBody>
          </p:sp>
          <p:sp>
            <p:nvSpPr>
              <p:cNvPr id="64" name="AutoShape 203"/>
              <p:cNvSpPr>
                <a:spLocks noChangeArrowheads="1"/>
              </p:cNvSpPr>
              <p:nvPr/>
            </p:nvSpPr>
            <p:spPr bwMode="auto">
              <a:xfrm rot="5400000">
                <a:off x="3098" y="2140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AutoShape 204"/>
              <p:cNvSpPr>
                <a:spLocks noChangeArrowheads="1"/>
              </p:cNvSpPr>
              <p:nvPr/>
            </p:nvSpPr>
            <p:spPr bwMode="auto">
              <a:xfrm rot="5400000">
                <a:off x="2742" y="2132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Text Box 205"/>
              <p:cNvSpPr txBox="1">
                <a:spLocks noChangeArrowheads="1"/>
              </p:cNvSpPr>
              <p:nvPr/>
            </p:nvSpPr>
            <p:spPr bwMode="auto">
              <a:xfrm>
                <a:off x="3245" y="355"/>
                <a:ext cx="5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O. latipes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Ultra90</a:t>
                </a:r>
              </a:p>
            </p:txBody>
          </p:sp>
          <p:sp>
            <p:nvSpPr>
              <p:cNvPr id="67" name="Text Box 207"/>
              <p:cNvSpPr txBox="1">
                <a:spLocks noChangeArrowheads="1"/>
              </p:cNvSpPr>
              <p:nvPr/>
            </p:nvSpPr>
            <p:spPr bwMode="auto">
              <a:xfrm>
                <a:off x="3609" y="2344"/>
                <a:ext cx="2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22.50</a:t>
                </a:r>
              </a:p>
            </p:txBody>
          </p:sp>
          <p:sp>
            <p:nvSpPr>
              <p:cNvPr id="68" name="Line 208"/>
              <p:cNvSpPr>
                <a:spLocks noChangeShapeType="1"/>
              </p:cNvSpPr>
              <p:nvPr/>
            </p:nvSpPr>
            <p:spPr bwMode="auto">
              <a:xfrm rot="10800000" flipV="1">
                <a:off x="3575" y="662"/>
                <a:ext cx="0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AutoShape 209"/>
              <p:cNvSpPr>
                <a:spLocks noChangeArrowheads="1"/>
              </p:cNvSpPr>
              <p:nvPr/>
            </p:nvSpPr>
            <p:spPr bwMode="auto">
              <a:xfrm rot="-5400000">
                <a:off x="3518" y="93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AutoShape 211"/>
              <p:cNvSpPr>
                <a:spLocks noChangeArrowheads="1"/>
              </p:cNvSpPr>
              <p:nvPr/>
            </p:nvSpPr>
            <p:spPr bwMode="auto">
              <a:xfrm rot="5400000">
                <a:off x="3098" y="165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AutoShape 212"/>
              <p:cNvSpPr>
                <a:spLocks noChangeArrowheads="1"/>
              </p:cNvSpPr>
              <p:nvPr/>
            </p:nvSpPr>
            <p:spPr bwMode="auto">
              <a:xfrm rot="5400000">
                <a:off x="3097" y="93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AutoShape 213"/>
              <p:cNvSpPr>
                <a:spLocks noChangeArrowheads="1"/>
              </p:cNvSpPr>
              <p:nvPr/>
            </p:nvSpPr>
            <p:spPr bwMode="auto">
              <a:xfrm rot="5400000">
                <a:off x="3097" y="713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Text Box 214"/>
              <p:cNvSpPr txBox="1">
                <a:spLocks noChangeArrowheads="1"/>
              </p:cNvSpPr>
              <p:nvPr/>
            </p:nvSpPr>
            <p:spPr bwMode="auto">
              <a:xfrm>
                <a:off x="3153" y="2104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10.27</a:t>
                </a:r>
              </a:p>
            </p:txBody>
          </p:sp>
          <p:sp>
            <p:nvSpPr>
              <p:cNvPr id="74" name="Text Box 215"/>
              <p:cNvSpPr txBox="1">
                <a:spLocks noChangeArrowheads="1"/>
              </p:cNvSpPr>
              <p:nvPr/>
            </p:nvSpPr>
            <p:spPr bwMode="auto">
              <a:xfrm>
                <a:off x="2517" y="2092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31.13</a:t>
                </a:r>
              </a:p>
            </p:txBody>
          </p:sp>
          <p:sp>
            <p:nvSpPr>
              <p:cNvPr id="75" name="Text Box 221"/>
              <p:cNvSpPr txBox="1">
                <a:spLocks noChangeArrowheads="1"/>
              </p:cNvSpPr>
              <p:nvPr/>
            </p:nvSpPr>
            <p:spPr bwMode="auto">
              <a:xfrm>
                <a:off x="2813" y="2091"/>
                <a:ext cx="312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400.11</a:t>
                </a:r>
              </a:p>
            </p:txBody>
          </p:sp>
          <p:sp>
            <p:nvSpPr>
              <p:cNvPr id="76" name="AutoShape 223"/>
              <p:cNvSpPr>
                <a:spLocks noChangeArrowheads="1"/>
              </p:cNvSpPr>
              <p:nvPr/>
            </p:nvSpPr>
            <p:spPr bwMode="auto">
              <a:xfrm rot="5400000">
                <a:off x="2741" y="70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AutoShape 225"/>
              <p:cNvSpPr>
                <a:spLocks noChangeArrowheads="1"/>
              </p:cNvSpPr>
              <p:nvPr/>
            </p:nvSpPr>
            <p:spPr bwMode="auto">
              <a:xfrm rot="5400000">
                <a:off x="2741" y="930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AutoShape 226"/>
              <p:cNvSpPr>
                <a:spLocks noChangeArrowheads="1"/>
              </p:cNvSpPr>
              <p:nvPr/>
            </p:nvSpPr>
            <p:spPr bwMode="auto">
              <a:xfrm rot="5400000">
                <a:off x="3097" y="1914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AutoShape 228"/>
              <p:cNvSpPr>
                <a:spLocks noChangeArrowheads="1"/>
              </p:cNvSpPr>
              <p:nvPr/>
            </p:nvSpPr>
            <p:spPr bwMode="auto">
              <a:xfrm rot="5400000">
                <a:off x="2742" y="1905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AutoShape 229"/>
              <p:cNvSpPr>
                <a:spLocks noChangeArrowheads="1"/>
              </p:cNvSpPr>
              <p:nvPr/>
            </p:nvSpPr>
            <p:spPr bwMode="auto">
              <a:xfrm rot="5400000">
                <a:off x="2742" y="1643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Text Box 230"/>
              <p:cNvSpPr txBox="1">
                <a:spLocks noChangeArrowheads="1"/>
              </p:cNvSpPr>
              <p:nvPr/>
            </p:nvSpPr>
            <p:spPr bwMode="auto">
              <a:xfrm>
                <a:off x="3548" y="2201"/>
                <a:ext cx="35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900" b="1">
                    <a:latin typeface="Times New Roman" pitchFamily="18" charset="0"/>
                    <a:cs typeface="Times New Roman" pitchFamily="18" charset="0"/>
                  </a:rPr>
                  <a:t>Chr 5</a:t>
                </a:r>
              </a:p>
            </p:txBody>
          </p:sp>
          <p:sp>
            <p:nvSpPr>
              <p:cNvPr id="82" name="AutoShape 231"/>
              <p:cNvSpPr>
                <a:spLocks noChangeArrowheads="1"/>
              </p:cNvSpPr>
              <p:nvPr/>
            </p:nvSpPr>
            <p:spPr bwMode="auto">
              <a:xfrm rot="5400000">
                <a:off x="3521" y="711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Rectangle 328"/>
              <p:cNvSpPr>
                <a:spLocks noChangeArrowheads="1"/>
              </p:cNvSpPr>
              <p:nvPr/>
            </p:nvSpPr>
            <p:spPr bwMode="auto">
              <a:xfrm>
                <a:off x="2031" y="1144"/>
                <a:ext cx="1367" cy="1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Text Box 329"/>
              <p:cNvSpPr txBox="1">
                <a:spLocks noChangeArrowheads="1"/>
              </p:cNvSpPr>
              <p:nvPr/>
            </p:nvSpPr>
            <p:spPr bwMode="auto">
              <a:xfrm rot="5400000">
                <a:off x="2747" y="1743"/>
                <a:ext cx="141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>
                    <a:latin typeface="Times New Roman" pitchFamily="18" charset="0"/>
                    <a:cs typeface="Times New Roman" pitchFamily="18" charset="0"/>
                  </a:rPr>
                  <a:t>BPI/LBP/PLUNC gene cluster</a:t>
                </a:r>
              </a:p>
            </p:txBody>
          </p:sp>
          <p:sp>
            <p:nvSpPr>
              <p:cNvPr id="85" name="Line 174"/>
              <p:cNvSpPr>
                <a:spLocks noChangeShapeType="1"/>
              </p:cNvSpPr>
              <p:nvPr/>
            </p:nvSpPr>
            <p:spPr bwMode="auto">
              <a:xfrm rot="10800000">
                <a:off x="2479" y="662"/>
                <a:ext cx="4" cy="17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AutoShape 176" descr="blanc)"/>
              <p:cNvSpPr>
                <a:spLocks noChangeArrowheads="1"/>
              </p:cNvSpPr>
              <p:nvPr/>
            </p:nvSpPr>
            <p:spPr bwMode="auto">
              <a:xfrm rot="5400000">
                <a:off x="2423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AutoShape 177"/>
              <p:cNvSpPr>
                <a:spLocks noChangeArrowheads="1"/>
              </p:cNvSpPr>
              <p:nvPr/>
            </p:nvSpPr>
            <p:spPr bwMode="auto">
              <a:xfrm rot="-5400000">
                <a:off x="2424" y="2353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AutoShape 204"/>
              <p:cNvSpPr>
                <a:spLocks noChangeArrowheads="1"/>
              </p:cNvSpPr>
              <p:nvPr/>
            </p:nvSpPr>
            <p:spPr bwMode="auto">
              <a:xfrm rot="5400000">
                <a:off x="2423" y="212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AutoShape 223"/>
              <p:cNvSpPr>
                <a:spLocks noChangeArrowheads="1"/>
              </p:cNvSpPr>
              <p:nvPr/>
            </p:nvSpPr>
            <p:spPr bwMode="auto">
              <a:xfrm rot="5400000">
                <a:off x="2424" y="70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AutoShape 225"/>
              <p:cNvSpPr>
                <a:spLocks noChangeArrowheads="1"/>
              </p:cNvSpPr>
              <p:nvPr/>
            </p:nvSpPr>
            <p:spPr bwMode="auto">
              <a:xfrm rot="5400000">
                <a:off x="2424" y="926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AutoShape 228"/>
              <p:cNvSpPr>
                <a:spLocks noChangeArrowheads="1"/>
              </p:cNvSpPr>
              <p:nvPr/>
            </p:nvSpPr>
            <p:spPr bwMode="auto">
              <a:xfrm rot="5400000">
                <a:off x="2424" y="1902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AutoShape 229"/>
              <p:cNvSpPr>
                <a:spLocks noChangeArrowheads="1"/>
              </p:cNvSpPr>
              <p:nvPr/>
            </p:nvSpPr>
            <p:spPr bwMode="auto">
              <a:xfrm rot="5400000">
                <a:off x="2423" y="1640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Line 208"/>
              <p:cNvSpPr>
                <a:spLocks noChangeShapeType="1"/>
              </p:cNvSpPr>
              <p:nvPr/>
            </p:nvSpPr>
            <p:spPr bwMode="auto">
              <a:xfrm rot="10800000" flipV="1">
                <a:off x="3574" y="2091"/>
                <a:ext cx="0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AutoShape 209"/>
              <p:cNvSpPr>
                <a:spLocks noChangeArrowheads="1"/>
              </p:cNvSpPr>
              <p:nvPr/>
            </p:nvSpPr>
            <p:spPr bwMode="auto">
              <a:xfrm rot="-5400000">
                <a:off x="3517" y="2364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Text Box 207"/>
              <p:cNvSpPr txBox="1">
                <a:spLocks noChangeArrowheads="1"/>
              </p:cNvSpPr>
              <p:nvPr/>
            </p:nvSpPr>
            <p:spPr bwMode="auto">
              <a:xfrm>
                <a:off x="3609" y="2119"/>
                <a:ext cx="2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22.49</a:t>
                </a:r>
              </a:p>
            </p:txBody>
          </p:sp>
          <p:sp>
            <p:nvSpPr>
              <p:cNvPr id="96" name="AutoShape 203"/>
              <p:cNvSpPr>
                <a:spLocks noChangeArrowheads="1"/>
              </p:cNvSpPr>
              <p:nvPr/>
            </p:nvSpPr>
            <p:spPr bwMode="auto">
              <a:xfrm rot="5400000">
                <a:off x="3517" y="213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7" name="Group 69"/>
          <p:cNvGrpSpPr>
            <a:grpSpLocks/>
          </p:cNvGrpSpPr>
          <p:nvPr/>
        </p:nvGrpSpPr>
        <p:grpSpPr bwMode="auto">
          <a:xfrm>
            <a:off x="183357" y="4943054"/>
            <a:ext cx="8325324" cy="1732384"/>
            <a:chOff x="133" y="2412"/>
            <a:chExt cx="5627" cy="1260"/>
          </a:xfrm>
        </p:grpSpPr>
        <p:pic>
          <p:nvPicPr>
            <p:cNvPr id="98" name="Picture 7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" y="2445"/>
              <a:ext cx="2771" cy="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7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" y="2412"/>
              <a:ext cx="2776" cy="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0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3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>
                <a:solidFill>
                  <a:srgbClr val="027D51"/>
                </a:solidFill>
                <a:cs typeface="Times New Roman" pitchFamily="18" charset="0"/>
              </a:rPr>
              <a:t>Le contexte européen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5438" y="3698082"/>
            <a:ext cx="4076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b="1">
                <a:solidFill>
                  <a:schemeClr val="tx2"/>
                </a:solidFill>
              </a:rPr>
              <a:t>Interdiction des cages conventionnelles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881563" y="3733007"/>
            <a:ext cx="343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b="1">
                <a:solidFill>
                  <a:schemeClr val="tx2"/>
                </a:solidFill>
              </a:rPr>
              <a:t>Cages aménagées, volières ou autres systèmes au sol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880100" y="2145507"/>
            <a:ext cx="1963738" cy="1198562"/>
            <a:chOff x="3637" y="1498"/>
            <a:chExt cx="1686" cy="1111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208" y="1498"/>
              <a:ext cx="525" cy="1111"/>
              <a:chOff x="4208" y="1498"/>
              <a:chExt cx="525" cy="1111"/>
            </a:xfrm>
          </p:grpSpPr>
          <p:pic>
            <p:nvPicPr>
              <p:cNvPr id="5174" name="Picture 7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8" y="2084"/>
                <a:ext cx="525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5" name="Picture 8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3" y="1498"/>
                <a:ext cx="517" cy="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637" y="1833"/>
              <a:ext cx="1686" cy="525"/>
              <a:chOff x="3637" y="1833"/>
              <a:chExt cx="1686" cy="525"/>
            </a:xfrm>
          </p:grpSpPr>
          <p:pic>
            <p:nvPicPr>
              <p:cNvPr id="5172" name="Picture 10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7" y="1840"/>
                <a:ext cx="509" cy="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3" name="Picture 11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8" y="1833"/>
                <a:ext cx="525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126" name="Line 12"/>
          <p:cNvSpPr>
            <a:spLocks noChangeShapeType="1"/>
          </p:cNvSpPr>
          <p:nvPr/>
        </p:nvSpPr>
        <p:spPr bwMode="auto">
          <a:xfrm flipV="1">
            <a:off x="4202113" y="2783682"/>
            <a:ext cx="126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3587750" y="2066132"/>
            <a:ext cx="2505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/>
              <a:t>Directive EU 1999/74</a:t>
            </a:r>
          </a:p>
          <a:p>
            <a:pPr algn="ctr" eaLnBrk="1" hangingPunct="1"/>
            <a:r>
              <a:rPr lang="en-US" altLang="fr-FR"/>
              <a:t>Animal welfare</a:t>
            </a:r>
          </a:p>
        </p:txBody>
      </p:sp>
      <p:pic>
        <p:nvPicPr>
          <p:cNvPr id="5128" name="Picture 14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2401094"/>
            <a:ext cx="6985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5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848769"/>
            <a:ext cx="6969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6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2467769"/>
            <a:ext cx="698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7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77294"/>
            <a:ext cx="698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AutoShape 18"/>
          <p:cNvSpPr>
            <a:spLocks noChangeArrowheads="1"/>
          </p:cNvSpPr>
          <p:nvPr/>
        </p:nvSpPr>
        <p:spPr bwMode="auto">
          <a:xfrm>
            <a:off x="1751013" y="1915319"/>
            <a:ext cx="1828800" cy="1658938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133" name="Line 19"/>
          <p:cNvSpPr>
            <a:spLocks noChangeShapeType="1"/>
          </p:cNvSpPr>
          <p:nvPr/>
        </p:nvSpPr>
        <p:spPr bwMode="auto">
          <a:xfrm>
            <a:off x="1752600" y="2536032"/>
            <a:ext cx="14112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4" name="Line 20"/>
          <p:cNvSpPr>
            <a:spLocks noChangeShapeType="1"/>
          </p:cNvSpPr>
          <p:nvPr/>
        </p:nvSpPr>
        <p:spPr bwMode="auto">
          <a:xfrm>
            <a:off x="1752600" y="2696369"/>
            <a:ext cx="14112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5" name="Line 21"/>
          <p:cNvSpPr>
            <a:spLocks noChangeShapeType="1"/>
          </p:cNvSpPr>
          <p:nvPr/>
        </p:nvSpPr>
        <p:spPr bwMode="auto">
          <a:xfrm>
            <a:off x="1754188" y="2858294"/>
            <a:ext cx="14128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6" name="Line 22"/>
          <p:cNvSpPr>
            <a:spLocks noChangeShapeType="1"/>
          </p:cNvSpPr>
          <p:nvPr/>
        </p:nvSpPr>
        <p:spPr bwMode="auto">
          <a:xfrm>
            <a:off x="1755775" y="3023394"/>
            <a:ext cx="14128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7" name="Line 23"/>
          <p:cNvSpPr>
            <a:spLocks noChangeShapeType="1"/>
          </p:cNvSpPr>
          <p:nvPr/>
        </p:nvSpPr>
        <p:spPr bwMode="auto">
          <a:xfrm>
            <a:off x="1749425" y="3171032"/>
            <a:ext cx="141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8" name="Line 24"/>
          <p:cNvSpPr>
            <a:spLocks noChangeShapeType="1"/>
          </p:cNvSpPr>
          <p:nvPr/>
        </p:nvSpPr>
        <p:spPr bwMode="auto">
          <a:xfrm>
            <a:off x="1749425" y="3339307"/>
            <a:ext cx="14112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9" name="Line 25"/>
          <p:cNvSpPr>
            <a:spLocks noChangeShapeType="1"/>
          </p:cNvSpPr>
          <p:nvPr/>
        </p:nvSpPr>
        <p:spPr bwMode="auto">
          <a:xfrm>
            <a:off x="1755775" y="3482182"/>
            <a:ext cx="141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0" name="Line 26"/>
          <p:cNvSpPr>
            <a:spLocks noChangeShapeType="1"/>
          </p:cNvSpPr>
          <p:nvPr/>
        </p:nvSpPr>
        <p:spPr bwMode="auto">
          <a:xfrm flipV="1">
            <a:off x="3171825" y="2445544"/>
            <a:ext cx="407988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1" name="Line 27"/>
          <p:cNvSpPr>
            <a:spLocks noChangeShapeType="1"/>
          </p:cNvSpPr>
          <p:nvPr/>
        </p:nvSpPr>
        <p:spPr bwMode="auto">
          <a:xfrm flipV="1">
            <a:off x="3170238" y="2121694"/>
            <a:ext cx="4064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2" name="Line 28"/>
          <p:cNvSpPr>
            <a:spLocks noChangeShapeType="1"/>
          </p:cNvSpPr>
          <p:nvPr/>
        </p:nvSpPr>
        <p:spPr bwMode="auto">
          <a:xfrm flipV="1">
            <a:off x="3171825" y="2286794"/>
            <a:ext cx="407988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3" name="Line 29"/>
          <p:cNvSpPr>
            <a:spLocks noChangeShapeType="1"/>
          </p:cNvSpPr>
          <p:nvPr/>
        </p:nvSpPr>
        <p:spPr bwMode="auto">
          <a:xfrm flipV="1">
            <a:off x="3170238" y="2609057"/>
            <a:ext cx="407987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4" name="Line 30"/>
          <p:cNvSpPr>
            <a:spLocks noChangeShapeType="1"/>
          </p:cNvSpPr>
          <p:nvPr/>
        </p:nvSpPr>
        <p:spPr bwMode="auto">
          <a:xfrm flipV="1">
            <a:off x="3170238" y="2759869"/>
            <a:ext cx="407987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5" name="Line 31"/>
          <p:cNvSpPr>
            <a:spLocks noChangeShapeType="1"/>
          </p:cNvSpPr>
          <p:nvPr/>
        </p:nvSpPr>
        <p:spPr bwMode="auto">
          <a:xfrm flipV="1">
            <a:off x="3168650" y="2923382"/>
            <a:ext cx="4064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6" name="Line 32"/>
          <p:cNvSpPr>
            <a:spLocks noChangeShapeType="1"/>
          </p:cNvSpPr>
          <p:nvPr/>
        </p:nvSpPr>
        <p:spPr bwMode="auto">
          <a:xfrm flipV="1">
            <a:off x="3171825" y="3067844"/>
            <a:ext cx="407988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7" name="Line 33"/>
          <p:cNvSpPr>
            <a:spLocks noChangeShapeType="1"/>
          </p:cNvSpPr>
          <p:nvPr/>
        </p:nvSpPr>
        <p:spPr bwMode="auto">
          <a:xfrm flipV="1">
            <a:off x="1930400" y="1913732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8" name="Line 34"/>
          <p:cNvSpPr>
            <a:spLocks noChangeShapeType="1"/>
          </p:cNvSpPr>
          <p:nvPr/>
        </p:nvSpPr>
        <p:spPr bwMode="auto">
          <a:xfrm flipV="1">
            <a:off x="2119313" y="1916907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9" name="Line 35"/>
          <p:cNvSpPr>
            <a:spLocks noChangeShapeType="1"/>
          </p:cNvSpPr>
          <p:nvPr/>
        </p:nvSpPr>
        <p:spPr bwMode="auto">
          <a:xfrm flipV="1">
            <a:off x="2333625" y="1916907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0" name="Line 36"/>
          <p:cNvSpPr>
            <a:spLocks noChangeShapeType="1"/>
          </p:cNvSpPr>
          <p:nvPr/>
        </p:nvSpPr>
        <p:spPr bwMode="auto">
          <a:xfrm flipV="1">
            <a:off x="2541588" y="1915319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1" name="Line 37"/>
          <p:cNvSpPr>
            <a:spLocks noChangeShapeType="1"/>
          </p:cNvSpPr>
          <p:nvPr/>
        </p:nvSpPr>
        <p:spPr bwMode="auto">
          <a:xfrm flipV="1">
            <a:off x="2720975" y="1915319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2" name="Line 38"/>
          <p:cNvSpPr>
            <a:spLocks noChangeShapeType="1"/>
          </p:cNvSpPr>
          <p:nvPr/>
        </p:nvSpPr>
        <p:spPr bwMode="auto">
          <a:xfrm flipV="1">
            <a:off x="2919413" y="1913732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3" name="Line 39"/>
          <p:cNvSpPr>
            <a:spLocks noChangeShapeType="1"/>
          </p:cNvSpPr>
          <p:nvPr/>
        </p:nvSpPr>
        <p:spPr bwMode="auto">
          <a:xfrm flipH="1">
            <a:off x="1933575" y="2326482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4" name="Line 40"/>
          <p:cNvSpPr>
            <a:spLocks noChangeShapeType="1"/>
          </p:cNvSpPr>
          <p:nvPr/>
        </p:nvSpPr>
        <p:spPr bwMode="auto">
          <a:xfrm flipH="1">
            <a:off x="2122488" y="2329657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5" name="Line 41"/>
          <p:cNvSpPr>
            <a:spLocks noChangeShapeType="1"/>
          </p:cNvSpPr>
          <p:nvPr/>
        </p:nvSpPr>
        <p:spPr bwMode="auto">
          <a:xfrm flipH="1">
            <a:off x="2338388" y="2328069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6" name="Line 42"/>
          <p:cNvSpPr>
            <a:spLocks noChangeShapeType="1"/>
          </p:cNvSpPr>
          <p:nvPr/>
        </p:nvSpPr>
        <p:spPr bwMode="auto">
          <a:xfrm flipH="1">
            <a:off x="2535238" y="2329657"/>
            <a:ext cx="1587" cy="1246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7" name="Line 43"/>
          <p:cNvSpPr>
            <a:spLocks noChangeShapeType="1"/>
          </p:cNvSpPr>
          <p:nvPr/>
        </p:nvSpPr>
        <p:spPr bwMode="auto">
          <a:xfrm flipH="1">
            <a:off x="2727325" y="2328069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8" name="Line 44"/>
          <p:cNvSpPr>
            <a:spLocks noChangeShapeType="1"/>
          </p:cNvSpPr>
          <p:nvPr/>
        </p:nvSpPr>
        <p:spPr bwMode="auto">
          <a:xfrm flipH="1">
            <a:off x="2922588" y="2326482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9" name="Line 45"/>
          <p:cNvSpPr>
            <a:spLocks noChangeShapeType="1"/>
          </p:cNvSpPr>
          <p:nvPr/>
        </p:nvSpPr>
        <p:spPr bwMode="auto">
          <a:xfrm flipV="1">
            <a:off x="1851025" y="2226469"/>
            <a:ext cx="14144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0" name="Line 46"/>
          <p:cNvSpPr>
            <a:spLocks noChangeShapeType="1"/>
          </p:cNvSpPr>
          <p:nvPr/>
        </p:nvSpPr>
        <p:spPr bwMode="auto">
          <a:xfrm flipV="1">
            <a:off x="1971675" y="2116932"/>
            <a:ext cx="141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1" name="Line 47"/>
          <p:cNvSpPr>
            <a:spLocks noChangeShapeType="1"/>
          </p:cNvSpPr>
          <p:nvPr/>
        </p:nvSpPr>
        <p:spPr bwMode="auto">
          <a:xfrm flipV="1">
            <a:off x="2054225" y="2018507"/>
            <a:ext cx="14144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2" name="Line 48"/>
          <p:cNvSpPr>
            <a:spLocks noChangeShapeType="1"/>
          </p:cNvSpPr>
          <p:nvPr/>
        </p:nvSpPr>
        <p:spPr bwMode="auto">
          <a:xfrm flipH="1">
            <a:off x="3267075" y="2223294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3" name="Line 49"/>
          <p:cNvSpPr>
            <a:spLocks noChangeShapeType="1"/>
          </p:cNvSpPr>
          <p:nvPr/>
        </p:nvSpPr>
        <p:spPr bwMode="auto">
          <a:xfrm flipH="1">
            <a:off x="3382963" y="2110582"/>
            <a:ext cx="1587" cy="1246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4" name="Line 50"/>
          <p:cNvSpPr>
            <a:spLocks noChangeShapeType="1"/>
          </p:cNvSpPr>
          <p:nvPr/>
        </p:nvSpPr>
        <p:spPr bwMode="auto">
          <a:xfrm flipH="1">
            <a:off x="3471863" y="2024857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5" name="Line 51"/>
          <p:cNvSpPr>
            <a:spLocks noChangeShapeType="1"/>
          </p:cNvSpPr>
          <p:nvPr/>
        </p:nvSpPr>
        <p:spPr bwMode="auto">
          <a:xfrm flipV="1">
            <a:off x="1728788" y="1804194"/>
            <a:ext cx="1482725" cy="20605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66" name="Line 52"/>
          <p:cNvSpPr>
            <a:spLocks noChangeShapeType="1"/>
          </p:cNvSpPr>
          <p:nvPr/>
        </p:nvSpPr>
        <p:spPr bwMode="auto">
          <a:xfrm flipH="1" flipV="1">
            <a:off x="1728788" y="1804194"/>
            <a:ext cx="1482725" cy="20605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67" name="Text Box 53"/>
          <p:cNvSpPr txBox="1">
            <a:spLocks noChangeArrowheads="1"/>
          </p:cNvSpPr>
          <p:nvPr/>
        </p:nvSpPr>
        <p:spPr bwMode="auto">
          <a:xfrm>
            <a:off x="2160588" y="3536157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b="1">
                <a:solidFill>
                  <a:srgbClr val="990000"/>
                </a:solidFill>
                <a:cs typeface="Times New Roman" pitchFamily="18" charset="0"/>
              </a:rPr>
              <a:t>2012</a:t>
            </a:r>
          </a:p>
        </p:txBody>
      </p:sp>
      <p:sp>
        <p:nvSpPr>
          <p:cNvPr id="52278" name="Text Box 54"/>
          <p:cNvSpPr txBox="1">
            <a:spLocks noChangeArrowheads="1"/>
          </p:cNvSpPr>
          <p:nvPr/>
        </p:nvSpPr>
        <p:spPr bwMode="auto">
          <a:xfrm>
            <a:off x="0" y="5602667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00"/>
                    </a:gs>
                    <a:gs pos="50000">
                      <a:schemeClr val="bg1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fr-FR" sz="2000" b="1" dirty="0">
                <a:solidFill>
                  <a:schemeClr val="accent2"/>
                </a:solidFill>
              </a:rPr>
              <a:t>Impact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sur</a:t>
            </a:r>
            <a:r>
              <a:rPr lang="en-US" altLang="fr-FR" sz="2000" b="1" dirty="0">
                <a:solidFill>
                  <a:schemeClr val="accent2"/>
                </a:solidFill>
              </a:rPr>
              <a:t> la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qualité</a:t>
            </a:r>
            <a:r>
              <a:rPr lang="en-US" altLang="fr-FR" sz="2000" b="1" dirty="0">
                <a:solidFill>
                  <a:schemeClr val="accent2"/>
                </a:solidFill>
              </a:rPr>
              <a:t>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hygiénique</a:t>
            </a:r>
            <a:r>
              <a:rPr lang="en-US" altLang="fr-FR" sz="2000" b="1" dirty="0">
                <a:solidFill>
                  <a:schemeClr val="accent2"/>
                </a:solidFill>
              </a:rPr>
              <a:t> de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l’oeuf</a:t>
            </a:r>
            <a:r>
              <a:rPr lang="en-US" altLang="fr-FR" sz="2000" b="1" dirty="0">
                <a:solidFill>
                  <a:schemeClr val="accent2"/>
                </a:solidFill>
              </a:rPr>
              <a:t>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pic>
        <p:nvPicPr>
          <p:cNvPr id="100" name="Picture 2" descr="chicke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1524000"/>
            <a:ext cx="65563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3" descr="platypu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69" y="1589088"/>
            <a:ext cx="690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4" descr="marsupial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31" y="1524000"/>
            <a:ext cx="7937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5" descr="frog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1606550"/>
            <a:ext cx="5349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6" descr="fish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19" y="1743075"/>
            <a:ext cx="7112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7" descr="human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44" y="1516063"/>
            <a:ext cx="3460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Line 8"/>
          <p:cNvSpPr>
            <a:spLocks noChangeShapeType="1"/>
          </p:cNvSpPr>
          <p:nvPr/>
        </p:nvSpPr>
        <p:spPr bwMode="auto">
          <a:xfrm>
            <a:off x="7274719" y="2082800"/>
            <a:ext cx="0" cy="1193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" name="Line 9"/>
          <p:cNvSpPr>
            <a:spLocks noChangeShapeType="1"/>
          </p:cNvSpPr>
          <p:nvPr/>
        </p:nvSpPr>
        <p:spPr bwMode="auto">
          <a:xfrm>
            <a:off x="6085681" y="2082800"/>
            <a:ext cx="0" cy="1193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>
            <a:off x="4960144" y="2073275"/>
            <a:ext cx="0" cy="1701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9" name="Line 11"/>
          <p:cNvSpPr>
            <a:spLocks noChangeShapeType="1"/>
          </p:cNvSpPr>
          <p:nvPr/>
        </p:nvSpPr>
        <p:spPr bwMode="auto">
          <a:xfrm flipH="1">
            <a:off x="2523331" y="2082800"/>
            <a:ext cx="0" cy="319722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0" name="Line 12"/>
          <p:cNvSpPr>
            <a:spLocks noChangeShapeType="1"/>
          </p:cNvSpPr>
          <p:nvPr/>
        </p:nvSpPr>
        <p:spPr bwMode="auto">
          <a:xfrm>
            <a:off x="6704806" y="3265488"/>
            <a:ext cx="1588" cy="51117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1" name="Line 13"/>
          <p:cNvSpPr>
            <a:spLocks noChangeShapeType="1"/>
          </p:cNvSpPr>
          <p:nvPr/>
        </p:nvSpPr>
        <p:spPr bwMode="auto">
          <a:xfrm flipH="1">
            <a:off x="6085681" y="3270250"/>
            <a:ext cx="11890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" name="Line 14"/>
          <p:cNvSpPr>
            <a:spLocks noChangeShapeType="1"/>
          </p:cNvSpPr>
          <p:nvPr/>
        </p:nvSpPr>
        <p:spPr bwMode="auto">
          <a:xfrm flipH="1">
            <a:off x="4958556" y="3775075"/>
            <a:ext cx="17478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" name="Line 15"/>
          <p:cNvSpPr>
            <a:spLocks noChangeShapeType="1"/>
          </p:cNvSpPr>
          <p:nvPr/>
        </p:nvSpPr>
        <p:spPr bwMode="auto">
          <a:xfrm>
            <a:off x="5944394" y="3775075"/>
            <a:ext cx="0" cy="99695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" name="Line 16"/>
          <p:cNvSpPr>
            <a:spLocks noChangeShapeType="1"/>
          </p:cNvSpPr>
          <p:nvPr/>
        </p:nvSpPr>
        <p:spPr bwMode="auto">
          <a:xfrm flipH="1">
            <a:off x="3663156" y="4768850"/>
            <a:ext cx="22812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5" name="Line 17"/>
          <p:cNvSpPr>
            <a:spLocks noChangeShapeType="1"/>
          </p:cNvSpPr>
          <p:nvPr/>
        </p:nvSpPr>
        <p:spPr bwMode="auto">
          <a:xfrm>
            <a:off x="4518819" y="4770438"/>
            <a:ext cx="0" cy="512762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" name="Line 18"/>
          <p:cNvSpPr>
            <a:spLocks noChangeShapeType="1"/>
          </p:cNvSpPr>
          <p:nvPr/>
        </p:nvSpPr>
        <p:spPr bwMode="auto">
          <a:xfrm flipH="1">
            <a:off x="2523331" y="5278438"/>
            <a:ext cx="199548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" name="Line 19"/>
          <p:cNvSpPr>
            <a:spLocks noChangeShapeType="1"/>
          </p:cNvSpPr>
          <p:nvPr/>
        </p:nvSpPr>
        <p:spPr bwMode="auto">
          <a:xfrm flipH="1">
            <a:off x="3472656" y="5286375"/>
            <a:ext cx="0" cy="884238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" name="Text Box 20"/>
          <p:cNvSpPr txBox="1">
            <a:spLocks noChangeArrowheads="1"/>
          </p:cNvSpPr>
          <p:nvPr/>
        </p:nvSpPr>
        <p:spPr bwMode="auto">
          <a:xfrm>
            <a:off x="3090069" y="5953125"/>
            <a:ext cx="2474912" cy="1635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 dirty="0" err="1" smtClean="0">
                <a:solidFill>
                  <a:srgbClr val="002060"/>
                </a:solidFill>
              </a:rPr>
              <a:t>Tetrapods</a:t>
            </a:r>
            <a:endParaRPr lang="fr-FR" altLang="fr-FR" sz="1000" b="1" dirty="0">
              <a:solidFill>
                <a:srgbClr val="002060"/>
              </a:solidFill>
            </a:endParaRPr>
          </a:p>
        </p:txBody>
      </p:sp>
      <p:sp>
        <p:nvSpPr>
          <p:cNvPr id="119" name="Text Box 21"/>
          <p:cNvSpPr txBox="1">
            <a:spLocks noChangeArrowheads="1"/>
          </p:cNvSpPr>
          <p:nvPr/>
        </p:nvSpPr>
        <p:spPr bwMode="auto">
          <a:xfrm>
            <a:off x="4139406" y="5018088"/>
            <a:ext cx="2374900" cy="2159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Amniotes</a:t>
            </a:r>
          </a:p>
        </p:txBody>
      </p:sp>
      <p:sp>
        <p:nvSpPr>
          <p:cNvPr id="120" name="Text Box 22"/>
          <p:cNvSpPr txBox="1">
            <a:spLocks noChangeArrowheads="1"/>
          </p:cNvSpPr>
          <p:nvPr/>
        </p:nvSpPr>
        <p:spPr bwMode="auto">
          <a:xfrm>
            <a:off x="5468144" y="4508500"/>
            <a:ext cx="1327150" cy="2270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28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Mammals</a:t>
            </a:r>
            <a:endParaRPr lang="fr-FR" altLang="fr-FR" sz="1000" b="1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121" name="Text Box 23"/>
          <p:cNvSpPr txBox="1">
            <a:spLocks noChangeArrowheads="1"/>
          </p:cNvSpPr>
          <p:nvPr/>
        </p:nvSpPr>
        <p:spPr bwMode="auto">
          <a:xfrm>
            <a:off x="6036469" y="3500438"/>
            <a:ext cx="1712912" cy="14763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>
                <a:solidFill>
                  <a:srgbClr val="4D4D4D"/>
                </a:solidFill>
              </a:rPr>
              <a:t>Therian </a:t>
            </a:r>
            <a:r>
              <a:rPr lang="fr-FR" altLang="fr-FR" sz="900" b="1">
                <a:solidFill>
                  <a:srgbClr val="4D4D4D"/>
                </a:solidFill>
              </a:rPr>
              <a:t>mammals</a:t>
            </a:r>
          </a:p>
        </p:txBody>
      </p:sp>
      <p:sp>
        <p:nvSpPr>
          <p:cNvPr id="122" name="Text Box 24"/>
          <p:cNvSpPr txBox="1">
            <a:spLocks noChangeArrowheads="1"/>
          </p:cNvSpPr>
          <p:nvPr/>
        </p:nvSpPr>
        <p:spPr bwMode="auto">
          <a:xfrm rot="-5400000">
            <a:off x="6654801" y="2304256"/>
            <a:ext cx="925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Eutherians</a:t>
            </a:r>
          </a:p>
        </p:txBody>
      </p:sp>
      <p:sp>
        <p:nvSpPr>
          <p:cNvPr id="123" name="Text Box 25"/>
          <p:cNvSpPr txBox="1">
            <a:spLocks noChangeArrowheads="1"/>
          </p:cNvSpPr>
          <p:nvPr/>
        </p:nvSpPr>
        <p:spPr bwMode="auto">
          <a:xfrm rot="-5400000">
            <a:off x="5427663" y="2316956"/>
            <a:ext cx="928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Marsupials</a:t>
            </a:r>
          </a:p>
        </p:txBody>
      </p:sp>
      <p:sp>
        <p:nvSpPr>
          <p:cNvPr id="124" name="Text Box 26"/>
          <p:cNvSpPr txBox="1">
            <a:spLocks noChangeArrowheads="1"/>
          </p:cNvSpPr>
          <p:nvPr/>
        </p:nvSpPr>
        <p:spPr bwMode="auto">
          <a:xfrm rot="-5400000">
            <a:off x="4111626" y="2243931"/>
            <a:ext cx="1141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Prototherians - Monotremes</a:t>
            </a:r>
          </a:p>
        </p:txBody>
      </p:sp>
      <p:sp>
        <p:nvSpPr>
          <p:cNvPr id="125" name="Text Box 27"/>
          <p:cNvSpPr txBox="1">
            <a:spLocks noChangeArrowheads="1"/>
          </p:cNvSpPr>
          <p:nvPr/>
        </p:nvSpPr>
        <p:spPr bwMode="auto">
          <a:xfrm rot="-5400000">
            <a:off x="2820194" y="2273300"/>
            <a:ext cx="114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Sauropsids - Diapsids - Aves</a:t>
            </a:r>
          </a:p>
        </p:txBody>
      </p:sp>
      <p:sp>
        <p:nvSpPr>
          <p:cNvPr id="126" name="Text Box 28"/>
          <p:cNvSpPr txBox="1">
            <a:spLocks noChangeArrowheads="1"/>
          </p:cNvSpPr>
          <p:nvPr/>
        </p:nvSpPr>
        <p:spPr bwMode="auto">
          <a:xfrm rot="-5400000">
            <a:off x="1867694" y="2351088"/>
            <a:ext cx="1000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Amphibians</a:t>
            </a:r>
          </a:p>
        </p:txBody>
      </p:sp>
      <p:sp>
        <p:nvSpPr>
          <p:cNvPr id="127" name="Text Box 29"/>
          <p:cNvSpPr txBox="1">
            <a:spLocks noChangeArrowheads="1"/>
          </p:cNvSpPr>
          <p:nvPr/>
        </p:nvSpPr>
        <p:spPr bwMode="auto">
          <a:xfrm>
            <a:off x="3472656" y="5616575"/>
            <a:ext cx="950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VTG1 VTGanc</a:t>
            </a:r>
          </a:p>
        </p:txBody>
      </p:sp>
      <p:sp>
        <p:nvSpPr>
          <p:cNvPr id="128" name="Line 30"/>
          <p:cNvSpPr>
            <a:spLocks noChangeShapeType="1"/>
          </p:cNvSpPr>
          <p:nvPr/>
        </p:nvSpPr>
        <p:spPr bwMode="auto">
          <a:xfrm flipH="1">
            <a:off x="1380331" y="2071688"/>
            <a:ext cx="0" cy="4090987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9" name="Line 31"/>
          <p:cNvSpPr>
            <a:spLocks noChangeShapeType="1"/>
          </p:cNvSpPr>
          <p:nvPr/>
        </p:nvSpPr>
        <p:spPr bwMode="auto">
          <a:xfrm flipH="1" flipV="1">
            <a:off x="1380331" y="6161088"/>
            <a:ext cx="2092325" cy="1587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0" name="Line 32"/>
          <p:cNvSpPr>
            <a:spLocks noChangeShapeType="1"/>
          </p:cNvSpPr>
          <p:nvPr/>
        </p:nvSpPr>
        <p:spPr bwMode="auto">
          <a:xfrm>
            <a:off x="2047081" y="6162675"/>
            <a:ext cx="0" cy="49847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1" name="Text Box 33"/>
          <p:cNvSpPr txBox="1">
            <a:spLocks noChangeArrowheads="1"/>
          </p:cNvSpPr>
          <p:nvPr/>
        </p:nvSpPr>
        <p:spPr bwMode="auto">
          <a:xfrm rot="-5400000">
            <a:off x="534988" y="2483644"/>
            <a:ext cx="1373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Ray-finned fishes</a:t>
            </a:r>
          </a:p>
        </p:txBody>
      </p:sp>
      <p:sp>
        <p:nvSpPr>
          <p:cNvPr id="132" name="Text Box 34"/>
          <p:cNvSpPr txBox="1">
            <a:spLocks noChangeArrowheads="1"/>
          </p:cNvSpPr>
          <p:nvPr/>
        </p:nvSpPr>
        <p:spPr bwMode="auto">
          <a:xfrm>
            <a:off x="2048669" y="6164263"/>
            <a:ext cx="10445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VTGanc</a:t>
            </a:r>
          </a:p>
        </p:txBody>
      </p:sp>
      <p:sp>
        <p:nvSpPr>
          <p:cNvPr id="133" name="Text Box 35"/>
          <p:cNvSpPr txBox="1">
            <a:spLocks noChangeArrowheads="1"/>
          </p:cNvSpPr>
          <p:nvPr/>
        </p:nvSpPr>
        <p:spPr bwMode="auto">
          <a:xfrm>
            <a:off x="1570831" y="2830513"/>
            <a:ext cx="666750" cy="204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828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vtgC vtgA</a:t>
            </a:r>
          </a:p>
        </p:txBody>
      </p:sp>
      <p:sp>
        <p:nvSpPr>
          <p:cNvPr id="134" name="Text Box 36"/>
          <p:cNvSpPr txBox="1">
            <a:spLocks noChangeArrowheads="1"/>
          </p:cNvSpPr>
          <p:nvPr/>
        </p:nvSpPr>
        <p:spPr bwMode="auto">
          <a:xfrm>
            <a:off x="2616994" y="2768600"/>
            <a:ext cx="758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  <a:cs typeface="Arial" charset="0"/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vtg1 vtgA1 vtgA2 vtgB</a:t>
            </a:r>
          </a:p>
        </p:txBody>
      </p:sp>
      <p:sp>
        <p:nvSpPr>
          <p:cNvPr id="135" name="Text Box 37"/>
          <p:cNvSpPr txBox="1">
            <a:spLocks noChangeArrowheads="1"/>
          </p:cNvSpPr>
          <p:nvPr/>
        </p:nvSpPr>
        <p:spPr bwMode="auto">
          <a:xfrm>
            <a:off x="3756819" y="2779713"/>
            <a:ext cx="9525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Vtg2 Vtg3</a:t>
            </a:r>
          </a:p>
        </p:txBody>
      </p:sp>
      <p:sp>
        <p:nvSpPr>
          <p:cNvPr id="136" name="Rectangle 38"/>
          <p:cNvSpPr>
            <a:spLocks noChangeArrowheads="1"/>
          </p:cNvSpPr>
          <p:nvPr/>
        </p:nvSpPr>
        <p:spPr bwMode="auto">
          <a:xfrm>
            <a:off x="1329531" y="2906713"/>
            <a:ext cx="95250" cy="198437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7" name="Rectangle 39"/>
          <p:cNvSpPr>
            <a:spLocks noChangeArrowheads="1"/>
          </p:cNvSpPr>
          <p:nvPr/>
        </p:nvSpPr>
        <p:spPr bwMode="auto">
          <a:xfrm>
            <a:off x="3426619" y="5653088"/>
            <a:ext cx="93662" cy="198437"/>
          </a:xfrm>
          <a:prstGeom prst="rect">
            <a:avLst/>
          </a:prstGeom>
          <a:solidFill>
            <a:srgbClr val="0080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8" name="Rectangle 40"/>
          <p:cNvSpPr>
            <a:spLocks noChangeArrowheads="1"/>
          </p:cNvSpPr>
          <p:nvPr/>
        </p:nvSpPr>
        <p:spPr bwMode="auto">
          <a:xfrm>
            <a:off x="2001044" y="6211888"/>
            <a:ext cx="93662" cy="74612"/>
          </a:xfrm>
          <a:prstGeom prst="rect">
            <a:avLst/>
          </a:prstGeom>
          <a:solidFill>
            <a:srgbClr val="0080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9" name="Rectangle 41"/>
          <p:cNvSpPr>
            <a:spLocks noChangeArrowheads="1"/>
          </p:cNvSpPr>
          <p:nvPr/>
        </p:nvSpPr>
        <p:spPr bwMode="auto">
          <a:xfrm>
            <a:off x="2474119" y="2901950"/>
            <a:ext cx="95250" cy="298450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0" name="Rectangle 42"/>
          <p:cNvSpPr>
            <a:spLocks noChangeArrowheads="1"/>
          </p:cNvSpPr>
          <p:nvPr/>
        </p:nvSpPr>
        <p:spPr bwMode="auto">
          <a:xfrm>
            <a:off x="2474119" y="2819400"/>
            <a:ext cx="95250" cy="74613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1" name="Rectangle 43"/>
          <p:cNvSpPr>
            <a:spLocks noChangeArrowheads="1"/>
          </p:cNvSpPr>
          <p:nvPr/>
        </p:nvSpPr>
        <p:spPr bwMode="auto">
          <a:xfrm>
            <a:off x="3615531" y="2855913"/>
            <a:ext cx="93663" cy="298450"/>
          </a:xfrm>
          <a:prstGeom prst="rect">
            <a:avLst/>
          </a:prstGeom>
          <a:solidFill>
            <a:srgbClr val="0066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2" name="Rectangle 44"/>
          <p:cNvSpPr>
            <a:spLocks noChangeArrowheads="1"/>
          </p:cNvSpPr>
          <p:nvPr/>
        </p:nvSpPr>
        <p:spPr bwMode="auto">
          <a:xfrm>
            <a:off x="4910931" y="2881313"/>
            <a:ext cx="93663" cy="74612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3" name="Rectangle 45"/>
          <p:cNvSpPr>
            <a:spLocks noChangeArrowheads="1"/>
          </p:cNvSpPr>
          <p:nvPr/>
        </p:nvSpPr>
        <p:spPr bwMode="auto">
          <a:xfrm>
            <a:off x="4906169" y="2955925"/>
            <a:ext cx="100012" cy="74613"/>
          </a:xfrm>
          <a:prstGeom prst="rect">
            <a:avLst/>
          </a:prstGeom>
          <a:solidFill>
            <a:srgbClr val="006600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4" name="Text Box 46"/>
          <p:cNvSpPr txBox="1">
            <a:spLocks noChangeArrowheads="1"/>
          </p:cNvSpPr>
          <p:nvPr/>
        </p:nvSpPr>
        <p:spPr bwMode="auto">
          <a:xfrm>
            <a:off x="4993481" y="2830513"/>
            <a:ext cx="9525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28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VTG</a:t>
            </a:r>
          </a:p>
        </p:txBody>
      </p:sp>
      <p:sp>
        <p:nvSpPr>
          <p:cNvPr id="145" name="Rectangle 47"/>
          <p:cNvSpPr>
            <a:spLocks noChangeArrowheads="1"/>
          </p:cNvSpPr>
          <p:nvPr/>
        </p:nvSpPr>
        <p:spPr bwMode="auto">
          <a:xfrm>
            <a:off x="6039644" y="2830513"/>
            <a:ext cx="95250" cy="298450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6" name="Line 48"/>
          <p:cNvSpPr>
            <a:spLocks noChangeShapeType="1"/>
          </p:cNvSpPr>
          <p:nvPr/>
        </p:nvSpPr>
        <p:spPr bwMode="auto">
          <a:xfrm>
            <a:off x="6039644" y="2930525"/>
            <a:ext cx="95250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7" name="Line 49"/>
          <p:cNvSpPr>
            <a:spLocks noChangeShapeType="1"/>
          </p:cNvSpPr>
          <p:nvPr/>
        </p:nvSpPr>
        <p:spPr bwMode="auto">
          <a:xfrm>
            <a:off x="6044406" y="3028950"/>
            <a:ext cx="93663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8" name="Text Box 50"/>
          <p:cNvSpPr txBox="1">
            <a:spLocks noChangeArrowheads="1"/>
          </p:cNvSpPr>
          <p:nvPr/>
        </p:nvSpPr>
        <p:spPr bwMode="auto">
          <a:xfrm>
            <a:off x="6039644" y="2830513"/>
            <a:ext cx="9525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VTG2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VTG3</a:t>
            </a:r>
          </a:p>
        </p:txBody>
      </p:sp>
      <p:sp>
        <p:nvSpPr>
          <p:cNvPr id="149" name="Text Box 51"/>
          <p:cNvSpPr txBox="1">
            <a:spLocks noChangeArrowheads="1"/>
          </p:cNvSpPr>
          <p:nvPr/>
        </p:nvSpPr>
        <p:spPr bwMode="auto">
          <a:xfrm>
            <a:off x="7273131" y="2817813"/>
            <a:ext cx="10477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VTG2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VTG3 </a:t>
            </a:r>
          </a:p>
        </p:txBody>
      </p:sp>
      <p:sp>
        <p:nvSpPr>
          <p:cNvPr id="150" name="Text Box 52"/>
          <p:cNvSpPr txBox="1">
            <a:spLocks noChangeArrowheads="1"/>
          </p:cNvSpPr>
          <p:nvPr/>
        </p:nvSpPr>
        <p:spPr bwMode="auto">
          <a:xfrm>
            <a:off x="6704806" y="3314700"/>
            <a:ext cx="949325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RBP</a:t>
            </a:r>
            <a:endParaRPr lang="fr-FR" altLang="fr-FR" sz="800" b="1" i="1">
              <a:solidFill>
                <a:srgbClr val="006600"/>
              </a:solidFill>
            </a:endParaRPr>
          </a:p>
        </p:txBody>
      </p:sp>
      <p:sp>
        <p:nvSpPr>
          <p:cNvPr id="151" name="AutoShape 53"/>
          <p:cNvSpPr>
            <a:spLocks noChangeArrowheads="1"/>
          </p:cNvSpPr>
          <p:nvPr/>
        </p:nvSpPr>
        <p:spPr bwMode="auto">
          <a:xfrm>
            <a:off x="3412331" y="5516563"/>
            <a:ext cx="119063" cy="61912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2" name="AutoShape 54"/>
          <p:cNvSpPr>
            <a:spLocks noChangeArrowheads="1"/>
          </p:cNvSpPr>
          <p:nvPr/>
        </p:nvSpPr>
        <p:spPr bwMode="auto">
          <a:xfrm>
            <a:off x="3615531" y="3352800"/>
            <a:ext cx="119063" cy="63500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3" name="Text Box 55"/>
          <p:cNvSpPr txBox="1">
            <a:spLocks noChangeArrowheads="1"/>
          </p:cNvSpPr>
          <p:nvPr/>
        </p:nvSpPr>
        <p:spPr bwMode="auto">
          <a:xfrm>
            <a:off x="3756819" y="3314700"/>
            <a:ext cx="571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Rbp</a:t>
            </a:r>
          </a:p>
        </p:txBody>
      </p:sp>
      <p:sp>
        <p:nvSpPr>
          <p:cNvPr id="154" name="AutoShape 56"/>
          <p:cNvSpPr>
            <a:spLocks noChangeArrowheads="1"/>
          </p:cNvSpPr>
          <p:nvPr/>
        </p:nvSpPr>
        <p:spPr bwMode="auto">
          <a:xfrm>
            <a:off x="4898231" y="3351213"/>
            <a:ext cx="119063" cy="61912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5" name="Rectangle 57"/>
          <p:cNvSpPr>
            <a:spLocks noChangeArrowheads="1"/>
          </p:cNvSpPr>
          <p:nvPr/>
        </p:nvSpPr>
        <p:spPr bwMode="auto">
          <a:xfrm>
            <a:off x="7227094" y="2817813"/>
            <a:ext cx="93662" cy="298450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6" name="Line 58"/>
          <p:cNvSpPr>
            <a:spLocks noChangeShapeType="1"/>
          </p:cNvSpPr>
          <p:nvPr/>
        </p:nvSpPr>
        <p:spPr bwMode="auto">
          <a:xfrm>
            <a:off x="7227094" y="2917825"/>
            <a:ext cx="93662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7" name="Line 59"/>
          <p:cNvSpPr>
            <a:spLocks noChangeShapeType="1"/>
          </p:cNvSpPr>
          <p:nvPr/>
        </p:nvSpPr>
        <p:spPr bwMode="auto">
          <a:xfrm>
            <a:off x="7227094" y="3016250"/>
            <a:ext cx="93662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8" name="AutoShape 60"/>
          <p:cNvSpPr>
            <a:spLocks noChangeArrowheads="1"/>
          </p:cNvSpPr>
          <p:nvPr/>
        </p:nvSpPr>
        <p:spPr bwMode="auto">
          <a:xfrm>
            <a:off x="6647656" y="3351213"/>
            <a:ext cx="104775" cy="5556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9" name="Text Box 61"/>
          <p:cNvSpPr txBox="1">
            <a:spLocks noChangeArrowheads="1"/>
          </p:cNvSpPr>
          <p:nvPr/>
        </p:nvSpPr>
        <p:spPr bwMode="auto">
          <a:xfrm>
            <a:off x="4993481" y="3267075"/>
            <a:ext cx="7620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RBP</a:t>
            </a:r>
            <a:endParaRPr lang="fr-FR" altLang="fr-FR" sz="800" b="1" i="1">
              <a:solidFill>
                <a:srgbClr val="006600"/>
              </a:solidFill>
            </a:endParaRPr>
          </a:p>
        </p:txBody>
      </p:sp>
      <p:sp>
        <p:nvSpPr>
          <p:cNvPr id="160" name="Rectangle 62"/>
          <p:cNvSpPr>
            <a:spLocks noChangeArrowheads="1"/>
          </p:cNvSpPr>
          <p:nvPr/>
        </p:nvSpPr>
        <p:spPr bwMode="auto">
          <a:xfrm>
            <a:off x="1570831" y="6359525"/>
            <a:ext cx="808038" cy="2444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000" b="1">
                <a:solidFill>
                  <a:srgbClr val="4D4D4D"/>
                </a:solidFill>
              </a:rPr>
              <a:t>Vertebrates</a:t>
            </a:r>
          </a:p>
        </p:txBody>
      </p:sp>
      <p:sp>
        <p:nvSpPr>
          <p:cNvPr id="161" name="Text Box 63"/>
          <p:cNvSpPr txBox="1">
            <a:spLocks noChangeArrowheads="1"/>
          </p:cNvSpPr>
          <p:nvPr/>
        </p:nvSpPr>
        <p:spPr bwMode="auto">
          <a:xfrm>
            <a:off x="3875881" y="4545013"/>
            <a:ext cx="1430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(326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2" name="Text Box 64"/>
          <p:cNvSpPr txBox="1">
            <a:spLocks noChangeArrowheads="1"/>
          </p:cNvSpPr>
          <p:nvPr/>
        </p:nvSpPr>
        <p:spPr bwMode="auto">
          <a:xfrm>
            <a:off x="2777331" y="5049838"/>
            <a:ext cx="1425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(370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3" name="Text Box 65"/>
          <p:cNvSpPr txBox="1">
            <a:spLocks noChangeArrowheads="1"/>
          </p:cNvSpPr>
          <p:nvPr/>
        </p:nvSpPr>
        <p:spPr bwMode="auto">
          <a:xfrm>
            <a:off x="5945981" y="3117850"/>
            <a:ext cx="14255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>
                <a:solidFill>
                  <a:schemeClr val="bg2"/>
                </a:solidFill>
              </a:rPr>
              <a:t>  (148 Myr ago)</a:t>
            </a:r>
          </a:p>
        </p:txBody>
      </p:sp>
      <p:sp>
        <p:nvSpPr>
          <p:cNvPr id="164" name="Text Box 66"/>
          <p:cNvSpPr txBox="1">
            <a:spLocks noChangeArrowheads="1"/>
          </p:cNvSpPr>
          <p:nvPr/>
        </p:nvSpPr>
        <p:spPr bwMode="auto">
          <a:xfrm>
            <a:off x="5182394" y="3540125"/>
            <a:ext cx="1428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(166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5" name="AutoShape 67"/>
          <p:cNvSpPr>
            <a:spLocks noChangeArrowheads="1"/>
          </p:cNvSpPr>
          <p:nvPr/>
        </p:nvSpPr>
        <p:spPr bwMode="auto">
          <a:xfrm>
            <a:off x="2464594" y="3363913"/>
            <a:ext cx="119062" cy="63500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6" name="Text Box 68"/>
          <p:cNvSpPr txBox="1">
            <a:spLocks noChangeArrowheads="1"/>
          </p:cNvSpPr>
          <p:nvPr/>
        </p:nvSpPr>
        <p:spPr bwMode="auto">
          <a:xfrm>
            <a:off x="2616994" y="3314700"/>
            <a:ext cx="569912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rbp</a:t>
            </a:r>
          </a:p>
        </p:txBody>
      </p:sp>
      <p:sp>
        <p:nvSpPr>
          <p:cNvPr id="167" name="Line 70"/>
          <p:cNvSpPr>
            <a:spLocks noChangeShapeType="1"/>
          </p:cNvSpPr>
          <p:nvPr/>
        </p:nvSpPr>
        <p:spPr bwMode="auto">
          <a:xfrm flipH="1">
            <a:off x="3663156" y="2073275"/>
            <a:ext cx="19050" cy="269875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68" name="Group 71"/>
          <p:cNvGrpSpPr>
            <a:grpSpLocks/>
          </p:cNvGrpSpPr>
          <p:nvPr/>
        </p:nvGrpSpPr>
        <p:grpSpPr bwMode="auto">
          <a:xfrm>
            <a:off x="2426494" y="4089400"/>
            <a:ext cx="6365875" cy="1560513"/>
            <a:chOff x="1607" y="2103"/>
            <a:chExt cx="4010" cy="983"/>
          </a:xfrm>
        </p:grpSpPr>
        <p:sp>
          <p:nvSpPr>
            <p:cNvPr id="169" name="Text Box 72"/>
            <p:cNvSpPr txBox="1">
              <a:spLocks noChangeArrowheads="1"/>
            </p:cNvSpPr>
            <p:nvPr/>
          </p:nvSpPr>
          <p:spPr bwMode="auto">
            <a:xfrm>
              <a:off x="3883" y="2117"/>
              <a:ext cx="684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800" b="1" i="1">
                  <a:solidFill>
                    <a:srgbClr val="0000FF"/>
                  </a:solidFill>
                </a:rPr>
                <a:t>RARRES1</a:t>
              </a: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 bwMode="auto">
            <a:xfrm>
              <a:off x="2368" y="2103"/>
              <a:ext cx="43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200" b="1" i="1">
                  <a:solidFill>
                    <a:srgbClr val="0000FF"/>
                  </a:solidFill>
                </a:rPr>
                <a:t> OCX-32</a:t>
              </a:r>
            </a:p>
          </p:txBody>
        </p:sp>
        <p:grpSp>
          <p:nvGrpSpPr>
            <p:cNvPr id="171" name="Group 74"/>
            <p:cNvGrpSpPr>
              <a:grpSpLocks/>
            </p:cNvGrpSpPr>
            <p:nvPr/>
          </p:nvGrpSpPr>
          <p:grpSpPr bwMode="auto">
            <a:xfrm>
              <a:off x="1607" y="2112"/>
              <a:ext cx="4010" cy="974"/>
              <a:chOff x="1607" y="2112"/>
              <a:chExt cx="4010" cy="974"/>
            </a:xfrm>
          </p:grpSpPr>
          <p:sp>
            <p:nvSpPr>
              <p:cNvPr id="172" name="AutoShape 75"/>
              <p:cNvSpPr>
                <a:spLocks noChangeArrowheads="1"/>
              </p:cNvSpPr>
              <p:nvPr/>
            </p:nvSpPr>
            <p:spPr bwMode="auto">
              <a:xfrm>
                <a:off x="2868" y="2573"/>
                <a:ext cx="104" cy="54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3" name="AutoShape 76"/>
              <p:cNvSpPr>
                <a:spLocks noChangeArrowheads="1"/>
              </p:cNvSpPr>
              <p:nvPr/>
            </p:nvSpPr>
            <p:spPr bwMode="auto">
              <a:xfrm>
                <a:off x="2206" y="2908"/>
                <a:ext cx="121" cy="36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4" name="Text Box 77"/>
              <p:cNvSpPr txBox="1">
                <a:spLocks noChangeArrowheads="1"/>
              </p:cNvSpPr>
              <p:nvPr/>
            </p:nvSpPr>
            <p:spPr bwMode="auto">
              <a:xfrm>
                <a:off x="2266" y="2802"/>
                <a:ext cx="1138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10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200" b="1" i="1">
                    <a:solidFill>
                      <a:srgbClr val="0000FF"/>
                    </a:solidFill>
                  </a:rPr>
                  <a:t>RARRES1/OCX-32 </a:t>
                </a:r>
              </a:p>
              <a:p>
                <a:pPr eaLnBrk="1" hangingPunct="1"/>
                <a:r>
                  <a:rPr lang="fr-FR" altLang="fr-FR" sz="800" b="1" i="1">
                    <a:solidFill>
                      <a:srgbClr val="006600"/>
                    </a:solidFill>
                  </a:rPr>
                  <a:t>RBP</a:t>
                </a:r>
              </a:p>
            </p:txBody>
          </p:sp>
          <p:sp>
            <p:nvSpPr>
              <p:cNvPr id="175" name="AutoShape 78" descr="80 %"/>
              <p:cNvSpPr>
                <a:spLocks noChangeArrowheads="1"/>
              </p:cNvSpPr>
              <p:nvPr/>
            </p:nvSpPr>
            <p:spPr bwMode="auto">
              <a:xfrm>
                <a:off x="1607" y="2155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pct80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6" name="AutoShape 79" descr="80 %"/>
              <p:cNvSpPr>
                <a:spLocks noChangeArrowheads="1"/>
              </p:cNvSpPr>
              <p:nvPr/>
            </p:nvSpPr>
            <p:spPr bwMode="auto">
              <a:xfrm>
                <a:off x="3766" y="2148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pct80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7" name="AutoShape 80" descr="Petit damier"/>
              <p:cNvSpPr>
                <a:spLocks noChangeArrowheads="1"/>
              </p:cNvSpPr>
              <p:nvPr/>
            </p:nvSpPr>
            <p:spPr bwMode="auto">
              <a:xfrm>
                <a:off x="2325" y="2156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smCheck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8" name="Text Box 81"/>
              <p:cNvSpPr txBox="1">
                <a:spLocks noChangeArrowheads="1"/>
              </p:cNvSpPr>
              <p:nvPr/>
            </p:nvSpPr>
            <p:spPr bwMode="auto">
              <a:xfrm>
                <a:off x="1686" y="2112"/>
                <a:ext cx="65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 b="1" i="1">
                    <a:solidFill>
                      <a:srgbClr val="0000FF"/>
                    </a:solidFill>
                  </a:rPr>
                  <a:t>RARRES1</a:t>
                </a:r>
              </a:p>
            </p:txBody>
          </p:sp>
          <p:sp>
            <p:nvSpPr>
              <p:cNvPr id="179" name="Text Box 82"/>
              <p:cNvSpPr txBox="1">
                <a:spLocks noChangeArrowheads="1"/>
              </p:cNvSpPr>
              <p:nvPr/>
            </p:nvSpPr>
            <p:spPr bwMode="auto">
              <a:xfrm>
                <a:off x="2925" y="2497"/>
                <a:ext cx="899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82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 b="1" i="1">
                    <a:solidFill>
                      <a:srgbClr val="0000FF"/>
                    </a:solidFill>
                  </a:rPr>
                  <a:t>OC-116/MEPE</a:t>
                </a:r>
              </a:p>
            </p:txBody>
          </p:sp>
          <p:sp>
            <p:nvSpPr>
              <p:cNvPr id="180" name="AutoShape 83" descr="blanc)"/>
              <p:cNvSpPr>
                <a:spLocks noChangeArrowheads="1"/>
              </p:cNvSpPr>
              <p:nvPr/>
            </p:nvSpPr>
            <p:spPr bwMode="auto">
              <a:xfrm>
                <a:off x="2334" y="2219"/>
                <a:ext cx="105" cy="55"/>
              </a:xfrm>
              <a:prstGeom prst="diamond">
                <a:avLst/>
              </a:prstGeom>
              <a:pattFill prst="dkDnDiag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1" name="AutoShape 84" descr="Petit damier"/>
              <p:cNvSpPr>
                <a:spLocks noChangeArrowheads="1"/>
              </p:cNvSpPr>
              <p:nvPr/>
            </p:nvSpPr>
            <p:spPr bwMode="auto">
              <a:xfrm>
                <a:off x="3766" y="2211"/>
                <a:ext cx="104" cy="54"/>
              </a:xfrm>
              <a:prstGeom prst="diamond">
                <a:avLst/>
              </a:prstGeom>
              <a:pattFill prst="smCheck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2" name="Text Box 85"/>
              <p:cNvSpPr txBox="1">
                <a:spLocks noChangeArrowheads="1"/>
              </p:cNvSpPr>
              <p:nvPr/>
            </p:nvSpPr>
            <p:spPr bwMode="auto">
              <a:xfrm>
                <a:off x="3846" y="2180"/>
                <a:ext cx="478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solidFill>
                      <a:srgbClr val="0000FF"/>
                    </a:solidFill>
                  </a:rPr>
                  <a:t>MEPE</a:t>
                </a:r>
              </a:p>
            </p:txBody>
          </p:sp>
          <p:sp>
            <p:nvSpPr>
              <p:cNvPr id="183" name="Text Box 86"/>
              <p:cNvSpPr txBox="1">
                <a:spLocks noChangeArrowheads="1"/>
              </p:cNvSpPr>
              <p:nvPr/>
            </p:nvSpPr>
            <p:spPr bwMode="auto">
              <a:xfrm>
                <a:off x="2386" y="2163"/>
                <a:ext cx="598" cy="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200" b="1" i="1">
                    <a:solidFill>
                      <a:srgbClr val="0000FF"/>
                    </a:solidFill>
                  </a:rPr>
                  <a:t>OC-116</a:t>
                </a:r>
              </a:p>
            </p:txBody>
          </p:sp>
          <p:sp>
            <p:nvSpPr>
              <p:cNvPr id="184" name="Rectangle 87"/>
              <p:cNvSpPr>
                <a:spLocks noChangeArrowheads="1"/>
              </p:cNvSpPr>
              <p:nvPr/>
            </p:nvSpPr>
            <p:spPr bwMode="auto">
              <a:xfrm>
                <a:off x="3907" y="2698"/>
                <a:ext cx="96" cy="10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5" name="Text Box 88"/>
              <p:cNvSpPr txBox="1">
                <a:spLocks noChangeArrowheads="1"/>
              </p:cNvSpPr>
              <p:nvPr/>
            </p:nvSpPr>
            <p:spPr bwMode="auto">
              <a:xfrm>
                <a:off x="3974" y="2645"/>
                <a:ext cx="164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400" b="1">
                    <a:solidFill>
                      <a:srgbClr val="0000FF"/>
                    </a:solidFill>
                  </a:rPr>
                  <a:t>Gene divergence</a:t>
                </a:r>
              </a:p>
            </p:txBody>
          </p:sp>
        </p:grpSp>
      </p:grpSp>
      <p:grpSp>
        <p:nvGrpSpPr>
          <p:cNvPr id="186" name="Group 89"/>
          <p:cNvGrpSpPr>
            <a:grpSpLocks/>
          </p:cNvGrpSpPr>
          <p:nvPr/>
        </p:nvGrpSpPr>
        <p:grpSpPr bwMode="auto">
          <a:xfrm>
            <a:off x="3569494" y="3436938"/>
            <a:ext cx="4133850" cy="2114550"/>
            <a:chOff x="2327" y="1692"/>
            <a:chExt cx="2604" cy="1332"/>
          </a:xfrm>
        </p:grpSpPr>
        <p:sp>
          <p:nvSpPr>
            <p:cNvPr id="187" name="Oval 90"/>
            <p:cNvSpPr>
              <a:spLocks noChangeArrowheads="1"/>
            </p:cNvSpPr>
            <p:nvPr/>
          </p:nvSpPr>
          <p:spPr bwMode="auto">
            <a:xfrm>
              <a:off x="2332" y="1842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88" name="Text Box 91"/>
            <p:cNvSpPr txBox="1">
              <a:spLocks noChangeArrowheads="1"/>
            </p:cNvSpPr>
            <p:nvPr/>
          </p:nvSpPr>
          <p:spPr bwMode="auto">
            <a:xfrm>
              <a:off x="2506" y="1811"/>
              <a:ext cx="659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800" b="1">
                  <a:solidFill>
                    <a:srgbClr val="CC0000"/>
                  </a:solidFill>
                </a:rPr>
                <a:t>ovalbumin ovalbumin-X ovalbumin-Y</a:t>
              </a:r>
            </a:p>
          </p:txBody>
        </p:sp>
        <p:sp>
          <p:nvSpPr>
            <p:cNvPr id="189" name="Oval 92"/>
            <p:cNvSpPr>
              <a:spLocks noChangeArrowheads="1"/>
            </p:cNvSpPr>
            <p:nvPr/>
          </p:nvSpPr>
          <p:spPr bwMode="auto">
            <a:xfrm>
              <a:off x="2327" y="1905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0" name="Oval 93"/>
            <p:cNvSpPr>
              <a:spLocks noChangeArrowheads="1"/>
            </p:cNvSpPr>
            <p:nvPr/>
          </p:nvSpPr>
          <p:spPr bwMode="auto">
            <a:xfrm>
              <a:off x="2332" y="1975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1" name="Text Box 94"/>
            <p:cNvSpPr txBox="1">
              <a:spLocks noChangeArrowheads="1"/>
            </p:cNvSpPr>
            <p:nvPr/>
          </p:nvSpPr>
          <p:spPr bwMode="auto">
            <a:xfrm>
              <a:off x="2445" y="1692"/>
              <a:ext cx="48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2880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200" b="1" i="1">
                  <a:solidFill>
                    <a:srgbClr val="CC0000"/>
                  </a:solidFill>
                </a:rPr>
                <a:t>OCX-36</a:t>
              </a:r>
            </a:p>
          </p:txBody>
        </p:sp>
        <p:sp>
          <p:nvSpPr>
            <p:cNvPr id="192" name="AutoShape 95"/>
            <p:cNvSpPr>
              <a:spLocks noChangeArrowheads="1"/>
            </p:cNvSpPr>
            <p:nvPr/>
          </p:nvSpPr>
          <p:spPr bwMode="auto">
            <a:xfrm>
              <a:off x="2332" y="1749"/>
              <a:ext cx="120" cy="31"/>
            </a:xfrm>
            <a:custGeom>
              <a:avLst/>
              <a:gdLst>
                <a:gd name="T0" fmla="*/ 60 w 21600"/>
                <a:gd name="T1" fmla="*/ 3 h 21600"/>
                <a:gd name="T2" fmla="*/ 16 w 21600"/>
                <a:gd name="T3" fmla="*/ 16 h 21600"/>
                <a:gd name="T4" fmla="*/ 60 w 21600"/>
                <a:gd name="T5" fmla="*/ 31 h 21600"/>
                <a:gd name="T6" fmla="*/ 104 w 21600"/>
                <a:gd name="T7" fmla="*/ 1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0 w 21600"/>
                <a:gd name="T13" fmla="*/ 2090 h 21600"/>
                <a:gd name="T14" fmla="*/ 16560 w 21600"/>
                <a:gd name="T15" fmla="*/ 139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3" name="Rectangle 96"/>
            <p:cNvSpPr>
              <a:spLocks noChangeArrowheads="1"/>
            </p:cNvSpPr>
            <p:nvPr/>
          </p:nvSpPr>
          <p:spPr bwMode="auto">
            <a:xfrm>
              <a:off x="3912" y="2880"/>
              <a:ext cx="96" cy="102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4" name="Text Box 97"/>
            <p:cNvSpPr txBox="1">
              <a:spLocks noChangeArrowheads="1"/>
            </p:cNvSpPr>
            <p:nvPr/>
          </p:nvSpPr>
          <p:spPr bwMode="auto">
            <a:xfrm>
              <a:off x="3982" y="2832"/>
              <a:ext cx="9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 b="1">
                  <a:solidFill>
                    <a:srgbClr val="CC0000"/>
                  </a:solidFill>
                </a:rPr>
                <a:t>Gènes spécifiques</a:t>
              </a:r>
            </a:p>
          </p:txBody>
        </p:sp>
      </p:grpSp>
      <p:sp>
        <p:nvSpPr>
          <p:cNvPr id="195" name="Rectangle 98"/>
          <p:cNvSpPr>
            <a:spLocks noChangeArrowheads="1"/>
          </p:cNvSpPr>
          <p:nvPr/>
        </p:nvSpPr>
        <p:spPr bwMode="auto">
          <a:xfrm>
            <a:off x="6079331" y="5630863"/>
            <a:ext cx="173038" cy="163512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6" name="Text Box 99"/>
          <p:cNvSpPr txBox="1">
            <a:spLocks noChangeArrowheads="1"/>
          </p:cNvSpPr>
          <p:nvPr/>
        </p:nvSpPr>
        <p:spPr bwMode="auto">
          <a:xfrm>
            <a:off x="6203156" y="554990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400" b="1">
                <a:solidFill>
                  <a:srgbClr val="006600"/>
                </a:solidFill>
              </a:rPr>
              <a:t>Perte de gènes</a:t>
            </a:r>
          </a:p>
        </p:txBody>
      </p:sp>
      <p:sp>
        <p:nvSpPr>
          <p:cNvPr id="197" name="Text Box 100"/>
          <p:cNvSpPr txBox="1">
            <a:spLocks noChangeArrowheads="1"/>
          </p:cNvSpPr>
          <p:nvPr/>
        </p:nvSpPr>
        <p:spPr bwMode="auto">
          <a:xfrm>
            <a:off x="6026944" y="6126163"/>
            <a:ext cx="2039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200" i="1"/>
              <a:t>Biology of Reproduction, 2010</a:t>
            </a:r>
          </a:p>
        </p:txBody>
      </p:sp>
      <p:sp>
        <p:nvSpPr>
          <p:cNvPr id="198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 dirty="0">
                <a:solidFill>
                  <a:srgbClr val="006600"/>
                </a:solidFill>
              </a:rPr>
              <a:t>Utilisation combinée des banques </a:t>
            </a:r>
            <a:r>
              <a:rPr lang="fr-FR" altLang="fr-FR" sz="3200" b="1" dirty="0" err="1">
                <a:solidFill>
                  <a:srgbClr val="006600"/>
                </a:solidFill>
              </a:rPr>
              <a:t>cDNA</a:t>
            </a:r>
            <a:r>
              <a:rPr lang="fr-FR" altLang="fr-FR" sz="3200" b="1" dirty="0">
                <a:solidFill>
                  <a:srgbClr val="006600"/>
                </a:solidFill>
              </a:rPr>
              <a:t>, EST, génomique et outils de </a:t>
            </a:r>
            <a:r>
              <a:rPr lang="fr-FR" altLang="fr-FR" sz="3200" b="1" dirty="0" err="1">
                <a:solidFill>
                  <a:srgbClr val="006600"/>
                </a:solidFill>
              </a:rPr>
              <a:t>bioinformatique</a:t>
            </a:r>
            <a:endParaRPr lang="fr-FR" altLang="fr-FR" sz="3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49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Les techniques classiques</a:t>
              </a:r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202406" y="1895844"/>
            <a:ext cx="2582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 dirty="0"/>
              <a:t>Les développements récents</a:t>
            </a:r>
          </a:p>
        </p:txBody>
      </p:sp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536961" y="2263410"/>
            <a:ext cx="4021137" cy="2447925"/>
            <a:chOff x="797118" y="1483043"/>
            <a:chExt cx="4021381" cy="2447119"/>
          </a:xfrm>
        </p:grpSpPr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797118" y="1483043"/>
              <a:ext cx="3920978" cy="52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15000"/>
                </a:spcBef>
                <a:buFont typeface="Wingdings" pitchFamily="2" charset="2"/>
                <a:buChar char="ü"/>
              </a:pPr>
              <a:r>
                <a:rPr lang="en-US" altLang="fr-FR" sz="1400" dirty="0"/>
                <a:t>2004, Publication </a:t>
              </a:r>
              <a:r>
                <a:rPr lang="en-US" altLang="fr-FR" sz="1400" dirty="0" smtClean="0"/>
                <a:t>de la </a:t>
              </a:r>
              <a:r>
                <a:rPr lang="en-US" altLang="fr-FR" sz="1400" dirty="0" err="1" smtClean="0"/>
                <a:t>séquence</a:t>
              </a:r>
              <a:r>
                <a:rPr lang="en-US" altLang="fr-FR" sz="1400" dirty="0" smtClean="0"/>
                <a:t> </a:t>
              </a:r>
              <a:r>
                <a:rPr lang="en-US" altLang="fr-FR" sz="1400" dirty="0" err="1" smtClean="0"/>
                <a:t>génomique</a:t>
              </a:r>
              <a:r>
                <a:rPr lang="en-US" altLang="fr-FR" sz="1400" dirty="0" smtClean="0"/>
                <a:t> de la </a:t>
              </a:r>
              <a:r>
                <a:rPr lang="en-US" altLang="fr-FR" sz="1400" dirty="0" err="1" smtClean="0"/>
                <a:t>poule</a:t>
              </a:r>
              <a:endParaRPr lang="en-US" altLang="fr-FR" sz="1400" dirty="0"/>
            </a:p>
          </p:txBody>
        </p:sp>
        <p:pic>
          <p:nvPicPr>
            <p:cNvPr id="14" name="Picture 10" descr="cover_natu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4587" y="1790820"/>
              <a:ext cx="1549490" cy="2035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98705" y="1483043"/>
              <a:ext cx="4019794" cy="2447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4" name="Groupe 15"/>
          <p:cNvGrpSpPr>
            <a:grpSpLocks/>
          </p:cNvGrpSpPr>
          <p:nvPr/>
        </p:nvGrpSpPr>
        <p:grpSpPr bwMode="auto">
          <a:xfrm>
            <a:off x="4829560" y="2260235"/>
            <a:ext cx="3668712" cy="4133850"/>
            <a:chOff x="5087796" y="1375321"/>
            <a:chExt cx="3668182" cy="4133476"/>
          </a:xfrm>
        </p:grpSpPr>
        <p:sp>
          <p:nvSpPr>
            <p:cNvPr id="17" name="Rectangle 16"/>
            <p:cNvSpPr/>
            <p:nvPr/>
          </p:nvSpPr>
          <p:spPr>
            <a:xfrm>
              <a:off x="5105255" y="3945251"/>
              <a:ext cx="3587232" cy="7381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cDNA and ESTs libraries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(Identification of 600 434 functional genes in chickens)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8550" b="39134"/>
            <a:stretch>
              <a:fillRect/>
            </a:stretch>
          </p:blipFill>
          <p:spPr bwMode="auto">
            <a:xfrm>
              <a:off x="5168716" y="4824770"/>
              <a:ext cx="3461728" cy="68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087796" y="3929378"/>
              <a:ext cx="3639611" cy="15794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385" r="-1385"/>
            <a:stretch>
              <a:fillRect/>
            </a:stretch>
          </p:blipFill>
          <p:spPr bwMode="auto">
            <a:xfrm>
              <a:off x="5523923" y="1898541"/>
              <a:ext cx="298800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168746" y="1375321"/>
              <a:ext cx="3587232" cy="5238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Genome-wide non redundant catalog of 33 838 different genes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92553" y="1378496"/>
              <a:ext cx="3399934" cy="24477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38548" y="4851711"/>
            <a:ext cx="4054475" cy="120032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Mise</a:t>
            </a:r>
            <a:r>
              <a:rPr lang="en-US" b="1" dirty="0" smtClean="0">
                <a:solidFill>
                  <a:srgbClr val="C00000"/>
                </a:solidFill>
              </a:rPr>
              <a:t> à disposition des techniques «</a:t>
            </a:r>
            <a:r>
              <a:rPr lang="en-US" b="1" dirty="0">
                <a:solidFill>
                  <a:srgbClr val="C00000"/>
                </a:solidFill>
              </a:rPr>
              <a:t> </a:t>
            </a:r>
            <a:r>
              <a:rPr lang="en-US" b="1" dirty="0" err="1">
                <a:solidFill>
                  <a:srgbClr val="C00000"/>
                </a:solidFill>
              </a:rPr>
              <a:t>omics</a:t>
            </a:r>
            <a:r>
              <a:rPr lang="en-US" b="1" dirty="0">
                <a:solidFill>
                  <a:srgbClr val="C00000"/>
                </a:solidFill>
              </a:rPr>
              <a:t> » </a:t>
            </a:r>
            <a:r>
              <a:rPr lang="en-US" b="1" dirty="0" smtClean="0">
                <a:solidFill>
                  <a:srgbClr val="C00000"/>
                </a:solidFill>
              </a:rPr>
              <a:t>et des </a:t>
            </a:r>
            <a:r>
              <a:rPr lang="en-US" b="1" dirty="0" err="1" smtClean="0">
                <a:solidFill>
                  <a:srgbClr val="C00000"/>
                </a:solidFill>
              </a:rPr>
              <a:t>outils</a:t>
            </a:r>
            <a:r>
              <a:rPr lang="en-US" b="1" dirty="0" smtClean="0">
                <a:solidFill>
                  <a:srgbClr val="C00000"/>
                </a:solidFill>
              </a:rPr>
              <a:t> de data </a:t>
            </a:r>
            <a:r>
              <a:rPr lang="en-US" b="1" dirty="0">
                <a:solidFill>
                  <a:srgbClr val="C00000"/>
                </a:solidFill>
              </a:rPr>
              <a:t>mining </a:t>
            </a:r>
            <a:r>
              <a:rPr lang="en-US" b="1" dirty="0" smtClean="0">
                <a:solidFill>
                  <a:srgbClr val="C00000"/>
                </a:solidFill>
              </a:rPr>
              <a:t>pour identifier de </a:t>
            </a:r>
            <a:r>
              <a:rPr lang="en-US" b="1" dirty="0" err="1" smtClean="0">
                <a:solidFill>
                  <a:srgbClr val="C00000"/>
                </a:solidFill>
              </a:rPr>
              <a:t>nouvelles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protéines</a:t>
            </a:r>
            <a:r>
              <a:rPr lang="en-US" b="1" dirty="0" smtClean="0">
                <a:solidFill>
                  <a:srgbClr val="C00000"/>
                </a:solidFill>
              </a:rPr>
              <a:t> de </a:t>
            </a:r>
            <a:r>
              <a:rPr lang="en-US" b="1" dirty="0" err="1" smtClean="0">
                <a:solidFill>
                  <a:srgbClr val="C00000"/>
                </a:solidFill>
              </a:rPr>
              <a:t>l’oeuf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97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US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334963" y="1928813"/>
            <a:ext cx="4111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0 h</a:t>
            </a: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367213" y="2098675"/>
            <a:ext cx="42243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600"/>
              <a:t>Different tissues or organs</a:t>
            </a:r>
          </a:p>
          <a:p>
            <a:pPr algn="ctr"/>
            <a:r>
              <a:rPr lang="en-US" altLang="fr-FR" sz="1600"/>
              <a:t>Egg components are deposited at different times</a:t>
            </a:r>
          </a:p>
          <a:p>
            <a:pPr algn="ctr"/>
            <a:r>
              <a:rPr lang="en-US" altLang="fr-FR" sz="1600"/>
              <a:t>Different physiological stages</a:t>
            </a:r>
          </a:p>
        </p:txBody>
      </p:sp>
      <p:grpSp>
        <p:nvGrpSpPr>
          <p:cNvPr id="4" name="Groupe 43"/>
          <p:cNvGrpSpPr>
            <a:grpSpLocks/>
          </p:cNvGrpSpPr>
          <p:nvPr/>
        </p:nvGrpSpPr>
        <p:grpSpPr bwMode="auto">
          <a:xfrm>
            <a:off x="192088" y="665163"/>
            <a:ext cx="8951912" cy="4597400"/>
            <a:chOff x="192877" y="665262"/>
            <a:chExt cx="8951123" cy="4597922"/>
          </a:xfrm>
        </p:grpSpPr>
        <p:sp>
          <p:nvSpPr>
            <p:cNvPr id="16400" name="Rectangle 10"/>
            <p:cNvSpPr>
              <a:spLocks noChangeArrowheads="1"/>
            </p:cNvSpPr>
            <p:nvPr/>
          </p:nvSpPr>
          <p:spPr bwMode="auto">
            <a:xfrm>
              <a:off x="325315" y="665262"/>
              <a:ext cx="88186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lvl="1" indent="-285750">
                <a:buFont typeface="Wingdings" pitchFamily="2" charset="2"/>
                <a:buChar char="ü"/>
              </a:pPr>
              <a:r>
                <a:rPr lang="en-US" b="1">
                  <a:solidFill>
                    <a:srgbClr val="C00000"/>
                  </a:solidFill>
                </a:rPr>
                <a:t>Transcriptomics </a:t>
              </a:r>
              <a:r>
                <a:rPr lang="en-US" sz="1600" i="1">
                  <a:solidFill>
                    <a:srgbClr val="C00000"/>
                  </a:solidFill>
                </a:rPr>
                <a:t>(microarrays, RNA seq…)</a:t>
              </a:r>
              <a:endParaRPr lang="en-US" sz="1600" b="1" i="1">
                <a:solidFill>
                  <a:srgbClr val="C00000"/>
                </a:solidFill>
              </a:endParaRPr>
            </a:p>
          </p:txBody>
        </p:sp>
        <p:sp>
          <p:nvSpPr>
            <p:cNvPr id="16401" name="Text Box 2"/>
            <p:cNvSpPr txBox="1">
              <a:spLocks noChangeArrowheads="1"/>
            </p:cNvSpPr>
            <p:nvPr/>
          </p:nvSpPr>
          <p:spPr bwMode="auto">
            <a:xfrm>
              <a:off x="1403649" y="1505854"/>
              <a:ext cx="2671935" cy="3108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1" tIns="45701" rIns="91401" bIns="45701">
              <a:spAutoFit/>
            </a:bodyPr>
            <a:lstStyle/>
            <a:p>
              <a:r>
                <a:rPr lang="en-US" altLang="fr-FR" sz="1400" b="1"/>
                <a:t>Liver:</a:t>
              </a:r>
            </a:p>
            <a:p>
              <a:r>
                <a:rPr lang="en-US" altLang="fr-FR" sz="1400"/>
                <a:t>Egg yolk proteins (several weeks)</a:t>
              </a:r>
            </a:p>
            <a:p>
              <a:endParaRPr lang="en-US" altLang="fr-FR" sz="1400" b="1"/>
            </a:p>
            <a:p>
              <a:r>
                <a:rPr lang="en-US" altLang="fr-FR" sz="1400" b="1"/>
                <a:t>Ovary and infundibulum:</a:t>
              </a:r>
            </a:p>
            <a:p>
              <a:r>
                <a:rPr lang="en-US" altLang="fr-FR" sz="1400"/>
                <a:t>Vitelline membranes (less 1 h)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Magnum</a:t>
              </a:r>
              <a:r>
                <a:rPr lang="en-US" altLang="fr-FR" sz="1400"/>
                <a:t>:</a:t>
              </a:r>
            </a:p>
            <a:p>
              <a:r>
                <a:rPr lang="en-US" altLang="fr-FR" sz="1400"/>
                <a:t>egg white proteins (1 to 4 h 30)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Isthmus</a:t>
              </a:r>
              <a:r>
                <a:rPr lang="en-US" altLang="fr-FR" sz="1400"/>
                <a:t>: </a:t>
              </a:r>
            </a:p>
            <a:p>
              <a:r>
                <a:rPr lang="en-US" altLang="fr-FR" sz="1400"/>
                <a:t>eggshell membranes (4h30 to 6 h)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Uterus</a:t>
              </a:r>
              <a:r>
                <a:rPr lang="en-US" altLang="fr-FR" sz="1400"/>
                <a:t>: </a:t>
              </a:r>
            </a:p>
            <a:p>
              <a:r>
                <a:rPr lang="en-US" altLang="fr-FR" sz="1400"/>
                <a:t>eggshell calcification (6 to 24 h)</a:t>
              </a:r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96851" y="2221771"/>
              <a:ext cx="1206798" cy="2733675"/>
              <a:chOff x="1964" y="1393"/>
              <a:chExt cx="1479" cy="3063"/>
            </a:xfrm>
          </p:grpSpPr>
          <p:sp>
            <p:nvSpPr>
              <p:cNvPr id="16406" name="Freeform 4"/>
              <p:cNvSpPr>
                <a:spLocks/>
              </p:cNvSpPr>
              <p:nvPr/>
            </p:nvSpPr>
            <p:spPr bwMode="auto">
              <a:xfrm>
                <a:off x="1964" y="1613"/>
                <a:ext cx="1103" cy="2486"/>
              </a:xfrm>
              <a:custGeom>
                <a:avLst/>
                <a:gdLst>
                  <a:gd name="T0" fmla="*/ 290 w 1103"/>
                  <a:gd name="T1" fmla="*/ 0 h 2486"/>
                  <a:gd name="T2" fmla="*/ 326 w 1103"/>
                  <a:gd name="T3" fmla="*/ 155 h 2486"/>
                  <a:gd name="T4" fmla="*/ 729 w 1103"/>
                  <a:gd name="T5" fmla="*/ 393 h 2486"/>
                  <a:gd name="T6" fmla="*/ 820 w 1103"/>
                  <a:gd name="T7" fmla="*/ 594 h 2486"/>
                  <a:gd name="T8" fmla="*/ 701 w 1103"/>
                  <a:gd name="T9" fmla="*/ 667 h 2486"/>
                  <a:gd name="T10" fmla="*/ 143 w 1103"/>
                  <a:gd name="T11" fmla="*/ 448 h 2486"/>
                  <a:gd name="T12" fmla="*/ 116 w 1103"/>
                  <a:gd name="T13" fmla="*/ 694 h 2486"/>
                  <a:gd name="T14" fmla="*/ 838 w 1103"/>
                  <a:gd name="T15" fmla="*/ 1024 h 2486"/>
                  <a:gd name="T16" fmla="*/ 902 w 1103"/>
                  <a:gd name="T17" fmla="*/ 1197 h 2486"/>
                  <a:gd name="T18" fmla="*/ 189 w 1103"/>
                  <a:gd name="T19" fmla="*/ 1124 h 2486"/>
                  <a:gd name="T20" fmla="*/ 143 w 1103"/>
                  <a:gd name="T21" fmla="*/ 1517 h 2486"/>
                  <a:gd name="T22" fmla="*/ 966 w 1103"/>
                  <a:gd name="T23" fmla="*/ 1746 h 2486"/>
                  <a:gd name="T24" fmla="*/ 966 w 1103"/>
                  <a:gd name="T25" fmla="*/ 2294 h 2486"/>
                  <a:gd name="T26" fmla="*/ 729 w 1103"/>
                  <a:gd name="T27" fmla="*/ 2486 h 24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03"/>
                  <a:gd name="T43" fmla="*/ 0 h 2486"/>
                  <a:gd name="T44" fmla="*/ 1103 w 1103"/>
                  <a:gd name="T45" fmla="*/ 2486 h 24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03" h="2486">
                    <a:moveTo>
                      <a:pt x="290" y="0"/>
                    </a:moveTo>
                    <a:cubicBezTo>
                      <a:pt x="271" y="44"/>
                      <a:pt x="253" y="89"/>
                      <a:pt x="326" y="155"/>
                    </a:cubicBezTo>
                    <a:cubicBezTo>
                      <a:pt x="399" y="221"/>
                      <a:pt x="647" y="320"/>
                      <a:pt x="729" y="393"/>
                    </a:cubicBezTo>
                    <a:cubicBezTo>
                      <a:pt x="811" y="466"/>
                      <a:pt x="825" y="548"/>
                      <a:pt x="820" y="594"/>
                    </a:cubicBezTo>
                    <a:cubicBezTo>
                      <a:pt x="815" y="640"/>
                      <a:pt x="814" y="691"/>
                      <a:pt x="701" y="667"/>
                    </a:cubicBezTo>
                    <a:cubicBezTo>
                      <a:pt x="588" y="643"/>
                      <a:pt x="240" y="444"/>
                      <a:pt x="143" y="448"/>
                    </a:cubicBezTo>
                    <a:cubicBezTo>
                      <a:pt x="46" y="452"/>
                      <a:pt x="0" y="598"/>
                      <a:pt x="116" y="694"/>
                    </a:cubicBezTo>
                    <a:cubicBezTo>
                      <a:pt x="232" y="790"/>
                      <a:pt x="707" y="940"/>
                      <a:pt x="838" y="1024"/>
                    </a:cubicBezTo>
                    <a:cubicBezTo>
                      <a:pt x="969" y="1108"/>
                      <a:pt x="1010" y="1180"/>
                      <a:pt x="902" y="1197"/>
                    </a:cubicBezTo>
                    <a:cubicBezTo>
                      <a:pt x="794" y="1214"/>
                      <a:pt x="315" y="1071"/>
                      <a:pt x="189" y="1124"/>
                    </a:cubicBezTo>
                    <a:cubicBezTo>
                      <a:pt x="63" y="1177"/>
                      <a:pt x="14" y="1413"/>
                      <a:pt x="143" y="1517"/>
                    </a:cubicBezTo>
                    <a:cubicBezTo>
                      <a:pt x="272" y="1621"/>
                      <a:pt x="829" y="1616"/>
                      <a:pt x="966" y="1746"/>
                    </a:cubicBezTo>
                    <a:cubicBezTo>
                      <a:pt x="1103" y="1876"/>
                      <a:pt x="1006" y="2171"/>
                      <a:pt x="966" y="2294"/>
                    </a:cubicBezTo>
                    <a:cubicBezTo>
                      <a:pt x="926" y="2417"/>
                      <a:pt x="827" y="2451"/>
                      <a:pt x="729" y="248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7" name="Freeform 5"/>
              <p:cNvSpPr>
                <a:spLocks/>
              </p:cNvSpPr>
              <p:nvPr/>
            </p:nvSpPr>
            <p:spPr bwMode="auto">
              <a:xfrm>
                <a:off x="2133" y="1613"/>
                <a:ext cx="1310" cy="2587"/>
              </a:xfrm>
              <a:custGeom>
                <a:avLst/>
                <a:gdLst>
                  <a:gd name="T0" fmla="*/ 523 w 1310"/>
                  <a:gd name="T1" fmla="*/ 0 h 2587"/>
                  <a:gd name="T2" fmla="*/ 633 w 1310"/>
                  <a:gd name="T3" fmla="*/ 310 h 2587"/>
                  <a:gd name="T4" fmla="*/ 1026 w 1310"/>
                  <a:gd name="T5" fmla="*/ 621 h 2587"/>
                  <a:gd name="T6" fmla="*/ 980 w 1310"/>
                  <a:gd name="T7" fmla="*/ 868 h 2587"/>
                  <a:gd name="T8" fmla="*/ 240 w 1310"/>
                  <a:gd name="T9" fmla="*/ 649 h 2587"/>
                  <a:gd name="T10" fmla="*/ 212 w 1310"/>
                  <a:gd name="T11" fmla="*/ 740 h 2587"/>
                  <a:gd name="T12" fmla="*/ 1090 w 1310"/>
                  <a:gd name="T13" fmla="*/ 1051 h 2587"/>
                  <a:gd name="T14" fmla="*/ 1117 w 1310"/>
                  <a:gd name="T15" fmla="*/ 1371 h 2587"/>
                  <a:gd name="T16" fmla="*/ 678 w 1310"/>
                  <a:gd name="T17" fmla="*/ 1398 h 2587"/>
                  <a:gd name="T18" fmla="*/ 166 w 1310"/>
                  <a:gd name="T19" fmla="*/ 1261 h 2587"/>
                  <a:gd name="T20" fmla="*/ 148 w 1310"/>
                  <a:gd name="T21" fmla="*/ 1389 h 2587"/>
                  <a:gd name="T22" fmla="*/ 1053 w 1310"/>
                  <a:gd name="T23" fmla="*/ 1581 h 2587"/>
                  <a:gd name="T24" fmla="*/ 1264 w 1310"/>
                  <a:gd name="T25" fmla="*/ 1965 h 2587"/>
                  <a:gd name="T26" fmla="*/ 779 w 1310"/>
                  <a:gd name="T27" fmla="*/ 2441 h 2587"/>
                  <a:gd name="T28" fmla="*/ 770 w 1310"/>
                  <a:gd name="T29" fmla="*/ 2587 h 258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10"/>
                  <a:gd name="T46" fmla="*/ 0 h 2587"/>
                  <a:gd name="T47" fmla="*/ 1310 w 1310"/>
                  <a:gd name="T48" fmla="*/ 2587 h 258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10" h="2587">
                    <a:moveTo>
                      <a:pt x="523" y="0"/>
                    </a:moveTo>
                    <a:cubicBezTo>
                      <a:pt x="536" y="103"/>
                      <a:pt x="549" y="207"/>
                      <a:pt x="633" y="310"/>
                    </a:cubicBezTo>
                    <a:cubicBezTo>
                      <a:pt x="717" y="413"/>
                      <a:pt x="968" y="528"/>
                      <a:pt x="1026" y="621"/>
                    </a:cubicBezTo>
                    <a:cubicBezTo>
                      <a:pt x="1084" y="714"/>
                      <a:pt x="1111" y="863"/>
                      <a:pt x="980" y="868"/>
                    </a:cubicBezTo>
                    <a:cubicBezTo>
                      <a:pt x="849" y="873"/>
                      <a:pt x="368" y="670"/>
                      <a:pt x="240" y="649"/>
                    </a:cubicBezTo>
                    <a:cubicBezTo>
                      <a:pt x="112" y="628"/>
                      <a:pt x="70" y="673"/>
                      <a:pt x="212" y="740"/>
                    </a:cubicBezTo>
                    <a:cubicBezTo>
                      <a:pt x="354" y="807"/>
                      <a:pt x="939" y="946"/>
                      <a:pt x="1090" y="1051"/>
                    </a:cubicBezTo>
                    <a:cubicBezTo>
                      <a:pt x="1241" y="1156"/>
                      <a:pt x="1186" y="1313"/>
                      <a:pt x="1117" y="1371"/>
                    </a:cubicBezTo>
                    <a:cubicBezTo>
                      <a:pt x="1048" y="1429"/>
                      <a:pt x="836" y="1416"/>
                      <a:pt x="678" y="1398"/>
                    </a:cubicBezTo>
                    <a:cubicBezTo>
                      <a:pt x="520" y="1380"/>
                      <a:pt x="254" y="1263"/>
                      <a:pt x="166" y="1261"/>
                    </a:cubicBezTo>
                    <a:cubicBezTo>
                      <a:pt x="78" y="1259"/>
                      <a:pt x="0" y="1336"/>
                      <a:pt x="148" y="1389"/>
                    </a:cubicBezTo>
                    <a:cubicBezTo>
                      <a:pt x="296" y="1442"/>
                      <a:pt x="867" y="1485"/>
                      <a:pt x="1053" y="1581"/>
                    </a:cubicBezTo>
                    <a:cubicBezTo>
                      <a:pt x="1239" y="1677"/>
                      <a:pt x="1310" y="1822"/>
                      <a:pt x="1264" y="1965"/>
                    </a:cubicBezTo>
                    <a:cubicBezTo>
                      <a:pt x="1218" y="2108"/>
                      <a:pt x="861" y="2337"/>
                      <a:pt x="779" y="2441"/>
                    </a:cubicBezTo>
                    <a:cubicBezTo>
                      <a:pt x="697" y="2545"/>
                      <a:pt x="733" y="2566"/>
                      <a:pt x="770" y="258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8" name="Oval 6"/>
              <p:cNvSpPr>
                <a:spLocks noChangeArrowheads="1"/>
              </p:cNvSpPr>
              <p:nvPr/>
            </p:nvSpPr>
            <p:spPr bwMode="auto">
              <a:xfrm>
                <a:off x="2209" y="1539"/>
                <a:ext cx="456" cy="18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6" name="Group 7"/>
              <p:cNvGrpSpPr>
                <a:grpSpLocks/>
              </p:cNvGrpSpPr>
              <p:nvPr/>
            </p:nvGrpSpPr>
            <p:grpSpPr bwMode="auto">
              <a:xfrm>
                <a:off x="2252" y="1393"/>
                <a:ext cx="311" cy="260"/>
                <a:chOff x="2961" y="302"/>
                <a:chExt cx="311" cy="260"/>
              </a:xfrm>
            </p:grpSpPr>
            <p:sp>
              <p:nvSpPr>
                <p:cNvPr id="16411" name="Oval 8"/>
                <p:cNvSpPr>
                  <a:spLocks noChangeArrowheads="1"/>
                </p:cNvSpPr>
                <p:nvPr/>
              </p:nvSpPr>
              <p:spPr bwMode="auto">
                <a:xfrm>
                  <a:off x="3145" y="302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2" name="Oval 9"/>
                <p:cNvSpPr>
                  <a:spLocks noChangeArrowheads="1"/>
                </p:cNvSpPr>
                <p:nvPr/>
              </p:nvSpPr>
              <p:spPr bwMode="auto">
                <a:xfrm>
                  <a:off x="3190" y="365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3" name="Oval 10"/>
                <p:cNvSpPr>
                  <a:spLocks noChangeArrowheads="1"/>
                </p:cNvSpPr>
                <p:nvPr/>
              </p:nvSpPr>
              <p:spPr bwMode="auto">
                <a:xfrm>
                  <a:off x="3170" y="419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4" name="Oval 11"/>
                <p:cNvSpPr>
                  <a:spLocks noChangeArrowheads="1"/>
                </p:cNvSpPr>
                <p:nvPr/>
              </p:nvSpPr>
              <p:spPr bwMode="auto">
                <a:xfrm>
                  <a:off x="3132" y="38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5" name="Oval 12"/>
                <p:cNvSpPr>
                  <a:spLocks noChangeArrowheads="1"/>
                </p:cNvSpPr>
                <p:nvPr/>
              </p:nvSpPr>
              <p:spPr bwMode="auto">
                <a:xfrm>
                  <a:off x="3095" y="47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6" name="Oval 13"/>
                <p:cNvSpPr>
                  <a:spLocks noChangeArrowheads="1"/>
                </p:cNvSpPr>
                <p:nvPr/>
              </p:nvSpPr>
              <p:spPr bwMode="auto">
                <a:xfrm>
                  <a:off x="3066" y="388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7" name="Oval 14"/>
                <p:cNvSpPr>
                  <a:spLocks noChangeArrowheads="1"/>
                </p:cNvSpPr>
                <p:nvPr/>
              </p:nvSpPr>
              <p:spPr bwMode="auto">
                <a:xfrm>
                  <a:off x="3056" y="33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8" name="Oval 15"/>
                <p:cNvSpPr>
                  <a:spLocks noChangeArrowheads="1"/>
                </p:cNvSpPr>
                <p:nvPr/>
              </p:nvSpPr>
              <p:spPr bwMode="auto">
                <a:xfrm>
                  <a:off x="3046" y="459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9" name="Oval 16"/>
                <p:cNvSpPr>
                  <a:spLocks noChangeArrowheads="1"/>
                </p:cNvSpPr>
                <p:nvPr/>
              </p:nvSpPr>
              <p:spPr bwMode="auto">
                <a:xfrm>
                  <a:off x="2962" y="376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20" name="Oval 17"/>
                <p:cNvSpPr>
                  <a:spLocks noChangeArrowheads="1"/>
                </p:cNvSpPr>
                <p:nvPr/>
              </p:nvSpPr>
              <p:spPr bwMode="auto">
                <a:xfrm>
                  <a:off x="2961" y="320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6410" name="Oval 18"/>
              <p:cNvSpPr>
                <a:spLocks noChangeArrowheads="1"/>
              </p:cNvSpPr>
              <p:nvPr/>
            </p:nvSpPr>
            <p:spPr bwMode="auto">
              <a:xfrm>
                <a:off x="2583" y="4136"/>
                <a:ext cx="265" cy="32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16403" name="Picture 19" descr="Foi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877" y="1362936"/>
              <a:ext cx="951427" cy="67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4" name="Text Box 22"/>
            <p:cNvSpPr txBox="1">
              <a:spLocks noChangeArrowheads="1"/>
            </p:cNvSpPr>
            <p:nvPr/>
          </p:nvSpPr>
          <p:spPr bwMode="auto">
            <a:xfrm>
              <a:off x="580305" y="4955446"/>
              <a:ext cx="501982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1" tIns="45701" rIns="91401" bIns="45701">
              <a:spAutoFit/>
            </a:bodyPr>
            <a:lstStyle/>
            <a:p>
              <a:pPr algn="ctr"/>
              <a:r>
                <a:rPr lang="en-US" altLang="fr-FR" sz="1400"/>
                <a:t>24 h</a:t>
              </a:r>
            </a:p>
          </p:txBody>
        </p:sp>
        <p:sp>
          <p:nvSpPr>
            <p:cNvPr id="16405" name="Rectangle 20"/>
            <p:cNvSpPr>
              <a:spLocks noChangeArrowheads="1"/>
            </p:cNvSpPr>
            <p:nvPr/>
          </p:nvSpPr>
          <p:spPr bwMode="auto">
            <a:xfrm>
              <a:off x="4572000" y="1362936"/>
              <a:ext cx="3718604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US" altLang="fr-FR" b="1">
                  <a:solidFill>
                    <a:schemeClr val="accent2"/>
                  </a:solidFill>
                  <a:cs typeface="Times New Roman" pitchFamily="18" charset="0"/>
                </a:rPr>
                <a:t>Egg formation </a:t>
              </a:r>
            </a:p>
            <a:p>
              <a:pPr algn="ctr"/>
              <a:r>
                <a:rPr lang="en-US" altLang="fr-FR" b="1" i="1">
                  <a:solidFill>
                    <a:schemeClr val="accent2"/>
                  </a:solidFill>
                  <a:cs typeface="Times New Roman" pitchFamily="18" charset="0"/>
                </a:rPr>
                <a:t>Spatial and temporal regulation</a:t>
              </a:r>
            </a:p>
          </p:txBody>
        </p:sp>
      </p:grpSp>
      <p:grpSp>
        <p:nvGrpSpPr>
          <p:cNvPr id="7" name="Groupe 44"/>
          <p:cNvGrpSpPr>
            <a:grpSpLocks/>
          </p:cNvGrpSpPr>
          <p:nvPr/>
        </p:nvGrpSpPr>
        <p:grpSpPr bwMode="auto">
          <a:xfrm>
            <a:off x="3367088" y="2994025"/>
            <a:ext cx="5638800" cy="2882900"/>
            <a:chOff x="3367646" y="2994386"/>
            <a:chExt cx="5638296" cy="2882820"/>
          </a:xfrm>
        </p:grpSpPr>
        <p:sp>
          <p:nvSpPr>
            <p:cNvPr id="16396" name="ZoneTexte 11"/>
            <p:cNvSpPr txBox="1">
              <a:spLocks noChangeArrowheads="1"/>
            </p:cNvSpPr>
            <p:nvPr/>
          </p:nvSpPr>
          <p:spPr bwMode="auto">
            <a:xfrm>
              <a:off x="3367646" y="4953876"/>
              <a:ext cx="5638296" cy="923330"/>
            </a:xfrm>
            <a:prstGeom prst="rect">
              <a:avLst/>
            </a:prstGeom>
            <a:noFill/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>
                  <a:solidFill>
                    <a:srgbClr val="993366"/>
                  </a:solidFill>
                </a:rPr>
                <a:t>Quantification of genes </a:t>
              </a:r>
              <a:r>
                <a:rPr lang="en-GB" altLang="fr-FR">
                  <a:solidFill>
                    <a:srgbClr val="993366"/>
                  </a:solidFill>
                </a:rPr>
                <a:t>specifically related to the egg yolk, the vitelline membranes, the egg white, the eggshell membranes and the eggshell calcification process</a:t>
              </a:r>
            </a:p>
          </p:txBody>
        </p:sp>
        <p:sp>
          <p:nvSpPr>
            <p:cNvPr id="16397" name="Rectangle 29"/>
            <p:cNvSpPr>
              <a:spLocks noChangeArrowheads="1"/>
            </p:cNvSpPr>
            <p:nvPr/>
          </p:nvSpPr>
          <p:spPr bwMode="auto">
            <a:xfrm>
              <a:off x="4431830" y="3353161"/>
              <a:ext cx="40767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7" tIns="45709" rIns="91417" bIns="45709">
              <a:spAutoFit/>
            </a:bodyPr>
            <a:lstStyle/>
            <a:p>
              <a:pPr algn="ctr"/>
              <a:r>
                <a:rPr lang="en-GB" altLang="fr-FR" sz="1600"/>
                <a:t>Comparison of gene expression in the various segment of the reproductive tract</a:t>
              </a:r>
              <a:endParaRPr lang="fr-FR" altLang="fr-FR" sz="1400" i="1"/>
            </a:p>
          </p:txBody>
        </p:sp>
        <p:sp>
          <p:nvSpPr>
            <p:cNvPr id="16398" name="Line 30"/>
            <p:cNvSpPr>
              <a:spLocks noChangeShapeType="1"/>
            </p:cNvSpPr>
            <p:nvPr/>
          </p:nvSpPr>
          <p:spPr bwMode="auto">
            <a:xfrm>
              <a:off x="6301905" y="2994386"/>
              <a:ext cx="0" cy="409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cxnSp>
          <p:nvCxnSpPr>
            <p:cNvPr id="3" name="Connecteur droit avec flèche 2"/>
            <p:cNvCxnSpPr/>
            <p:nvPr/>
          </p:nvCxnSpPr>
          <p:spPr>
            <a:xfrm>
              <a:off x="6302671" y="3989721"/>
              <a:ext cx="0" cy="890562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US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25438" y="665163"/>
            <a:ext cx="8818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US" b="1">
                <a:solidFill>
                  <a:srgbClr val="C00000"/>
                </a:solidFill>
              </a:rPr>
              <a:t>Transcriptomics </a:t>
            </a:r>
            <a:r>
              <a:rPr lang="en-US" sz="1600" i="1">
                <a:solidFill>
                  <a:srgbClr val="C00000"/>
                </a:solidFill>
              </a:rPr>
              <a:t>(microarrays, RNA seq…)</a:t>
            </a:r>
            <a:endParaRPr lang="en-US" sz="1600" b="1" i="1">
              <a:solidFill>
                <a:srgbClr val="C00000"/>
              </a:solidFill>
            </a:endParaRPr>
          </a:p>
        </p:txBody>
      </p:sp>
      <p:sp>
        <p:nvSpPr>
          <p:cNvPr id="17416" name="Text Box 2"/>
          <p:cNvSpPr txBox="1">
            <a:spLocks noChangeArrowheads="1"/>
          </p:cNvSpPr>
          <p:nvPr/>
        </p:nvSpPr>
        <p:spPr bwMode="auto">
          <a:xfrm>
            <a:off x="1403350" y="1506538"/>
            <a:ext cx="26717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r>
              <a:rPr lang="en-US" altLang="fr-FR" sz="1400" b="1"/>
              <a:t>Liver:</a:t>
            </a:r>
          </a:p>
          <a:p>
            <a:r>
              <a:rPr lang="en-US" altLang="fr-FR" sz="1400"/>
              <a:t>Egg yolk proteins (several weeks)</a:t>
            </a:r>
          </a:p>
          <a:p>
            <a:endParaRPr lang="en-US" altLang="fr-FR" sz="1400" b="1"/>
          </a:p>
          <a:p>
            <a:r>
              <a:rPr lang="en-US" altLang="fr-FR" sz="1400" b="1"/>
              <a:t>Ovary and infundibulum:</a:t>
            </a:r>
          </a:p>
          <a:p>
            <a:r>
              <a:rPr lang="en-US" altLang="fr-FR" sz="1400"/>
              <a:t>Vitelline membranes (less 1 h)</a:t>
            </a:r>
          </a:p>
          <a:p>
            <a:endParaRPr lang="en-US" altLang="fr-FR" sz="1400"/>
          </a:p>
          <a:p>
            <a:r>
              <a:rPr lang="en-US" altLang="fr-FR" sz="1400" b="1"/>
              <a:t>Magnum</a:t>
            </a:r>
            <a:r>
              <a:rPr lang="en-US" altLang="fr-FR" sz="1400"/>
              <a:t>:</a:t>
            </a:r>
          </a:p>
          <a:p>
            <a:r>
              <a:rPr lang="en-US" altLang="fr-FR" sz="1400"/>
              <a:t>egg white proteins (1 to 4 h 30)</a:t>
            </a:r>
          </a:p>
          <a:p>
            <a:endParaRPr lang="en-US" altLang="fr-FR" sz="1400"/>
          </a:p>
          <a:p>
            <a:r>
              <a:rPr lang="en-US" altLang="fr-FR" sz="1400" b="1"/>
              <a:t>Isthmus</a:t>
            </a:r>
            <a:r>
              <a:rPr lang="en-US" altLang="fr-FR" sz="1400"/>
              <a:t>: </a:t>
            </a:r>
          </a:p>
          <a:p>
            <a:r>
              <a:rPr lang="en-US" altLang="fr-FR" sz="1400"/>
              <a:t>eggshell membranes (4h30 to 6 h)</a:t>
            </a:r>
          </a:p>
          <a:p>
            <a:endParaRPr lang="en-US" altLang="fr-FR" sz="1400"/>
          </a:p>
          <a:p>
            <a:r>
              <a:rPr lang="en-US" altLang="fr-FR" sz="1400" b="1"/>
              <a:t>Uterus</a:t>
            </a:r>
            <a:r>
              <a:rPr lang="en-US" altLang="fr-FR" sz="1400"/>
              <a:t>: </a:t>
            </a:r>
          </a:p>
          <a:p>
            <a:r>
              <a:rPr lang="en-US" altLang="fr-FR" sz="1400"/>
              <a:t>eggshell calcification (6 to 24 h)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96850" y="2222500"/>
            <a:ext cx="1206500" cy="2733675"/>
            <a:chOff x="1964" y="1393"/>
            <a:chExt cx="1479" cy="3063"/>
          </a:xfrm>
        </p:grpSpPr>
        <p:sp>
          <p:nvSpPr>
            <p:cNvPr id="17443" name="Freeform 4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3"/>
                <a:gd name="T43" fmla="*/ 0 h 2486"/>
                <a:gd name="T44" fmla="*/ 1103 w 1103"/>
                <a:gd name="T45" fmla="*/ 2486 h 24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4" name="Freeform 5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0"/>
                <a:gd name="T46" fmla="*/ 0 h 2587"/>
                <a:gd name="T47" fmla="*/ 1310 w 1310"/>
                <a:gd name="T48" fmla="*/ 2587 h 25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5" name="Oval 6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17448" name="Oval 8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49" name="Oval 9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0" name="Oval 10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1" name="Oval 11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2" name="Oval 12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3" name="Oval 13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4" name="Oval 14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5" name="Oval 15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6" name="Oval 16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7" name="Oval 17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447" name="Oval 18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7418" name="Picture 19" descr="Fo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1363663"/>
            <a:ext cx="9525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21"/>
          <p:cNvSpPr txBox="1">
            <a:spLocks noChangeArrowheads="1"/>
          </p:cNvSpPr>
          <p:nvPr/>
        </p:nvSpPr>
        <p:spPr bwMode="auto">
          <a:xfrm>
            <a:off x="334963" y="1928813"/>
            <a:ext cx="4111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0 h</a:t>
            </a:r>
          </a:p>
        </p:txBody>
      </p:sp>
      <p:sp>
        <p:nvSpPr>
          <p:cNvPr id="17420" name="Text Box 22"/>
          <p:cNvSpPr txBox="1">
            <a:spLocks noChangeArrowheads="1"/>
          </p:cNvSpPr>
          <p:nvPr/>
        </p:nvSpPr>
        <p:spPr bwMode="auto">
          <a:xfrm>
            <a:off x="581025" y="4956175"/>
            <a:ext cx="5016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24 h</a:t>
            </a:r>
          </a:p>
        </p:txBody>
      </p:sp>
      <p:grpSp>
        <p:nvGrpSpPr>
          <p:cNvPr id="7" name="Groupe 52"/>
          <p:cNvGrpSpPr>
            <a:grpSpLocks/>
          </p:cNvGrpSpPr>
          <p:nvPr/>
        </p:nvGrpSpPr>
        <p:grpSpPr bwMode="auto">
          <a:xfrm>
            <a:off x="2105025" y="738188"/>
            <a:ext cx="7008813" cy="1443037"/>
            <a:chOff x="2105730" y="737739"/>
            <a:chExt cx="7008646" cy="1443228"/>
          </a:xfrm>
        </p:grpSpPr>
        <p:sp>
          <p:nvSpPr>
            <p:cNvPr id="17440" name="Text Box 44"/>
            <p:cNvSpPr txBox="1">
              <a:spLocks noChangeArrowheads="1"/>
            </p:cNvSpPr>
            <p:nvPr/>
          </p:nvSpPr>
          <p:spPr bwMode="auto">
            <a:xfrm>
              <a:off x="2105730" y="1466262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582</a:t>
              </a:r>
            </a:p>
          </p:txBody>
        </p:sp>
        <p:pic>
          <p:nvPicPr>
            <p:cNvPr id="1744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80795" y="737739"/>
              <a:ext cx="4533581" cy="14432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4" name="Connecteur droit avec flèche 3"/>
            <p:cNvCxnSpPr/>
            <p:nvPr/>
          </p:nvCxnSpPr>
          <p:spPr>
            <a:xfrm flipH="1">
              <a:off x="2739128" y="1363297"/>
              <a:ext cx="1833518" cy="271498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49"/>
          <p:cNvGrpSpPr>
            <a:grpSpLocks/>
          </p:cNvGrpSpPr>
          <p:nvPr/>
        </p:nvGrpSpPr>
        <p:grpSpPr bwMode="auto">
          <a:xfrm>
            <a:off x="2165350" y="4014788"/>
            <a:ext cx="6837363" cy="2063750"/>
            <a:chOff x="2165911" y="4014882"/>
            <a:chExt cx="6836367" cy="2062909"/>
          </a:xfrm>
        </p:grpSpPr>
        <p:sp>
          <p:nvSpPr>
            <p:cNvPr id="17436" name="Text Box 43"/>
            <p:cNvSpPr txBox="1">
              <a:spLocks noChangeArrowheads="1"/>
            </p:cNvSpPr>
            <p:nvPr/>
          </p:nvSpPr>
          <p:spPr bwMode="auto">
            <a:xfrm>
              <a:off x="2165911" y="4014882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605</a:t>
              </a:r>
            </a:p>
          </p:txBody>
        </p:sp>
        <p:grpSp>
          <p:nvGrpSpPr>
            <p:cNvPr id="9" name="Groupe 48"/>
            <p:cNvGrpSpPr>
              <a:grpSpLocks/>
            </p:cNvGrpSpPr>
            <p:nvPr/>
          </p:nvGrpSpPr>
          <p:grpSpPr bwMode="auto">
            <a:xfrm>
              <a:off x="2659624" y="4285129"/>
              <a:ext cx="6342654" cy="1792662"/>
              <a:chOff x="2659624" y="4285129"/>
              <a:chExt cx="6342654" cy="1792662"/>
            </a:xfrm>
          </p:grpSpPr>
          <p:pic>
            <p:nvPicPr>
              <p:cNvPr id="17438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01959" y="4501662"/>
                <a:ext cx="5200319" cy="157612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cxnSp>
            <p:nvCxnSpPr>
              <p:cNvPr id="48" name="Connecteur droit avec flèche 47"/>
              <p:cNvCxnSpPr/>
              <p:nvPr/>
            </p:nvCxnSpPr>
            <p:spPr>
              <a:xfrm flipH="1" flipV="1">
                <a:off x="2659552" y="4284647"/>
                <a:ext cx="1046010" cy="753755"/>
              </a:xfrm>
              <a:prstGeom prst="straightConnector1">
                <a:avLst/>
              </a:prstGeom>
              <a:ln w="19050">
                <a:solidFill>
                  <a:srgbClr val="99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e 51"/>
          <p:cNvGrpSpPr>
            <a:grpSpLocks/>
          </p:cNvGrpSpPr>
          <p:nvPr/>
        </p:nvGrpSpPr>
        <p:grpSpPr bwMode="auto">
          <a:xfrm>
            <a:off x="2246313" y="2235200"/>
            <a:ext cx="6575425" cy="935038"/>
            <a:chOff x="2245903" y="2235822"/>
            <a:chExt cx="6575596" cy="933839"/>
          </a:xfrm>
        </p:grpSpPr>
        <p:sp>
          <p:nvSpPr>
            <p:cNvPr id="17431" name="Text Box 41"/>
            <p:cNvSpPr txBox="1">
              <a:spLocks noChangeArrowheads="1"/>
            </p:cNvSpPr>
            <p:nvPr/>
          </p:nvSpPr>
          <p:spPr bwMode="auto">
            <a:xfrm>
              <a:off x="2245903" y="2739591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828</a:t>
              </a:r>
            </a:p>
          </p:txBody>
        </p:sp>
        <p:pic>
          <p:nvPicPr>
            <p:cNvPr id="1743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57310" y="2235822"/>
              <a:ext cx="3964189" cy="9338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51" name="Connecteur droit avec flèche 50"/>
            <p:cNvCxnSpPr/>
            <p:nvPr/>
          </p:nvCxnSpPr>
          <p:spPr>
            <a:xfrm flipH="1">
              <a:off x="2739628" y="2670239"/>
              <a:ext cx="1409737" cy="237820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53"/>
          <p:cNvGrpSpPr>
            <a:grpSpLocks/>
          </p:cNvGrpSpPr>
          <p:nvPr/>
        </p:nvGrpSpPr>
        <p:grpSpPr bwMode="auto">
          <a:xfrm>
            <a:off x="2246313" y="3311526"/>
            <a:ext cx="6289675" cy="991329"/>
            <a:chOff x="2245903" y="3312294"/>
            <a:chExt cx="6290286" cy="989952"/>
          </a:xfrm>
        </p:grpSpPr>
        <p:sp>
          <p:nvSpPr>
            <p:cNvPr id="17426" name="Text Box 42"/>
            <p:cNvSpPr txBox="1">
              <a:spLocks noChangeArrowheads="1"/>
            </p:cNvSpPr>
            <p:nvPr/>
          </p:nvSpPr>
          <p:spPr bwMode="auto">
            <a:xfrm>
              <a:off x="2245903" y="3404268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135</a:t>
              </a:r>
            </a:p>
          </p:txBody>
        </p:sp>
        <p:pic>
          <p:nvPicPr>
            <p:cNvPr id="1742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3312294"/>
              <a:ext cx="3964189" cy="9899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65" name="Connecteur droit avec flèche 64"/>
            <p:cNvCxnSpPr/>
            <p:nvPr/>
          </p:nvCxnSpPr>
          <p:spPr>
            <a:xfrm flipH="1" flipV="1">
              <a:off x="2739663" y="3548504"/>
              <a:ext cx="1735307" cy="117312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necteur droit avec flèche 14"/>
          <p:cNvCxnSpPr/>
          <p:nvPr/>
        </p:nvCxnSpPr>
        <p:spPr>
          <a:xfrm flipV="1">
            <a:off x="1485900" y="4614863"/>
            <a:ext cx="304800" cy="28643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" y="4885495"/>
            <a:ext cx="3678095" cy="163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295275" y="942975"/>
            <a:ext cx="881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800" b="1">
                <a:solidFill>
                  <a:srgbClr val="C00000"/>
                </a:solidFill>
              </a:rPr>
              <a:t>Proteomics</a:t>
            </a:r>
            <a:endParaRPr lang="en-GB" altLang="en-US" sz="1600" b="1">
              <a:solidFill>
                <a:srgbClr val="C00000"/>
              </a:solidFill>
            </a:endParaRPr>
          </a:p>
        </p:txBody>
      </p:sp>
      <p:sp>
        <p:nvSpPr>
          <p:cNvPr id="42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43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44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45" name="Rectangle 44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  <p:sp>
        <p:nvSpPr>
          <p:cNvPr id="22535" name="ZoneTexte 45"/>
          <p:cNvSpPr txBox="1">
            <a:spLocks noChangeArrowheads="1"/>
          </p:cNvSpPr>
          <p:nvPr/>
        </p:nvSpPr>
        <p:spPr bwMode="auto">
          <a:xfrm>
            <a:off x="92075" y="511175"/>
            <a:ext cx="9037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sz="1600" b="1">
                <a:solidFill>
                  <a:schemeClr val="accent2"/>
                </a:solidFill>
              </a:rPr>
              <a:t>Utiliser les outils à haut débit pour identifier les gènes et protéines impliqués dans la formation de l’œuf </a:t>
            </a:r>
            <a:endParaRPr lang="en-US" altLang="en-US" sz="1600" b="1">
              <a:solidFill>
                <a:schemeClr val="accent2"/>
              </a:solidFill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2960688" y="1145383"/>
            <a:ext cx="1144587" cy="795337"/>
          </a:xfrm>
          <a:prstGeom prst="ellipse">
            <a:avLst/>
          </a:prstGeom>
          <a:solidFill>
            <a:srgbClr val="DDDDDD"/>
          </a:solidFill>
          <a:ln w="28575">
            <a:solidFill>
              <a:srgbClr val="E5C759"/>
            </a:solidFill>
            <a:round/>
            <a:headEnd/>
            <a:tailEnd/>
          </a:ln>
          <a:effectLst/>
          <a:extLst/>
        </p:spPr>
        <p:txBody>
          <a:bodyPr wrap="none" lIns="91417" tIns="45709" rIns="91417" bIns="45709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</a:defRPr>
            </a:lvl5pPr>
            <a:lvl6pPr marL="25130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02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74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46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endParaRPr lang="en-US" altLang="fr-FR" sz="2400" kern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 rot="16200000">
            <a:off x="3360737" y="1313658"/>
            <a:ext cx="379413" cy="47148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vert="eaVert" lIns="91417" tIns="45709" rIns="91417" bIns="45709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</a:defRPr>
            </a:lvl5pPr>
            <a:lvl6pPr marL="25130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02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74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46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fr-FR" sz="1600" b="1" kern="0" smtClean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49" name="Groupe 48"/>
          <p:cNvGrpSpPr>
            <a:grpSpLocks/>
          </p:cNvGrpSpPr>
          <p:nvPr/>
        </p:nvGrpSpPr>
        <p:grpSpPr bwMode="auto">
          <a:xfrm>
            <a:off x="3608388" y="1835945"/>
            <a:ext cx="1555750" cy="504825"/>
            <a:chOff x="4385964" y="3695211"/>
            <a:chExt cx="1555750" cy="505337"/>
          </a:xfrm>
        </p:grpSpPr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4385964" y="3862068"/>
              <a:ext cx="1555750" cy="33848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1417" tIns="45709" rIns="91417" bIns="4570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5813" indent="-227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30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02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74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46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fr-FR" sz="1600" kern="0" dirty="0" smtClean="0">
                  <a:solidFill>
                    <a:srgbClr val="990000"/>
                  </a:solidFill>
                  <a:latin typeface="Calibri" pitchFamily="34" charset="0"/>
                </a:rPr>
                <a:t>shell</a:t>
              </a:r>
            </a:p>
          </p:txBody>
        </p:sp>
        <p:sp>
          <p:nvSpPr>
            <p:cNvPr id="51" name="Line 21"/>
            <p:cNvSpPr>
              <a:spLocks noChangeShapeType="1"/>
            </p:cNvSpPr>
            <p:nvPr/>
          </p:nvSpPr>
          <p:spPr bwMode="auto">
            <a:xfrm>
              <a:off x="4681239" y="3695211"/>
              <a:ext cx="269875" cy="24790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fr-FR" kern="0">
                <a:solidFill>
                  <a:srgbClr val="000000"/>
                </a:solidFill>
                <a:latin typeface="+mn-lt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261271"/>
            <a:ext cx="3683000" cy="95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216946"/>
            <a:ext cx="3651250" cy="938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5332413"/>
            <a:ext cx="3771900" cy="113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3" y="1337470"/>
            <a:ext cx="3300413" cy="135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7" name="Picture 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3" y="3821757"/>
            <a:ext cx="3328276" cy="1510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2" y="2770111"/>
            <a:ext cx="3315576" cy="1039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82" y="3366292"/>
            <a:ext cx="3668753" cy="1724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2" y="5408613"/>
            <a:ext cx="3487817" cy="1556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GB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325438" y="665163"/>
            <a:ext cx="8818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GB" b="1">
                <a:solidFill>
                  <a:srgbClr val="C00000"/>
                </a:solidFill>
              </a:rPr>
              <a:t>Proteomics </a:t>
            </a:r>
            <a:r>
              <a:rPr lang="en-GB" sz="1600" i="1">
                <a:solidFill>
                  <a:srgbClr val="C00000"/>
                </a:solidFill>
              </a:rPr>
              <a:t>(Mass spectrometry-based methods for protein identification)</a:t>
            </a:r>
            <a:endParaRPr lang="en-GB" sz="1600" b="1" i="1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618596" y="1019175"/>
            <a:ext cx="7962373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&gt;3600 </a:t>
            </a:r>
            <a:r>
              <a:rPr lang="en-GB" dirty="0"/>
              <a:t>protein identifiers in the different egg proteomes from 3 different databases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IPI (closed), </a:t>
            </a:r>
            <a:r>
              <a:rPr lang="en-GB" sz="1400" dirty="0" err="1">
                <a:solidFill>
                  <a:srgbClr val="000000"/>
                </a:solidFill>
              </a:rPr>
              <a:t>GeneBank</a:t>
            </a:r>
            <a:r>
              <a:rPr lang="en-GB" sz="1400" dirty="0">
                <a:solidFill>
                  <a:srgbClr val="000000"/>
                </a:solidFill>
              </a:rPr>
              <a:t> and </a:t>
            </a:r>
            <a:r>
              <a:rPr lang="en-GB" sz="1400" dirty="0" err="1">
                <a:solidFill>
                  <a:srgbClr val="000000"/>
                </a:solidFill>
              </a:rPr>
              <a:t>UniProt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9466" name="ZoneTexte 11"/>
          <p:cNvSpPr txBox="1">
            <a:spLocks noChangeArrowheads="1"/>
          </p:cNvSpPr>
          <p:nvPr/>
        </p:nvSpPr>
        <p:spPr bwMode="auto">
          <a:xfrm>
            <a:off x="2365375" y="1441450"/>
            <a:ext cx="23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 </a:t>
            </a:r>
          </a:p>
        </p:txBody>
      </p:sp>
      <p:grpSp>
        <p:nvGrpSpPr>
          <p:cNvPr id="3" name="Groupe 27"/>
          <p:cNvGrpSpPr>
            <a:grpSpLocks/>
          </p:cNvGrpSpPr>
          <p:nvPr/>
        </p:nvGrpSpPr>
        <p:grpSpPr bwMode="auto">
          <a:xfrm>
            <a:off x="2397125" y="1679575"/>
            <a:ext cx="3822700" cy="960438"/>
            <a:chOff x="2397804" y="1679360"/>
            <a:chExt cx="3822200" cy="960786"/>
          </a:xfrm>
        </p:grpSpPr>
        <p:sp>
          <p:nvSpPr>
            <p:cNvPr id="19482" name="ZoneTexte 26"/>
            <p:cNvSpPr txBox="1">
              <a:spLocks noChangeArrowheads="1"/>
            </p:cNvSpPr>
            <p:nvPr/>
          </p:nvSpPr>
          <p:spPr bwMode="auto">
            <a:xfrm>
              <a:off x="2397804" y="1993815"/>
              <a:ext cx="3822200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Lot of redundancies</a:t>
              </a:r>
            </a:p>
            <a:p>
              <a:r>
                <a:rPr lang="en-GB"/>
                <a:t>Majority of them were not annotated</a:t>
              </a: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4396206" y="1679360"/>
              <a:ext cx="0" cy="2636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28"/>
          <p:cNvGrpSpPr>
            <a:grpSpLocks/>
          </p:cNvGrpSpPr>
          <p:nvPr/>
        </p:nvGrpSpPr>
        <p:grpSpPr bwMode="auto">
          <a:xfrm>
            <a:off x="4043680" y="2706405"/>
            <a:ext cx="776764" cy="1320800"/>
            <a:chOff x="3958145" y="2442027"/>
            <a:chExt cx="951740" cy="1602850"/>
          </a:xfrm>
        </p:grpSpPr>
        <p:pic>
          <p:nvPicPr>
            <p:cNvPr id="19479" name="Picture 9" descr="C:\Users\jgautron\AppData\Local\Microsoft\Windows\Temporary Internet Files\Content.IE5\T3M01ABQ\MC900434403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8145" y="2711553"/>
              <a:ext cx="951740" cy="1333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Connecteur droit avec flèche 53"/>
            <p:cNvCxnSpPr/>
            <p:nvPr/>
          </p:nvCxnSpPr>
          <p:spPr>
            <a:xfrm>
              <a:off x="4414968" y="2442027"/>
              <a:ext cx="0" cy="263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29"/>
          <p:cNvGrpSpPr>
            <a:grpSpLocks/>
          </p:cNvGrpSpPr>
          <p:nvPr/>
        </p:nvGrpSpPr>
        <p:grpSpPr bwMode="auto">
          <a:xfrm>
            <a:off x="1039813" y="4044950"/>
            <a:ext cx="6788150" cy="1379538"/>
            <a:chOff x="1039465" y="4044441"/>
            <a:chExt cx="6788269" cy="1380445"/>
          </a:xfrm>
        </p:grpSpPr>
        <p:sp>
          <p:nvSpPr>
            <p:cNvPr id="19475" name="ZoneTexte 34"/>
            <p:cNvSpPr txBox="1">
              <a:spLocks noChangeArrowheads="1"/>
            </p:cNvSpPr>
            <p:nvPr/>
          </p:nvSpPr>
          <p:spPr bwMode="auto">
            <a:xfrm>
              <a:off x="2576293" y="4343351"/>
              <a:ext cx="3639394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Data mining and bioinformatics tools</a:t>
              </a:r>
            </a:p>
          </p:txBody>
        </p:sp>
        <p:cxnSp>
          <p:nvCxnSpPr>
            <p:cNvPr id="56" name="Connecteur droit avec flèche 55"/>
            <p:cNvCxnSpPr/>
            <p:nvPr/>
          </p:nvCxnSpPr>
          <p:spPr>
            <a:xfrm>
              <a:off x="4433600" y="4044441"/>
              <a:ext cx="0" cy="2636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7" name="ZoneTexte 35"/>
            <p:cNvSpPr txBox="1">
              <a:spLocks noChangeArrowheads="1"/>
            </p:cNvSpPr>
            <p:nvPr/>
          </p:nvSpPr>
          <p:spPr bwMode="auto">
            <a:xfrm>
              <a:off x="1039465" y="5055554"/>
              <a:ext cx="6788269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Loading of the sequences, multi alignment to eliminate redundancies</a:t>
              </a: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>
              <a:off x="4433600" y="4748166"/>
              <a:ext cx="0" cy="2636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>
            <a:off x="2794780" y="5494717"/>
            <a:ext cx="3688446" cy="1277558"/>
            <a:chOff x="2794780" y="5494717"/>
            <a:chExt cx="3688446" cy="1277558"/>
          </a:xfrm>
        </p:grpSpPr>
        <p:sp>
          <p:nvSpPr>
            <p:cNvPr id="19471" name="ZoneTexte 37"/>
            <p:cNvSpPr txBox="1">
              <a:spLocks noChangeArrowheads="1"/>
            </p:cNvSpPr>
            <p:nvPr/>
          </p:nvSpPr>
          <p:spPr bwMode="auto">
            <a:xfrm>
              <a:off x="2794780" y="5749438"/>
              <a:ext cx="36884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725 non redundant eggshell proteins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9472" name="ZoneTexte 38"/>
            <p:cNvSpPr txBox="1">
              <a:spLocks noChangeArrowheads="1"/>
            </p:cNvSpPr>
            <p:nvPr/>
          </p:nvSpPr>
          <p:spPr bwMode="auto">
            <a:xfrm>
              <a:off x="2891861" y="6402623"/>
              <a:ext cx="3360277" cy="36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Update of functional annotations</a:t>
              </a:r>
            </a:p>
          </p:txBody>
        </p:sp>
        <p:cxnSp>
          <p:nvCxnSpPr>
            <p:cNvPr id="41" name="Connecteur droit avec flèche 40"/>
            <p:cNvCxnSpPr/>
            <p:nvPr/>
          </p:nvCxnSpPr>
          <p:spPr bwMode="auto">
            <a:xfrm>
              <a:off x="4433888" y="5494717"/>
              <a:ext cx="0" cy="31356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 bwMode="auto">
            <a:xfrm>
              <a:off x="4447813" y="6099720"/>
              <a:ext cx="0" cy="27250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3246438" y="1624013"/>
            <a:ext cx="5516562" cy="4305300"/>
            <a:chOff x="2045" y="1023"/>
            <a:chExt cx="3475" cy="2712"/>
          </a:xfrm>
        </p:grpSpPr>
        <p:pic>
          <p:nvPicPr>
            <p:cNvPr id="23562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00" y="1023"/>
              <a:ext cx="298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3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0" y="1515"/>
              <a:ext cx="1715" cy="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Text Box 38"/>
            <p:cNvSpPr txBox="1">
              <a:spLocks noChangeArrowheads="1"/>
            </p:cNvSpPr>
            <p:nvPr/>
          </p:nvSpPr>
          <p:spPr bwMode="auto">
            <a:xfrm>
              <a:off x="2045" y="3543"/>
              <a:ext cx="34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b="1">
                  <a:solidFill>
                    <a:srgbClr val="990000"/>
                  </a:solidFill>
                </a:rPr>
                <a:t>Proteins interact with minerals to influence the morphology of crystals</a:t>
              </a:r>
            </a:p>
          </p:txBody>
        </p:sp>
      </p:grpSp>
      <p:grpSp>
        <p:nvGrpSpPr>
          <p:cNvPr id="10" name="Groupe 30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24584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974975" y="1624013"/>
            <a:ext cx="5518150" cy="2933700"/>
            <a:chOff x="1874" y="1023"/>
            <a:chExt cx="3476" cy="1848"/>
          </a:xfrm>
        </p:grpSpPr>
        <p:pic>
          <p:nvPicPr>
            <p:cNvPr id="245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4" y="1899"/>
              <a:ext cx="3204" cy="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7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11" y="1023"/>
              <a:ext cx="3439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e 29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25608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233363" y="4008438"/>
            <a:ext cx="8877300" cy="1222375"/>
            <a:chOff x="147" y="2525"/>
            <a:chExt cx="5592" cy="770"/>
          </a:xfrm>
        </p:grpSpPr>
        <p:sp>
          <p:nvSpPr>
            <p:cNvPr id="25610" name="ZoneTexte 4"/>
            <p:cNvSpPr txBox="1">
              <a:spLocks noChangeArrowheads="1"/>
            </p:cNvSpPr>
            <p:nvPr/>
          </p:nvSpPr>
          <p:spPr bwMode="auto">
            <a:xfrm>
              <a:off x="147" y="2910"/>
              <a:ext cx="559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85750" indent="-285750">
                <a:buFontTx/>
                <a:buChar char="•"/>
              </a:pPr>
              <a:r>
                <a:rPr lang="fr-FR"/>
                <a:t>Identification of numerous novel CaBPs</a:t>
              </a:r>
            </a:p>
            <a:p>
              <a:pPr marL="742950" lvl="1" indent="-285750">
                <a:buFont typeface="Arial" charset="0"/>
                <a:buChar char="•"/>
              </a:pPr>
              <a:r>
                <a:rPr lang="fr-FR" sz="1600" i="1"/>
                <a:t>A total of 23 proteins with EF-hand and EGF-like calcium binding domains are present in the shell</a:t>
              </a:r>
            </a:p>
          </p:txBody>
        </p:sp>
        <p:sp>
          <p:nvSpPr>
            <p:cNvPr id="25611" name="Rectangle 31"/>
            <p:cNvSpPr>
              <a:spLocks noChangeArrowheads="1"/>
            </p:cNvSpPr>
            <p:nvPr/>
          </p:nvSpPr>
          <p:spPr bwMode="auto">
            <a:xfrm>
              <a:off x="162" y="2525"/>
              <a:ext cx="536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fr-FR" b="1">
                  <a:solidFill>
                    <a:srgbClr val="FF0000"/>
                  </a:solidFill>
                </a:rPr>
                <a:t>Calcium binding proteins (CaBPs)</a:t>
              </a:r>
              <a:r>
                <a:rPr lang="fr-FR"/>
                <a:t> to interact with calcium to favour crystal nucleation or drive the morphology of crystals</a:t>
              </a:r>
            </a:p>
          </p:txBody>
        </p:sp>
      </p:grpSp>
      <p:grpSp>
        <p:nvGrpSpPr>
          <p:cNvPr id="9" name="Groupe 29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8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27013" y="965200"/>
            <a:ext cx="9021762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>
                <a:solidFill>
                  <a:srgbClr val="000000"/>
                </a:solidFill>
              </a:rPr>
              <a:t> Proteins involved in the</a:t>
            </a:r>
            <a:r>
              <a:rPr lang="fr-FR" b="1">
                <a:solidFill>
                  <a:srgbClr val="000000"/>
                </a:solidFill>
              </a:rPr>
              <a:t> </a:t>
            </a:r>
            <a:r>
              <a:rPr lang="fr-FR" b="1">
                <a:solidFill>
                  <a:srgbClr val="FF0000"/>
                </a:solidFill>
              </a:rPr>
              <a:t>proper folding of the eggshell matrix</a:t>
            </a:r>
            <a:endParaRPr lang="fr-FR" i="1">
              <a:solidFill>
                <a:srgbClr val="1F497D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i="1"/>
              <a:t>An appropriate conformation of proteins is required to ensure calcium and mineral interactions and to ensure template to the mineralized structure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Molecular chaperone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Protein assisting folding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Proteins with interactive properties related to proteoglycans</a:t>
            </a:r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6213" y="2773363"/>
            <a:ext cx="861536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FF0000"/>
                </a:solidFill>
              </a:rPr>
              <a:t> Regulation of the activity of proteins </a:t>
            </a:r>
            <a:r>
              <a:rPr lang="en-US">
                <a:solidFill>
                  <a:srgbClr val="000000"/>
                </a:solidFill>
              </a:rPr>
              <a:t>related to the shell deposit</a:t>
            </a:r>
          </a:p>
          <a:p>
            <a:pPr>
              <a:buFont typeface="Wingdings" pitchFamily="2" charset="2"/>
              <a:buChar char="ü"/>
            </a:pPr>
            <a:r>
              <a:rPr lang="en-US" i="1">
                <a:solidFill>
                  <a:srgbClr val="000000"/>
                </a:solidFill>
              </a:rPr>
              <a:t>Shell mineralisation occurs in a non cellular milieu</a:t>
            </a:r>
          </a:p>
          <a:p>
            <a:pPr>
              <a:buFont typeface="Wingdings" pitchFamily="2" charset="2"/>
              <a:buChar char="ü"/>
            </a:pPr>
            <a:r>
              <a:rPr lang="en-US" i="1">
                <a:solidFill>
                  <a:srgbClr val="000000"/>
                </a:solidFill>
              </a:rPr>
              <a:t>In situ by direct action of proteins to inhibit or activate the molecular actors present in the milieu.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>
                <a:solidFill>
                  <a:srgbClr val="000000"/>
                </a:solidFill>
              </a:rPr>
              <a:t>Molecular chaperone which can interact with proteins might be involved in this regulation process.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>
                <a:solidFill>
                  <a:srgbClr val="000000"/>
                </a:solidFill>
              </a:rPr>
              <a:t>Proteases and proteases inhibitors (specific and controlled role during calcification process, either by degrading proteins or regulating processing of proteins into their mature forms)</a:t>
            </a:r>
          </a:p>
        </p:txBody>
      </p:sp>
      <p:grpSp>
        <p:nvGrpSpPr>
          <p:cNvPr id="10" name="Groupe 27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130175" y="0"/>
            <a:ext cx="8939213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50000">
                      <a:schemeClr val="accent1"/>
                    </a:gs>
                    <a:gs pos="100000">
                      <a:schemeClr val="bg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fr-FR" altLang="fr-FR" sz="3200" b="1">
                <a:solidFill>
                  <a:srgbClr val="008000"/>
                </a:solidFill>
              </a:rPr>
              <a:t>La coquille : une barrière physique contre la pénétration bactérienne</a:t>
            </a:r>
          </a:p>
        </p:txBody>
      </p:sp>
      <p:pic>
        <p:nvPicPr>
          <p:cNvPr id="114691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1620838"/>
            <a:ext cx="16779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09550" y="1255713"/>
            <a:ext cx="870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fr-FR" altLang="fr-FR" sz="1600" b="1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fr-FR" altLang="fr-FR" sz="1600" b="1">
                <a:solidFill>
                  <a:schemeClr val="accent2"/>
                </a:solidFill>
              </a:rPr>
              <a:t>L’intégrité de la coquille est cruciale pour la sécurité alimentaire du consommateur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282700" y="2381250"/>
            <a:ext cx="1925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/>
              <a:t>Apparition de fêlures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764213" y="2370138"/>
            <a:ext cx="2220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/>
              <a:t>Pénétration de bactéries</a:t>
            </a: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3149600" y="2573338"/>
            <a:ext cx="1270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flipH="1">
            <a:off x="4610100" y="2560638"/>
            <a:ext cx="1206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1023938" y="4052888"/>
            <a:ext cx="78898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/>
              <a:t>Comprendre les mécanismes de fabrication de la coquille et déterminer l’origine de ses faiblesses</a:t>
            </a:r>
          </a:p>
          <a:p>
            <a:r>
              <a:rPr lang="fr-FR" altLang="fr-FR" sz="1600"/>
              <a:t> </a:t>
            </a:r>
          </a:p>
          <a:p>
            <a:r>
              <a:rPr lang="fr-FR" altLang="fr-FR" sz="1600"/>
              <a:t>Développer de nouveaux outils pour la sélection</a:t>
            </a:r>
          </a:p>
        </p:txBody>
      </p:sp>
    </p:spTree>
    <p:extLst>
      <p:ext uri="{BB962C8B-B14F-4D97-AF65-F5344CB8AC3E}">
        <p14:creationId xmlns:p14="http://schemas.microsoft.com/office/powerpoint/2010/main" val="20583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/>
      <p:bldP spid="114694" grpId="0"/>
      <p:bldP spid="114695" grpId="0" animBg="1"/>
      <p:bldP spid="114696" grpId="0" animBg="1"/>
      <p:bldP spid="11469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>
            <a:grpSpLocks/>
          </p:cNvGrpSpPr>
          <p:nvPr/>
        </p:nvGrpSpPr>
        <p:grpSpPr bwMode="auto">
          <a:xfrm>
            <a:off x="169863" y="1470004"/>
            <a:ext cx="8835227" cy="4268263"/>
            <a:chOff x="296863" y="1592263"/>
            <a:chExt cx="8834579" cy="4265763"/>
          </a:xfrm>
        </p:grpSpPr>
        <p:sp>
          <p:nvSpPr>
            <p:cNvPr id="60" name="Text Box 1144"/>
            <p:cNvSpPr txBox="1">
              <a:spLocks noChangeArrowheads="1"/>
            </p:cNvSpPr>
            <p:nvPr/>
          </p:nvSpPr>
          <p:spPr bwMode="auto">
            <a:xfrm>
              <a:off x="298450" y="3754553"/>
              <a:ext cx="8513763" cy="385762"/>
            </a:xfrm>
            <a:prstGeom prst="rect">
              <a:avLst/>
            </a:prstGeom>
            <a:noFill/>
            <a:ln w="1905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itchFamily="34" charset="0"/>
                </a:rPr>
                <a:t>Hiérarchiser les acteurs moléculaires prépondérants lors du processus de minéralisation</a:t>
              </a:r>
            </a:p>
          </p:txBody>
        </p:sp>
        <p:sp>
          <p:nvSpPr>
            <p:cNvPr id="61" name="Text Box 4"/>
            <p:cNvSpPr txBox="1">
              <a:spLocks noChangeArrowheads="1"/>
            </p:cNvSpPr>
            <p:nvPr/>
          </p:nvSpPr>
          <p:spPr bwMode="auto">
            <a:xfrm>
              <a:off x="7408342" y="5550249"/>
              <a:ext cx="17231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IMPACT (2013-2017)</a:t>
              </a:r>
            </a:p>
          </p:txBody>
        </p:sp>
        <p:pic>
          <p:nvPicPr>
            <p:cNvPr id="62" name="Picture 9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876" y="4812817"/>
              <a:ext cx="1362869" cy="737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" name="Group 585"/>
            <p:cNvGrpSpPr>
              <a:grpSpLocks/>
            </p:cNvGrpSpPr>
            <p:nvPr/>
          </p:nvGrpSpPr>
          <p:grpSpPr bwMode="auto">
            <a:xfrm>
              <a:off x="296863" y="1592263"/>
              <a:ext cx="4978400" cy="1392237"/>
              <a:chOff x="187" y="1003"/>
              <a:chExt cx="3136" cy="877"/>
            </a:xfrm>
          </p:grpSpPr>
          <p:sp>
            <p:nvSpPr>
              <p:cNvPr id="66" name="Text Box 580"/>
              <p:cNvSpPr txBox="1">
                <a:spLocks noChangeArrowheads="1"/>
              </p:cNvSpPr>
              <p:nvPr/>
            </p:nvSpPr>
            <p:spPr bwMode="auto">
              <a:xfrm>
                <a:off x="500" y="1006"/>
                <a:ext cx="1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95% de CaCO</a:t>
                </a:r>
                <a:r>
                  <a:rPr kumimoji="0" lang="fr-FR" alt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3 </a:t>
                </a: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(calcite)</a:t>
                </a:r>
              </a:p>
            </p:txBody>
          </p:sp>
          <p:sp>
            <p:nvSpPr>
              <p:cNvPr id="67" name="Text Box 581"/>
              <p:cNvSpPr txBox="1">
                <a:spLocks noChangeArrowheads="1"/>
              </p:cNvSpPr>
              <p:nvPr/>
            </p:nvSpPr>
            <p:spPr bwMode="auto">
              <a:xfrm>
                <a:off x="187" y="1554"/>
                <a:ext cx="1612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3,5% de matrice organique (protéines, protéoglycanes)</a:t>
                </a:r>
              </a:p>
            </p:txBody>
          </p:sp>
          <p:sp>
            <p:nvSpPr>
              <p:cNvPr id="68" name="Line 1130"/>
              <p:cNvSpPr>
                <a:spLocks noChangeShapeType="1"/>
              </p:cNvSpPr>
              <p:nvPr/>
            </p:nvSpPr>
            <p:spPr bwMode="auto">
              <a:xfrm flipV="1">
                <a:off x="1194" y="1417"/>
                <a:ext cx="1212" cy="4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1132"/>
              <p:cNvSpPr>
                <a:spLocks noChangeShapeType="1"/>
              </p:cNvSpPr>
              <p:nvPr/>
            </p:nvSpPr>
            <p:spPr bwMode="auto">
              <a:xfrm flipV="1">
                <a:off x="846" y="1224"/>
                <a:ext cx="0" cy="330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Text Box 1133"/>
              <p:cNvSpPr txBox="1">
                <a:spLocks noChangeArrowheads="1"/>
              </p:cNvSpPr>
              <p:nvPr/>
            </p:nvSpPr>
            <p:spPr bwMode="auto">
              <a:xfrm>
                <a:off x="539" y="1293"/>
                <a:ext cx="630" cy="1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alibri" pitchFamily="34" charset="0"/>
                  </a:rPr>
                  <a:t>Interaction</a:t>
                </a:r>
              </a:p>
            </p:txBody>
          </p:sp>
          <p:sp>
            <p:nvSpPr>
              <p:cNvPr id="71" name="Text Box 1131"/>
              <p:cNvSpPr txBox="1">
                <a:spLocks noChangeArrowheads="1"/>
              </p:cNvSpPr>
              <p:nvPr/>
            </p:nvSpPr>
            <p:spPr bwMode="auto">
              <a:xfrm>
                <a:off x="1352" y="1159"/>
                <a:ext cx="734" cy="4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alibri" pitchFamily="34" charset="0"/>
                  </a:rPr>
                  <a:t>Contrôle du processus de calcification</a:t>
                </a:r>
              </a:p>
            </p:txBody>
          </p:sp>
          <p:pic>
            <p:nvPicPr>
              <p:cNvPr id="72" name="Picture 565" descr="coquille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2" y="1003"/>
                <a:ext cx="871" cy="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5" name="Text Box 1137"/>
            <p:cNvSpPr txBox="1">
              <a:spLocks noChangeArrowheads="1"/>
            </p:cNvSpPr>
            <p:nvPr/>
          </p:nvSpPr>
          <p:spPr bwMode="auto">
            <a:xfrm>
              <a:off x="5553869" y="2092325"/>
              <a:ext cx="3124200" cy="7493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Approches globales et non hiérarchisées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fr-F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 Plus de 700 protéines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fr-F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 Plus de 600 transcrits spécifiques</a:t>
              </a:r>
            </a:p>
          </p:txBody>
        </p:sp>
      </p:grpSp>
      <p:grpSp>
        <p:nvGrpSpPr>
          <p:cNvPr id="73" name="Groupe 72"/>
          <p:cNvGrpSpPr>
            <a:grpSpLocks/>
          </p:cNvGrpSpPr>
          <p:nvPr/>
        </p:nvGrpSpPr>
        <p:grpSpPr bwMode="auto">
          <a:xfrm>
            <a:off x="1237131" y="4244975"/>
            <a:ext cx="6345015" cy="1628478"/>
            <a:chOff x="1343026" y="3904489"/>
            <a:chExt cx="6345391" cy="1630058"/>
          </a:xfrm>
        </p:grpSpPr>
        <p:sp>
          <p:nvSpPr>
            <p:cNvPr id="74" name="Text Box 1144"/>
            <p:cNvSpPr txBox="1">
              <a:spLocks noChangeArrowheads="1"/>
            </p:cNvSpPr>
            <p:nvPr/>
          </p:nvSpPr>
          <p:spPr bwMode="auto">
            <a:xfrm>
              <a:off x="1343026" y="3904489"/>
              <a:ext cx="6345391" cy="369332"/>
            </a:xfrm>
            <a:prstGeom prst="rect">
              <a:avLst/>
            </a:prstGeom>
            <a:noFill/>
            <a:ln w="1905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itchFamily="34" charset="0"/>
                </a:rPr>
                <a:t>Etudes à différents stades de la minéralisation (poule et pintade)</a:t>
              </a:r>
            </a:p>
          </p:txBody>
        </p:sp>
        <p:grpSp>
          <p:nvGrpSpPr>
            <p:cNvPr id="75" name="Groupe 5"/>
            <p:cNvGrpSpPr>
              <a:grpSpLocks/>
            </p:cNvGrpSpPr>
            <p:nvPr/>
          </p:nvGrpSpPr>
          <p:grpSpPr bwMode="auto">
            <a:xfrm>
              <a:off x="1419935" y="4335172"/>
              <a:ext cx="5624596" cy="1199375"/>
              <a:chOff x="1835150" y="3081590"/>
              <a:chExt cx="5624596" cy="1199053"/>
            </a:xfrm>
          </p:grpSpPr>
          <p:grpSp>
            <p:nvGrpSpPr>
              <p:cNvPr id="81" name="Groupe 2"/>
              <p:cNvGrpSpPr>
                <a:grpSpLocks/>
              </p:cNvGrpSpPr>
              <p:nvPr/>
            </p:nvGrpSpPr>
            <p:grpSpPr bwMode="auto">
              <a:xfrm>
                <a:off x="1835150" y="3081590"/>
                <a:ext cx="2185988" cy="1199053"/>
                <a:chOff x="1835150" y="3081590"/>
                <a:chExt cx="2185988" cy="1199053"/>
              </a:xfrm>
            </p:grpSpPr>
            <p:sp>
              <p:nvSpPr>
                <p:cNvPr id="85" name="ZoneTexte 84"/>
                <p:cNvSpPr txBox="1"/>
                <p:nvPr/>
              </p:nvSpPr>
              <p:spPr>
                <a:xfrm>
                  <a:off x="1835564" y="3372253"/>
                  <a:ext cx="2186117" cy="908687"/>
                </a:xfrm>
                <a:prstGeom prst="roundRect">
                  <a:avLst>
                    <a:gd name="adj" fmla="val 50000"/>
                  </a:avLst>
                </a:prstGeom>
                <a:noFill/>
                <a:ln w="38100">
                  <a:solidFill>
                    <a:srgbClr val="2D2DB9">
                      <a:lumMod val="50000"/>
                    </a:srgbClr>
                  </a:solidFill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F6228"/>
                      </a:solidFill>
                      <a:effectLst/>
                      <a:uLnTx/>
                      <a:uFillTx/>
                    </a:rPr>
                    <a:t>Etude de l’interaction matrice-calcite par des approches in vitro et in situ </a:t>
                  </a:r>
                </a:p>
              </p:txBody>
            </p:sp>
            <p:cxnSp>
              <p:nvCxnSpPr>
                <p:cNvPr id="86" name="Connecteur droit avec flèche 85"/>
                <p:cNvCxnSpPr/>
                <p:nvPr/>
              </p:nvCxnSpPr>
              <p:spPr>
                <a:xfrm>
                  <a:off x="3091351" y="3081537"/>
                  <a:ext cx="0" cy="27959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82" name="Groupe 3"/>
              <p:cNvGrpSpPr>
                <a:grpSpLocks/>
              </p:cNvGrpSpPr>
              <p:nvPr/>
            </p:nvGrpSpPr>
            <p:grpSpPr bwMode="auto">
              <a:xfrm>
                <a:off x="5650706" y="3094287"/>
                <a:ext cx="1809040" cy="602293"/>
                <a:chOff x="5650706" y="3094287"/>
                <a:chExt cx="1809040" cy="602293"/>
              </a:xfrm>
            </p:grpSpPr>
            <p:sp>
              <p:nvSpPr>
                <p:cNvPr id="83" name="ZoneTexte 82"/>
                <p:cNvSpPr txBox="1"/>
                <p:nvPr/>
              </p:nvSpPr>
              <p:spPr>
                <a:xfrm>
                  <a:off x="5650553" y="3389728"/>
                  <a:ext cx="1809857" cy="306602"/>
                </a:xfrm>
                <a:prstGeom prst="roundRect">
                  <a:avLst/>
                </a:prstGeom>
                <a:noFill/>
                <a:ln w="38100">
                  <a:solidFill>
                    <a:srgbClr val="2D2DB9">
                      <a:lumMod val="50000"/>
                    </a:srgbClr>
                  </a:solidFill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F6228"/>
                      </a:solidFill>
                      <a:effectLst/>
                      <a:uLnTx/>
                      <a:uFillTx/>
                    </a:rPr>
                    <a:t>Protéines et transcrits</a:t>
                  </a:r>
                </a:p>
              </p:txBody>
            </p:sp>
            <p:cxnSp>
              <p:nvCxnSpPr>
                <p:cNvPr id="84" name="Connecteur droit avec flèche 83"/>
                <p:cNvCxnSpPr/>
                <p:nvPr/>
              </p:nvCxnSpPr>
              <p:spPr>
                <a:xfrm>
                  <a:off x="6372908" y="3094246"/>
                  <a:ext cx="0" cy="27800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  <a:tailEnd type="arrow"/>
                </a:ln>
                <a:effectLst/>
              </p:spPr>
            </p:cxnSp>
          </p:grpSp>
        </p:grpSp>
        <p:cxnSp>
          <p:nvCxnSpPr>
            <p:cNvPr id="76" name="Connecteur droit avec flèche 75"/>
            <p:cNvCxnSpPr/>
            <p:nvPr/>
          </p:nvCxnSpPr>
          <p:spPr bwMode="auto">
            <a:xfrm flipV="1">
              <a:off x="3735062" y="4884927"/>
              <a:ext cx="1447886" cy="195451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</p:grpSp>
      <p:sp>
        <p:nvSpPr>
          <p:cNvPr id="26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5005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27404" y="2071699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altLang="fr-FR" sz="2400" b="1" dirty="0" err="1" smtClean="0">
                <a:solidFill>
                  <a:schemeClr val="tx2"/>
                </a:solidFill>
                <a:latin typeface="Calibri" pitchFamily="34" charset="0"/>
              </a:rPr>
              <a:t>Etape</a:t>
            </a: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 cruciale pour la suite de la biominéralisation</a:t>
            </a:r>
          </a:p>
          <a:p>
            <a:endParaRPr lang="fr-FR" altLang="fr-FR" sz="800" dirty="0" smtClean="0">
              <a:solidFill>
                <a:schemeClr val="tx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altLang="fr-FR" sz="24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Détermine les propriétés mécaniques de la coquille</a:t>
            </a:r>
          </a:p>
        </p:txBody>
      </p:sp>
      <p:grpSp>
        <p:nvGrpSpPr>
          <p:cNvPr id="32" name="Group 568"/>
          <p:cNvGrpSpPr>
            <a:grpSpLocks/>
          </p:cNvGrpSpPr>
          <p:nvPr/>
        </p:nvGrpSpPr>
        <p:grpSpPr bwMode="auto">
          <a:xfrm>
            <a:off x="2650101" y="4863194"/>
            <a:ext cx="4102201" cy="423129"/>
            <a:chOff x="368" y="2330"/>
            <a:chExt cx="2629" cy="297"/>
          </a:xfrm>
        </p:grpSpPr>
        <p:sp>
          <p:nvSpPr>
            <p:cNvPr id="33" name="Freeform 89"/>
            <p:cNvSpPr>
              <a:spLocks/>
            </p:cNvSpPr>
            <p:nvPr/>
          </p:nvSpPr>
          <p:spPr bwMode="auto">
            <a:xfrm>
              <a:off x="970" y="2477"/>
              <a:ext cx="159" cy="102"/>
            </a:xfrm>
            <a:custGeom>
              <a:avLst/>
              <a:gdLst>
                <a:gd name="T0" fmla="*/ 0 w 175"/>
                <a:gd name="T1" fmla="*/ 12 h 76"/>
                <a:gd name="T2" fmla="*/ 51 w 175"/>
                <a:gd name="T3" fmla="*/ 331 h 76"/>
                <a:gd name="T4" fmla="*/ 41 w 175"/>
                <a:gd name="T5" fmla="*/ 91 h 76"/>
                <a:gd name="T6" fmla="*/ 56 w 175"/>
                <a:gd name="T7" fmla="*/ 0 h 76"/>
                <a:gd name="T8" fmla="*/ 78 w 175"/>
                <a:gd name="T9" fmla="*/ 64 h 76"/>
                <a:gd name="T10" fmla="*/ 85 w 175"/>
                <a:gd name="T11" fmla="*/ 289 h 76"/>
                <a:gd name="T12" fmla="*/ 108 w 175"/>
                <a:gd name="T13" fmla="*/ 28 h 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5"/>
                <a:gd name="T22" fmla="*/ 0 h 76"/>
                <a:gd name="T23" fmla="*/ 175 w 175"/>
                <a:gd name="T24" fmla="*/ 76 h 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5" h="76">
                  <a:moveTo>
                    <a:pt x="0" y="3"/>
                  </a:moveTo>
                  <a:lnTo>
                    <a:pt x="83" y="76"/>
                  </a:lnTo>
                  <a:lnTo>
                    <a:pt x="65" y="21"/>
                  </a:lnTo>
                  <a:lnTo>
                    <a:pt x="90" y="0"/>
                  </a:lnTo>
                  <a:lnTo>
                    <a:pt x="128" y="15"/>
                  </a:lnTo>
                  <a:lnTo>
                    <a:pt x="138" y="66"/>
                  </a:lnTo>
                  <a:lnTo>
                    <a:pt x="175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380" y="2486"/>
              <a:ext cx="50" cy="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2886" y="2483"/>
              <a:ext cx="83" cy="90"/>
            </a:xfrm>
            <a:custGeom>
              <a:avLst/>
              <a:gdLst>
                <a:gd name="T0" fmla="*/ 55 w 92"/>
                <a:gd name="T1" fmla="*/ 301 h 66"/>
                <a:gd name="T2" fmla="*/ 37 w 92"/>
                <a:gd name="T3" fmla="*/ 48 h 66"/>
                <a:gd name="T4" fmla="*/ 14 w 92"/>
                <a:gd name="T5" fmla="*/ 0 h 66"/>
                <a:gd name="T6" fmla="*/ 0 w 92"/>
                <a:gd name="T7" fmla="*/ 165 h 66"/>
                <a:gd name="T8" fmla="*/ 16 w 92"/>
                <a:gd name="T9" fmla="*/ 312 h 66"/>
                <a:gd name="T10" fmla="*/ 55 w 92"/>
                <a:gd name="T11" fmla="*/ 30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66"/>
                <a:gd name="T20" fmla="*/ 92 w 92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66">
                  <a:moveTo>
                    <a:pt x="92" y="64"/>
                  </a:moveTo>
                  <a:lnTo>
                    <a:pt x="61" y="10"/>
                  </a:lnTo>
                  <a:lnTo>
                    <a:pt x="23" y="0"/>
                  </a:lnTo>
                  <a:lnTo>
                    <a:pt x="0" y="35"/>
                  </a:lnTo>
                  <a:lnTo>
                    <a:pt x="27" y="66"/>
                  </a:lnTo>
                  <a:lnTo>
                    <a:pt x="92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92"/>
            <p:cNvSpPr>
              <a:spLocks/>
            </p:cNvSpPr>
            <p:nvPr/>
          </p:nvSpPr>
          <p:spPr bwMode="auto">
            <a:xfrm>
              <a:off x="2886" y="2483"/>
              <a:ext cx="83" cy="90"/>
            </a:xfrm>
            <a:custGeom>
              <a:avLst/>
              <a:gdLst>
                <a:gd name="T0" fmla="*/ 55 w 92"/>
                <a:gd name="T1" fmla="*/ 301 h 66"/>
                <a:gd name="T2" fmla="*/ 37 w 92"/>
                <a:gd name="T3" fmla="*/ 48 h 66"/>
                <a:gd name="T4" fmla="*/ 14 w 92"/>
                <a:gd name="T5" fmla="*/ 0 h 66"/>
                <a:gd name="T6" fmla="*/ 0 w 92"/>
                <a:gd name="T7" fmla="*/ 165 h 66"/>
                <a:gd name="T8" fmla="*/ 16 w 92"/>
                <a:gd name="T9" fmla="*/ 312 h 66"/>
                <a:gd name="T10" fmla="*/ 55 w 92"/>
                <a:gd name="T11" fmla="*/ 30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66"/>
                <a:gd name="T20" fmla="*/ 92 w 92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66">
                  <a:moveTo>
                    <a:pt x="92" y="64"/>
                  </a:moveTo>
                  <a:lnTo>
                    <a:pt x="61" y="10"/>
                  </a:lnTo>
                  <a:lnTo>
                    <a:pt x="23" y="0"/>
                  </a:lnTo>
                  <a:lnTo>
                    <a:pt x="0" y="35"/>
                  </a:lnTo>
                  <a:lnTo>
                    <a:pt x="27" y="66"/>
                  </a:lnTo>
                  <a:lnTo>
                    <a:pt x="92" y="6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93"/>
            <p:cNvSpPr>
              <a:spLocks/>
            </p:cNvSpPr>
            <p:nvPr/>
          </p:nvSpPr>
          <p:spPr bwMode="auto">
            <a:xfrm>
              <a:off x="2712" y="2474"/>
              <a:ext cx="54" cy="109"/>
            </a:xfrm>
            <a:custGeom>
              <a:avLst/>
              <a:gdLst>
                <a:gd name="T0" fmla="*/ 38 w 59"/>
                <a:gd name="T1" fmla="*/ 358 h 80"/>
                <a:gd name="T2" fmla="*/ 38 w 59"/>
                <a:gd name="T3" fmla="*/ 154 h 80"/>
                <a:gd name="T4" fmla="*/ 11 w 59"/>
                <a:gd name="T5" fmla="*/ 0 h 80"/>
                <a:gd name="T6" fmla="*/ 0 w 59"/>
                <a:gd name="T7" fmla="*/ 210 h 80"/>
                <a:gd name="T8" fmla="*/ 11 w 59"/>
                <a:gd name="T9" fmla="*/ 377 h 80"/>
                <a:gd name="T10" fmla="*/ 38 w 5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0"/>
                <a:gd name="T20" fmla="*/ 59 w 5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0">
                  <a:moveTo>
                    <a:pt x="59" y="76"/>
                  </a:moveTo>
                  <a:lnTo>
                    <a:pt x="59" y="33"/>
                  </a:lnTo>
                  <a:lnTo>
                    <a:pt x="16" y="0"/>
                  </a:lnTo>
                  <a:lnTo>
                    <a:pt x="0" y="45"/>
                  </a:lnTo>
                  <a:lnTo>
                    <a:pt x="16" y="80"/>
                  </a:lnTo>
                  <a:lnTo>
                    <a:pt x="59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94"/>
            <p:cNvSpPr>
              <a:spLocks/>
            </p:cNvSpPr>
            <p:nvPr/>
          </p:nvSpPr>
          <p:spPr bwMode="auto">
            <a:xfrm>
              <a:off x="2712" y="2474"/>
              <a:ext cx="54" cy="109"/>
            </a:xfrm>
            <a:custGeom>
              <a:avLst/>
              <a:gdLst>
                <a:gd name="T0" fmla="*/ 38 w 59"/>
                <a:gd name="T1" fmla="*/ 358 h 80"/>
                <a:gd name="T2" fmla="*/ 38 w 59"/>
                <a:gd name="T3" fmla="*/ 154 h 80"/>
                <a:gd name="T4" fmla="*/ 11 w 59"/>
                <a:gd name="T5" fmla="*/ 0 h 80"/>
                <a:gd name="T6" fmla="*/ 0 w 59"/>
                <a:gd name="T7" fmla="*/ 210 h 80"/>
                <a:gd name="T8" fmla="*/ 11 w 59"/>
                <a:gd name="T9" fmla="*/ 377 h 80"/>
                <a:gd name="T10" fmla="*/ 38 w 5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0"/>
                <a:gd name="T20" fmla="*/ 59 w 5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0">
                  <a:moveTo>
                    <a:pt x="59" y="76"/>
                  </a:moveTo>
                  <a:lnTo>
                    <a:pt x="59" y="33"/>
                  </a:lnTo>
                  <a:lnTo>
                    <a:pt x="16" y="0"/>
                  </a:lnTo>
                  <a:lnTo>
                    <a:pt x="0" y="45"/>
                  </a:lnTo>
                  <a:lnTo>
                    <a:pt x="16" y="80"/>
                  </a:lnTo>
                  <a:lnTo>
                    <a:pt x="59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95"/>
            <p:cNvSpPr>
              <a:spLocks/>
            </p:cNvSpPr>
            <p:nvPr/>
          </p:nvSpPr>
          <p:spPr bwMode="auto">
            <a:xfrm>
              <a:off x="2415" y="2473"/>
              <a:ext cx="62" cy="116"/>
            </a:xfrm>
            <a:custGeom>
              <a:avLst/>
              <a:gdLst>
                <a:gd name="T0" fmla="*/ 40 w 69"/>
                <a:gd name="T1" fmla="*/ 382 h 86"/>
                <a:gd name="T2" fmla="*/ 36 w 69"/>
                <a:gd name="T3" fmla="*/ 93 h 86"/>
                <a:gd name="T4" fmla="*/ 16 w 69"/>
                <a:gd name="T5" fmla="*/ 0 h 86"/>
                <a:gd name="T6" fmla="*/ 0 w 69"/>
                <a:gd name="T7" fmla="*/ 129 h 86"/>
                <a:gd name="T8" fmla="*/ 4 w 69"/>
                <a:gd name="T9" fmla="*/ 360 h 86"/>
                <a:gd name="T10" fmla="*/ 40 w 69"/>
                <a:gd name="T11" fmla="*/ 382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6"/>
                <a:gd name="T20" fmla="*/ 69 w 69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6">
                  <a:moveTo>
                    <a:pt x="69" y="86"/>
                  </a:moveTo>
                  <a:lnTo>
                    <a:pt x="61" y="21"/>
                  </a:lnTo>
                  <a:lnTo>
                    <a:pt x="28" y="0"/>
                  </a:lnTo>
                  <a:lnTo>
                    <a:pt x="0" y="29"/>
                  </a:lnTo>
                  <a:lnTo>
                    <a:pt x="4" y="81"/>
                  </a:lnTo>
                  <a:lnTo>
                    <a:pt x="69" y="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96"/>
            <p:cNvSpPr>
              <a:spLocks/>
            </p:cNvSpPr>
            <p:nvPr/>
          </p:nvSpPr>
          <p:spPr bwMode="auto">
            <a:xfrm>
              <a:off x="2415" y="2473"/>
              <a:ext cx="62" cy="116"/>
            </a:xfrm>
            <a:custGeom>
              <a:avLst/>
              <a:gdLst>
                <a:gd name="T0" fmla="*/ 40 w 69"/>
                <a:gd name="T1" fmla="*/ 382 h 86"/>
                <a:gd name="T2" fmla="*/ 36 w 69"/>
                <a:gd name="T3" fmla="*/ 93 h 86"/>
                <a:gd name="T4" fmla="*/ 16 w 69"/>
                <a:gd name="T5" fmla="*/ 0 h 86"/>
                <a:gd name="T6" fmla="*/ 0 w 69"/>
                <a:gd name="T7" fmla="*/ 129 h 86"/>
                <a:gd name="T8" fmla="*/ 4 w 69"/>
                <a:gd name="T9" fmla="*/ 360 h 86"/>
                <a:gd name="T10" fmla="*/ 40 w 69"/>
                <a:gd name="T11" fmla="*/ 382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6"/>
                <a:gd name="T20" fmla="*/ 69 w 69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6">
                  <a:moveTo>
                    <a:pt x="69" y="86"/>
                  </a:moveTo>
                  <a:lnTo>
                    <a:pt x="61" y="21"/>
                  </a:lnTo>
                  <a:lnTo>
                    <a:pt x="28" y="0"/>
                  </a:lnTo>
                  <a:lnTo>
                    <a:pt x="0" y="29"/>
                  </a:lnTo>
                  <a:lnTo>
                    <a:pt x="4" y="81"/>
                  </a:lnTo>
                  <a:lnTo>
                    <a:pt x="69" y="8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97"/>
            <p:cNvSpPr>
              <a:spLocks/>
            </p:cNvSpPr>
            <p:nvPr/>
          </p:nvSpPr>
          <p:spPr bwMode="auto">
            <a:xfrm>
              <a:off x="2312" y="2474"/>
              <a:ext cx="83" cy="109"/>
            </a:xfrm>
            <a:custGeom>
              <a:avLst/>
              <a:gdLst>
                <a:gd name="T0" fmla="*/ 47 w 91"/>
                <a:gd name="T1" fmla="*/ 364 h 80"/>
                <a:gd name="T2" fmla="*/ 57 w 91"/>
                <a:gd name="T3" fmla="*/ 154 h 80"/>
                <a:gd name="T4" fmla="*/ 47 w 91"/>
                <a:gd name="T5" fmla="*/ 0 h 80"/>
                <a:gd name="T6" fmla="*/ 19 w 91"/>
                <a:gd name="T7" fmla="*/ 65 h 80"/>
                <a:gd name="T8" fmla="*/ 0 w 91"/>
                <a:gd name="T9" fmla="*/ 377 h 80"/>
                <a:gd name="T10" fmla="*/ 47 w 91"/>
                <a:gd name="T11" fmla="*/ 36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80"/>
                <a:gd name="T20" fmla="*/ 91 w 91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80">
                  <a:moveTo>
                    <a:pt x="73" y="78"/>
                  </a:moveTo>
                  <a:lnTo>
                    <a:pt x="91" y="33"/>
                  </a:lnTo>
                  <a:lnTo>
                    <a:pt x="73" y="0"/>
                  </a:lnTo>
                  <a:lnTo>
                    <a:pt x="30" y="14"/>
                  </a:lnTo>
                  <a:lnTo>
                    <a:pt x="0" y="80"/>
                  </a:lnTo>
                  <a:lnTo>
                    <a:pt x="73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98"/>
            <p:cNvSpPr>
              <a:spLocks/>
            </p:cNvSpPr>
            <p:nvPr/>
          </p:nvSpPr>
          <p:spPr bwMode="auto">
            <a:xfrm>
              <a:off x="2312" y="2474"/>
              <a:ext cx="83" cy="109"/>
            </a:xfrm>
            <a:custGeom>
              <a:avLst/>
              <a:gdLst>
                <a:gd name="T0" fmla="*/ 47 w 91"/>
                <a:gd name="T1" fmla="*/ 364 h 80"/>
                <a:gd name="T2" fmla="*/ 57 w 91"/>
                <a:gd name="T3" fmla="*/ 154 h 80"/>
                <a:gd name="T4" fmla="*/ 47 w 91"/>
                <a:gd name="T5" fmla="*/ 0 h 80"/>
                <a:gd name="T6" fmla="*/ 19 w 91"/>
                <a:gd name="T7" fmla="*/ 65 h 80"/>
                <a:gd name="T8" fmla="*/ 0 w 91"/>
                <a:gd name="T9" fmla="*/ 377 h 80"/>
                <a:gd name="T10" fmla="*/ 47 w 91"/>
                <a:gd name="T11" fmla="*/ 36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80"/>
                <a:gd name="T20" fmla="*/ 91 w 91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80">
                  <a:moveTo>
                    <a:pt x="73" y="78"/>
                  </a:moveTo>
                  <a:lnTo>
                    <a:pt x="91" y="33"/>
                  </a:lnTo>
                  <a:lnTo>
                    <a:pt x="73" y="0"/>
                  </a:lnTo>
                  <a:lnTo>
                    <a:pt x="30" y="14"/>
                  </a:lnTo>
                  <a:lnTo>
                    <a:pt x="0" y="80"/>
                  </a:lnTo>
                  <a:lnTo>
                    <a:pt x="73" y="7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99"/>
            <p:cNvSpPr>
              <a:spLocks/>
            </p:cNvSpPr>
            <p:nvPr/>
          </p:nvSpPr>
          <p:spPr bwMode="auto">
            <a:xfrm>
              <a:off x="2224" y="2481"/>
              <a:ext cx="83" cy="102"/>
            </a:xfrm>
            <a:custGeom>
              <a:avLst/>
              <a:gdLst>
                <a:gd name="T0" fmla="*/ 40 w 92"/>
                <a:gd name="T1" fmla="*/ 350 h 75"/>
                <a:gd name="T2" fmla="*/ 55 w 92"/>
                <a:gd name="T3" fmla="*/ 170 h 75"/>
                <a:gd name="T4" fmla="*/ 42 w 92"/>
                <a:gd name="T5" fmla="*/ 0 h 75"/>
                <a:gd name="T6" fmla="*/ 20 w 92"/>
                <a:gd name="T7" fmla="*/ 56 h 75"/>
                <a:gd name="T8" fmla="*/ 0 w 92"/>
                <a:gd name="T9" fmla="*/ 314 h 75"/>
                <a:gd name="T10" fmla="*/ 40 w 92"/>
                <a:gd name="T11" fmla="*/ 350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75"/>
                <a:gd name="T20" fmla="*/ 92 w 92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75">
                  <a:moveTo>
                    <a:pt x="67" y="75"/>
                  </a:moveTo>
                  <a:lnTo>
                    <a:pt x="92" y="37"/>
                  </a:lnTo>
                  <a:lnTo>
                    <a:pt x="69" y="0"/>
                  </a:lnTo>
                  <a:lnTo>
                    <a:pt x="33" y="12"/>
                  </a:lnTo>
                  <a:lnTo>
                    <a:pt x="0" y="68"/>
                  </a:lnTo>
                  <a:lnTo>
                    <a:pt x="67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00"/>
            <p:cNvSpPr>
              <a:spLocks/>
            </p:cNvSpPr>
            <p:nvPr/>
          </p:nvSpPr>
          <p:spPr bwMode="auto">
            <a:xfrm>
              <a:off x="2224" y="2481"/>
              <a:ext cx="83" cy="102"/>
            </a:xfrm>
            <a:custGeom>
              <a:avLst/>
              <a:gdLst>
                <a:gd name="T0" fmla="*/ 40 w 92"/>
                <a:gd name="T1" fmla="*/ 350 h 75"/>
                <a:gd name="T2" fmla="*/ 55 w 92"/>
                <a:gd name="T3" fmla="*/ 170 h 75"/>
                <a:gd name="T4" fmla="*/ 42 w 92"/>
                <a:gd name="T5" fmla="*/ 0 h 75"/>
                <a:gd name="T6" fmla="*/ 20 w 92"/>
                <a:gd name="T7" fmla="*/ 56 h 75"/>
                <a:gd name="T8" fmla="*/ 0 w 92"/>
                <a:gd name="T9" fmla="*/ 314 h 75"/>
                <a:gd name="T10" fmla="*/ 40 w 92"/>
                <a:gd name="T11" fmla="*/ 350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75"/>
                <a:gd name="T20" fmla="*/ 92 w 92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75">
                  <a:moveTo>
                    <a:pt x="67" y="75"/>
                  </a:moveTo>
                  <a:lnTo>
                    <a:pt x="92" y="37"/>
                  </a:lnTo>
                  <a:lnTo>
                    <a:pt x="69" y="0"/>
                  </a:lnTo>
                  <a:lnTo>
                    <a:pt x="33" y="12"/>
                  </a:lnTo>
                  <a:lnTo>
                    <a:pt x="0" y="68"/>
                  </a:lnTo>
                  <a:lnTo>
                    <a:pt x="67" y="7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01"/>
            <p:cNvSpPr>
              <a:spLocks/>
            </p:cNvSpPr>
            <p:nvPr/>
          </p:nvSpPr>
          <p:spPr bwMode="auto">
            <a:xfrm>
              <a:off x="2017" y="2490"/>
              <a:ext cx="80" cy="83"/>
            </a:xfrm>
            <a:custGeom>
              <a:avLst/>
              <a:gdLst>
                <a:gd name="T0" fmla="*/ 41 w 89"/>
                <a:gd name="T1" fmla="*/ 286 h 61"/>
                <a:gd name="T2" fmla="*/ 52 w 89"/>
                <a:gd name="T3" fmla="*/ 169 h 61"/>
                <a:gd name="T4" fmla="*/ 52 w 89"/>
                <a:gd name="T5" fmla="*/ 0 h 61"/>
                <a:gd name="T6" fmla="*/ 29 w 89"/>
                <a:gd name="T7" fmla="*/ 37 h 61"/>
                <a:gd name="T8" fmla="*/ 0 w 89"/>
                <a:gd name="T9" fmla="*/ 286 h 61"/>
                <a:gd name="T10" fmla="*/ 41 w 89"/>
                <a:gd name="T11" fmla="*/ 286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1"/>
                <a:gd name="T20" fmla="*/ 89 w 8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1">
                  <a:moveTo>
                    <a:pt x="70" y="61"/>
                  </a:moveTo>
                  <a:lnTo>
                    <a:pt x="89" y="36"/>
                  </a:lnTo>
                  <a:lnTo>
                    <a:pt x="89" y="0"/>
                  </a:lnTo>
                  <a:lnTo>
                    <a:pt x="50" y="8"/>
                  </a:lnTo>
                  <a:lnTo>
                    <a:pt x="0" y="61"/>
                  </a:lnTo>
                  <a:lnTo>
                    <a:pt x="70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102"/>
            <p:cNvSpPr>
              <a:spLocks/>
            </p:cNvSpPr>
            <p:nvPr/>
          </p:nvSpPr>
          <p:spPr bwMode="auto">
            <a:xfrm>
              <a:off x="2017" y="2490"/>
              <a:ext cx="80" cy="83"/>
            </a:xfrm>
            <a:custGeom>
              <a:avLst/>
              <a:gdLst>
                <a:gd name="T0" fmla="*/ 41 w 89"/>
                <a:gd name="T1" fmla="*/ 286 h 61"/>
                <a:gd name="T2" fmla="*/ 52 w 89"/>
                <a:gd name="T3" fmla="*/ 169 h 61"/>
                <a:gd name="T4" fmla="*/ 52 w 89"/>
                <a:gd name="T5" fmla="*/ 0 h 61"/>
                <a:gd name="T6" fmla="*/ 29 w 89"/>
                <a:gd name="T7" fmla="*/ 37 h 61"/>
                <a:gd name="T8" fmla="*/ 0 w 89"/>
                <a:gd name="T9" fmla="*/ 286 h 61"/>
                <a:gd name="T10" fmla="*/ 41 w 89"/>
                <a:gd name="T11" fmla="*/ 286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1"/>
                <a:gd name="T20" fmla="*/ 89 w 8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1">
                  <a:moveTo>
                    <a:pt x="70" y="61"/>
                  </a:moveTo>
                  <a:lnTo>
                    <a:pt x="89" y="36"/>
                  </a:lnTo>
                  <a:lnTo>
                    <a:pt x="89" y="0"/>
                  </a:lnTo>
                  <a:lnTo>
                    <a:pt x="50" y="8"/>
                  </a:lnTo>
                  <a:lnTo>
                    <a:pt x="0" y="61"/>
                  </a:lnTo>
                  <a:lnTo>
                    <a:pt x="70" y="6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103"/>
            <p:cNvSpPr>
              <a:spLocks/>
            </p:cNvSpPr>
            <p:nvPr/>
          </p:nvSpPr>
          <p:spPr bwMode="auto">
            <a:xfrm>
              <a:off x="1919" y="2470"/>
              <a:ext cx="72" cy="107"/>
            </a:xfrm>
            <a:custGeom>
              <a:avLst/>
              <a:gdLst>
                <a:gd name="T0" fmla="*/ 50 w 79"/>
                <a:gd name="T1" fmla="*/ 359 h 79"/>
                <a:gd name="T2" fmla="*/ 38 w 79"/>
                <a:gd name="T3" fmla="*/ 104 h 79"/>
                <a:gd name="T4" fmla="*/ 15 w 79"/>
                <a:gd name="T5" fmla="*/ 0 h 79"/>
                <a:gd name="T6" fmla="*/ 0 w 79"/>
                <a:gd name="T7" fmla="*/ 141 h 79"/>
                <a:gd name="T8" fmla="*/ 13 w 79"/>
                <a:gd name="T9" fmla="*/ 336 h 79"/>
                <a:gd name="T10" fmla="*/ 50 w 79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79"/>
                <a:gd name="T20" fmla="*/ 79 w 79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79">
                  <a:moveTo>
                    <a:pt x="79" y="79"/>
                  </a:moveTo>
                  <a:lnTo>
                    <a:pt x="61" y="23"/>
                  </a:lnTo>
                  <a:lnTo>
                    <a:pt x="25" y="0"/>
                  </a:lnTo>
                  <a:lnTo>
                    <a:pt x="0" y="31"/>
                  </a:lnTo>
                  <a:lnTo>
                    <a:pt x="21" y="74"/>
                  </a:lnTo>
                  <a:lnTo>
                    <a:pt x="79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104"/>
            <p:cNvSpPr>
              <a:spLocks/>
            </p:cNvSpPr>
            <p:nvPr/>
          </p:nvSpPr>
          <p:spPr bwMode="auto">
            <a:xfrm>
              <a:off x="1919" y="2470"/>
              <a:ext cx="72" cy="107"/>
            </a:xfrm>
            <a:custGeom>
              <a:avLst/>
              <a:gdLst>
                <a:gd name="T0" fmla="*/ 50 w 79"/>
                <a:gd name="T1" fmla="*/ 359 h 79"/>
                <a:gd name="T2" fmla="*/ 38 w 79"/>
                <a:gd name="T3" fmla="*/ 104 h 79"/>
                <a:gd name="T4" fmla="*/ 15 w 79"/>
                <a:gd name="T5" fmla="*/ 0 h 79"/>
                <a:gd name="T6" fmla="*/ 0 w 79"/>
                <a:gd name="T7" fmla="*/ 141 h 79"/>
                <a:gd name="T8" fmla="*/ 13 w 79"/>
                <a:gd name="T9" fmla="*/ 336 h 79"/>
                <a:gd name="T10" fmla="*/ 50 w 79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79"/>
                <a:gd name="T20" fmla="*/ 79 w 79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79">
                  <a:moveTo>
                    <a:pt x="79" y="79"/>
                  </a:moveTo>
                  <a:lnTo>
                    <a:pt x="61" y="23"/>
                  </a:lnTo>
                  <a:lnTo>
                    <a:pt x="25" y="0"/>
                  </a:lnTo>
                  <a:lnTo>
                    <a:pt x="0" y="31"/>
                  </a:lnTo>
                  <a:lnTo>
                    <a:pt x="21" y="74"/>
                  </a:lnTo>
                  <a:lnTo>
                    <a:pt x="79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105"/>
            <p:cNvSpPr>
              <a:spLocks/>
            </p:cNvSpPr>
            <p:nvPr/>
          </p:nvSpPr>
          <p:spPr bwMode="auto">
            <a:xfrm>
              <a:off x="1704" y="2473"/>
              <a:ext cx="87" cy="106"/>
            </a:xfrm>
            <a:custGeom>
              <a:avLst/>
              <a:gdLst>
                <a:gd name="T0" fmla="*/ 56 w 96"/>
                <a:gd name="T1" fmla="*/ 333 h 79"/>
                <a:gd name="T2" fmla="*/ 59 w 96"/>
                <a:gd name="T3" fmla="*/ 114 h 79"/>
                <a:gd name="T4" fmla="*/ 33 w 96"/>
                <a:gd name="T5" fmla="*/ 0 h 79"/>
                <a:gd name="T6" fmla="*/ 13 w 96"/>
                <a:gd name="T7" fmla="*/ 101 h 79"/>
                <a:gd name="T8" fmla="*/ 18 w 96"/>
                <a:gd name="T9" fmla="*/ 343 h 79"/>
                <a:gd name="T10" fmla="*/ 0 w 96"/>
                <a:gd name="T11" fmla="*/ 34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79"/>
                <a:gd name="T20" fmla="*/ 96 w 96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79">
                  <a:moveTo>
                    <a:pt x="92" y="77"/>
                  </a:moveTo>
                  <a:lnTo>
                    <a:pt x="96" y="26"/>
                  </a:lnTo>
                  <a:lnTo>
                    <a:pt x="53" y="0"/>
                  </a:lnTo>
                  <a:lnTo>
                    <a:pt x="21" y="23"/>
                  </a:lnTo>
                  <a:lnTo>
                    <a:pt x="29" y="79"/>
                  </a:lnTo>
                  <a:lnTo>
                    <a:pt x="0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106"/>
            <p:cNvSpPr>
              <a:spLocks/>
            </p:cNvSpPr>
            <p:nvPr/>
          </p:nvSpPr>
          <p:spPr bwMode="auto">
            <a:xfrm>
              <a:off x="1731" y="2474"/>
              <a:ext cx="60" cy="115"/>
            </a:xfrm>
            <a:custGeom>
              <a:avLst/>
              <a:gdLst>
                <a:gd name="T0" fmla="*/ 36 w 67"/>
                <a:gd name="T1" fmla="*/ 363 h 85"/>
                <a:gd name="T2" fmla="*/ 39 w 67"/>
                <a:gd name="T3" fmla="*/ 100 h 85"/>
                <a:gd name="T4" fmla="*/ 19 w 67"/>
                <a:gd name="T5" fmla="*/ 0 h 85"/>
                <a:gd name="T6" fmla="*/ 0 w 67"/>
                <a:gd name="T7" fmla="*/ 100 h 85"/>
                <a:gd name="T8" fmla="*/ 2 w 67"/>
                <a:gd name="T9" fmla="*/ 386 h 85"/>
                <a:gd name="T10" fmla="*/ 36 w 67"/>
                <a:gd name="T11" fmla="*/ 363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5"/>
                <a:gd name="T20" fmla="*/ 67 w 67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5">
                  <a:moveTo>
                    <a:pt x="63" y="80"/>
                  </a:moveTo>
                  <a:lnTo>
                    <a:pt x="67" y="22"/>
                  </a:lnTo>
                  <a:lnTo>
                    <a:pt x="32" y="0"/>
                  </a:lnTo>
                  <a:lnTo>
                    <a:pt x="0" y="22"/>
                  </a:lnTo>
                  <a:lnTo>
                    <a:pt x="2" y="85"/>
                  </a:lnTo>
                  <a:lnTo>
                    <a:pt x="63" y="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107"/>
            <p:cNvSpPr>
              <a:spLocks/>
            </p:cNvSpPr>
            <p:nvPr/>
          </p:nvSpPr>
          <p:spPr bwMode="auto">
            <a:xfrm>
              <a:off x="1731" y="2474"/>
              <a:ext cx="60" cy="115"/>
            </a:xfrm>
            <a:custGeom>
              <a:avLst/>
              <a:gdLst>
                <a:gd name="T0" fmla="*/ 36 w 67"/>
                <a:gd name="T1" fmla="*/ 363 h 85"/>
                <a:gd name="T2" fmla="*/ 39 w 67"/>
                <a:gd name="T3" fmla="*/ 100 h 85"/>
                <a:gd name="T4" fmla="*/ 19 w 67"/>
                <a:gd name="T5" fmla="*/ 0 h 85"/>
                <a:gd name="T6" fmla="*/ 0 w 67"/>
                <a:gd name="T7" fmla="*/ 100 h 85"/>
                <a:gd name="T8" fmla="*/ 2 w 67"/>
                <a:gd name="T9" fmla="*/ 386 h 85"/>
                <a:gd name="T10" fmla="*/ 36 w 67"/>
                <a:gd name="T11" fmla="*/ 363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5"/>
                <a:gd name="T20" fmla="*/ 67 w 67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5">
                  <a:moveTo>
                    <a:pt x="63" y="80"/>
                  </a:moveTo>
                  <a:lnTo>
                    <a:pt x="67" y="22"/>
                  </a:lnTo>
                  <a:lnTo>
                    <a:pt x="32" y="0"/>
                  </a:lnTo>
                  <a:lnTo>
                    <a:pt x="0" y="22"/>
                  </a:lnTo>
                  <a:lnTo>
                    <a:pt x="2" y="85"/>
                  </a:lnTo>
                  <a:lnTo>
                    <a:pt x="63" y="8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108"/>
            <p:cNvSpPr>
              <a:spLocks/>
            </p:cNvSpPr>
            <p:nvPr/>
          </p:nvSpPr>
          <p:spPr bwMode="auto">
            <a:xfrm>
              <a:off x="1636" y="2486"/>
              <a:ext cx="84" cy="97"/>
            </a:xfrm>
            <a:custGeom>
              <a:avLst/>
              <a:gdLst>
                <a:gd name="T0" fmla="*/ 43 w 92"/>
                <a:gd name="T1" fmla="*/ 340 h 71"/>
                <a:gd name="T2" fmla="*/ 58 w 92"/>
                <a:gd name="T3" fmla="*/ 182 h 71"/>
                <a:gd name="T4" fmla="*/ 53 w 92"/>
                <a:gd name="T5" fmla="*/ 0 h 71"/>
                <a:gd name="T6" fmla="*/ 28 w 92"/>
                <a:gd name="T7" fmla="*/ 27 h 71"/>
                <a:gd name="T8" fmla="*/ 0 w 92"/>
                <a:gd name="T9" fmla="*/ 223 h 71"/>
                <a:gd name="T10" fmla="*/ 0 w 92"/>
                <a:gd name="T11" fmla="*/ 305 h 71"/>
                <a:gd name="T12" fmla="*/ 43 w 92"/>
                <a:gd name="T13" fmla="*/ 340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"/>
                <a:gd name="T22" fmla="*/ 0 h 71"/>
                <a:gd name="T23" fmla="*/ 92 w 92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" h="71">
                  <a:moveTo>
                    <a:pt x="67" y="71"/>
                  </a:moveTo>
                  <a:lnTo>
                    <a:pt x="92" y="38"/>
                  </a:lnTo>
                  <a:lnTo>
                    <a:pt x="84" y="0"/>
                  </a:lnTo>
                  <a:lnTo>
                    <a:pt x="45" y="6"/>
                  </a:lnTo>
                  <a:lnTo>
                    <a:pt x="0" y="47"/>
                  </a:lnTo>
                  <a:lnTo>
                    <a:pt x="0" y="64"/>
                  </a:lnTo>
                  <a:lnTo>
                    <a:pt x="67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109"/>
            <p:cNvSpPr>
              <a:spLocks/>
            </p:cNvSpPr>
            <p:nvPr/>
          </p:nvSpPr>
          <p:spPr bwMode="auto">
            <a:xfrm>
              <a:off x="1636" y="2486"/>
              <a:ext cx="84" cy="97"/>
            </a:xfrm>
            <a:custGeom>
              <a:avLst/>
              <a:gdLst>
                <a:gd name="T0" fmla="*/ 43 w 92"/>
                <a:gd name="T1" fmla="*/ 340 h 71"/>
                <a:gd name="T2" fmla="*/ 58 w 92"/>
                <a:gd name="T3" fmla="*/ 182 h 71"/>
                <a:gd name="T4" fmla="*/ 53 w 92"/>
                <a:gd name="T5" fmla="*/ 0 h 71"/>
                <a:gd name="T6" fmla="*/ 28 w 92"/>
                <a:gd name="T7" fmla="*/ 27 h 71"/>
                <a:gd name="T8" fmla="*/ 0 w 92"/>
                <a:gd name="T9" fmla="*/ 223 h 71"/>
                <a:gd name="T10" fmla="*/ 0 w 92"/>
                <a:gd name="T11" fmla="*/ 305 h 71"/>
                <a:gd name="T12" fmla="*/ 43 w 92"/>
                <a:gd name="T13" fmla="*/ 340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"/>
                <a:gd name="T22" fmla="*/ 0 h 71"/>
                <a:gd name="T23" fmla="*/ 92 w 92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" h="71">
                  <a:moveTo>
                    <a:pt x="67" y="71"/>
                  </a:moveTo>
                  <a:lnTo>
                    <a:pt x="92" y="38"/>
                  </a:lnTo>
                  <a:lnTo>
                    <a:pt x="84" y="0"/>
                  </a:lnTo>
                  <a:lnTo>
                    <a:pt x="45" y="6"/>
                  </a:lnTo>
                  <a:lnTo>
                    <a:pt x="0" y="47"/>
                  </a:lnTo>
                  <a:lnTo>
                    <a:pt x="0" y="64"/>
                  </a:lnTo>
                  <a:lnTo>
                    <a:pt x="67" y="7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110"/>
            <p:cNvSpPr>
              <a:spLocks/>
            </p:cNvSpPr>
            <p:nvPr/>
          </p:nvSpPr>
          <p:spPr bwMode="auto">
            <a:xfrm>
              <a:off x="1324" y="2473"/>
              <a:ext cx="69" cy="104"/>
            </a:xfrm>
            <a:custGeom>
              <a:avLst/>
              <a:gdLst>
                <a:gd name="T0" fmla="*/ 49 w 75"/>
                <a:gd name="T1" fmla="*/ 344 h 77"/>
                <a:gd name="T2" fmla="*/ 47 w 75"/>
                <a:gd name="T3" fmla="*/ 78 h 77"/>
                <a:gd name="T4" fmla="*/ 21 w 75"/>
                <a:gd name="T5" fmla="*/ 0 h 77"/>
                <a:gd name="T6" fmla="*/ 6 w 75"/>
                <a:gd name="T7" fmla="*/ 104 h 77"/>
                <a:gd name="T8" fmla="*/ 0 w 75"/>
                <a:gd name="T9" fmla="*/ 323 h 77"/>
                <a:gd name="T10" fmla="*/ 49 w 75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7"/>
                <a:gd name="T20" fmla="*/ 75 w 75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7">
                  <a:moveTo>
                    <a:pt x="75" y="77"/>
                  </a:moveTo>
                  <a:lnTo>
                    <a:pt x="71" y="18"/>
                  </a:lnTo>
                  <a:lnTo>
                    <a:pt x="31" y="0"/>
                  </a:lnTo>
                  <a:lnTo>
                    <a:pt x="6" y="23"/>
                  </a:lnTo>
                  <a:lnTo>
                    <a:pt x="0" y="72"/>
                  </a:lnTo>
                  <a:lnTo>
                    <a:pt x="75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111"/>
            <p:cNvSpPr>
              <a:spLocks/>
            </p:cNvSpPr>
            <p:nvPr/>
          </p:nvSpPr>
          <p:spPr bwMode="auto">
            <a:xfrm>
              <a:off x="1324" y="2473"/>
              <a:ext cx="69" cy="104"/>
            </a:xfrm>
            <a:custGeom>
              <a:avLst/>
              <a:gdLst>
                <a:gd name="T0" fmla="*/ 49 w 75"/>
                <a:gd name="T1" fmla="*/ 344 h 77"/>
                <a:gd name="T2" fmla="*/ 47 w 75"/>
                <a:gd name="T3" fmla="*/ 78 h 77"/>
                <a:gd name="T4" fmla="*/ 21 w 75"/>
                <a:gd name="T5" fmla="*/ 0 h 77"/>
                <a:gd name="T6" fmla="*/ 6 w 75"/>
                <a:gd name="T7" fmla="*/ 104 h 77"/>
                <a:gd name="T8" fmla="*/ 0 w 75"/>
                <a:gd name="T9" fmla="*/ 323 h 77"/>
                <a:gd name="T10" fmla="*/ 49 w 75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7"/>
                <a:gd name="T20" fmla="*/ 75 w 75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7">
                  <a:moveTo>
                    <a:pt x="75" y="77"/>
                  </a:moveTo>
                  <a:lnTo>
                    <a:pt x="71" y="18"/>
                  </a:lnTo>
                  <a:lnTo>
                    <a:pt x="31" y="0"/>
                  </a:lnTo>
                  <a:lnTo>
                    <a:pt x="6" y="23"/>
                  </a:lnTo>
                  <a:lnTo>
                    <a:pt x="0" y="72"/>
                  </a:lnTo>
                  <a:lnTo>
                    <a:pt x="75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112"/>
            <p:cNvSpPr>
              <a:spLocks/>
            </p:cNvSpPr>
            <p:nvPr/>
          </p:nvSpPr>
          <p:spPr bwMode="auto">
            <a:xfrm>
              <a:off x="1240" y="2481"/>
              <a:ext cx="80" cy="98"/>
            </a:xfrm>
            <a:custGeom>
              <a:avLst/>
              <a:gdLst>
                <a:gd name="T0" fmla="*/ 40 w 89"/>
                <a:gd name="T1" fmla="*/ 320 h 73"/>
                <a:gd name="T2" fmla="*/ 52 w 89"/>
                <a:gd name="T3" fmla="*/ 162 h 73"/>
                <a:gd name="T4" fmla="*/ 44 w 89"/>
                <a:gd name="T5" fmla="*/ 0 h 73"/>
                <a:gd name="T6" fmla="*/ 20 w 89"/>
                <a:gd name="T7" fmla="*/ 42 h 73"/>
                <a:gd name="T8" fmla="*/ 4 w 89"/>
                <a:gd name="T9" fmla="*/ 207 h 73"/>
                <a:gd name="T10" fmla="*/ 0 w 89"/>
                <a:gd name="T11" fmla="*/ 310 h 73"/>
                <a:gd name="T12" fmla="*/ 40 w 89"/>
                <a:gd name="T13" fmla="*/ 32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73"/>
                <a:gd name="T23" fmla="*/ 89 w 89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73">
                  <a:moveTo>
                    <a:pt x="69" y="73"/>
                  </a:moveTo>
                  <a:lnTo>
                    <a:pt x="89" y="37"/>
                  </a:lnTo>
                  <a:lnTo>
                    <a:pt x="75" y="0"/>
                  </a:lnTo>
                  <a:lnTo>
                    <a:pt x="33" y="10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113"/>
            <p:cNvSpPr>
              <a:spLocks/>
            </p:cNvSpPr>
            <p:nvPr/>
          </p:nvSpPr>
          <p:spPr bwMode="auto">
            <a:xfrm>
              <a:off x="1240" y="2481"/>
              <a:ext cx="80" cy="98"/>
            </a:xfrm>
            <a:custGeom>
              <a:avLst/>
              <a:gdLst>
                <a:gd name="T0" fmla="*/ 40 w 89"/>
                <a:gd name="T1" fmla="*/ 320 h 73"/>
                <a:gd name="T2" fmla="*/ 52 w 89"/>
                <a:gd name="T3" fmla="*/ 162 h 73"/>
                <a:gd name="T4" fmla="*/ 44 w 89"/>
                <a:gd name="T5" fmla="*/ 0 h 73"/>
                <a:gd name="T6" fmla="*/ 20 w 89"/>
                <a:gd name="T7" fmla="*/ 42 h 73"/>
                <a:gd name="T8" fmla="*/ 4 w 89"/>
                <a:gd name="T9" fmla="*/ 207 h 73"/>
                <a:gd name="T10" fmla="*/ 0 w 89"/>
                <a:gd name="T11" fmla="*/ 310 h 73"/>
                <a:gd name="T12" fmla="*/ 40 w 89"/>
                <a:gd name="T13" fmla="*/ 32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73"/>
                <a:gd name="T23" fmla="*/ 89 w 89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73">
                  <a:moveTo>
                    <a:pt x="69" y="73"/>
                  </a:moveTo>
                  <a:lnTo>
                    <a:pt x="89" y="37"/>
                  </a:lnTo>
                  <a:lnTo>
                    <a:pt x="75" y="0"/>
                  </a:lnTo>
                  <a:lnTo>
                    <a:pt x="33" y="10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114"/>
            <p:cNvSpPr>
              <a:spLocks/>
            </p:cNvSpPr>
            <p:nvPr/>
          </p:nvSpPr>
          <p:spPr bwMode="auto">
            <a:xfrm>
              <a:off x="1033" y="2474"/>
              <a:ext cx="62" cy="109"/>
            </a:xfrm>
            <a:custGeom>
              <a:avLst/>
              <a:gdLst>
                <a:gd name="T0" fmla="*/ 40 w 69"/>
                <a:gd name="T1" fmla="*/ 358 h 80"/>
                <a:gd name="T2" fmla="*/ 37 w 69"/>
                <a:gd name="T3" fmla="*/ 106 h 80"/>
                <a:gd name="T4" fmla="*/ 14 w 69"/>
                <a:gd name="T5" fmla="*/ 0 h 80"/>
                <a:gd name="T6" fmla="*/ 0 w 69"/>
                <a:gd name="T7" fmla="*/ 142 h 80"/>
                <a:gd name="T8" fmla="*/ 10 w 69"/>
                <a:gd name="T9" fmla="*/ 377 h 80"/>
                <a:gd name="T10" fmla="*/ 40 w 6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0"/>
                <a:gd name="T20" fmla="*/ 69 w 6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0">
                  <a:moveTo>
                    <a:pt x="69" y="76"/>
                  </a:moveTo>
                  <a:lnTo>
                    <a:pt x="63" y="23"/>
                  </a:lnTo>
                  <a:lnTo>
                    <a:pt x="25" y="0"/>
                  </a:lnTo>
                  <a:lnTo>
                    <a:pt x="0" y="30"/>
                  </a:lnTo>
                  <a:lnTo>
                    <a:pt x="16" y="80"/>
                  </a:lnTo>
                  <a:lnTo>
                    <a:pt x="69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115"/>
            <p:cNvSpPr>
              <a:spLocks/>
            </p:cNvSpPr>
            <p:nvPr/>
          </p:nvSpPr>
          <p:spPr bwMode="auto">
            <a:xfrm>
              <a:off x="1033" y="2474"/>
              <a:ext cx="62" cy="109"/>
            </a:xfrm>
            <a:custGeom>
              <a:avLst/>
              <a:gdLst>
                <a:gd name="T0" fmla="*/ 40 w 69"/>
                <a:gd name="T1" fmla="*/ 358 h 80"/>
                <a:gd name="T2" fmla="*/ 37 w 69"/>
                <a:gd name="T3" fmla="*/ 106 h 80"/>
                <a:gd name="T4" fmla="*/ 14 w 69"/>
                <a:gd name="T5" fmla="*/ 0 h 80"/>
                <a:gd name="T6" fmla="*/ 0 w 69"/>
                <a:gd name="T7" fmla="*/ 142 h 80"/>
                <a:gd name="T8" fmla="*/ 10 w 69"/>
                <a:gd name="T9" fmla="*/ 377 h 80"/>
                <a:gd name="T10" fmla="*/ 40 w 6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0"/>
                <a:gd name="T20" fmla="*/ 69 w 6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0">
                  <a:moveTo>
                    <a:pt x="69" y="76"/>
                  </a:moveTo>
                  <a:lnTo>
                    <a:pt x="63" y="23"/>
                  </a:lnTo>
                  <a:lnTo>
                    <a:pt x="25" y="0"/>
                  </a:lnTo>
                  <a:lnTo>
                    <a:pt x="0" y="30"/>
                  </a:lnTo>
                  <a:lnTo>
                    <a:pt x="16" y="80"/>
                  </a:lnTo>
                  <a:lnTo>
                    <a:pt x="69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116"/>
            <p:cNvSpPr>
              <a:spLocks/>
            </p:cNvSpPr>
            <p:nvPr/>
          </p:nvSpPr>
          <p:spPr bwMode="auto">
            <a:xfrm>
              <a:off x="888" y="2518"/>
              <a:ext cx="145" cy="61"/>
            </a:xfrm>
            <a:custGeom>
              <a:avLst/>
              <a:gdLst>
                <a:gd name="T0" fmla="*/ 98 w 160"/>
                <a:gd name="T1" fmla="*/ 207 h 45"/>
                <a:gd name="T2" fmla="*/ 25 w 160"/>
                <a:gd name="T3" fmla="*/ 0 h 45"/>
                <a:gd name="T4" fmla="*/ 0 w 160"/>
                <a:gd name="T5" fmla="*/ 64 h 45"/>
                <a:gd name="T6" fmla="*/ 11 w 160"/>
                <a:gd name="T7" fmla="*/ 197 h 45"/>
                <a:gd name="T8" fmla="*/ 98 w 160"/>
                <a:gd name="T9" fmla="*/ 20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5"/>
                <a:gd name="T17" fmla="*/ 160 w 16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5">
                  <a:moveTo>
                    <a:pt x="160" y="45"/>
                  </a:moveTo>
                  <a:lnTo>
                    <a:pt x="41" y="0"/>
                  </a:lnTo>
                  <a:lnTo>
                    <a:pt x="0" y="14"/>
                  </a:lnTo>
                  <a:lnTo>
                    <a:pt x="17" y="43"/>
                  </a:lnTo>
                  <a:lnTo>
                    <a:pt x="160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117"/>
            <p:cNvSpPr>
              <a:spLocks/>
            </p:cNvSpPr>
            <p:nvPr/>
          </p:nvSpPr>
          <p:spPr bwMode="auto">
            <a:xfrm>
              <a:off x="888" y="2518"/>
              <a:ext cx="145" cy="61"/>
            </a:xfrm>
            <a:custGeom>
              <a:avLst/>
              <a:gdLst>
                <a:gd name="T0" fmla="*/ 98 w 160"/>
                <a:gd name="T1" fmla="*/ 207 h 45"/>
                <a:gd name="T2" fmla="*/ 25 w 160"/>
                <a:gd name="T3" fmla="*/ 0 h 45"/>
                <a:gd name="T4" fmla="*/ 0 w 160"/>
                <a:gd name="T5" fmla="*/ 64 h 45"/>
                <a:gd name="T6" fmla="*/ 11 w 160"/>
                <a:gd name="T7" fmla="*/ 197 h 45"/>
                <a:gd name="T8" fmla="*/ 98 w 160"/>
                <a:gd name="T9" fmla="*/ 20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5"/>
                <a:gd name="T17" fmla="*/ 160 w 16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5">
                  <a:moveTo>
                    <a:pt x="160" y="45"/>
                  </a:moveTo>
                  <a:lnTo>
                    <a:pt x="41" y="0"/>
                  </a:lnTo>
                  <a:lnTo>
                    <a:pt x="0" y="14"/>
                  </a:lnTo>
                  <a:lnTo>
                    <a:pt x="17" y="43"/>
                  </a:lnTo>
                  <a:lnTo>
                    <a:pt x="160" y="4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118"/>
            <p:cNvSpPr>
              <a:spLocks/>
            </p:cNvSpPr>
            <p:nvPr/>
          </p:nvSpPr>
          <p:spPr bwMode="auto">
            <a:xfrm>
              <a:off x="803" y="2356"/>
              <a:ext cx="2187" cy="223"/>
            </a:xfrm>
            <a:custGeom>
              <a:avLst/>
              <a:gdLst>
                <a:gd name="T0" fmla="*/ 18 w 2412"/>
                <a:gd name="T1" fmla="*/ 743 h 165"/>
                <a:gd name="T2" fmla="*/ 0 w 2412"/>
                <a:gd name="T3" fmla="*/ 400 h 165"/>
                <a:gd name="T4" fmla="*/ 58 w 2412"/>
                <a:gd name="T5" fmla="*/ 287 h 165"/>
                <a:gd name="T6" fmla="*/ 124 w 2412"/>
                <a:gd name="T7" fmla="*/ 497 h 165"/>
                <a:gd name="T8" fmla="*/ 119 w 2412"/>
                <a:gd name="T9" fmla="*/ 287 h 165"/>
                <a:gd name="T10" fmla="*/ 157 w 2412"/>
                <a:gd name="T11" fmla="*/ 0 h 165"/>
                <a:gd name="T12" fmla="*/ 205 w 2412"/>
                <a:gd name="T13" fmla="*/ 197 h 165"/>
                <a:gd name="T14" fmla="*/ 215 w 2412"/>
                <a:gd name="T15" fmla="*/ 497 h 165"/>
                <a:gd name="T16" fmla="*/ 303 w 2412"/>
                <a:gd name="T17" fmla="*/ 266 h 165"/>
                <a:gd name="T18" fmla="*/ 310 w 2412"/>
                <a:gd name="T19" fmla="*/ 114 h 165"/>
                <a:gd name="T20" fmla="*/ 355 w 2412"/>
                <a:gd name="T21" fmla="*/ 114 h 165"/>
                <a:gd name="T22" fmla="*/ 365 w 2412"/>
                <a:gd name="T23" fmla="*/ 0 h 165"/>
                <a:gd name="T24" fmla="*/ 410 w 2412"/>
                <a:gd name="T25" fmla="*/ 197 h 165"/>
                <a:gd name="T26" fmla="*/ 417 w 2412"/>
                <a:gd name="T27" fmla="*/ 497 h 165"/>
                <a:gd name="T28" fmla="*/ 492 w 2412"/>
                <a:gd name="T29" fmla="*/ 219 h 165"/>
                <a:gd name="T30" fmla="*/ 556 w 2412"/>
                <a:gd name="T31" fmla="*/ 424 h 165"/>
                <a:gd name="T32" fmla="*/ 614 w 2412"/>
                <a:gd name="T33" fmla="*/ 177 h 165"/>
                <a:gd name="T34" fmla="*/ 639 w 2412"/>
                <a:gd name="T35" fmla="*/ 22 h 165"/>
                <a:gd name="T36" fmla="*/ 693 w 2412"/>
                <a:gd name="T37" fmla="*/ 245 h 165"/>
                <a:gd name="T38" fmla="*/ 689 w 2412"/>
                <a:gd name="T39" fmla="*/ 733 h 165"/>
                <a:gd name="T40" fmla="*/ 739 w 2412"/>
                <a:gd name="T41" fmla="*/ 743 h 165"/>
                <a:gd name="T42" fmla="*/ 723 w 2412"/>
                <a:gd name="T43" fmla="*/ 287 h 165"/>
                <a:gd name="T44" fmla="*/ 755 w 2412"/>
                <a:gd name="T45" fmla="*/ 47 h 165"/>
                <a:gd name="T46" fmla="*/ 804 w 2412"/>
                <a:gd name="T47" fmla="*/ 197 h 165"/>
                <a:gd name="T48" fmla="*/ 812 w 2412"/>
                <a:gd name="T49" fmla="*/ 562 h 165"/>
                <a:gd name="T50" fmla="*/ 855 w 2412"/>
                <a:gd name="T51" fmla="*/ 154 h 165"/>
                <a:gd name="T52" fmla="*/ 909 w 2412"/>
                <a:gd name="T53" fmla="*/ 131 h 165"/>
                <a:gd name="T54" fmla="*/ 920 w 2412"/>
                <a:gd name="T55" fmla="*/ 349 h 165"/>
                <a:gd name="T56" fmla="*/ 928 w 2412"/>
                <a:gd name="T57" fmla="*/ 514 h 165"/>
                <a:gd name="T58" fmla="*/ 931 w 2412"/>
                <a:gd name="T59" fmla="*/ 618 h 165"/>
                <a:gd name="T60" fmla="*/ 938 w 2412"/>
                <a:gd name="T61" fmla="*/ 665 h 165"/>
                <a:gd name="T62" fmla="*/ 942 w 2412"/>
                <a:gd name="T63" fmla="*/ 639 h 165"/>
                <a:gd name="T64" fmla="*/ 949 w 2412"/>
                <a:gd name="T65" fmla="*/ 541 h 165"/>
                <a:gd name="T66" fmla="*/ 960 w 2412"/>
                <a:gd name="T67" fmla="*/ 380 h 165"/>
                <a:gd name="T68" fmla="*/ 975 w 2412"/>
                <a:gd name="T69" fmla="*/ 131 h 165"/>
                <a:gd name="T70" fmla="*/ 1023 w 2412"/>
                <a:gd name="T71" fmla="*/ 47 h 165"/>
                <a:gd name="T72" fmla="*/ 1037 w 2412"/>
                <a:gd name="T73" fmla="*/ 177 h 165"/>
                <a:gd name="T74" fmla="*/ 1077 w 2412"/>
                <a:gd name="T75" fmla="*/ 47 h 165"/>
                <a:gd name="T76" fmla="*/ 1099 w 2412"/>
                <a:gd name="T77" fmla="*/ 47 h 165"/>
                <a:gd name="T78" fmla="*/ 1140 w 2412"/>
                <a:gd name="T79" fmla="*/ 197 h 165"/>
                <a:gd name="T80" fmla="*/ 1158 w 2412"/>
                <a:gd name="T81" fmla="*/ 497 h 165"/>
                <a:gd name="T82" fmla="*/ 1257 w 2412"/>
                <a:gd name="T83" fmla="*/ 400 h 165"/>
                <a:gd name="T84" fmla="*/ 1282 w 2412"/>
                <a:gd name="T85" fmla="*/ 22 h 165"/>
                <a:gd name="T86" fmla="*/ 1333 w 2412"/>
                <a:gd name="T87" fmla="*/ 177 h 165"/>
                <a:gd name="T88" fmla="*/ 1344 w 2412"/>
                <a:gd name="T89" fmla="*/ 424 h 165"/>
                <a:gd name="T90" fmla="*/ 1366 w 2412"/>
                <a:gd name="T91" fmla="*/ 472 h 165"/>
                <a:gd name="T92" fmla="*/ 1384 w 2412"/>
                <a:gd name="T93" fmla="*/ 89 h 165"/>
                <a:gd name="T94" fmla="*/ 1443 w 2412"/>
                <a:gd name="T95" fmla="*/ 131 h 165"/>
                <a:gd name="T96" fmla="*/ 1478 w 2412"/>
                <a:gd name="T97" fmla="*/ 654 h 1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12"/>
                <a:gd name="T148" fmla="*/ 0 h 165"/>
                <a:gd name="T149" fmla="*/ 2412 w 2412"/>
                <a:gd name="T150" fmla="*/ 165 h 1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12" h="165">
                  <a:moveTo>
                    <a:pt x="29" y="165"/>
                  </a:moveTo>
                  <a:lnTo>
                    <a:pt x="0" y="89"/>
                  </a:lnTo>
                  <a:lnTo>
                    <a:pt x="95" y="64"/>
                  </a:lnTo>
                  <a:lnTo>
                    <a:pt x="203" y="110"/>
                  </a:lnTo>
                  <a:lnTo>
                    <a:pt x="195" y="64"/>
                  </a:lnTo>
                  <a:lnTo>
                    <a:pt x="257" y="0"/>
                  </a:lnTo>
                  <a:lnTo>
                    <a:pt x="334" y="44"/>
                  </a:lnTo>
                  <a:lnTo>
                    <a:pt x="351" y="110"/>
                  </a:lnTo>
                  <a:lnTo>
                    <a:pt x="494" y="59"/>
                  </a:lnTo>
                  <a:lnTo>
                    <a:pt x="506" y="25"/>
                  </a:lnTo>
                  <a:lnTo>
                    <a:pt x="579" y="25"/>
                  </a:lnTo>
                  <a:lnTo>
                    <a:pt x="596" y="0"/>
                  </a:lnTo>
                  <a:lnTo>
                    <a:pt x="668" y="44"/>
                  </a:lnTo>
                  <a:lnTo>
                    <a:pt x="679" y="110"/>
                  </a:lnTo>
                  <a:lnTo>
                    <a:pt x="804" y="49"/>
                  </a:lnTo>
                  <a:lnTo>
                    <a:pt x="907" y="94"/>
                  </a:lnTo>
                  <a:lnTo>
                    <a:pt x="1002" y="39"/>
                  </a:lnTo>
                  <a:lnTo>
                    <a:pt x="1043" y="5"/>
                  </a:lnTo>
                  <a:lnTo>
                    <a:pt x="1132" y="54"/>
                  </a:lnTo>
                  <a:lnTo>
                    <a:pt x="1124" y="163"/>
                  </a:lnTo>
                  <a:lnTo>
                    <a:pt x="1205" y="165"/>
                  </a:lnTo>
                  <a:lnTo>
                    <a:pt x="1179" y="64"/>
                  </a:lnTo>
                  <a:lnTo>
                    <a:pt x="1233" y="10"/>
                  </a:lnTo>
                  <a:lnTo>
                    <a:pt x="1312" y="44"/>
                  </a:lnTo>
                  <a:lnTo>
                    <a:pt x="1324" y="125"/>
                  </a:lnTo>
                  <a:lnTo>
                    <a:pt x="1395" y="34"/>
                  </a:lnTo>
                  <a:lnTo>
                    <a:pt x="1484" y="29"/>
                  </a:lnTo>
                  <a:lnTo>
                    <a:pt x="1501" y="77"/>
                  </a:lnTo>
                  <a:lnTo>
                    <a:pt x="1513" y="114"/>
                  </a:lnTo>
                  <a:lnTo>
                    <a:pt x="1521" y="137"/>
                  </a:lnTo>
                  <a:lnTo>
                    <a:pt x="1529" y="147"/>
                  </a:lnTo>
                  <a:lnTo>
                    <a:pt x="1537" y="142"/>
                  </a:lnTo>
                  <a:lnTo>
                    <a:pt x="1549" y="120"/>
                  </a:lnTo>
                  <a:lnTo>
                    <a:pt x="1567" y="84"/>
                  </a:lnTo>
                  <a:lnTo>
                    <a:pt x="1592" y="29"/>
                  </a:lnTo>
                  <a:lnTo>
                    <a:pt x="1669" y="10"/>
                  </a:lnTo>
                  <a:lnTo>
                    <a:pt x="1693" y="39"/>
                  </a:lnTo>
                  <a:lnTo>
                    <a:pt x="1758" y="10"/>
                  </a:lnTo>
                  <a:lnTo>
                    <a:pt x="1794" y="10"/>
                  </a:lnTo>
                  <a:lnTo>
                    <a:pt x="1859" y="44"/>
                  </a:lnTo>
                  <a:lnTo>
                    <a:pt x="1889" y="110"/>
                  </a:lnTo>
                  <a:lnTo>
                    <a:pt x="2051" y="89"/>
                  </a:lnTo>
                  <a:lnTo>
                    <a:pt x="2092" y="5"/>
                  </a:lnTo>
                  <a:lnTo>
                    <a:pt x="2175" y="39"/>
                  </a:lnTo>
                  <a:lnTo>
                    <a:pt x="2193" y="94"/>
                  </a:lnTo>
                  <a:lnTo>
                    <a:pt x="2228" y="104"/>
                  </a:lnTo>
                  <a:lnTo>
                    <a:pt x="2258" y="20"/>
                  </a:lnTo>
                  <a:lnTo>
                    <a:pt x="2355" y="29"/>
                  </a:lnTo>
                  <a:lnTo>
                    <a:pt x="2412" y="14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119"/>
            <p:cNvSpPr>
              <a:spLocks/>
            </p:cNvSpPr>
            <p:nvPr/>
          </p:nvSpPr>
          <p:spPr bwMode="auto">
            <a:xfrm>
              <a:off x="1419" y="2518"/>
              <a:ext cx="135" cy="55"/>
            </a:xfrm>
            <a:custGeom>
              <a:avLst/>
              <a:gdLst>
                <a:gd name="T0" fmla="*/ 0 w 149"/>
                <a:gd name="T1" fmla="*/ 198 h 40"/>
                <a:gd name="T2" fmla="*/ 54 w 149"/>
                <a:gd name="T3" fmla="*/ 0 h 40"/>
                <a:gd name="T4" fmla="*/ 92 w 149"/>
                <a:gd name="T5" fmla="*/ 50 h 40"/>
                <a:gd name="T6" fmla="*/ 75 w 149"/>
                <a:gd name="T7" fmla="*/ 172 h 40"/>
                <a:gd name="T8" fmla="*/ 0 w 149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0"/>
                <a:gd name="T17" fmla="*/ 149 w 14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0">
                  <a:moveTo>
                    <a:pt x="0" y="40"/>
                  </a:moveTo>
                  <a:lnTo>
                    <a:pt x="89" y="0"/>
                  </a:lnTo>
                  <a:lnTo>
                    <a:pt x="149" y="10"/>
                  </a:lnTo>
                  <a:lnTo>
                    <a:pt x="125" y="3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120"/>
            <p:cNvSpPr>
              <a:spLocks/>
            </p:cNvSpPr>
            <p:nvPr/>
          </p:nvSpPr>
          <p:spPr bwMode="auto">
            <a:xfrm>
              <a:off x="1419" y="2518"/>
              <a:ext cx="135" cy="55"/>
            </a:xfrm>
            <a:custGeom>
              <a:avLst/>
              <a:gdLst>
                <a:gd name="T0" fmla="*/ 0 w 149"/>
                <a:gd name="T1" fmla="*/ 198 h 40"/>
                <a:gd name="T2" fmla="*/ 54 w 149"/>
                <a:gd name="T3" fmla="*/ 0 h 40"/>
                <a:gd name="T4" fmla="*/ 92 w 149"/>
                <a:gd name="T5" fmla="*/ 50 h 40"/>
                <a:gd name="T6" fmla="*/ 75 w 149"/>
                <a:gd name="T7" fmla="*/ 172 h 40"/>
                <a:gd name="T8" fmla="*/ 0 w 149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0"/>
                <a:gd name="T17" fmla="*/ 149 w 14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0">
                  <a:moveTo>
                    <a:pt x="0" y="40"/>
                  </a:moveTo>
                  <a:lnTo>
                    <a:pt x="89" y="0"/>
                  </a:lnTo>
                  <a:lnTo>
                    <a:pt x="149" y="10"/>
                  </a:lnTo>
                  <a:lnTo>
                    <a:pt x="125" y="35"/>
                  </a:lnTo>
                  <a:lnTo>
                    <a:pt x="0" y="4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121"/>
            <p:cNvSpPr>
              <a:spLocks/>
            </p:cNvSpPr>
            <p:nvPr/>
          </p:nvSpPr>
          <p:spPr bwMode="auto">
            <a:xfrm>
              <a:off x="1117" y="2511"/>
              <a:ext cx="119" cy="66"/>
            </a:xfrm>
            <a:custGeom>
              <a:avLst/>
              <a:gdLst>
                <a:gd name="T0" fmla="*/ 0 w 132"/>
                <a:gd name="T1" fmla="*/ 218 h 49"/>
                <a:gd name="T2" fmla="*/ 61 w 132"/>
                <a:gd name="T3" fmla="*/ 0 h 49"/>
                <a:gd name="T4" fmla="*/ 78 w 132"/>
                <a:gd name="T5" fmla="*/ 48 h 49"/>
                <a:gd name="T6" fmla="*/ 72 w 132"/>
                <a:gd name="T7" fmla="*/ 168 h 49"/>
                <a:gd name="T8" fmla="*/ 0 w 132"/>
                <a:gd name="T9" fmla="*/ 218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49"/>
                <a:gd name="T17" fmla="*/ 132 w 13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49">
                  <a:moveTo>
                    <a:pt x="0" y="49"/>
                  </a:moveTo>
                  <a:lnTo>
                    <a:pt x="102" y="0"/>
                  </a:lnTo>
                  <a:lnTo>
                    <a:pt x="132" y="11"/>
                  </a:lnTo>
                  <a:lnTo>
                    <a:pt x="122" y="3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22"/>
            <p:cNvSpPr>
              <a:spLocks/>
            </p:cNvSpPr>
            <p:nvPr/>
          </p:nvSpPr>
          <p:spPr bwMode="auto">
            <a:xfrm>
              <a:off x="1117" y="2511"/>
              <a:ext cx="119" cy="66"/>
            </a:xfrm>
            <a:custGeom>
              <a:avLst/>
              <a:gdLst>
                <a:gd name="T0" fmla="*/ 0 w 132"/>
                <a:gd name="T1" fmla="*/ 218 h 49"/>
                <a:gd name="T2" fmla="*/ 61 w 132"/>
                <a:gd name="T3" fmla="*/ 0 h 49"/>
                <a:gd name="T4" fmla="*/ 78 w 132"/>
                <a:gd name="T5" fmla="*/ 48 h 49"/>
                <a:gd name="T6" fmla="*/ 72 w 132"/>
                <a:gd name="T7" fmla="*/ 168 h 49"/>
                <a:gd name="T8" fmla="*/ 0 w 132"/>
                <a:gd name="T9" fmla="*/ 218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49"/>
                <a:gd name="T17" fmla="*/ 132 w 13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49">
                  <a:moveTo>
                    <a:pt x="0" y="49"/>
                  </a:moveTo>
                  <a:lnTo>
                    <a:pt x="102" y="0"/>
                  </a:lnTo>
                  <a:lnTo>
                    <a:pt x="132" y="11"/>
                  </a:lnTo>
                  <a:lnTo>
                    <a:pt x="122" y="38"/>
                  </a:lnTo>
                  <a:lnTo>
                    <a:pt x="0" y="4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23"/>
            <p:cNvSpPr>
              <a:spLocks/>
            </p:cNvSpPr>
            <p:nvPr/>
          </p:nvSpPr>
          <p:spPr bwMode="auto">
            <a:xfrm>
              <a:off x="1314" y="2391"/>
              <a:ext cx="21" cy="99"/>
            </a:xfrm>
            <a:custGeom>
              <a:avLst/>
              <a:gdLst>
                <a:gd name="T0" fmla="*/ 4 w 24"/>
                <a:gd name="T1" fmla="*/ 0 h 73"/>
                <a:gd name="T2" fmla="*/ 12 w 24"/>
                <a:gd name="T3" fmla="*/ 61 h 73"/>
                <a:gd name="T4" fmla="*/ 0 w 24"/>
                <a:gd name="T5" fmla="*/ 335 h 73"/>
                <a:gd name="T6" fmla="*/ 0 60000 65536"/>
                <a:gd name="T7" fmla="*/ 0 60000 65536"/>
                <a:gd name="T8" fmla="*/ 0 60000 65536"/>
                <a:gd name="T9" fmla="*/ 0 w 24"/>
                <a:gd name="T10" fmla="*/ 0 h 73"/>
                <a:gd name="T11" fmla="*/ 24 w 24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3">
                  <a:moveTo>
                    <a:pt x="6" y="0"/>
                  </a:moveTo>
                  <a:lnTo>
                    <a:pt x="24" y="13"/>
                  </a:lnTo>
                  <a:lnTo>
                    <a:pt x="0" y="7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124"/>
            <p:cNvSpPr>
              <a:spLocks noChangeShapeType="1"/>
            </p:cNvSpPr>
            <p:nvPr/>
          </p:nvSpPr>
          <p:spPr bwMode="auto">
            <a:xfrm flipH="1" flipV="1">
              <a:off x="1248" y="2436"/>
              <a:ext cx="16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125"/>
            <p:cNvSpPr>
              <a:spLocks/>
            </p:cNvSpPr>
            <p:nvPr/>
          </p:nvSpPr>
          <p:spPr bwMode="auto">
            <a:xfrm>
              <a:off x="1616" y="2480"/>
              <a:ext cx="18" cy="96"/>
            </a:xfrm>
            <a:custGeom>
              <a:avLst/>
              <a:gdLst>
                <a:gd name="T0" fmla="*/ 11 w 20"/>
                <a:gd name="T1" fmla="*/ 0 h 71"/>
                <a:gd name="T2" fmla="*/ 0 w 20"/>
                <a:gd name="T3" fmla="*/ 105 h 71"/>
                <a:gd name="T4" fmla="*/ 12 w 20"/>
                <a:gd name="T5" fmla="*/ 322 h 71"/>
                <a:gd name="T6" fmla="*/ 0 60000 65536"/>
                <a:gd name="T7" fmla="*/ 0 60000 65536"/>
                <a:gd name="T8" fmla="*/ 0 60000 65536"/>
                <a:gd name="T9" fmla="*/ 0 w 20"/>
                <a:gd name="T10" fmla="*/ 0 h 71"/>
                <a:gd name="T11" fmla="*/ 20 w 20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71">
                  <a:moveTo>
                    <a:pt x="18" y="0"/>
                  </a:moveTo>
                  <a:lnTo>
                    <a:pt x="0" y="24"/>
                  </a:lnTo>
                  <a:lnTo>
                    <a:pt x="20" y="7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26"/>
            <p:cNvSpPr>
              <a:spLocks/>
            </p:cNvSpPr>
            <p:nvPr/>
          </p:nvSpPr>
          <p:spPr bwMode="auto">
            <a:xfrm>
              <a:off x="1718" y="2408"/>
              <a:ext cx="13" cy="169"/>
            </a:xfrm>
            <a:custGeom>
              <a:avLst/>
              <a:gdLst>
                <a:gd name="T0" fmla="*/ 0 w 14"/>
                <a:gd name="T1" fmla="*/ 0 h 125"/>
                <a:gd name="T2" fmla="*/ 9 w 14"/>
                <a:gd name="T3" fmla="*/ 154 h 125"/>
                <a:gd name="T4" fmla="*/ 7 w 14"/>
                <a:gd name="T5" fmla="*/ 562 h 125"/>
                <a:gd name="T6" fmla="*/ 0 60000 65536"/>
                <a:gd name="T7" fmla="*/ 0 60000 65536"/>
                <a:gd name="T8" fmla="*/ 0 60000 65536"/>
                <a:gd name="T9" fmla="*/ 0 w 14"/>
                <a:gd name="T10" fmla="*/ 0 h 125"/>
                <a:gd name="T11" fmla="*/ 14 w 14"/>
                <a:gd name="T12" fmla="*/ 125 h 1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25">
                  <a:moveTo>
                    <a:pt x="0" y="0"/>
                  </a:moveTo>
                  <a:lnTo>
                    <a:pt x="14" y="34"/>
                  </a:lnTo>
                  <a:lnTo>
                    <a:pt x="8" y="1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Line 127"/>
            <p:cNvSpPr>
              <a:spLocks noChangeShapeType="1"/>
            </p:cNvSpPr>
            <p:nvPr/>
          </p:nvSpPr>
          <p:spPr bwMode="auto">
            <a:xfrm flipH="1">
              <a:off x="1561" y="2528"/>
              <a:ext cx="61" cy="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128"/>
            <p:cNvSpPr>
              <a:spLocks/>
            </p:cNvSpPr>
            <p:nvPr/>
          </p:nvSpPr>
          <p:spPr bwMode="auto">
            <a:xfrm>
              <a:off x="2312" y="2405"/>
              <a:ext cx="23" cy="168"/>
            </a:xfrm>
            <a:custGeom>
              <a:avLst/>
              <a:gdLst>
                <a:gd name="T0" fmla="*/ 19 w 24"/>
                <a:gd name="T1" fmla="*/ 0 h 124"/>
                <a:gd name="T2" fmla="*/ 6 w 24"/>
                <a:gd name="T3" fmla="*/ 196 h 124"/>
                <a:gd name="T4" fmla="*/ 0 w 24"/>
                <a:gd name="T5" fmla="*/ 568 h 124"/>
                <a:gd name="T6" fmla="*/ 0 60000 65536"/>
                <a:gd name="T7" fmla="*/ 0 60000 65536"/>
                <a:gd name="T8" fmla="*/ 0 60000 65536"/>
                <a:gd name="T9" fmla="*/ 0 w 24"/>
                <a:gd name="T10" fmla="*/ 0 h 124"/>
                <a:gd name="T11" fmla="*/ 24 w 24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4">
                  <a:moveTo>
                    <a:pt x="24" y="0"/>
                  </a:moveTo>
                  <a:lnTo>
                    <a:pt x="6" y="43"/>
                  </a:lnTo>
                  <a:lnTo>
                    <a:pt x="0" y="1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Line 129"/>
            <p:cNvSpPr>
              <a:spLocks noChangeShapeType="1"/>
            </p:cNvSpPr>
            <p:nvPr/>
          </p:nvSpPr>
          <p:spPr bwMode="auto">
            <a:xfrm flipH="1">
              <a:off x="2398" y="2372"/>
              <a:ext cx="6" cy="1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Line 130"/>
            <p:cNvSpPr>
              <a:spLocks noChangeShapeType="1"/>
            </p:cNvSpPr>
            <p:nvPr/>
          </p:nvSpPr>
          <p:spPr bwMode="auto">
            <a:xfrm flipV="1">
              <a:off x="2488" y="2490"/>
              <a:ext cx="35" cy="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Line 131"/>
            <p:cNvSpPr>
              <a:spLocks noChangeShapeType="1"/>
            </p:cNvSpPr>
            <p:nvPr/>
          </p:nvSpPr>
          <p:spPr bwMode="auto">
            <a:xfrm>
              <a:off x="2665" y="2481"/>
              <a:ext cx="37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132"/>
            <p:cNvSpPr>
              <a:spLocks/>
            </p:cNvSpPr>
            <p:nvPr/>
          </p:nvSpPr>
          <p:spPr bwMode="auto">
            <a:xfrm>
              <a:off x="2523" y="2535"/>
              <a:ext cx="122" cy="42"/>
            </a:xfrm>
            <a:custGeom>
              <a:avLst/>
              <a:gdLst>
                <a:gd name="T0" fmla="*/ 0 w 134"/>
                <a:gd name="T1" fmla="*/ 140 h 31"/>
                <a:gd name="T2" fmla="*/ 6 w 134"/>
                <a:gd name="T3" fmla="*/ 30 h 31"/>
                <a:gd name="T4" fmla="*/ 61 w 134"/>
                <a:gd name="T5" fmla="*/ 0 h 31"/>
                <a:gd name="T6" fmla="*/ 84 w 134"/>
                <a:gd name="T7" fmla="*/ 68 h 31"/>
                <a:gd name="T8" fmla="*/ 73 w 134"/>
                <a:gd name="T9" fmla="*/ 141 h 31"/>
                <a:gd name="T10" fmla="*/ 14 w 134"/>
                <a:gd name="T11" fmla="*/ 141 h 31"/>
                <a:gd name="T12" fmla="*/ 0 w 134"/>
                <a:gd name="T13" fmla="*/ 14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31"/>
                <a:gd name="T23" fmla="*/ 134 w 134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31">
                  <a:moveTo>
                    <a:pt x="0" y="30"/>
                  </a:moveTo>
                  <a:lnTo>
                    <a:pt x="11" y="7"/>
                  </a:lnTo>
                  <a:lnTo>
                    <a:pt x="98" y="0"/>
                  </a:lnTo>
                  <a:lnTo>
                    <a:pt x="134" y="15"/>
                  </a:lnTo>
                  <a:lnTo>
                    <a:pt x="118" y="31"/>
                  </a:lnTo>
                  <a:lnTo>
                    <a:pt x="23" y="31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133"/>
            <p:cNvSpPr>
              <a:spLocks/>
            </p:cNvSpPr>
            <p:nvPr/>
          </p:nvSpPr>
          <p:spPr bwMode="auto">
            <a:xfrm>
              <a:off x="2523" y="2535"/>
              <a:ext cx="122" cy="42"/>
            </a:xfrm>
            <a:custGeom>
              <a:avLst/>
              <a:gdLst>
                <a:gd name="T0" fmla="*/ 0 w 134"/>
                <a:gd name="T1" fmla="*/ 140 h 31"/>
                <a:gd name="T2" fmla="*/ 6 w 134"/>
                <a:gd name="T3" fmla="*/ 30 h 31"/>
                <a:gd name="T4" fmla="*/ 61 w 134"/>
                <a:gd name="T5" fmla="*/ 0 h 31"/>
                <a:gd name="T6" fmla="*/ 84 w 134"/>
                <a:gd name="T7" fmla="*/ 68 h 31"/>
                <a:gd name="T8" fmla="*/ 73 w 134"/>
                <a:gd name="T9" fmla="*/ 141 h 31"/>
                <a:gd name="T10" fmla="*/ 14 w 134"/>
                <a:gd name="T11" fmla="*/ 141 h 31"/>
                <a:gd name="T12" fmla="*/ 0 w 134"/>
                <a:gd name="T13" fmla="*/ 14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31"/>
                <a:gd name="T23" fmla="*/ 134 w 134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31">
                  <a:moveTo>
                    <a:pt x="0" y="30"/>
                  </a:moveTo>
                  <a:lnTo>
                    <a:pt x="11" y="7"/>
                  </a:lnTo>
                  <a:lnTo>
                    <a:pt x="98" y="0"/>
                  </a:lnTo>
                  <a:lnTo>
                    <a:pt x="134" y="15"/>
                  </a:lnTo>
                  <a:lnTo>
                    <a:pt x="118" y="31"/>
                  </a:lnTo>
                  <a:lnTo>
                    <a:pt x="23" y="31"/>
                  </a:lnTo>
                  <a:lnTo>
                    <a:pt x="0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134"/>
            <p:cNvSpPr>
              <a:spLocks/>
            </p:cNvSpPr>
            <p:nvPr/>
          </p:nvSpPr>
          <p:spPr bwMode="auto">
            <a:xfrm>
              <a:off x="2778" y="2418"/>
              <a:ext cx="70" cy="165"/>
            </a:xfrm>
            <a:custGeom>
              <a:avLst/>
              <a:gdLst>
                <a:gd name="T0" fmla="*/ 21 w 77"/>
                <a:gd name="T1" fmla="*/ 145 h 121"/>
                <a:gd name="T2" fmla="*/ 48 w 77"/>
                <a:gd name="T3" fmla="*/ 571 h 121"/>
                <a:gd name="T4" fmla="*/ 25 w 77"/>
                <a:gd name="T5" fmla="*/ 571 h 121"/>
                <a:gd name="T6" fmla="*/ 0 w 77"/>
                <a:gd name="T7" fmla="*/ 0 h 1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121"/>
                <a:gd name="T14" fmla="*/ 77 w 77"/>
                <a:gd name="T15" fmla="*/ 121 h 1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121">
                  <a:moveTo>
                    <a:pt x="34" y="31"/>
                  </a:moveTo>
                  <a:lnTo>
                    <a:pt x="77" y="121"/>
                  </a:lnTo>
                  <a:lnTo>
                    <a:pt x="40" y="12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Line 135"/>
            <p:cNvSpPr>
              <a:spLocks noChangeShapeType="1"/>
            </p:cNvSpPr>
            <p:nvPr/>
          </p:nvSpPr>
          <p:spPr bwMode="auto">
            <a:xfrm flipH="1" flipV="1">
              <a:off x="878" y="2537"/>
              <a:ext cx="1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Line 136"/>
            <p:cNvSpPr>
              <a:spLocks noChangeShapeType="1"/>
            </p:cNvSpPr>
            <p:nvPr/>
          </p:nvSpPr>
          <p:spPr bwMode="auto">
            <a:xfrm flipH="1" flipV="1">
              <a:off x="860" y="2522"/>
              <a:ext cx="1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Line 137"/>
            <p:cNvSpPr>
              <a:spLocks noChangeShapeType="1"/>
            </p:cNvSpPr>
            <p:nvPr/>
          </p:nvSpPr>
          <p:spPr bwMode="auto">
            <a:xfrm flipH="1" flipV="1">
              <a:off x="842" y="2507"/>
              <a:ext cx="1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138"/>
            <p:cNvSpPr>
              <a:spLocks noChangeShapeType="1"/>
            </p:cNvSpPr>
            <p:nvPr/>
          </p:nvSpPr>
          <p:spPr bwMode="auto">
            <a:xfrm flipH="1" flipV="1">
              <a:off x="825" y="2494"/>
              <a:ext cx="1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139"/>
            <p:cNvSpPr>
              <a:spLocks noChangeShapeType="1"/>
            </p:cNvSpPr>
            <p:nvPr/>
          </p:nvSpPr>
          <p:spPr bwMode="auto">
            <a:xfrm flipH="1" flipV="1">
              <a:off x="807" y="2481"/>
              <a:ext cx="15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140"/>
            <p:cNvSpPr>
              <a:spLocks noChangeShapeType="1"/>
            </p:cNvSpPr>
            <p:nvPr/>
          </p:nvSpPr>
          <p:spPr bwMode="auto">
            <a:xfrm>
              <a:off x="803" y="24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141"/>
            <p:cNvSpPr>
              <a:spLocks noChangeShapeType="1"/>
            </p:cNvSpPr>
            <p:nvPr/>
          </p:nvSpPr>
          <p:spPr bwMode="auto">
            <a:xfrm flipH="1" flipV="1">
              <a:off x="1055" y="2465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142"/>
            <p:cNvSpPr>
              <a:spLocks noChangeShapeType="1"/>
            </p:cNvSpPr>
            <p:nvPr/>
          </p:nvSpPr>
          <p:spPr bwMode="auto">
            <a:xfrm flipH="1" flipV="1">
              <a:off x="1051" y="2441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143"/>
            <p:cNvSpPr>
              <a:spLocks noChangeShapeType="1"/>
            </p:cNvSpPr>
            <p:nvPr/>
          </p:nvSpPr>
          <p:spPr bwMode="auto">
            <a:xfrm flipH="1" flipV="1">
              <a:off x="1048" y="2415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Line 144"/>
            <p:cNvSpPr>
              <a:spLocks noChangeShapeType="1"/>
            </p:cNvSpPr>
            <p:nvPr/>
          </p:nvSpPr>
          <p:spPr bwMode="auto">
            <a:xfrm flipH="1" flipV="1">
              <a:off x="1047" y="238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145"/>
            <p:cNvSpPr>
              <a:spLocks noChangeShapeType="1"/>
            </p:cNvSpPr>
            <p:nvPr/>
          </p:nvSpPr>
          <p:spPr bwMode="auto">
            <a:xfrm flipH="1" flipV="1">
              <a:off x="1043" y="2363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Line 146"/>
            <p:cNvSpPr>
              <a:spLocks noChangeShapeType="1"/>
            </p:cNvSpPr>
            <p:nvPr/>
          </p:nvSpPr>
          <p:spPr bwMode="auto">
            <a:xfrm flipH="1" flipV="1">
              <a:off x="1040" y="2336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Line 147"/>
            <p:cNvSpPr>
              <a:spLocks noChangeShapeType="1"/>
            </p:cNvSpPr>
            <p:nvPr/>
          </p:nvSpPr>
          <p:spPr bwMode="auto">
            <a:xfrm flipV="1">
              <a:off x="1040" y="2330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Line 148"/>
            <p:cNvSpPr>
              <a:spLocks noChangeShapeType="1"/>
            </p:cNvSpPr>
            <p:nvPr/>
          </p:nvSpPr>
          <p:spPr bwMode="auto">
            <a:xfrm flipH="1" flipV="1">
              <a:off x="1364" y="245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149"/>
            <p:cNvSpPr>
              <a:spLocks noChangeShapeType="1"/>
            </p:cNvSpPr>
            <p:nvPr/>
          </p:nvSpPr>
          <p:spPr bwMode="auto">
            <a:xfrm flipH="1" flipV="1">
              <a:off x="1358" y="2432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150"/>
            <p:cNvSpPr>
              <a:spLocks noChangeShapeType="1"/>
            </p:cNvSpPr>
            <p:nvPr/>
          </p:nvSpPr>
          <p:spPr bwMode="auto">
            <a:xfrm flipH="1" flipV="1">
              <a:off x="1355" y="2408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151"/>
            <p:cNvSpPr>
              <a:spLocks noChangeShapeType="1"/>
            </p:cNvSpPr>
            <p:nvPr/>
          </p:nvSpPr>
          <p:spPr bwMode="auto">
            <a:xfrm flipH="1" flipV="1">
              <a:off x="1351" y="2380"/>
              <a:ext cx="4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152"/>
            <p:cNvSpPr>
              <a:spLocks noChangeShapeType="1"/>
            </p:cNvSpPr>
            <p:nvPr/>
          </p:nvSpPr>
          <p:spPr bwMode="auto">
            <a:xfrm flipH="1" flipV="1">
              <a:off x="1349" y="2369"/>
              <a:ext cx="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Line 153"/>
            <p:cNvSpPr>
              <a:spLocks noChangeShapeType="1"/>
            </p:cNvSpPr>
            <p:nvPr/>
          </p:nvSpPr>
          <p:spPr bwMode="auto">
            <a:xfrm flipV="1">
              <a:off x="1549" y="2532"/>
              <a:ext cx="1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Line 154"/>
            <p:cNvSpPr>
              <a:spLocks noChangeShapeType="1"/>
            </p:cNvSpPr>
            <p:nvPr/>
          </p:nvSpPr>
          <p:spPr bwMode="auto">
            <a:xfrm flipV="1">
              <a:off x="1567" y="2522"/>
              <a:ext cx="1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Line 155"/>
            <p:cNvSpPr>
              <a:spLocks noChangeShapeType="1"/>
            </p:cNvSpPr>
            <p:nvPr/>
          </p:nvSpPr>
          <p:spPr bwMode="auto">
            <a:xfrm flipV="1">
              <a:off x="1586" y="2507"/>
              <a:ext cx="1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Line 156"/>
            <p:cNvSpPr>
              <a:spLocks noChangeShapeType="1"/>
            </p:cNvSpPr>
            <p:nvPr/>
          </p:nvSpPr>
          <p:spPr bwMode="auto">
            <a:xfrm flipV="1">
              <a:off x="1605" y="2497"/>
              <a:ext cx="15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Line 157"/>
            <p:cNvSpPr>
              <a:spLocks noChangeShapeType="1"/>
            </p:cNvSpPr>
            <p:nvPr/>
          </p:nvSpPr>
          <p:spPr bwMode="auto">
            <a:xfrm>
              <a:off x="1624" y="249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Line 158"/>
            <p:cNvSpPr>
              <a:spLocks noChangeShapeType="1"/>
            </p:cNvSpPr>
            <p:nvPr/>
          </p:nvSpPr>
          <p:spPr bwMode="auto">
            <a:xfrm flipH="1" flipV="1">
              <a:off x="1936" y="2450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159"/>
            <p:cNvSpPr>
              <a:spLocks noChangeShapeType="1"/>
            </p:cNvSpPr>
            <p:nvPr/>
          </p:nvSpPr>
          <p:spPr bwMode="auto">
            <a:xfrm flipH="1" flipV="1">
              <a:off x="1932" y="2426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Line 160"/>
            <p:cNvSpPr>
              <a:spLocks noChangeShapeType="1"/>
            </p:cNvSpPr>
            <p:nvPr/>
          </p:nvSpPr>
          <p:spPr bwMode="auto">
            <a:xfrm flipH="1" flipV="1">
              <a:off x="1928" y="2398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Line 161"/>
            <p:cNvSpPr>
              <a:spLocks noChangeShapeType="1"/>
            </p:cNvSpPr>
            <p:nvPr/>
          </p:nvSpPr>
          <p:spPr bwMode="auto">
            <a:xfrm flipH="1" flipV="1">
              <a:off x="1925" y="2376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Line 162"/>
            <p:cNvSpPr>
              <a:spLocks noChangeShapeType="1"/>
            </p:cNvSpPr>
            <p:nvPr/>
          </p:nvSpPr>
          <p:spPr bwMode="auto">
            <a:xfrm flipV="1">
              <a:off x="2103" y="2470"/>
              <a:ext cx="8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Line 163"/>
            <p:cNvSpPr>
              <a:spLocks noChangeShapeType="1"/>
            </p:cNvSpPr>
            <p:nvPr/>
          </p:nvSpPr>
          <p:spPr bwMode="auto">
            <a:xfrm flipV="1">
              <a:off x="2114" y="2447"/>
              <a:ext cx="9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Line 164"/>
            <p:cNvSpPr>
              <a:spLocks noChangeShapeType="1"/>
            </p:cNvSpPr>
            <p:nvPr/>
          </p:nvSpPr>
          <p:spPr bwMode="auto">
            <a:xfrm flipV="1">
              <a:off x="2125" y="2426"/>
              <a:ext cx="9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Line 165"/>
            <p:cNvSpPr>
              <a:spLocks noChangeShapeType="1"/>
            </p:cNvSpPr>
            <p:nvPr/>
          </p:nvSpPr>
          <p:spPr bwMode="auto">
            <a:xfrm flipV="1">
              <a:off x="2138" y="2411"/>
              <a:ext cx="3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Line 166"/>
            <p:cNvSpPr>
              <a:spLocks noChangeShapeType="1"/>
            </p:cNvSpPr>
            <p:nvPr/>
          </p:nvSpPr>
          <p:spPr bwMode="auto">
            <a:xfrm flipH="1" flipV="1">
              <a:off x="2446" y="2474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Line 167"/>
            <p:cNvSpPr>
              <a:spLocks noChangeShapeType="1"/>
            </p:cNvSpPr>
            <p:nvPr/>
          </p:nvSpPr>
          <p:spPr bwMode="auto">
            <a:xfrm flipH="1" flipV="1">
              <a:off x="2442" y="2447"/>
              <a:ext cx="4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Line 168"/>
            <p:cNvSpPr>
              <a:spLocks noChangeShapeType="1"/>
            </p:cNvSpPr>
            <p:nvPr/>
          </p:nvSpPr>
          <p:spPr bwMode="auto">
            <a:xfrm flipH="1" flipV="1">
              <a:off x="2439" y="2422"/>
              <a:ext cx="3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Line 169"/>
            <p:cNvSpPr>
              <a:spLocks noChangeShapeType="1"/>
            </p:cNvSpPr>
            <p:nvPr/>
          </p:nvSpPr>
          <p:spPr bwMode="auto">
            <a:xfrm flipH="1" flipV="1">
              <a:off x="2435" y="239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Line 170"/>
            <p:cNvSpPr>
              <a:spLocks noChangeShapeType="1"/>
            </p:cNvSpPr>
            <p:nvPr/>
          </p:nvSpPr>
          <p:spPr bwMode="auto">
            <a:xfrm flipH="1" flipV="1">
              <a:off x="2430" y="2372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Line 171"/>
            <p:cNvSpPr>
              <a:spLocks noChangeShapeType="1"/>
            </p:cNvSpPr>
            <p:nvPr/>
          </p:nvSpPr>
          <p:spPr bwMode="auto">
            <a:xfrm flipH="1" flipV="1">
              <a:off x="2727" y="2450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Line 172"/>
            <p:cNvSpPr>
              <a:spLocks noChangeShapeType="1"/>
            </p:cNvSpPr>
            <p:nvPr/>
          </p:nvSpPr>
          <p:spPr bwMode="auto">
            <a:xfrm flipH="1" flipV="1">
              <a:off x="2721" y="2426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Line 173"/>
            <p:cNvSpPr>
              <a:spLocks noChangeShapeType="1"/>
            </p:cNvSpPr>
            <p:nvPr/>
          </p:nvSpPr>
          <p:spPr bwMode="auto">
            <a:xfrm flipH="1" flipV="1">
              <a:off x="2714" y="2401"/>
              <a:ext cx="6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Line 174"/>
            <p:cNvSpPr>
              <a:spLocks noChangeShapeType="1"/>
            </p:cNvSpPr>
            <p:nvPr/>
          </p:nvSpPr>
          <p:spPr bwMode="auto">
            <a:xfrm flipH="1" flipV="1">
              <a:off x="2707" y="2376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Line 175"/>
            <p:cNvSpPr>
              <a:spLocks noChangeShapeType="1"/>
            </p:cNvSpPr>
            <p:nvPr/>
          </p:nvSpPr>
          <p:spPr bwMode="auto">
            <a:xfrm flipH="1" flipV="1">
              <a:off x="2703" y="2357"/>
              <a:ext cx="4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Line 176"/>
            <p:cNvSpPr>
              <a:spLocks noChangeShapeType="1"/>
            </p:cNvSpPr>
            <p:nvPr/>
          </p:nvSpPr>
          <p:spPr bwMode="auto">
            <a:xfrm flipH="1" flipV="1">
              <a:off x="2890" y="2474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Line 177"/>
            <p:cNvSpPr>
              <a:spLocks noChangeShapeType="1"/>
            </p:cNvSpPr>
            <p:nvPr/>
          </p:nvSpPr>
          <p:spPr bwMode="auto">
            <a:xfrm flipH="1" flipV="1">
              <a:off x="2881" y="2452"/>
              <a:ext cx="7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Line 178"/>
            <p:cNvSpPr>
              <a:spLocks noChangeShapeType="1"/>
            </p:cNvSpPr>
            <p:nvPr/>
          </p:nvSpPr>
          <p:spPr bwMode="auto">
            <a:xfrm flipH="1" flipV="1">
              <a:off x="2874" y="2428"/>
              <a:ext cx="5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Line 179"/>
            <p:cNvSpPr>
              <a:spLocks noChangeShapeType="1"/>
            </p:cNvSpPr>
            <p:nvPr/>
          </p:nvSpPr>
          <p:spPr bwMode="auto">
            <a:xfrm flipH="1" flipV="1">
              <a:off x="2865" y="2402"/>
              <a:ext cx="7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Line 180"/>
            <p:cNvSpPr>
              <a:spLocks noChangeShapeType="1"/>
            </p:cNvSpPr>
            <p:nvPr/>
          </p:nvSpPr>
          <p:spPr bwMode="auto">
            <a:xfrm flipH="1" flipV="1">
              <a:off x="2861" y="2391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Freeform 181"/>
            <p:cNvSpPr>
              <a:spLocks/>
            </p:cNvSpPr>
            <p:nvPr/>
          </p:nvSpPr>
          <p:spPr bwMode="auto">
            <a:xfrm>
              <a:off x="1121" y="2569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Freeform 182"/>
            <p:cNvSpPr>
              <a:spLocks/>
            </p:cNvSpPr>
            <p:nvPr/>
          </p:nvSpPr>
          <p:spPr bwMode="auto">
            <a:xfrm>
              <a:off x="1121" y="2569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183"/>
            <p:cNvSpPr>
              <a:spLocks/>
            </p:cNvSpPr>
            <p:nvPr/>
          </p:nvSpPr>
          <p:spPr bwMode="auto">
            <a:xfrm>
              <a:off x="1239" y="2577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184"/>
            <p:cNvSpPr>
              <a:spLocks/>
            </p:cNvSpPr>
            <p:nvPr/>
          </p:nvSpPr>
          <p:spPr bwMode="auto">
            <a:xfrm>
              <a:off x="1239" y="2577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185"/>
            <p:cNvSpPr>
              <a:spLocks/>
            </p:cNvSpPr>
            <p:nvPr/>
          </p:nvSpPr>
          <p:spPr bwMode="auto">
            <a:xfrm>
              <a:off x="1731" y="2583"/>
              <a:ext cx="54" cy="37"/>
            </a:xfrm>
            <a:custGeom>
              <a:avLst/>
              <a:gdLst>
                <a:gd name="T0" fmla="*/ 0 w 60"/>
                <a:gd name="T1" fmla="*/ 0 h 28"/>
                <a:gd name="T2" fmla="*/ 14 w 60"/>
                <a:gd name="T3" fmla="*/ 114 h 28"/>
                <a:gd name="T4" fmla="*/ 36 w 60"/>
                <a:gd name="T5" fmla="*/ 1 h 28"/>
                <a:gd name="T6" fmla="*/ 0 60000 65536"/>
                <a:gd name="T7" fmla="*/ 0 60000 65536"/>
                <a:gd name="T8" fmla="*/ 0 60000 65536"/>
                <a:gd name="T9" fmla="*/ 0 w 60"/>
                <a:gd name="T10" fmla="*/ 0 h 28"/>
                <a:gd name="T11" fmla="*/ 60 w 60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28">
                  <a:moveTo>
                    <a:pt x="0" y="0"/>
                  </a:moveTo>
                  <a:lnTo>
                    <a:pt x="24" y="28"/>
                  </a:lnTo>
                  <a:lnTo>
                    <a:pt x="60" y="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186"/>
            <p:cNvSpPr>
              <a:spLocks/>
            </p:cNvSpPr>
            <p:nvPr/>
          </p:nvSpPr>
          <p:spPr bwMode="auto">
            <a:xfrm>
              <a:off x="1942" y="2566"/>
              <a:ext cx="42" cy="45"/>
            </a:xfrm>
            <a:custGeom>
              <a:avLst/>
              <a:gdLst>
                <a:gd name="T0" fmla="*/ 0 w 46"/>
                <a:gd name="T1" fmla="*/ 0 h 33"/>
                <a:gd name="T2" fmla="*/ 20 w 46"/>
                <a:gd name="T3" fmla="*/ 154 h 33"/>
                <a:gd name="T4" fmla="*/ 29 w 46"/>
                <a:gd name="T5" fmla="*/ 26 h 33"/>
                <a:gd name="T6" fmla="*/ 0 60000 65536"/>
                <a:gd name="T7" fmla="*/ 0 60000 65536"/>
                <a:gd name="T8" fmla="*/ 0 60000 65536"/>
                <a:gd name="T9" fmla="*/ 0 w 46"/>
                <a:gd name="T10" fmla="*/ 0 h 33"/>
                <a:gd name="T11" fmla="*/ 46 w 4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3">
                  <a:moveTo>
                    <a:pt x="0" y="0"/>
                  </a:moveTo>
                  <a:lnTo>
                    <a:pt x="32" y="33"/>
                  </a:lnTo>
                  <a:lnTo>
                    <a:pt x="46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187"/>
            <p:cNvSpPr>
              <a:spLocks/>
            </p:cNvSpPr>
            <p:nvPr/>
          </p:nvSpPr>
          <p:spPr bwMode="auto">
            <a:xfrm>
              <a:off x="2022" y="2573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188"/>
            <p:cNvSpPr>
              <a:spLocks/>
            </p:cNvSpPr>
            <p:nvPr/>
          </p:nvSpPr>
          <p:spPr bwMode="auto">
            <a:xfrm>
              <a:off x="2022" y="2573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189"/>
            <p:cNvSpPr>
              <a:spLocks/>
            </p:cNvSpPr>
            <p:nvPr/>
          </p:nvSpPr>
          <p:spPr bwMode="auto">
            <a:xfrm>
              <a:off x="2233" y="2562"/>
              <a:ext cx="48" cy="53"/>
            </a:xfrm>
            <a:custGeom>
              <a:avLst/>
              <a:gdLst>
                <a:gd name="T0" fmla="*/ 4 w 52"/>
                <a:gd name="T1" fmla="*/ 181 h 39"/>
                <a:gd name="T2" fmla="*/ 26 w 52"/>
                <a:gd name="T3" fmla="*/ 169 h 39"/>
                <a:gd name="T4" fmla="*/ 35 w 52"/>
                <a:gd name="T5" fmla="*/ 50 h 39"/>
                <a:gd name="T6" fmla="*/ 30 w 52"/>
                <a:gd name="T7" fmla="*/ 27 h 39"/>
                <a:gd name="T8" fmla="*/ 16 w 52"/>
                <a:gd name="T9" fmla="*/ 0 h 39"/>
                <a:gd name="T10" fmla="*/ 6 w 52"/>
                <a:gd name="T11" fmla="*/ 0 h 39"/>
                <a:gd name="T12" fmla="*/ 0 w 52"/>
                <a:gd name="T13" fmla="*/ 5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9"/>
                <a:gd name="T23" fmla="*/ 52 w 5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9">
                  <a:moveTo>
                    <a:pt x="4" y="39"/>
                  </a:moveTo>
                  <a:lnTo>
                    <a:pt x="38" y="36"/>
                  </a:lnTo>
                  <a:lnTo>
                    <a:pt x="52" y="11"/>
                  </a:lnTo>
                  <a:lnTo>
                    <a:pt x="44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190"/>
            <p:cNvSpPr>
              <a:spLocks noChangeShapeType="1"/>
            </p:cNvSpPr>
            <p:nvPr/>
          </p:nvSpPr>
          <p:spPr bwMode="auto">
            <a:xfrm flipH="1" flipV="1">
              <a:off x="901" y="2577"/>
              <a:ext cx="13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191"/>
            <p:cNvSpPr>
              <a:spLocks/>
            </p:cNvSpPr>
            <p:nvPr/>
          </p:nvSpPr>
          <p:spPr bwMode="auto">
            <a:xfrm>
              <a:off x="901" y="2577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192"/>
            <p:cNvSpPr>
              <a:spLocks/>
            </p:cNvSpPr>
            <p:nvPr/>
          </p:nvSpPr>
          <p:spPr bwMode="auto">
            <a:xfrm>
              <a:off x="901" y="2577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193"/>
            <p:cNvSpPr>
              <a:spLocks/>
            </p:cNvSpPr>
            <p:nvPr/>
          </p:nvSpPr>
          <p:spPr bwMode="auto">
            <a:xfrm>
              <a:off x="1048" y="2573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194"/>
            <p:cNvSpPr>
              <a:spLocks/>
            </p:cNvSpPr>
            <p:nvPr/>
          </p:nvSpPr>
          <p:spPr bwMode="auto">
            <a:xfrm>
              <a:off x="1048" y="2573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195"/>
            <p:cNvSpPr>
              <a:spLocks/>
            </p:cNvSpPr>
            <p:nvPr/>
          </p:nvSpPr>
          <p:spPr bwMode="auto">
            <a:xfrm>
              <a:off x="1641" y="2573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196"/>
            <p:cNvSpPr>
              <a:spLocks/>
            </p:cNvSpPr>
            <p:nvPr/>
          </p:nvSpPr>
          <p:spPr bwMode="auto">
            <a:xfrm>
              <a:off x="1641" y="2573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Freeform 197"/>
            <p:cNvSpPr>
              <a:spLocks/>
            </p:cNvSpPr>
            <p:nvPr/>
          </p:nvSpPr>
          <p:spPr bwMode="auto">
            <a:xfrm>
              <a:off x="1946" y="2566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Freeform 198"/>
            <p:cNvSpPr>
              <a:spLocks/>
            </p:cNvSpPr>
            <p:nvPr/>
          </p:nvSpPr>
          <p:spPr bwMode="auto">
            <a:xfrm>
              <a:off x="1946" y="2566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Freeform 199"/>
            <p:cNvSpPr>
              <a:spLocks/>
            </p:cNvSpPr>
            <p:nvPr/>
          </p:nvSpPr>
          <p:spPr bwMode="auto">
            <a:xfrm>
              <a:off x="1735" y="2583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Freeform 200"/>
            <p:cNvSpPr>
              <a:spLocks/>
            </p:cNvSpPr>
            <p:nvPr/>
          </p:nvSpPr>
          <p:spPr bwMode="auto">
            <a:xfrm>
              <a:off x="1735" y="2583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201"/>
            <p:cNvSpPr>
              <a:spLocks/>
            </p:cNvSpPr>
            <p:nvPr/>
          </p:nvSpPr>
          <p:spPr bwMode="auto">
            <a:xfrm>
              <a:off x="1334" y="2569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202"/>
            <p:cNvSpPr>
              <a:spLocks/>
            </p:cNvSpPr>
            <p:nvPr/>
          </p:nvSpPr>
          <p:spPr bwMode="auto">
            <a:xfrm>
              <a:off x="1334" y="2569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203"/>
            <p:cNvSpPr>
              <a:spLocks/>
            </p:cNvSpPr>
            <p:nvPr/>
          </p:nvSpPr>
          <p:spPr bwMode="auto">
            <a:xfrm>
              <a:off x="1421" y="2566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204"/>
            <p:cNvSpPr>
              <a:spLocks/>
            </p:cNvSpPr>
            <p:nvPr/>
          </p:nvSpPr>
          <p:spPr bwMode="auto">
            <a:xfrm>
              <a:off x="1421" y="2566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205"/>
            <p:cNvSpPr>
              <a:spLocks/>
            </p:cNvSpPr>
            <p:nvPr/>
          </p:nvSpPr>
          <p:spPr bwMode="auto">
            <a:xfrm>
              <a:off x="2225" y="2569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206"/>
            <p:cNvSpPr>
              <a:spLocks/>
            </p:cNvSpPr>
            <p:nvPr/>
          </p:nvSpPr>
          <p:spPr bwMode="auto">
            <a:xfrm>
              <a:off x="2225" y="2569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207"/>
            <p:cNvSpPr>
              <a:spLocks/>
            </p:cNvSpPr>
            <p:nvPr/>
          </p:nvSpPr>
          <p:spPr bwMode="auto">
            <a:xfrm>
              <a:off x="2320" y="2583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208"/>
            <p:cNvSpPr>
              <a:spLocks/>
            </p:cNvSpPr>
            <p:nvPr/>
          </p:nvSpPr>
          <p:spPr bwMode="auto">
            <a:xfrm>
              <a:off x="2320" y="2583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209"/>
            <p:cNvSpPr>
              <a:spLocks/>
            </p:cNvSpPr>
            <p:nvPr/>
          </p:nvSpPr>
          <p:spPr bwMode="auto">
            <a:xfrm>
              <a:off x="2424" y="2577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210"/>
            <p:cNvSpPr>
              <a:spLocks/>
            </p:cNvSpPr>
            <p:nvPr/>
          </p:nvSpPr>
          <p:spPr bwMode="auto">
            <a:xfrm>
              <a:off x="2424" y="2577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211"/>
            <p:cNvSpPr>
              <a:spLocks/>
            </p:cNvSpPr>
            <p:nvPr/>
          </p:nvSpPr>
          <p:spPr bwMode="auto">
            <a:xfrm>
              <a:off x="2529" y="2577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Freeform 212"/>
            <p:cNvSpPr>
              <a:spLocks/>
            </p:cNvSpPr>
            <p:nvPr/>
          </p:nvSpPr>
          <p:spPr bwMode="auto">
            <a:xfrm>
              <a:off x="2529" y="2577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213"/>
            <p:cNvSpPr>
              <a:spLocks/>
            </p:cNvSpPr>
            <p:nvPr/>
          </p:nvSpPr>
          <p:spPr bwMode="auto">
            <a:xfrm>
              <a:off x="2729" y="2573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214"/>
            <p:cNvSpPr>
              <a:spLocks/>
            </p:cNvSpPr>
            <p:nvPr/>
          </p:nvSpPr>
          <p:spPr bwMode="auto">
            <a:xfrm>
              <a:off x="2729" y="2573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Freeform 215"/>
            <p:cNvSpPr>
              <a:spLocks/>
            </p:cNvSpPr>
            <p:nvPr/>
          </p:nvSpPr>
          <p:spPr bwMode="auto">
            <a:xfrm>
              <a:off x="2916" y="2569"/>
              <a:ext cx="45" cy="31"/>
            </a:xfrm>
            <a:custGeom>
              <a:avLst/>
              <a:gdLst>
                <a:gd name="T0" fmla="*/ 0 w 50"/>
                <a:gd name="T1" fmla="*/ 43 h 23"/>
                <a:gd name="T2" fmla="*/ 25 w 50"/>
                <a:gd name="T3" fmla="*/ 104 h 23"/>
                <a:gd name="T4" fmla="*/ 30 w 50"/>
                <a:gd name="T5" fmla="*/ 0 h 23"/>
                <a:gd name="T6" fmla="*/ 0 w 50"/>
                <a:gd name="T7" fmla="*/ 43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Freeform 216"/>
            <p:cNvSpPr>
              <a:spLocks/>
            </p:cNvSpPr>
            <p:nvPr/>
          </p:nvSpPr>
          <p:spPr bwMode="auto">
            <a:xfrm>
              <a:off x="2916" y="2569"/>
              <a:ext cx="45" cy="31"/>
            </a:xfrm>
            <a:custGeom>
              <a:avLst/>
              <a:gdLst>
                <a:gd name="T0" fmla="*/ 0 w 50"/>
                <a:gd name="T1" fmla="*/ 43 h 23"/>
                <a:gd name="T2" fmla="*/ 25 w 50"/>
                <a:gd name="T3" fmla="*/ 104 h 23"/>
                <a:gd name="T4" fmla="*/ 30 w 50"/>
                <a:gd name="T5" fmla="*/ 0 h 23"/>
                <a:gd name="T6" fmla="*/ 0 w 50"/>
                <a:gd name="T7" fmla="*/ 43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Line 217"/>
            <p:cNvSpPr>
              <a:spLocks noChangeShapeType="1"/>
            </p:cNvSpPr>
            <p:nvPr/>
          </p:nvSpPr>
          <p:spPr bwMode="auto">
            <a:xfrm>
              <a:off x="1754" y="236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Line 218"/>
            <p:cNvSpPr>
              <a:spLocks noChangeShapeType="1"/>
            </p:cNvSpPr>
            <p:nvPr/>
          </p:nvSpPr>
          <p:spPr bwMode="auto">
            <a:xfrm>
              <a:off x="1756" y="2384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Line 219"/>
            <p:cNvSpPr>
              <a:spLocks noChangeShapeType="1"/>
            </p:cNvSpPr>
            <p:nvPr/>
          </p:nvSpPr>
          <p:spPr bwMode="auto">
            <a:xfrm>
              <a:off x="1756" y="2402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Line 220"/>
            <p:cNvSpPr>
              <a:spLocks noChangeShapeType="1"/>
            </p:cNvSpPr>
            <p:nvPr/>
          </p:nvSpPr>
          <p:spPr bwMode="auto">
            <a:xfrm>
              <a:off x="1758" y="2422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Line 221"/>
            <p:cNvSpPr>
              <a:spLocks noChangeShapeType="1"/>
            </p:cNvSpPr>
            <p:nvPr/>
          </p:nvSpPr>
          <p:spPr bwMode="auto">
            <a:xfrm>
              <a:off x="1760" y="244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222"/>
            <p:cNvSpPr>
              <a:spLocks noChangeShapeType="1"/>
            </p:cNvSpPr>
            <p:nvPr/>
          </p:nvSpPr>
          <p:spPr bwMode="auto">
            <a:xfrm>
              <a:off x="1760" y="246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534"/>
            <p:cNvSpPr>
              <a:spLocks noChangeShapeType="1"/>
            </p:cNvSpPr>
            <p:nvPr/>
          </p:nvSpPr>
          <p:spPr bwMode="auto">
            <a:xfrm flipH="1">
              <a:off x="2167" y="2542"/>
              <a:ext cx="15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Line 536"/>
            <p:cNvSpPr>
              <a:spLocks noChangeShapeType="1"/>
            </p:cNvSpPr>
            <p:nvPr/>
          </p:nvSpPr>
          <p:spPr bwMode="auto">
            <a:xfrm>
              <a:off x="831" y="2577"/>
              <a:ext cx="2166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540"/>
            <p:cNvSpPr>
              <a:spLocks/>
            </p:cNvSpPr>
            <p:nvPr/>
          </p:nvSpPr>
          <p:spPr bwMode="auto">
            <a:xfrm>
              <a:off x="368" y="2460"/>
              <a:ext cx="41" cy="136"/>
            </a:xfrm>
            <a:custGeom>
              <a:avLst/>
              <a:gdLst>
                <a:gd name="T0" fmla="*/ 11 w 45"/>
                <a:gd name="T1" fmla="*/ 466 h 100"/>
                <a:gd name="T2" fmla="*/ 11 w 45"/>
                <a:gd name="T3" fmla="*/ 154 h 100"/>
                <a:gd name="T4" fmla="*/ 0 w 45"/>
                <a:gd name="T5" fmla="*/ 154 h 100"/>
                <a:gd name="T6" fmla="*/ 0 w 45"/>
                <a:gd name="T7" fmla="*/ 117 h 100"/>
                <a:gd name="T8" fmla="*/ 11 w 45"/>
                <a:gd name="T9" fmla="*/ 117 h 100"/>
                <a:gd name="T10" fmla="*/ 11 w 45"/>
                <a:gd name="T11" fmla="*/ 0 h 100"/>
                <a:gd name="T12" fmla="*/ 17 w 45"/>
                <a:gd name="T13" fmla="*/ 0 h 100"/>
                <a:gd name="T14" fmla="*/ 17 w 45"/>
                <a:gd name="T15" fmla="*/ 117 h 100"/>
                <a:gd name="T16" fmla="*/ 28 w 45"/>
                <a:gd name="T17" fmla="*/ 117 h 100"/>
                <a:gd name="T18" fmla="*/ 28 w 45"/>
                <a:gd name="T19" fmla="*/ 154 h 100"/>
                <a:gd name="T20" fmla="*/ 17 w 45"/>
                <a:gd name="T21" fmla="*/ 154 h 100"/>
                <a:gd name="T22" fmla="*/ 17 w 45"/>
                <a:gd name="T23" fmla="*/ 466 h 100"/>
                <a:gd name="T24" fmla="*/ 11 w 45"/>
                <a:gd name="T25" fmla="*/ 466 h 1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100"/>
                <a:gd name="T41" fmla="*/ 45 w 45"/>
                <a:gd name="T42" fmla="*/ 100 h 1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100">
                  <a:moveTo>
                    <a:pt x="17" y="100"/>
                  </a:moveTo>
                  <a:lnTo>
                    <a:pt x="17" y="33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17" y="25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27" y="25"/>
                  </a:lnTo>
                  <a:lnTo>
                    <a:pt x="45" y="25"/>
                  </a:lnTo>
                  <a:lnTo>
                    <a:pt x="45" y="33"/>
                  </a:lnTo>
                  <a:lnTo>
                    <a:pt x="27" y="33"/>
                  </a:lnTo>
                  <a:lnTo>
                    <a:pt x="27" y="100"/>
                  </a:lnTo>
                  <a:lnTo>
                    <a:pt x="17" y="1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541"/>
            <p:cNvSpPr>
              <a:spLocks noEditPoints="1"/>
            </p:cNvSpPr>
            <p:nvPr/>
          </p:nvSpPr>
          <p:spPr bwMode="auto">
            <a:xfrm>
              <a:off x="427" y="2517"/>
              <a:ext cx="88" cy="42"/>
            </a:xfrm>
            <a:custGeom>
              <a:avLst/>
              <a:gdLst>
                <a:gd name="T0" fmla="*/ 60 w 97"/>
                <a:gd name="T1" fmla="*/ 112 h 31"/>
                <a:gd name="T2" fmla="*/ 60 w 97"/>
                <a:gd name="T3" fmla="*/ 141 h 31"/>
                <a:gd name="T4" fmla="*/ 0 w 97"/>
                <a:gd name="T5" fmla="*/ 141 h 31"/>
                <a:gd name="T6" fmla="*/ 0 w 97"/>
                <a:gd name="T7" fmla="*/ 112 h 31"/>
                <a:gd name="T8" fmla="*/ 60 w 97"/>
                <a:gd name="T9" fmla="*/ 112 h 31"/>
                <a:gd name="T10" fmla="*/ 60 w 97"/>
                <a:gd name="T11" fmla="*/ 0 h 31"/>
                <a:gd name="T12" fmla="*/ 60 w 97"/>
                <a:gd name="T13" fmla="*/ 27 h 31"/>
                <a:gd name="T14" fmla="*/ 0 w 97"/>
                <a:gd name="T15" fmla="*/ 27 h 31"/>
                <a:gd name="T16" fmla="*/ 0 w 97"/>
                <a:gd name="T17" fmla="*/ 0 h 31"/>
                <a:gd name="T18" fmla="*/ 60 w 97"/>
                <a:gd name="T19" fmla="*/ 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31"/>
                <a:gd name="T32" fmla="*/ 97 w 97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31">
                  <a:moveTo>
                    <a:pt x="97" y="24"/>
                  </a:moveTo>
                  <a:lnTo>
                    <a:pt x="97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97" y="24"/>
                  </a:lnTo>
                  <a:close/>
                  <a:moveTo>
                    <a:pt x="97" y="0"/>
                  </a:moveTo>
                  <a:lnTo>
                    <a:pt x="97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542"/>
            <p:cNvSpPr>
              <a:spLocks/>
            </p:cNvSpPr>
            <p:nvPr/>
          </p:nvSpPr>
          <p:spPr bwMode="auto">
            <a:xfrm>
              <a:off x="543" y="2459"/>
              <a:ext cx="66" cy="137"/>
            </a:xfrm>
            <a:custGeom>
              <a:avLst/>
              <a:gdLst>
                <a:gd name="T0" fmla="*/ 0 w 73"/>
                <a:gd name="T1" fmla="*/ 418 h 101"/>
                <a:gd name="T2" fmla="*/ 28 w 73"/>
                <a:gd name="T3" fmla="*/ 247 h 101"/>
                <a:gd name="T4" fmla="*/ 31 w 73"/>
                <a:gd name="T5" fmla="*/ 224 h 101"/>
                <a:gd name="T6" fmla="*/ 33 w 73"/>
                <a:gd name="T7" fmla="*/ 210 h 101"/>
                <a:gd name="T8" fmla="*/ 34 w 73"/>
                <a:gd name="T9" fmla="*/ 202 h 101"/>
                <a:gd name="T10" fmla="*/ 36 w 73"/>
                <a:gd name="T11" fmla="*/ 190 h 101"/>
                <a:gd name="T12" fmla="*/ 38 w 73"/>
                <a:gd name="T13" fmla="*/ 176 h 101"/>
                <a:gd name="T14" fmla="*/ 38 w 73"/>
                <a:gd name="T15" fmla="*/ 153 h 101"/>
                <a:gd name="T16" fmla="*/ 38 w 73"/>
                <a:gd name="T17" fmla="*/ 130 h 101"/>
                <a:gd name="T18" fmla="*/ 38 w 73"/>
                <a:gd name="T19" fmla="*/ 104 h 101"/>
                <a:gd name="T20" fmla="*/ 36 w 73"/>
                <a:gd name="T21" fmla="*/ 92 h 101"/>
                <a:gd name="T22" fmla="*/ 34 w 73"/>
                <a:gd name="T23" fmla="*/ 76 h 101"/>
                <a:gd name="T24" fmla="*/ 33 w 73"/>
                <a:gd name="T25" fmla="*/ 61 h 101"/>
                <a:gd name="T26" fmla="*/ 30 w 73"/>
                <a:gd name="T27" fmla="*/ 50 h 101"/>
                <a:gd name="T28" fmla="*/ 28 w 73"/>
                <a:gd name="T29" fmla="*/ 47 h 101"/>
                <a:gd name="T30" fmla="*/ 25 w 73"/>
                <a:gd name="T31" fmla="*/ 37 h 101"/>
                <a:gd name="T32" fmla="*/ 22 w 73"/>
                <a:gd name="T33" fmla="*/ 37 h 101"/>
                <a:gd name="T34" fmla="*/ 18 w 73"/>
                <a:gd name="T35" fmla="*/ 37 h 101"/>
                <a:gd name="T36" fmla="*/ 16 w 73"/>
                <a:gd name="T37" fmla="*/ 47 h 101"/>
                <a:gd name="T38" fmla="*/ 13 w 73"/>
                <a:gd name="T39" fmla="*/ 61 h 101"/>
                <a:gd name="T40" fmla="*/ 11 w 73"/>
                <a:gd name="T41" fmla="*/ 68 h 101"/>
                <a:gd name="T42" fmla="*/ 10 w 73"/>
                <a:gd name="T43" fmla="*/ 83 h 101"/>
                <a:gd name="T44" fmla="*/ 9 w 73"/>
                <a:gd name="T45" fmla="*/ 104 h 101"/>
                <a:gd name="T46" fmla="*/ 7 w 73"/>
                <a:gd name="T47" fmla="*/ 118 h 101"/>
                <a:gd name="T48" fmla="*/ 7 w 73"/>
                <a:gd name="T49" fmla="*/ 141 h 101"/>
                <a:gd name="T50" fmla="*/ 0 w 73"/>
                <a:gd name="T51" fmla="*/ 155 h 101"/>
                <a:gd name="T52" fmla="*/ 0 w 73"/>
                <a:gd name="T53" fmla="*/ 133 h 101"/>
                <a:gd name="T54" fmla="*/ 0 w 73"/>
                <a:gd name="T55" fmla="*/ 114 h 101"/>
                <a:gd name="T56" fmla="*/ 2 w 73"/>
                <a:gd name="T57" fmla="*/ 96 h 101"/>
                <a:gd name="T58" fmla="*/ 4 w 73"/>
                <a:gd name="T59" fmla="*/ 76 h 101"/>
                <a:gd name="T60" fmla="*/ 5 w 73"/>
                <a:gd name="T61" fmla="*/ 61 h 101"/>
                <a:gd name="T62" fmla="*/ 5 w 73"/>
                <a:gd name="T63" fmla="*/ 37 h 101"/>
                <a:gd name="T64" fmla="*/ 9 w 73"/>
                <a:gd name="T65" fmla="*/ 27 h 101"/>
                <a:gd name="T66" fmla="*/ 11 w 73"/>
                <a:gd name="T67" fmla="*/ 12 h 101"/>
                <a:gd name="T68" fmla="*/ 13 w 73"/>
                <a:gd name="T69" fmla="*/ 1 h 101"/>
                <a:gd name="T70" fmla="*/ 17 w 73"/>
                <a:gd name="T71" fmla="*/ 0 h 101"/>
                <a:gd name="T72" fmla="*/ 21 w 73"/>
                <a:gd name="T73" fmla="*/ 0 h 101"/>
                <a:gd name="T74" fmla="*/ 24 w 73"/>
                <a:gd name="T75" fmla="*/ 0 h 101"/>
                <a:gd name="T76" fmla="*/ 28 w 73"/>
                <a:gd name="T77" fmla="*/ 0 h 101"/>
                <a:gd name="T78" fmla="*/ 30 w 73"/>
                <a:gd name="T79" fmla="*/ 1 h 101"/>
                <a:gd name="T80" fmla="*/ 34 w 73"/>
                <a:gd name="T81" fmla="*/ 12 h 101"/>
                <a:gd name="T82" fmla="*/ 36 w 73"/>
                <a:gd name="T83" fmla="*/ 27 h 101"/>
                <a:gd name="T84" fmla="*/ 38 w 73"/>
                <a:gd name="T85" fmla="*/ 37 h 101"/>
                <a:gd name="T86" fmla="*/ 40 w 73"/>
                <a:gd name="T87" fmla="*/ 50 h 101"/>
                <a:gd name="T88" fmla="*/ 41 w 73"/>
                <a:gd name="T89" fmla="*/ 68 h 101"/>
                <a:gd name="T90" fmla="*/ 42 w 73"/>
                <a:gd name="T91" fmla="*/ 83 h 101"/>
                <a:gd name="T92" fmla="*/ 42 w 73"/>
                <a:gd name="T93" fmla="*/ 96 h 101"/>
                <a:gd name="T94" fmla="*/ 44 w 73"/>
                <a:gd name="T95" fmla="*/ 114 h 101"/>
                <a:gd name="T96" fmla="*/ 44 w 73"/>
                <a:gd name="T97" fmla="*/ 133 h 101"/>
                <a:gd name="T98" fmla="*/ 44 w 73"/>
                <a:gd name="T99" fmla="*/ 155 h 101"/>
                <a:gd name="T100" fmla="*/ 42 w 73"/>
                <a:gd name="T101" fmla="*/ 180 h 101"/>
                <a:gd name="T102" fmla="*/ 42 w 73"/>
                <a:gd name="T103" fmla="*/ 202 h 101"/>
                <a:gd name="T104" fmla="*/ 41 w 73"/>
                <a:gd name="T105" fmla="*/ 218 h 101"/>
                <a:gd name="T106" fmla="*/ 40 w 73"/>
                <a:gd name="T107" fmla="*/ 236 h 101"/>
                <a:gd name="T108" fmla="*/ 38 w 73"/>
                <a:gd name="T109" fmla="*/ 247 h 101"/>
                <a:gd name="T110" fmla="*/ 36 w 73"/>
                <a:gd name="T111" fmla="*/ 267 h 101"/>
                <a:gd name="T112" fmla="*/ 10 w 73"/>
                <a:gd name="T113" fmla="*/ 418 h 1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"/>
                <a:gd name="T172" fmla="*/ 0 h 101"/>
                <a:gd name="T173" fmla="*/ 73 w 73"/>
                <a:gd name="T174" fmla="*/ 101 h 10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" h="101">
                  <a:moveTo>
                    <a:pt x="73" y="101"/>
                  </a:moveTo>
                  <a:lnTo>
                    <a:pt x="0" y="101"/>
                  </a:lnTo>
                  <a:lnTo>
                    <a:pt x="0" y="91"/>
                  </a:lnTo>
                  <a:lnTo>
                    <a:pt x="42" y="58"/>
                  </a:lnTo>
                  <a:lnTo>
                    <a:pt x="44" y="56"/>
                  </a:lnTo>
                  <a:lnTo>
                    <a:pt x="46" y="54"/>
                  </a:lnTo>
                  <a:lnTo>
                    <a:pt x="48" y="53"/>
                  </a:lnTo>
                  <a:lnTo>
                    <a:pt x="50" y="51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6" y="46"/>
                  </a:lnTo>
                  <a:lnTo>
                    <a:pt x="56" y="44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1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2" y="34"/>
                  </a:lnTo>
                  <a:lnTo>
                    <a:pt x="62" y="33"/>
                  </a:lnTo>
                  <a:lnTo>
                    <a:pt x="62" y="31"/>
                  </a:lnTo>
                  <a:lnTo>
                    <a:pt x="62" y="29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4" y="13"/>
                  </a:lnTo>
                  <a:lnTo>
                    <a:pt x="52" y="13"/>
                  </a:lnTo>
                  <a:lnTo>
                    <a:pt x="52" y="11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2" y="1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3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1" y="20"/>
                  </a:lnTo>
                  <a:lnTo>
                    <a:pt x="71" y="21"/>
                  </a:lnTo>
                  <a:lnTo>
                    <a:pt x="71" y="23"/>
                  </a:lnTo>
                  <a:lnTo>
                    <a:pt x="73" y="23"/>
                  </a:lnTo>
                  <a:lnTo>
                    <a:pt x="73" y="25"/>
                  </a:lnTo>
                  <a:lnTo>
                    <a:pt x="73" y="26"/>
                  </a:lnTo>
                  <a:lnTo>
                    <a:pt x="73" y="28"/>
                  </a:lnTo>
                  <a:lnTo>
                    <a:pt x="73" y="29"/>
                  </a:lnTo>
                  <a:lnTo>
                    <a:pt x="73" y="31"/>
                  </a:lnTo>
                  <a:lnTo>
                    <a:pt x="73" y="33"/>
                  </a:lnTo>
                  <a:lnTo>
                    <a:pt x="73" y="34"/>
                  </a:lnTo>
                  <a:lnTo>
                    <a:pt x="73" y="36"/>
                  </a:lnTo>
                  <a:lnTo>
                    <a:pt x="73" y="38"/>
                  </a:lnTo>
                  <a:lnTo>
                    <a:pt x="71" y="39"/>
                  </a:lnTo>
                  <a:lnTo>
                    <a:pt x="71" y="41"/>
                  </a:lnTo>
                  <a:lnTo>
                    <a:pt x="71" y="43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7" y="46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6" y="49"/>
                  </a:lnTo>
                  <a:lnTo>
                    <a:pt x="66" y="51"/>
                  </a:lnTo>
                  <a:lnTo>
                    <a:pt x="64" y="51"/>
                  </a:lnTo>
                  <a:lnTo>
                    <a:pt x="64" y="53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58" y="58"/>
                  </a:lnTo>
                  <a:lnTo>
                    <a:pt x="56" y="59"/>
                  </a:lnTo>
                  <a:lnTo>
                    <a:pt x="16" y="91"/>
                  </a:lnTo>
                  <a:lnTo>
                    <a:pt x="73" y="91"/>
                  </a:lnTo>
                  <a:lnTo>
                    <a:pt x="73" y="10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2" name="Group 567"/>
          <p:cNvGrpSpPr>
            <a:grpSpLocks/>
          </p:cNvGrpSpPr>
          <p:nvPr/>
        </p:nvGrpSpPr>
        <p:grpSpPr bwMode="auto">
          <a:xfrm>
            <a:off x="2642561" y="5647417"/>
            <a:ext cx="4117280" cy="609114"/>
            <a:chOff x="377" y="3115"/>
            <a:chExt cx="2592" cy="463"/>
          </a:xfrm>
        </p:grpSpPr>
        <p:sp>
          <p:nvSpPr>
            <p:cNvPr id="173" name="Freeform 18"/>
            <p:cNvSpPr>
              <a:spLocks/>
            </p:cNvSpPr>
            <p:nvPr/>
          </p:nvSpPr>
          <p:spPr bwMode="auto">
            <a:xfrm>
              <a:off x="2836" y="3158"/>
              <a:ext cx="86" cy="91"/>
            </a:xfrm>
            <a:custGeom>
              <a:avLst/>
              <a:gdLst>
                <a:gd name="T0" fmla="*/ 58 w 95"/>
                <a:gd name="T1" fmla="*/ 293 h 67"/>
                <a:gd name="T2" fmla="*/ 39 w 95"/>
                <a:gd name="T3" fmla="*/ 48 h 67"/>
                <a:gd name="T4" fmla="*/ 16 w 95"/>
                <a:gd name="T5" fmla="*/ 0 h 67"/>
                <a:gd name="T6" fmla="*/ 0 w 95"/>
                <a:gd name="T7" fmla="*/ 163 h 67"/>
                <a:gd name="T8" fmla="*/ 17 w 95"/>
                <a:gd name="T9" fmla="*/ 310 h 67"/>
                <a:gd name="T10" fmla="*/ 58 w 95"/>
                <a:gd name="T11" fmla="*/ 293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67"/>
                <a:gd name="T20" fmla="*/ 95 w 95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67">
                  <a:moveTo>
                    <a:pt x="95" y="63"/>
                  </a:moveTo>
                  <a:lnTo>
                    <a:pt x="64" y="10"/>
                  </a:lnTo>
                  <a:lnTo>
                    <a:pt x="26" y="0"/>
                  </a:lnTo>
                  <a:lnTo>
                    <a:pt x="0" y="35"/>
                  </a:lnTo>
                  <a:lnTo>
                    <a:pt x="28" y="67"/>
                  </a:lnTo>
                  <a:lnTo>
                    <a:pt x="95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9"/>
            <p:cNvSpPr>
              <a:spLocks/>
            </p:cNvSpPr>
            <p:nvPr/>
          </p:nvSpPr>
          <p:spPr bwMode="auto">
            <a:xfrm>
              <a:off x="2836" y="3158"/>
              <a:ext cx="86" cy="91"/>
            </a:xfrm>
            <a:custGeom>
              <a:avLst/>
              <a:gdLst>
                <a:gd name="T0" fmla="*/ 58 w 95"/>
                <a:gd name="T1" fmla="*/ 293 h 67"/>
                <a:gd name="T2" fmla="*/ 39 w 95"/>
                <a:gd name="T3" fmla="*/ 48 h 67"/>
                <a:gd name="T4" fmla="*/ 16 w 95"/>
                <a:gd name="T5" fmla="*/ 0 h 67"/>
                <a:gd name="T6" fmla="*/ 0 w 95"/>
                <a:gd name="T7" fmla="*/ 163 h 67"/>
                <a:gd name="T8" fmla="*/ 17 w 95"/>
                <a:gd name="T9" fmla="*/ 310 h 67"/>
                <a:gd name="T10" fmla="*/ 58 w 95"/>
                <a:gd name="T11" fmla="*/ 293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67"/>
                <a:gd name="T20" fmla="*/ 95 w 95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67">
                  <a:moveTo>
                    <a:pt x="95" y="63"/>
                  </a:moveTo>
                  <a:lnTo>
                    <a:pt x="64" y="10"/>
                  </a:lnTo>
                  <a:lnTo>
                    <a:pt x="26" y="0"/>
                  </a:lnTo>
                  <a:lnTo>
                    <a:pt x="0" y="35"/>
                  </a:lnTo>
                  <a:lnTo>
                    <a:pt x="28" y="67"/>
                  </a:lnTo>
                  <a:lnTo>
                    <a:pt x="95" y="6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20"/>
            <p:cNvSpPr>
              <a:spLocks/>
            </p:cNvSpPr>
            <p:nvPr/>
          </p:nvSpPr>
          <p:spPr bwMode="auto">
            <a:xfrm>
              <a:off x="2665" y="3150"/>
              <a:ext cx="52" cy="104"/>
            </a:xfrm>
            <a:custGeom>
              <a:avLst/>
              <a:gdLst>
                <a:gd name="T0" fmla="*/ 32 w 59"/>
                <a:gd name="T1" fmla="*/ 332 h 77"/>
                <a:gd name="T2" fmla="*/ 32 w 59"/>
                <a:gd name="T3" fmla="*/ 150 h 77"/>
                <a:gd name="T4" fmla="*/ 7 w 59"/>
                <a:gd name="T5" fmla="*/ 0 h 77"/>
                <a:gd name="T6" fmla="*/ 0 w 59"/>
                <a:gd name="T7" fmla="*/ 192 h 77"/>
                <a:gd name="T8" fmla="*/ 7 w 59"/>
                <a:gd name="T9" fmla="*/ 344 h 77"/>
                <a:gd name="T10" fmla="*/ 32 w 59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77"/>
                <a:gd name="T20" fmla="*/ 59 w 5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77">
                  <a:moveTo>
                    <a:pt x="59" y="74"/>
                  </a:moveTo>
                  <a:lnTo>
                    <a:pt x="59" y="33"/>
                  </a:lnTo>
                  <a:lnTo>
                    <a:pt x="13" y="0"/>
                  </a:lnTo>
                  <a:lnTo>
                    <a:pt x="0" y="43"/>
                  </a:lnTo>
                  <a:lnTo>
                    <a:pt x="13" y="77"/>
                  </a:lnTo>
                  <a:lnTo>
                    <a:pt x="59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Freeform 21"/>
            <p:cNvSpPr>
              <a:spLocks/>
            </p:cNvSpPr>
            <p:nvPr/>
          </p:nvSpPr>
          <p:spPr bwMode="auto">
            <a:xfrm>
              <a:off x="2665" y="3150"/>
              <a:ext cx="52" cy="104"/>
            </a:xfrm>
            <a:custGeom>
              <a:avLst/>
              <a:gdLst>
                <a:gd name="T0" fmla="*/ 32 w 59"/>
                <a:gd name="T1" fmla="*/ 332 h 77"/>
                <a:gd name="T2" fmla="*/ 32 w 59"/>
                <a:gd name="T3" fmla="*/ 150 h 77"/>
                <a:gd name="T4" fmla="*/ 7 w 59"/>
                <a:gd name="T5" fmla="*/ 0 h 77"/>
                <a:gd name="T6" fmla="*/ 0 w 59"/>
                <a:gd name="T7" fmla="*/ 192 h 77"/>
                <a:gd name="T8" fmla="*/ 7 w 59"/>
                <a:gd name="T9" fmla="*/ 344 h 77"/>
                <a:gd name="T10" fmla="*/ 32 w 59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77"/>
                <a:gd name="T20" fmla="*/ 59 w 5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77">
                  <a:moveTo>
                    <a:pt x="59" y="74"/>
                  </a:moveTo>
                  <a:lnTo>
                    <a:pt x="59" y="33"/>
                  </a:lnTo>
                  <a:lnTo>
                    <a:pt x="13" y="0"/>
                  </a:lnTo>
                  <a:lnTo>
                    <a:pt x="0" y="43"/>
                  </a:lnTo>
                  <a:lnTo>
                    <a:pt x="13" y="77"/>
                  </a:lnTo>
                  <a:lnTo>
                    <a:pt x="59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Freeform 22"/>
            <p:cNvSpPr>
              <a:spLocks/>
            </p:cNvSpPr>
            <p:nvPr/>
          </p:nvSpPr>
          <p:spPr bwMode="auto">
            <a:xfrm>
              <a:off x="2365" y="3146"/>
              <a:ext cx="62" cy="115"/>
            </a:xfrm>
            <a:custGeom>
              <a:avLst/>
              <a:gdLst>
                <a:gd name="T0" fmla="*/ 40 w 69"/>
                <a:gd name="T1" fmla="*/ 386 h 85"/>
                <a:gd name="T2" fmla="*/ 37 w 69"/>
                <a:gd name="T3" fmla="*/ 93 h 85"/>
                <a:gd name="T4" fmla="*/ 16 w 69"/>
                <a:gd name="T5" fmla="*/ 0 h 85"/>
                <a:gd name="T6" fmla="*/ 0 w 69"/>
                <a:gd name="T7" fmla="*/ 131 h 85"/>
                <a:gd name="T8" fmla="*/ 4 w 69"/>
                <a:gd name="T9" fmla="*/ 363 h 85"/>
                <a:gd name="T10" fmla="*/ 40 w 69"/>
                <a:gd name="T11" fmla="*/ 386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5"/>
                <a:gd name="T20" fmla="*/ 69 w 6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5">
                  <a:moveTo>
                    <a:pt x="69" y="85"/>
                  </a:moveTo>
                  <a:lnTo>
                    <a:pt x="63" y="21"/>
                  </a:lnTo>
                  <a:lnTo>
                    <a:pt x="27" y="0"/>
                  </a:lnTo>
                  <a:lnTo>
                    <a:pt x="0" y="29"/>
                  </a:lnTo>
                  <a:lnTo>
                    <a:pt x="6" y="80"/>
                  </a:lnTo>
                  <a:lnTo>
                    <a:pt x="69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23"/>
            <p:cNvSpPr>
              <a:spLocks/>
            </p:cNvSpPr>
            <p:nvPr/>
          </p:nvSpPr>
          <p:spPr bwMode="auto">
            <a:xfrm>
              <a:off x="2365" y="3146"/>
              <a:ext cx="62" cy="115"/>
            </a:xfrm>
            <a:custGeom>
              <a:avLst/>
              <a:gdLst>
                <a:gd name="T0" fmla="*/ 40 w 69"/>
                <a:gd name="T1" fmla="*/ 386 h 85"/>
                <a:gd name="T2" fmla="*/ 37 w 69"/>
                <a:gd name="T3" fmla="*/ 93 h 85"/>
                <a:gd name="T4" fmla="*/ 16 w 69"/>
                <a:gd name="T5" fmla="*/ 0 h 85"/>
                <a:gd name="T6" fmla="*/ 0 w 69"/>
                <a:gd name="T7" fmla="*/ 131 h 85"/>
                <a:gd name="T8" fmla="*/ 4 w 69"/>
                <a:gd name="T9" fmla="*/ 363 h 85"/>
                <a:gd name="T10" fmla="*/ 40 w 69"/>
                <a:gd name="T11" fmla="*/ 386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5"/>
                <a:gd name="T20" fmla="*/ 69 w 6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5">
                  <a:moveTo>
                    <a:pt x="69" y="85"/>
                  </a:moveTo>
                  <a:lnTo>
                    <a:pt x="63" y="21"/>
                  </a:lnTo>
                  <a:lnTo>
                    <a:pt x="27" y="0"/>
                  </a:lnTo>
                  <a:lnTo>
                    <a:pt x="0" y="29"/>
                  </a:lnTo>
                  <a:lnTo>
                    <a:pt x="6" y="80"/>
                  </a:lnTo>
                  <a:lnTo>
                    <a:pt x="69" y="8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24"/>
            <p:cNvSpPr>
              <a:spLocks/>
            </p:cNvSpPr>
            <p:nvPr/>
          </p:nvSpPr>
          <p:spPr bwMode="auto">
            <a:xfrm>
              <a:off x="2265" y="3150"/>
              <a:ext cx="80" cy="104"/>
            </a:xfrm>
            <a:custGeom>
              <a:avLst/>
              <a:gdLst>
                <a:gd name="T0" fmla="*/ 42 w 89"/>
                <a:gd name="T1" fmla="*/ 343 h 77"/>
                <a:gd name="T2" fmla="*/ 52 w 89"/>
                <a:gd name="T3" fmla="*/ 150 h 77"/>
                <a:gd name="T4" fmla="*/ 42 w 89"/>
                <a:gd name="T5" fmla="*/ 0 h 77"/>
                <a:gd name="T6" fmla="*/ 18 w 89"/>
                <a:gd name="T7" fmla="*/ 49 h 77"/>
                <a:gd name="T8" fmla="*/ 0 w 89"/>
                <a:gd name="T9" fmla="*/ 344 h 77"/>
                <a:gd name="T10" fmla="*/ 42 w 89"/>
                <a:gd name="T11" fmla="*/ 343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77"/>
                <a:gd name="T20" fmla="*/ 89 w 8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77">
                  <a:moveTo>
                    <a:pt x="71" y="76"/>
                  </a:moveTo>
                  <a:lnTo>
                    <a:pt x="89" y="33"/>
                  </a:lnTo>
                  <a:lnTo>
                    <a:pt x="71" y="0"/>
                  </a:lnTo>
                  <a:lnTo>
                    <a:pt x="30" y="11"/>
                  </a:lnTo>
                  <a:lnTo>
                    <a:pt x="0" y="77"/>
                  </a:lnTo>
                  <a:lnTo>
                    <a:pt x="71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25"/>
            <p:cNvSpPr>
              <a:spLocks/>
            </p:cNvSpPr>
            <p:nvPr/>
          </p:nvSpPr>
          <p:spPr bwMode="auto">
            <a:xfrm>
              <a:off x="2265" y="3150"/>
              <a:ext cx="80" cy="104"/>
            </a:xfrm>
            <a:custGeom>
              <a:avLst/>
              <a:gdLst>
                <a:gd name="T0" fmla="*/ 42 w 89"/>
                <a:gd name="T1" fmla="*/ 343 h 77"/>
                <a:gd name="T2" fmla="*/ 52 w 89"/>
                <a:gd name="T3" fmla="*/ 150 h 77"/>
                <a:gd name="T4" fmla="*/ 42 w 89"/>
                <a:gd name="T5" fmla="*/ 0 h 77"/>
                <a:gd name="T6" fmla="*/ 18 w 89"/>
                <a:gd name="T7" fmla="*/ 49 h 77"/>
                <a:gd name="T8" fmla="*/ 0 w 89"/>
                <a:gd name="T9" fmla="*/ 344 h 77"/>
                <a:gd name="T10" fmla="*/ 42 w 89"/>
                <a:gd name="T11" fmla="*/ 343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77"/>
                <a:gd name="T20" fmla="*/ 89 w 8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77">
                  <a:moveTo>
                    <a:pt x="71" y="76"/>
                  </a:moveTo>
                  <a:lnTo>
                    <a:pt x="89" y="33"/>
                  </a:lnTo>
                  <a:lnTo>
                    <a:pt x="71" y="0"/>
                  </a:lnTo>
                  <a:lnTo>
                    <a:pt x="30" y="11"/>
                  </a:lnTo>
                  <a:lnTo>
                    <a:pt x="0" y="77"/>
                  </a:lnTo>
                  <a:lnTo>
                    <a:pt x="71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26"/>
            <p:cNvSpPr>
              <a:spLocks/>
            </p:cNvSpPr>
            <p:nvPr/>
          </p:nvSpPr>
          <p:spPr bwMode="auto">
            <a:xfrm>
              <a:off x="2175" y="3154"/>
              <a:ext cx="82" cy="100"/>
            </a:xfrm>
            <a:custGeom>
              <a:avLst/>
              <a:gdLst>
                <a:gd name="T0" fmla="*/ 40 w 91"/>
                <a:gd name="T1" fmla="*/ 332 h 74"/>
                <a:gd name="T2" fmla="*/ 54 w 91"/>
                <a:gd name="T3" fmla="*/ 170 h 74"/>
                <a:gd name="T4" fmla="*/ 41 w 91"/>
                <a:gd name="T5" fmla="*/ 0 h 74"/>
                <a:gd name="T6" fmla="*/ 19 w 91"/>
                <a:gd name="T7" fmla="*/ 58 h 74"/>
                <a:gd name="T8" fmla="*/ 0 w 91"/>
                <a:gd name="T9" fmla="*/ 316 h 74"/>
                <a:gd name="T10" fmla="*/ 40 w 91"/>
                <a:gd name="T11" fmla="*/ 33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4"/>
                <a:gd name="T20" fmla="*/ 91 w 9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4">
                  <a:moveTo>
                    <a:pt x="67" y="74"/>
                  </a:moveTo>
                  <a:lnTo>
                    <a:pt x="91" y="38"/>
                  </a:lnTo>
                  <a:lnTo>
                    <a:pt x="69" y="0"/>
                  </a:lnTo>
                  <a:lnTo>
                    <a:pt x="32" y="13"/>
                  </a:lnTo>
                  <a:lnTo>
                    <a:pt x="0" y="70"/>
                  </a:lnTo>
                  <a:lnTo>
                    <a:pt x="67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27"/>
            <p:cNvSpPr>
              <a:spLocks/>
            </p:cNvSpPr>
            <p:nvPr/>
          </p:nvSpPr>
          <p:spPr bwMode="auto">
            <a:xfrm>
              <a:off x="2175" y="3154"/>
              <a:ext cx="82" cy="100"/>
            </a:xfrm>
            <a:custGeom>
              <a:avLst/>
              <a:gdLst>
                <a:gd name="T0" fmla="*/ 40 w 91"/>
                <a:gd name="T1" fmla="*/ 332 h 74"/>
                <a:gd name="T2" fmla="*/ 54 w 91"/>
                <a:gd name="T3" fmla="*/ 170 h 74"/>
                <a:gd name="T4" fmla="*/ 41 w 91"/>
                <a:gd name="T5" fmla="*/ 0 h 74"/>
                <a:gd name="T6" fmla="*/ 19 w 91"/>
                <a:gd name="T7" fmla="*/ 58 h 74"/>
                <a:gd name="T8" fmla="*/ 0 w 91"/>
                <a:gd name="T9" fmla="*/ 316 h 74"/>
                <a:gd name="T10" fmla="*/ 40 w 91"/>
                <a:gd name="T11" fmla="*/ 33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4"/>
                <a:gd name="T20" fmla="*/ 91 w 9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4">
                  <a:moveTo>
                    <a:pt x="67" y="74"/>
                  </a:moveTo>
                  <a:lnTo>
                    <a:pt x="91" y="38"/>
                  </a:lnTo>
                  <a:lnTo>
                    <a:pt x="69" y="0"/>
                  </a:lnTo>
                  <a:lnTo>
                    <a:pt x="32" y="13"/>
                  </a:lnTo>
                  <a:lnTo>
                    <a:pt x="0" y="70"/>
                  </a:lnTo>
                  <a:lnTo>
                    <a:pt x="67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28"/>
            <p:cNvSpPr>
              <a:spLocks/>
            </p:cNvSpPr>
            <p:nvPr/>
          </p:nvSpPr>
          <p:spPr bwMode="auto">
            <a:xfrm>
              <a:off x="1969" y="3164"/>
              <a:ext cx="81" cy="85"/>
            </a:xfrm>
            <a:custGeom>
              <a:avLst/>
              <a:gdLst>
                <a:gd name="T0" fmla="*/ 43 w 89"/>
                <a:gd name="T1" fmla="*/ 282 h 63"/>
                <a:gd name="T2" fmla="*/ 56 w 89"/>
                <a:gd name="T3" fmla="*/ 169 h 63"/>
                <a:gd name="T4" fmla="*/ 56 w 89"/>
                <a:gd name="T5" fmla="*/ 0 h 63"/>
                <a:gd name="T6" fmla="*/ 31 w 89"/>
                <a:gd name="T7" fmla="*/ 36 h 63"/>
                <a:gd name="T8" fmla="*/ 0 w 89"/>
                <a:gd name="T9" fmla="*/ 282 h 63"/>
                <a:gd name="T10" fmla="*/ 43 w 89"/>
                <a:gd name="T11" fmla="*/ 28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3"/>
                <a:gd name="T20" fmla="*/ 89 w 89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3">
                  <a:moveTo>
                    <a:pt x="69" y="63"/>
                  </a:moveTo>
                  <a:lnTo>
                    <a:pt x="89" y="38"/>
                  </a:lnTo>
                  <a:lnTo>
                    <a:pt x="89" y="0"/>
                  </a:lnTo>
                  <a:lnTo>
                    <a:pt x="49" y="8"/>
                  </a:lnTo>
                  <a:lnTo>
                    <a:pt x="0" y="63"/>
                  </a:lnTo>
                  <a:lnTo>
                    <a:pt x="69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29"/>
            <p:cNvSpPr>
              <a:spLocks/>
            </p:cNvSpPr>
            <p:nvPr/>
          </p:nvSpPr>
          <p:spPr bwMode="auto">
            <a:xfrm>
              <a:off x="1969" y="3164"/>
              <a:ext cx="81" cy="85"/>
            </a:xfrm>
            <a:custGeom>
              <a:avLst/>
              <a:gdLst>
                <a:gd name="T0" fmla="*/ 43 w 89"/>
                <a:gd name="T1" fmla="*/ 282 h 63"/>
                <a:gd name="T2" fmla="*/ 56 w 89"/>
                <a:gd name="T3" fmla="*/ 169 h 63"/>
                <a:gd name="T4" fmla="*/ 56 w 89"/>
                <a:gd name="T5" fmla="*/ 0 h 63"/>
                <a:gd name="T6" fmla="*/ 31 w 89"/>
                <a:gd name="T7" fmla="*/ 36 h 63"/>
                <a:gd name="T8" fmla="*/ 0 w 89"/>
                <a:gd name="T9" fmla="*/ 282 h 63"/>
                <a:gd name="T10" fmla="*/ 43 w 89"/>
                <a:gd name="T11" fmla="*/ 28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3"/>
                <a:gd name="T20" fmla="*/ 89 w 89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3">
                  <a:moveTo>
                    <a:pt x="69" y="63"/>
                  </a:moveTo>
                  <a:lnTo>
                    <a:pt x="89" y="38"/>
                  </a:lnTo>
                  <a:lnTo>
                    <a:pt x="89" y="0"/>
                  </a:lnTo>
                  <a:lnTo>
                    <a:pt x="49" y="8"/>
                  </a:lnTo>
                  <a:lnTo>
                    <a:pt x="0" y="63"/>
                  </a:lnTo>
                  <a:lnTo>
                    <a:pt x="69" y="6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30"/>
            <p:cNvSpPr>
              <a:spLocks/>
            </p:cNvSpPr>
            <p:nvPr/>
          </p:nvSpPr>
          <p:spPr bwMode="auto">
            <a:xfrm>
              <a:off x="1868" y="3143"/>
              <a:ext cx="74" cy="107"/>
            </a:xfrm>
            <a:custGeom>
              <a:avLst/>
              <a:gdLst>
                <a:gd name="T0" fmla="*/ 52 w 81"/>
                <a:gd name="T1" fmla="*/ 359 h 79"/>
                <a:gd name="T2" fmla="*/ 40 w 81"/>
                <a:gd name="T3" fmla="*/ 104 h 79"/>
                <a:gd name="T4" fmla="*/ 16 w 81"/>
                <a:gd name="T5" fmla="*/ 0 h 79"/>
                <a:gd name="T6" fmla="*/ 0 w 81"/>
                <a:gd name="T7" fmla="*/ 141 h 79"/>
                <a:gd name="T8" fmla="*/ 15 w 81"/>
                <a:gd name="T9" fmla="*/ 336 h 79"/>
                <a:gd name="T10" fmla="*/ 52 w 81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79"/>
                <a:gd name="T20" fmla="*/ 81 w 81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79">
                  <a:moveTo>
                    <a:pt x="81" y="79"/>
                  </a:moveTo>
                  <a:lnTo>
                    <a:pt x="64" y="2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24" y="74"/>
                  </a:lnTo>
                  <a:lnTo>
                    <a:pt x="81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31"/>
            <p:cNvSpPr>
              <a:spLocks/>
            </p:cNvSpPr>
            <p:nvPr/>
          </p:nvSpPr>
          <p:spPr bwMode="auto">
            <a:xfrm>
              <a:off x="1868" y="3143"/>
              <a:ext cx="74" cy="107"/>
            </a:xfrm>
            <a:custGeom>
              <a:avLst/>
              <a:gdLst>
                <a:gd name="T0" fmla="*/ 52 w 81"/>
                <a:gd name="T1" fmla="*/ 359 h 79"/>
                <a:gd name="T2" fmla="*/ 40 w 81"/>
                <a:gd name="T3" fmla="*/ 104 h 79"/>
                <a:gd name="T4" fmla="*/ 16 w 81"/>
                <a:gd name="T5" fmla="*/ 0 h 79"/>
                <a:gd name="T6" fmla="*/ 0 w 81"/>
                <a:gd name="T7" fmla="*/ 141 h 79"/>
                <a:gd name="T8" fmla="*/ 15 w 81"/>
                <a:gd name="T9" fmla="*/ 336 h 79"/>
                <a:gd name="T10" fmla="*/ 52 w 81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79"/>
                <a:gd name="T20" fmla="*/ 81 w 81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79">
                  <a:moveTo>
                    <a:pt x="81" y="79"/>
                  </a:moveTo>
                  <a:lnTo>
                    <a:pt x="64" y="2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24" y="74"/>
                  </a:lnTo>
                  <a:lnTo>
                    <a:pt x="81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32"/>
            <p:cNvSpPr>
              <a:spLocks/>
            </p:cNvSpPr>
            <p:nvPr/>
          </p:nvSpPr>
          <p:spPr bwMode="auto">
            <a:xfrm>
              <a:off x="1654" y="3146"/>
              <a:ext cx="87" cy="107"/>
            </a:xfrm>
            <a:custGeom>
              <a:avLst/>
              <a:gdLst>
                <a:gd name="T0" fmla="*/ 55 w 97"/>
                <a:gd name="T1" fmla="*/ 351 h 79"/>
                <a:gd name="T2" fmla="*/ 57 w 97"/>
                <a:gd name="T3" fmla="*/ 126 h 79"/>
                <a:gd name="T4" fmla="*/ 32 w 97"/>
                <a:gd name="T5" fmla="*/ 0 h 79"/>
                <a:gd name="T6" fmla="*/ 13 w 97"/>
                <a:gd name="T7" fmla="*/ 104 h 79"/>
                <a:gd name="T8" fmla="*/ 18 w 97"/>
                <a:gd name="T9" fmla="*/ 359 h 79"/>
                <a:gd name="T10" fmla="*/ 0 w 97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79"/>
                <a:gd name="T20" fmla="*/ 97 w 97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79">
                  <a:moveTo>
                    <a:pt x="95" y="77"/>
                  </a:moveTo>
                  <a:lnTo>
                    <a:pt x="97" y="28"/>
                  </a:lnTo>
                  <a:lnTo>
                    <a:pt x="56" y="0"/>
                  </a:lnTo>
                  <a:lnTo>
                    <a:pt x="22" y="23"/>
                  </a:lnTo>
                  <a:lnTo>
                    <a:pt x="30" y="79"/>
                  </a:lnTo>
                  <a:lnTo>
                    <a:pt x="0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Freeform 33"/>
            <p:cNvSpPr>
              <a:spLocks/>
            </p:cNvSpPr>
            <p:nvPr/>
          </p:nvSpPr>
          <p:spPr bwMode="auto">
            <a:xfrm>
              <a:off x="1681" y="3150"/>
              <a:ext cx="60" cy="111"/>
            </a:xfrm>
            <a:custGeom>
              <a:avLst/>
              <a:gdLst>
                <a:gd name="T0" fmla="*/ 38 w 67"/>
                <a:gd name="T1" fmla="*/ 351 h 82"/>
                <a:gd name="T2" fmla="*/ 39 w 67"/>
                <a:gd name="T3" fmla="*/ 92 h 82"/>
                <a:gd name="T4" fmla="*/ 19 w 67"/>
                <a:gd name="T5" fmla="*/ 0 h 82"/>
                <a:gd name="T6" fmla="*/ 0 w 67"/>
                <a:gd name="T7" fmla="*/ 92 h 82"/>
                <a:gd name="T8" fmla="*/ 4 w 67"/>
                <a:gd name="T9" fmla="*/ 372 h 82"/>
                <a:gd name="T10" fmla="*/ 38 w 67"/>
                <a:gd name="T11" fmla="*/ 351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2"/>
                <a:gd name="T20" fmla="*/ 67 w 67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2">
                  <a:moveTo>
                    <a:pt x="65" y="77"/>
                  </a:moveTo>
                  <a:lnTo>
                    <a:pt x="67" y="20"/>
                  </a:lnTo>
                  <a:lnTo>
                    <a:pt x="34" y="0"/>
                  </a:lnTo>
                  <a:lnTo>
                    <a:pt x="0" y="20"/>
                  </a:lnTo>
                  <a:lnTo>
                    <a:pt x="4" y="82"/>
                  </a:lnTo>
                  <a:lnTo>
                    <a:pt x="65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Freeform 34"/>
            <p:cNvSpPr>
              <a:spLocks/>
            </p:cNvSpPr>
            <p:nvPr/>
          </p:nvSpPr>
          <p:spPr bwMode="auto">
            <a:xfrm>
              <a:off x="1681" y="3150"/>
              <a:ext cx="60" cy="111"/>
            </a:xfrm>
            <a:custGeom>
              <a:avLst/>
              <a:gdLst>
                <a:gd name="T0" fmla="*/ 38 w 67"/>
                <a:gd name="T1" fmla="*/ 351 h 82"/>
                <a:gd name="T2" fmla="*/ 39 w 67"/>
                <a:gd name="T3" fmla="*/ 92 h 82"/>
                <a:gd name="T4" fmla="*/ 19 w 67"/>
                <a:gd name="T5" fmla="*/ 0 h 82"/>
                <a:gd name="T6" fmla="*/ 0 w 67"/>
                <a:gd name="T7" fmla="*/ 92 h 82"/>
                <a:gd name="T8" fmla="*/ 4 w 67"/>
                <a:gd name="T9" fmla="*/ 372 h 82"/>
                <a:gd name="T10" fmla="*/ 38 w 67"/>
                <a:gd name="T11" fmla="*/ 351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2"/>
                <a:gd name="T20" fmla="*/ 67 w 67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2">
                  <a:moveTo>
                    <a:pt x="65" y="77"/>
                  </a:moveTo>
                  <a:lnTo>
                    <a:pt x="67" y="20"/>
                  </a:lnTo>
                  <a:lnTo>
                    <a:pt x="34" y="0"/>
                  </a:lnTo>
                  <a:lnTo>
                    <a:pt x="0" y="20"/>
                  </a:lnTo>
                  <a:lnTo>
                    <a:pt x="4" y="82"/>
                  </a:lnTo>
                  <a:lnTo>
                    <a:pt x="65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35"/>
            <p:cNvSpPr>
              <a:spLocks/>
            </p:cNvSpPr>
            <p:nvPr/>
          </p:nvSpPr>
          <p:spPr bwMode="auto">
            <a:xfrm>
              <a:off x="1587" y="3160"/>
              <a:ext cx="83" cy="94"/>
            </a:xfrm>
            <a:custGeom>
              <a:avLst/>
              <a:gdLst>
                <a:gd name="T0" fmla="*/ 41 w 91"/>
                <a:gd name="T1" fmla="*/ 323 h 69"/>
                <a:gd name="T2" fmla="*/ 57 w 91"/>
                <a:gd name="T3" fmla="*/ 169 h 69"/>
                <a:gd name="T4" fmla="*/ 52 w 91"/>
                <a:gd name="T5" fmla="*/ 0 h 69"/>
                <a:gd name="T6" fmla="*/ 27 w 91"/>
                <a:gd name="T7" fmla="*/ 35 h 69"/>
                <a:gd name="T8" fmla="*/ 0 w 91"/>
                <a:gd name="T9" fmla="*/ 225 h 69"/>
                <a:gd name="T10" fmla="*/ 0 w 91"/>
                <a:gd name="T11" fmla="*/ 307 h 69"/>
                <a:gd name="T12" fmla="*/ 41 w 91"/>
                <a:gd name="T13" fmla="*/ 323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69"/>
                <a:gd name="T23" fmla="*/ 91 w 91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69">
                  <a:moveTo>
                    <a:pt x="65" y="69"/>
                  </a:moveTo>
                  <a:lnTo>
                    <a:pt x="91" y="36"/>
                  </a:lnTo>
                  <a:lnTo>
                    <a:pt x="83" y="0"/>
                  </a:lnTo>
                  <a:lnTo>
                    <a:pt x="44" y="7"/>
                  </a:lnTo>
                  <a:lnTo>
                    <a:pt x="0" y="48"/>
                  </a:lnTo>
                  <a:lnTo>
                    <a:pt x="0" y="65"/>
                  </a:lnTo>
                  <a:lnTo>
                    <a:pt x="65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36"/>
            <p:cNvSpPr>
              <a:spLocks/>
            </p:cNvSpPr>
            <p:nvPr/>
          </p:nvSpPr>
          <p:spPr bwMode="auto">
            <a:xfrm>
              <a:off x="1587" y="3160"/>
              <a:ext cx="83" cy="94"/>
            </a:xfrm>
            <a:custGeom>
              <a:avLst/>
              <a:gdLst>
                <a:gd name="T0" fmla="*/ 41 w 91"/>
                <a:gd name="T1" fmla="*/ 323 h 69"/>
                <a:gd name="T2" fmla="*/ 57 w 91"/>
                <a:gd name="T3" fmla="*/ 169 h 69"/>
                <a:gd name="T4" fmla="*/ 52 w 91"/>
                <a:gd name="T5" fmla="*/ 0 h 69"/>
                <a:gd name="T6" fmla="*/ 27 w 91"/>
                <a:gd name="T7" fmla="*/ 35 h 69"/>
                <a:gd name="T8" fmla="*/ 0 w 91"/>
                <a:gd name="T9" fmla="*/ 225 h 69"/>
                <a:gd name="T10" fmla="*/ 0 w 91"/>
                <a:gd name="T11" fmla="*/ 307 h 69"/>
                <a:gd name="T12" fmla="*/ 41 w 91"/>
                <a:gd name="T13" fmla="*/ 323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69"/>
                <a:gd name="T23" fmla="*/ 91 w 91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69">
                  <a:moveTo>
                    <a:pt x="65" y="69"/>
                  </a:moveTo>
                  <a:lnTo>
                    <a:pt x="91" y="36"/>
                  </a:lnTo>
                  <a:lnTo>
                    <a:pt x="83" y="0"/>
                  </a:lnTo>
                  <a:lnTo>
                    <a:pt x="44" y="7"/>
                  </a:lnTo>
                  <a:lnTo>
                    <a:pt x="0" y="48"/>
                  </a:lnTo>
                  <a:lnTo>
                    <a:pt x="0" y="65"/>
                  </a:lnTo>
                  <a:lnTo>
                    <a:pt x="65" y="6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37"/>
            <p:cNvSpPr>
              <a:spLocks/>
            </p:cNvSpPr>
            <p:nvPr/>
          </p:nvSpPr>
          <p:spPr bwMode="auto">
            <a:xfrm>
              <a:off x="1276" y="3146"/>
              <a:ext cx="67" cy="104"/>
            </a:xfrm>
            <a:custGeom>
              <a:avLst/>
              <a:gdLst>
                <a:gd name="T0" fmla="*/ 45 w 74"/>
                <a:gd name="T1" fmla="*/ 344 h 77"/>
                <a:gd name="T2" fmla="*/ 43 w 74"/>
                <a:gd name="T3" fmla="*/ 85 h 77"/>
                <a:gd name="T4" fmla="*/ 20 w 74"/>
                <a:gd name="T5" fmla="*/ 0 h 77"/>
                <a:gd name="T6" fmla="*/ 4 w 74"/>
                <a:gd name="T7" fmla="*/ 104 h 77"/>
                <a:gd name="T8" fmla="*/ 0 w 74"/>
                <a:gd name="T9" fmla="*/ 323 h 77"/>
                <a:gd name="T10" fmla="*/ 45 w 74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77"/>
                <a:gd name="T20" fmla="*/ 74 w 74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77">
                  <a:moveTo>
                    <a:pt x="74" y="77"/>
                  </a:moveTo>
                  <a:lnTo>
                    <a:pt x="72" y="19"/>
                  </a:lnTo>
                  <a:lnTo>
                    <a:pt x="32" y="0"/>
                  </a:lnTo>
                  <a:lnTo>
                    <a:pt x="4" y="23"/>
                  </a:lnTo>
                  <a:lnTo>
                    <a:pt x="0" y="72"/>
                  </a:lnTo>
                  <a:lnTo>
                    <a:pt x="74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38"/>
            <p:cNvSpPr>
              <a:spLocks/>
            </p:cNvSpPr>
            <p:nvPr/>
          </p:nvSpPr>
          <p:spPr bwMode="auto">
            <a:xfrm>
              <a:off x="1276" y="3146"/>
              <a:ext cx="67" cy="104"/>
            </a:xfrm>
            <a:custGeom>
              <a:avLst/>
              <a:gdLst>
                <a:gd name="T0" fmla="*/ 45 w 74"/>
                <a:gd name="T1" fmla="*/ 344 h 77"/>
                <a:gd name="T2" fmla="*/ 43 w 74"/>
                <a:gd name="T3" fmla="*/ 85 h 77"/>
                <a:gd name="T4" fmla="*/ 20 w 74"/>
                <a:gd name="T5" fmla="*/ 0 h 77"/>
                <a:gd name="T6" fmla="*/ 4 w 74"/>
                <a:gd name="T7" fmla="*/ 104 h 77"/>
                <a:gd name="T8" fmla="*/ 0 w 74"/>
                <a:gd name="T9" fmla="*/ 323 h 77"/>
                <a:gd name="T10" fmla="*/ 45 w 74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77"/>
                <a:gd name="T20" fmla="*/ 74 w 74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77">
                  <a:moveTo>
                    <a:pt x="74" y="77"/>
                  </a:moveTo>
                  <a:lnTo>
                    <a:pt x="72" y="19"/>
                  </a:lnTo>
                  <a:lnTo>
                    <a:pt x="32" y="0"/>
                  </a:lnTo>
                  <a:lnTo>
                    <a:pt x="4" y="23"/>
                  </a:lnTo>
                  <a:lnTo>
                    <a:pt x="0" y="72"/>
                  </a:lnTo>
                  <a:lnTo>
                    <a:pt x="74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39"/>
            <p:cNvSpPr>
              <a:spLocks/>
            </p:cNvSpPr>
            <p:nvPr/>
          </p:nvSpPr>
          <p:spPr bwMode="auto">
            <a:xfrm>
              <a:off x="1190" y="3154"/>
              <a:ext cx="80" cy="99"/>
            </a:xfrm>
            <a:custGeom>
              <a:avLst/>
              <a:gdLst>
                <a:gd name="T0" fmla="*/ 43 w 88"/>
                <a:gd name="T1" fmla="*/ 335 h 73"/>
                <a:gd name="T2" fmla="*/ 55 w 88"/>
                <a:gd name="T3" fmla="*/ 176 h 73"/>
                <a:gd name="T4" fmla="*/ 48 w 88"/>
                <a:gd name="T5" fmla="*/ 0 h 73"/>
                <a:gd name="T6" fmla="*/ 21 w 88"/>
                <a:gd name="T7" fmla="*/ 56 h 73"/>
                <a:gd name="T8" fmla="*/ 4 w 88"/>
                <a:gd name="T9" fmla="*/ 218 h 73"/>
                <a:gd name="T10" fmla="*/ 0 w 88"/>
                <a:gd name="T11" fmla="*/ 324 h 73"/>
                <a:gd name="T12" fmla="*/ 43 w 88"/>
                <a:gd name="T13" fmla="*/ 33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73"/>
                <a:gd name="T23" fmla="*/ 88 w 88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73">
                  <a:moveTo>
                    <a:pt x="69" y="73"/>
                  </a:moveTo>
                  <a:lnTo>
                    <a:pt x="88" y="38"/>
                  </a:lnTo>
                  <a:lnTo>
                    <a:pt x="77" y="0"/>
                  </a:lnTo>
                  <a:lnTo>
                    <a:pt x="33" y="12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40"/>
            <p:cNvSpPr>
              <a:spLocks/>
            </p:cNvSpPr>
            <p:nvPr/>
          </p:nvSpPr>
          <p:spPr bwMode="auto">
            <a:xfrm>
              <a:off x="1190" y="3154"/>
              <a:ext cx="80" cy="99"/>
            </a:xfrm>
            <a:custGeom>
              <a:avLst/>
              <a:gdLst>
                <a:gd name="T0" fmla="*/ 43 w 88"/>
                <a:gd name="T1" fmla="*/ 335 h 73"/>
                <a:gd name="T2" fmla="*/ 55 w 88"/>
                <a:gd name="T3" fmla="*/ 176 h 73"/>
                <a:gd name="T4" fmla="*/ 48 w 88"/>
                <a:gd name="T5" fmla="*/ 0 h 73"/>
                <a:gd name="T6" fmla="*/ 21 w 88"/>
                <a:gd name="T7" fmla="*/ 56 h 73"/>
                <a:gd name="T8" fmla="*/ 4 w 88"/>
                <a:gd name="T9" fmla="*/ 218 h 73"/>
                <a:gd name="T10" fmla="*/ 0 w 88"/>
                <a:gd name="T11" fmla="*/ 324 h 73"/>
                <a:gd name="T12" fmla="*/ 43 w 88"/>
                <a:gd name="T13" fmla="*/ 33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73"/>
                <a:gd name="T23" fmla="*/ 88 w 88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73">
                  <a:moveTo>
                    <a:pt x="69" y="73"/>
                  </a:moveTo>
                  <a:lnTo>
                    <a:pt x="88" y="38"/>
                  </a:lnTo>
                  <a:lnTo>
                    <a:pt x="77" y="0"/>
                  </a:lnTo>
                  <a:lnTo>
                    <a:pt x="33" y="12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41"/>
            <p:cNvSpPr>
              <a:spLocks/>
            </p:cNvSpPr>
            <p:nvPr/>
          </p:nvSpPr>
          <p:spPr bwMode="auto">
            <a:xfrm>
              <a:off x="984" y="3150"/>
              <a:ext cx="63" cy="104"/>
            </a:xfrm>
            <a:custGeom>
              <a:avLst/>
              <a:gdLst>
                <a:gd name="T0" fmla="*/ 41 w 70"/>
                <a:gd name="T1" fmla="*/ 332 h 77"/>
                <a:gd name="T2" fmla="*/ 36 w 70"/>
                <a:gd name="T3" fmla="*/ 104 h 77"/>
                <a:gd name="T4" fmla="*/ 14 w 70"/>
                <a:gd name="T5" fmla="*/ 0 h 77"/>
                <a:gd name="T6" fmla="*/ 0 w 70"/>
                <a:gd name="T7" fmla="*/ 126 h 77"/>
                <a:gd name="T8" fmla="*/ 9 w 70"/>
                <a:gd name="T9" fmla="*/ 344 h 77"/>
                <a:gd name="T10" fmla="*/ 41 w 70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77"/>
                <a:gd name="T20" fmla="*/ 70 w 70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77">
                  <a:moveTo>
                    <a:pt x="70" y="74"/>
                  </a:moveTo>
                  <a:lnTo>
                    <a:pt x="62" y="23"/>
                  </a:lnTo>
                  <a:lnTo>
                    <a:pt x="24" y="0"/>
                  </a:lnTo>
                  <a:lnTo>
                    <a:pt x="0" y="28"/>
                  </a:lnTo>
                  <a:lnTo>
                    <a:pt x="14" y="77"/>
                  </a:lnTo>
                  <a:lnTo>
                    <a:pt x="70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42"/>
            <p:cNvSpPr>
              <a:spLocks/>
            </p:cNvSpPr>
            <p:nvPr/>
          </p:nvSpPr>
          <p:spPr bwMode="auto">
            <a:xfrm>
              <a:off x="984" y="3150"/>
              <a:ext cx="63" cy="104"/>
            </a:xfrm>
            <a:custGeom>
              <a:avLst/>
              <a:gdLst>
                <a:gd name="T0" fmla="*/ 41 w 70"/>
                <a:gd name="T1" fmla="*/ 332 h 77"/>
                <a:gd name="T2" fmla="*/ 36 w 70"/>
                <a:gd name="T3" fmla="*/ 104 h 77"/>
                <a:gd name="T4" fmla="*/ 14 w 70"/>
                <a:gd name="T5" fmla="*/ 0 h 77"/>
                <a:gd name="T6" fmla="*/ 0 w 70"/>
                <a:gd name="T7" fmla="*/ 126 h 77"/>
                <a:gd name="T8" fmla="*/ 9 w 70"/>
                <a:gd name="T9" fmla="*/ 344 h 77"/>
                <a:gd name="T10" fmla="*/ 41 w 70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77"/>
                <a:gd name="T20" fmla="*/ 70 w 70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77">
                  <a:moveTo>
                    <a:pt x="70" y="74"/>
                  </a:moveTo>
                  <a:lnTo>
                    <a:pt x="62" y="23"/>
                  </a:lnTo>
                  <a:lnTo>
                    <a:pt x="24" y="0"/>
                  </a:lnTo>
                  <a:lnTo>
                    <a:pt x="0" y="28"/>
                  </a:lnTo>
                  <a:lnTo>
                    <a:pt x="14" y="77"/>
                  </a:lnTo>
                  <a:lnTo>
                    <a:pt x="70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43"/>
            <p:cNvSpPr>
              <a:spLocks/>
            </p:cNvSpPr>
            <p:nvPr/>
          </p:nvSpPr>
          <p:spPr bwMode="auto">
            <a:xfrm>
              <a:off x="836" y="3195"/>
              <a:ext cx="148" cy="58"/>
            </a:xfrm>
            <a:custGeom>
              <a:avLst/>
              <a:gdLst>
                <a:gd name="T0" fmla="*/ 102 w 162"/>
                <a:gd name="T1" fmla="*/ 192 h 43"/>
                <a:gd name="T2" fmla="*/ 28 w 162"/>
                <a:gd name="T3" fmla="*/ 0 h 43"/>
                <a:gd name="T4" fmla="*/ 0 w 162"/>
                <a:gd name="T5" fmla="*/ 49 h 43"/>
                <a:gd name="T6" fmla="*/ 12 w 162"/>
                <a:gd name="T7" fmla="*/ 182 h 43"/>
                <a:gd name="T8" fmla="*/ 102 w 162"/>
                <a:gd name="T9" fmla="*/ 19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43"/>
                <a:gd name="T17" fmla="*/ 162 w 16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43">
                  <a:moveTo>
                    <a:pt x="162" y="43"/>
                  </a:moveTo>
                  <a:lnTo>
                    <a:pt x="44" y="0"/>
                  </a:lnTo>
                  <a:lnTo>
                    <a:pt x="0" y="11"/>
                  </a:lnTo>
                  <a:lnTo>
                    <a:pt x="18" y="41"/>
                  </a:lnTo>
                  <a:lnTo>
                    <a:pt x="16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44"/>
            <p:cNvSpPr>
              <a:spLocks/>
            </p:cNvSpPr>
            <p:nvPr/>
          </p:nvSpPr>
          <p:spPr bwMode="auto">
            <a:xfrm>
              <a:off x="836" y="3195"/>
              <a:ext cx="148" cy="58"/>
            </a:xfrm>
            <a:custGeom>
              <a:avLst/>
              <a:gdLst>
                <a:gd name="T0" fmla="*/ 102 w 162"/>
                <a:gd name="T1" fmla="*/ 192 h 43"/>
                <a:gd name="T2" fmla="*/ 28 w 162"/>
                <a:gd name="T3" fmla="*/ 0 h 43"/>
                <a:gd name="T4" fmla="*/ 0 w 162"/>
                <a:gd name="T5" fmla="*/ 49 h 43"/>
                <a:gd name="T6" fmla="*/ 12 w 162"/>
                <a:gd name="T7" fmla="*/ 182 h 43"/>
                <a:gd name="T8" fmla="*/ 102 w 162"/>
                <a:gd name="T9" fmla="*/ 19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43"/>
                <a:gd name="T17" fmla="*/ 162 w 16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43">
                  <a:moveTo>
                    <a:pt x="162" y="43"/>
                  </a:moveTo>
                  <a:lnTo>
                    <a:pt x="44" y="0"/>
                  </a:lnTo>
                  <a:lnTo>
                    <a:pt x="0" y="11"/>
                  </a:lnTo>
                  <a:lnTo>
                    <a:pt x="18" y="41"/>
                  </a:lnTo>
                  <a:lnTo>
                    <a:pt x="162" y="4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45"/>
            <p:cNvSpPr>
              <a:spLocks/>
            </p:cNvSpPr>
            <p:nvPr/>
          </p:nvSpPr>
          <p:spPr bwMode="auto">
            <a:xfrm>
              <a:off x="1369" y="3192"/>
              <a:ext cx="136" cy="55"/>
            </a:xfrm>
            <a:custGeom>
              <a:avLst/>
              <a:gdLst>
                <a:gd name="T0" fmla="*/ 0 w 150"/>
                <a:gd name="T1" fmla="*/ 198 h 40"/>
                <a:gd name="T2" fmla="*/ 56 w 150"/>
                <a:gd name="T3" fmla="*/ 0 h 40"/>
                <a:gd name="T4" fmla="*/ 92 w 150"/>
                <a:gd name="T5" fmla="*/ 50 h 40"/>
                <a:gd name="T6" fmla="*/ 77 w 150"/>
                <a:gd name="T7" fmla="*/ 172 h 40"/>
                <a:gd name="T8" fmla="*/ 0 w 150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40"/>
                <a:gd name="T17" fmla="*/ 150 w 15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40">
                  <a:moveTo>
                    <a:pt x="0" y="40"/>
                  </a:moveTo>
                  <a:lnTo>
                    <a:pt x="91" y="0"/>
                  </a:lnTo>
                  <a:lnTo>
                    <a:pt x="150" y="10"/>
                  </a:lnTo>
                  <a:lnTo>
                    <a:pt x="127" y="3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46"/>
            <p:cNvSpPr>
              <a:spLocks/>
            </p:cNvSpPr>
            <p:nvPr/>
          </p:nvSpPr>
          <p:spPr bwMode="auto">
            <a:xfrm>
              <a:off x="1369" y="3192"/>
              <a:ext cx="136" cy="55"/>
            </a:xfrm>
            <a:custGeom>
              <a:avLst/>
              <a:gdLst>
                <a:gd name="T0" fmla="*/ 0 w 150"/>
                <a:gd name="T1" fmla="*/ 198 h 40"/>
                <a:gd name="T2" fmla="*/ 56 w 150"/>
                <a:gd name="T3" fmla="*/ 0 h 40"/>
                <a:gd name="T4" fmla="*/ 92 w 150"/>
                <a:gd name="T5" fmla="*/ 50 h 40"/>
                <a:gd name="T6" fmla="*/ 77 w 150"/>
                <a:gd name="T7" fmla="*/ 172 h 40"/>
                <a:gd name="T8" fmla="*/ 0 w 150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40"/>
                <a:gd name="T17" fmla="*/ 150 w 15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40">
                  <a:moveTo>
                    <a:pt x="0" y="40"/>
                  </a:moveTo>
                  <a:lnTo>
                    <a:pt x="91" y="0"/>
                  </a:lnTo>
                  <a:lnTo>
                    <a:pt x="150" y="10"/>
                  </a:lnTo>
                  <a:lnTo>
                    <a:pt x="127" y="35"/>
                  </a:lnTo>
                  <a:lnTo>
                    <a:pt x="0" y="4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47"/>
            <p:cNvSpPr>
              <a:spLocks/>
            </p:cNvSpPr>
            <p:nvPr/>
          </p:nvSpPr>
          <p:spPr bwMode="auto">
            <a:xfrm>
              <a:off x="1066" y="3184"/>
              <a:ext cx="122" cy="69"/>
            </a:xfrm>
            <a:custGeom>
              <a:avLst/>
              <a:gdLst>
                <a:gd name="T0" fmla="*/ 0 w 135"/>
                <a:gd name="T1" fmla="*/ 230 h 51"/>
                <a:gd name="T2" fmla="*/ 63 w 135"/>
                <a:gd name="T3" fmla="*/ 0 h 51"/>
                <a:gd name="T4" fmla="*/ 80 w 135"/>
                <a:gd name="T5" fmla="*/ 50 h 51"/>
                <a:gd name="T6" fmla="*/ 73 w 135"/>
                <a:gd name="T7" fmla="*/ 177 h 51"/>
                <a:gd name="T8" fmla="*/ 0 w 135"/>
                <a:gd name="T9" fmla="*/ 23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1"/>
                <a:gd name="T17" fmla="*/ 135 w 1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1">
                  <a:moveTo>
                    <a:pt x="0" y="51"/>
                  </a:moveTo>
                  <a:lnTo>
                    <a:pt x="105" y="0"/>
                  </a:lnTo>
                  <a:lnTo>
                    <a:pt x="135" y="11"/>
                  </a:lnTo>
                  <a:lnTo>
                    <a:pt x="123" y="3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Freeform 48"/>
            <p:cNvSpPr>
              <a:spLocks/>
            </p:cNvSpPr>
            <p:nvPr/>
          </p:nvSpPr>
          <p:spPr bwMode="auto">
            <a:xfrm>
              <a:off x="1066" y="3184"/>
              <a:ext cx="122" cy="69"/>
            </a:xfrm>
            <a:custGeom>
              <a:avLst/>
              <a:gdLst>
                <a:gd name="T0" fmla="*/ 0 w 135"/>
                <a:gd name="T1" fmla="*/ 230 h 51"/>
                <a:gd name="T2" fmla="*/ 63 w 135"/>
                <a:gd name="T3" fmla="*/ 0 h 51"/>
                <a:gd name="T4" fmla="*/ 80 w 135"/>
                <a:gd name="T5" fmla="*/ 50 h 51"/>
                <a:gd name="T6" fmla="*/ 73 w 135"/>
                <a:gd name="T7" fmla="*/ 177 h 51"/>
                <a:gd name="T8" fmla="*/ 0 w 135"/>
                <a:gd name="T9" fmla="*/ 23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1"/>
                <a:gd name="T17" fmla="*/ 135 w 1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1">
                  <a:moveTo>
                    <a:pt x="0" y="51"/>
                  </a:moveTo>
                  <a:lnTo>
                    <a:pt x="105" y="0"/>
                  </a:lnTo>
                  <a:lnTo>
                    <a:pt x="135" y="11"/>
                  </a:lnTo>
                  <a:lnTo>
                    <a:pt x="123" y="39"/>
                  </a:lnTo>
                  <a:lnTo>
                    <a:pt x="0" y="5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Freeform 49"/>
            <p:cNvSpPr>
              <a:spLocks/>
            </p:cNvSpPr>
            <p:nvPr/>
          </p:nvSpPr>
          <p:spPr bwMode="auto">
            <a:xfrm>
              <a:off x="2474" y="3210"/>
              <a:ext cx="122" cy="43"/>
            </a:xfrm>
            <a:custGeom>
              <a:avLst/>
              <a:gdLst>
                <a:gd name="T0" fmla="*/ 0 w 135"/>
                <a:gd name="T1" fmla="*/ 132 h 32"/>
                <a:gd name="T2" fmla="*/ 7 w 135"/>
                <a:gd name="T3" fmla="*/ 30 h 32"/>
                <a:gd name="T4" fmla="*/ 59 w 135"/>
                <a:gd name="T5" fmla="*/ 0 h 32"/>
                <a:gd name="T6" fmla="*/ 80 w 135"/>
                <a:gd name="T7" fmla="*/ 64 h 32"/>
                <a:gd name="T8" fmla="*/ 72 w 135"/>
                <a:gd name="T9" fmla="*/ 141 h 32"/>
                <a:gd name="T10" fmla="*/ 14 w 135"/>
                <a:gd name="T11" fmla="*/ 141 h 32"/>
                <a:gd name="T12" fmla="*/ 0 w 135"/>
                <a:gd name="T13" fmla="*/ 1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5"/>
                <a:gd name="T22" fmla="*/ 0 h 32"/>
                <a:gd name="T23" fmla="*/ 135 w 135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5" h="32">
                  <a:moveTo>
                    <a:pt x="0" y="30"/>
                  </a:moveTo>
                  <a:lnTo>
                    <a:pt x="12" y="7"/>
                  </a:lnTo>
                  <a:lnTo>
                    <a:pt x="99" y="0"/>
                  </a:lnTo>
                  <a:lnTo>
                    <a:pt x="135" y="15"/>
                  </a:lnTo>
                  <a:lnTo>
                    <a:pt x="119" y="32"/>
                  </a:lnTo>
                  <a:lnTo>
                    <a:pt x="2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50"/>
            <p:cNvSpPr>
              <a:spLocks/>
            </p:cNvSpPr>
            <p:nvPr/>
          </p:nvSpPr>
          <p:spPr bwMode="auto">
            <a:xfrm>
              <a:off x="2474" y="3210"/>
              <a:ext cx="122" cy="43"/>
            </a:xfrm>
            <a:custGeom>
              <a:avLst/>
              <a:gdLst>
                <a:gd name="T0" fmla="*/ 0 w 135"/>
                <a:gd name="T1" fmla="*/ 132 h 32"/>
                <a:gd name="T2" fmla="*/ 7 w 135"/>
                <a:gd name="T3" fmla="*/ 30 h 32"/>
                <a:gd name="T4" fmla="*/ 59 w 135"/>
                <a:gd name="T5" fmla="*/ 0 h 32"/>
                <a:gd name="T6" fmla="*/ 80 w 135"/>
                <a:gd name="T7" fmla="*/ 64 h 32"/>
                <a:gd name="T8" fmla="*/ 72 w 135"/>
                <a:gd name="T9" fmla="*/ 141 h 32"/>
                <a:gd name="T10" fmla="*/ 14 w 135"/>
                <a:gd name="T11" fmla="*/ 141 h 32"/>
                <a:gd name="T12" fmla="*/ 0 w 135"/>
                <a:gd name="T13" fmla="*/ 1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5"/>
                <a:gd name="T22" fmla="*/ 0 h 32"/>
                <a:gd name="T23" fmla="*/ 135 w 135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5" h="32">
                  <a:moveTo>
                    <a:pt x="0" y="30"/>
                  </a:moveTo>
                  <a:lnTo>
                    <a:pt x="12" y="7"/>
                  </a:lnTo>
                  <a:lnTo>
                    <a:pt x="99" y="0"/>
                  </a:lnTo>
                  <a:lnTo>
                    <a:pt x="135" y="15"/>
                  </a:lnTo>
                  <a:lnTo>
                    <a:pt x="119" y="32"/>
                  </a:lnTo>
                  <a:lnTo>
                    <a:pt x="24" y="32"/>
                  </a:lnTo>
                  <a:lnTo>
                    <a:pt x="0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51"/>
            <p:cNvSpPr>
              <a:spLocks/>
            </p:cNvSpPr>
            <p:nvPr/>
          </p:nvSpPr>
          <p:spPr bwMode="auto">
            <a:xfrm>
              <a:off x="1074" y="3243"/>
              <a:ext cx="105" cy="43"/>
            </a:xfrm>
            <a:custGeom>
              <a:avLst/>
              <a:gdLst>
                <a:gd name="T0" fmla="*/ 67 w 117"/>
                <a:gd name="T1" fmla="*/ 0 h 32"/>
                <a:gd name="T2" fmla="*/ 20 w 117"/>
                <a:gd name="T3" fmla="*/ 141 h 32"/>
                <a:gd name="T4" fmla="*/ 0 w 117"/>
                <a:gd name="T5" fmla="*/ 112 h 32"/>
                <a:gd name="T6" fmla="*/ 0 w 117"/>
                <a:gd name="T7" fmla="*/ 0 h 32"/>
                <a:gd name="T8" fmla="*/ 67 w 11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2"/>
                <a:gd name="T17" fmla="*/ 117 w 11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2">
                  <a:moveTo>
                    <a:pt x="117" y="0"/>
                  </a:moveTo>
                  <a:lnTo>
                    <a:pt x="34" y="32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52"/>
            <p:cNvSpPr>
              <a:spLocks/>
            </p:cNvSpPr>
            <p:nvPr/>
          </p:nvSpPr>
          <p:spPr bwMode="auto">
            <a:xfrm>
              <a:off x="1074" y="3243"/>
              <a:ext cx="105" cy="43"/>
            </a:xfrm>
            <a:custGeom>
              <a:avLst/>
              <a:gdLst>
                <a:gd name="T0" fmla="*/ 67 w 117"/>
                <a:gd name="T1" fmla="*/ 0 h 32"/>
                <a:gd name="T2" fmla="*/ 20 w 117"/>
                <a:gd name="T3" fmla="*/ 141 h 32"/>
                <a:gd name="T4" fmla="*/ 0 w 117"/>
                <a:gd name="T5" fmla="*/ 112 h 32"/>
                <a:gd name="T6" fmla="*/ 0 w 117"/>
                <a:gd name="T7" fmla="*/ 0 h 32"/>
                <a:gd name="T8" fmla="*/ 67 w 11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2"/>
                <a:gd name="T17" fmla="*/ 117 w 11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2">
                  <a:moveTo>
                    <a:pt x="117" y="0"/>
                  </a:moveTo>
                  <a:lnTo>
                    <a:pt x="34" y="32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53"/>
            <p:cNvSpPr>
              <a:spLocks/>
            </p:cNvSpPr>
            <p:nvPr/>
          </p:nvSpPr>
          <p:spPr bwMode="auto">
            <a:xfrm>
              <a:off x="1188" y="3250"/>
              <a:ext cx="63" cy="41"/>
            </a:xfrm>
            <a:custGeom>
              <a:avLst/>
              <a:gdLst>
                <a:gd name="T0" fmla="*/ 4 w 69"/>
                <a:gd name="T1" fmla="*/ 144 h 30"/>
                <a:gd name="T2" fmla="*/ 30 w 69"/>
                <a:gd name="T3" fmla="*/ 107 h 30"/>
                <a:gd name="T4" fmla="*/ 44 w 69"/>
                <a:gd name="T5" fmla="*/ 0 h 30"/>
                <a:gd name="T6" fmla="*/ 0 w 69"/>
                <a:gd name="T7" fmla="*/ 14 h 30"/>
                <a:gd name="T8" fmla="*/ 4 w 69"/>
                <a:gd name="T9" fmla="*/ 144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30"/>
                <a:gd name="T17" fmla="*/ 69 w 6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30">
                  <a:moveTo>
                    <a:pt x="4" y="30"/>
                  </a:moveTo>
                  <a:lnTo>
                    <a:pt x="47" y="23"/>
                  </a:lnTo>
                  <a:lnTo>
                    <a:pt x="69" y="0"/>
                  </a:lnTo>
                  <a:lnTo>
                    <a:pt x="0" y="3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54"/>
            <p:cNvSpPr>
              <a:spLocks/>
            </p:cNvSpPr>
            <p:nvPr/>
          </p:nvSpPr>
          <p:spPr bwMode="auto">
            <a:xfrm>
              <a:off x="1188" y="3250"/>
              <a:ext cx="63" cy="41"/>
            </a:xfrm>
            <a:custGeom>
              <a:avLst/>
              <a:gdLst>
                <a:gd name="T0" fmla="*/ 4 w 69"/>
                <a:gd name="T1" fmla="*/ 144 h 30"/>
                <a:gd name="T2" fmla="*/ 30 w 69"/>
                <a:gd name="T3" fmla="*/ 107 h 30"/>
                <a:gd name="T4" fmla="*/ 44 w 69"/>
                <a:gd name="T5" fmla="*/ 0 h 30"/>
                <a:gd name="T6" fmla="*/ 0 w 69"/>
                <a:gd name="T7" fmla="*/ 14 h 30"/>
                <a:gd name="T8" fmla="*/ 4 w 69"/>
                <a:gd name="T9" fmla="*/ 144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30"/>
                <a:gd name="T17" fmla="*/ 69 w 6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30">
                  <a:moveTo>
                    <a:pt x="4" y="30"/>
                  </a:moveTo>
                  <a:lnTo>
                    <a:pt x="47" y="23"/>
                  </a:lnTo>
                  <a:lnTo>
                    <a:pt x="69" y="0"/>
                  </a:lnTo>
                  <a:lnTo>
                    <a:pt x="0" y="3"/>
                  </a:lnTo>
                  <a:lnTo>
                    <a:pt x="4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55"/>
            <p:cNvSpPr>
              <a:spLocks/>
            </p:cNvSpPr>
            <p:nvPr/>
          </p:nvSpPr>
          <p:spPr bwMode="auto">
            <a:xfrm>
              <a:off x="1683" y="3254"/>
              <a:ext cx="52" cy="40"/>
            </a:xfrm>
            <a:custGeom>
              <a:avLst/>
              <a:gdLst>
                <a:gd name="T0" fmla="*/ 0 w 57"/>
                <a:gd name="T1" fmla="*/ 0 h 29"/>
                <a:gd name="T2" fmla="*/ 15 w 57"/>
                <a:gd name="T3" fmla="*/ 145 h 29"/>
                <a:gd name="T4" fmla="*/ 36 w 57"/>
                <a:gd name="T5" fmla="*/ 21 h 29"/>
                <a:gd name="T6" fmla="*/ 0 60000 65536"/>
                <a:gd name="T7" fmla="*/ 0 60000 65536"/>
                <a:gd name="T8" fmla="*/ 0 60000 65536"/>
                <a:gd name="T9" fmla="*/ 0 w 57"/>
                <a:gd name="T10" fmla="*/ 0 h 29"/>
                <a:gd name="T11" fmla="*/ 57 w 57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29">
                  <a:moveTo>
                    <a:pt x="0" y="0"/>
                  </a:moveTo>
                  <a:lnTo>
                    <a:pt x="24" y="29"/>
                  </a:lnTo>
                  <a:lnTo>
                    <a:pt x="57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56"/>
            <p:cNvSpPr>
              <a:spLocks/>
            </p:cNvSpPr>
            <p:nvPr/>
          </p:nvSpPr>
          <p:spPr bwMode="auto">
            <a:xfrm>
              <a:off x="1892" y="3239"/>
              <a:ext cx="42" cy="47"/>
            </a:xfrm>
            <a:custGeom>
              <a:avLst/>
              <a:gdLst>
                <a:gd name="T0" fmla="*/ 0 w 46"/>
                <a:gd name="T1" fmla="*/ 0 h 35"/>
                <a:gd name="T2" fmla="*/ 20 w 46"/>
                <a:gd name="T3" fmla="*/ 153 h 35"/>
                <a:gd name="T4" fmla="*/ 29 w 46"/>
                <a:gd name="T5" fmla="*/ 28 h 35"/>
                <a:gd name="T6" fmla="*/ 0 60000 65536"/>
                <a:gd name="T7" fmla="*/ 0 60000 65536"/>
                <a:gd name="T8" fmla="*/ 0 60000 65536"/>
                <a:gd name="T9" fmla="*/ 0 w 46"/>
                <a:gd name="T10" fmla="*/ 0 h 35"/>
                <a:gd name="T11" fmla="*/ 46 w 46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5">
                  <a:moveTo>
                    <a:pt x="0" y="0"/>
                  </a:moveTo>
                  <a:lnTo>
                    <a:pt x="32" y="35"/>
                  </a:lnTo>
                  <a:lnTo>
                    <a:pt x="46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57"/>
            <p:cNvSpPr>
              <a:spLocks/>
            </p:cNvSpPr>
            <p:nvPr/>
          </p:nvSpPr>
          <p:spPr bwMode="auto">
            <a:xfrm>
              <a:off x="1975" y="3249"/>
              <a:ext cx="51" cy="53"/>
            </a:xfrm>
            <a:custGeom>
              <a:avLst/>
              <a:gdLst>
                <a:gd name="T0" fmla="*/ 0 w 57"/>
                <a:gd name="T1" fmla="*/ 0 h 39"/>
                <a:gd name="T2" fmla="*/ 2 w 57"/>
                <a:gd name="T3" fmla="*/ 181 h 39"/>
                <a:gd name="T4" fmla="*/ 21 w 57"/>
                <a:gd name="T5" fmla="*/ 169 h 39"/>
                <a:gd name="T6" fmla="*/ 33 w 57"/>
                <a:gd name="T7" fmla="*/ 1 h 39"/>
                <a:gd name="T8" fmla="*/ 0 w 5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39"/>
                <a:gd name="T17" fmla="*/ 57 w 5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39">
                  <a:moveTo>
                    <a:pt x="0" y="0"/>
                  </a:moveTo>
                  <a:lnTo>
                    <a:pt x="2" y="39"/>
                  </a:lnTo>
                  <a:lnTo>
                    <a:pt x="37" y="36"/>
                  </a:lnTo>
                  <a:lnTo>
                    <a:pt x="5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58"/>
            <p:cNvSpPr>
              <a:spLocks/>
            </p:cNvSpPr>
            <p:nvPr/>
          </p:nvSpPr>
          <p:spPr bwMode="auto">
            <a:xfrm>
              <a:off x="1975" y="3249"/>
              <a:ext cx="51" cy="53"/>
            </a:xfrm>
            <a:custGeom>
              <a:avLst/>
              <a:gdLst>
                <a:gd name="T0" fmla="*/ 0 w 57"/>
                <a:gd name="T1" fmla="*/ 0 h 39"/>
                <a:gd name="T2" fmla="*/ 2 w 57"/>
                <a:gd name="T3" fmla="*/ 181 h 39"/>
                <a:gd name="T4" fmla="*/ 21 w 57"/>
                <a:gd name="T5" fmla="*/ 169 h 39"/>
                <a:gd name="T6" fmla="*/ 33 w 57"/>
                <a:gd name="T7" fmla="*/ 1 h 39"/>
                <a:gd name="T8" fmla="*/ 0 w 5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39"/>
                <a:gd name="T17" fmla="*/ 57 w 5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39">
                  <a:moveTo>
                    <a:pt x="0" y="0"/>
                  </a:moveTo>
                  <a:lnTo>
                    <a:pt x="2" y="39"/>
                  </a:lnTo>
                  <a:lnTo>
                    <a:pt x="37" y="36"/>
                  </a:lnTo>
                  <a:lnTo>
                    <a:pt x="57" y="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59"/>
            <p:cNvSpPr>
              <a:spLocks/>
            </p:cNvSpPr>
            <p:nvPr/>
          </p:nvSpPr>
          <p:spPr bwMode="auto">
            <a:xfrm>
              <a:off x="2184" y="3236"/>
              <a:ext cx="46" cy="55"/>
            </a:xfrm>
            <a:custGeom>
              <a:avLst/>
              <a:gdLst>
                <a:gd name="T0" fmla="*/ 4 w 51"/>
                <a:gd name="T1" fmla="*/ 178 h 41"/>
                <a:gd name="T2" fmla="*/ 23 w 51"/>
                <a:gd name="T3" fmla="*/ 164 h 41"/>
                <a:gd name="T4" fmla="*/ 30 w 51"/>
                <a:gd name="T5" fmla="*/ 48 h 41"/>
                <a:gd name="T6" fmla="*/ 26 w 51"/>
                <a:gd name="T7" fmla="*/ 36 h 41"/>
                <a:gd name="T8" fmla="*/ 15 w 51"/>
                <a:gd name="T9" fmla="*/ 1 h 41"/>
                <a:gd name="T10" fmla="*/ 5 w 51"/>
                <a:gd name="T11" fmla="*/ 0 h 41"/>
                <a:gd name="T12" fmla="*/ 0 w 51"/>
                <a:gd name="T13" fmla="*/ 48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41"/>
                <a:gd name="T23" fmla="*/ 51 w 51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41">
                  <a:moveTo>
                    <a:pt x="4" y="41"/>
                  </a:moveTo>
                  <a:lnTo>
                    <a:pt x="38" y="38"/>
                  </a:lnTo>
                  <a:lnTo>
                    <a:pt x="51" y="11"/>
                  </a:lnTo>
                  <a:lnTo>
                    <a:pt x="44" y="8"/>
                  </a:lnTo>
                  <a:lnTo>
                    <a:pt x="26" y="1"/>
                  </a:lnTo>
                  <a:lnTo>
                    <a:pt x="8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Line 60"/>
            <p:cNvSpPr>
              <a:spLocks noChangeShapeType="1"/>
            </p:cNvSpPr>
            <p:nvPr/>
          </p:nvSpPr>
          <p:spPr bwMode="auto">
            <a:xfrm flipH="1" flipV="1">
              <a:off x="853" y="3250"/>
              <a:ext cx="13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Freeform 61"/>
            <p:cNvSpPr>
              <a:spLocks/>
            </p:cNvSpPr>
            <p:nvPr/>
          </p:nvSpPr>
          <p:spPr bwMode="auto">
            <a:xfrm>
              <a:off x="853" y="3250"/>
              <a:ext cx="119" cy="36"/>
            </a:xfrm>
            <a:custGeom>
              <a:avLst/>
              <a:gdLst>
                <a:gd name="T0" fmla="*/ 0 w 131"/>
                <a:gd name="T1" fmla="*/ 0 h 27"/>
                <a:gd name="T2" fmla="*/ 58 w 131"/>
                <a:gd name="T3" fmla="*/ 113 h 27"/>
                <a:gd name="T4" fmla="*/ 81 w 131"/>
                <a:gd name="T5" fmla="*/ 85 h 27"/>
                <a:gd name="T6" fmla="*/ 81 w 131"/>
                <a:gd name="T7" fmla="*/ 12 h 27"/>
                <a:gd name="T8" fmla="*/ 0 w 131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7"/>
                <a:gd name="T17" fmla="*/ 131 w 131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7">
                  <a:moveTo>
                    <a:pt x="0" y="0"/>
                  </a:moveTo>
                  <a:lnTo>
                    <a:pt x="95" y="27"/>
                  </a:lnTo>
                  <a:lnTo>
                    <a:pt x="131" y="20"/>
                  </a:lnTo>
                  <a:lnTo>
                    <a:pt x="13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Freeform 62"/>
            <p:cNvSpPr>
              <a:spLocks/>
            </p:cNvSpPr>
            <p:nvPr/>
          </p:nvSpPr>
          <p:spPr bwMode="auto">
            <a:xfrm>
              <a:off x="853" y="3250"/>
              <a:ext cx="119" cy="36"/>
            </a:xfrm>
            <a:custGeom>
              <a:avLst/>
              <a:gdLst>
                <a:gd name="T0" fmla="*/ 0 w 131"/>
                <a:gd name="T1" fmla="*/ 0 h 27"/>
                <a:gd name="T2" fmla="*/ 58 w 131"/>
                <a:gd name="T3" fmla="*/ 113 h 27"/>
                <a:gd name="T4" fmla="*/ 81 w 131"/>
                <a:gd name="T5" fmla="*/ 85 h 27"/>
                <a:gd name="T6" fmla="*/ 81 w 131"/>
                <a:gd name="T7" fmla="*/ 12 h 27"/>
                <a:gd name="T8" fmla="*/ 0 w 131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7"/>
                <a:gd name="T17" fmla="*/ 131 w 131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7">
                  <a:moveTo>
                    <a:pt x="0" y="0"/>
                  </a:moveTo>
                  <a:lnTo>
                    <a:pt x="95" y="27"/>
                  </a:lnTo>
                  <a:lnTo>
                    <a:pt x="131" y="20"/>
                  </a:lnTo>
                  <a:lnTo>
                    <a:pt x="13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Freeform 63"/>
            <p:cNvSpPr>
              <a:spLocks/>
            </p:cNvSpPr>
            <p:nvPr/>
          </p:nvSpPr>
          <p:spPr bwMode="auto">
            <a:xfrm>
              <a:off x="998" y="3249"/>
              <a:ext cx="44" cy="37"/>
            </a:xfrm>
            <a:custGeom>
              <a:avLst/>
              <a:gdLst>
                <a:gd name="T0" fmla="*/ 0 w 48"/>
                <a:gd name="T1" fmla="*/ 16 h 28"/>
                <a:gd name="T2" fmla="*/ 18 w 48"/>
                <a:gd name="T3" fmla="*/ 114 h 28"/>
                <a:gd name="T4" fmla="*/ 31 w 48"/>
                <a:gd name="T5" fmla="*/ 0 h 28"/>
                <a:gd name="T6" fmla="*/ 0 w 48"/>
                <a:gd name="T7" fmla="*/ 16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4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Freeform 64"/>
            <p:cNvSpPr>
              <a:spLocks/>
            </p:cNvSpPr>
            <p:nvPr/>
          </p:nvSpPr>
          <p:spPr bwMode="auto">
            <a:xfrm>
              <a:off x="998" y="3249"/>
              <a:ext cx="44" cy="37"/>
            </a:xfrm>
            <a:custGeom>
              <a:avLst/>
              <a:gdLst>
                <a:gd name="T0" fmla="*/ 0 w 48"/>
                <a:gd name="T1" fmla="*/ 16 h 28"/>
                <a:gd name="T2" fmla="*/ 18 w 48"/>
                <a:gd name="T3" fmla="*/ 114 h 28"/>
                <a:gd name="T4" fmla="*/ 31 w 48"/>
                <a:gd name="T5" fmla="*/ 0 h 28"/>
                <a:gd name="T6" fmla="*/ 0 w 48"/>
                <a:gd name="T7" fmla="*/ 16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4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Freeform 65"/>
            <p:cNvSpPr>
              <a:spLocks/>
            </p:cNvSpPr>
            <p:nvPr/>
          </p:nvSpPr>
          <p:spPr bwMode="auto">
            <a:xfrm>
              <a:off x="1591" y="3249"/>
              <a:ext cx="57" cy="37"/>
            </a:xfrm>
            <a:custGeom>
              <a:avLst/>
              <a:gdLst>
                <a:gd name="T0" fmla="*/ 0 w 63"/>
                <a:gd name="T1" fmla="*/ 0 h 28"/>
                <a:gd name="T2" fmla="*/ 0 w 63"/>
                <a:gd name="T3" fmla="*/ 114 h 28"/>
                <a:gd name="T4" fmla="*/ 28 w 63"/>
                <a:gd name="T5" fmla="*/ 98 h 28"/>
                <a:gd name="T6" fmla="*/ 39 w 63"/>
                <a:gd name="T7" fmla="*/ 16 h 28"/>
                <a:gd name="T8" fmla="*/ 0 w 63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28"/>
                <a:gd name="T17" fmla="*/ 63 w 6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28">
                  <a:moveTo>
                    <a:pt x="0" y="0"/>
                  </a:moveTo>
                  <a:lnTo>
                    <a:pt x="0" y="28"/>
                  </a:lnTo>
                  <a:lnTo>
                    <a:pt x="46" y="24"/>
                  </a:lnTo>
                  <a:lnTo>
                    <a:pt x="6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66"/>
            <p:cNvSpPr>
              <a:spLocks/>
            </p:cNvSpPr>
            <p:nvPr/>
          </p:nvSpPr>
          <p:spPr bwMode="auto">
            <a:xfrm>
              <a:off x="1591" y="3249"/>
              <a:ext cx="57" cy="37"/>
            </a:xfrm>
            <a:custGeom>
              <a:avLst/>
              <a:gdLst>
                <a:gd name="T0" fmla="*/ 0 w 63"/>
                <a:gd name="T1" fmla="*/ 0 h 28"/>
                <a:gd name="T2" fmla="*/ 0 w 63"/>
                <a:gd name="T3" fmla="*/ 114 h 28"/>
                <a:gd name="T4" fmla="*/ 28 w 63"/>
                <a:gd name="T5" fmla="*/ 98 h 28"/>
                <a:gd name="T6" fmla="*/ 39 w 63"/>
                <a:gd name="T7" fmla="*/ 16 h 28"/>
                <a:gd name="T8" fmla="*/ 0 w 63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28"/>
                <a:gd name="T17" fmla="*/ 63 w 6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28">
                  <a:moveTo>
                    <a:pt x="0" y="0"/>
                  </a:moveTo>
                  <a:lnTo>
                    <a:pt x="0" y="28"/>
                  </a:lnTo>
                  <a:lnTo>
                    <a:pt x="46" y="24"/>
                  </a:lnTo>
                  <a:lnTo>
                    <a:pt x="63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67"/>
            <p:cNvSpPr>
              <a:spLocks/>
            </p:cNvSpPr>
            <p:nvPr/>
          </p:nvSpPr>
          <p:spPr bwMode="auto">
            <a:xfrm>
              <a:off x="1896" y="3239"/>
              <a:ext cx="40" cy="42"/>
            </a:xfrm>
            <a:custGeom>
              <a:avLst/>
              <a:gdLst>
                <a:gd name="T0" fmla="*/ 0 w 45"/>
                <a:gd name="T1" fmla="*/ 0 h 31"/>
                <a:gd name="T2" fmla="*/ 16 w 45"/>
                <a:gd name="T3" fmla="*/ 141 h 31"/>
                <a:gd name="T4" fmla="*/ 25 w 45"/>
                <a:gd name="T5" fmla="*/ 0 h 31"/>
                <a:gd name="T6" fmla="*/ 0 w 4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31"/>
                <a:gd name="T14" fmla="*/ 45 w 45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31">
                  <a:moveTo>
                    <a:pt x="0" y="0"/>
                  </a:moveTo>
                  <a:lnTo>
                    <a:pt x="28" y="31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68"/>
            <p:cNvSpPr>
              <a:spLocks/>
            </p:cNvSpPr>
            <p:nvPr/>
          </p:nvSpPr>
          <p:spPr bwMode="auto">
            <a:xfrm>
              <a:off x="1896" y="3239"/>
              <a:ext cx="40" cy="42"/>
            </a:xfrm>
            <a:custGeom>
              <a:avLst/>
              <a:gdLst>
                <a:gd name="T0" fmla="*/ 0 w 45"/>
                <a:gd name="T1" fmla="*/ 0 h 31"/>
                <a:gd name="T2" fmla="*/ 16 w 45"/>
                <a:gd name="T3" fmla="*/ 141 h 31"/>
                <a:gd name="T4" fmla="*/ 25 w 45"/>
                <a:gd name="T5" fmla="*/ 0 h 31"/>
                <a:gd name="T6" fmla="*/ 0 w 4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31"/>
                <a:gd name="T14" fmla="*/ 45 w 45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31">
                  <a:moveTo>
                    <a:pt x="0" y="0"/>
                  </a:moveTo>
                  <a:lnTo>
                    <a:pt x="28" y="31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Freeform 69"/>
            <p:cNvSpPr>
              <a:spLocks/>
            </p:cNvSpPr>
            <p:nvPr/>
          </p:nvSpPr>
          <p:spPr bwMode="auto">
            <a:xfrm>
              <a:off x="1684" y="3254"/>
              <a:ext cx="57" cy="37"/>
            </a:xfrm>
            <a:custGeom>
              <a:avLst/>
              <a:gdLst>
                <a:gd name="T0" fmla="*/ 39 w 63"/>
                <a:gd name="T1" fmla="*/ 0 h 27"/>
                <a:gd name="T2" fmla="*/ 0 w 63"/>
                <a:gd name="T3" fmla="*/ 0 h 27"/>
                <a:gd name="T4" fmla="*/ 11 w 63"/>
                <a:gd name="T5" fmla="*/ 132 h 27"/>
                <a:gd name="T6" fmla="*/ 39 w 63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27"/>
                <a:gd name="T14" fmla="*/ 63 w 63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27">
                  <a:moveTo>
                    <a:pt x="63" y="0"/>
                  </a:moveTo>
                  <a:lnTo>
                    <a:pt x="0" y="0"/>
                  </a:lnTo>
                  <a:lnTo>
                    <a:pt x="18" y="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Freeform 70"/>
            <p:cNvSpPr>
              <a:spLocks/>
            </p:cNvSpPr>
            <p:nvPr/>
          </p:nvSpPr>
          <p:spPr bwMode="auto">
            <a:xfrm>
              <a:off x="1684" y="3254"/>
              <a:ext cx="57" cy="37"/>
            </a:xfrm>
            <a:custGeom>
              <a:avLst/>
              <a:gdLst>
                <a:gd name="T0" fmla="*/ 39 w 63"/>
                <a:gd name="T1" fmla="*/ 0 h 27"/>
                <a:gd name="T2" fmla="*/ 0 w 63"/>
                <a:gd name="T3" fmla="*/ 0 h 27"/>
                <a:gd name="T4" fmla="*/ 11 w 63"/>
                <a:gd name="T5" fmla="*/ 132 h 27"/>
                <a:gd name="T6" fmla="*/ 39 w 63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27"/>
                <a:gd name="T14" fmla="*/ 63 w 63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27">
                  <a:moveTo>
                    <a:pt x="63" y="0"/>
                  </a:moveTo>
                  <a:lnTo>
                    <a:pt x="0" y="0"/>
                  </a:lnTo>
                  <a:lnTo>
                    <a:pt x="18" y="27"/>
                  </a:lnTo>
                  <a:lnTo>
                    <a:pt x="63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71"/>
            <p:cNvSpPr>
              <a:spLocks/>
            </p:cNvSpPr>
            <p:nvPr/>
          </p:nvSpPr>
          <p:spPr bwMode="auto">
            <a:xfrm>
              <a:off x="1285" y="3243"/>
              <a:ext cx="55" cy="38"/>
            </a:xfrm>
            <a:custGeom>
              <a:avLst/>
              <a:gdLst>
                <a:gd name="T0" fmla="*/ 0 w 62"/>
                <a:gd name="T1" fmla="*/ 0 h 28"/>
                <a:gd name="T2" fmla="*/ 13 w 62"/>
                <a:gd name="T3" fmla="*/ 130 h 28"/>
                <a:gd name="T4" fmla="*/ 34 w 62"/>
                <a:gd name="T5" fmla="*/ 19 h 28"/>
                <a:gd name="T6" fmla="*/ 0 w 62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28"/>
                <a:gd name="T14" fmla="*/ 62 w 62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28">
                  <a:moveTo>
                    <a:pt x="0" y="0"/>
                  </a:moveTo>
                  <a:lnTo>
                    <a:pt x="24" y="28"/>
                  </a:lnTo>
                  <a:lnTo>
                    <a:pt x="6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72"/>
            <p:cNvSpPr>
              <a:spLocks/>
            </p:cNvSpPr>
            <p:nvPr/>
          </p:nvSpPr>
          <p:spPr bwMode="auto">
            <a:xfrm>
              <a:off x="1285" y="3243"/>
              <a:ext cx="55" cy="38"/>
            </a:xfrm>
            <a:custGeom>
              <a:avLst/>
              <a:gdLst>
                <a:gd name="T0" fmla="*/ 0 w 62"/>
                <a:gd name="T1" fmla="*/ 0 h 28"/>
                <a:gd name="T2" fmla="*/ 13 w 62"/>
                <a:gd name="T3" fmla="*/ 130 h 28"/>
                <a:gd name="T4" fmla="*/ 34 w 62"/>
                <a:gd name="T5" fmla="*/ 19 h 28"/>
                <a:gd name="T6" fmla="*/ 0 w 62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28"/>
                <a:gd name="T14" fmla="*/ 62 w 62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28">
                  <a:moveTo>
                    <a:pt x="0" y="0"/>
                  </a:moveTo>
                  <a:lnTo>
                    <a:pt x="24" y="28"/>
                  </a:lnTo>
                  <a:lnTo>
                    <a:pt x="62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73"/>
            <p:cNvSpPr>
              <a:spLocks/>
            </p:cNvSpPr>
            <p:nvPr/>
          </p:nvSpPr>
          <p:spPr bwMode="auto">
            <a:xfrm>
              <a:off x="1371" y="3239"/>
              <a:ext cx="113" cy="42"/>
            </a:xfrm>
            <a:custGeom>
              <a:avLst/>
              <a:gdLst>
                <a:gd name="T0" fmla="*/ 75 w 125"/>
                <a:gd name="T1" fmla="*/ 30 h 31"/>
                <a:gd name="T2" fmla="*/ 22 w 125"/>
                <a:gd name="T3" fmla="*/ 141 h 31"/>
                <a:gd name="T4" fmla="*/ 0 w 125"/>
                <a:gd name="T5" fmla="*/ 126 h 31"/>
                <a:gd name="T6" fmla="*/ 0 w 125"/>
                <a:gd name="T7" fmla="*/ 0 h 31"/>
                <a:gd name="T8" fmla="*/ 75 w 125"/>
                <a:gd name="T9" fmla="*/ 3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31"/>
                <a:gd name="T17" fmla="*/ 125 w 12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31">
                  <a:moveTo>
                    <a:pt x="125" y="7"/>
                  </a:moveTo>
                  <a:lnTo>
                    <a:pt x="36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Freeform 74"/>
            <p:cNvSpPr>
              <a:spLocks/>
            </p:cNvSpPr>
            <p:nvPr/>
          </p:nvSpPr>
          <p:spPr bwMode="auto">
            <a:xfrm>
              <a:off x="1371" y="3239"/>
              <a:ext cx="113" cy="42"/>
            </a:xfrm>
            <a:custGeom>
              <a:avLst/>
              <a:gdLst>
                <a:gd name="T0" fmla="*/ 75 w 125"/>
                <a:gd name="T1" fmla="*/ 30 h 31"/>
                <a:gd name="T2" fmla="*/ 22 w 125"/>
                <a:gd name="T3" fmla="*/ 141 h 31"/>
                <a:gd name="T4" fmla="*/ 0 w 125"/>
                <a:gd name="T5" fmla="*/ 126 h 31"/>
                <a:gd name="T6" fmla="*/ 0 w 125"/>
                <a:gd name="T7" fmla="*/ 0 h 31"/>
                <a:gd name="T8" fmla="*/ 75 w 125"/>
                <a:gd name="T9" fmla="*/ 3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31"/>
                <a:gd name="T17" fmla="*/ 125 w 12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31">
                  <a:moveTo>
                    <a:pt x="125" y="7"/>
                  </a:moveTo>
                  <a:lnTo>
                    <a:pt x="36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5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2175" y="3243"/>
              <a:ext cx="58" cy="43"/>
            </a:xfrm>
            <a:custGeom>
              <a:avLst/>
              <a:gdLst>
                <a:gd name="T0" fmla="*/ 37 w 65"/>
                <a:gd name="T1" fmla="*/ 16 h 32"/>
                <a:gd name="T2" fmla="*/ 26 w 65"/>
                <a:gd name="T3" fmla="*/ 125 h 32"/>
                <a:gd name="T4" fmla="*/ 5 w 65"/>
                <a:gd name="T5" fmla="*/ 141 h 32"/>
                <a:gd name="T6" fmla="*/ 0 w 65"/>
                <a:gd name="T7" fmla="*/ 0 h 32"/>
                <a:gd name="T8" fmla="*/ 37 w 65"/>
                <a:gd name="T9" fmla="*/ 1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2"/>
                <a:gd name="T17" fmla="*/ 65 w 65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2">
                  <a:moveTo>
                    <a:pt x="65" y="4"/>
                  </a:moveTo>
                  <a:lnTo>
                    <a:pt x="46" y="28"/>
                  </a:lnTo>
                  <a:lnTo>
                    <a:pt x="10" y="32"/>
                  </a:lnTo>
                  <a:lnTo>
                    <a:pt x="0" y="0"/>
                  </a:lnTo>
                  <a:lnTo>
                    <a:pt x="6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2175" y="3243"/>
              <a:ext cx="58" cy="43"/>
            </a:xfrm>
            <a:custGeom>
              <a:avLst/>
              <a:gdLst>
                <a:gd name="T0" fmla="*/ 37 w 65"/>
                <a:gd name="T1" fmla="*/ 16 h 32"/>
                <a:gd name="T2" fmla="*/ 26 w 65"/>
                <a:gd name="T3" fmla="*/ 125 h 32"/>
                <a:gd name="T4" fmla="*/ 5 w 65"/>
                <a:gd name="T5" fmla="*/ 141 h 32"/>
                <a:gd name="T6" fmla="*/ 0 w 65"/>
                <a:gd name="T7" fmla="*/ 0 h 32"/>
                <a:gd name="T8" fmla="*/ 37 w 65"/>
                <a:gd name="T9" fmla="*/ 1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2"/>
                <a:gd name="T17" fmla="*/ 65 w 65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2">
                  <a:moveTo>
                    <a:pt x="65" y="4"/>
                  </a:moveTo>
                  <a:lnTo>
                    <a:pt x="46" y="28"/>
                  </a:lnTo>
                  <a:lnTo>
                    <a:pt x="10" y="32"/>
                  </a:lnTo>
                  <a:lnTo>
                    <a:pt x="0" y="0"/>
                  </a:lnTo>
                  <a:lnTo>
                    <a:pt x="65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2272" y="3254"/>
              <a:ext cx="55" cy="37"/>
            </a:xfrm>
            <a:custGeom>
              <a:avLst/>
              <a:gdLst>
                <a:gd name="T0" fmla="*/ 37 w 61"/>
                <a:gd name="T1" fmla="*/ 0 h 27"/>
                <a:gd name="T2" fmla="*/ 11 w 61"/>
                <a:gd name="T3" fmla="*/ 132 h 27"/>
                <a:gd name="T4" fmla="*/ 0 w 61"/>
                <a:gd name="T5" fmla="*/ 19 h 27"/>
                <a:gd name="T6" fmla="*/ 37 w 61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7"/>
                <a:gd name="T14" fmla="*/ 61 w 61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7">
                  <a:moveTo>
                    <a:pt x="61" y="0"/>
                  </a:moveTo>
                  <a:lnTo>
                    <a:pt x="18" y="27"/>
                  </a:lnTo>
                  <a:lnTo>
                    <a:pt x="0" y="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2272" y="3254"/>
              <a:ext cx="55" cy="37"/>
            </a:xfrm>
            <a:custGeom>
              <a:avLst/>
              <a:gdLst>
                <a:gd name="T0" fmla="*/ 37 w 61"/>
                <a:gd name="T1" fmla="*/ 0 h 27"/>
                <a:gd name="T2" fmla="*/ 11 w 61"/>
                <a:gd name="T3" fmla="*/ 132 h 27"/>
                <a:gd name="T4" fmla="*/ 0 w 61"/>
                <a:gd name="T5" fmla="*/ 19 h 27"/>
                <a:gd name="T6" fmla="*/ 37 w 61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7"/>
                <a:gd name="T14" fmla="*/ 61 w 61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7">
                  <a:moveTo>
                    <a:pt x="61" y="0"/>
                  </a:moveTo>
                  <a:lnTo>
                    <a:pt x="18" y="27"/>
                  </a:lnTo>
                  <a:lnTo>
                    <a:pt x="0" y="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Freeform 79"/>
            <p:cNvSpPr>
              <a:spLocks/>
            </p:cNvSpPr>
            <p:nvPr/>
          </p:nvSpPr>
          <p:spPr bwMode="auto">
            <a:xfrm>
              <a:off x="2374" y="3250"/>
              <a:ext cx="50" cy="36"/>
            </a:xfrm>
            <a:custGeom>
              <a:avLst/>
              <a:gdLst>
                <a:gd name="T0" fmla="*/ 0 w 55"/>
                <a:gd name="T1" fmla="*/ 0 h 27"/>
                <a:gd name="T2" fmla="*/ 14 w 55"/>
                <a:gd name="T3" fmla="*/ 113 h 27"/>
                <a:gd name="T4" fmla="*/ 34 w 55"/>
                <a:gd name="T5" fmla="*/ 36 h 27"/>
                <a:gd name="T6" fmla="*/ 0 w 5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27"/>
                <a:gd name="T14" fmla="*/ 55 w 55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27">
                  <a:moveTo>
                    <a:pt x="0" y="0"/>
                  </a:moveTo>
                  <a:lnTo>
                    <a:pt x="23" y="27"/>
                  </a:lnTo>
                  <a:lnTo>
                    <a:pt x="5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Freeform 80"/>
            <p:cNvSpPr>
              <a:spLocks/>
            </p:cNvSpPr>
            <p:nvPr/>
          </p:nvSpPr>
          <p:spPr bwMode="auto">
            <a:xfrm>
              <a:off x="2374" y="3250"/>
              <a:ext cx="50" cy="36"/>
            </a:xfrm>
            <a:custGeom>
              <a:avLst/>
              <a:gdLst>
                <a:gd name="T0" fmla="*/ 0 w 55"/>
                <a:gd name="T1" fmla="*/ 0 h 27"/>
                <a:gd name="T2" fmla="*/ 14 w 55"/>
                <a:gd name="T3" fmla="*/ 113 h 27"/>
                <a:gd name="T4" fmla="*/ 34 w 55"/>
                <a:gd name="T5" fmla="*/ 36 h 27"/>
                <a:gd name="T6" fmla="*/ 0 w 5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27"/>
                <a:gd name="T14" fmla="*/ 55 w 55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27">
                  <a:moveTo>
                    <a:pt x="0" y="0"/>
                  </a:moveTo>
                  <a:lnTo>
                    <a:pt x="23" y="27"/>
                  </a:lnTo>
                  <a:lnTo>
                    <a:pt x="55" y="8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Freeform 81"/>
            <p:cNvSpPr>
              <a:spLocks/>
            </p:cNvSpPr>
            <p:nvPr/>
          </p:nvSpPr>
          <p:spPr bwMode="auto">
            <a:xfrm>
              <a:off x="2480" y="3250"/>
              <a:ext cx="92" cy="21"/>
            </a:xfrm>
            <a:custGeom>
              <a:avLst/>
              <a:gdLst>
                <a:gd name="T0" fmla="*/ 0 w 103"/>
                <a:gd name="T1" fmla="*/ 15 h 15"/>
                <a:gd name="T2" fmla="*/ 16 w 103"/>
                <a:gd name="T3" fmla="*/ 80 h 15"/>
                <a:gd name="T4" fmla="*/ 58 w 103"/>
                <a:gd name="T5" fmla="*/ 0 h 15"/>
                <a:gd name="T6" fmla="*/ 0 w 103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3"/>
                  </a:moveTo>
                  <a:lnTo>
                    <a:pt x="28" y="15"/>
                  </a:lnTo>
                  <a:lnTo>
                    <a:pt x="10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Freeform 82"/>
            <p:cNvSpPr>
              <a:spLocks/>
            </p:cNvSpPr>
            <p:nvPr/>
          </p:nvSpPr>
          <p:spPr bwMode="auto">
            <a:xfrm>
              <a:off x="2480" y="3250"/>
              <a:ext cx="92" cy="21"/>
            </a:xfrm>
            <a:custGeom>
              <a:avLst/>
              <a:gdLst>
                <a:gd name="T0" fmla="*/ 0 w 103"/>
                <a:gd name="T1" fmla="*/ 15 h 15"/>
                <a:gd name="T2" fmla="*/ 16 w 103"/>
                <a:gd name="T3" fmla="*/ 80 h 15"/>
                <a:gd name="T4" fmla="*/ 58 w 103"/>
                <a:gd name="T5" fmla="*/ 0 h 15"/>
                <a:gd name="T6" fmla="*/ 0 w 103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3"/>
                  </a:moveTo>
                  <a:lnTo>
                    <a:pt x="28" y="15"/>
                  </a:lnTo>
                  <a:lnTo>
                    <a:pt x="103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Freeform 83"/>
            <p:cNvSpPr>
              <a:spLocks/>
            </p:cNvSpPr>
            <p:nvPr/>
          </p:nvSpPr>
          <p:spPr bwMode="auto">
            <a:xfrm>
              <a:off x="2678" y="3249"/>
              <a:ext cx="43" cy="32"/>
            </a:xfrm>
            <a:custGeom>
              <a:avLst/>
              <a:gdLst>
                <a:gd name="T0" fmla="*/ 0 w 48"/>
                <a:gd name="T1" fmla="*/ 37 h 24"/>
                <a:gd name="T2" fmla="*/ 16 w 48"/>
                <a:gd name="T3" fmla="*/ 101 h 24"/>
                <a:gd name="T4" fmla="*/ 28 w 48"/>
                <a:gd name="T5" fmla="*/ 0 h 24"/>
                <a:gd name="T6" fmla="*/ 0 w 48"/>
                <a:gd name="T7" fmla="*/ 37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4"/>
                <a:gd name="T14" fmla="*/ 48 w 4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4">
                  <a:moveTo>
                    <a:pt x="0" y="9"/>
                  </a:moveTo>
                  <a:lnTo>
                    <a:pt x="28" y="24"/>
                  </a:lnTo>
                  <a:lnTo>
                    <a:pt x="4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Freeform 84"/>
            <p:cNvSpPr>
              <a:spLocks/>
            </p:cNvSpPr>
            <p:nvPr/>
          </p:nvSpPr>
          <p:spPr bwMode="auto">
            <a:xfrm>
              <a:off x="2678" y="3249"/>
              <a:ext cx="43" cy="32"/>
            </a:xfrm>
            <a:custGeom>
              <a:avLst/>
              <a:gdLst>
                <a:gd name="T0" fmla="*/ 0 w 48"/>
                <a:gd name="T1" fmla="*/ 37 h 24"/>
                <a:gd name="T2" fmla="*/ 16 w 48"/>
                <a:gd name="T3" fmla="*/ 101 h 24"/>
                <a:gd name="T4" fmla="*/ 28 w 48"/>
                <a:gd name="T5" fmla="*/ 0 h 24"/>
                <a:gd name="T6" fmla="*/ 0 w 48"/>
                <a:gd name="T7" fmla="*/ 37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4"/>
                <a:gd name="T14" fmla="*/ 48 w 4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4">
                  <a:moveTo>
                    <a:pt x="0" y="9"/>
                  </a:moveTo>
                  <a:lnTo>
                    <a:pt x="28" y="24"/>
                  </a:lnTo>
                  <a:lnTo>
                    <a:pt x="48" y="0"/>
                  </a:lnTo>
                  <a:lnTo>
                    <a:pt x="0" y="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Freeform 85"/>
            <p:cNvSpPr>
              <a:spLocks/>
            </p:cNvSpPr>
            <p:nvPr/>
          </p:nvSpPr>
          <p:spPr bwMode="auto">
            <a:xfrm>
              <a:off x="2868" y="3243"/>
              <a:ext cx="43" cy="31"/>
            </a:xfrm>
            <a:custGeom>
              <a:avLst/>
              <a:gdLst>
                <a:gd name="T0" fmla="*/ 0 w 47"/>
                <a:gd name="T1" fmla="*/ 36 h 23"/>
                <a:gd name="T2" fmla="*/ 27 w 47"/>
                <a:gd name="T3" fmla="*/ 104 h 23"/>
                <a:gd name="T4" fmla="*/ 30 w 47"/>
                <a:gd name="T5" fmla="*/ 0 h 23"/>
                <a:gd name="T6" fmla="*/ 0 w 47"/>
                <a:gd name="T7" fmla="*/ 36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3"/>
                <a:gd name="T14" fmla="*/ 47 w 4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3">
                  <a:moveTo>
                    <a:pt x="0" y="8"/>
                  </a:moveTo>
                  <a:lnTo>
                    <a:pt x="41" y="23"/>
                  </a:lnTo>
                  <a:lnTo>
                    <a:pt x="4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Freeform 86"/>
            <p:cNvSpPr>
              <a:spLocks/>
            </p:cNvSpPr>
            <p:nvPr/>
          </p:nvSpPr>
          <p:spPr bwMode="auto">
            <a:xfrm>
              <a:off x="2868" y="3243"/>
              <a:ext cx="43" cy="31"/>
            </a:xfrm>
            <a:custGeom>
              <a:avLst/>
              <a:gdLst>
                <a:gd name="T0" fmla="*/ 0 w 47"/>
                <a:gd name="T1" fmla="*/ 36 h 23"/>
                <a:gd name="T2" fmla="*/ 27 w 47"/>
                <a:gd name="T3" fmla="*/ 104 h 23"/>
                <a:gd name="T4" fmla="*/ 30 w 47"/>
                <a:gd name="T5" fmla="*/ 0 h 23"/>
                <a:gd name="T6" fmla="*/ 0 w 47"/>
                <a:gd name="T7" fmla="*/ 36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3"/>
                <a:gd name="T14" fmla="*/ 47 w 4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3">
                  <a:moveTo>
                    <a:pt x="0" y="8"/>
                  </a:moveTo>
                  <a:lnTo>
                    <a:pt x="41" y="23"/>
                  </a:lnTo>
                  <a:lnTo>
                    <a:pt x="47" y="0"/>
                  </a:lnTo>
                  <a:lnTo>
                    <a:pt x="0" y="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Line 533"/>
            <p:cNvSpPr>
              <a:spLocks noChangeShapeType="1"/>
            </p:cNvSpPr>
            <p:nvPr/>
          </p:nvSpPr>
          <p:spPr bwMode="auto">
            <a:xfrm>
              <a:off x="801" y="3273"/>
              <a:ext cx="2168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Freeform 543"/>
            <p:cNvSpPr>
              <a:spLocks/>
            </p:cNvSpPr>
            <p:nvPr/>
          </p:nvSpPr>
          <p:spPr bwMode="auto">
            <a:xfrm>
              <a:off x="377" y="3115"/>
              <a:ext cx="41" cy="132"/>
            </a:xfrm>
            <a:custGeom>
              <a:avLst/>
              <a:gdLst>
                <a:gd name="T0" fmla="*/ 11 w 45"/>
                <a:gd name="T1" fmla="*/ 453 h 97"/>
                <a:gd name="T2" fmla="*/ 11 w 45"/>
                <a:gd name="T3" fmla="*/ 154 h 97"/>
                <a:gd name="T4" fmla="*/ 0 w 45"/>
                <a:gd name="T5" fmla="*/ 154 h 97"/>
                <a:gd name="T6" fmla="*/ 0 w 45"/>
                <a:gd name="T7" fmla="*/ 106 h 97"/>
                <a:gd name="T8" fmla="*/ 11 w 45"/>
                <a:gd name="T9" fmla="*/ 106 h 97"/>
                <a:gd name="T10" fmla="*/ 11 w 45"/>
                <a:gd name="T11" fmla="*/ 0 h 97"/>
                <a:gd name="T12" fmla="*/ 18 w 45"/>
                <a:gd name="T13" fmla="*/ 0 h 97"/>
                <a:gd name="T14" fmla="*/ 18 w 45"/>
                <a:gd name="T15" fmla="*/ 106 h 97"/>
                <a:gd name="T16" fmla="*/ 28 w 45"/>
                <a:gd name="T17" fmla="*/ 106 h 97"/>
                <a:gd name="T18" fmla="*/ 28 w 45"/>
                <a:gd name="T19" fmla="*/ 154 h 97"/>
                <a:gd name="T20" fmla="*/ 18 w 45"/>
                <a:gd name="T21" fmla="*/ 154 h 97"/>
                <a:gd name="T22" fmla="*/ 18 w 45"/>
                <a:gd name="T23" fmla="*/ 453 h 97"/>
                <a:gd name="T24" fmla="*/ 11 w 45"/>
                <a:gd name="T25" fmla="*/ 453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97"/>
                <a:gd name="T41" fmla="*/ 45 w 45"/>
                <a:gd name="T42" fmla="*/ 97 h 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97">
                  <a:moveTo>
                    <a:pt x="17" y="97"/>
                  </a:moveTo>
                  <a:lnTo>
                    <a:pt x="17" y="33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29" y="23"/>
                  </a:lnTo>
                  <a:lnTo>
                    <a:pt x="45" y="23"/>
                  </a:lnTo>
                  <a:lnTo>
                    <a:pt x="45" y="33"/>
                  </a:lnTo>
                  <a:lnTo>
                    <a:pt x="29" y="33"/>
                  </a:lnTo>
                  <a:lnTo>
                    <a:pt x="29" y="97"/>
                  </a:lnTo>
                  <a:lnTo>
                    <a:pt x="17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Freeform 544"/>
            <p:cNvSpPr>
              <a:spLocks noEditPoints="1"/>
            </p:cNvSpPr>
            <p:nvPr/>
          </p:nvSpPr>
          <p:spPr bwMode="auto">
            <a:xfrm>
              <a:off x="438" y="3170"/>
              <a:ext cx="88" cy="43"/>
            </a:xfrm>
            <a:custGeom>
              <a:avLst/>
              <a:gdLst>
                <a:gd name="T0" fmla="*/ 60 w 97"/>
                <a:gd name="T1" fmla="*/ 112 h 32"/>
                <a:gd name="T2" fmla="*/ 60 w 97"/>
                <a:gd name="T3" fmla="*/ 141 h 32"/>
                <a:gd name="T4" fmla="*/ 0 w 97"/>
                <a:gd name="T5" fmla="*/ 141 h 32"/>
                <a:gd name="T6" fmla="*/ 0 w 97"/>
                <a:gd name="T7" fmla="*/ 112 h 32"/>
                <a:gd name="T8" fmla="*/ 60 w 97"/>
                <a:gd name="T9" fmla="*/ 112 h 32"/>
                <a:gd name="T10" fmla="*/ 60 w 97"/>
                <a:gd name="T11" fmla="*/ 0 h 32"/>
                <a:gd name="T12" fmla="*/ 60 w 97"/>
                <a:gd name="T13" fmla="*/ 30 h 32"/>
                <a:gd name="T14" fmla="*/ 0 w 97"/>
                <a:gd name="T15" fmla="*/ 30 h 32"/>
                <a:gd name="T16" fmla="*/ 0 w 97"/>
                <a:gd name="T17" fmla="*/ 0 h 32"/>
                <a:gd name="T18" fmla="*/ 60 w 97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32"/>
                <a:gd name="T32" fmla="*/ 97 w 97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32">
                  <a:moveTo>
                    <a:pt x="97" y="25"/>
                  </a:moveTo>
                  <a:lnTo>
                    <a:pt x="97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97" y="25"/>
                  </a:lnTo>
                  <a:close/>
                  <a:moveTo>
                    <a:pt x="97" y="0"/>
                  </a:moveTo>
                  <a:lnTo>
                    <a:pt x="9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Freeform 545"/>
            <p:cNvSpPr>
              <a:spLocks/>
            </p:cNvSpPr>
            <p:nvPr/>
          </p:nvSpPr>
          <p:spPr bwMode="auto">
            <a:xfrm>
              <a:off x="563" y="3115"/>
              <a:ext cx="31" cy="132"/>
            </a:xfrm>
            <a:custGeom>
              <a:avLst/>
              <a:gdLst>
                <a:gd name="T0" fmla="*/ 22 w 34"/>
                <a:gd name="T1" fmla="*/ 453 h 97"/>
                <a:gd name="T2" fmla="*/ 13 w 34"/>
                <a:gd name="T3" fmla="*/ 453 h 97"/>
                <a:gd name="T4" fmla="*/ 13 w 34"/>
                <a:gd name="T5" fmla="*/ 37 h 97"/>
                <a:gd name="T6" fmla="*/ 0 w 34"/>
                <a:gd name="T7" fmla="*/ 37 h 97"/>
                <a:gd name="T8" fmla="*/ 0 w 34"/>
                <a:gd name="T9" fmla="*/ 0 h 97"/>
                <a:gd name="T10" fmla="*/ 22 w 34"/>
                <a:gd name="T11" fmla="*/ 0 h 97"/>
                <a:gd name="T12" fmla="*/ 22 w 34"/>
                <a:gd name="T13" fmla="*/ 453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97"/>
                <a:gd name="T23" fmla="*/ 34 w 34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97">
                  <a:moveTo>
                    <a:pt x="34" y="97"/>
                  </a:moveTo>
                  <a:lnTo>
                    <a:pt x="20" y="97"/>
                  </a:lnTo>
                  <a:lnTo>
                    <a:pt x="2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Line 546"/>
            <p:cNvSpPr>
              <a:spLocks noChangeShapeType="1"/>
            </p:cNvSpPr>
            <p:nvPr/>
          </p:nvSpPr>
          <p:spPr bwMode="auto">
            <a:xfrm>
              <a:off x="1034" y="3379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Line 547"/>
            <p:cNvSpPr>
              <a:spLocks noChangeShapeType="1"/>
            </p:cNvSpPr>
            <p:nvPr/>
          </p:nvSpPr>
          <p:spPr bwMode="auto">
            <a:xfrm>
              <a:off x="1034" y="3406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Line 548"/>
            <p:cNvSpPr>
              <a:spLocks noChangeShapeType="1"/>
            </p:cNvSpPr>
            <p:nvPr/>
          </p:nvSpPr>
          <p:spPr bwMode="auto">
            <a:xfrm>
              <a:off x="1034" y="34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Line 549"/>
            <p:cNvSpPr>
              <a:spLocks noChangeShapeType="1"/>
            </p:cNvSpPr>
            <p:nvPr/>
          </p:nvSpPr>
          <p:spPr bwMode="auto">
            <a:xfrm>
              <a:off x="1034" y="3459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Line 550"/>
            <p:cNvSpPr>
              <a:spLocks noChangeShapeType="1"/>
            </p:cNvSpPr>
            <p:nvPr/>
          </p:nvSpPr>
          <p:spPr bwMode="auto">
            <a:xfrm>
              <a:off x="900" y="3373"/>
              <a:ext cx="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Line 551"/>
            <p:cNvSpPr>
              <a:spLocks noChangeShapeType="1"/>
            </p:cNvSpPr>
            <p:nvPr/>
          </p:nvSpPr>
          <p:spPr bwMode="auto">
            <a:xfrm>
              <a:off x="900" y="3399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Line 552"/>
            <p:cNvSpPr>
              <a:spLocks noChangeShapeType="1"/>
            </p:cNvSpPr>
            <p:nvPr/>
          </p:nvSpPr>
          <p:spPr bwMode="auto">
            <a:xfrm>
              <a:off x="900" y="3424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3" name="Line 553"/>
            <p:cNvSpPr>
              <a:spLocks noChangeShapeType="1"/>
            </p:cNvSpPr>
            <p:nvPr/>
          </p:nvSpPr>
          <p:spPr bwMode="auto">
            <a:xfrm>
              <a:off x="900" y="3451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Freeform 554"/>
            <p:cNvSpPr>
              <a:spLocks/>
            </p:cNvSpPr>
            <p:nvPr/>
          </p:nvSpPr>
          <p:spPr bwMode="auto">
            <a:xfrm>
              <a:off x="905" y="3387"/>
              <a:ext cx="30" cy="50"/>
            </a:xfrm>
            <a:custGeom>
              <a:avLst/>
              <a:gdLst>
                <a:gd name="T0" fmla="*/ 18 w 34"/>
                <a:gd name="T1" fmla="*/ 0 h 37"/>
                <a:gd name="T2" fmla="*/ 0 w 34"/>
                <a:gd name="T3" fmla="*/ 86 h 37"/>
                <a:gd name="T4" fmla="*/ 18 w 34"/>
                <a:gd name="T5" fmla="*/ 168 h 37"/>
                <a:gd name="T6" fmla="*/ 0 60000 65536"/>
                <a:gd name="T7" fmla="*/ 0 60000 65536"/>
                <a:gd name="T8" fmla="*/ 0 60000 65536"/>
                <a:gd name="T9" fmla="*/ 0 w 34"/>
                <a:gd name="T10" fmla="*/ 0 h 37"/>
                <a:gd name="T11" fmla="*/ 34 w 34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7">
                  <a:moveTo>
                    <a:pt x="34" y="0"/>
                  </a:moveTo>
                  <a:lnTo>
                    <a:pt x="0" y="19"/>
                  </a:lnTo>
                  <a:lnTo>
                    <a:pt x="34" y="3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Line 555"/>
            <p:cNvSpPr>
              <a:spLocks noChangeShapeType="1"/>
            </p:cNvSpPr>
            <p:nvPr/>
          </p:nvSpPr>
          <p:spPr bwMode="auto">
            <a:xfrm>
              <a:off x="910" y="3412"/>
              <a:ext cx="9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6" name="Freeform 556"/>
            <p:cNvSpPr>
              <a:spLocks/>
            </p:cNvSpPr>
            <p:nvPr/>
          </p:nvSpPr>
          <p:spPr bwMode="auto">
            <a:xfrm>
              <a:off x="985" y="3387"/>
              <a:ext cx="31" cy="50"/>
            </a:xfrm>
            <a:custGeom>
              <a:avLst/>
              <a:gdLst>
                <a:gd name="T0" fmla="*/ 0 w 34"/>
                <a:gd name="T1" fmla="*/ 0 h 37"/>
                <a:gd name="T2" fmla="*/ 22 w 34"/>
                <a:gd name="T3" fmla="*/ 86 h 37"/>
                <a:gd name="T4" fmla="*/ 0 w 34"/>
                <a:gd name="T5" fmla="*/ 168 h 37"/>
                <a:gd name="T6" fmla="*/ 0 60000 65536"/>
                <a:gd name="T7" fmla="*/ 0 60000 65536"/>
                <a:gd name="T8" fmla="*/ 0 60000 65536"/>
                <a:gd name="T9" fmla="*/ 0 w 34"/>
                <a:gd name="T10" fmla="*/ 0 h 37"/>
                <a:gd name="T11" fmla="*/ 34 w 34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7">
                  <a:moveTo>
                    <a:pt x="0" y="0"/>
                  </a:moveTo>
                  <a:lnTo>
                    <a:pt x="34" y="19"/>
                  </a:lnTo>
                  <a:lnTo>
                    <a:pt x="0" y="3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7" name="Freeform 557"/>
            <p:cNvSpPr>
              <a:spLocks noEditPoints="1"/>
            </p:cNvSpPr>
            <p:nvPr/>
          </p:nvSpPr>
          <p:spPr bwMode="auto">
            <a:xfrm>
              <a:off x="930" y="3454"/>
              <a:ext cx="86" cy="124"/>
            </a:xfrm>
            <a:custGeom>
              <a:avLst/>
              <a:gdLst>
                <a:gd name="T0" fmla="*/ 58 w 95"/>
                <a:gd name="T1" fmla="*/ 427 h 91"/>
                <a:gd name="T2" fmla="*/ 0 w 95"/>
                <a:gd name="T3" fmla="*/ 427 h 91"/>
                <a:gd name="T4" fmla="*/ 30 w 95"/>
                <a:gd name="T5" fmla="*/ 0 h 91"/>
                <a:gd name="T6" fmla="*/ 58 w 95"/>
                <a:gd name="T7" fmla="*/ 427 h 91"/>
                <a:gd name="T8" fmla="*/ 47 w 95"/>
                <a:gd name="T9" fmla="*/ 403 h 91"/>
                <a:gd name="T10" fmla="*/ 28 w 95"/>
                <a:gd name="T11" fmla="*/ 106 h 91"/>
                <a:gd name="T12" fmla="*/ 5 w 95"/>
                <a:gd name="T13" fmla="*/ 403 h 91"/>
                <a:gd name="T14" fmla="*/ 47 w 95"/>
                <a:gd name="T15" fmla="*/ 403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"/>
                <a:gd name="T25" fmla="*/ 0 h 91"/>
                <a:gd name="T26" fmla="*/ 95 w 95"/>
                <a:gd name="T27" fmla="*/ 91 h 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" h="91">
                  <a:moveTo>
                    <a:pt x="95" y="91"/>
                  </a:moveTo>
                  <a:lnTo>
                    <a:pt x="0" y="91"/>
                  </a:lnTo>
                  <a:lnTo>
                    <a:pt x="49" y="0"/>
                  </a:lnTo>
                  <a:lnTo>
                    <a:pt x="95" y="91"/>
                  </a:lnTo>
                  <a:close/>
                  <a:moveTo>
                    <a:pt x="77" y="86"/>
                  </a:moveTo>
                  <a:lnTo>
                    <a:pt x="46" y="23"/>
                  </a:lnTo>
                  <a:lnTo>
                    <a:pt x="10" y="86"/>
                  </a:lnTo>
                  <a:lnTo>
                    <a:pt x="77" y="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8" name="Group 569"/>
          <p:cNvGrpSpPr>
            <a:grpSpLocks/>
          </p:cNvGrpSpPr>
          <p:nvPr/>
        </p:nvGrpSpPr>
        <p:grpSpPr bwMode="auto">
          <a:xfrm>
            <a:off x="2625334" y="3088531"/>
            <a:ext cx="4151734" cy="1489470"/>
            <a:chOff x="385" y="774"/>
            <a:chExt cx="2612" cy="1235"/>
          </a:xfrm>
        </p:grpSpPr>
        <p:sp>
          <p:nvSpPr>
            <p:cNvPr id="259" name="Freeform 87"/>
            <p:cNvSpPr>
              <a:spLocks/>
            </p:cNvSpPr>
            <p:nvPr/>
          </p:nvSpPr>
          <p:spPr bwMode="auto">
            <a:xfrm>
              <a:off x="1743" y="774"/>
              <a:ext cx="79" cy="86"/>
            </a:xfrm>
            <a:custGeom>
              <a:avLst/>
              <a:gdLst>
                <a:gd name="T0" fmla="*/ 27 w 87"/>
                <a:gd name="T1" fmla="*/ 0 h 64"/>
                <a:gd name="T2" fmla="*/ 54 w 87"/>
                <a:gd name="T3" fmla="*/ 282 h 64"/>
                <a:gd name="T4" fmla="*/ 27 w 87"/>
                <a:gd name="T5" fmla="*/ 0 h 64"/>
                <a:gd name="T6" fmla="*/ 0 w 87"/>
                <a:gd name="T7" fmla="*/ 282 h 64"/>
                <a:gd name="T8" fmla="*/ 54 w 87"/>
                <a:gd name="T9" fmla="*/ 282 h 64"/>
                <a:gd name="T10" fmla="*/ 27 w 87"/>
                <a:gd name="T11" fmla="*/ 0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64"/>
                <a:gd name="T20" fmla="*/ 87 w 87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64">
                  <a:moveTo>
                    <a:pt x="44" y="0"/>
                  </a:moveTo>
                  <a:lnTo>
                    <a:pt x="87" y="64"/>
                  </a:lnTo>
                  <a:lnTo>
                    <a:pt x="44" y="0"/>
                  </a:lnTo>
                  <a:lnTo>
                    <a:pt x="0" y="64"/>
                  </a:lnTo>
                  <a:lnTo>
                    <a:pt x="87" y="64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0" name="Freeform 88"/>
            <p:cNvSpPr>
              <a:spLocks/>
            </p:cNvSpPr>
            <p:nvPr/>
          </p:nvSpPr>
          <p:spPr bwMode="auto">
            <a:xfrm>
              <a:off x="1776" y="854"/>
              <a:ext cx="14" cy="346"/>
            </a:xfrm>
            <a:custGeom>
              <a:avLst/>
              <a:gdLst>
                <a:gd name="T0" fmla="*/ 7 w 15"/>
                <a:gd name="T1" fmla="*/ 1157 h 256"/>
                <a:gd name="T2" fmla="*/ 10 w 15"/>
                <a:gd name="T3" fmla="*/ 1157 h 256"/>
                <a:gd name="T4" fmla="*/ 10 w 15"/>
                <a:gd name="T5" fmla="*/ 0 h 256"/>
                <a:gd name="T6" fmla="*/ 0 w 15"/>
                <a:gd name="T7" fmla="*/ 0 h 256"/>
                <a:gd name="T8" fmla="*/ 0 w 15"/>
                <a:gd name="T9" fmla="*/ 1157 h 256"/>
                <a:gd name="T10" fmla="*/ 7 w 15"/>
                <a:gd name="T11" fmla="*/ 1157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56"/>
                <a:gd name="T20" fmla="*/ 15 w 15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56">
                  <a:moveTo>
                    <a:pt x="8" y="256"/>
                  </a:moveTo>
                  <a:lnTo>
                    <a:pt x="15" y="25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1" name="Freeform 223"/>
            <p:cNvSpPr>
              <a:spLocks/>
            </p:cNvSpPr>
            <p:nvPr/>
          </p:nvSpPr>
          <p:spPr bwMode="auto">
            <a:xfrm>
              <a:off x="770" y="1462"/>
              <a:ext cx="437" cy="500"/>
            </a:xfrm>
            <a:custGeom>
              <a:avLst/>
              <a:gdLst>
                <a:gd name="T0" fmla="*/ 0 w 482"/>
                <a:gd name="T1" fmla="*/ 140 h 369"/>
                <a:gd name="T2" fmla="*/ 186 w 482"/>
                <a:gd name="T3" fmla="*/ 1687 h 369"/>
                <a:gd name="T4" fmla="*/ 174 w 482"/>
                <a:gd name="T5" fmla="*/ 1432 h 369"/>
                <a:gd name="T6" fmla="*/ 189 w 482"/>
                <a:gd name="T7" fmla="*/ 1339 h 369"/>
                <a:gd name="T8" fmla="*/ 213 w 482"/>
                <a:gd name="T9" fmla="*/ 1407 h 369"/>
                <a:gd name="T10" fmla="*/ 219 w 482"/>
                <a:gd name="T11" fmla="*/ 1640 h 369"/>
                <a:gd name="T12" fmla="*/ 283 w 482"/>
                <a:gd name="T13" fmla="*/ 1000 h 369"/>
                <a:gd name="T14" fmla="*/ 295 w 482"/>
                <a:gd name="T15" fmla="*/ 682 h 369"/>
                <a:gd name="T16" fmla="*/ 286 w 482"/>
                <a:gd name="T17" fmla="*/ 0 h 3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2"/>
                <a:gd name="T28" fmla="*/ 0 h 369"/>
                <a:gd name="T29" fmla="*/ 482 w 482"/>
                <a:gd name="T30" fmla="*/ 369 h 3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2" h="369">
                  <a:moveTo>
                    <a:pt x="0" y="30"/>
                  </a:moveTo>
                  <a:lnTo>
                    <a:pt x="303" y="369"/>
                  </a:lnTo>
                  <a:lnTo>
                    <a:pt x="285" y="314"/>
                  </a:lnTo>
                  <a:lnTo>
                    <a:pt x="310" y="293"/>
                  </a:lnTo>
                  <a:lnTo>
                    <a:pt x="348" y="308"/>
                  </a:lnTo>
                  <a:lnTo>
                    <a:pt x="358" y="359"/>
                  </a:lnTo>
                  <a:lnTo>
                    <a:pt x="461" y="219"/>
                  </a:lnTo>
                  <a:lnTo>
                    <a:pt x="482" y="149"/>
                  </a:lnTo>
                  <a:lnTo>
                    <a:pt x="4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2" name="Line 224"/>
            <p:cNvSpPr>
              <a:spLocks noChangeShapeType="1"/>
            </p:cNvSpPr>
            <p:nvPr/>
          </p:nvSpPr>
          <p:spPr bwMode="auto">
            <a:xfrm flipH="1">
              <a:off x="1380" y="1605"/>
              <a:ext cx="169" cy="3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3" name="Freeform 225"/>
            <p:cNvSpPr>
              <a:spLocks/>
            </p:cNvSpPr>
            <p:nvPr/>
          </p:nvSpPr>
          <p:spPr bwMode="auto">
            <a:xfrm>
              <a:off x="1811" y="1354"/>
              <a:ext cx="61" cy="496"/>
            </a:xfrm>
            <a:custGeom>
              <a:avLst/>
              <a:gdLst>
                <a:gd name="T0" fmla="*/ 0 w 67"/>
                <a:gd name="T1" fmla="*/ 0 h 366"/>
                <a:gd name="T2" fmla="*/ 21 w 67"/>
                <a:gd name="T3" fmla="*/ 1221 h 366"/>
                <a:gd name="T4" fmla="*/ 42 w 67"/>
                <a:gd name="T5" fmla="*/ 1674 h 366"/>
                <a:gd name="T6" fmla="*/ 0 60000 65536"/>
                <a:gd name="T7" fmla="*/ 0 60000 65536"/>
                <a:gd name="T8" fmla="*/ 0 60000 65536"/>
                <a:gd name="T9" fmla="*/ 0 w 67"/>
                <a:gd name="T10" fmla="*/ 0 h 366"/>
                <a:gd name="T11" fmla="*/ 67 w 67"/>
                <a:gd name="T12" fmla="*/ 366 h 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366">
                  <a:moveTo>
                    <a:pt x="0" y="0"/>
                  </a:moveTo>
                  <a:lnTo>
                    <a:pt x="34" y="267"/>
                  </a:lnTo>
                  <a:lnTo>
                    <a:pt x="67" y="3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Line 226"/>
            <p:cNvSpPr>
              <a:spLocks noChangeShapeType="1"/>
            </p:cNvSpPr>
            <p:nvPr/>
          </p:nvSpPr>
          <p:spPr bwMode="auto">
            <a:xfrm flipH="1">
              <a:off x="2028" y="1458"/>
              <a:ext cx="59" cy="3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5" name="Freeform 227"/>
            <p:cNvSpPr>
              <a:spLocks/>
            </p:cNvSpPr>
            <p:nvPr/>
          </p:nvSpPr>
          <p:spPr bwMode="auto">
            <a:xfrm>
              <a:off x="2196" y="1410"/>
              <a:ext cx="147" cy="538"/>
            </a:xfrm>
            <a:custGeom>
              <a:avLst/>
              <a:gdLst>
                <a:gd name="T0" fmla="*/ 74 w 162"/>
                <a:gd name="T1" fmla="*/ 0 h 397"/>
                <a:gd name="T2" fmla="*/ 100 w 162"/>
                <a:gd name="T3" fmla="*/ 196 h 397"/>
                <a:gd name="T4" fmla="*/ 40 w 162"/>
                <a:gd name="T5" fmla="*/ 694 h 397"/>
                <a:gd name="T6" fmla="*/ 14 w 162"/>
                <a:gd name="T7" fmla="*/ 1317 h 397"/>
                <a:gd name="T8" fmla="*/ 0 w 162"/>
                <a:gd name="T9" fmla="*/ 1815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397"/>
                <a:gd name="T17" fmla="*/ 162 w 162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397">
                  <a:moveTo>
                    <a:pt x="120" y="0"/>
                  </a:moveTo>
                  <a:lnTo>
                    <a:pt x="162" y="43"/>
                  </a:lnTo>
                  <a:lnTo>
                    <a:pt x="65" y="152"/>
                  </a:lnTo>
                  <a:lnTo>
                    <a:pt x="22" y="288"/>
                  </a:lnTo>
                  <a:lnTo>
                    <a:pt x="0" y="39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6" name="Line 228"/>
            <p:cNvSpPr>
              <a:spLocks noChangeShapeType="1"/>
            </p:cNvSpPr>
            <p:nvPr/>
          </p:nvSpPr>
          <p:spPr bwMode="auto">
            <a:xfrm>
              <a:off x="2551" y="1425"/>
              <a:ext cx="29" cy="3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Line 229"/>
            <p:cNvSpPr>
              <a:spLocks noChangeShapeType="1"/>
            </p:cNvSpPr>
            <p:nvPr/>
          </p:nvSpPr>
          <p:spPr bwMode="auto">
            <a:xfrm>
              <a:off x="2687" y="1333"/>
              <a:ext cx="119" cy="3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68" name="Group 230"/>
            <p:cNvGrpSpPr>
              <a:grpSpLocks/>
            </p:cNvGrpSpPr>
            <p:nvPr/>
          </p:nvGrpSpPr>
          <p:grpSpPr bwMode="auto">
            <a:xfrm>
              <a:off x="748" y="1293"/>
              <a:ext cx="2248" cy="683"/>
              <a:chOff x="3136" y="2085"/>
              <a:chExt cx="2479" cy="504"/>
            </a:xfrm>
          </p:grpSpPr>
          <p:sp>
            <p:nvSpPr>
              <p:cNvPr id="376" name="Freeform 231"/>
              <p:cNvSpPr>
                <a:spLocks/>
              </p:cNvSpPr>
              <p:nvPr/>
            </p:nvSpPr>
            <p:spPr bwMode="auto">
              <a:xfrm>
                <a:off x="5495" y="2508"/>
                <a:ext cx="92" cy="66"/>
              </a:xfrm>
              <a:custGeom>
                <a:avLst/>
                <a:gdLst>
                  <a:gd name="T0" fmla="*/ 92 w 92"/>
                  <a:gd name="T1" fmla="*/ 64 h 66"/>
                  <a:gd name="T2" fmla="*/ 61 w 92"/>
                  <a:gd name="T3" fmla="*/ 10 h 66"/>
                  <a:gd name="T4" fmla="*/ 23 w 92"/>
                  <a:gd name="T5" fmla="*/ 0 h 66"/>
                  <a:gd name="T6" fmla="*/ 0 w 92"/>
                  <a:gd name="T7" fmla="*/ 35 h 66"/>
                  <a:gd name="T8" fmla="*/ 27 w 92"/>
                  <a:gd name="T9" fmla="*/ 66 h 66"/>
                  <a:gd name="T10" fmla="*/ 92 w 92"/>
                  <a:gd name="T11" fmla="*/ 64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66"/>
                  <a:gd name="T20" fmla="*/ 92 w 92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Freeform 232"/>
              <p:cNvSpPr>
                <a:spLocks/>
              </p:cNvSpPr>
              <p:nvPr/>
            </p:nvSpPr>
            <p:spPr bwMode="auto">
              <a:xfrm>
                <a:off x="5495" y="2508"/>
                <a:ext cx="92" cy="66"/>
              </a:xfrm>
              <a:custGeom>
                <a:avLst/>
                <a:gdLst>
                  <a:gd name="T0" fmla="*/ 92 w 92"/>
                  <a:gd name="T1" fmla="*/ 64 h 66"/>
                  <a:gd name="T2" fmla="*/ 61 w 92"/>
                  <a:gd name="T3" fmla="*/ 10 h 66"/>
                  <a:gd name="T4" fmla="*/ 23 w 92"/>
                  <a:gd name="T5" fmla="*/ 0 h 66"/>
                  <a:gd name="T6" fmla="*/ 0 w 92"/>
                  <a:gd name="T7" fmla="*/ 35 h 66"/>
                  <a:gd name="T8" fmla="*/ 27 w 92"/>
                  <a:gd name="T9" fmla="*/ 66 h 66"/>
                  <a:gd name="T10" fmla="*/ 92 w 92"/>
                  <a:gd name="T11" fmla="*/ 64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66"/>
                  <a:gd name="T20" fmla="*/ 92 w 92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Freeform 233"/>
              <p:cNvSpPr>
                <a:spLocks/>
              </p:cNvSpPr>
              <p:nvPr/>
            </p:nvSpPr>
            <p:spPr bwMode="auto">
              <a:xfrm>
                <a:off x="5303" y="2501"/>
                <a:ext cx="59" cy="80"/>
              </a:xfrm>
              <a:custGeom>
                <a:avLst/>
                <a:gdLst>
                  <a:gd name="T0" fmla="*/ 59 w 59"/>
                  <a:gd name="T1" fmla="*/ 76 h 80"/>
                  <a:gd name="T2" fmla="*/ 59 w 59"/>
                  <a:gd name="T3" fmla="*/ 33 h 80"/>
                  <a:gd name="T4" fmla="*/ 16 w 59"/>
                  <a:gd name="T5" fmla="*/ 0 h 80"/>
                  <a:gd name="T6" fmla="*/ 0 w 59"/>
                  <a:gd name="T7" fmla="*/ 45 h 80"/>
                  <a:gd name="T8" fmla="*/ 16 w 59"/>
                  <a:gd name="T9" fmla="*/ 80 h 80"/>
                  <a:gd name="T10" fmla="*/ 59 w 5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80"/>
                  <a:gd name="T20" fmla="*/ 59 w 5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Freeform 234"/>
              <p:cNvSpPr>
                <a:spLocks/>
              </p:cNvSpPr>
              <p:nvPr/>
            </p:nvSpPr>
            <p:spPr bwMode="auto">
              <a:xfrm>
                <a:off x="5303" y="2501"/>
                <a:ext cx="59" cy="80"/>
              </a:xfrm>
              <a:custGeom>
                <a:avLst/>
                <a:gdLst>
                  <a:gd name="T0" fmla="*/ 59 w 59"/>
                  <a:gd name="T1" fmla="*/ 76 h 80"/>
                  <a:gd name="T2" fmla="*/ 59 w 59"/>
                  <a:gd name="T3" fmla="*/ 33 h 80"/>
                  <a:gd name="T4" fmla="*/ 16 w 59"/>
                  <a:gd name="T5" fmla="*/ 0 h 80"/>
                  <a:gd name="T6" fmla="*/ 0 w 59"/>
                  <a:gd name="T7" fmla="*/ 45 h 80"/>
                  <a:gd name="T8" fmla="*/ 16 w 59"/>
                  <a:gd name="T9" fmla="*/ 80 h 80"/>
                  <a:gd name="T10" fmla="*/ 59 w 5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80"/>
                  <a:gd name="T20" fmla="*/ 59 w 5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Freeform 235"/>
              <p:cNvSpPr>
                <a:spLocks/>
              </p:cNvSpPr>
              <p:nvPr/>
            </p:nvSpPr>
            <p:spPr bwMode="auto">
              <a:xfrm>
                <a:off x="4975" y="2500"/>
                <a:ext cx="69" cy="86"/>
              </a:xfrm>
              <a:custGeom>
                <a:avLst/>
                <a:gdLst>
                  <a:gd name="T0" fmla="*/ 69 w 69"/>
                  <a:gd name="T1" fmla="*/ 86 h 86"/>
                  <a:gd name="T2" fmla="*/ 61 w 69"/>
                  <a:gd name="T3" fmla="*/ 21 h 86"/>
                  <a:gd name="T4" fmla="*/ 28 w 69"/>
                  <a:gd name="T5" fmla="*/ 0 h 86"/>
                  <a:gd name="T6" fmla="*/ 0 w 69"/>
                  <a:gd name="T7" fmla="*/ 29 h 86"/>
                  <a:gd name="T8" fmla="*/ 4 w 69"/>
                  <a:gd name="T9" fmla="*/ 81 h 86"/>
                  <a:gd name="T10" fmla="*/ 69 w 69"/>
                  <a:gd name="T11" fmla="*/ 8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6"/>
                  <a:gd name="T20" fmla="*/ 69 w 69"/>
                  <a:gd name="T21" fmla="*/ 86 h 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Freeform 236"/>
              <p:cNvSpPr>
                <a:spLocks/>
              </p:cNvSpPr>
              <p:nvPr/>
            </p:nvSpPr>
            <p:spPr bwMode="auto">
              <a:xfrm>
                <a:off x="4975" y="2500"/>
                <a:ext cx="69" cy="86"/>
              </a:xfrm>
              <a:custGeom>
                <a:avLst/>
                <a:gdLst>
                  <a:gd name="T0" fmla="*/ 69 w 69"/>
                  <a:gd name="T1" fmla="*/ 86 h 86"/>
                  <a:gd name="T2" fmla="*/ 61 w 69"/>
                  <a:gd name="T3" fmla="*/ 21 h 86"/>
                  <a:gd name="T4" fmla="*/ 28 w 69"/>
                  <a:gd name="T5" fmla="*/ 0 h 86"/>
                  <a:gd name="T6" fmla="*/ 0 w 69"/>
                  <a:gd name="T7" fmla="*/ 29 h 86"/>
                  <a:gd name="T8" fmla="*/ 4 w 69"/>
                  <a:gd name="T9" fmla="*/ 81 h 86"/>
                  <a:gd name="T10" fmla="*/ 69 w 69"/>
                  <a:gd name="T11" fmla="*/ 8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6"/>
                  <a:gd name="T20" fmla="*/ 69 w 69"/>
                  <a:gd name="T21" fmla="*/ 86 h 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Freeform 237"/>
              <p:cNvSpPr>
                <a:spLocks/>
              </p:cNvSpPr>
              <p:nvPr/>
            </p:nvSpPr>
            <p:spPr bwMode="auto">
              <a:xfrm>
                <a:off x="4862" y="2501"/>
                <a:ext cx="91" cy="80"/>
              </a:xfrm>
              <a:custGeom>
                <a:avLst/>
                <a:gdLst>
                  <a:gd name="T0" fmla="*/ 73 w 91"/>
                  <a:gd name="T1" fmla="*/ 78 h 80"/>
                  <a:gd name="T2" fmla="*/ 91 w 91"/>
                  <a:gd name="T3" fmla="*/ 33 h 80"/>
                  <a:gd name="T4" fmla="*/ 73 w 91"/>
                  <a:gd name="T5" fmla="*/ 0 h 80"/>
                  <a:gd name="T6" fmla="*/ 30 w 91"/>
                  <a:gd name="T7" fmla="*/ 13 h 80"/>
                  <a:gd name="T8" fmla="*/ 0 w 91"/>
                  <a:gd name="T9" fmla="*/ 80 h 80"/>
                  <a:gd name="T10" fmla="*/ 73 w 91"/>
                  <a:gd name="T11" fmla="*/ 78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80"/>
                  <a:gd name="T20" fmla="*/ 91 w 91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3"/>
                    </a:lnTo>
                    <a:lnTo>
                      <a:pt x="0" y="80"/>
                    </a:lnTo>
                    <a:lnTo>
                      <a:pt x="73" y="7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Freeform 238"/>
              <p:cNvSpPr>
                <a:spLocks/>
              </p:cNvSpPr>
              <p:nvPr/>
            </p:nvSpPr>
            <p:spPr bwMode="auto">
              <a:xfrm>
                <a:off x="4862" y="2501"/>
                <a:ext cx="91" cy="80"/>
              </a:xfrm>
              <a:custGeom>
                <a:avLst/>
                <a:gdLst>
                  <a:gd name="T0" fmla="*/ 73 w 91"/>
                  <a:gd name="T1" fmla="*/ 78 h 80"/>
                  <a:gd name="T2" fmla="*/ 91 w 91"/>
                  <a:gd name="T3" fmla="*/ 33 h 80"/>
                  <a:gd name="T4" fmla="*/ 73 w 91"/>
                  <a:gd name="T5" fmla="*/ 0 h 80"/>
                  <a:gd name="T6" fmla="*/ 30 w 91"/>
                  <a:gd name="T7" fmla="*/ 13 h 80"/>
                  <a:gd name="T8" fmla="*/ 0 w 91"/>
                  <a:gd name="T9" fmla="*/ 80 h 80"/>
                  <a:gd name="T10" fmla="*/ 73 w 91"/>
                  <a:gd name="T11" fmla="*/ 78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80"/>
                  <a:gd name="T20" fmla="*/ 91 w 91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3"/>
                    </a:lnTo>
                    <a:lnTo>
                      <a:pt x="0" y="80"/>
                    </a:lnTo>
                    <a:lnTo>
                      <a:pt x="73" y="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Freeform 239"/>
              <p:cNvSpPr>
                <a:spLocks/>
              </p:cNvSpPr>
              <p:nvPr/>
            </p:nvSpPr>
            <p:spPr bwMode="auto">
              <a:xfrm>
                <a:off x="4764" y="2506"/>
                <a:ext cx="92" cy="75"/>
              </a:xfrm>
              <a:custGeom>
                <a:avLst/>
                <a:gdLst>
                  <a:gd name="T0" fmla="*/ 67 w 92"/>
                  <a:gd name="T1" fmla="*/ 75 h 75"/>
                  <a:gd name="T2" fmla="*/ 92 w 92"/>
                  <a:gd name="T3" fmla="*/ 37 h 75"/>
                  <a:gd name="T4" fmla="*/ 69 w 92"/>
                  <a:gd name="T5" fmla="*/ 0 h 75"/>
                  <a:gd name="T6" fmla="*/ 33 w 92"/>
                  <a:gd name="T7" fmla="*/ 12 h 75"/>
                  <a:gd name="T8" fmla="*/ 0 w 92"/>
                  <a:gd name="T9" fmla="*/ 68 h 75"/>
                  <a:gd name="T10" fmla="*/ 67 w 92"/>
                  <a:gd name="T11" fmla="*/ 75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75"/>
                  <a:gd name="T20" fmla="*/ 92 w 92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Freeform 240"/>
              <p:cNvSpPr>
                <a:spLocks/>
              </p:cNvSpPr>
              <p:nvPr/>
            </p:nvSpPr>
            <p:spPr bwMode="auto">
              <a:xfrm>
                <a:off x="4764" y="2506"/>
                <a:ext cx="92" cy="75"/>
              </a:xfrm>
              <a:custGeom>
                <a:avLst/>
                <a:gdLst>
                  <a:gd name="T0" fmla="*/ 67 w 92"/>
                  <a:gd name="T1" fmla="*/ 75 h 75"/>
                  <a:gd name="T2" fmla="*/ 92 w 92"/>
                  <a:gd name="T3" fmla="*/ 37 h 75"/>
                  <a:gd name="T4" fmla="*/ 69 w 92"/>
                  <a:gd name="T5" fmla="*/ 0 h 75"/>
                  <a:gd name="T6" fmla="*/ 33 w 92"/>
                  <a:gd name="T7" fmla="*/ 12 h 75"/>
                  <a:gd name="T8" fmla="*/ 0 w 92"/>
                  <a:gd name="T9" fmla="*/ 68 h 75"/>
                  <a:gd name="T10" fmla="*/ 67 w 92"/>
                  <a:gd name="T11" fmla="*/ 75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75"/>
                  <a:gd name="T20" fmla="*/ 92 w 92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Freeform 241"/>
              <p:cNvSpPr>
                <a:spLocks/>
              </p:cNvSpPr>
              <p:nvPr/>
            </p:nvSpPr>
            <p:spPr bwMode="auto">
              <a:xfrm>
                <a:off x="4536" y="2513"/>
                <a:ext cx="89" cy="61"/>
              </a:xfrm>
              <a:custGeom>
                <a:avLst/>
                <a:gdLst>
                  <a:gd name="T0" fmla="*/ 70 w 89"/>
                  <a:gd name="T1" fmla="*/ 61 h 61"/>
                  <a:gd name="T2" fmla="*/ 89 w 89"/>
                  <a:gd name="T3" fmla="*/ 36 h 61"/>
                  <a:gd name="T4" fmla="*/ 89 w 89"/>
                  <a:gd name="T5" fmla="*/ 0 h 61"/>
                  <a:gd name="T6" fmla="*/ 50 w 89"/>
                  <a:gd name="T7" fmla="*/ 8 h 61"/>
                  <a:gd name="T8" fmla="*/ 0 w 89"/>
                  <a:gd name="T9" fmla="*/ 61 h 61"/>
                  <a:gd name="T10" fmla="*/ 70 w 8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61"/>
                  <a:gd name="T20" fmla="*/ 89 w 8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Freeform 242"/>
              <p:cNvSpPr>
                <a:spLocks/>
              </p:cNvSpPr>
              <p:nvPr/>
            </p:nvSpPr>
            <p:spPr bwMode="auto">
              <a:xfrm>
                <a:off x="4536" y="2513"/>
                <a:ext cx="89" cy="61"/>
              </a:xfrm>
              <a:custGeom>
                <a:avLst/>
                <a:gdLst>
                  <a:gd name="T0" fmla="*/ 70 w 89"/>
                  <a:gd name="T1" fmla="*/ 61 h 61"/>
                  <a:gd name="T2" fmla="*/ 89 w 89"/>
                  <a:gd name="T3" fmla="*/ 36 h 61"/>
                  <a:gd name="T4" fmla="*/ 89 w 89"/>
                  <a:gd name="T5" fmla="*/ 0 h 61"/>
                  <a:gd name="T6" fmla="*/ 50 w 89"/>
                  <a:gd name="T7" fmla="*/ 8 h 61"/>
                  <a:gd name="T8" fmla="*/ 0 w 89"/>
                  <a:gd name="T9" fmla="*/ 61 h 61"/>
                  <a:gd name="T10" fmla="*/ 70 w 8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61"/>
                  <a:gd name="T20" fmla="*/ 89 w 8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Freeform 243"/>
              <p:cNvSpPr>
                <a:spLocks/>
              </p:cNvSpPr>
              <p:nvPr/>
            </p:nvSpPr>
            <p:spPr bwMode="auto">
              <a:xfrm>
                <a:off x="4428" y="2498"/>
                <a:ext cx="79" cy="79"/>
              </a:xfrm>
              <a:custGeom>
                <a:avLst/>
                <a:gdLst>
                  <a:gd name="T0" fmla="*/ 79 w 79"/>
                  <a:gd name="T1" fmla="*/ 79 h 79"/>
                  <a:gd name="T2" fmla="*/ 61 w 79"/>
                  <a:gd name="T3" fmla="*/ 23 h 79"/>
                  <a:gd name="T4" fmla="*/ 25 w 79"/>
                  <a:gd name="T5" fmla="*/ 0 h 79"/>
                  <a:gd name="T6" fmla="*/ 0 w 79"/>
                  <a:gd name="T7" fmla="*/ 31 h 79"/>
                  <a:gd name="T8" fmla="*/ 21 w 79"/>
                  <a:gd name="T9" fmla="*/ 74 h 79"/>
                  <a:gd name="T10" fmla="*/ 79 w 79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"/>
                  <a:gd name="T19" fmla="*/ 0 h 79"/>
                  <a:gd name="T20" fmla="*/ 79 w 79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Freeform 244"/>
              <p:cNvSpPr>
                <a:spLocks/>
              </p:cNvSpPr>
              <p:nvPr/>
            </p:nvSpPr>
            <p:spPr bwMode="auto">
              <a:xfrm>
                <a:off x="4428" y="2498"/>
                <a:ext cx="79" cy="79"/>
              </a:xfrm>
              <a:custGeom>
                <a:avLst/>
                <a:gdLst>
                  <a:gd name="T0" fmla="*/ 79 w 79"/>
                  <a:gd name="T1" fmla="*/ 79 h 79"/>
                  <a:gd name="T2" fmla="*/ 61 w 79"/>
                  <a:gd name="T3" fmla="*/ 23 h 79"/>
                  <a:gd name="T4" fmla="*/ 25 w 79"/>
                  <a:gd name="T5" fmla="*/ 0 h 79"/>
                  <a:gd name="T6" fmla="*/ 0 w 79"/>
                  <a:gd name="T7" fmla="*/ 31 h 79"/>
                  <a:gd name="T8" fmla="*/ 21 w 79"/>
                  <a:gd name="T9" fmla="*/ 74 h 79"/>
                  <a:gd name="T10" fmla="*/ 79 w 79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"/>
                  <a:gd name="T19" fmla="*/ 0 h 79"/>
                  <a:gd name="T20" fmla="*/ 79 w 79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Freeform 245"/>
              <p:cNvSpPr>
                <a:spLocks/>
              </p:cNvSpPr>
              <p:nvPr/>
            </p:nvSpPr>
            <p:spPr bwMode="auto">
              <a:xfrm>
                <a:off x="4191" y="2500"/>
                <a:ext cx="96" cy="79"/>
              </a:xfrm>
              <a:custGeom>
                <a:avLst/>
                <a:gdLst>
                  <a:gd name="T0" fmla="*/ 92 w 96"/>
                  <a:gd name="T1" fmla="*/ 77 h 79"/>
                  <a:gd name="T2" fmla="*/ 96 w 96"/>
                  <a:gd name="T3" fmla="*/ 26 h 79"/>
                  <a:gd name="T4" fmla="*/ 53 w 96"/>
                  <a:gd name="T5" fmla="*/ 0 h 79"/>
                  <a:gd name="T6" fmla="*/ 21 w 96"/>
                  <a:gd name="T7" fmla="*/ 23 h 79"/>
                  <a:gd name="T8" fmla="*/ 29 w 96"/>
                  <a:gd name="T9" fmla="*/ 79 h 79"/>
                  <a:gd name="T10" fmla="*/ 0 w 96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79"/>
                  <a:gd name="T20" fmla="*/ 96 w 96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79">
                    <a:moveTo>
                      <a:pt x="92" y="77"/>
                    </a:moveTo>
                    <a:lnTo>
                      <a:pt x="96" y="26"/>
                    </a:lnTo>
                    <a:lnTo>
                      <a:pt x="53" y="0"/>
                    </a:lnTo>
                    <a:lnTo>
                      <a:pt x="21" y="23"/>
                    </a:lnTo>
                    <a:lnTo>
                      <a:pt x="29" y="79"/>
                    </a:lnTo>
                    <a:lnTo>
                      <a:pt x="0" y="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Freeform 246"/>
              <p:cNvSpPr>
                <a:spLocks/>
              </p:cNvSpPr>
              <p:nvPr/>
            </p:nvSpPr>
            <p:spPr bwMode="auto">
              <a:xfrm>
                <a:off x="4220" y="2501"/>
                <a:ext cx="67" cy="85"/>
              </a:xfrm>
              <a:custGeom>
                <a:avLst/>
                <a:gdLst>
                  <a:gd name="T0" fmla="*/ 63 w 67"/>
                  <a:gd name="T1" fmla="*/ 80 h 85"/>
                  <a:gd name="T2" fmla="*/ 67 w 67"/>
                  <a:gd name="T3" fmla="*/ 22 h 85"/>
                  <a:gd name="T4" fmla="*/ 32 w 67"/>
                  <a:gd name="T5" fmla="*/ 0 h 85"/>
                  <a:gd name="T6" fmla="*/ 0 w 67"/>
                  <a:gd name="T7" fmla="*/ 22 h 85"/>
                  <a:gd name="T8" fmla="*/ 2 w 67"/>
                  <a:gd name="T9" fmla="*/ 85 h 85"/>
                  <a:gd name="T10" fmla="*/ 63 w 67"/>
                  <a:gd name="T11" fmla="*/ 8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85"/>
                  <a:gd name="T20" fmla="*/ 67 w 67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Freeform 247"/>
              <p:cNvSpPr>
                <a:spLocks/>
              </p:cNvSpPr>
              <p:nvPr/>
            </p:nvSpPr>
            <p:spPr bwMode="auto">
              <a:xfrm>
                <a:off x="4220" y="2501"/>
                <a:ext cx="67" cy="85"/>
              </a:xfrm>
              <a:custGeom>
                <a:avLst/>
                <a:gdLst>
                  <a:gd name="T0" fmla="*/ 63 w 67"/>
                  <a:gd name="T1" fmla="*/ 80 h 85"/>
                  <a:gd name="T2" fmla="*/ 67 w 67"/>
                  <a:gd name="T3" fmla="*/ 22 h 85"/>
                  <a:gd name="T4" fmla="*/ 32 w 67"/>
                  <a:gd name="T5" fmla="*/ 0 h 85"/>
                  <a:gd name="T6" fmla="*/ 0 w 67"/>
                  <a:gd name="T7" fmla="*/ 22 h 85"/>
                  <a:gd name="T8" fmla="*/ 2 w 67"/>
                  <a:gd name="T9" fmla="*/ 85 h 85"/>
                  <a:gd name="T10" fmla="*/ 63 w 67"/>
                  <a:gd name="T11" fmla="*/ 8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85"/>
                  <a:gd name="T20" fmla="*/ 67 w 67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Freeform 248"/>
              <p:cNvSpPr>
                <a:spLocks/>
              </p:cNvSpPr>
              <p:nvPr/>
            </p:nvSpPr>
            <p:spPr bwMode="auto">
              <a:xfrm>
                <a:off x="4116" y="2510"/>
                <a:ext cx="92" cy="71"/>
              </a:xfrm>
              <a:custGeom>
                <a:avLst/>
                <a:gdLst>
                  <a:gd name="T0" fmla="*/ 67 w 92"/>
                  <a:gd name="T1" fmla="*/ 71 h 71"/>
                  <a:gd name="T2" fmla="*/ 92 w 92"/>
                  <a:gd name="T3" fmla="*/ 38 h 71"/>
                  <a:gd name="T4" fmla="*/ 84 w 92"/>
                  <a:gd name="T5" fmla="*/ 0 h 71"/>
                  <a:gd name="T6" fmla="*/ 45 w 92"/>
                  <a:gd name="T7" fmla="*/ 6 h 71"/>
                  <a:gd name="T8" fmla="*/ 0 w 92"/>
                  <a:gd name="T9" fmla="*/ 47 h 71"/>
                  <a:gd name="T10" fmla="*/ 0 w 92"/>
                  <a:gd name="T11" fmla="*/ 64 h 71"/>
                  <a:gd name="T12" fmla="*/ 67 w 92"/>
                  <a:gd name="T13" fmla="*/ 71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2"/>
                  <a:gd name="T22" fmla="*/ 0 h 71"/>
                  <a:gd name="T23" fmla="*/ 92 w 92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Freeform 249"/>
              <p:cNvSpPr>
                <a:spLocks/>
              </p:cNvSpPr>
              <p:nvPr/>
            </p:nvSpPr>
            <p:spPr bwMode="auto">
              <a:xfrm>
                <a:off x="4116" y="2510"/>
                <a:ext cx="92" cy="71"/>
              </a:xfrm>
              <a:custGeom>
                <a:avLst/>
                <a:gdLst>
                  <a:gd name="T0" fmla="*/ 67 w 92"/>
                  <a:gd name="T1" fmla="*/ 71 h 71"/>
                  <a:gd name="T2" fmla="*/ 92 w 92"/>
                  <a:gd name="T3" fmla="*/ 38 h 71"/>
                  <a:gd name="T4" fmla="*/ 84 w 92"/>
                  <a:gd name="T5" fmla="*/ 0 h 71"/>
                  <a:gd name="T6" fmla="*/ 45 w 92"/>
                  <a:gd name="T7" fmla="*/ 6 h 71"/>
                  <a:gd name="T8" fmla="*/ 0 w 92"/>
                  <a:gd name="T9" fmla="*/ 47 h 71"/>
                  <a:gd name="T10" fmla="*/ 0 w 92"/>
                  <a:gd name="T11" fmla="*/ 64 h 71"/>
                  <a:gd name="T12" fmla="*/ 67 w 92"/>
                  <a:gd name="T13" fmla="*/ 71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2"/>
                  <a:gd name="T22" fmla="*/ 0 h 71"/>
                  <a:gd name="T23" fmla="*/ 92 w 92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Freeform 250"/>
              <p:cNvSpPr>
                <a:spLocks/>
              </p:cNvSpPr>
              <p:nvPr/>
            </p:nvSpPr>
            <p:spPr bwMode="auto">
              <a:xfrm>
                <a:off x="3772" y="2500"/>
                <a:ext cx="75" cy="77"/>
              </a:xfrm>
              <a:custGeom>
                <a:avLst/>
                <a:gdLst>
                  <a:gd name="T0" fmla="*/ 75 w 75"/>
                  <a:gd name="T1" fmla="*/ 77 h 77"/>
                  <a:gd name="T2" fmla="*/ 71 w 75"/>
                  <a:gd name="T3" fmla="*/ 18 h 77"/>
                  <a:gd name="T4" fmla="*/ 31 w 75"/>
                  <a:gd name="T5" fmla="*/ 0 h 77"/>
                  <a:gd name="T6" fmla="*/ 6 w 75"/>
                  <a:gd name="T7" fmla="*/ 23 h 77"/>
                  <a:gd name="T8" fmla="*/ 0 w 75"/>
                  <a:gd name="T9" fmla="*/ 72 h 77"/>
                  <a:gd name="T10" fmla="*/ 75 w 75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77"/>
                  <a:gd name="T20" fmla="*/ 75 w 75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Freeform 251"/>
              <p:cNvSpPr>
                <a:spLocks/>
              </p:cNvSpPr>
              <p:nvPr/>
            </p:nvSpPr>
            <p:spPr bwMode="auto">
              <a:xfrm>
                <a:off x="3772" y="2500"/>
                <a:ext cx="75" cy="77"/>
              </a:xfrm>
              <a:custGeom>
                <a:avLst/>
                <a:gdLst>
                  <a:gd name="T0" fmla="*/ 75 w 75"/>
                  <a:gd name="T1" fmla="*/ 77 h 77"/>
                  <a:gd name="T2" fmla="*/ 71 w 75"/>
                  <a:gd name="T3" fmla="*/ 18 h 77"/>
                  <a:gd name="T4" fmla="*/ 31 w 75"/>
                  <a:gd name="T5" fmla="*/ 0 h 77"/>
                  <a:gd name="T6" fmla="*/ 6 w 75"/>
                  <a:gd name="T7" fmla="*/ 23 h 77"/>
                  <a:gd name="T8" fmla="*/ 0 w 75"/>
                  <a:gd name="T9" fmla="*/ 72 h 77"/>
                  <a:gd name="T10" fmla="*/ 75 w 75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77"/>
                  <a:gd name="T20" fmla="*/ 75 w 75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Freeform 252"/>
              <p:cNvSpPr>
                <a:spLocks/>
              </p:cNvSpPr>
              <p:nvPr/>
            </p:nvSpPr>
            <p:spPr bwMode="auto">
              <a:xfrm>
                <a:off x="3679" y="2506"/>
                <a:ext cx="89" cy="73"/>
              </a:xfrm>
              <a:custGeom>
                <a:avLst/>
                <a:gdLst>
                  <a:gd name="T0" fmla="*/ 69 w 89"/>
                  <a:gd name="T1" fmla="*/ 73 h 73"/>
                  <a:gd name="T2" fmla="*/ 89 w 89"/>
                  <a:gd name="T3" fmla="*/ 37 h 73"/>
                  <a:gd name="T4" fmla="*/ 75 w 89"/>
                  <a:gd name="T5" fmla="*/ 0 h 73"/>
                  <a:gd name="T6" fmla="*/ 33 w 89"/>
                  <a:gd name="T7" fmla="*/ 10 h 73"/>
                  <a:gd name="T8" fmla="*/ 4 w 89"/>
                  <a:gd name="T9" fmla="*/ 48 h 73"/>
                  <a:gd name="T10" fmla="*/ 0 w 89"/>
                  <a:gd name="T11" fmla="*/ 71 h 73"/>
                  <a:gd name="T12" fmla="*/ 69 w 89"/>
                  <a:gd name="T13" fmla="*/ 73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3"/>
                  <a:gd name="T23" fmla="*/ 89 w 89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Freeform 253"/>
              <p:cNvSpPr>
                <a:spLocks/>
              </p:cNvSpPr>
              <p:nvPr/>
            </p:nvSpPr>
            <p:spPr bwMode="auto">
              <a:xfrm>
                <a:off x="3679" y="2506"/>
                <a:ext cx="89" cy="73"/>
              </a:xfrm>
              <a:custGeom>
                <a:avLst/>
                <a:gdLst>
                  <a:gd name="T0" fmla="*/ 69 w 89"/>
                  <a:gd name="T1" fmla="*/ 73 h 73"/>
                  <a:gd name="T2" fmla="*/ 89 w 89"/>
                  <a:gd name="T3" fmla="*/ 37 h 73"/>
                  <a:gd name="T4" fmla="*/ 75 w 89"/>
                  <a:gd name="T5" fmla="*/ 0 h 73"/>
                  <a:gd name="T6" fmla="*/ 33 w 89"/>
                  <a:gd name="T7" fmla="*/ 10 h 73"/>
                  <a:gd name="T8" fmla="*/ 4 w 89"/>
                  <a:gd name="T9" fmla="*/ 48 h 73"/>
                  <a:gd name="T10" fmla="*/ 0 w 89"/>
                  <a:gd name="T11" fmla="*/ 71 h 73"/>
                  <a:gd name="T12" fmla="*/ 69 w 89"/>
                  <a:gd name="T13" fmla="*/ 73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3"/>
                  <a:gd name="T23" fmla="*/ 89 w 89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Freeform 254"/>
              <p:cNvSpPr>
                <a:spLocks/>
              </p:cNvSpPr>
              <p:nvPr/>
            </p:nvSpPr>
            <p:spPr bwMode="auto">
              <a:xfrm>
                <a:off x="3450" y="2501"/>
                <a:ext cx="69" cy="80"/>
              </a:xfrm>
              <a:custGeom>
                <a:avLst/>
                <a:gdLst>
                  <a:gd name="T0" fmla="*/ 69 w 69"/>
                  <a:gd name="T1" fmla="*/ 76 h 80"/>
                  <a:gd name="T2" fmla="*/ 63 w 69"/>
                  <a:gd name="T3" fmla="*/ 23 h 80"/>
                  <a:gd name="T4" fmla="*/ 25 w 69"/>
                  <a:gd name="T5" fmla="*/ 0 h 80"/>
                  <a:gd name="T6" fmla="*/ 0 w 69"/>
                  <a:gd name="T7" fmla="*/ 30 h 80"/>
                  <a:gd name="T8" fmla="*/ 16 w 69"/>
                  <a:gd name="T9" fmla="*/ 80 h 80"/>
                  <a:gd name="T10" fmla="*/ 69 w 6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0"/>
                  <a:gd name="T20" fmla="*/ 69 w 6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Freeform 255"/>
              <p:cNvSpPr>
                <a:spLocks/>
              </p:cNvSpPr>
              <p:nvPr/>
            </p:nvSpPr>
            <p:spPr bwMode="auto">
              <a:xfrm>
                <a:off x="3450" y="2501"/>
                <a:ext cx="69" cy="80"/>
              </a:xfrm>
              <a:custGeom>
                <a:avLst/>
                <a:gdLst>
                  <a:gd name="T0" fmla="*/ 69 w 69"/>
                  <a:gd name="T1" fmla="*/ 76 h 80"/>
                  <a:gd name="T2" fmla="*/ 63 w 69"/>
                  <a:gd name="T3" fmla="*/ 23 h 80"/>
                  <a:gd name="T4" fmla="*/ 25 w 69"/>
                  <a:gd name="T5" fmla="*/ 0 h 80"/>
                  <a:gd name="T6" fmla="*/ 0 w 69"/>
                  <a:gd name="T7" fmla="*/ 30 h 80"/>
                  <a:gd name="T8" fmla="*/ 16 w 69"/>
                  <a:gd name="T9" fmla="*/ 80 h 80"/>
                  <a:gd name="T10" fmla="*/ 69 w 6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0"/>
                  <a:gd name="T20" fmla="*/ 69 w 6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Freeform 256"/>
              <p:cNvSpPr>
                <a:spLocks/>
              </p:cNvSpPr>
              <p:nvPr/>
            </p:nvSpPr>
            <p:spPr bwMode="auto">
              <a:xfrm>
                <a:off x="3290" y="2534"/>
                <a:ext cx="160" cy="45"/>
              </a:xfrm>
              <a:custGeom>
                <a:avLst/>
                <a:gdLst>
                  <a:gd name="T0" fmla="*/ 160 w 160"/>
                  <a:gd name="T1" fmla="*/ 45 h 45"/>
                  <a:gd name="T2" fmla="*/ 41 w 160"/>
                  <a:gd name="T3" fmla="*/ 0 h 45"/>
                  <a:gd name="T4" fmla="*/ 0 w 160"/>
                  <a:gd name="T5" fmla="*/ 14 h 45"/>
                  <a:gd name="T6" fmla="*/ 17 w 160"/>
                  <a:gd name="T7" fmla="*/ 43 h 45"/>
                  <a:gd name="T8" fmla="*/ 160 w 160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45"/>
                  <a:gd name="T17" fmla="*/ 160 w 16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Freeform 257"/>
              <p:cNvSpPr>
                <a:spLocks/>
              </p:cNvSpPr>
              <p:nvPr/>
            </p:nvSpPr>
            <p:spPr bwMode="auto">
              <a:xfrm>
                <a:off x="3290" y="2534"/>
                <a:ext cx="160" cy="45"/>
              </a:xfrm>
              <a:custGeom>
                <a:avLst/>
                <a:gdLst>
                  <a:gd name="T0" fmla="*/ 160 w 160"/>
                  <a:gd name="T1" fmla="*/ 45 h 45"/>
                  <a:gd name="T2" fmla="*/ 41 w 160"/>
                  <a:gd name="T3" fmla="*/ 0 h 45"/>
                  <a:gd name="T4" fmla="*/ 0 w 160"/>
                  <a:gd name="T5" fmla="*/ 14 h 45"/>
                  <a:gd name="T6" fmla="*/ 17 w 160"/>
                  <a:gd name="T7" fmla="*/ 43 h 45"/>
                  <a:gd name="T8" fmla="*/ 160 w 160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45"/>
                  <a:gd name="T17" fmla="*/ 160 w 16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Freeform 258"/>
              <p:cNvSpPr>
                <a:spLocks/>
              </p:cNvSpPr>
              <p:nvPr/>
            </p:nvSpPr>
            <p:spPr bwMode="auto">
              <a:xfrm>
                <a:off x="3197" y="2414"/>
                <a:ext cx="2412" cy="165"/>
              </a:xfrm>
              <a:custGeom>
                <a:avLst/>
                <a:gdLst>
                  <a:gd name="T0" fmla="*/ 29 w 2412"/>
                  <a:gd name="T1" fmla="*/ 165 h 165"/>
                  <a:gd name="T2" fmla="*/ 0 w 2412"/>
                  <a:gd name="T3" fmla="*/ 89 h 165"/>
                  <a:gd name="T4" fmla="*/ 95 w 2412"/>
                  <a:gd name="T5" fmla="*/ 64 h 165"/>
                  <a:gd name="T6" fmla="*/ 203 w 2412"/>
                  <a:gd name="T7" fmla="*/ 110 h 165"/>
                  <a:gd name="T8" fmla="*/ 195 w 2412"/>
                  <a:gd name="T9" fmla="*/ 64 h 165"/>
                  <a:gd name="T10" fmla="*/ 257 w 2412"/>
                  <a:gd name="T11" fmla="*/ 0 h 165"/>
                  <a:gd name="T12" fmla="*/ 334 w 2412"/>
                  <a:gd name="T13" fmla="*/ 44 h 165"/>
                  <a:gd name="T14" fmla="*/ 351 w 2412"/>
                  <a:gd name="T15" fmla="*/ 110 h 165"/>
                  <a:gd name="T16" fmla="*/ 494 w 2412"/>
                  <a:gd name="T17" fmla="*/ 59 h 165"/>
                  <a:gd name="T18" fmla="*/ 506 w 2412"/>
                  <a:gd name="T19" fmla="*/ 24 h 165"/>
                  <a:gd name="T20" fmla="*/ 579 w 2412"/>
                  <a:gd name="T21" fmla="*/ 24 h 165"/>
                  <a:gd name="T22" fmla="*/ 596 w 2412"/>
                  <a:gd name="T23" fmla="*/ 0 h 165"/>
                  <a:gd name="T24" fmla="*/ 668 w 2412"/>
                  <a:gd name="T25" fmla="*/ 44 h 165"/>
                  <a:gd name="T26" fmla="*/ 679 w 2412"/>
                  <a:gd name="T27" fmla="*/ 110 h 165"/>
                  <a:gd name="T28" fmla="*/ 804 w 2412"/>
                  <a:gd name="T29" fmla="*/ 49 h 165"/>
                  <a:gd name="T30" fmla="*/ 907 w 2412"/>
                  <a:gd name="T31" fmla="*/ 94 h 165"/>
                  <a:gd name="T32" fmla="*/ 1002 w 2412"/>
                  <a:gd name="T33" fmla="*/ 39 h 165"/>
                  <a:gd name="T34" fmla="*/ 1043 w 2412"/>
                  <a:gd name="T35" fmla="*/ 5 h 165"/>
                  <a:gd name="T36" fmla="*/ 1132 w 2412"/>
                  <a:gd name="T37" fmla="*/ 54 h 165"/>
                  <a:gd name="T38" fmla="*/ 1124 w 2412"/>
                  <a:gd name="T39" fmla="*/ 163 h 165"/>
                  <a:gd name="T40" fmla="*/ 1205 w 2412"/>
                  <a:gd name="T41" fmla="*/ 165 h 165"/>
                  <a:gd name="T42" fmla="*/ 1179 w 2412"/>
                  <a:gd name="T43" fmla="*/ 64 h 165"/>
                  <a:gd name="T44" fmla="*/ 1233 w 2412"/>
                  <a:gd name="T45" fmla="*/ 10 h 165"/>
                  <a:gd name="T46" fmla="*/ 1312 w 2412"/>
                  <a:gd name="T47" fmla="*/ 44 h 165"/>
                  <a:gd name="T48" fmla="*/ 1324 w 2412"/>
                  <a:gd name="T49" fmla="*/ 125 h 165"/>
                  <a:gd name="T50" fmla="*/ 1395 w 2412"/>
                  <a:gd name="T51" fmla="*/ 34 h 165"/>
                  <a:gd name="T52" fmla="*/ 1484 w 2412"/>
                  <a:gd name="T53" fmla="*/ 29 h 165"/>
                  <a:gd name="T54" fmla="*/ 1501 w 2412"/>
                  <a:gd name="T55" fmla="*/ 77 h 165"/>
                  <a:gd name="T56" fmla="*/ 1513 w 2412"/>
                  <a:gd name="T57" fmla="*/ 114 h 165"/>
                  <a:gd name="T58" fmla="*/ 1521 w 2412"/>
                  <a:gd name="T59" fmla="*/ 137 h 165"/>
                  <a:gd name="T60" fmla="*/ 1529 w 2412"/>
                  <a:gd name="T61" fmla="*/ 147 h 165"/>
                  <a:gd name="T62" fmla="*/ 1537 w 2412"/>
                  <a:gd name="T63" fmla="*/ 142 h 165"/>
                  <a:gd name="T64" fmla="*/ 1549 w 2412"/>
                  <a:gd name="T65" fmla="*/ 120 h 165"/>
                  <a:gd name="T66" fmla="*/ 1567 w 2412"/>
                  <a:gd name="T67" fmla="*/ 84 h 165"/>
                  <a:gd name="T68" fmla="*/ 1592 w 2412"/>
                  <a:gd name="T69" fmla="*/ 29 h 165"/>
                  <a:gd name="T70" fmla="*/ 1669 w 2412"/>
                  <a:gd name="T71" fmla="*/ 10 h 165"/>
                  <a:gd name="T72" fmla="*/ 1693 w 2412"/>
                  <a:gd name="T73" fmla="*/ 39 h 165"/>
                  <a:gd name="T74" fmla="*/ 1758 w 2412"/>
                  <a:gd name="T75" fmla="*/ 10 h 165"/>
                  <a:gd name="T76" fmla="*/ 1794 w 2412"/>
                  <a:gd name="T77" fmla="*/ 10 h 165"/>
                  <a:gd name="T78" fmla="*/ 1859 w 2412"/>
                  <a:gd name="T79" fmla="*/ 44 h 165"/>
                  <a:gd name="T80" fmla="*/ 1889 w 2412"/>
                  <a:gd name="T81" fmla="*/ 110 h 165"/>
                  <a:gd name="T82" fmla="*/ 2051 w 2412"/>
                  <a:gd name="T83" fmla="*/ 89 h 165"/>
                  <a:gd name="T84" fmla="*/ 2092 w 2412"/>
                  <a:gd name="T85" fmla="*/ 5 h 165"/>
                  <a:gd name="T86" fmla="*/ 2175 w 2412"/>
                  <a:gd name="T87" fmla="*/ 39 h 165"/>
                  <a:gd name="T88" fmla="*/ 2193 w 2412"/>
                  <a:gd name="T89" fmla="*/ 94 h 165"/>
                  <a:gd name="T90" fmla="*/ 2228 w 2412"/>
                  <a:gd name="T91" fmla="*/ 104 h 165"/>
                  <a:gd name="T92" fmla="*/ 2258 w 2412"/>
                  <a:gd name="T93" fmla="*/ 20 h 165"/>
                  <a:gd name="T94" fmla="*/ 2355 w 2412"/>
                  <a:gd name="T95" fmla="*/ 29 h 165"/>
                  <a:gd name="T96" fmla="*/ 2412 w 2412"/>
                  <a:gd name="T97" fmla="*/ 145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412"/>
                  <a:gd name="T148" fmla="*/ 0 h 165"/>
                  <a:gd name="T149" fmla="*/ 2412 w 2412"/>
                  <a:gd name="T150" fmla="*/ 165 h 16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412" h="165">
                    <a:moveTo>
                      <a:pt x="29" y="165"/>
                    </a:moveTo>
                    <a:lnTo>
                      <a:pt x="0" y="89"/>
                    </a:lnTo>
                    <a:lnTo>
                      <a:pt x="95" y="64"/>
                    </a:lnTo>
                    <a:lnTo>
                      <a:pt x="203" y="110"/>
                    </a:lnTo>
                    <a:lnTo>
                      <a:pt x="195" y="64"/>
                    </a:lnTo>
                    <a:lnTo>
                      <a:pt x="257" y="0"/>
                    </a:lnTo>
                    <a:lnTo>
                      <a:pt x="334" y="44"/>
                    </a:lnTo>
                    <a:lnTo>
                      <a:pt x="351" y="110"/>
                    </a:lnTo>
                    <a:lnTo>
                      <a:pt x="494" y="59"/>
                    </a:lnTo>
                    <a:lnTo>
                      <a:pt x="506" y="24"/>
                    </a:lnTo>
                    <a:lnTo>
                      <a:pt x="579" y="24"/>
                    </a:lnTo>
                    <a:lnTo>
                      <a:pt x="596" y="0"/>
                    </a:lnTo>
                    <a:lnTo>
                      <a:pt x="668" y="44"/>
                    </a:lnTo>
                    <a:lnTo>
                      <a:pt x="679" y="110"/>
                    </a:lnTo>
                    <a:lnTo>
                      <a:pt x="804" y="49"/>
                    </a:lnTo>
                    <a:lnTo>
                      <a:pt x="907" y="94"/>
                    </a:lnTo>
                    <a:lnTo>
                      <a:pt x="1002" y="39"/>
                    </a:lnTo>
                    <a:lnTo>
                      <a:pt x="1043" y="5"/>
                    </a:lnTo>
                    <a:lnTo>
                      <a:pt x="1132" y="54"/>
                    </a:lnTo>
                    <a:lnTo>
                      <a:pt x="1124" y="163"/>
                    </a:lnTo>
                    <a:lnTo>
                      <a:pt x="1205" y="165"/>
                    </a:lnTo>
                    <a:lnTo>
                      <a:pt x="1179" y="64"/>
                    </a:lnTo>
                    <a:lnTo>
                      <a:pt x="1233" y="10"/>
                    </a:lnTo>
                    <a:lnTo>
                      <a:pt x="1312" y="44"/>
                    </a:lnTo>
                    <a:lnTo>
                      <a:pt x="1324" y="125"/>
                    </a:lnTo>
                    <a:lnTo>
                      <a:pt x="1395" y="34"/>
                    </a:lnTo>
                    <a:lnTo>
                      <a:pt x="1484" y="29"/>
                    </a:lnTo>
                    <a:lnTo>
                      <a:pt x="1501" y="77"/>
                    </a:lnTo>
                    <a:lnTo>
                      <a:pt x="1513" y="114"/>
                    </a:lnTo>
                    <a:lnTo>
                      <a:pt x="1521" y="137"/>
                    </a:lnTo>
                    <a:lnTo>
                      <a:pt x="1529" y="147"/>
                    </a:lnTo>
                    <a:lnTo>
                      <a:pt x="1537" y="142"/>
                    </a:lnTo>
                    <a:lnTo>
                      <a:pt x="1549" y="120"/>
                    </a:lnTo>
                    <a:lnTo>
                      <a:pt x="1567" y="84"/>
                    </a:lnTo>
                    <a:lnTo>
                      <a:pt x="1592" y="29"/>
                    </a:lnTo>
                    <a:lnTo>
                      <a:pt x="1669" y="10"/>
                    </a:lnTo>
                    <a:lnTo>
                      <a:pt x="1693" y="39"/>
                    </a:lnTo>
                    <a:lnTo>
                      <a:pt x="1758" y="10"/>
                    </a:lnTo>
                    <a:lnTo>
                      <a:pt x="1794" y="10"/>
                    </a:lnTo>
                    <a:lnTo>
                      <a:pt x="1859" y="44"/>
                    </a:lnTo>
                    <a:lnTo>
                      <a:pt x="1889" y="110"/>
                    </a:lnTo>
                    <a:lnTo>
                      <a:pt x="2051" y="89"/>
                    </a:lnTo>
                    <a:lnTo>
                      <a:pt x="2092" y="5"/>
                    </a:lnTo>
                    <a:lnTo>
                      <a:pt x="2175" y="39"/>
                    </a:lnTo>
                    <a:lnTo>
                      <a:pt x="2193" y="94"/>
                    </a:lnTo>
                    <a:lnTo>
                      <a:pt x="2228" y="104"/>
                    </a:lnTo>
                    <a:lnTo>
                      <a:pt x="2258" y="20"/>
                    </a:lnTo>
                    <a:lnTo>
                      <a:pt x="2355" y="29"/>
                    </a:lnTo>
                    <a:lnTo>
                      <a:pt x="2412" y="1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Freeform 259"/>
              <p:cNvSpPr>
                <a:spLocks/>
              </p:cNvSpPr>
              <p:nvPr/>
            </p:nvSpPr>
            <p:spPr bwMode="auto">
              <a:xfrm>
                <a:off x="3876" y="2534"/>
                <a:ext cx="149" cy="40"/>
              </a:xfrm>
              <a:custGeom>
                <a:avLst/>
                <a:gdLst>
                  <a:gd name="T0" fmla="*/ 0 w 149"/>
                  <a:gd name="T1" fmla="*/ 40 h 40"/>
                  <a:gd name="T2" fmla="*/ 89 w 149"/>
                  <a:gd name="T3" fmla="*/ 0 h 40"/>
                  <a:gd name="T4" fmla="*/ 149 w 149"/>
                  <a:gd name="T5" fmla="*/ 10 h 40"/>
                  <a:gd name="T6" fmla="*/ 125 w 149"/>
                  <a:gd name="T7" fmla="*/ 35 h 40"/>
                  <a:gd name="T8" fmla="*/ 0 w 149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9"/>
                  <a:gd name="T16" fmla="*/ 0 h 40"/>
                  <a:gd name="T17" fmla="*/ 149 w 14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Freeform 260"/>
              <p:cNvSpPr>
                <a:spLocks/>
              </p:cNvSpPr>
              <p:nvPr/>
            </p:nvSpPr>
            <p:spPr bwMode="auto">
              <a:xfrm>
                <a:off x="3876" y="2534"/>
                <a:ext cx="149" cy="40"/>
              </a:xfrm>
              <a:custGeom>
                <a:avLst/>
                <a:gdLst>
                  <a:gd name="T0" fmla="*/ 0 w 149"/>
                  <a:gd name="T1" fmla="*/ 40 h 40"/>
                  <a:gd name="T2" fmla="*/ 89 w 149"/>
                  <a:gd name="T3" fmla="*/ 0 h 40"/>
                  <a:gd name="T4" fmla="*/ 149 w 149"/>
                  <a:gd name="T5" fmla="*/ 10 h 40"/>
                  <a:gd name="T6" fmla="*/ 125 w 149"/>
                  <a:gd name="T7" fmla="*/ 35 h 40"/>
                  <a:gd name="T8" fmla="*/ 0 w 149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9"/>
                  <a:gd name="T16" fmla="*/ 0 h 40"/>
                  <a:gd name="T17" fmla="*/ 149 w 14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261"/>
              <p:cNvSpPr>
                <a:spLocks noChangeShapeType="1"/>
              </p:cNvSpPr>
              <p:nvPr/>
            </p:nvSpPr>
            <p:spPr bwMode="auto">
              <a:xfrm>
                <a:off x="3145" y="2253"/>
                <a:ext cx="1" cy="3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Freeform 262"/>
              <p:cNvSpPr>
                <a:spLocks/>
              </p:cNvSpPr>
              <p:nvPr/>
            </p:nvSpPr>
            <p:spPr bwMode="auto">
              <a:xfrm>
                <a:off x="3543" y="2528"/>
                <a:ext cx="132" cy="49"/>
              </a:xfrm>
              <a:custGeom>
                <a:avLst/>
                <a:gdLst>
                  <a:gd name="T0" fmla="*/ 0 w 132"/>
                  <a:gd name="T1" fmla="*/ 49 h 49"/>
                  <a:gd name="T2" fmla="*/ 102 w 132"/>
                  <a:gd name="T3" fmla="*/ 0 h 49"/>
                  <a:gd name="T4" fmla="*/ 132 w 132"/>
                  <a:gd name="T5" fmla="*/ 11 h 49"/>
                  <a:gd name="T6" fmla="*/ 122 w 132"/>
                  <a:gd name="T7" fmla="*/ 38 h 49"/>
                  <a:gd name="T8" fmla="*/ 0 w 132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49"/>
                  <a:gd name="T17" fmla="*/ 132 w 1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Freeform 263"/>
              <p:cNvSpPr>
                <a:spLocks/>
              </p:cNvSpPr>
              <p:nvPr/>
            </p:nvSpPr>
            <p:spPr bwMode="auto">
              <a:xfrm>
                <a:off x="3543" y="2528"/>
                <a:ext cx="132" cy="49"/>
              </a:xfrm>
              <a:custGeom>
                <a:avLst/>
                <a:gdLst>
                  <a:gd name="T0" fmla="*/ 0 w 132"/>
                  <a:gd name="T1" fmla="*/ 49 h 49"/>
                  <a:gd name="T2" fmla="*/ 102 w 132"/>
                  <a:gd name="T3" fmla="*/ 0 h 49"/>
                  <a:gd name="T4" fmla="*/ 132 w 132"/>
                  <a:gd name="T5" fmla="*/ 11 h 49"/>
                  <a:gd name="T6" fmla="*/ 122 w 132"/>
                  <a:gd name="T7" fmla="*/ 38 h 49"/>
                  <a:gd name="T8" fmla="*/ 0 w 132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49"/>
                  <a:gd name="T17" fmla="*/ 132 w 1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Freeform 264"/>
              <p:cNvSpPr>
                <a:spLocks/>
              </p:cNvSpPr>
              <p:nvPr/>
            </p:nvSpPr>
            <p:spPr bwMode="auto">
              <a:xfrm>
                <a:off x="3643" y="2367"/>
                <a:ext cx="141" cy="146"/>
              </a:xfrm>
              <a:custGeom>
                <a:avLst/>
                <a:gdLst>
                  <a:gd name="T0" fmla="*/ 62 w 141"/>
                  <a:gd name="T1" fmla="*/ 144 h 146"/>
                  <a:gd name="T2" fmla="*/ 0 w 141"/>
                  <a:gd name="T3" fmla="*/ 0 h 146"/>
                  <a:gd name="T4" fmla="*/ 87 w 141"/>
                  <a:gd name="T5" fmla="*/ 19 h 146"/>
                  <a:gd name="T6" fmla="*/ 123 w 141"/>
                  <a:gd name="T7" fmla="*/ 73 h 146"/>
                  <a:gd name="T8" fmla="*/ 141 w 141"/>
                  <a:gd name="T9" fmla="*/ 86 h 146"/>
                  <a:gd name="T10" fmla="*/ 117 w 141"/>
                  <a:gd name="T11" fmla="*/ 146 h 1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1"/>
                  <a:gd name="T19" fmla="*/ 0 h 146"/>
                  <a:gd name="T20" fmla="*/ 141 w 141"/>
                  <a:gd name="T21" fmla="*/ 146 h 1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1" h="146">
                    <a:moveTo>
                      <a:pt x="62" y="144"/>
                    </a:moveTo>
                    <a:lnTo>
                      <a:pt x="0" y="0"/>
                    </a:lnTo>
                    <a:lnTo>
                      <a:pt x="87" y="19"/>
                    </a:lnTo>
                    <a:lnTo>
                      <a:pt x="123" y="73"/>
                    </a:lnTo>
                    <a:lnTo>
                      <a:pt x="141" y="86"/>
                    </a:lnTo>
                    <a:lnTo>
                      <a:pt x="117" y="1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Freeform 265"/>
              <p:cNvSpPr>
                <a:spLocks/>
              </p:cNvSpPr>
              <p:nvPr/>
            </p:nvSpPr>
            <p:spPr bwMode="auto">
              <a:xfrm>
                <a:off x="4027" y="2315"/>
                <a:ext cx="116" cy="261"/>
              </a:xfrm>
              <a:custGeom>
                <a:avLst/>
                <a:gdLst>
                  <a:gd name="T0" fmla="*/ 0 w 116"/>
                  <a:gd name="T1" fmla="*/ 0 h 261"/>
                  <a:gd name="T2" fmla="*/ 63 w 116"/>
                  <a:gd name="T3" fmla="*/ 29 h 261"/>
                  <a:gd name="T4" fmla="*/ 92 w 116"/>
                  <a:gd name="T5" fmla="*/ 72 h 261"/>
                  <a:gd name="T6" fmla="*/ 116 w 116"/>
                  <a:gd name="T7" fmla="*/ 107 h 261"/>
                  <a:gd name="T8" fmla="*/ 100 w 116"/>
                  <a:gd name="T9" fmla="*/ 123 h 261"/>
                  <a:gd name="T10" fmla="*/ 85 w 116"/>
                  <a:gd name="T11" fmla="*/ 190 h 261"/>
                  <a:gd name="T12" fmla="*/ 67 w 116"/>
                  <a:gd name="T13" fmla="*/ 214 h 261"/>
                  <a:gd name="T14" fmla="*/ 87 w 116"/>
                  <a:gd name="T15" fmla="*/ 261 h 2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"/>
                  <a:gd name="T25" fmla="*/ 0 h 261"/>
                  <a:gd name="T26" fmla="*/ 116 w 116"/>
                  <a:gd name="T27" fmla="*/ 261 h 2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" h="261">
                    <a:moveTo>
                      <a:pt x="0" y="0"/>
                    </a:moveTo>
                    <a:lnTo>
                      <a:pt x="63" y="29"/>
                    </a:lnTo>
                    <a:lnTo>
                      <a:pt x="92" y="72"/>
                    </a:lnTo>
                    <a:lnTo>
                      <a:pt x="116" y="107"/>
                    </a:lnTo>
                    <a:lnTo>
                      <a:pt x="100" y="123"/>
                    </a:lnTo>
                    <a:lnTo>
                      <a:pt x="85" y="190"/>
                    </a:lnTo>
                    <a:lnTo>
                      <a:pt x="67" y="214"/>
                    </a:lnTo>
                    <a:lnTo>
                      <a:pt x="87" y="2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Freeform 266"/>
              <p:cNvSpPr>
                <a:spLocks/>
              </p:cNvSpPr>
              <p:nvPr/>
            </p:nvSpPr>
            <p:spPr bwMode="auto">
              <a:xfrm>
                <a:off x="4143" y="2404"/>
                <a:ext cx="77" cy="173"/>
              </a:xfrm>
              <a:custGeom>
                <a:avLst/>
                <a:gdLst>
                  <a:gd name="T0" fmla="*/ 0 w 77"/>
                  <a:gd name="T1" fmla="*/ 25 h 173"/>
                  <a:gd name="T2" fmla="*/ 12 w 77"/>
                  <a:gd name="T3" fmla="*/ 0 h 173"/>
                  <a:gd name="T4" fmla="*/ 42 w 77"/>
                  <a:gd name="T5" fmla="*/ 13 h 173"/>
                  <a:gd name="T6" fmla="*/ 63 w 77"/>
                  <a:gd name="T7" fmla="*/ 48 h 173"/>
                  <a:gd name="T8" fmla="*/ 77 w 77"/>
                  <a:gd name="T9" fmla="*/ 82 h 173"/>
                  <a:gd name="T10" fmla="*/ 71 w 77"/>
                  <a:gd name="T11" fmla="*/ 173 h 1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73"/>
                  <a:gd name="T20" fmla="*/ 77 w 77"/>
                  <a:gd name="T21" fmla="*/ 173 h 1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73">
                    <a:moveTo>
                      <a:pt x="0" y="25"/>
                    </a:moveTo>
                    <a:lnTo>
                      <a:pt x="12" y="0"/>
                    </a:lnTo>
                    <a:lnTo>
                      <a:pt x="42" y="13"/>
                    </a:lnTo>
                    <a:lnTo>
                      <a:pt x="63" y="48"/>
                    </a:lnTo>
                    <a:lnTo>
                      <a:pt x="77" y="82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Freeform 267"/>
              <p:cNvSpPr>
                <a:spLocks/>
              </p:cNvSpPr>
              <p:nvPr/>
            </p:nvSpPr>
            <p:spPr bwMode="auto">
              <a:xfrm>
                <a:off x="4299" y="2493"/>
                <a:ext cx="117" cy="61"/>
              </a:xfrm>
              <a:custGeom>
                <a:avLst/>
                <a:gdLst>
                  <a:gd name="T0" fmla="*/ 0 w 117"/>
                  <a:gd name="T1" fmla="*/ 61 h 61"/>
                  <a:gd name="T2" fmla="*/ 62 w 117"/>
                  <a:gd name="T3" fmla="*/ 0 h 61"/>
                  <a:gd name="T4" fmla="*/ 117 w 117"/>
                  <a:gd name="T5" fmla="*/ 41 h 61"/>
                  <a:gd name="T6" fmla="*/ 0 60000 65536"/>
                  <a:gd name="T7" fmla="*/ 0 60000 65536"/>
                  <a:gd name="T8" fmla="*/ 0 60000 65536"/>
                  <a:gd name="T9" fmla="*/ 0 w 117"/>
                  <a:gd name="T10" fmla="*/ 0 h 61"/>
                  <a:gd name="T11" fmla="*/ 117 w 117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" h="61">
                    <a:moveTo>
                      <a:pt x="0" y="61"/>
                    </a:moveTo>
                    <a:lnTo>
                      <a:pt x="62" y="0"/>
                    </a:lnTo>
                    <a:lnTo>
                      <a:pt x="117" y="4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268"/>
              <p:cNvSpPr>
                <a:spLocks noChangeShapeType="1"/>
              </p:cNvSpPr>
              <p:nvPr/>
            </p:nvSpPr>
            <p:spPr bwMode="auto">
              <a:xfrm flipH="1">
                <a:off x="4033" y="2541"/>
                <a:ext cx="67" cy="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Freeform 269"/>
              <p:cNvSpPr>
                <a:spLocks/>
              </p:cNvSpPr>
              <p:nvPr/>
            </p:nvSpPr>
            <p:spPr bwMode="auto">
              <a:xfrm>
                <a:off x="4862" y="2222"/>
                <a:ext cx="83" cy="352"/>
              </a:xfrm>
              <a:custGeom>
                <a:avLst/>
                <a:gdLst>
                  <a:gd name="T0" fmla="*/ 32 w 83"/>
                  <a:gd name="T1" fmla="*/ 0 h 352"/>
                  <a:gd name="T2" fmla="*/ 83 w 83"/>
                  <a:gd name="T3" fmla="*/ 66 h 352"/>
                  <a:gd name="T4" fmla="*/ 58 w 83"/>
                  <a:gd name="T5" fmla="*/ 155 h 352"/>
                  <a:gd name="T6" fmla="*/ 6 w 83"/>
                  <a:gd name="T7" fmla="*/ 271 h 352"/>
                  <a:gd name="T8" fmla="*/ 0 w 83"/>
                  <a:gd name="T9" fmla="*/ 352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352"/>
                  <a:gd name="T17" fmla="*/ 83 w 83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352">
                    <a:moveTo>
                      <a:pt x="32" y="0"/>
                    </a:moveTo>
                    <a:lnTo>
                      <a:pt x="83" y="66"/>
                    </a:lnTo>
                    <a:lnTo>
                      <a:pt x="58" y="155"/>
                    </a:lnTo>
                    <a:lnTo>
                      <a:pt x="6" y="271"/>
                    </a:lnTo>
                    <a:lnTo>
                      <a:pt x="0" y="3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Freeform 270"/>
              <p:cNvSpPr>
                <a:spLocks/>
              </p:cNvSpPr>
              <p:nvPr/>
            </p:nvSpPr>
            <p:spPr bwMode="auto">
              <a:xfrm>
                <a:off x="4935" y="2344"/>
                <a:ext cx="36" cy="187"/>
              </a:xfrm>
              <a:custGeom>
                <a:avLst/>
                <a:gdLst>
                  <a:gd name="T0" fmla="*/ 0 w 36"/>
                  <a:gd name="T1" fmla="*/ 0 h 187"/>
                  <a:gd name="T2" fmla="*/ 36 w 36"/>
                  <a:gd name="T3" fmla="*/ 27 h 187"/>
                  <a:gd name="T4" fmla="*/ 22 w 36"/>
                  <a:gd name="T5" fmla="*/ 187 h 187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7"/>
                  <a:gd name="T11" fmla="*/ 36 w 36"/>
                  <a:gd name="T12" fmla="*/ 187 h 1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7">
                    <a:moveTo>
                      <a:pt x="0" y="0"/>
                    </a:moveTo>
                    <a:lnTo>
                      <a:pt x="36" y="27"/>
                    </a:lnTo>
                    <a:lnTo>
                      <a:pt x="22" y="1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271"/>
              <p:cNvSpPr>
                <a:spLocks noChangeShapeType="1"/>
              </p:cNvSpPr>
              <p:nvPr/>
            </p:nvSpPr>
            <p:spPr bwMode="auto">
              <a:xfrm flipV="1">
                <a:off x="5056" y="2458"/>
                <a:ext cx="79" cy="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Freeform 272"/>
              <p:cNvSpPr>
                <a:spLocks/>
              </p:cNvSpPr>
              <p:nvPr/>
            </p:nvSpPr>
            <p:spPr bwMode="auto">
              <a:xfrm>
                <a:off x="5169" y="2458"/>
                <a:ext cx="122" cy="90"/>
              </a:xfrm>
              <a:custGeom>
                <a:avLst/>
                <a:gdLst>
                  <a:gd name="T0" fmla="*/ 0 w 122"/>
                  <a:gd name="T1" fmla="*/ 0 h 90"/>
                  <a:gd name="T2" fmla="*/ 81 w 122"/>
                  <a:gd name="T3" fmla="*/ 48 h 90"/>
                  <a:gd name="T4" fmla="*/ 122 w 122"/>
                  <a:gd name="T5" fmla="*/ 90 h 90"/>
                  <a:gd name="T6" fmla="*/ 0 60000 65536"/>
                  <a:gd name="T7" fmla="*/ 0 60000 65536"/>
                  <a:gd name="T8" fmla="*/ 0 60000 65536"/>
                  <a:gd name="T9" fmla="*/ 0 w 122"/>
                  <a:gd name="T10" fmla="*/ 0 h 90"/>
                  <a:gd name="T11" fmla="*/ 122 w 122"/>
                  <a:gd name="T12" fmla="*/ 90 h 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2" h="90">
                    <a:moveTo>
                      <a:pt x="0" y="0"/>
                    </a:moveTo>
                    <a:lnTo>
                      <a:pt x="81" y="48"/>
                    </a:lnTo>
                    <a:lnTo>
                      <a:pt x="12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Freeform 273"/>
              <p:cNvSpPr>
                <a:spLocks/>
              </p:cNvSpPr>
              <p:nvPr/>
            </p:nvSpPr>
            <p:spPr bwMode="auto">
              <a:xfrm>
                <a:off x="5094" y="2546"/>
                <a:ext cx="134" cy="31"/>
              </a:xfrm>
              <a:custGeom>
                <a:avLst/>
                <a:gdLst>
                  <a:gd name="T0" fmla="*/ 0 w 134"/>
                  <a:gd name="T1" fmla="*/ 30 h 31"/>
                  <a:gd name="T2" fmla="*/ 11 w 134"/>
                  <a:gd name="T3" fmla="*/ 6 h 31"/>
                  <a:gd name="T4" fmla="*/ 98 w 134"/>
                  <a:gd name="T5" fmla="*/ 0 h 31"/>
                  <a:gd name="T6" fmla="*/ 134 w 134"/>
                  <a:gd name="T7" fmla="*/ 15 h 31"/>
                  <a:gd name="T8" fmla="*/ 118 w 134"/>
                  <a:gd name="T9" fmla="*/ 31 h 31"/>
                  <a:gd name="T10" fmla="*/ 23 w 134"/>
                  <a:gd name="T11" fmla="*/ 31 h 31"/>
                  <a:gd name="T12" fmla="*/ 0 w 134"/>
                  <a:gd name="T13" fmla="*/ 3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31"/>
                  <a:gd name="T23" fmla="*/ 134 w 134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31">
                    <a:moveTo>
                      <a:pt x="0" y="30"/>
                    </a:moveTo>
                    <a:lnTo>
                      <a:pt x="11" y="6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Freeform 274"/>
              <p:cNvSpPr>
                <a:spLocks/>
              </p:cNvSpPr>
              <p:nvPr/>
            </p:nvSpPr>
            <p:spPr bwMode="auto">
              <a:xfrm>
                <a:off x="5094" y="2546"/>
                <a:ext cx="134" cy="31"/>
              </a:xfrm>
              <a:custGeom>
                <a:avLst/>
                <a:gdLst>
                  <a:gd name="T0" fmla="*/ 0 w 134"/>
                  <a:gd name="T1" fmla="*/ 30 h 31"/>
                  <a:gd name="T2" fmla="*/ 11 w 134"/>
                  <a:gd name="T3" fmla="*/ 6 h 31"/>
                  <a:gd name="T4" fmla="*/ 98 w 134"/>
                  <a:gd name="T5" fmla="*/ 0 h 31"/>
                  <a:gd name="T6" fmla="*/ 134 w 134"/>
                  <a:gd name="T7" fmla="*/ 15 h 31"/>
                  <a:gd name="T8" fmla="*/ 118 w 134"/>
                  <a:gd name="T9" fmla="*/ 31 h 31"/>
                  <a:gd name="T10" fmla="*/ 23 w 134"/>
                  <a:gd name="T11" fmla="*/ 31 h 31"/>
                  <a:gd name="T12" fmla="*/ 0 w 134"/>
                  <a:gd name="T13" fmla="*/ 3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31"/>
                  <a:gd name="T23" fmla="*/ 134 w 134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31">
                    <a:moveTo>
                      <a:pt x="0" y="30"/>
                    </a:moveTo>
                    <a:lnTo>
                      <a:pt x="11" y="6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Freeform 275"/>
              <p:cNvSpPr>
                <a:spLocks/>
              </p:cNvSpPr>
              <p:nvPr/>
            </p:nvSpPr>
            <p:spPr bwMode="auto">
              <a:xfrm>
                <a:off x="5376" y="2387"/>
                <a:ext cx="77" cy="194"/>
              </a:xfrm>
              <a:custGeom>
                <a:avLst/>
                <a:gdLst>
                  <a:gd name="T0" fmla="*/ 30 w 77"/>
                  <a:gd name="T1" fmla="*/ 0 h 194"/>
                  <a:gd name="T2" fmla="*/ 34 w 77"/>
                  <a:gd name="T3" fmla="*/ 104 h 194"/>
                  <a:gd name="T4" fmla="*/ 77 w 77"/>
                  <a:gd name="T5" fmla="*/ 194 h 194"/>
                  <a:gd name="T6" fmla="*/ 40 w 77"/>
                  <a:gd name="T7" fmla="*/ 194 h 194"/>
                  <a:gd name="T8" fmla="*/ 0 w 77"/>
                  <a:gd name="T9" fmla="*/ 73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94"/>
                  <a:gd name="T17" fmla="*/ 77 w 77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94">
                    <a:moveTo>
                      <a:pt x="30" y="0"/>
                    </a:moveTo>
                    <a:lnTo>
                      <a:pt x="34" y="104"/>
                    </a:lnTo>
                    <a:lnTo>
                      <a:pt x="77" y="194"/>
                    </a:lnTo>
                    <a:lnTo>
                      <a:pt x="40" y="194"/>
                    </a:lnTo>
                    <a:lnTo>
                      <a:pt x="0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Freeform 276"/>
              <p:cNvSpPr>
                <a:spLocks/>
              </p:cNvSpPr>
              <p:nvPr/>
            </p:nvSpPr>
            <p:spPr bwMode="auto">
              <a:xfrm>
                <a:off x="3157" y="2247"/>
                <a:ext cx="2458" cy="213"/>
              </a:xfrm>
              <a:custGeom>
                <a:avLst/>
                <a:gdLst>
                  <a:gd name="T0" fmla="*/ 0 w 2458"/>
                  <a:gd name="T1" fmla="*/ 150 h 213"/>
                  <a:gd name="T2" fmla="*/ 22 w 2458"/>
                  <a:gd name="T3" fmla="*/ 137 h 213"/>
                  <a:gd name="T4" fmla="*/ 156 w 2458"/>
                  <a:gd name="T5" fmla="*/ 185 h 213"/>
                  <a:gd name="T6" fmla="*/ 168 w 2458"/>
                  <a:gd name="T7" fmla="*/ 115 h 213"/>
                  <a:gd name="T8" fmla="*/ 281 w 2458"/>
                  <a:gd name="T9" fmla="*/ 6 h 213"/>
                  <a:gd name="T10" fmla="*/ 431 w 2458"/>
                  <a:gd name="T11" fmla="*/ 97 h 213"/>
                  <a:gd name="T12" fmla="*/ 453 w 2458"/>
                  <a:gd name="T13" fmla="*/ 200 h 213"/>
                  <a:gd name="T14" fmla="*/ 494 w 2458"/>
                  <a:gd name="T15" fmla="*/ 175 h 213"/>
                  <a:gd name="T16" fmla="*/ 524 w 2458"/>
                  <a:gd name="T17" fmla="*/ 140 h 213"/>
                  <a:gd name="T18" fmla="*/ 524 w 2458"/>
                  <a:gd name="T19" fmla="*/ 101 h 213"/>
                  <a:gd name="T20" fmla="*/ 621 w 2458"/>
                  <a:gd name="T21" fmla="*/ 6 h 213"/>
                  <a:gd name="T22" fmla="*/ 771 w 2458"/>
                  <a:gd name="T23" fmla="*/ 106 h 213"/>
                  <a:gd name="T24" fmla="*/ 783 w 2458"/>
                  <a:gd name="T25" fmla="*/ 193 h 213"/>
                  <a:gd name="T26" fmla="*/ 951 w 2458"/>
                  <a:gd name="T27" fmla="*/ 137 h 213"/>
                  <a:gd name="T28" fmla="*/ 962 w 2458"/>
                  <a:gd name="T29" fmla="*/ 97 h 213"/>
                  <a:gd name="T30" fmla="*/ 1093 w 2458"/>
                  <a:gd name="T31" fmla="*/ 6 h 213"/>
                  <a:gd name="T32" fmla="*/ 1176 w 2458"/>
                  <a:gd name="T33" fmla="*/ 69 h 213"/>
                  <a:gd name="T34" fmla="*/ 1247 w 2458"/>
                  <a:gd name="T35" fmla="*/ 3 h 213"/>
                  <a:gd name="T36" fmla="*/ 1407 w 2458"/>
                  <a:gd name="T37" fmla="*/ 97 h 213"/>
                  <a:gd name="T38" fmla="*/ 1407 w 2458"/>
                  <a:gd name="T39" fmla="*/ 119 h 213"/>
                  <a:gd name="T40" fmla="*/ 1445 w 2458"/>
                  <a:gd name="T41" fmla="*/ 73 h 213"/>
                  <a:gd name="T42" fmla="*/ 1624 w 2458"/>
                  <a:gd name="T43" fmla="*/ 56 h 213"/>
                  <a:gd name="T44" fmla="*/ 1640 w 2458"/>
                  <a:gd name="T45" fmla="*/ 73 h 213"/>
                  <a:gd name="T46" fmla="*/ 1771 w 2458"/>
                  <a:gd name="T47" fmla="*/ 25 h 213"/>
                  <a:gd name="T48" fmla="*/ 1808 w 2458"/>
                  <a:gd name="T49" fmla="*/ 0 h 213"/>
                  <a:gd name="T50" fmla="*/ 1958 w 2458"/>
                  <a:gd name="T51" fmla="*/ 97 h 213"/>
                  <a:gd name="T52" fmla="*/ 1972 w 2458"/>
                  <a:gd name="T53" fmla="*/ 213 h 213"/>
                  <a:gd name="T54" fmla="*/ 2010 w 2458"/>
                  <a:gd name="T55" fmla="*/ 213 h 213"/>
                  <a:gd name="T56" fmla="*/ 1992 w 2458"/>
                  <a:gd name="T57" fmla="*/ 134 h 213"/>
                  <a:gd name="T58" fmla="*/ 2089 w 2458"/>
                  <a:gd name="T59" fmla="*/ 13 h 213"/>
                  <a:gd name="T60" fmla="*/ 2201 w 2458"/>
                  <a:gd name="T61" fmla="*/ 59 h 213"/>
                  <a:gd name="T62" fmla="*/ 2213 w 2458"/>
                  <a:gd name="T63" fmla="*/ 35 h 213"/>
                  <a:gd name="T64" fmla="*/ 2403 w 2458"/>
                  <a:gd name="T65" fmla="*/ 84 h 213"/>
                  <a:gd name="T66" fmla="*/ 2458 w 2458"/>
                  <a:gd name="T67" fmla="*/ 144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58"/>
                  <a:gd name="T103" fmla="*/ 0 h 213"/>
                  <a:gd name="T104" fmla="*/ 2458 w 2458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58" h="213">
                    <a:moveTo>
                      <a:pt x="0" y="150"/>
                    </a:moveTo>
                    <a:lnTo>
                      <a:pt x="22" y="137"/>
                    </a:lnTo>
                    <a:lnTo>
                      <a:pt x="156" y="185"/>
                    </a:lnTo>
                    <a:lnTo>
                      <a:pt x="168" y="115"/>
                    </a:lnTo>
                    <a:lnTo>
                      <a:pt x="281" y="6"/>
                    </a:lnTo>
                    <a:lnTo>
                      <a:pt x="431" y="97"/>
                    </a:lnTo>
                    <a:lnTo>
                      <a:pt x="453" y="200"/>
                    </a:lnTo>
                    <a:lnTo>
                      <a:pt x="494" y="175"/>
                    </a:lnTo>
                    <a:lnTo>
                      <a:pt x="524" y="140"/>
                    </a:lnTo>
                    <a:lnTo>
                      <a:pt x="524" y="101"/>
                    </a:lnTo>
                    <a:lnTo>
                      <a:pt x="621" y="6"/>
                    </a:lnTo>
                    <a:lnTo>
                      <a:pt x="771" y="106"/>
                    </a:lnTo>
                    <a:lnTo>
                      <a:pt x="783" y="193"/>
                    </a:lnTo>
                    <a:lnTo>
                      <a:pt x="951" y="137"/>
                    </a:lnTo>
                    <a:lnTo>
                      <a:pt x="962" y="97"/>
                    </a:lnTo>
                    <a:lnTo>
                      <a:pt x="1093" y="6"/>
                    </a:lnTo>
                    <a:lnTo>
                      <a:pt x="1176" y="69"/>
                    </a:lnTo>
                    <a:lnTo>
                      <a:pt x="1247" y="3"/>
                    </a:lnTo>
                    <a:lnTo>
                      <a:pt x="1407" y="97"/>
                    </a:lnTo>
                    <a:lnTo>
                      <a:pt x="1407" y="119"/>
                    </a:lnTo>
                    <a:lnTo>
                      <a:pt x="1445" y="73"/>
                    </a:lnTo>
                    <a:lnTo>
                      <a:pt x="1624" y="56"/>
                    </a:lnTo>
                    <a:lnTo>
                      <a:pt x="1640" y="73"/>
                    </a:lnTo>
                    <a:lnTo>
                      <a:pt x="1771" y="25"/>
                    </a:lnTo>
                    <a:lnTo>
                      <a:pt x="1808" y="0"/>
                    </a:lnTo>
                    <a:lnTo>
                      <a:pt x="1958" y="97"/>
                    </a:lnTo>
                    <a:lnTo>
                      <a:pt x="1972" y="213"/>
                    </a:lnTo>
                    <a:lnTo>
                      <a:pt x="2010" y="213"/>
                    </a:lnTo>
                    <a:lnTo>
                      <a:pt x="1992" y="134"/>
                    </a:lnTo>
                    <a:lnTo>
                      <a:pt x="2089" y="13"/>
                    </a:lnTo>
                    <a:lnTo>
                      <a:pt x="2201" y="59"/>
                    </a:lnTo>
                    <a:lnTo>
                      <a:pt x="2213" y="35"/>
                    </a:lnTo>
                    <a:lnTo>
                      <a:pt x="2403" y="84"/>
                    </a:lnTo>
                    <a:lnTo>
                      <a:pt x="2458" y="1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Freeform 277"/>
              <p:cNvSpPr>
                <a:spLocks/>
              </p:cNvSpPr>
              <p:nvPr/>
            </p:nvSpPr>
            <p:spPr bwMode="auto">
              <a:xfrm>
                <a:off x="3159" y="2323"/>
                <a:ext cx="2444" cy="168"/>
              </a:xfrm>
              <a:custGeom>
                <a:avLst/>
                <a:gdLst>
                  <a:gd name="T0" fmla="*/ 0 w 2444"/>
                  <a:gd name="T1" fmla="*/ 135 h 168"/>
                  <a:gd name="T2" fmla="*/ 67 w 2444"/>
                  <a:gd name="T3" fmla="*/ 111 h 168"/>
                  <a:gd name="T4" fmla="*/ 208 w 2444"/>
                  <a:gd name="T5" fmla="*/ 152 h 168"/>
                  <a:gd name="T6" fmla="*/ 202 w 2444"/>
                  <a:gd name="T7" fmla="*/ 97 h 168"/>
                  <a:gd name="T8" fmla="*/ 299 w 2444"/>
                  <a:gd name="T9" fmla="*/ 16 h 168"/>
                  <a:gd name="T10" fmla="*/ 403 w 2444"/>
                  <a:gd name="T11" fmla="*/ 81 h 168"/>
                  <a:gd name="T12" fmla="*/ 415 w 2444"/>
                  <a:gd name="T13" fmla="*/ 165 h 168"/>
                  <a:gd name="T14" fmla="*/ 504 w 2444"/>
                  <a:gd name="T15" fmla="*/ 135 h 168"/>
                  <a:gd name="T16" fmla="*/ 585 w 2444"/>
                  <a:gd name="T17" fmla="*/ 68 h 168"/>
                  <a:gd name="T18" fmla="*/ 615 w 2444"/>
                  <a:gd name="T19" fmla="*/ 0 h 168"/>
                  <a:gd name="T20" fmla="*/ 741 w 2444"/>
                  <a:gd name="T21" fmla="*/ 84 h 168"/>
                  <a:gd name="T22" fmla="*/ 757 w 2444"/>
                  <a:gd name="T23" fmla="*/ 165 h 168"/>
                  <a:gd name="T24" fmla="*/ 897 w 2444"/>
                  <a:gd name="T25" fmla="*/ 114 h 168"/>
                  <a:gd name="T26" fmla="*/ 968 w 2444"/>
                  <a:gd name="T27" fmla="*/ 114 h 168"/>
                  <a:gd name="T28" fmla="*/ 1085 w 2444"/>
                  <a:gd name="T29" fmla="*/ 13 h 168"/>
                  <a:gd name="T30" fmla="*/ 1184 w 2444"/>
                  <a:gd name="T31" fmla="*/ 84 h 168"/>
                  <a:gd name="T32" fmla="*/ 1265 w 2444"/>
                  <a:gd name="T33" fmla="*/ 16 h 168"/>
                  <a:gd name="T34" fmla="*/ 1375 w 2444"/>
                  <a:gd name="T35" fmla="*/ 84 h 168"/>
                  <a:gd name="T36" fmla="*/ 1381 w 2444"/>
                  <a:gd name="T37" fmla="*/ 122 h 168"/>
                  <a:gd name="T38" fmla="*/ 1452 w 2444"/>
                  <a:gd name="T39" fmla="*/ 76 h 168"/>
                  <a:gd name="T40" fmla="*/ 1583 w 2444"/>
                  <a:gd name="T41" fmla="*/ 46 h 168"/>
                  <a:gd name="T42" fmla="*/ 1593 w 2444"/>
                  <a:gd name="T43" fmla="*/ 106 h 168"/>
                  <a:gd name="T44" fmla="*/ 1622 w 2444"/>
                  <a:gd name="T45" fmla="*/ 59 h 168"/>
                  <a:gd name="T46" fmla="*/ 1749 w 2444"/>
                  <a:gd name="T47" fmla="*/ 26 h 168"/>
                  <a:gd name="T48" fmla="*/ 1759 w 2444"/>
                  <a:gd name="T49" fmla="*/ 54 h 168"/>
                  <a:gd name="T50" fmla="*/ 1775 w 2444"/>
                  <a:gd name="T51" fmla="*/ 26 h 168"/>
                  <a:gd name="T52" fmla="*/ 1814 w 2444"/>
                  <a:gd name="T53" fmla="*/ 8 h 168"/>
                  <a:gd name="T54" fmla="*/ 1935 w 2444"/>
                  <a:gd name="T55" fmla="*/ 84 h 168"/>
                  <a:gd name="T56" fmla="*/ 1950 w 2444"/>
                  <a:gd name="T57" fmla="*/ 168 h 168"/>
                  <a:gd name="T58" fmla="*/ 2041 w 2444"/>
                  <a:gd name="T59" fmla="*/ 160 h 168"/>
                  <a:gd name="T60" fmla="*/ 2041 w 2444"/>
                  <a:gd name="T61" fmla="*/ 114 h 168"/>
                  <a:gd name="T62" fmla="*/ 2110 w 2444"/>
                  <a:gd name="T63" fmla="*/ 16 h 168"/>
                  <a:gd name="T64" fmla="*/ 2247 w 2444"/>
                  <a:gd name="T65" fmla="*/ 68 h 168"/>
                  <a:gd name="T66" fmla="*/ 2263 w 2444"/>
                  <a:gd name="T67" fmla="*/ 35 h 168"/>
                  <a:gd name="T68" fmla="*/ 2403 w 2444"/>
                  <a:gd name="T69" fmla="*/ 68 h 168"/>
                  <a:gd name="T70" fmla="*/ 2444 w 2444"/>
                  <a:gd name="T71" fmla="*/ 112 h 1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44"/>
                  <a:gd name="T109" fmla="*/ 0 h 168"/>
                  <a:gd name="T110" fmla="*/ 2444 w 2444"/>
                  <a:gd name="T111" fmla="*/ 168 h 1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44" h="168">
                    <a:moveTo>
                      <a:pt x="0" y="135"/>
                    </a:moveTo>
                    <a:lnTo>
                      <a:pt x="67" y="111"/>
                    </a:lnTo>
                    <a:lnTo>
                      <a:pt x="208" y="152"/>
                    </a:lnTo>
                    <a:lnTo>
                      <a:pt x="202" y="97"/>
                    </a:lnTo>
                    <a:lnTo>
                      <a:pt x="299" y="16"/>
                    </a:lnTo>
                    <a:lnTo>
                      <a:pt x="403" y="81"/>
                    </a:lnTo>
                    <a:lnTo>
                      <a:pt x="415" y="165"/>
                    </a:lnTo>
                    <a:lnTo>
                      <a:pt x="504" y="135"/>
                    </a:lnTo>
                    <a:lnTo>
                      <a:pt x="585" y="68"/>
                    </a:lnTo>
                    <a:lnTo>
                      <a:pt x="615" y="0"/>
                    </a:lnTo>
                    <a:lnTo>
                      <a:pt x="741" y="84"/>
                    </a:lnTo>
                    <a:lnTo>
                      <a:pt x="757" y="165"/>
                    </a:lnTo>
                    <a:lnTo>
                      <a:pt x="897" y="114"/>
                    </a:lnTo>
                    <a:lnTo>
                      <a:pt x="968" y="114"/>
                    </a:lnTo>
                    <a:lnTo>
                      <a:pt x="1085" y="13"/>
                    </a:lnTo>
                    <a:lnTo>
                      <a:pt x="1184" y="84"/>
                    </a:lnTo>
                    <a:lnTo>
                      <a:pt x="1265" y="16"/>
                    </a:lnTo>
                    <a:lnTo>
                      <a:pt x="1375" y="84"/>
                    </a:lnTo>
                    <a:lnTo>
                      <a:pt x="1381" y="122"/>
                    </a:lnTo>
                    <a:lnTo>
                      <a:pt x="1452" y="76"/>
                    </a:lnTo>
                    <a:lnTo>
                      <a:pt x="1583" y="46"/>
                    </a:lnTo>
                    <a:lnTo>
                      <a:pt x="1593" y="106"/>
                    </a:lnTo>
                    <a:lnTo>
                      <a:pt x="1622" y="59"/>
                    </a:lnTo>
                    <a:lnTo>
                      <a:pt x="1749" y="26"/>
                    </a:lnTo>
                    <a:lnTo>
                      <a:pt x="1759" y="54"/>
                    </a:lnTo>
                    <a:lnTo>
                      <a:pt x="1775" y="26"/>
                    </a:lnTo>
                    <a:lnTo>
                      <a:pt x="1814" y="8"/>
                    </a:lnTo>
                    <a:lnTo>
                      <a:pt x="1935" y="84"/>
                    </a:lnTo>
                    <a:lnTo>
                      <a:pt x="1950" y="168"/>
                    </a:lnTo>
                    <a:lnTo>
                      <a:pt x="2041" y="160"/>
                    </a:lnTo>
                    <a:lnTo>
                      <a:pt x="2041" y="114"/>
                    </a:lnTo>
                    <a:lnTo>
                      <a:pt x="2110" y="16"/>
                    </a:lnTo>
                    <a:lnTo>
                      <a:pt x="2247" y="68"/>
                    </a:lnTo>
                    <a:lnTo>
                      <a:pt x="2263" y="35"/>
                    </a:lnTo>
                    <a:lnTo>
                      <a:pt x="2403" y="68"/>
                    </a:lnTo>
                    <a:lnTo>
                      <a:pt x="2444" y="1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278"/>
              <p:cNvSpPr>
                <a:spLocks noChangeShapeType="1"/>
              </p:cNvSpPr>
              <p:nvPr/>
            </p:nvSpPr>
            <p:spPr bwMode="auto">
              <a:xfrm flipH="1" flipV="1">
                <a:off x="3280" y="2546"/>
                <a:ext cx="16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279"/>
              <p:cNvSpPr>
                <a:spLocks noChangeShapeType="1"/>
              </p:cNvSpPr>
              <p:nvPr/>
            </p:nvSpPr>
            <p:spPr bwMode="auto">
              <a:xfrm flipH="1" flipV="1">
                <a:off x="3262" y="2534"/>
                <a:ext cx="14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280"/>
              <p:cNvSpPr>
                <a:spLocks noChangeShapeType="1"/>
              </p:cNvSpPr>
              <p:nvPr/>
            </p:nvSpPr>
            <p:spPr bwMode="auto">
              <a:xfrm flipH="1" flipV="1">
                <a:off x="3242" y="2523"/>
                <a:ext cx="16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Line 281"/>
              <p:cNvSpPr>
                <a:spLocks noChangeShapeType="1"/>
              </p:cNvSpPr>
              <p:nvPr/>
            </p:nvSpPr>
            <p:spPr bwMode="auto">
              <a:xfrm flipH="1" flipV="1">
                <a:off x="3224" y="2513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282"/>
              <p:cNvSpPr>
                <a:spLocks noChangeShapeType="1"/>
              </p:cNvSpPr>
              <p:nvPr/>
            </p:nvSpPr>
            <p:spPr bwMode="auto">
              <a:xfrm flipH="1" flipV="1">
                <a:off x="3205" y="2501"/>
                <a:ext cx="16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Line 283"/>
              <p:cNvSpPr>
                <a:spLocks noChangeShapeType="1"/>
              </p:cNvSpPr>
              <p:nvPr/>
            </p:nvSpPr>
            <p:spPr bwMode="auto">
              <a:xfrm flipH="1" flipV="1">
                <a:off x="3187" y="2490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Line 284"/>
              <p:cNvSpPr>
                <a:spLocks noChangeShapeType="1"/>
              </p:cNvSpPr>
              <p:nvPr/>
            </p:nvSpPr>
            <p:spPr bwMode="auto">
              <a:xfrm flipH="1" flipV="1">
                <a:off x="3167" y="2478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Line 285"/>
              <p:cNvSpPr>
                <a:spLocks noChangeShapeType="1"/>
              </p:cNvSpPr>
              <p:nvPr/>
            </p:nvSpPr>
            <p:spPr bwMode="auto">
              <a:xfrm flipH="1" flipV="1">
                <a:off x="3149" y="2467"/>
                <a:ext cx="14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286"/>
              <p:cNvSpPr>
                <a:spLocks noChangeShapeType="1"/>
              </p:cNvSpPr>
              <p:nvPr/>
            </p:nvSpPr>
            <p:spPr bwMode="auto">
              <a:xfrm flipH="1" flipV="1">
                <a:off x="3136" y="2458"/>
                <a:ext cx="7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2" name="Line 287"/>
              <p:cNvSpPr>
                <a:spLocks noChangeShapeType="1"/>
              </p:cNvSpPr>
              <p:nvPr/>
            </p:nvSpPr>
            <p:spPr bwMode="auto">
              <a:xfrm flipH="1" flipV="1">
                <a:off x="3475" y="249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3" name="Line 288"/>
              <p:cNvSpPr>
                <a:spLocks noChangeShapeType="1"/>
              </p:cNvSpPr>
              <p:nvPr/>
            </p:nvSpPr>
            <p:spPr bwMode="auto">
              <a:xfrm flipH="1" flipV="1">
                <a:off x="3471" y="247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4" name="Line 289"/>
              <p:cNvSpPr>
                <a:spLocks noChangeShapeType="1"/>
              </p:cNvSpPr>
              <p:nvPr/>
            </p:nvSpPr>
            <p:spPr bwMode="auto">
              <a:xfrm flipH="1" flipV="1">
                <a:off x="3467" y="245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5" name="Line 290"/>
              <p:cNvSpPr>
                <a:spLocks noChangeShapeType="1"/>
              </p:cNvSpPr>
              <p:nvPr/>
            </p:nvSpPr>
            <p:spPr bwMode="auto">
              <a:xfrm flipH="1" flipV="1">
                <a:off x="3466" y="2437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6" name="Line 291"/>
              <p:cNvSpPr>
                <a:spLocks noChangeShapeType="1"/>
              </p:cNvSpPr>
              <p:nvPr/>
            </p:nvSpPr>
            <p:spPr bwMode="auto">
              <a:xfrm flipH="1" flipV="1">
                <a:off x="3462" y="2419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7" name="Line 292"/>
              <p:cNvSpPr>
                <a:spLocks noChangeShapeType="1"/>
              </p:cNvSpPr>
              <p:nvPr/>
            </p:nvSpPr>
            <p:spPr bwMode="auto">
              <a:xfrm flipH="1" flipV="1">
                <a:off x="3458" y="239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8" name="Line 293"/>
              <p:cNvSpPr>
                <a:spLocks noChangeShapeType="1"/>
              </p:cNvSpPr>
              <p:nvPr/>
            </p:nvSpPr>
            <p:spPr bwMode="auto">
              <a:xfrm flipH="1" flipV="1">
                <a:off x="3454" y="238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9" name="Line 294"/>
              <p:cNvSpPr>
                <a:spLocks noChangeShapeType="1"/>
              </p:cNvSpPr>
              <p:nvPr/>
            </p:nvSpPr>
            <p:spPr bwMode="auto">
              <a:xfrm flipH="1" flipV="1">
                <a:off x="3452" y="236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0" name="Line 295"/>
              <p:cNvSpPr>
                <a:spLocks noChangeShapeType="1"/>
              </p:cNvSpPr>
              <p:nvPr/>
            </p:nvSpPr>
            <p:spPr bwMode="auto">
              <a:xfrm flipH="1" flipV="1">
                <a:off x="3448" y="2343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1" name="Line 296"/>
              <p:cNvSpPr>
                <a:spLocks noChangeShapeType="1"/>
              </p:cNvSpPr>
              <p:nvPr/>
            </p:nvSpPr>
            <p:spPr bwMode="auto">
              <a:xfrm flipH="1" flipV="1">
                <a:off x="3444" y="232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2" name="Line 297"/>
              <p:cNvSpPr>
                <a:spLocks noChangeShapeType="1"/>
              </p:cNvSpPr>
              <p:nvPr/>
            </p:nvSpPr>
            <p:spPr bwMode="auto">
              <a:xfrm flipH="1" flipV="1">
                <a:off x="3442" y="230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3" name="Line 298"/>
              <p:cNvSpPr>
                <a:spLocks noChangeShapeType="1"/>
              </p:cNvSpPr>
              <p:nvPr/>
            </p:nvSpPr>
            <p:spPr bwMode="auto">
              <a:xfrm flipH="1" flipV="1">
                <a:off x="3438" y="228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4" name="Line 299"/>
              <p:cNvSpPr>
                <a:spLocks noChangeShapeType="1"/>
              </p:cNvSpPr>
              <p:nvPr/>
            </p:nvSpPr>
            <p:spPr bwMode="auto">
              <a:xfrm flipH="1" flipV="1">
                <a:off x="3434" y="226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5" name="Line 300"/>
              <p:cNvSpPr>
                <a:spLocks noChangeShapeType="1"/>
              </p:cNvSpPr>
              <p:nvPr/>
            </p:nvSpPr>
            <p:spPr bwMode="auto">
              <a:xfrm flipH="1" flipV="1">
                <a:off x="3430" y="224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6" name="Line 301"/>
              <p:cNvSpPr>
                <a:spLocks noChangeShapeType="1"/>
              </p:cNvSpPr>
              <p:nvPr/>
            </p:nvSpPr>
            <p:spPr bwMode="auto">
              <a:xfrm flipH="1" flipV="1">
                <a:off x="3428" y="222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7" name="Line 302"/>
              <p:cNvSpPr>
                <a:spLocks noChangeShapeType="1"/>
              </p:cNvSpPr>
              <p:nvPr/>
            </p:nvSpPr>
            <p:spPr bwMode="auto">
              <a:xfrm flipH="1" flipV="1">
                <a:off x="3424" y="2209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8" name="Line 303"/>
              <p:cNvSpPr>
                <a:spLocks noChangeShapeType="1"/>
              </p:cNvSpPr>
              <p:nvPr/>
            </p:nvSpPr>
            <p:spPr bwMode="auto">
              <a:xfrm flipH="1" flipV="1">
                <a:off x="3420" y="218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9" name="Line 304"/>
              <p:cNvSpPr>
                <a:spLocks noChangeShapeType="1"/>
              </p:cNvSpPr>
              <p:nvPr/>
            </p:nvSpPr>
            <p:spPr bwMode="auto">
              <a:xfrm flipH="1" flipV="1">
                <a:off x="3416" y="216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" name="Line 305"/>
              <p:cNvSpPr>
                <a:spLocks noChangeShapeType="1"/>
              </p:cNvSpPr>
              <p:nvPr/>
            </p:nvSpPr>
            <p:spPr bwMode="auto">
              <a:xfrm flipH="1" flipV="1">
                <a:off x="3414" y="215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" name="Line 306"/>
              <p:cNvSpPr>
                <a:spLocks noChangeShapeType="1"/>
              </p:cNvSpPr>
              <p:nvPr/>
            </p:nvSpPr>
            <p:spPr bwMode="auto">
              <a:xfrm flipH="1" flipV="1">
                <a:off x="3410" y="213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2" name="Line 307"/>
              <p:cNvSpPr>
                <a:spLocks noChangeShapeType="1"/>
              </p:cNvSpPr>
              <p:nvPr/>
            </p:nvSpPr>
            <p:spPr bwMode="auto">
              <a:xfrm flipH="1" flipV="1">
                <a:off x="3406" y="211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3" name="Line 308"/>
              <p:cNvSpPr>
                <a:spLocks noChangeShapeType="1"/>
              </p:cNvSpPr>
              <p:nvPr/>
            </p:nvSpPr>
            <p:spPr bwMode="auto">
              <a:xfrm flipH="1" flipV="1">
                <a:off x="3404" y="2100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4" name="Line 309"/>
              <p:cNvSpPr>
                <a:spLocks noChangeShapeType="1"/>
              </p:cNvSpPr>
              <p:nvPr/>
            </p:nvSpPr>
            <p:spPr bwMode="auto">
              <a:xfrm flipH="1" flipV="1">
                <a:off x="3815" y="249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5" name="Line 310"/>
              <p:cNvSpPr>
                <a:spLocks noChangeShapeType="1"/>
              </p:cNvSpPr>
              <p:nvPr/>
            </p:nvSpPr>
            <p:spPr bwMode="auto">
              <a:xfrm flipH="1" flipV="1">
                <a:off x="3813" y="247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6" name="Line 311"/>
              <p:cNvSpPr>
                <a:spLocks noChangeShapeType="1"/>
              </p:cNvSpPr>
              <p:nvPr/>
            </p:nvSpPr>
            <p:spPr bwMode="auto">
              <a:xfrm flipH="1" flipV="1">
                <a:off x="3811" y="245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7" name="Line 312"/>
              <p:cNvSpPr>
                <a:spLocks noChangeShapeType="1"/>
              </p:cNvSpPr>
              <p:nvPr/>
            </p:nvSpPr>
            <p:spPr bwMode="auto">
              <a:xfrm flipH="1" flipV="1">
                <a:off x="3809" y="243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8" name="Line 313"/>
              <p:cNvSpPr>
                <a:spLocks noChangeShapeType="1"/>
              </p:cNvSpPr>
              <p:nvPr/>
            </p:nvSpPr>
            <p:spPr bwMode="auto">
              <a:xfrm flipH="1" flipV="1">
                <a:off x="3807" y="241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9" name="Line 314"/>
              <p:cNvSpPr>
                <a:spLocks noChangeShapeType="1"/>
              </p:cNvSpPr>
              <p:nvPr/>
            </p:nvSpPr>
            <p:spPr bwMode="auto">
              <a:xfrm flipH="1" flipV="1">
                <a:off x="3805" y="239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" name="Line 315"/>
              <p:cNvSpPr>
                <a:spLocks noChangeShapeType="1"/>
              </p:cNvSpPr>
              <p:nvPr/>
            </p:nvSpPr>
            <p:spPr bwMode="auto">
              <a:xfrm flipH="1" flipV="1">
                <a:off x="3801" y="237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" name="Line 316"/>
              <p:cNvSpPr>
                <a:spLocks noChangeShapeType="1"/>
              </p:cNvSpPr>
              <p:nvPr/>
            </p:nvSpPr>
            <p:spPr bwMode="auto">
              <a:xfrm flipH="1" flipV="1">
                <a:off x="3799" y="235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" name="Line 317"/>
              <p:cNvSpPr>
                <a:spLocks noChangeShapeType="1"/>
              </p:cNvSpPr>
              <p:nvPr/>
            </p:nvSpPr>
            <p:spPr bwMode="auto">
              <a:xfrm flipH="1" flipV="1">
                <a:off x="3797" y="233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" name="Line 318"/>
              <p:cNvSpPr>
                <a:spLocks noChangeShapeType="1"/>
              </p:cNvSpPr>
              <p:nvPr/>
            </p:nvSpPr>
            <p:spPr bwMode="auto">
              <a:xfrm flipH="1" flipV="1">
                <a:off x="3795" y="231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" name="Line 319"/>
              <p:cNvSpPr>
                <a:spLocks noChangeShapeType="1"/>
              </p:cNvSpPr>
              <p:nvPr/>
            </p:nvSpPr>
            <p:spPr bwMode="auto">
              <a:xfrm flipH="1" flipV="1">
                <a:off x="3793" y="229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" name="Line 320"/>
              <p:cNvSpPr>
                <a:spLocks noChangeShapeType="1"/>
              </p:cNvSpPr>
              <p:nvPr/>
            </p:nvSpPr>
            <p:spPr bwMode="auto">
              <a:xfrm flipV="1">
                <a:off x="3792" y="2278"/>
                <a:ext cx="1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" name="Line 321"/>
              <p:cNvSpPr>
                <a:spLocks noChangeShapeType="1"/>
              </p:cNvSpPr>
              <p:nvPr/>
            </p:nvSpPr>
            <p:spPr bwMode="auto">
              <a:xfrm flipH="1" flipV="1">
                <a:off x="3788" y="2258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" name="Line 322"/>
              <p:cNvSpPr>
                <a:spLocks noChangeShapeType="1"/>
              </p:cNvSpPr>
              <p:nvPr/>
            </p:nvSpPr>
            <p:spPr bwMode="auto">
              <a:xfrm flipH="1" flipV="1">
                <a:off x="3786" y="2239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" name="Line 323"/>
              <p:cNvSpPr>
                <a:spLocks noChangeShapeType="1"/>
              </p:cNvSpPr>
              <p:nvPr/>
            </p:nvSpPr>
            <p:spPr bwMode="auto">
              <a:xfrm flipH="1" flipV="1">
                <a:off x="3784" y="222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9" name="Line 324"/>
              <p:cNvSpPr>
                <a:spLocks noChangeShapeType="1"/>
              </p:cNvSpPr>
              <p:nvPr/>
            </p:nvSpPr>
            <p:spPr bwMode="auto">
              <a:xfrm flipH="1" flipV="1">
                <a:off x="3782" y="2201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0" name="Line 325"/>
              <p:cNvSpPr>
                <a:spLocks noChangeShapeType="1"/>
              </p:cNvSpPr>
              <p:nvPr/>
            </p:nvSpPr>
            <p:spPr bwMode="auto">
              <a:xfrm flipH="1" flipV="1">
                <a:off x="3780" y="218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1" name="Line 326"/>
              <p:cNvSpPr>
                <a:spLocks noChangeShapeType="1"/>
              </p:cNvSpPr>
              <p:nvPr/>
            </p:nvSpPr>
            <p:spPr bwMode="auto">
              <a:xfrm flipH="1" flipV="1">
                <a:off x="3776" y="2163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2" name="Line 327"/>
              <p:cNvSpPr>
                <a:spLocks noChangeShapeType="1"/>
              </p:cNvSpPr>
              <p:nvPr/>
            </p:nvSpPr>
            <p:spPr bwMode="auto">
              <a:xfrm flipH="1" flipV="1">
                <a:off x="3774" y="214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3" name="Line 328"/>
              <p:cNvSpPr>
                <a:spLocks noChangeShapeType="1"/>
              </p:cNvSpPr>
              <p:nvPr/>
            </p:nvSpPr>
            <p:spPr bwMode="auto">
              <a:xfrm flipH="1" flipV="1">
                <a:off x="3772" y="212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4" name="Line 329"/>
              <p:cNvSpPr>
                <a:spLocks noChangeShapeType="1"/>
              </p:cNvSpPr>
              <p:nvPr/>
            </p:nvSpPr>
            <p:spPr bwMode="auto">
              <a:xfrm flipH="1" flipV="1">
                <a:off x="3770" y="210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5" name="Line 330"/>
              <p:cNvSpPr>
                <a:spLocks noChangeShapeType="1"/>
              </p:cNvSpPr>
              <p:nvPr/>
            </p:nvSpPr>
            <p:spPr bwMode="auto">
              <a:xfrm flipH="1" flipV="1">
                <a:off x="3768" y="208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6" name="Line 331"/>
              <p:cNvSpPr>
                <a:spLocks noChangeShapeType="1"/>
              </p:cNvSpPr>
              <p:nvPr/>
            </p:nvSpPr>
            <p:spPr bwMode="auto">
              <a:xfrm flipV="1">
                <a:off x="4019" y="2544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7" name="Line 332"/>
              <p:cNvSpPr>
                <a:spLocks noChangeShapeType="1"/>
              </p:cNvSpPr>
              <p:nvPr/>
            </p:nvSpPr>
            <p:spPr bwMode="auto">
              <a:xfrm flipV="1">
                <a:off x="4040" y="2536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8" name="Line 333"/>
              <p:cNvSpPr>
                <a:spLocks noChangeShapeType="1"/>
              </p:cNvSpPr>
              <p:nvPr/>
            </p:nvSpPr>
            <p:spPr bwMode="auto">
              <a:xfrm flipV="1">
                <a:off x="4060" y="2526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9" name="Line 334"/>
              <p:cNvSpPr>
                <a:spLocks noChangeShapeType="1"/>
              </p:cNvSpPr>
              <p:nvPr/>
            </p:nvSpPr>
            <p:spPr bwMode="auto">
              <a:xfrm flipV="1">
                <a:off x="4082" y="2518"/>
                <a:ext cx="1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0" name="Line 335"/>
              <p:cNvSpPr>
                <a:spLocks noChangeShapeType="1"/>
              </p:cNvSpPr>
              <p:nvPr/>
            </p:nvSpPr>
            <p:spPr bwMode="auto">
              <a:xfrm>
                <a:off x="4102" y="25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1" name="Line 336"/>
              <p:cNvSpPr>
                <a:spLocks noChangeShapeType="1"/>
              </p:cNvSpPr>
              <p:nvPr/>
            </p:nvSpPr>
            <p:spPr bwMode="auto">
              <a:xfrm flipH="1" flipV="1">
                <a:off x="4447" y="248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2" name="Line 337"/>
              <p:cNvSpPr>
                <a:spLocks noChangeShapeType="1"/>
              </p:cNvSpPr>
              <p:nvPr/>
            </p:nvSpPr>
            <p:spPr bwMode="auto">
              <a:xfrm flipH="1" flipV="1">
                <a:off x="4444" y="2465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3" name="Line 338"/>
              <p:cNvSpPr>
                <a:spLocks noChangeShapeType="1"/>
              </p:cNvSpPr>
              <p:nvPr/>
            </p:nvSpPr>
            <p:spPr bwMode="auto">
              <a:xfrm flipH="1" flipV="1">
                <a:off x="4438" y="2445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4" name="Line 339"/>
              <p:cNvSpPr>
                <a:spLocks noChangeShapeType="1"/>
              </p:cNvSpPr>
              <p:nvPr/>
            </p:nvSpPr>
            <p:spPr bwMode="auto">
              <a:xfrm flipH="1" flipV="1">
                <a:off x="4434" y="242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5" name="Line 340"/>
              <p:cNvSpPr>
                <a:spLocks noChangeShapeType="1"/>
              </p:cNvSpPr>
              <p:nvPr/>
            </p:nvSpPr>
            <p:spPr bwMode="auto">
              <a:xfrm flipH="1" flipV="1">
                <a:off x="4430" y="240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6" name="Line 341"/>
              <p:cNvSpPr>
                <a:spLocks noChangeShapeType="1"/>
              </p:cNvSpPr>
              <p:nvPr/>
            </p:nvSpPr>
            <p:spPr bwMode="auto">
              <a:xfrm flipH="1" flipV="1">
                <a:off x="4426" y="2389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7" name="Line 342"/>
              <p:cNvSpPr>
                <a:spLocks noChangeShapeType="1"/>
              </p:cNvSpPr>
              <p:nvPr/>
            </p:nvSpPr>
            <p:spPr bwMode="auto">
              <a:xfrm flipH="1" flipV="1">
                <a:off x="4422" y="236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8" name="Line 343"/>
              <p:cNvSpPr>
                <a:spLocks noChangeShapeType="1"/>
              </p:cNvSpPr>
              <p:nvPr/>
            </p:nvSpPr>
            <p:spPr bwMode="auto">
              <a:xfrm flipH="1" flipV="1">
                <a:off x="4418" y="2351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9" name="Line 344"/>
              <p:cNvSpPr>
                <a:spLocks noChangeShapeType="1"/>
              </p:cNvSpPr>
              <p:nvPr/>
            </p:nvSpPr>
            <p:spPr bwMode="auto">
              <a:xfrm flipH="1" flipV="1">
                <a:off x="4414" y="233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0" name="Line 345"/>
              <p:cNvSpPr>
                <a:spLocks noChangeShapeType="1"/>
              </p:cNvSpPr>
              <p:nvPr/>
            </p:nvSpPr>
            <p:spPr bwMode="auto">
              <a:xfrm flipH="1" flipV="1">
                <a:off x="4410" y="231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1" name="Line 346"/>
              <p:cNvSpPr>
                <a:spLocks noChangeShapeType="1"/>
              </p:cNvSpPr>
              <p:nvPr/>
            </p:nvSpPr>
            <p:spPr bwMode="auto">
              <a:xfrm flipH="1" flipV="1">
                <a:off x="4406" y="229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2" name="Line 347"/>
              <p:cNvSpPr>
                <a:spLocks noChangeShapeType="1"/>
              </p:cNvSpPr>
              <p:nvPr/>
            </p:nvSpPr>
            <p:spPr bwMode="auto">
              <a:xfrm flipH="1" flipV="1">
                <a:off x="4402" y="227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3" name="Line 348"/>
              <p:cNvSpPr>
                <a:spLocks noChangeShapeType="1"/>
              </p:cNvSpPr>
              <p:nvPr/>
            </p:nvSpPr>
            <p:spPr bwMode="auto">
              <a:xfrm flipH="1" flipV="1">
                <a:off x="4398" y="225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4" name="Line 349"/>
              <p:cNvSpPr>
                <a:spLocks noChangeShapeType="1"/>
              </p:cNvSpPr>
              <p:nvPr/>
            </p:nvSpPr>
            <p:spPr bwMode="auto">
              <a:xfrm flipH="1" flipV="1">
                <a:off x="4394" y="223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5" name="Line 350"/>
              <p:cNvSpPr>
                <a:spLocks noChangeShapeType="1"/>
              </p:cNvSpPr>
              <p:nvPr/>
            </p:nvSpPr>
            <p:spPr bwMode="auto">
              <a:xfrm flipH="1" flipV="1">
                <a:off x="4390" y="221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6" name="Line 351"/>
              <p:cNvSpPr>
                <a:spLocks noChangeShapeType="1"/>
              </p:cNvSpPr>
              <p:nvPr/>
            </p:nvSpPr>
            <p:spPr bwMode="auto">
              <a:xfrm flipH="1" flipV="1">
                <a:off x="4386" y="219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7" name="Line 352"/>
              <p:cNvSpPr>
                <a:spLocks noChangeShapeType="1"/>
              </p:cNvSpPr>
              <p:nvPr/>
            </p:nvSpPr>
            <p:spPr bwMode="auto">
              <a:xfrm flipH="1" flipV="1">
                <a:off x="4380" y="217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8" name="Line 353"/>
              <p:cNvSpPr>
                <a:spLocks noChangeShapeType="1"/>
              </p:cNvSpPr>
              <p:nvPr/>
            </p:nvSpPr>
            <p:spPr bwMode="auto">
              <a:xfrm flipH="1" flipV="1">
                <a:off x="4376" y="215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9" name="Line 354"/>
              <p:cNvSpPr>
                <a:spLocks noChangeShapeType="1"/>
              </p:cNvSpPr>
              <p:nvPr/>
            </p:nvSpPr>
            <p:spPr bwMode="auto">
              <a:xfrm flipH="1" flipV="1">
                <a:off x="4372" y="214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0" name="Line 355"/>
              <p:cNvSpPr>
                <a:spLocks noChangeShapeType="1"/>
              </p:cNvSpPr>
              <p:nvPr/>
            </p:nvSpPr>
            <p:spPr bwMode="auto">
              <a:xfrm flipH="1" flipV="1">
                <a:off x="4368" y="212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1" name="Line 356"/>
              <p:cNvSpPr>
                <a:spLocks noChangeShapeType="1"/>
              </p:cNvSpPr>
              <p:nvPr/>
            </p:nvSpPr>
            <p:spPr bwMode="auto">
              <a:xfrm flipH="1" flipV="1">
                <a:off x="4364" y="2105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2" name="Line 357"/>
              <p:cNvSpPr>
                <a:spLocks noChangeShapeType="1"/>
              </p:cNvSpPr>
              <p:nvPr/>
            </p:nvSpPr>
            <p:spPr bwMode="auto">
              <a:xfrm flipV="1">
                <a:off x="4631" y="2498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3" name="Line 358"/>
              <p:cNvSpPr>
                <a:spLocks noChangeShapeType="1"/>
              </p:cNvSpPr>
              <p:nvPr/>
            </p:nvSpPr>
            <p:spPr bwMode="auto">
              <a:xfrm flipV="1">
                <a:off x="4643" y="2481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4" name="Line 359"/>
              <p:cNvSpPr>
                <a:spLocks noChangeShapeType="1"/>
              </p:cNvSpPr>
              <p:nvPr/>
            </p:nvSpPr>
            <p:spPr bwMode="auto">
              <a:xfrm flipV="1">
                <a:off x="4657" y="2465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5" name="Line 360"/>
              <p:cNvSpPr>
                <a:spLocks noChangeShapeType="1"/>
              </p:cNvSpPr>
              <p:nvPr/>
            </p:nvSpPr>
            <p:spPr bwMode="auto">
              <a:xfrm flipV="1">
                <a:off x="4669" y="2448"/>
                <a:ext cx="1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6" name="Line 361"/>
              <p:cNvSpPr>
                <a:spLocks noChangeShapeType="1"/>
              </p:cNvSpPr>
              <p:nvPr/>
            </p:nvSpPr>
            <p:spPr bwMode="auto">
              <a:xfrm flipV="1">
                <a:off x="4681" y="2434"/>
                <a:ext cx="9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7" name="Line 362"/>
              <p:cNvSpPr>
                <a:spLocks noChangeShapeType="1"/>
              </p:cNvSpPr>
              <p:nvPr/>
            </p:nvSpPr>
            <p:spPr bwMode="auto">
              <a:xfrm flipV="1">
                <a:off x="4694" y="2417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8" name="Line 363"/>
              <p:cNvSpPr>
                <a:spLocks noChangeShapeType="1"/>
              </p:cNvSpPr>
              <p:nvPr/>
            </p:nvSpPr>
            <p:spPr bwMode="auto">
              <a:xfrm flipV="1">
                <a:off x="4706" y="2400"/>
                <a:ext cx="1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9" name="Line 364"/>
              <p:cNvSpPr>
                <a:spLocks noChangeShapeType="1"/>
              </p:cNvSpPr>
              <p:nvPr/>
            </p:nvSpPr>
            <p:spPr bwMode="auto">
              <a:xfrm flipV="1">
                <a:off x="4720" y="2384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0" name="Line 365"/>
              <p:cNvSpPr>
                <a:spLocks noChangeShapeType="1"/>
              </p:cNvSpPr>
              <p:nvPr/>
            </p:nvSpPr>
            <p:spPr bwMode="auto">
              <a:xfrm flipV="1">
                <a:off x="4732" y="2369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1" name="Line 366"/>
              <p:cNvSpPr>
                <a:spLocks noChangeShapeType="1"/>
              </p:cNvSpPr>
              <p:nvPr/>
            </p:nvSpPr>
            <p:spPr bwMode="auto">
              <a:xfrm flipV="1">
                <a:off x="4746" y="235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" name="Line 367"/>
              <p:cNvSpPr>
                <a:spLocks noChangeShapeType="1"/>
              </p:cNvSpPr>
              <p:nvPr/>
            </p:nvSpPr>
            <p:spPr bwMode="auto">
              <a:xfrm flipV="1">
                <a:off x="4758" y="2336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" name="Line 368"/>
              <p:cNvSpPr>
                <a:spLocks noChangeShapeType="1"/>
              </p:cNvSpPr>
              <p:nvPr/>
            </p:nvSpPr>
            <p:spPr bwMode="auto">
              <a:xfrm flipV="1">
                <a:off x="4771" y="2320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4" name="Line 369"/>
              <p:cNvSpPr>
                <a:spLocks noChangeShapeType="1"/>
              </p:cNvSpPr>
              <p:nvPr/>
            </p:nvSpPr>
            <p:spPr bwMode="auto">
              <a:xfrm flipV="1">
                <a:off x="4783" y="230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5" name="Line 370"/>
              <p:cNvSpPr>
                <a:spLocks noChangeShapeType="1"/>
              </p:cNvSpPr>
              <p:nvPr/>
            </p:nvSpPr>
            <p:spPr bwMode="auto">
              <a:xfrm flipV="1">
                <a:off x="4797" y="2288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6" name="Line 371"/>
              <p:cNvSpPr>
                <a:spLocks noChangeShapeType="1"/>
              </p:cNvSpPr>
              <p:nvPr/>
            </p:nvSpPr>
            <p:spPr bwMode="auto">
              <a:xfrm flipV="1">
                <a:off x="4809" y="2272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7" name="Line 372"/>
              <p:cNvSpPr>
                <a:spLocks noChangeShapeType="1"/>
              </p:cNvSpPr>
              <p:nvPr/>
            </p:nvSpPr>
            <p:spPr bwMode="auto">
              <a:xfrm flipV="1">
                <a:off x="4823" y="2255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" name="Line 373"/>
              <p:cNvSpPr>
                <a:spLocks noChangeShapeType="1"/>
              </p:cNvSpPr>
              <p:nvPr/>
            </p:nvSpPr>
            <p:spPr bwMode="auto">
              <a:xfrm flipV="1">
                <a:off x="4835" y="2240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" name="Line 374"/>
              <p:cNvSpPr>
                <a:spLocks noChangeShapeType="1"/>
              </p:cNvSpPr>
              <p:nvPr/>
            </p:nvSpPr>
            <p:spPr bwMode="auto">
              <a:xfrm flipV="1">
                <a:off x="4849" y="2224"/>
                <a:ext cx="9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0" name="Line 375"/>
              <p:cNvSpPr>
                <a:spLocks noChangeShapeType="1"/>
              </p:cNvSpPr>
              <p:nvPr/>
            </p:nvSpPr>
            <p:spPr bwMode="auto">
              <a:xfrm flipV="1">
                <a:off x="4860" y="2207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1" name="Line 376"/>
              <p:cNvSpPr>
                <a:spLocks noChangeShapeType="1"/>
              </p:cNvSpPr>
              <p:nvPr/>
            </p:nvSpPr>
            <p:spPr bwMode="auto">
              <a:xfrm flipV="1">
                <a:off x="4874" y="2196"/>
                <a:ext cx="6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" name="Line 377"/>
              <p:cNvSpPr>
                <a:spLocks noChangeShapeType="1"/>
              </p:cNvSpPr>
              <p:nvPr/>
            </p:nvSpPr>
            <p:spPr bwMode="auto">
              <a:xfrm flipH="1" flipV="1">
                <a:off x="5011" y="250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" name="Line 378"/>
              <p:cNvSpPr>
                <a:spLocks noChangeShapeType="1"/>
              </p:cNvSpPr>
              <p:nvPr/>
            </p:nvSpPr>
            <p:spPr bwMode="auto">
              <a:xfrm flipH="1" flipV="1">
                <a:off x="5007" y="248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" name="Line 379"/>
              <p:cNvSpPr>
                <a:spLocks noChangeShapeType="1"/>
              </p:cNvSpPr>
              <p:nvPr/>
            </p:nvSpPr>
            <p:spPr bwMode="auto">
              <a:xfrm flipH="1" flipV="1">
                <a:off x="5003" y="246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" name="Line 380"/>
              <p:cNvSpPr>
                <a:spLocks noChangeShapeType="1"/>
              </p:cNvSpPr>
              <p:nvPr/>
            </p:nvSpPr>
            <p:spPr bwMode="auto">
              <a:xfrm flipH="1" flipV="1">
                <a:off x="5001" y="244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6" name="Line 381"/>
              <p:cNvSpPr>
                <a:spLocks noChangeShapeType="1"/>
              </p:cNvSpPr>
              <p:nvPr/>
            </p:nvSpPr>
            <p:spPr bwMode="auto">
              <a:xfrm flipH="1" flipV="1">
                <a:off x="4997" y="2424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7" name="Line 382"/>
              <p:cNvSpPr>
                <a:spLocks noChangeShapeType="1"/>
              </p:cNvSpPr>
              <p:nvPr/>
            </p:nvSpPr>
            <p:spPr bwMode="auto">
              <a:xfrm flipH="1" flipV="1">
                <a:off x="4995" y="240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8" name="Line 383"/>
              <p:cNvSpPr>
                <a:spLocks noChangeShapeType="1"/>
              </p:cNvSpPr>
              <p:nvPr/>
            </p:nvSpPr>
            <p:spPr bwMode="auto">
              <a:xfrm flipH="1" flipV="1">
                <a:off x="4991" y="2386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9" name="Line 384"/>
              <p:cNvSpPr>
                <a:spLocks noChangeShapeType="1"/>
              </p:cNvSpPr>
              <p:nvPr/>
            </p:nvSpPr>
            <p:spPr bwMode="auto">
              <a:xfrm flipH="1" flipV="1">
                <a:off x="4989" y="2367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0" name="Line 385"/>
              <p:cNvSpPr>
                <a:spLocks noChangeShapeType="1"/>
              </p:cNvSpPr>
              <p:nvPr/>
            </p:nvSpPr>
            <p:spPr bwMode="auto">
              <a:xfrm flipH="1" flipV="1">
                <a:off x="4985" y="2348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1" name="Line 386"/>
              <p:cNvSpPr>
                <a:spLocks noChangeShapeType="1"/>
              </p:cNvSpPr>
              <p:nvPr/>
            </p:nvSpPr>
            <p:spPr bwMode="auto">
              <a:xfrm flipH="1" flipV="1">
                <a:off x="4981" y="232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2" name="Line 387"/>
              <p:cNvSpPr>
                <a:spLocks noChangeShapeType="1"/>
              </p:cNvSpPr>
              <p:nvPr/>
            </p:nvSpPr>
            <p:spPr bwMode="auto">
              <a:xfrm flipH="1" flipV="1">
                <a:off x="4979" y="2310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" name="Line 388"/>
              <p:cNvSpPr>
                <a:spLocks noChangeShapeType="1"/>
              </p:cNvSpPr>
              <p:nvPr/>
            </p:nvSpPr>
            <p:spPr bwMode="auto">
              <a:xfrm flipH="1" flipV="1">
                <a:off x="4975" y="229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" name="Line 389"/>
              <p:cNvSpPr>
                <a:spLocks noChangeShapeType="1"/>
              </p:cNvSpPr>
              <p:nvPr/>
            </p:nvSpPr>
            <p:spPr bwMode="auto">
              <a:xfrm flipH="1" flipV="1">
                <a:off x="4973" y="2272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5" name="Line 390"/>
              <p:cNvSpPr>
                <a:spLocks noChangeShapeType="1"/>
              </p:cNvSpPr>
              <p:nvPr/>
            </p:nvSpPr>
            <p:spPr bwMode="auto">
              <a:xfrm flipH="1" flipV="1">
                <a:off x="4969" y="225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6" name="Line 391"/>
              <p:cNvSpPr>
                <a:spLocks noChangeShapeType="1"/>
              </p:cNvSpPr>
              <p:nvPr/>
            </p:nvSpPr>
            <p:spPr bwMode="auto">
              <a:xfrm flipH="1" flipV="1">
                <a:off x="4965" y="2232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7" name="Line 392"/>
              <p:cNvSpPr>
                <a:spLocks noChangeShapeType="1"/>
              </p:cNvSpPr>
              <p:nvPr/>
            </p:nvSpPr>
            <p:spPr bwMode="auto">
              <a:xfrm flipH="1" flipV="1">
                <a:off x="4963" y="221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8" name="Line 393"/>
              <p:cNvSpPr>
                <a:spLocks noChangeShapeType="1"/>
              </p:cNvSpPr>
              <p:nvPr/>
            </p:nvSpPr>
            <p:spPr bwMode="auto">
              <a:xfrm flipH="1" flipV="1">
                <a:off x="4959" y="2194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9" name="Line 394"/>
              <p:cNvSpPr>
                <a:spLocks noChangeShapeType="1"/>
              </p:cNvSpPr>
              <p:nvPr/>
            </p:nvSpPr>
            <p:spPr bwMode="auto">
              <a:xfrm flipH="1" flipV="1">
                <a:off x="4957" y="2176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0" name="Line 395"/>
              <p:cNvSpPr>
                <a:spLocks noChangeShapeType="1"/>
              </p:cNvSpPr>
              <p:nvPr/>
            </p:nvSpPr>
            <p:spPr bwMode="auto">
              <a:xfrm flipH="1" flipV="1">
                <a:off x="4953" y="215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1" name="Line 396"/>
              <p:cNvSpPr>
                <a:spLocks noChangeShapeType="1"/>
              </p:cNvSpPr>
              <p:nvPr/>
            </p:nvSpPr>
            <p:spPr bwMode="auto">
              <a:xfrm flipH="1" flipV="1">
                <a:off x="4951" y="213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2" name="Line 397"/>
              <p:cNvSpPr>
                <a:spLocks noChangeShapeType="1"/>
              </p:cNvSpPr>
              <p:nvPr/>
            </p:nvSpPr>
            <p:spPr bwMode="auto">
              <a:xfrm flipH="1" flipV="1">
                <a:off x="4947" y="2118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3" name="Line 398"/>
              <p:cNvSpPr>
                <a:spLocks noChangeShapeType="1"/>
              </p:cNvSpPr>
              <p:nvPr/>
            </p:nvSpPr>
            <p:spPr bwMode="auto">
              <a:xfrm flipH="1" flipV="1">
                <a:off x="4943" y="209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4" name="Line 399"/>
              <p:cNvSpPr>
                <a:spLocks noChangeShapeType="1"/>
              </p:cNvSpPr>
              <p:nvPr/>
            </p:nvSpPr>
            <p:spPr bwMode="auto">
              <a:xfrm flipV="1">
                <a:off x="4943" y="209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5" name="Line 400"/>
              <p:cNvSpPr>
                <a:spLocks noChangeShapeType="1"/>
              </p:cNvSpPr>
              <p:nvPr/>
            </p:nvSpPr>
            <p:spPr bwMode="auto">
              <a:xfrm flipH="1" flipV="1">
                <a:off x="5321" y="248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" name="Line 401"/>
              <p:cNvSpPr>
                <a:spLocks noChangeShapeType="1"/>
              </p:cNvSpPr>
              <p:nvPr/>
            </p:nvSpPr>
            <p:spPr bwMode="auto">
              <a:xfrm flipH="1" flipV="1">
                <a:off x="5315" y="2465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" name="Line 402"/>
              <p:cNvSpPr>
                <a:spLocks noChangeShapeType="1"/>
              </p:cNvSpPr>
              <p:nvPr/>
            </p:nvSpPr>
            <p:spPr bwMode="auto">
              <a:xfrm flipH="1" flipV="1">
                <a:off x="5309" y="2447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" name="Line 403"/>
              <p:cNvSpPr>
                <a:spLocks noChangeShapeType="1"/>
              </p:cNvSpPr>
              <p:nvPr/>
            </p:nvSpPr>
            <p:spPr bwMode="auto">
              <a:xfrm flipH="1" flipV="1">
                <a:off x="5305" y="242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" name="Line 404"/>
              <p:cNvSpPr>
                <a:spLocks noChangeShapeType="1"/>
              </p:cNvSpPr>
              <p:nvPr/>
            </p:nvSpPr>
            <p:spPr bwMode="auto">
              <a:xfrm flipH="1" flipV="1">
                <a:off x="5299" y="240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" name="Line 405"/>
              <p:cNvSpPr>
                <a:spLocks noChangeShapeType="1"/>
              </p:cNvSpPr>
              <p:nvPr/>
            </p:nvSpPr>
            <p:spPr bwMode="auto">
              <a:xfrm flipH="1" flipV="1">
                <a:off x="5293" y="238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1" name="Line 406"/>
              <p:cNvSpPr>
                <a:spLocks noChangeShapeType="1"/>
              </p:cNvSpPr>
              <p:nvPr/>
            </p:nvSpPr>
            <p:spPr bwMode="auto">
              <a:xfrm flipH="1" flipV="1">
                <a:off x="5287" y="237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2" name="Line 407"/>
              <p:cNvSpPr>
                <a:spLocks noChangeShapeType="1"/>
              </p:cNvSpPr>
              <p:nvPr/>
            </p:nvSpPr>
            <p:spPr bwMode="auto">
              <a:xfrm flipH="1" flipV="1">
                <a:off x="5283" y="235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" name="Line 408"/>
              <p:cNvSpPr>
                <a:spLocks noChangeShapeType="1"/>
              </p:cNvSpPr>
              <p:nvPr/>
            </p:nvSpPr>
            <p:spPr bwMode="auto">
              <a:xfrm flipH="1" flipV="1">
                <a:off x="5277" y="233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4" name="Line 409"/>
              <p:cNvSpPr>
                <a:spLocks noChangeShapeType="1"/>
              </p:cNvSpPr>
              <p:nvPr/>
            </p:nvSpPr>
            <p:spPr bwMode="auto">
              <a:xfrm flipH="1" flipV="1">
                <a:off x="5271" y="2315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5" name="Line 410"/>
              <p:cNvSpPr>
                <a:spLocks noChangeShapeType="1"/>
              </p:cNvSpPr>
              <p:nvPr/>
            </p:nvSpPr>
            <p:spPr bwMode="auto">
              <a:xfrm flipH="1" flipV="1">
                <a:off x="5265" y="2296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6" name="Line 411"/>
              <p:cNvSpPr>
                <a:spLocks noChangeShapeType="1"/>
              </p:cNvSpPr>
              <p:nvPr/>
            </p:nvSpPr>
            <p:spPr bwMode="auto">
              <a:xfrm flipH="1" flipV="1">
                <a:off x="5260" y="2277"/>
                <a:ext cx="5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7" name="Line 412"/>
              <p:cNvSpPr>
                <a:spLocks noChangeShapeType="1"/>
              </p:cNvSpPr>
              <p:nvPr/>
            </p:nvSpPr>
            <p:spPr bwMode="auto">
              <a:xfrm flipH="1" flipV="1">
                <a:off x="5256" y="225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8" name="Line 413"/>
              <p:cNvSpPr>
                <a:spLocks noChangeShapeType="1"/>
              </p:cNvSpPr>
              <p:nvPr/>
            </p:nvSpPr>
            <p:spPr bwMode="auto">
              <a:xfrm flipH="1" flipV="1">
                <a:off x="5250" y="2239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9" name="Line 414"/>
              <p:cNvSpPr>
                <a:spLocks noChangeShapeType="1"/>
              </p:cNvSpPr>
              <p:nvPr/>
            </p:nvSpPr>
            <p:spPr bwMode="auto">
              <a:xfrm flipH="1" flipV="1">
                <a:off x="5244" y="2220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0" name="Line 415"/>
              <p:cNvSpPr>
                <a:spLocks noChangeShapeType="1"/>
              </p:cNvSpPr>
              <p:nvPr/>
            </p:nvSpPr>
            <p:spPr bwMode="auto">
              <a:xfrm flipH="1" flipV="1">
                <a:off x="5238" y="2202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1" name="Line 416"/>
              <p:cNvSpPr>
                <a:spLocks noChangeShapeType="1"/>
              </p:cNvSpPr>
              <p:nvPr/>
            </p:nvSpPr>
            <p:spPr bwMode="auto">
              <a:xfrm flipH="1" flipV="1">
                <a:off x="5234" y="2182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2" name="Line 417"/>
              <p:cNvSpPr>
                <a:spLocks noChangeShapeType="1"/>
              </p:cNvSpPr>
              <p:nvPr/>
            </p:nvSpPr>
            <p:spPr bwMode="auto">
              <a:xfrm flipH="1" flipV="1">
                <a:off x="5228" y="2164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" name="Line 418"/>
              <p:cNvSpPr>
                <a:spLocks noChangeShapeType="1"/>
              </p:cNvSpPr>
              <p:nvPr/>
            </p:nvSpPr>
            <p:spPr bwMode="auto">
              <a:xfrm flipH="1" flipV="1">
                <a:off x="5222" y="2146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4" name="Line 419"/>
              <p:cNvSpPr>
                <a:spLocks noChangeShapeType="1"/>
              </p:cNvSpPr>
              <p:nvPr/>
            </p:nvSpPr>
            <p:spPr bwMode="auto">
              <a:xfrm flipH="1" flipV="1">
                <a:off x="5216" y="2126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5" name="Line 420"/>
              <p:cNvSpPr>
                <a:spLocks noChangeShapeType="1"/>
              </p:cNvSpPr>
              <p:nvPr/>
            </p:nvSpPr>
            <p:spPr bwMode="auto">
              <a:xfrm flipH="1" flipV="1">
                <a:off x="5212" y="210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6" name="Line 421"/>
              <p:cNvSpPr>
                <a:spLocks noChangeShapeType="1"/>
              </p:cNvSpPr>
              <p:nvPr/>
            </p:nvSpPr>
            <p:spPr bwMode="auto">
              <a:xfrm flipH="1" flipV="1">
                <a:off x="5497" y="2503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7" name="Line 422"/>
              <p:cNvSpPr>
                <a:spLocks noChangeShapeType="1"/>
              </p:cNvSpPr>
              <p:nvPr/>
            </p:nvSpPr>
            <p:spPr bwMode="auto">
              <a:xfrm flipH="1" flipV="1">
                <a:off x="5487" y="2485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8" name="Line 423"/>
              <p:cNvSpPr>
                <a:spLocks noChangeShapeType="1"/>
              </p:cNvSpPr>
              <p:nvPr/>
            </p:nvSpPr>
            <p:spPr bwMode="auto">
              <a:xfrm flipH="1" flipV="1">
                <a:off x="5477" y="2467"/>
                <a:ext cx="8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9" name="Line 424"/>
              <p:cNvSpPr>
                <a:spLocks noChangeShapeType="1"/>
              </p:cNvSpPr>
              <p:nvPr/>
            </p:nvSpPr>
            <p:spPr bwMode="auto">
              <a:xfrm flipH="1" flipV="1">
                <a:off x="5467" y="2450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0" name="Line 425"/>
              <p:cNvSpPr>
                <a:spLocks noChangeShapeType="1"/>
              </p:cNvSpPr>
              <p:nvPr/>
            </p:nvSpPr>
            <p:spPr bwMode="auto">
              <a:xfrm flipH="1" flipV="1">
                <a:off x="5457" y="2432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1" name="Line 426"/>
              <p:cNvSpPr>
                <a:spLocks noChangeShapeType="1"/>
              </p:cNvSpPr>
              <p:nvPr/>
            </p:nvSpPr>
            <p:spPr bwMode="auto">
              <a:xfrm flipH="1" flipV="1">
                <a:off x="5447" y="2415"/>
                <a:ext cx="8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2" name="Line 427"/>
              <p:cNvSpPr>
                <a:spLocks noChangeShapeType="1"/>
              </p:cNvSpPr>
              <p:nvPr/>
            </p:nvSpPr>
            <p:spPr bwMode="auto">
              <a:xfrm flipH="1" flipV="1">
                <a:off x="5437" y="2397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" name="Line 428"/>
              <p:cNvSpPr>
                <a:spLocks noChangeShapeType="1"/>
              </p:cNvSpPr>
              <p:nvPr/>
            </p:nvSpPr>
            <p:spPr bwMode="auto">
              <a:xfrm flipH="1" flipV="1">
                <a:off x="5427" y="2381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" name="Line 429"/>
              <p:cNvSpPr>
                <a:spLocks noChangeShapeType="1"/>
              </p:cNvSpPr>
              <p:nvPr/>
            </p:nvSpPr>
            <p:spPr bwMode="auto">
              <a:xfrm flipH="1" flipV="1">
                <a:off x="5418" y="2362"/>
                <a:ext cx="7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5" name="Line 430"/>
              <p:cNvSpPr>
                <a:spLocks noChangeShapeType="1"/>
              </p:cNvSpPr>
              <p:nvPr/>
            </p:nvSpPr>
            <p:spPr bwMode="auto">
              <a:xfrm flipH="1" flipV="1">
                <a:off x="5408" y="2346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69" name="Line 431"/>
            <p:cNvSpPr>
              <a:spLocks noChangeShapeType="1"/>
            </p:cNvSpPr>
            <p:nvPr/>
          </p:nvSpPr>
          <p:spPr bwMode="auto">
            <a:xfrm flipH="1" flipV="1">
              <a:off x="2798" y="1622"/>
              <a:ext cx="6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Line 432"/>
            <p:cNvSpPr>
              <a:spLocks noChangeShapeType="1"/>
            </p:cNvSpPr>
            <p:nvPr/>
          </p:nvSpPr>
          <p:spPr bwMode="auto">
            <a:xfrm flipH="1" flipV="1">
              <a:off x="2787" y="1599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1" name="Line 433"/>
            <p:cNvSpPr>
              <a:spLocks noChangeShapeType="1"/>
            </p:cNvSpPr>
            <p:nvPr/>
          </p:nvSpPr>
          <p:spPr bwMode="auto">
            <a:xfrm flipH="1" flipV="1">
              <a:off x="2778" y="1575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Line 434"/>
            <p:cNvSpPr>
              <a:spLocks noChangeShapeType="1"/>
            </p:cNvSpPr>
            <p:nvPr/>
          </p:nvSpPr>
          <p:spPr bwMode="auto">
            <a:xfrm flipH="1" flipV="1">
              <a:off x="2769" y="1553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Line 435"/>
            <p:cNvSpPr>
              <a:spLocks noChangeShapeType="1"/>
            </p:cNvSpPr>
            <p:nvPr/>
          </p:nvSpPr>
          <p:spPr bwMode="auto">
            <a:xfrm flipH="1" flipV="1">
              <a:off x="2761" y="1527"/>
              <a:ext cx="7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Line 436"/>
            <p:cNvSpPr>
              <a:spLocks noChangeShapeType="1"/>
            </p:cNvSpPr>
            <p:nvPr/>
          </p:nvSpPr>
          <p:spPr bwMode="auto">
            <a:xfrm flipH="1" flipV="1">
              <a:off x="2752" y="1503"/>
              <a:ext cx="6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5" name="Line 437"/>
            <p:cNvSpPr>
              <a:spLocks noChangeShapeType="1"/>
            </p:cNvSpPr>
            <p:nvPr/>
          </p:nvSpPr>
          <p:spPr bwMode="auto">
            <a:xfrm flipH="1" flipV="1">
              <a:off x="2743" y="1481"/>
              <a:ext cx="6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Line 438"/>
            <p:cNvSpPr>
              <a:spLocks noChangeShapeType="1"/>
            </p:cNvSpPr>
            <p:nvPr/>
          </p:nvSpPr>
          <p:spPr bwMode="auto">
            <a:xfrm flipH="1" flipV="1">
              <a:off x="2734" y="1457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7" name="Line 439"/>
            <p:cNvSpPr>
              <a:spLocks noChangeShapeType="1"/>
            </p:cNvSpPr>
            <p:nvPr/>
          </p:nvSpPr>
          <p:spPr bwMode="auto">
            <a:xfrm flipH="1" flipV="1">
              <a:off x="2725" y="1434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8" name="Line 440"/>
            <p:cNvSpPr>
              <a:spLocks noChangeShapeType="1"/>
            </p:cNvSpPr>
            <p:nvPr/>
          </p:nvSpPr>
          <p:spPr bwMode="auto">
            <a:xfrm flipH="1" flipV="1">
              <a:off x="2716" y="1409"/>
              <a:ext cx="7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Line 441"/>
            <p:cNvSpPr>
              <a:spLocks noChangeShapeType="1"/>
            </p:cNvSpPr>
            <p:nvPr/>
          </p:nvSpPr>
          <p:spPr bwMode="auto">
            <a:xfrm flipH="1" flipV="1">
              <a:off x="2707" y="1386"/>
              <a:ext cx="5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" name="Line 442"/>
            <p:cNvSpPr>
              <a:spLocks noChangeShapeType="1"/>
            </p:cNvSpPr>
            <p:nvPr/>
          </p:nvSpPr>
          <p:spPr bwMode="auto">
            <a:xfrm flipH="1" flipV="1">
              <a:off x="2696" y="1362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" name="Line 443"/>
            <p:cNvSpPr>
              <a:spLocks noChangeShapeType="1"/>
            </p:cNvSpPr>
            <p:nvPr/>
          </p:nvSpPr>
          <p:spPr bwMode="auto">
            <a:xfrm flipH="1" flipV="1">
              <a:off x="2687" y="1341"/>
              <a:ext cx="7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Line 444"/>
            <p:cNvSpPr>
              <a:spLocks noChangeShapeType="1"/>
            </p:cNvSpPr>
            <p:nvPr/>
          </p:nvSpPr>
          <p:spPr bwMode="auto">
            <a:xfrm>
              <a:off x="2955" y="1461"/>
              <a:ext cx="37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3" name="Freeform 445"/>
            <p:cNvSpPr>
              <a:spLocks/>
            </p:cNvSpPr>
            <p:nvPr/>
          </p:nvSpPr>
          <p:spPr bwMode="auto">
            <a:xfrm>
              <a:off x="774" y="1289"/>
              <a:ext cx="2181" cy="373"/>
            </a:xfrm>
            <a:custGeom>
              <a:avLst/>
              <a:gdLst>
                <a:gd name="T0" fmla="*/ 0 w 2405"/>
                <a:gd name="T1" fmla="*/ 1064 h 276"/>
                <a:gd name="T2" fmla="*/ 52 w 2405"/>
                <a:gd name="T3" fmla="*/ 1180 h 276"/>
                <a:gd name="T4" fmla="*/ 49 w 2405"/>
                <a:gd name="T5" fmla="*/ 847 h 276"/>
                <a:gd name="T6" fmla="*/ 154 w 2405"/>
                <a:gd name="T7" fmla="*/ 58 h 276"/>
                <a:gd name="T8" fmla="*/ 283 w 2405"/>
                <a:gd name="T9" fmla="*/ 573 h 276"/>
                <a:gd name="T10" fmla="*/ 368 w 2405"/>
                <a:gd name="T11" fmla="*/ 0 h 276"/>
                <a:gd name="T12" fmla="*/ 503 w 2405"/>
                <a:gd name="T13" fmla="*/ 691 h 276"/>
                <a:gd name="T14" fmla="*/ 512 w 2405"/>
                <a:gd name="T15" fmla="*/ 1123 h 276"/>
                <a:gd name="T16" fmla="*/ 509 w 2405"/>
                <a:gd name="T17" fmla="*/ 1243 h 276"/>
                <a:gd name="T18" fmla="*/ 549 w 2405"/>
                <a:gd name="T19" fmla="*/ 1123 h 276"/>
                <a:gd name="T20" fmla="*/ 549 w 2405"/>
                <a:gd name="T21" fmla="*/ 691 h 276"/>
                <a:gd name="T22" fmla="*/ 667 w 2405"/>
                <a:gd name="T23" fmla="*/ 58 h 276"/>
                <a:gd name="T24" fmla="*/ 715 w 2405"/>
                <a:gd name="T25" fmla="*/ 234 h 276"/>
                <a:gd name="T26" fmla="*/ 743 w 2405"/>
                <a:gd name="T27" fmla="*/ 36 h 276"/>
                <a:gd name="T28" fmla="*/ 880 w 2405"/>
                <a:gd name="T29" fmla="*/ 607 h 276"/>
                <a:gd name="T30" fmla="*/ 1044 w 2405"/>
                <a:gd name="T31" fmla="*/ 427 h 276"/>
                <a:gd name="T32" fmla="*/ 1092 w 2405"/>
                <a:gd name="T33" fmla="*/ 36 h 276"/>
                <a:gd name="T34" fmla="*/ 1213 w 2405"/>
                <a:gd name="T35" fmla="*/ 492 h 276"/>
                <a:gd name="T36" fmla="*/ 1254 w 2405"/>
                <a:gd name="T37" fmla="*/ 58 h 276"/>
                <a:gd name="T38" fmla="*/ 1296 w 2405"/>
                <a:gd name="T39" fmla="*/ 177 h 276"/>
                <a:gd name="T40" fmla="*/ 1475 w 2405"/>
                <a:gd name="T41" fmla="*/ 573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05"/>
                <a:gd name="T64" fmla="*/ 0 h 276"/>
                <a:gd name="T65" fmla="*/ 2405 w 2405"/>
                <a:gd name="T66" fmla="*/ 276 h 2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05" h="276">
                  <a:moveTo>
                    <a:pt x="0" y="236"/>
                  </a:moveTo>
                  <a:lnTo>
                    <a:pt x="85" y="262"/>
                  </a:lnTo>
                  <a:lnTo>
                    <a:pt x="79" y="188"/>
                  </a:lnTo>
                  <a:lnTo>
                    <a:pt x="251" y="13"/>
                  </a:lnTo>
                  <a:lnTo>
                    <a:pt x="461" y="127"/>
                  </a:lnTo>
                  <a:lnTo>
                    <a:pt x="601" y="0"/>
                  </a:lnTo>
                  <a:lnTo>
                    <a:pt x="820" y="153"/>
                  </a:lnTo>
                  <a:lnTo>
                    <a:pt x="836" y="249"/>
                  </a:lnTo>
                  <a:lnTo>
                    <a:pt x="830" y="276"/>
                  </a:lnTo>
                  <a:lnTo>
                    <a:pt x="893" y="249"/>
                  </a:lnTo>
                  <a:lnTo>
                    <a:pt x="893" y="153"/>
                  </a:lnTo>
                  <a:lnTo>
                    <a:pt x="1087" y="13"/>
                  </a:lnTo>
                  <a:lnTo>
                    <a:pt x="1164" y="52"/>
                  </a:lnTo>
                  <a:lnTo>
                    <a:pt x="1211" y="8"/>
                  </a:lnTo>
                  <a:lnTo>
                    <a:pt x="1435" y="135"/>
                  </a:lnTo>
                  <a:lnTo>
                    <a:pt x="1701" y="95"/>
                  </a:lnTo>
                  <a:lnTo>
                    <a:pt x="1780" y="8"/>
                  </a:lnTo>
                  <a:lnTo>
                    <a:pt x="1978" y="109"/>
                  </a:lnTo>
                  <a:lnTo>
                    <a:pt x="2045" y="13"/>
                  </a:lnTo>
                  <a:lnTo>
                    <a:pt x="2114" y="39"/>
                  </a:lnTo>
                  <a:lnTo>
                    <a:pt x="2405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Line 446"/>
            <p:cNvSpPr>
              <a:spLocks noChangeShapeType="1"/>
            </p:cNvSpPr>
            <p:nvPr/>
          </p:nvSpPr>
          <p:spPr bwMode="auto">
            <a:xfrm flipV="1">
              <a:off x="2666" y="193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Line 447"/>
            <p:cNvSpPr>
              <a:spLocks noChangeShapeType="1"/>
            </p:cNvSpPr>
            <p:nvPr/>
          </p:nvSpPr>
          <p:spPr bwMode="auto">
            <a:xfrm flipV="1">
              <a:off x="2666" y="1911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Line 448"/>
            <p:cNvSpPr>
              <a:spLocks noChangeShapeType="1"/>
            </p:cNvSpPr>
            <p:nvPr/>
          </p:nvSpPr>
          <p:spPr bwMode="auto">
            <a:xfrm flipV="1">
              <a:off x="2668" y="188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Line 449"/>
            <p:cNvSpPr>
              <a:spLocks noChangeShapeType="1"/>
            </p:cNvSpPr>
            <p:nvPr/>
          </p:nvSpPr>
          <p:spPr bwMode="auto">
            <a:xfrm flipV="1">
              <a:off x="2668" y="1857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Line 450"/>
            <p:cNvSpPr>
              <a:spLocks noChangeShapeType="1"/>
            </p:cNvSpPr>
            <p:nvPr/>
          </p:nvSpPr>
          <p:spPr bwMode="auto">
            <a:xfrm flipV="1">
              <a:off x="2668" y="1832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Line 451"/>
            <p:cNvSpPr>
              <a:spLocks noChangeShapeType="1"/>
            </p:cNvSpPr>
            <p:nvPr/>
          </p:nvSpPr>
          <p:spPr bwMode="auto">
            <a:xfrm flipV="1">
              <a:off x="2670" y="18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Line 452"/>
            <p:cNvSpPr>
              <a:spLocks noChangeShapeType="1"/>
            </p:cNvSpPr>
            <p:nvPr/>
          </p:nvSpPr>
          <p:spPr bwMode="auto">
            <a:xfrm flipV="1">
              <a:off x="2670" y="177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1" name="Line 453"/>
            <p:cNvSpPr>
              <a:spLocks noChangeShapeType="1"/>
            </p:cNvSpPr>
            <p:nvPr/>
          </p:nvSpPr>
          <p:spPr bwMode="auto">
            <a:xfrm flipV="1">
              <a:off x="2671" y="175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2" name="Line 454"/>
            <p:cNvSpPr>
              <a:spLocks noChangeShapeType="1"/>
            </p:cNvSpPr>
            <p:nvPr/>
          </p:nvSpPr>
          <p:spPr bwMode="auto">
            <a:xfrm flipV="1">
              <a:off x="2671" y="172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" name="Line 455"/>
            <p:cNvSpPr>
              <a:spLocks noChangeShapeType="1"/>
            </p:cNvSpPr>
            <p:nvPr/>
          </p:nvSpPr>
          <p:spPr bwMode="auto">
            <a:xfrm flipV="1">
              <a:off x="2671" y="1701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Line 456"/>
            <p:cNvSpPr>
              <a:spLocks noChangeShapeType="1"/>
            </p:cNvSpPr>
            <p:nvPr/>
          </p:nvSpPr>
          <p:spPr bwMode="auto">
            <a:xfrm flipV="1">
              <a:off x="2674" y="1673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5" name="Line 457"/>
            <p:cNvSpPr>
              <a:spLocks noChangeShapeType="1"/>
            </p:cNvSpPr>
            <p:nvPr/>
          </p:nvSpPr>
          <p:spPr bwMode="auto">
            <a:xfrm flipV="1">
              <a:off x="2674" y="1649"/>
              <a:ext cx="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6" name="Line 458"/>
            <p:cNvSpPr>
              <a:spLocks noChangeShapeType="1"/>
            </p:cNvSpPr>
            <p:nvPr/>
          </p:nvSpPr>
          <p:spPr bwMode="auto">
            <a:xfrm flipV="1">
              <a:off x="2674" y="162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" name="Line 459"/>
            <p:cNvSpPr>
              <a:spLocks noChangeShapeType="1"/>
            </p:cNvSpPr>
            <p:nvPr/>
          </p:nvSpPr>
          <p:spPr bwMode="auto">
            <a:xfrm flipV="1">
              <a:off x="2674" y="159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8" name="Line 460"/>
            <p:cNvSpPr>
              <a:spLocks noChangeShapeType="1"/>
            </p:cNvSpPr>
            <p:nvPr/>
          </p:nvSpPr>
          <p:spPr bwMode="auto">
            <a:xfrm flipV="1">
              <a:off x="2674" y="1571"/>
              <a:ext cx="2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9" name="Line 461"/>
            <p:cNvSpPr>
              <a:spLocks noChangeShapeType="1"/>
            </p:cNvSpPr>
            <p:nvPr/>
          </p:nvSpPr>
          <p:spPr bwMode="auto">
            <a:xfrm flipV="1">
              <a:off x="2676" y="154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0" name="Line 462"/>
            <p:cNvSpPr>
              <a:spLocks noChangeShapeType="1"/>
            </p:cNvSpPr>
            <p:nvPr/>
          </p:nvSpPr>
          <p:spPr bwMode="auto">
            <a:xfrm flipV="1">
              <a:off x="2676" y="1516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1" name="Line 463"/>
            <p:cNvSpPr>
              <a:spLocks noChangeShapeType="1"/>
            </p:cNvSpPr>
            <p:nvPr/>
          </p:nvSpPr>
          <p:spPr bwMode="auto">
            <a:xfrm flipV="1">
              <a:off x="2678" y="148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" name="Line 464"/>
            <p:cNvSpPr>
              <a:spLocks noChangeShapeType="1"/>
            </p:cNvSpPr>
            <p:nvPr/>
          </p:nvSpPr>
          <p:spPr bwMode="auto">
            <a:xfrm flipV="1">
              <a:off x="2678" y="146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3" name="Line 465"/>
            <p:cNvSpPr>
              <a:spLocks noChangeShapeType="1"/>
            </p:cNvSpPr>
            <p:nvPr/>
          </p:nvSpPr>
          <p:spPr bwMode="auto">
            <a:xfrm flipV="1">
              <a:off x="2678" y="1438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4" name="Line 466"/>
            <p:cNvSpPr>
              <a:spLocks noChangeShapeType="1"/>
            </p:cNvSpPr>
            <p:nvPr/>
          </p:nvSpPr>
          <p:spPr bwMode="auto">
            <a:xfrm flipV="1">
              <a:off x="2680" y="1410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5" name="Line 467"/>
            <p:cNvSpPr>
              <a:spLocks noChangeShapeType="1"/>
            </p:cNvSpPr>
            <p:nvPr/>
          </p:nvSpPr>
          <p:spPr bwMode="auto">
            <a:xfrm flipV="1">
              <a:off x="2680" y="1386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Freeform 468"/>
            <p:cNvSpPr>
              <a:spLocks/>
            </p:cNvSpPr>
            <p:nvPr/>
          </p:nvSpPr>
          <p:spPr bwMode="auto">
            <a:xfrm>
              <a:off x="1121" y="1951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Freeform 469"/>
            <p:cNvSpPr>
              <a:spLocks/>
            </p:cNvSpPr>
            <p:nvPr/>
          </p:nvSpPr>
          <p:spPr bwMode="auto">
            <a:xfrm>
              <a:off x="1121" y="1951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Freeform 470"/>
            <p:cNvSpPr>
              <a:spLocks/>
            </p:cNvSpPr>
            <p:nvPr/>
          </p:nvSpPr>
          <p:spPr bwMode="auto">
            <a:xfrm>
              <a:off x="1239" y="1959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9" name="Freeform 471"/>
            <p:cNvSpPr>
              <a:spLocks/>
            </p:cNvSpPr>
            <p:nvPr/>
          </p:nvSpPr>
          <p:spPr bwMode="auto">
            <a:xfrm>
              <a:off x="1239" y="1959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Freeform 472"/>
            <p:cNvSpPr>
              <a:spLocks/>
            </p:cNvSpPr>
            <p:nvPr/>
          </p:nvSpPr>
          <p:spPr bwMode="auto">
            <a:xfrm>
              <a:off x="1731" y="1965"/>
              <a:ext cx="54" cy="38"/>
            </a:xfrm>
            <a:custGeom>
              <a:avLst/>
              <a:gdLst>
                <a:gd name="T0" fmla="*/ 0 w 60"/>
                <a:gd name="T1" fmla="*/ 0 h 28"/>
                <a:gd name="T2" fmla="*/ 14 w 60"/>
                <a:gd name="T3" fmla="*/ 130 h 28"/>
                <a:gd name="T4" fmla="*/ 36 w 60"/>
                <a:gd name="T5" fmla="*/ 1 h 28"/>
                <a:gd name="T6" fmla="*/ 0 60000 65536"/>
                <a:gd name="T7" fmla="*/ 0 60000 65536"/>
                <a:gd name="T8" fmla="*/ 0 60000 65536"/>
                <a:gd name="T9" fmla="*/ 0 w 60"/>
                <a:gd name="T10" fmla="*/ 0 h 28"/>
                <a:gd name="T11" fmla="*/ 60 w 60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28">
                  <a:moveTo>
                    <a:pt x="0" y="0"/>
                  </a:moveTo>
                  <a:lnTo>
                    <a:pt x="24" y="28"/>
                  </a:lnTo>
                  <a:lnTo>
                    <a:pt x="60" y="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1" name="Freeform 473"/>
            <p:cNvSpPr>
              <a:spLocks/>
            </p:cNvSpPr>
            <p:nvPr/>
          </p:nvSpPr>
          <p:spPr bwMode="auto">
            <a:xfrm>
              <a:off x="1942" y="1948"/>
              <a:ext cx="42" cy="45"/>
            </a:xfrm>
            <a:custGeom>
              <a:avLst/>
              <a:gdLst>
                <a:gd name="T0" fmla="*/ 0 w 46"/>
                <a:gd name="T1" fmla="*/ 0 h 33"/>
                <a:gd name="T2" fmla="*/ 20 w 46"/>
                <a:gd name="T3" fmla="*/ 154 h 33"/>
                <a:gd name="T4" fmla="*/ 29 w 46"/>
                <a:gd name="T5" fmla="*/ 26 h 33"/>
                <a:gd name="T6" fmla="*/ 0 60000 65536"/>
                <a:gd name="T7" fmla="*/ 0 60000 65536"/>
                <a:gd name="T8" fmla="*/ 0 60000 65536"/>
                <a:gd name="T9" fmla="*/ 0 w 46"/>
                <a:gd name="T10" fmla="*/ 0 h 33"/>
                <a:gd name="T11" fmla="*/ 46 w 4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3">
                  <a:moveTo>
                    <a:pt x="0" y="0"/>
                  </a:moveTo>
                  <a:lnTo>
                    <a:pt x="32" y="33"/>
                  </a:lnTo>
                  <a:lnTo>
                    <a:pt x="46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2" name="Freeform 474"/>
            <p:cNvSpPr>
              <a:spLocks/>
            </p:cNvSpPr>
            <p:nvPr/>
          </p:nvSpPr>
          <p:spPr bwMode="auto">
            <a:xfrm>
              <a:off x="2022" y="1955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3" name="Freeform 475"/>
            <p:cNvSpPr>
              <a:spLocks/>
            </p:cNvSpPr>
            <p:nvPr/>
          </p:nvSpPr>
          <p:spPr bwMode="auto">
            <a:xfrm>
              <a:off x="2022" y="1955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4" name="Freeform 476"/>
            <p:cNvSpPr>
              <a:spLocks/>
            </p:cNvSpPr>
            <p:nvPr/>
          </p:nvSpPr>
          <p:spPr bwMode="auto">
            <a:xfrm>
              <a:off x="2233" y="1944"/>
              <a:ext cx="48" cy="53"/>
            </a:xfrm>
            <a:custGeom>
              <a:avLst/>
              <a:gdLst>
                <a:gd name="T0" fmla="*/ 4 w 52"/>
                <a:gd name="T1" fmla="*/ 181 h 39"/>
                <a:gd name="T2" fmla="*/ 26 w 52"/>
                <a:gd name="T3" fmla="*/ 169 h 39"/>
                <a:gd name="T4" fmla="*/ 35 w 52"/>
                <a:gd name="T5" fmla="*/ 50 h 39"/>
                <a:gd name="T6" fmla="*/ 30 w 52"/>
                <a:gd name="T7" fmla="*/ 27 h 39"/>
                <a:gd name="T8" fmla="*/ 16 w 52"/>
                <a:gd name="T9" fmla="*/ 0 h 39"/>
                <a:gd name="T10" fmla="*/ 6 w 52"/>
                <a:gd name="T11" fmla="*/ 0 h 39"/>
                <a:gd name="T12" fmla="*/ 0 w 52"/>
                <a:gd name="T13" fmla="*/ 5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9"/>
                <a:gd name="T23" fmla="*/ 52 w 5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9">
                  <a:moveTo>
                    <a:pt x="4" y="39"/>
                  </a:moveTo>
                  <a:lnTo>
                    <a:pt x="38" y="36"/>
                  </a:lnTo>
                  <a:lnTo>
                    <a:pt x="52" y="11"/>
                  </a:lnTo>
                  <a:lnTo>
                    <a:pt x="44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" name="Line 477"/>
            <p:cNvSpPr>
              <a:spLocks noChangeShapeType="1"/>
            </p:cNvSpPr>
            <p:nvPr/>
          </p:nvSpPr>
          <p:spPr bwMode="auto">
            <a:xfrm flipH="1" flipV="1">
              <a:off x="901" y="1959"/>
              <a:ext cx="13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6" name="Freeform 478"/>
            <p:cNvSpPr>
              <a:spLocks/>
            </p:cNvSpPr>
            <p:nvPr/>
          </p:nvSpPr>
          <p:spPr bwMode="auto">
            <a:xfrm>
              <a:off x="901" y="1959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7" name="Freeform 479"/>
            <p:cNvSpPr>
              <a:spLocks/>
            </p:cNvSpPr>
            <p:nvPr/>
          </p:nvSpPr>
          <p:spPr bwMode="auto">
            <a:xfrm>
              <a:off x="901" y="1959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" name="Freeform 480"/>
            <p:cNvSpPr>
              <a:spLocks/>
            </p:cNvSpPr>
            <p:nvPr/>
          </p:nvSpPr>
          <p:spPr bwMode="auto">
            <a:xfrm>
              <a:off x="1048" y="1955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9" name="Freeform 481"/>
            <p:cNvSpPr>
              <a:spLocks/>
            </p:cNvSpPr>
            <p:nvPr/>
          </p:nvSpPr>
          <p:spPr bwMode="auto">
            <a:xfrm>
              <a:off x="1048" y="1955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Freeform 482"/>
            <p:cNvSpPr>
              <a:spLocks/>
            </p:cNvSpPr>
            <p:nvPr/>
          </p:nvSpPr>
          <p:spPr bwMode="auto">
            <a:xfrm>
              <a:off x="1641" y="1955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Freeform 483"/>
            <p:cNvSpPr>
              <a:spLocks/>
            </p:cNvSpPr>
            <p:nvPr/>
          </p:nvSpPr>
          <p:spPr bwMode="auto">
            <a:xfrm>
              <a:off x="1641" y="1955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Freeform 484"/>
            <p:cNvSpPr>
              <a:spLocks/>
            </p:cNvSpPr>
            <p:nvPr/>
          </p:nvSpPr>
          <p:spPr bwMode="auto">
            <a:xfrm>
              <a:off x="1946" y="1948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Freeform 485"/>
            <p:cNvSpPr>
              <a:spLocks/>
            </p:cNvSpPr>
            <p:nvPr/>
          </p:nvSpPr>
          <p:spPr bwMode="auto">
            <a:xfrm>
              <a:off x="1946" y="1948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Freeform 486"/>
            <p:cNvSpPr>
              <a:spLocks/>
            </p:cNvSpPr>
            <p:nvPr/>
          </p:nvSpPr>
          <p:spPr bwMode="auto">
            <a:xfrm>
              <a:off x="1735" y="1965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Freeform 487"/>
            <p:cNvSpPr>
              <a:spLocks/>
            </p:cNvSpPr>
            <p:nvPr/>
          </p:nvSpPr>
          <p:spPr bwMode="auto">
            <a:xfrm>
              <a:off x="1735" y="1965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6" name="Freeform 488"/>
            <p:cNvSpPr>
              <a:spLocks/>
            </p:cNvSpPr>
            <p:nvPr/>
          </p:nvSpPr>
          <p:spPr bwMode="auto">
            <a:xfrm>
              <a:off x="1334" y="1951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7" name="Freeform 489"/>
            <p:cNvSpPr>
              <a:spLocks/>
            </p:cNvSpPr>
            <p:nvPr/>
          </p:nvSpPr>
          <p:spPr bwMode="auto">
            <a:xfrm>
              <a:off x="1334" y="1951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Freeform 490"/>
            <p:cNvSpPr>
              <a:spLocks/>
            </p:cNvSpPr>
            <p:nvPr/>
          </p:nvSpPr>
          <p:spPr bwMode="auto">
            <a:xfrm>
              <a:off x="1421" y="1948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Freeform 491"/>
            <p:cNvSpPr>
              <a:spLocks/>
            </p:cNvSpPr>
            <p:nvPr/>
          </p:nvSpPr>
          <p:spPr bwMode="auto">
            <a:xfrm>
              <a:off x="1421" y="1948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Freeform 492"/>
            <p:cNvSpPr>
              <a:spLocks/>
            </p:cNvSpPr>
            <p:nvPr/>
          </p:nvSpPr>
          <p:spPr bwMode="auto">
            <a:xfrm>
              <a:off x="2225" y="1951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" name="Freeform 493"/>
            <p:cNvSpPr>
              <a:spLocks/>
            </p:cNvSpPr>
            <p:nvPr/>
          </p:nvSpPr>
          <p:spPr bwMode="auto">
            <a:xfrm>
              <a:off x="2225" y="1951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2" name="Freeform 494"/>
            <p:cNvSpPr>
              <a:spLocks/>
            </p:cNvSpPr>
            <p:nvPr/>
          </p:nvSpPr>
          <p:spPr bwMode="auto">
            <a:xfrm>
              <a:off x="2320" y="1965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3" name="Freeform 495"/>
            <p:cNvSpPr>
              <a:spLocks/>
            </p:cNvSpPr>
            <p:nvPr/>
          </p:nvSpPr>
          <p:spPr bwMode="auto">
            <a:xfrm>
              <a:off x="2320" y="1965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4" name="Freeform 496"/>
            <p:cNvSpPr>
              <a:spLocks/>
            </p:cNvSpPr>
            <p:nvPr/>
          </p:nvSpPr>
          <p:spPr bwMode="auto">
            <a:xfrm>
              <a:off x="2424" y="1959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5" name="Freeform 497"/>
            <p:cNvSpPr>
              <a:spLocks/>
            </p:cNvSpPr>
            <p:nvPr/>
          </p:nvSpPr>
          <p:spPr bwMode="auto">
            <a:xfrm>
              <a:off x="2424" y="1959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Freeform 498"/>
            <p:cNvSpPr>
              <a:spLocks/>
            </p:cNvSpPr>
            <p:nvPr/>
          </p:nvSpPr>
          <p:spPr bwMode="auto">
            <a:xfrm>
              <a:off x="2529" y="1959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Freeform 499"/>
            <p:cNvSpPr>
              <a:spLocks/>
            </p:cNvSpPr>
            <p:nvPr/>
          </p:nvSpPr>
          <p:spPr bwMode="auto">
            <a:xfrm>
              <a:off x="2529" y="1959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8" name="Freeform 500"/>
            <p:cNvSpPr>
              <a:spLocks/>
            </p:cNvSpPr>
            <p:nvPr/>
          </p:nvSpPr>
          <p:spPr bwMode="auto">
            <a:xfrm>
              <a:off x="2729" y="1955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9" name="Freeform 501"/>
            <p:cNvSpPr>
              <a:spLocks/>
            </p:cNvSpPr>
            <p:nvPr/>
          </p:nvSpPr>
          <p:spPr bwMode="auto">
            <a:xfrm>
              <a:off x="2729" y="1955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0" name="Freeform 502"/>
            <p:cNvSpPr>
              <a:spLocks/>
            </p:cNvSpPr>
            <p:nvPr/>
          </p:nvSpPr>
          <p:spPr bwMode="auto">
            <a:xfrm>
              <a:off x="2916" y="1951"/>
              <a:ext cx="45" cy="32"/>
            </a:xfrm>
            <a:custGeom>
              <a:avLst/>
              <a:gdLst>
                <a:gd name="T0" fmla="*/ 0 w 50"/>
                <a:gd name="T1" fmla="*/ 50 h 23"/>
                <a:gd name="T2" fmla="*/ 25 w 50"/>
                <a:gd name="T3" fmla="*/ 122 h 23"/>
                <a:gd name="T4" fmla="*/ 30 w 50"/>
                <a:gd name="T5" fmla="*/ 0 h 23"/>
                <a:gd name="T6" fmla="*/ 0 w 50"/>
                <a:gd name="T7" fmla="*/ 5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1" name="Freeform 503"/>
            <p:cNvSpPr>
              <a:spLocks/>
            </p:cNvSpPr>
            <p:nvPr/>
          </p:nvSpPr>
          <p:spPr bwMode="auto">
            <a:xfrm>
              <a:off x="2916" y="1951"/>
              <a:ext cx="45" cy="32"/>
            </a:xfrm>
            <a:custGeom>
              <a:avLst/>
              <a:gdLst>
                <a:gd name="T0" fmla="*/ 0 w 50"/>
                <a:gd name="T1" fmla="*/ 50 h 23"/>
                <a:gd name="T2" fmla="*/ 25 w 50"/>
                <a:gd name="T3" fmla="*/ 122 h 23"/>
                <a:gd name="T4" fmla="*/ 30 w 50"/>
                <a:gd name="T5" fmla="*/ 0 h 23"/>
                <a:gd name="T6" fmla="*/ 0 w 50"/>
                <a:gd name="T7" fmla="*/ 5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2" name="Line 504"/>
            <p:cNvSpPr>
              <a:spLocks noChangeShapeType="1"/>
            </p:cNvSpPr>
            <p:nvPr/>
          </p:nvSpPr>
          <p:spPr bwMode="auto">
            <a:xfrm>
              <a:off x="1758" y="131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Line 505"/>
            <p:cNvSpPr>
              <a:spLocks noChangeShapeType="1"/>
            </p:cNvSpPr>
            <p:nvPr/>
          </p:nvSpPr>
          <p:spPr bwMode="auto">
            <a:xfrm>
              <a:off x="1758" y="1331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Line 506"/>
            <p:cNvSpPr>
              <a:spLocks noChangeShapeType="1"/>
            </p:cNvSpPr>
            <p:nvPr/>
          </p:nvSpPr>
          <p:spPr bwMode="auto">
            <a:xfrm>
              <a:off x="1758" y="135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5" name="Line 507"/>
            <p:cNvSpPr>
              <a:spLocks noChangeShapeType="1"/>
            </p:cNvSpPr>
            <p:nvPr/>
          </p:nvSpPr>
          <p:spPr bwMode="auto">
            <a:xfrm>
              <a:off x="1758" y="1372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Line 508"/>
            <p:cNvSpPr>
              <a:spLocks noChangeShapeType="1"/>
            </p:cNvSpPr>
            <p:nvPr/>
          </p:nvSpPr>
          <p:spPr bwMode="auto">
            <a:xfrm>
              <a:off x="1758" y="1392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7" name="Line 509"/>
            <p:cNvSpPr>
              <a:spLocks noChangeShapeType="1"/>
            </p:cNvSpPr>
            <p:nvPr/>
          </p:nvSpPr>
          <p:spPr bwMode="auto">
            <a:xfrm>
              <a:off x="1758" y="1410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Line 510"/>
            <p:cNvSpPr>
              <a:spLocks noChangeShapeType="1"/>
            </p:cNvSpPr>
            <p:nvPr/>
          </p:nvSpPr>
          <p:spPr bwMode="auto">
            <a:xfrm>
              <a:off x="1758" y="143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Line 511"/>
            <p:cNvSpPr>
              <a:spLocks noChangeShapeType="1"/>
            </p:cNvSpPr>
            <p:nvPr/>
          </p:nvSpPr>
          <p:spPr bwMode="auto">
            <a:xfrm>
              <a:off x="1758" y="1451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Line 512"/>
            <p:cNvSpPr>
              <a:spLocks noChangeShapeType="1"/>
            </p:cNvSpPr>
            <p:nvPr/>
          </p:nvSpPr>
          <p:spPr bwMode="auto">
            <a:xfrm>
              <a:off x="1760" y="1471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Line 513"/>
            <p:cNvSpPr>
              <a:spLocks noChangeShapeType="1"/>
            </p:cNvSpPr>
            <p:nvPr/>
          </p:nvSpPr>
          <p:spPr bwMode="auto">
            <a:xfrm>
              <a:off x="1760" y="1492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Line 514"/>
            <p:cNvSpPr>
              <a:spLocks noChangeShapeType="1"/>
            </p:cNvSpPr>
            <p:nvPr/>
          </p:nvSpPr>
          <p:spPr bwMode="auto">
            <a:xfrm>
              <a:off x="1760" y="1512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Line 515"/>
            <p:cNvSpPr>
              <a:spLocks noChangeShapeType="1"/>
            </p:cNvSpPr>
            <p:nvPr/>
          </p:nvSpPr>
          <p:spPr bwMode="auto">
            <a:xfrm>
              <a:off x="1760" y="153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4" name="Line 516"/>
            <p:cNvSpPr>
              <a:spLocks noChangeShapeType="1"/>
            </p:cNvSpPr>
            <p:nvPr/>
          </p:nvSpPr>
          <p:spPr bwMode="auto">
            <a:xfrm>
              <a:off x="1760" y="155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5" name="Line 517"/>
            <p:cNvSpPr>
              <a:spLocks noChangeShapeType="1"/>
            </p:cNvSpPr>
            <p:nvPr/>
          </p:nvSpPr>
          <p:spPr bwMode="auto">
            <a:xfrm>
              <a:off x="1760" y="1572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6" name="Line 518"/>
            <p:cNvSpPr>
              <a:spLocks noChangeShapeType="1"/>
            </p:cNvSpPr>
            <p:nvPr/>
          </p:nvSpPr>
          <p:spPr bwMode="auto">
            <a:xfrm>
              <a:off x="1760" y="159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" name="Line 519"/>
            <p:cNvSpPr>
              <a:spLocks noChangeShapeType="1"/>
            </p:cNvSpPr>
            <p:nvPr/>
          </p:nvSpPr>
          <p:spPr bwMode="auto">
            <a:xfrm>
              <a:off x="1760" y="161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" name="Line 520"/>
            <p:cNvSpPr>
              <a:spLocks noChangeShapeType="1"/>
            </p:cNvSpPr>
            <p:nvPr/>
          </p:nvSpPr>
          <p:spPr bwMode="auto">
            <a:xfrm>
              <a:off x="1760" y="1632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9" name="Line 521"/>
            <p:cNvSpPr>
              <a:spLocks noChangeShapeType="1"/>
            </p:cNvSpPr>
            <p:nvPr/>
          </p:nvSpPr>
          <p:spPr bwMode="auto">
            <a:xfrm>
              <a:off x="1760" y="165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0" name="Line 522"/>
            <p:cNvSpPr>
              <a:spLocks noChangeShapeType="1"/>
            </p:cNvSpPr>
            <p:nvPr/>
          </p:nvSpPr>
          <p:spPr bwMode="auto">
            <a:xfrm>
              <a:off x="1760" y="167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1" name="Line 523"/>
            <p:cNvSpPr>
              <a:spLocks noChangeShapeType="1"/>
            </p:cNvSpPr>
            <p:nvPr/>
          </p:nvSpPr>
          <p:spPr bwMode="auto">
            <a:xfrm>
              <a:off x="1760" y="1694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2" name="Line 524"/>
            <p:cNvSpPr>
              <a:spLocks noChangeShapeType="1"/>
            </p:cNvSpPr>
            <p:nvPr/>
          </p:nvSpPr>
          <p:spPr bwMode="auto">
            <a:xfrm>
              <a:off x="1760" y="1714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3" name="Line 525"/>
            <p:cNvSpPr>
              <a:spLocks noChangeShapeType="1"/>
            </p:cNvSpPr>
            <p:nvPr/>
          </p:nvSpPr>
          <p:spPr bwMode="auto">
            <a:xfrm>
              <a:off x="1760" y="173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4" name="Line 526"/>
            <p:cNvSpPr>
              <a:spLocks noChangeShapeType="1"/>
            </p:cNvSpPr>
            <p:nvPr/>
          </p:nvSpPr>
          <p:spPr bwMode="auto">
            <a:xfrm>
              <a:off x="1761" y="175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5" name="Line 527"/>
            <p:cNvSpPr>
              <a:spLocks noChangeShapeType="1"/>
            </p:cNvSpPr>
            <p:nvPr/>
          </p:nvSpPr>
          <p:spPr bwMode="auto">
            <a:xfrm>
              <a:off x="1761" y="177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Line 528"/>
            <p:cNvSpPr>
              <a:spLocks noChangeShapeType="1"/>
            </p:cNvSpPr>
            <p:nvPr/>
          </p:nvSpPr>
          <p:spPr bwMode="auto">
            <a:xfrm>
              <a:off x="1761" y="1794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7" name="Line 529"/>
            <p:cNvSpPr>
              <a:spLocks noChangeShapeType="1"/>
            </p:cNvSpPr>
            <p:nvPr/>
          </p:nvSpPr>
          <p:spPr bwMode="auto">
            <a:xfrm>
              <a:off x="1761" y="181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8" name="Line 530"/>
            <p:cNvSpPr>
              <a:spLocks noChangeShapeType="1"/>
            </p:cNvSpPr>
            <p:nvPr/>
          </p:nvSpPr>
          <p:spPr bwMode="auto">
            <a:xfrm>
              <a:off x="1761" y="183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9" name="Line 531"/>
            <p:cNvSpPr>
              <a:spLocks noChangeShapeType="1"/>
            </p:cNvSpPr>
            <p:nvPr/>
          </p:nvSpPr>
          <p:spPr bwMode="auto">
            <a:xfrm>
              <a:off x="1761" y="185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0" name="Line 532"/>
            <p:cNvSpPr>
              <a:spLocks noChangeShapeType="1"/>
            </p:cNvSpPr>
            <p:nvPr/>
          </p:nvSpPr>
          <p:spPr bwMode="auto">
            <a:xfrm flipV="1">
              <a:off x="2986" y="1512"/>
              <a:ext cx="4" cy="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1" name="Line 535"/>
            <p:cNvSpPr>
              <a:spLocks noChangeShapeType="1"/>
            </p:cNvSpPr>
            <p:nvPr/>
          </p:nvSpPr>
          <p:spPr bwMode="auto">
            <a:xfrm>
              <a:off x="744" y="1959"/>
              <a:ext cx="225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2" name="Freeform 537"/>
            <p:cNvSpPr>
              <a:spLocks/>
            </p:cNvSpPr>
            <p:nvPr/>
          </p:nvSpPr>
          <p:spPr bwMode="auto">
            <a:xfrm>
              <a:off x="385" y="1846"/>
              <a:ext cx="42" cy="131"/>
            </a:xfrm>
            <a:custGeom>
              <a:avLst/>
              <a:gdLst>
                <a:gd name="T0" fmla="*/ 12 w 46"/>
                <a:gd name="T1" fmla="*/ 436 h 97"/>
                <a:gd name="T2" fmla="*/ 12 w 46"/>
                <a:gd name="T3" fmla="*/ 150 h 97"/>
                <a:gd name="T4" fmla="*/ 0 w 46"/>
                <a:gd name="T5" fmla="*/ 150 h 97"/>
                <a:gd name="T6" fmla="*/ 0 w 46"/>
                <a:gd name="T7" fmla="*/ 104 h 97"/>
                <a:gd name="T8" fmla="*/ 12 w 46"/>
                <a:gd name="T9" fmla="*/ 104 h 97"/>
                <a:gd name="T10" fmla="*/ 12 w 46"/>
                <a:gd name="T11" fmla="*/ 0 h 97"/>
                <a:gd name="T12" fmla="*/ 19 w 46"/>
                <a:gd name="T13" fmla="*/ 0 h 97"/>
                <a:gd name="T14" fmla="*/ 19 w 46"/>
                <a:gd name="T15" fmla="*/ 104 h 97"/>
                <a:gd name="T16" fmla="*/ 29 w 46"/>
                <a:gd name="T17" fmla="*/ 104 h 97"/>
                <a:gd name="T18" fmla="*/ 29 w 46"/>
                <a:gd name="T19" fmla="*/ 150 h 97"/>
                <a:gd name="T20" fmla="*/ 19 w 46"/>
                <a:gd name="T21" fmla="*/ 150 h 97"/>
                <a:gd name="T22" fmla="*/ 19 w 46"/>
                <a:gd name="T23" fmla="*/ 436 h 97"/>
                <a:gd name="T24" fmla="*/ 12 w 46"/>
                <a:gd name="T25" fmla="*/ 436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97"/>
                <a:gd name="T41" fmla="*/ 46 w 46"/>
                <a:gd name="T42" fmla="*/ 97 h 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97">
                  <a:moveTo>
                    <a:pt x="18" y="97"/>
                  </a:moveTo>
                  <a:lnTo>
                    <a:pt x="18" y="33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0" y="23"/>
                  </a:lnTo>
                  <a:lnTo>
                    <a:pt x="46" y="23"/>
                  </a:lnTo>
                  <a:lnTo>
                    <a:pt x="46" y="33"/>
                  </a:lnTo>
                  <a:lnTo>
                    <a:pt x="30" y="33"/>
                  </a:lnTo>
                  <a:lnTo>
                    <a:pt x="30" y="97"/>
                  </a:lnTo>
                  <a:lnTo>
                    <a:pt x="18" y="9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3" name="Freeform 538"/>
            <p:cNvSpPr>
              <a:spLocks noEditPoints="1"/>
            </p:cNvSpPr>
            <p:nvPr/>
          </p:nvSpPr>
          <p:spPr bwMode="auto">
            <a:xfrm>
              <a:off x="445" y="1901"/>
              <a:ext cx="87" cy="43"/>
            </a:xfrm>
            <a:custGeom>
              <a:avLst/>
              <a:gdLst>
                <a:gd name="T0" fmla="*/ 59 w 96"/>
                <a:gd name="T1" fmla="*/ 112 h 32"/>
                <a:gd name="T2" fmla="*/ 59 w 96"/>
                <a:gd name="T3" fmla="*/ 141 h 32"/>
                <a:gd name="T4" fmla="*/ 0 w 96"/>
                <a:gd name="T5" fmla="*/ 141 h 32"/>
                <a:gd name="T6" fmla="*/ 0 w 96"/>
                <a:gd name="T7" fmla="*/ 112 h 32"/>
                <a:gd name="T8" fmla="*/ 59 w 96"/>
                <a:gd name="T9" fmla="*/ 112 h 32"/>
                <a:gd name="T10" fmla="*/ 59 w 96"/>
                <a:gd name="T11" fmla="*/ 0 h 32"/>
                <a:gd name="T12" fmla="*/ 59 w 96"/>
                <a:gd name="T13" fmla="*/ 30 h 32"/>
                <a:gd name="T14" fmla="*/ 0 w 96"/>
                <a:gd name="T15" fmla="*/ 30 h 32"/>
                <a:gd name="T16" fmla="*/ 0 w 96"/>
                <a:gd name="T17" fmla="*/ 0 h 32"/>
                <a:gd name="T18" fmla="*/ 59 w 96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32"/>
                <a:gd name="T32" fmla="*/ 96 w 96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32">
                  <a:moveTo>
                    <a:pt x="96" y="25"/>
                  </a:moveTo>
                  <a:lnTo>
                    <a:pt x="96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96" y="25"/>
                  </a:lnTo>
                  <a:close/>
                  <a:moveTo>
                    <a:pt x="96" y="0"/>
                  </a:moveTo>
                  <a:lnTo>
                    <a:pt x="96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4" name="Freeform 539"/>
            <p:cNvSpPr>
              <a:spLocks noEditPoints="1"/>
            </p:cNvSpPr>
            <p:nvPr/>
          </p:nvSpPr>
          <p:spPr bwMode="auto">
            <a:xfrm>
              <a:off x="558" y="1846"/>
              <a:ext cx="73" cy="133"/>
            </a:xfrm>
            <a:custGeom>
              <a:avLst/>
              <a:gdLst>
                <a:gd name="T0" fmla="*/ 23 w 81"/>
                <a:gd name="T1" fmla="*/ 189 h 99"/>
                <a:gd name="T2" fmla="*/ 18 w 81"/>
                <a:gd name="T3" fmla="*/ 189 h 99"/>
                <a:gd name="T4" fmla="*/ 15 w 81"/>
                <a:gd name="T5" fmla="*/ 202 h 99"/>
                <a:gd name="T6" fmla="*/ 12 w 81"/>
                <a:gd name="T7" fmla="*/ 219 h 99"/>
                <a:gd name="T8" fmla="*/ 10 w 81"/>
                <a:gd name="T9" fmla="*/ 240 h 99"/>
                <a:gd name="T10" fmla="*/ 9 w 81"/>
                <a:gd name="T11" fmla="*/ 257 h 99"/>
                <a:gd name="T12" fmla="*/ 7 w 81"/>
                <a:gd name="T13" fmla="*/ 282 h 99"/>
                <a:gd name="T14" fmla="*/ 9 w 81"/>
                <a:gd name="T15" fmla="*/ 310 h 99"/>
                <a:gd name="T16" fmla="*/ 10 w 81"/>
                <a:gd name="T17" fmla="*/ 332 h 99"/>
                <a:gd name="T18" fmla="*/ 11 w 81"/>
                <a:gd name="T19" fmla="*/ 353 h 99"/>
                <a:gd name="T20" fmla="*/ 14 w 81"/>
                <a:gd name="T21" fmla="*/ 379 h 99"/>
                <a:gd name="T22" fmla="*/ 17 w 81"/>
                <a:gd name="T23" fmla="*/ 390 h 99"/>
                <a:gd name="T24" fmla="*/ 21 w 81"/>
                <a:gd name="T25" fmla="*/ 398 h 99"/>
                <a:gd name="T26" fmla="*/ 25 w 81"/>
                <a:gd name="T27" fmla="*/ 398 h 99"/>
                <a:gd name="T28" fmla="*/ 30 w 81"/>
                <a:gd name="T29" fmla="*/ 398 h 99"/>
                <a:gd name="T30" fmla="*/ 32 w 81"/>
                <a:gd name="T31" fmla="*/ 386 h 99"/>
                <a:gd name="T32" fmla="*/ 35 w 81"/>
                <a:gd name="T33" fmla="*/ 379 h 99"/>
                <a:gd name="T34" fmla="*/ 37 w 81"/>
                <a:gd name="T35" fmla="*/ 364 h 99"/>
                <a:gd name="T36" fmla="*/ 39 w 81"/>
                <a:gd name="T37" fmla="*/ 332 h 99"/>
                <a:gd name="T38" fmla="*/ 40 w 81"/>
                <a:gd name="T39" fmla="*/ 310 h 99"/>
                <a:gd name="T40" fmla="*/ 41 w 81"/>
                <a:gd name="T41" fmla="*/ 282 h 99"/>
                <a:gd name="T42" fmla="*/ 40 w 81"/>
                <a:gd name="T43" fmla="*/ 257 h 99"/>
                <a:gd name="T44" fmla="*/ 39 w 81"/>
                <a:gd name="T45" fmla="*/ 240 h 99"/>
                <a:gd name="T46" fmla="*/ 37 w 81"/>
                <a:gd name="T47" fmla="*/ 219 h 99"/>
                <a:gd name="T48" fmla="*/ 33 w 81"/>
                <a:gd name="T49" fmla="*/ 196 h 99"/>
                <a:gd name="T50" fmla="*/ 29 w 81"/>
                <a:gd name="T51" fmla="*/ 189 h 99"/>
                <a:gd name="T52" fmla="*/ 26 w 81"/>
                <a:gd name="T53" fmla="*/ 0 h 99"/>
                <a:gd name="T54" fmla="*/ 21 w 81"/>
                <a:gd name="T55" fmla="*/ 153 h 99"/>
                <a:gd name="T56" fmla="*/ 25 w 81"/>
                <a:gd name="T57" fmla="*/ 142 h 99"/>
                <a:gd name="T58" fmla="*/ 30 w 81"/>
                <a:gd name="T59" fmla="*/ 142 h 99"/>
                <a:gd name="T60" fmla="*/ 33 w 81"/>
                <a:gd name="T61" fmla="*/ 153 h 99"/>
                <a:gd name="T62" fmla="*/ 37 w 81"/>
                <a:gd name="T63" fmla="*/ 156 h 99"/>
                <a:gd name="T64" fmla="*/ 39 w 81"/>
                <a:gd name="T65" fmla="*/ 177 h 99"/>
                <a:gd name="T66" fmla="*/ 41 w 81"/>
                <a:gd name="T67" fmla="*/ 189 h 99"/>
                <a:gd name="T68" fmla="*/ 43 w 81"/>
                <a:gd name="T69" fmla="*/ 202 h 99"/>
                <a:gd name="T70" fmla="*/ 45 w 81"/>
                <a:gd name="T71" fmla="*/ 231 h 99"/>
                <a:gd name="T72" fmla="*/ 47 w 81"/>
                <a:gd name="T73" fmla="*/ 254 h 99"/>
                <a:gd name="T74" fmla="*/ 48 w 81"/>
                <a:gd name="T75" fmla="*/ 282 h 99"/>
                <a:gd name="T76" fmla="*/ 47 w 81"/>
                <a:gd name="T77" fmla="*/ 310 h 99"/>
                <a:gd name="T78" fmla="*/ 47 w 81"/>
                <a:gd name="T79" fmla="*/ 341 h 99"/>
                <a:gd name="T80" fmla="*/ 45 w 81"/>
                <a:gd name="T81" fmla="*/ 368 h 99"/>
                <a:gd name="T82" fmla="*/ 42 w 81"/>
                <a:gd name="T83" fmla="*/ 386 h 99"/>
                <a:gd name="T84" fmla="*/ 40 w 81"/>
                <a:gd name="T85" fmla="*/ 398 h 99"/>
                <a:gd name="T86" fmla="*/ 37 w 81"/>
                <a:gd name="T87" fmla="*/ 410 h 99"/>
                <a:gd name="T88" fmla="*/ 33 w 81"/>
                <a:gd name="T89" fmla="*/ 425 h 99"/>
                <a:gd name="T90" fmla="*/ 30 w 81"/>
                <a:gd name="T91" fmla="*/ 433 h 99"/>
                <a:gd name="T92" fmla="*/ 26 w 81"/>
                <a:gd name="T93" fmla="*/ 433 h 99"/>
                <a:gd name="T94" fmla="*/ 21 w 81"/>
                <a:gd name="T95" fmla="*/ 433 h 99"/>
                <a:gd name="T96" fmla="*/ 17 w 81"/>
                <a:gd name="T97" fmla="*/ 425 h 99"/>
                <a:gd name="T98" fmla="*/ 12 w 81"/>
                <a:gd name="T99" fmla="*/ 419 h 99"/>
                <a:gd name="T100" fmla="*/ 9 w 81"/>
                <a:gd name="T101" fmla="*/ 408 h 99"/>
                <a:gd name="T102" fmla="*/ 5 w 81"/>
                <a:gd name="T103" fmla="*/ 390 h 99"/>
                <a:gd name="T104" fmla="*/ 5 w 81"/>
                <a:gd name="T105" fmla="*/ 379 h 99"/>
                <a:gd name="T106" fmla="*/ 4 w 81"/>
                <a:gd name="T107" fmla="*/ 353 h 99"/>
                <a:gd name="T108" fmla="*/ 2 w 81"/>
                <a:gd name="T109" fmla="*/ 332 h 99"/>
                <a:gd name="T110" fmla="*/ 0 w 81"/>
                <a:gd name="T111" fmla="*/ 310 h 99"/>
                <a:gd name="T112" fmla="*/ 0 w 81"/>
                <a:gd name="T113" fmla="*/ 282 h 99"/>
                <a:gd name="T114" fmla="*/ 2 w 81"/>
                <a:gd name="T115" fmla="*/ 254 h 99"/>
                <a:gd name="T116" fmla="*/ 4 w 81"/>
                <a:gd name="T117" fmla="*/ 231 h 99"/>
                <a:gd name="T118" fmla="*/ 5 w 81"/>
                <a:gd name="T119" fmla="*/ 202 h 99"/>
                <a:gd name="T120" fmla="*/ 7 w 81"/>
                <a:gd name="T121" fmla="*/ 177 h 99"/>
                <a:gd name="T122" fmla="*/ 10 w 81"/>
                <a:gd name="T123" fmla="*/ 153 h 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99"/>
                <a:gd name="T188" fmla="*/ 81 w 81"/>
                <a:gd name="T189" fmla="*/ 99 h 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99">
                  <a:moveTo>
                    <a:pt x="42" y="41"/>
                  </a:moveTo>
                  <a:lnTo>
                    <a:pt x="40" y="41"/>
                  </a:lnTo>
                  <a:lnTo>
                    <a:pt x="38" y="41"/>
                  </a:lnTo>
                  <a:lnTo>
                    <a:pt x="38" y="43"/>
                  </a:lnTo>
                  <a:lnTo>
                    <a:pt x="36" y="43"/>
                  </a:lnTo>
                  <a:lnTo>
                    <a:pt x="34" y="43"/>
                  </a:lnTo>
                  <a:lnTo>
                    <a:pt x="32" y="43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28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4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50"/>
                  </a:lnTo>
                  <a:lnTo>
                    <a:pt x="18" y="51"/>
                  </a:lnTo>
                  <a:lnTo>
                    <a:pt x="18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4" y="59"/>
                  </a:lnTo>
                  <a:lnTo>
                    <a:pt x="14" y="61"/>
                  </a:lnTo>
                  <a:lnTo>
                    <a:pt x="14" y="63"/>
                  </a:lnTo>
                  <a:lnTo>
                    <a:pt x="12" y="63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8" y="79"/>
                  </a:lnTo>
                  <a:lnTo>
                    <a:pt x="18" y="81"/>
                  </a:lnTo>
                  <a:lnTo>
                    <a:pt x="20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8" y="88"/>
                  </a:lnTo>
                  <a:lnTo>
                    <a:pt x="28" y="89"/>
                  </a:lnTo>
                  <a:lnTo>
                    <a:pt x="30" y="89"/>
                  </a:lnTo>
                  <a:lnTo>
                    <a:pt x="32" y="89"/>
                  </a:lnTo>
                  <a:lnTo>
                    <a:pt x="34" y="89"/>
                  </a:lnTo>
                  <a:lnTo>
                    <a:pt x="34" y="91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1"/>
                  </a:lnTo>
                  <a:lnTo>
                    <a:pt x="42" y="91"/>
                  </a:lnTo>
                  <a:lnTo>
                    <a:pt x="44" y="91"/>
                  </a:lnTo>
                  <a:lnTo>
                    <a:pt x="46" y="91"/>
                  </a:lnTo>
                  <a:lnTo>
                    <a:pt x="48" y="91"/>
                  </a:lnTo>
                  <a:lnTo>
                    <a:pt x="50" y="91"/>
                  </a:lnTo>
                  <a:lnTo>
                    <a:pt x="50" y="89"/>
                  </a:lnTo>
                  <a:lnTo>
                    <a:pt x="51" y="89"/>
                  </a:lnTo>
                  <a:lnTo>
                    <a:pt x="53" y="89"/>
                  </a:lnTo>
                  <a:lnTo>
                    <a:pt x="53" y="88"/>
                  </a:lnTo>
                  <a:lnTo>
                    <a:pt x="55" y="88"/>
                  </a:lnTo>
                  <a:lnTo>
                    <a:pt x="57" y="88"/>
                  </a:lnTo>
                  <a:lnTo>
                    <a:pt x="57" y="86"/>
                  </a:lnTo>
                  <a:lnTo>
                    <a:pt x="59" y="86"/>
                  </a:lnTo>
                  <a:lnTo>
                    <a:pt x="59" y="84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5" y="79"/>
                  </a:lnTo>
                  <a:lnTo>
                    <a:pt x="65" y="78"/>
                  </a:lnTo>
                  <a:lnTo>
                    <a:pt x="65" y="76"/>
                  </a:lnTo>
                  <a:lnTo>
                    <a:pt x="67" y="76"/>
                  </a:lnTo>
                  <a:lnTo>
                    <a:pt x="67" y="74"/>
                  </a:lnTo>
                  <a:lnTo>
                    <a:pt x="67" y="73"/>
                  </a:lnTo>
                  <a:lnTo>
                    <a:pt x="67" y="71"/>
                  </a:lnTo>
                  <a:lnTo>
                    <a:pt x="67" y="69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69" y="64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1"/>
                  </a:lnTo>
                  <a:lnTo>
                    <a:pt x="67" y="59"/>
                  </a:lnTo>
                  <a:lnTo>
                    <a:pt x="67" y="58"/>
                  </a:lnTo>
                  <a:lnTo>
                    <a:pt x="67" y="56"/>
                  </a:lnTo>
                  <a:lnTo>
                    <a:pt x="65" y="56"/>
                  </a:lnTo>
                  <a:lnTo>
                    <a:pt x="65" y="55"/>
                  </a:lnTo>
                  <a:lnTo>
                    <a:pt x="65" y="53"/>
                  </a:lnTo>
                  <a:lnTo>
                    <a:pt x="63" y="53"/>
                  </a:lnTo>
                  <a:lnTo>
                    <a:pt x="63" y="51"/>
                  </a:lnTo>
                  <a:lnTo>
                    <a:pt x="61" y="50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53" y="45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4" y="41"/>
                  </a:lnTo>
                  <a:lnTo>
                    <a:pt x="42" y="41"/>
                  </a:lnTo>
                  <a:close/>
                  <a:moveTo>
                    <a:pt x="44" y="0"/>
                  </a:moveTo>
                  <a:lnTo>
                    <a:pt x="57" y="0"/>
                  </a:lnTo>
                  <a:lnTo>
                    <a:pt x="32" y="35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8" y="35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6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0" y="35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5" y="35"/>
                  </a:lnTo>
                  <a:lnTo>
                    <a:pt x="57" y="35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61" y="36"/>
                  </a:lnTo>
                  <a:lnTo>
                    <a:pt x="61" y="38"/>
                  </a:lnTo>
                  <a:lnTo>
                    <a:pt x="63" y="38"/>
                  </a:lnTo>
                  <a:lnTo>
                    <a:pt x="65" y="38"/>
                  </a:lnTo>
                  <a:lnTo>
                    <a:pt x="65" y="40"/>
                  </a:lnTo>
                  <a:lnTo>
                    <a:pt x="67" y="40"/>
                  </a:lnTo>
                  <a:lnTo>
                    <a:pt x="67" y="41"/>
                  </a:lnTo>
                  <a:lnTo>
                    <a:pt x="69" y="41"/>
                  </a:lnTo>
                  <a:lnTo>
                    <a:pt x="69" y="43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5" y="48"/>
                  </a:lnTo>
                  <a:lnTo>
                    <a:pt x="75" y="50"/>
                  </a:lnTo>
                  <a:lnTo>
                    <a:pt x="77" y="51"/>
                  </a:lnTo>
                  <a:lnTo>
                    <a:pt x="77" y="53"/>
                  </a:lnTo>
                  <a:lnTo>
                    <a:pt x="77" y="55"/>
                  </a:lnTo>
                  <a:lnTo>
                    <a:pt x="79" y="55"/>
                  </a:lnTo>
                  <a:lnTo>
                    <a:pt x="79" y="56"/>
                  </a:lnTo>
                  <a:lnTo>
                    <a:pt x="79" y="58"/>
                  </a:lnTo>
                  <a:lnTo>
                    <a:pt x="79" y="59"/>
                  </a:lnTo>
                  <a:lnTo>
                    <a:pt x="79" y="61"/>
                  </a:lnTo>
                  <a:lnTo>
                    <a:pt x="81" y="63"/>
                  </a:lnTo>
                  <a:lnTo>
                    <a:pt x="81" y="64"/>
                  </a:lnTo>
                  <a:lnTo>
                    <a:pt x="81" y="66"/>
                  </a:lnTo>
                  <a:lnTo>
                    <a:pt x="81" y="68"/>
                  </a:lnTo>
                  <a:lnTo>
                    <a:pt x="81" y="69"/>
                  </a:lnTo>
                  <a:lnTo>
                    <a:pt x="79" y="71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9" y="78"/>
                  </a:lnTo>
                  <a:lnTo>
                    <a:pt x="77" y="79"/>
                  </a:lnTo>
                  <a:lnTo>
                    <a:pt x="77" y="81"/>
                  </a:lnTo>
                  <a:lnTo>
                    <a:pt x="75" y="83"/>
                  </a:lnTo>
                  <a:lnTo>
                    <a:pt x="75" y="84"/>
                  </a:lnTo>
                  <a:lnTo>
                    <a:pt x="73" y="84"/>
                  </a:lnTo>
                  <a:lnTo>
                    <a:pt x="73" y="86"/>
                  </a:lnTo>
                  <a:lnTo>
                    <a:pt x="73" y="88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69" y="89"/>
                  </a:lnTo>
                  <a:lnTo>
                    <a:pt x="69" y="91"/>
                  </a:lnTo>
                  <a:lnTo>
                    <a:pt x="67" y="91"/>
                  </a:lnTo>
                  <a:lnTo>
                    <a:pt x="67" y="93"/>
                  </a:lnTo>
                  <a:lnTo>
                    <a:pt x="65" y="93"/>
                  </a:lnTo>
                  <a:lnTo>
                    <a:pt x="63" y="94"/>
                  </a:lnTo>
                  <a:lnTo>
                    <a:pt x="61" y="94"/>
                  </a:lnTo>
                  <a:lnTo>
                    <a:pt x="61" y="96"/>
                  </a:lnTo>
                  <a:lnTo>
                    <a:pt x="59" y="96"/>
                  </a:lnTo>
                  <a:lnTo>
                    <a:pt x="57" y="96"/>
                  </a:lnTo>
                  <a:lnTo>
                    <a:pt x="57" y="97"/>
                  </a:lnTo>
                  <a:lnTo>
                    <a:pt x="55" y="97"/>
                  </a:lnTo>
                  <a:lnTo>
                    <a:pt x="53" y="97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0" y="99"/>
                  </a:lnTo>
                  <a:lnTo>
                    <a:pt x="48" y="99"/>
                  </a:lnTo>
                  <a:lnTo>
                    <a:pt x="46" y="99"/>
                  </a:lnTo>
                  <a:lnTo>
                    <a:pt x="44" y="99"/>
                  </a:lnTo>
                  <a:lnTo>
                    <a:pt x="42" y="99"/>
                  </a:lnTo>
                  <a:lnTo>
                    <a:pt x="40" y="99"/>
                  </a:lnTo>
                  <a:lnTo>
                    <a:pt x="38" y="99"/>
                  </a:lnTo>
                  <a:lnTo>
                    <a:pt x="36" y="99"/>
                  </a:lnTo>
                  <a:lnTo>
                    <a:pt x="34" y="99"/>
                  </a:lnTo>
                  <a:lnTo>
                    <a:pt x="32" y="99"/>
                  </a:lnTo>
                  <a:lnTo>
                    <a:pt x="30" y="99"/>
                  </a:lnTo>
                  <a:lnTo>
                    <a:pt x="28" y="97"/>
                  </a:lnTo>
                  <a:lnTo>
                    <a:pt x="26" y="97"/>
                  </a:lnTo>
                  <a:lnTo>
                    <a:pt x="24" y="97"/>
                  </a:lnTo>
                  <a:lnTo>
                    <a:pt x="22" y="96"/>
                  </a:lnTo>
                  <a:lnTo>
                    <a:pt x="20" y="96"/>
                  </a:lnTo>
                  <a:lnTo>
                    <a:pt x="18" y="94"/>
                  </a:lnTo>
                  <a:lnTo>
                    <a:pt x="16" y="94"/>
                  </a:lnTo>
                  <a:lnTo>
                    <a:pt x="16" y="93"/>
                  </a:lnTo>
                  <a:lnTo>
                    <a:pt x="14" y="93"/>
                  </a:lnTo>
                  <a:lnTo>
                    <a:pt x="14" y="91"/>
                  </a:lnTo>
                  <a:lnTo>
                    <a:pt x="12" y="91"/>
                  </a:lnTo>
                  <a:lnTo>
                    <a:pt x="12" y="89"/>
                  </a:lnTo>
                  <a:lnTo>
                    <a:pt x="10" y="89"/>
                  </a:lnTo>
                  <a:lnTo>
                    <a:pt x="10" y="88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6" y="86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4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2" y="79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3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2" y="61"/>
                  </a:lnTo>
                  <a:lnTo>
                    <a:pt x="2" y="59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5" name="Line 560"/>
            <p:cNvSpPr>
              <a:spLocks noChangeShapeType="1"/>
            </p:cNvSpPr>
            <p:nvPr/>
          </p:nvSpPr>
          <p:spPr bwMode="auto">
            <a:xfrm flipH="1" flipV="1">
              <a:off x="1489" y="1233"/>
              <a:ext cx="83" cy="28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76" name="Ellipse 575"/>
          <p:cNvSpPr/>
          <p:nvPr/>
        </p:nvSpPr>
        <p:spPr>
          <a:xfrm>
            <a:off x="2072909" y="4600698"/>
            <a:ext cx="5256584" cy="1872209"/>
          </a:xfrm>
          <a:prstGeom prst="ellipse">
            <a:avLst/>
          </a:prstGeom>
          <a:noFill/>
          <a:ln>
            <a:solidFill>
              <a:srgbClr val="E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77" name="ZoneTexte 576"/>
          <p:cNvSpPr txBox="1"/>
          <p:nvPr/>
        </p:nvSpPr>
        <p:spPr>
          <a:xfrm>
            <a:off x="7370967" y="3673767"/>
            <a:ext cx="145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rgbClr val="4F6228"/>
                </a:solidFill>
              </a:rPr>
              <a:t>Rodriguez-Navarro </a:t>
            </a:r>
          </a:p>
          <a:p>
            <a:pPr algn="ctr"/>
            <a:r>
              <a:rPr lang="fr-FR" sz="1000" dirty="0" smtClean="0">
                <a:solidFill>
                  <a:srgbClr val="4F6228"/>
                </a:solidFill>
              </a:rPr>
              <a:t>and </a:t>
            </a:r>
            <a:r>
              <a:rPr lang="fr-FR" sz="1000" dirty="0">
                <a:solidFill>
                  <a:srgbClr val="4F6228"/>
                </a:solidFill>
              </a:rPr>
              <a:t>Garcia-Ruiz, </a:t>
            </a:r>
            <a:r>
              <a:rPr lang="fr-FR" sz="1000" dirty="0" smtClean="0">
                <a:solidFill>
                  <a:srgbClr val="4F6228"/>
                </a:solidFill>
              </a:rPr>
              <a:t>2000</a:t>
            </a:r>
            <a:endParaRPr lang="fr-FR" sz="1000" dirty="0">
              <a:solidFill>
                <a:srgbClr val="4F6228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24865" y="1409700"/>
            <a:ext cx="639918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smtClean="0">
                <a:solidFill>
                  <a:srgbClr val="C00000"/>
                </a:solidFill>
              </a:rPr>
              <a:t>Importance de l’initiation de la minéralisation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0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e 42"/>
          <p:cNvGrpSpPr/>
          <p:nvPr/>
        </p:nvGrpSpPr>
        <p:grpSpPr>
          <a:xfrm>
            <a:off x="2184819" y="3447798"/>
            <a:ext cx="1136990" cy="466035"/>
            <a:chOff x="4381734" y="3692068"/>
            <a:chExt cx="944419" cy="439257"/>
          </a:xfrm>
        </p:grpSpPr>
        <p:grpSp>
          <p:nvGrpSpPr>
            <p:cNvPr id="44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49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0" name="Connecteur droit 69"/>
          <p:cNvCxnSpPr/>
          <p:nvPr/>
        </p:nvCxnSpPr>
        <p:spPr>
          <a:xfrm>
            <a:off x="5627782" y="4104970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701698" y="4089230"/>
            <a:ext cx="1592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Times New Roman" panose="02020603050405020304" pitchFamily="18" charset="0"/>
              </a:rPr>
              <a:t>Rapid growth phase (12 h) </a:t>
            </a:r>
          </a:p>
        </p:txBody>
      </p:sp>
      <p:grpSp>
        <p:nvGrpSpPr>
          <p:cNvPr id="79" name="Groupe 78"/>
          <p:cNvGrpSpPr/>
          <p:nvPr/>
        </p:nvGrpSpPr>
        <p:grpSpPr>
          <a:xfrm>
            <a:off x="185042" y="4079705"/>
            <a:ext cx="5135644" cy="394709"/>
            <a:chOff x="581891" y="3142942"/>
            <a:chExt cx="6525919" cy="394709"/>
          </a:xfrm>
        </p:grpSpPr>
        <p:cxnSp>
          <p:nvCxnSpPr>
            <p:cNvPr id="97" name="Connecteur droit 96"/>
            <p:cNvCxnSpPr/>
            <p:nvPr/>
          </p:nvCxnSpPr>
          <p:spPr>
            <a:xfrm>
              <a:off x="581891" y="3142942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844829" y="3168319"/>
              <a:ext cx="6262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cs typeface="Times New Roman" panose="02020603050405020304" pitchFamily="18" charset="0"/>
                </a:rPr>
                <a:t>First events of shell mineralization (initiation 2 h)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963355" y="2348897"/>
            <a:ext cx="1043249" cy="1564938"/>
            <a:chOff x="5111746" y="2418233"/>
            <a:chExt cx="676472" cy="1399736"/>
          </a:xfrm>
        </p:grpSpPr>
        <p:grpSp>
          <p:nvGrpSpPr>
            <p:cNvPr id="69" name="Groupe 68"/>
            <p:cNvGrpSpPr/>
            <p:nvPr/>
          </p:nvGrpSpPr>
          <p:grpSpPr>
            <a:xfrm>
              <a:off x="5111746" y="2418233"/>
              <a:ext cx="676472" cy="1399736"/>
              <a:chOff x="3012393" y="3790941"/>
              <a:chExt cx="978068" cy="1632123"/>
            </a:xfrm>
          </p:grpSpPr>
          <p:grpSp>
            <p:nvGrpSpPr>
              <p:cNvPr id="73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75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6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7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74" name="Rectangle 73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7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626745" y="2067799"/>
            <a:ext cx="1221980" cy="1846034"/>
            <a:chOff x="5940820" y="2147500"/>
            <a:chExt cx="792366" cy="1651159"/>
          </a:xfrm>
        </p:grpSpPr>
        <p:grpSp>
          <p:nvGrpSpPr>
            <p:cNvPr id="9" name="Groupe 8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100" name="Groupe 99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104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02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08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865520" y="3187113"/>
            <a:ext cx="1216963" cy="736245"/>
            <a:chOff x="3478087" y="3177186"/>
            <a:chExt cx="789113" cy="658524"/>
          </a:xfrm>
        </p:grpSpPr>
        <p:grpSp>
          <p:nvGrpSpPr>
            <p:cNvPr id="56" name="Groupe 55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61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9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0" y="2628917"/>
            <a:ext cx="1976927" cy="1275921"/>
            <a:chOff x="0" y="2628917"/>
            <a:chExt cx="1976927" cy="1275921"/>
          </a:xfrm>
        </p:grpSpPr>
        <p:sp>
          <p:nvSpPr>
            <p:cNvPr id="85" name="Rectangle 84"/>
            <p:cNvSpPr/>
            <p:nvPr/>
          </p:nvSpPr>
          <p:spPr>
            <a:xfrm>
              <a:off x="144079" y="2693316"/>
              <a:ext cx="276653" cy="13758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44622" y="2895200"/>
              <a:ext cx="276653" cy="137586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450387" y="2628917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</a:t>
              </a:r>
              <a:endPara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433404" y="2823207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Calcite</a:t>
              </a:r>
              <a:endPara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0" y="3379812"/>
              <a:ext cx="1976927" cy="525026"/>
              <a:chOff x="0" y="2797226"/>
              <a:chExt cx="1976927" cy="525026"/>
            </a:xfrm>
          </p:grpSpPr>
          <p:sp>
            <p:nvSpPr>
              <p:cNvPr id="94" name="ZoneTexte 93"/>
              <p:cNvSpPr txBox="1"/>
              <p:nvPr/>
            </p:nvSpPr>
            <p:spPr>
              <a:xfrm>
                <a:off x="1183667" y="2818793"/>
                <a:ext cx="7932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Mammillary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Knobs</a:t>
                </a:r>
              </a:p>
            </p:txBody>
          </p:sp>
          <p:grpSp>
            <p:nvGrpSpPr>
              <p:cNvPr id="24" name="Groupe 23"/>
              <p:cNvGrpSpPr/>
              <p:nvPr/>
            </p:nvGrpSpPr>
            <p:grpSpPr>
              <a:xfrm>
                <a:off x="386763" y="3014637"/>
                <a:ext cx="1162542" cy="307615"/>
                <a:chOff x="386763" y="3014637"/>
                <a:chExt cx="1162542" cy="307615"/>
              </a:xfrm>
            </p:grpSpPr>
            <p:sp>
              <p:nvSpPr>
                <p:cNvPr id="89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803700" y="3014637"/>
                  <a:ext cx="379967" cy="294748"/>
                </a:xfrm>
                <a:prstGeom prst="ellipse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1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871330" y="3065870"/>
                  <a:ext cx="244710" cy="192287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393906" y="3258157"/>
                  <a:ext cx="1155399" cy="6409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1150627" y="3204315"/>
                  <a:ext cx="398678" cy="43950"/>
                </a:xfrm>
                <a:prstGeom prst="rect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386763" y="3204314"/>
                  <a:ext cx="477424" cy="45719"/>
                </a:xfrm>
                <a:prstGeom prst="rect">
                  <a:avLst/>
                </a:prstGeom>
                <a:solidFill>
                  <a:srgbClr val="4F81BD">
                    <a:lumMod val="40000"/>
                    <a:lumOff val="6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3" name="ZoneTexte 92"/>
              <p:cNvSpPr txBox="1"/>
              <p:nvPr/>
            </p:nvSpPr>
            <p:spPr>
              <a:xfrm>
                <a:off x="0" y="2797226"/>
                <a:ext cx="7448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Eggshell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Membranes</a:t>
                </a:r>
              </a:p>
            </p:txBody>
          </p:sp>
          <p:cxnSp>
            <p:nvCxnSpPr>
              <p:cNvPr id="83" name="Connecteur droit avec flèche 82"/>
              <p:cNvCxnSpPr/>
              <p:nvPr/>
            </p:nvCxnSpPr>
            <p:spPr>
              <a:xfrm flipH="1">
                <a:off x="973088" y="3083659"/>
                <a:ext cx="376878" cy="875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10" name="Connecteur droit avec flèche 109"/>
              <p:cNvCxnSpPr/>
              <p:nvPr/>
            </p:nvCxnSpPr>
            <p:spPr>
              <a:xfrm>
                <a:off x="433404" y="3131582"/>
                <a:ext cx="311465" cy="177803"/>
              </a:xfrm>
              <a:prstGeom prst="straightConnector1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/>
            </p:spPr>
          </p:cxnSp>
        </p:grpSp>
      </p:grpSp>
      <p:grpSp>
        <p:nvGrpSpPr>
          <p:cNvPr id="117" name="Groupe 116"/>
          <p:cNvGrpSpPr/>
          <p:nvPr/>
        </p:nvGrpSpPr>
        <p:grpSpPr>
          <a:xfrm>
            <a:off x="1638455" y="4754944"/>
            <a:ext cx="5514745" cy="1175999"/>
            <a:chOff x="2560476" y="4203523"/>
            <a:chExt cx="5514745" cy="1175999"/>
          </a:xfrm>
        </p:grpSpPr>
        <p:sp>
          <p:nvSpPr>
            <p:cNvPr id="120" name="Rectangle 119"/>
            <p:cNvSpPr/>
            <p:nvPr/>
          </p:nvSpPr>
          <p:spPr>
            <a:xfrm>
              <a:off x="2560476" y="4203523"/>
              <a:ext cx="5419742" cy="11759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2613987" y="4249083"/>
              <a:ext cx="53662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Role 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of organic matrix proteins at pivotal events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703104" y="4604064"/>
              <a:ext cx="5372117" cy="72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4000"/>
                </a:lnSpc>
                <a:buFont typeface="Wingdings" panose="05000000000000000000" pitchFamily="2" charset="2"/>
                <a:buChar char="ü"/>
                <a:defRPr/>
              </a:pPr>
              <a:r>
                <a:rPr lang="en-US" b="1" i="1" dirty="0" smtClean="0">
                  <a:solidFill>
                    <a:srgbClr val="333399"/>
                  </a:solidFill>
                  <a:cs typeface="Angsana New" pitchFamily="18" charset="-34"/>
                </a:rPr>
                <a:t>Stabilization of amorphous calcium carbonate (ACC)</a:t>
              </a:r>
            </a:p>
            <a:p>
              <a:pPr>
                <a:lnSpc>
                  <a:spcPct val="114000"/>
                </a:lnSpc>
                <a:buFont typeface="Wingdings" panose="05000000000000000000" pitchFamily="2" charset="2"/>
                <a:buChar char="ü"/>
                <a:defRPr/>
              </a:pPr>
              <a:r>
                <a:rPr lang="en-US" b="1" i="1" dirty="0" smtClean="0">
                  <a:solidFill>
                    <a:srgbClr val="333399"/>
                  </a:solidFill>
                  <a:cs typeface="Angsana New" pitchFamily="18" charset="-34"/>
                </a:rPr>
                <a:t>Polymorphs, morphology and size of crystals</a:t>
              </a:r>
              <a:endParaRPr lang="en-US" b="1" i="1" dirty="0">
                <a:solidFill>
                  <a:srgbClr val="333399"/>
                </a:solidFill>
                <a:cs typeface="Angsana New" pitchFamily="18" charset="-34"/>
              </a:endParaRPr>
            </a:p>
          </p:txBody>
        </p:sp>
      </p:grpSp>
      <p:cxnSp>
        <p:nvCxnSpPr>
          <p:cNvPr id="124" name="Connecteur droit 123"/>
          <p:cNvCxnSpPr/>
          <p:nvPr/>
        </p:nvCxnSpPr>
        <p:spPr>
          <a:xfrm>
            <a:off x="7485157" y="4104970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7501923" y="4089230"/>
            <a:ext cx="1592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cs typeface="Times New Roman" panose="02020603050405020304" pitchFamily="18" charset="0"/>
              </a:rPr>
              <a:t>Terminal phase (2 h) </a:t>
            </a:r>
          </a:p>
        </p:txBody>
      </p:sp>
      <p:grpSp>
        <p:nvGrpSpPr>
          <p:cNvPr id="78" name="Groupe 77"/>
          <p:cNvGrpSpPr/>
          <p:nvPr/>
        </p:nvGrpSpPr>
        <p:grpSpPr>
          <a:xfrm>
            <a:off x="7950013" y="4991100"/>
            <a:ext cx="1082349" cy="1163559"/>
            <a:chOff x="7694524" y="23750"/>
            <a:chExt cx="1594059" cy="1615543"/>
          </a:xfrm>
        </p:grpSpPr>
        <p:pic>
          <p:nvPicPr>
            <p:cNvPr id="80" name="Picture 2" descr="Z:\Synchro Loches Jgautron\Feuille temps Contrat CE ANR\ANR 2013\RéunionANR février 2014\Logo AN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402" y="23750"/>
              <a:ext cx="941986" cy="977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ZoneTexte 81"/>
            <p:cNvSpPr txBox="1"/>
            <p:nvPr/>
          </p:nvSpPr>
          <p:spPr>
            <a:xfrm>
              <a:off x="7694524" y="912828"/>
              <a:ext cx="1594059" cy="726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Impact </a:t>
              </a:r>
            </a:p>
            <a:p>
              <a:pPr algn="ctr"/>
              <a:r>
                <a:rPr lang="en-US" sz="1400" b="1" dirty="0" smtClean="0">
                  <a:solidFill>
                    <a:schemeClr val="tx2"/>
                  </a:solidFill>
                </a:rPr>
                <a:t>(2013-2017)</a:t>
              </a: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84" name="ZoneTexte 83"/>
          <p:cNvSpPr txBox="1"/>
          <p:nvPr/>
        </p:nvSpPr>
        <p:spPr>
          <a:xfrm>
            <a:off x="177439" y="1198666"/>
            <a:ext cx="881776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Role </a:t>
            </a:r>
            <a:r>
              <a:rPr lang="en-US" sz="2000" b="1" dirty="0" smtClean="0">
                <a:solidFill>
                  <a:srgbClr val="C00000"/>
                </a:solidFill>
              </a:rPr>
              <a:t>of amorphous calcium carbonate (ACC) at pivotal stages of shell formation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1876425" y="2955924"/>
            <a:ext cx="16836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ACC transformation into calcite aggregates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3668466" y="2654782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Calcite crystal units </a:t>
            </a:r>
          </a:p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formation 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311252" y="3140391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ACC deposition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5666669" y="2627825"/>
            <a:ext cx="16627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referential crystal orientation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457858" y="2787009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Arrest of calcification</a:t>
            </a:r>
            <a:endParaRPr lang="en-US" sz="1200" b="1" dirty="0"/>
          </a:p>
        </p:txBody>
      </p:sp>
      <p:sp>
        <p:nvSpPr>
          <p:cNvPr id="101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36930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25" grpId="0"/>
      <p:bldP spid="84" grpId="0"/>
      <p:bldP spid="67" grpId="0"/>
      <p:bldP spid="68" grpId="0"/>
      <p:bldP spid="72" grpId="0"/>
      <p:bldP spid="81" grpId="0"/>
      <p:bldP spid="9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8" y="980121"/>
            <a:ext cx="9096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ZoneTexte 89"/>
          <p:cNvSpPr txBox="1">
            <a:spLocks noChangeArrowheads="1"/>
          </p:cNvSpPr>
          <p:nvPr/>
        </p:nvSpPr>
        <p:spPr bwMode="auto">
          <a:xfrm>
            <a:off x="5632223" y="3660868"/>
            <a:ext cx="3168000" cy="1021556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Analyse protéomique</a:t>
            </a:r>
          </a:p>
          <a:p>
            <a:pPr algn="ctr" eaLnBrk="1" hangingPunct="1"/>
            <a:r>
              <a:rPr lang="fr-FR" altLang="fr-FR" dirty="0">
                <a:solidFill>
                  <a:srgbClr val="4F6228"/>
                </a:solidFill>
                <a:latin typeface="Calibri" pitchFamily="34" charset="0"/>
              </a:rPr>
              <a:t>s</a:t>
            </a:r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ur LTQ-</a:t>
            </a:r>
            <a:r>
              <a:rPr lang="fr-FR" altLang="fr-FR" dirty="0" err="1" smtClean="0">
                <a:solidFill>
                  <a:srgbClr val="4F6228"/>
                </a:solidFill>
                <a:latin typeface="Calibri" pitchFamily="34" charset="0"/>
              </a:rPr>
              <a:t>VelosOrbitrap</a:t>
            </a:r>
            <a:endParaRPr lang="fr-FR" altLang="fr-FR" dirty="0" smtClean="0">
              <a:solidFill>
                <a:srgbClr val="4F6228"/>
              </a:solidFill>
              <a:latin typeface="Calibri" pitchFamily="34" charset="0"/>
            </a:endParaRPr>
          </a:p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des bandes</a:t>
            </a:r>
            <a:endParaRPr lang="fr-FR" altLang="fr-FR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06" name="ZoneTexte 105"/>
          <p:cNvSpPr txBox="1">
            <a:spLocks noChangeArrowheads="1"/>
          </p:cNvSpPr>
          <p:nvPr/>
        </p:nvSpPr>
        <p:spPr bwMode="auto">
          <a:xfrm>
            <a:off x="5638564" y="5819825"/>
            <a:ext cx="3168000" cy="715089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Etablissement d’une liste non redondante de 316 protéines</a:t>
            </a:r>
            <a:endParaRPr lang="fr-FR" altLang="fr-FR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11" name="ZoneTexte 110"/>
          <p:cNvSpPr txBox="1">
            <a:spLocks noChangeArrowheads="1"/>
          </p:cNvSpPr>
          <p:nvPr/>
        </p:nvSpPr>
        <p:spPr bwMode="auto">
          <a:xfrm>
            <a:off x="5638564" y="5073058"/>
            <a:ext cx="3168000" cy="408623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Identification des protéines</a:t>
            </a:r>
          </a:p>
        </p:txBody>
      </p:sp>
      <p:cxnSp>
        <p:nvCxnSpPr>
          <p:cNvPr id="112" name="Connecteur droit avec flèche 111"/>
          <p:cNvCxnSpPr>
            <a:stCxn id="111" idx="2"/>
            <a:endCxn id="106" idx="0"/>
          </p:cNvCxnSpPr>
          <p:nvPr/>
        </p:nvCxnSpPr>
        <p:spPr>
          <a:xfrm>
            <a:off x="7222564" y="5481681"/>
            <a:ext cx="0" cy="338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Picture 2" descr="Z:\Thèse\Manips\Résultats manips\étude coquille\coquilles utérus 2012\Gels protéomique\Image gel 300413.jpg"/>
          <p:cNvPicPr>
            <a:picLocks noChangeAspect="1" noChangeArrowheads="1"/>
          </p:cNvPicPr>
          <p:nvPr/>
        </p:nvPicPr>
        <p:blipFill rotWithShape="1">
          <a:blip r:embed="rId4" cstate="print"/>
          <a:srcRect t="6527" b="8140"/>
          <a:stretch/>
        </p:blipFill>
        <p:spPr bwMode="auto">
          <a:xfrm>
            <a:off x="1075121" y="3623828"/>
            <a:ext cx="4420568" cy="2894852"/>
          </a:xfrm>
          <a:prstGeom prst="rect">
            <a:avLst/>
          </a:prstGeom>
          <a:noFill/>
        </p:spPr>
      </p:pic>
      <p:cxnSp>
        <p:nvCxnSpPr>
          <p:cNvPr id="114" name="Connecteur droit avec flèche 113"/>
          <p:cNvCxnSpPr/>
          <p:nvPr/>
        </p:nvCxnSpPr>
        <p:spPr>
          <a:xfrm>
            <a:off x="7210189" y="4734914"/>
            <a:ext cx="0" cy="338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6" grpId="0" animBg="1"/>
      <p:bldP spid="1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ZoneTexte 761"/>
          <p:cNvSpPr txBox="1"/>
          <p:nvPr/>
        </p:nvSpPr>
        <p:spPr>
          <a:xfrm>
            <a:off x="2349858" y="793117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4F6228"/>
                </a:solidFill>
              </a:rPr>
              <a:t>Gautron</a:t>
            </a:r>
            <a:r>
              <a:rPr lang="fr-FR" sz="1000" dirty="0" smtClean="0">
                <a:solidFill>
                  <a:srgbClr val="4F6228"/>
                </a:solidFill>
              </a:rPr>
              <a:t> et al, 1997</a:t>
            </a:r>
          </a:p>
        </p:txBody>
      </p:sp>
      <p:sp>
        <p:nvSpPr>
          <p:cNvPr id="10" name="Rectangle 104"/>
          <p:cNvSpPr>
            <a:spLocks noChangeArrowheads="1"/>
          </p:cNvSpPr>
          <p:nvPr/>
        </p:nvSpPr>
        <p:spPr bwMode="auto">
          <a:xfrm>
            <a:off x="360000" y="900000"/>
            <a:ext cx="82315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/>
            <a:endParaRPr lang="fr-FR" sz="2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316 protéines quantifiées</a:t>
            </a:r>
          </a:p>
          <a:p>
            <a:pPr marL="342900" indent="-342900"/>
            <a:endParaRPr lang="fr-FR" sz="1000" b="1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Détermination de l’abondance relative dans chacun des 5 stades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1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Analyses statistiques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ANOVA </a:t>
            </a:r>
          </a:p>
          <a:p>
            <a:pPr marL="1257300" lvl="2" indent="-342900"/>
            <a:r>
              <a:rPr lang="fr-FR" sz="2000" dirty="0" smtClean="0">
                <a:latin typeface="Calibri" pitchFamily="34" charset="0"/>
              </a:rPr>
              <a:t>Protéines ont des variations d’abondance significatives selon les stades</a:t>
            </a:r>
            <a:endParaRPr lang="fr-FR" sz="2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1257300" lvl="2" indent="-342900"/>
            <a:endParaRPr lang="fr-FR" sz="8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Cluster hiérarchique profils d’abondance protéique</a:t>
            </a:r>
          </a:p>
        </p:txBody>
      </p:sp>
      <p:sp>
        <p:nvSpPr>
          <p:cNvPr id="6" name="Rectangle 579"/>
          <p:cNvSpPr>
            <a:spLocks noChangeArrowheads="1"/>
          </p:cNvSpPr>
          <p:nvPr/>
        </p:nvSpPr>
        <p:spPr bwMode="auto">
          <a:xfrm>
            <a:off x="161707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31212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4"/>
          <p:cNvSpPr>
            <a:spLocks noChangeArrowheads="1"/>
          </p:cNvSpPr>
          <p:nvPr/>
        </p:nvSpPr>
        <p:spPr bwMode="auto">
          <a:xfrm>
            <a:off x="360362" y="900000"/>
            <a:ext cx="86041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Classement des protéines selon leur profil d’abondance</a:t>
            </a:r>
            <a:endParaRPr lang="fr-FR" sz="2400" b="1" dirty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/>
            <a:endParaRPr lang="fr-FR" sz="1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Réalisation d’un cluster hiérarchique pour les protéines quantifiées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1365" y="1789558"/>
            <a:ext cx="87674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Valeur moyenne centrée réduite pour limiter l’effet de la variance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Calculs de distance entre individus : corrélation de Pearson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Calculs de distance entre classe : moyenne des distances entre chaque individu de chaque classe (</a:t>
            </a:r>
            <a:r>
              <a:rPr lang="fr-FR" sz="1400" dirty="0" err="1">
                <a:solidFill>
                  <a:srgbClr val="4F6228"/>
                </a:solidFill>
                <a:latin typeface="Calibri" pitchFamily="34" charset="0"/>
              </a:rPr>
              <a:t>average</a:t>
            </a: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 linkage)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5674" y="1196925"/>
            <a:ext cx="4157303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324663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4"/>
          <p:cNvSpPr>
            <a:spLocks noChangeArrowheads="1"/>
          </p:cNvSpPr>
          <p:nvPr/>
        </p:nvSpPr>
        <p:spPr bwMode="auto">
          <a:xfrm>
            <a:off x="135480" y="997328"/>
            <a:ext cx="8604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Classement des protéines selon leur profil d’abondance</a:t>
            </a:r>
            <a:endParaRPr lang="fr-FR" sz="2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34969" y="1469956"/>
            <a:ext cx="2880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overabundant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ACC transformation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fr-F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calcite </a:t>
            </a:r>
            <a:r>
              <a:rPr lang="fr-FR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aggregates</a:t>
            </a:r>
            <a:endParaRPr lang="fr-FR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4969" y="1398156"/>
            <a:ext cx="3060000" cy="1568039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4480969" y="1938028"/>
            <a:ext cx="1494000" cy="200055"/>
            <a:chOff x="306000" y="972000"/>
            <a:chExt cx="1494000" cy="200055"/>
          </a:xfrm>
        </p:grpSpPr>
        <p:sp>
          <p:nvSpPr>
            <p:cNvPr id="38" name="ZoneTexte 37"/>
            <p:cNvSpPr txBox="1"/>
            <p:nvPr/>
          </p:nvSpPr>
          <p:spPr>
            <a:xfrm>
              <a:off x="306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30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954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260000" y="972000"/>
              <a:ext cx="540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0" name="Image 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72" y="2169973"/>
            <a:ext cx="1093573" cy="612000"/>
          </a:xfrm>
          <a:prstGeom prst="rect">
            <a:avLst/>
          </a:prstGeom>
        </p:spPr>
      </p:pic>
      <p:grpSp>
        <p:nvGrpSpPr>
          <p:cNvPr id="81" name="Groupe 80"/>
          <p:cNvGrpSpPr/>
          <p:nvPr/>
        </p:nvGrpSpPr>
        <p:grpSpPr>
          <a:xfrm>
            <a:off x="5995672" y="1953973"/>
            <a:ext cx="1494000" cy="200055"/>
            <a:chOff x="306000" y="972000"/>
            <a:chExt cx="1494000" cy="200055"/>
          </a:xfrm>
        </p:grpSpPr>
        <p:sp>
          <p:nvSpPr>
            <p:cNvPr id="82" name="ZoneTexte 81"/>
            <p:cNvSpPr txBox="1"/>
            <p:nvPr/>
          </p:nvSpPr>
          <p:spPr>
            <a:xfrm>
              <a:off x="306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630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954000" y="972000"/>
              <a:ext cx="504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1260000" y="972000"/>
              <a:ext cx="5400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16h </a:t>
              </a:r>
              <a:r>
                <a:rPr lang="fr-FR" sz="7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p.o</a:t>
              </a:r>
              <a:r>
                <a:rPr lang="fr-FR" sz="7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464549" y="3032440"/>
            <a:ext cx="3060000" cy="1636729"/>
            <a:chOff x="3991511" y="3525821"/>
            <a:chExt cx="3060000" cy="1636729"/>
          </a:xfrm>
        </p:grpSpPr>
        <p:sp>
          <p:nvSpPr>
            <p:cNvPr id="12" name="ZoneTexte 11"/>
            <p:cNvSpPr txBox="1"/>
            <p:nvPr/>
          </p:nvSpPr>
          <p:spPr>
            <a:xfrm>
              <a:off x="4081511" y="3597621"/>
              <a:ext cx="28800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when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large calcite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units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formed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91511" y="3525821"/>
              <a:ext cx="3060000" cy="1636729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4027510" y="4065693"/>
              <a:ext cx="1494000" cy="200055"/>
              <a:chOff x="306000" y="972000"/>
              <a:chExt cx="1494000" cy="200055"/>
            </a:xfrm>
          </p:grpSpPr>
          <p:sp>
            <p:nvSpPr>
              <p:cNvPr id="43" name="ZoneTexte 42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" name="Groupe 52"/>
            <p:cNvGrpSpPr/>
            <p:nvPr/>
          </p:nvGrpSpPr>
          <p:grpSpPr>
            <a:xfrm>
              <a:off x="5519789" y="4165370"/>
              <a:ext cx="1494000" cy="200055"/>
              <a:chOff x="306000" y="972000"/>
              <a:chExt cx="1494000" cy="200055"/>
            </a:xfrm>
          </p:grpSpPr>
          <p:sp>
            <p:nvSpPr>
              <p:cNvPr id="54" name="ZoneTexte 53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510" y="4281693"/>
              <a:ext cx="1094400" cy="612462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3789" y="4381370"/>
              <a:ext cx="1094400" cy="612462"/>
            </a:xfrm>
            <a:prstGeom prst="rect">
              <a:avLst/>
            </a:prstGeom>
          </p:spPr>
        </p:pic>
      </p:grpSp>
      <p:grpSp>
        <p:nvGrpSpPr>
          <p:cNvPr id="20480" name="Groupe 20479"/>
          <p:cNvGrpSpPr/>
          <p:nvPr/>
        </p:nvGrpSpPr>
        <p:grpSpPr>
          <a:xfrm>
            <a:off x="4075195" y="4749620"/>
            <a:ext cx="3060000" cy="1551707"/>
            <a:chOff x="3985195" y="4496436"/>
            <a:chExt cx="3060000" cy="1551707"/>
          </a:xfrm>
        </p:grpSpPr>
        <p:sp>
          <p:nvSpPr>
            <p:cNvPr id="63" name="Rectangle 62"/>
            <p:cNvSpPr/>
            <p:nvPr/>
          </p:nvSpPr>
          <p:spPr>
            <a:xfrm>
              <a:off x="3985195" y="4496436"/>
              <a:ext cx="3060000" cy="1551707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074229" y="4511669"/>
              <a:ext cx="2880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at stages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associated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presence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calcite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4020229" y="5050187"/>
              <a:ext cx="1494000" cy="200055"/>
              <a:chOff x="306000" y="972000"/>
              <a:chExt cx="1494000" cy="200055"/>
            </a:xfrm>
          </p:grpSpPr>
          <p:sp>
            <p:nvSpPr>
              <p:cNvPr id="66" name="ZoneTexte 65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ZoneTexte 68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0" name="Groupe 69"/>
            <p:cNvGrpSpPr/>
            <p:nvPr/>
          </p:nvGrpSpPr>
          <p:grpSpPr>
            <a:xfrm>
              <a:off x="5504948" y="5056289"/>
              <a:ext cx="1494000" cy="200055"/>
              <a:chOff x="306000" y="972000"/>
              <a:chExt cx="1494000" cy="200055"/>
            </a:xfrm>
          </p:grpSpPr>
          <p:sp>
            <p:nvSpPr>
              <p:cNvPr id="71" name="ZoneTexte 70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ZoneTexte 71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ZoneTexte 72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ZoneTexte 73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948" y="5272289"/>
              <a:ext cx="1094400" cy="613466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229" y="5266187"/>
              <a:ext cx="1094400" cy="613025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614030" y="3672339"/>
            <a:ext cx="2880000" cy="1500515"/>
            <a:chOff x="853683" y="6003282"/>
            <a:chExt cx="2880000" cy="1500515"/>
          </a:xfrm>
        </p:grpSpPr>
        <p:sp>
          <p:nvSpPr>
            <p:cNvPr id="14" name="ZoneTexte 13"/>
            <p:cNvSpPr txBox="1"/>
            <p:nvPr/>
          </p:nvSpPr>
          <p:spPr>
            <a:xfrm>
              <a:off x="853683" y="6056463"/>
              <a:ext cx="28800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uring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rapid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growth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phase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96243" y="6003282"/>
              <a:ext cx="2047032" cy="1500515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1558711" y="6558332"/>
              <a:ext cx="1494000" cy="200055"/>
              <a:chOff x="306000" y="972000"/>
              <a:chExt cx="1494000" cy="200055"/>
            </a:xfrm>
          </p:grpSpPr>
          <p:sp>
            <p:nvSpPr>
              <p:cNvPr id="59" name="ZoneTexte 58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711" y="6774332"/>
              <a:ext cx="1094400" cy="612462"/>
            </a:xfrm>
            <a:prstGeom prst="rect">
              <a:avLst/>
            </a:prstGeom>
          </p:spPr>
        </p:pic>
      </p:grpSp>
      <p:pic>
        <p:nvPicPr>
          <p:cNvPr id="91" name="Image 9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69" y="2154028"/>
            <a:ext cx="1094400" cy="612462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17125" y="1406376"/>
            <a:ext cx="3119634" cy="2232000"/>
            <a:chOff x="427125" y="1153192"/>
            <a:chExt cx="3119634" cy="2232000"/>
          </a:xfrm>
        </p:grpSpPr>
        <p:sp>
          <p:nvSpPr>
            <p:cNvPr id="94" name="ZoneTexte 93"/>
            <p:cNvSpPr txBox="1"/>
            <p:nvPr/>
          </p:nvSpPr>
          <p:spPr>
            <a:xfrm>
              <a:off x="785702" y="1220882"/>
              <a:ext cx="27610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primary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events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shell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mineralization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24030" y="1153192"/>
              <a:ext cx="2989952" cy="2232000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7" name="Groupe 96"/>
            <p:cNvGrpSpPr/>
            <p:nvPr/>
          </p:nvGrpSpPr>
          <p:grpSpPr>
            <a:xfrm>
              <a:off x="1519900" y="1657248"/>
              <a:ext cx="1442735" cy="200055"/>
              <a:chOff x="306000" y="972000"/>
              <a:chExt cx="1494000" cy="200055"/>
            </a:xfrm>
          </p:grpSpPr>
          <p:sp>
            <p:nvSpPr>
              <p:cNvPr id="111" name="ZoneTexte 110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ZoneTexte 111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ZoneTexte 112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ZoneTexte 113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8" name="Groupe 97"/>
            <p:cNvGrpSpPr/>
            <p:nvPr/>
          </p:nvGrpSpPr>
          <p:grpSpPr>
            <a:xfrm>
              <a:off x="1540323" y="2485248"/>
              <a:ext cx="1442735" cy="200055"/>
              <a:chOff x="3573016" y="611656"/>
              <a:chExt cx="1494000" cy="200055"/>
            </a:xfrm>
          </p:grpSpPr>
          <p:sp>
            <p:nvSpPr>
              <p:cNvPr id="107" name="ZoneTexte 106"/>
              <p:cNvSpPr txBox="1"/>
              <p:nvPr/>
            </p:nvSpPr>
            <p:spPr>
              <a:xfrm>
                <a:off x="3573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ZoneTexte 107"/>
              <p:cNvSpPr txBox="1"/>
              <p:nvPr/>
            </p:nvSpPr>
            <p:spPr>
              <a:xfrm>
                <a:off x="3897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ZoneTexte 108"/>
              <p:cNvSpPr txBox="1"/>
              <p:nvPr/>
            </p:nvSpPr>
            <p:spPr>
              <a:xfrm>
                <a:off x="4221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ZoneTexte 109"/>
              <p:cNvSpPr txBox="1"/>
              <p:nvPr/>
            </p:nvSpPr>
            <p:spPr>
              <a:xfrm>
                <a:off x="4527016" y="611656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9" name="Image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69" y="2410034"/>
              <a:ext cx="1056048" cy="612000"/>
            </a:xfrm>
            <a:prstGeom prst="rect">
              <a:avLst/>
            </a:prstGeom>
          </p:spPr>
        </p:pic>
        <p:grpSp>
          <p:nvGrpSpPr>
            <p:cNvPr id="100" name="Groupe 99"/>
            <p:cNvGrpSpPr/>
            <p:nvPr/>
          </p:nvGrpSpPr>
          <p:grpSpPr>
            <a:xfrm>
              <a:off x="427125" y="2194034"/>
              <a:ext cx="1442735" cy="200055"/>
              <a:chOff x="306000" y="972000"/>
              <a:chExt cx="1494000" cy="200055"/>
            </a:xfrm>
          </p:grpSpPr>
          <p:sp>
            <p:nvSpPr>
              <p:cNvPr id="103" name="ZoneTexte 102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ZoneTexte 103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ZoneTexte 104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ZoneTexte 105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1" name="Image 10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87" y="1873248"/>
              <a:ext cx="1056847" cy="612462"/>
            </a:xfrm>
            <a:prstGeom prst="rect">
              <a:avLst/>
            </a:prstGeom>
          </p:spPr>
        </p:pic>
        <p:pic>
          <p:nvPicPr>
            <p:cNvPr id="102" name="Image 10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87" y="2701248"/>
              <a:ext cx="1056847" cy="613025"/>
            </a:xfrm>
            <a:prstGeom prst="rect">
              <a:avLst/>
            </a:prstGeom>
          </p:spPr>
        </p:pic>
      </p:grpSp>
      <p:sp>
        <p:nvSpPr>
          <p:cNvPr id="78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24151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e 153"/>
          <p:cNvGrpSpPr>
            <a:grpSpLocks/>
          </p:cNvGrpSpPr>
          <p:nvPr/>
        </p:nvGrpSpPr>
        <p:grpSpPr bwMode="auto">
          <a:xfrm>
            <a:off x="1000124" y="3857625"/>
            <a:ext cx="7345362" cy="1139825"/>
            <a:chOff x="1062315" y="3477438"/>
            <a:chExt cx="7345601" cy="1140119"/>
          </a:xfrm>
        </p:grpSpPr>
        <p:pic>
          <p:nvPicPr>
            <p:cNvPr id="155" name="Picture 2" descr="C:\Users\jgautron\AppData\Local\Microsoft\Windows\Temporary Internet Files\Content.IE5\T3M01ABQ\MC900434411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68" y="3846155"/>
              <a:ext cx="685724" cy="77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" name="ZoneTexte 1"/>
            <p:cNvSpPr txBox="1">
              <a:spLocks noChangeArrowheads="1"/>
            </p:cNvSpPr>
            <p:nvPr/>
          </p:nvSpPr>
          <p:spPr bwMode="auto">
            <a:xfrm>
              <a:off x="1062315" y="3477438"/>
              <a:ext cx="7345601" cy="400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b="1" i="0" kern="0" dirty="0" err="1">
                  <a:solidFill>
                    <a:srgbClr val="006600"/>
                  </a:solidFill>
                </a:rPr>
                <a:t>Functions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and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biological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activities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of the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identified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matrix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proteins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?</a:t>
              </a:r>
            </a:p>
          </p:txBody>
        </p:sp>
      </p:grpSp>
      <p:grpSp>
        <p:nvGrpSpPr>
          <p:cNvPr id="157" name="Groupe 156"/>
          <p:cNvGrpSpPr>
            <a:grpSpLocks/>
          </p:cNvGrpSpPr>
          <p:nvPr/>
        </p:nvGrpSpPr>
        <p:grpSpPr bwMode="auto">
          <a:xfrm>
            <a:off x="639761" y="4371975"/>
            <a:ext cx="8078788" cy="1868488"/>
            <a:chOff x="344605" y="3928455"/>
            <a:chExt cx="8078426" cy="1867683"/>
          </a:xfrm>
        </p:grpSpPr>
        <p:sp>
          <p:nvSpPr>
            <p:cNvPr id="158" name="ZoneTexte 34"/>
            <p:cNvSpPr txBox="1">
              <a:spLocks noChangeArrowheads="1"/>
            </p:cNvSpPr>
            <p:nvPr/>
          </p:nvSpPr>
          <p:spPr bwMode="auto">
            <a:xfrm>
              <a:off x="2654315" y="3928455"/>
              <a:ext cx="3655848" cy="307842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i="0" kern="0" dirty="0">
                  <a:solidFill>
                    <a:prstClr val="black"/>
                  </a:solidFill>
                </a:rPr>
                <a:t>Literature, data mining and bioinformatics tools</a:t>
              </a:r>
            </a:p>
          </p:txBody>
        </p:sp>
        <p:sp>
          <p:nvSpPr>
            <p:cNvPr id="159" name="ZoneTexte 34"/>
            <p:cNvSpPr txBox="1">
              <a:spLocks noChangeArrowheads="1"/>
            </p:cNvSpPr>
            <p:nvPr/>
          </p:nvSpPr>
          <p:spPr bwMode="auto">
            <a:xfrm>
              <a:off x="1811389" y="4636175"/>
              <a:ext cx="5409958" cy="307842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i="0" kern="0" dirty="0">
                  <a:solidFill>
                    <a:prstClr val="black"/>
                  </a:solidFill>
                </a:rPr>
                <a:t>Classification in </a:t>
              </a:r>
              <a:r>
                <a:rPr lang="en-GB" sz="1400" i="0" kern="0" dirty="0" smtClean="0">
                  <a:solidFill>
                    <a:prstClr val="black"/>
                  </a:solidFill>
                </a:rPr>
                <a:t>different </a:t>
              </a:r>
              <a:r>
                <a:rPr lang="en-GB" sz="1400" i="0" kern="0" dirty="0">
                  <a:solidFill>
                    <a:prstClr val="black"/>
                  </a:solidFill>
                </a:rPr>
                <a:t>groups according to their potential functions</a:t>
              </a:r>
            </a:p>
          </p:txBody>
        </p:sp>
        <p:cxnSp>
          <p:nvCxnSpPr>
            <p:cNvPr id="160" name="Connecteur droit avec flèche 83"/>
            <p:cNvCxnSpPr>
              <a:cxnSpLocks noChangeShapeType="1"/>
            </p:cNvCxnSpPr>
            <p:nvPr/>
          </p:nvCxnSpPr>
          <p:spPr bwMode="auto">
            <a:xfrm>
              <a:off x="4571999" y="4229107"/>
              <a:ext cx="0" cy="378068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1" name="ZoneTexte 160"/>
            <p:cNvSpPr txBox="1"/>
            <p:nvPr/>
          </p:nvSpPr>
          <p:spPr>
            <a:xfrm>
              <a:off x="344605" y="5272489"/>
              <a:ext cx="2557348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Associated</a:t>
              </a:r>
              <a:r>
                <a:rPr lang="fr-FR" sz="1400" i="0" kern="0" dirty="0">
                  <a:solidFill>
                    <a:srgbClr val="C00000"/>
                  </a:solidFill>
                </a:rPr>
                <a:t> to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Mineralization</a:t>
              </a:r>
              <a:r>
                <a:rPr lang="fr-FR" sz="1400" i="0" kern="0" dirty="0">
                  <a:solidFill>
                    <a:srgbClr val="C00000"/>
                  </a:solidFill>
                </a:rPr>
                <a:t>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process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sp>
          <p:nvSpPr>
            <p:cNvPr id="162" name="ZoneTexte 161"/>
            <p:cNvSpPr txBox="1"/>
            <p:nvPr/>
          </p:nvSpPr>
          <p:spPr>
            <a:xfrm>
              <a:off x="3200390" y="5272489"/>
              <a:ext cx="2720853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Involved</a:t>
              </a:r>
              <a:r>
                <a:rPr lang="fr-FR" sz="1400" i="0" kern="0" dirty="0">
                  <a:solidFill>
                    <a:srgbClr val="C00000"/>
                  </a:solidFill>
                </a:rPr>
                <a:t> in the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regulation</a:t>
              </a:r>
              <a:r>
                <a:rPr lang="fr-FR" sz="1400" i="0" kern="0" dirty="0">
                  <a:solidFill>
                    <a:srgbClr val="C00000"/>
                  </a:solidFill>
                </a:rPr>
                <a:t> of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activity</a:t>
              </a:r>
              <a:r>
                <a:rPr lang="fr-FR" sz="1400" i="0" kern="0" dirty="0">
                  <a:solidFill>
                    <a:srgbClr val="C00000"/>
                  </a:solidFill>
                </a:rPr>
                <a:t> of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proteins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sp>
          <p:nvSpPr>
            <p:cNvPr id="163" name="ZoneTexte 162"/>
            <p:cNvSpPr txBox="1"/>
            <p:nvPr/>
          </p:nvSpPr>
          <p:spPr>
            <a:xfrm>
              <a:off x="6400647" y="5272489"/>
              <a:ext cx="2022384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Antimicrobial</a:t>
              </a:r>
              <a:endParaRPr lang="fr-FR" sz="1400" i="0" kern="0" dirty="0">
                <a:solidFill>
                  <a:srgbClr val="C0000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proteins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cxnSp>
          <p:nvCxnSpPr>
            <p:cNvPr id="164" name="Connecteur droit avec flèche 87"/>
            <p:cNvCxnSpPr>
              <a:cxnSpLocks noChangeShapeType="1"/>
            </p:cNvCxnSpPr>
            <p:nvPr/>
          </p:nvCxnSpPr>
          <p:spPr bwMode="auto">
            <a:xfrm flipH="1">
              <a:off x="2055812" y="5010885"/>
              <a:ext cx="274616" cy="193431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5" name="Connecteur droit avec flèche 88"/>
            <p:cNvCxnSpPr>
              <a:cxnSpLocks noChangeShapeType="1"/>
            </p:cNvCxnSpPr>
            <p:nvPr/>
          </p:nvCxnSpPr>
          <p:spPr bwMode="auto">
            <a:xfrm>
              <a:off x="4478681" y="4966924"/>
              <a:ext cx="0" cy="288410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" name="Connecteur droit avec flèche 89"/>
            <p:cNvCxnSpPr>
              <a:cxnSpLocks noChangeShapeType="1"/>
            </p:cNvCxnSpPr>
            <p:nvPr/>
          </p:nvCxnSpPr>
          <p:spPr bwMode="auto">
            <a:xfrm>
              <a:off x="6871472" y="4993300"/>
              <a:ext cx="320636" cy="211016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8" y="980121"/>
            <a:ext cx="9096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579"/>
          <p:cNvSpPr>
            <a:spLocks noChangeArrowheads="1"/>
          </p:cNvSpPr>
          <p:nvPr/>
        </p:nvSpPr>
        <p:spPr bwMode="auto">
          <a:xfrm>
            <a:off x="285532" y="-8911"/>
            <a:ext cx="88218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spatio-temporelle des protéines impliquées dans </a:t>
            </a:r>
            <a:r>
              <a:rPr lang="fr-FR" altLang="fr-FR" sz="2800" b="1" i="0" dirty="0">
                <a:solidFill>
                  <a:srgbClr val="006600"/>
                </a:solidFill>
              </a:rPr>
              <a:t>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</p:spTree>
    <p:extLst>
      <p:ext uri="{BB962C8B-B14F-4D97-AF65-F5344CB8AC3E}">
        <p14:creationId xmlns:p14="http://schemas.microsoft.com/office/powerpoint/2010/main" val="145346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959851" y="5434859"/>
            <a:ext cx="15525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ACC transformation into calcite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6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8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Crystal units </a:t>
            </a:r>
          </a:p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formation 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ACC deposition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421007" y="5455536"/>
            <a:ext cx="166276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referential crystal orientation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6" name="Groupe 86"/>
          <p:cNvGrpSpPr/>
          <p:nvPr/>
        </p:nvGrpSpPr>
        <p:grpSpPr>
          <a:xfrm>
            <a:off x="5933736" y="4287471"/>
            <a:ext cx="637309" cy="1053830"/>
            <a:chOff x="3836566" y="5518373"/>
            <a:chExt cx="1095375" cy="1983081"/>
          </a:xfrm>
        </p:grpSpPr>
        <p:sp>
          <p:nvSpPr>
            <p:cNvPr id="28" name="Freeform 33" descr="Papier recyclé"/>
            <p:cNvSpPr>
              <a:spLocks/>
            </p:cNvSpPr>
            <p:nvPr/>
          </p:nvSpPr>
          <p:spPr bwMode="auto">
            <a:xfrm>
              <a:off x="3849339" y="5518373"/>
              <a:ext cx="1082602" cy="1972910"/>
            </a:xfrm>
            <a:custGeom>
              <a:avLst/>
              <a:gdLst>
                <a:gd name="T0" fmla="*/ 255 w 690"/>
                <a:gd name="T1" fmla="*/ 1385 h 774"/>
                <a:gd name="T2" fmla="*/ 147 w 690"/>
                <a:gd name="T3" fmla="*/ 1293 h 774"/>
                <a:gd name="T4" fmla="*/ 60 w 690"/>
                <a:gd name="T5" fmla="*/ 1185 h 774"/>
                <a:gd name="T6" fmla="*/ 27 w 690"/>
                <a:gd name="T7" fmla="*/ 1066 h 774"/>
                <a:gd name="T8" fmla="*/ 0 w 690"/>
                <a:gd name="T9" fmla="*/ 839 h 774"/>
                <a:gd name="T10" fmla="*/ 0 w 690"/>
                <a:gd name="T11" fmla="*/ 622 h 774"/>
                <a:gd name="T12" fmla="*/ 0 w 690"/>
                <a:gd name="T13" fmla="*/ 330 h 774"/>
                <a:gd name="T14" fmla="*/ 0 w 690"/>
                <a:gd name="T15" fmla="*/ 108 h 774"/>
                <a:gd name="T16" fmla="*/ 0 w 690"/>
                <a:gd name="T17" fmla="*/ 16 h 774"/>
                <a:gd name="T18" fmla="*/ 153 w 690"/>
                <a:gd name="T19" fmla="*/ 0 h 774"/>
                <a:gd name="T20" fmla="*/ 330 w 690"/>
                <a:gd name="T21" fmla="*/ 22 h 774"/>
                <a:gd name="T22" fmla="*/ 492 w 690"/>
                <a:gd name="T23" fmla="*/ 22 h 774"/>
                <a:gd name="T24" fmla="*/ 627 w 690"/>
                <a:gd name="T25" fmla="*/ 22 h 774"/>
                <a:gd name="T26" fmla="*/ 672 w 690"/>
                <a:gd name="T27" fmla="*/ 22 h 774"/>
                <a:gd name="T28" fmla="*/ 684 w 690"/>
                <a:gd name="T29" fmla="*/ 730 h 774"/>
                <a:gd name="T30" fmla="*/ 690 w 690"/>
                <a:gd name="T31" fmla="*/ 1050 h 774"/>
                <a:gd name="T32" fmla="*/ 675 w 690"/>
                <a:gd name="T33" fmla="*/ 1185 h 774"/>
                <a:gd name="T34" fmla="*/ 621 w 690"/>
                <a:gd name="T35" fmla="*/ 1293 h 774"/>
                <a:gd name="T36" fmla="*/ 519 w 690"/>
                <a:gd name="T37" fmla="*/ 1374 h 774"/>
                <a:gd name="T38" fmla="*/ 435 w 690"/>
                <a:gd name="T39" fmla="*/ 1385 h 774"/>
                <a:gd name="T40" fmla="*/ 393 w 690"/>
                <a:gd name="T41" fmla="*/ 1396 h 7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90" h="774">
                  <a:moveTo>
                    <a:pt x="255" y="768"/>
                  </a:moveTo>
                  <a:lnTo>
                    <a:pt x="147" y="717"/>
                  </a:lnTo>
                  <a:lnTo>
                    <a:pt x="60" y="657"/>
                  </a:lnTo>
                  <a:lnTo>
                    <a:pt x="27" y="591"/>
                  </a:lnTo>
                  <a:lnTo>
                    <a:pt x="0" y="465"/>
                  </a:lnTo>
                  <a:lnTo>
                    <a:pt x="0" y="345"/>
                  </a:lnTo>
                  <a:lnTo>
                    <a:pt x="0" y="183"/>
                  </a:lnTo>
                  <a:lnTo>
                    <a:pt x="0" y="60"/>
                  </a:lnTo>
                  <a:lnTo>
                    <a:pt x="0" y="9"/>
                  </a:lnTo>
                  <a:lnTo>
                    <a:pt x="153" y="0"/>
                  </a:lnTo>
                  <a:lnTo>
                    <a:pt x="330" y="12"/>
                  </a:lnTo>
                  <a:lnTo>
                    <a:pt x="492" y="12"/>
                  </a:lnTo>
                  <a:lnTo>
                    <a:pt x="627" y="12"/>
                  </a:lnTo>
                  <a:lnTo>
                    <a:pt x="672" y="12"/>
                  </a:lnTo>
                  <a:lnTo>
                    <a:pt x="684" y="405"/>
                  </a:lnTo>
                  <a:lnTo>
                    <a:pt x="690" y="582"/>
                  </a:lnTo>
                  <a:lnTo>
                    <a:pt x="675" y="657"/>
                  </a:lnTo>
                  <a:lnTo>
                    <a:pt x="621" y="717"/>
                  </a:lnTo>
                  <a:lnTo>
                    <a:pt x="519" y="762"/>
                  </a:lnTo>
                  <a:lnTo>
                    <a:pt x="435" y="768"/>
                  </a:lnTo>
                  <a:lnTo>
                    <a:pt x="393" y="774"/>
                  </a:lnTo>
                </a:path>
              </a:pathLst>
            </a:cu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33" descr="Papier recyclé"/>
            <p:cNvSpPr>
              <a:spLocks/>
            </p:cNvSpPr>
            <p:nvPr/>
          </p:nvSpPr>
          <p:spPr bwMode="auto">
            <a:xfrm>
              <a:off x="3836566" y="5563182"/>
              <a:ext cx="1095375" cy="1928118"/>
            </a:xfrm>
            <a:custGeom>
              <a:avLst/>
              <a:gdLst>
                <a:gd name="T0" fmla="*/ 255 w 690"/>
                <a:gd name="T1" fmla="*/ 1385 h 774"/>
                <a:gd name="T2" fmla="*/ 147 w 690"/>
                <a:gd name="T3" fmla="*/ 1293 h 774"/>
                <a:gd name="T4" fmla="*/ 60 w 690"/>
                <a:gd name="T5" fmla="*/ 1185 h 774"/>
                <a:gd name="T6" fmla="*/ 27 w 690"/>
                <a:gd name="T7" fmla="*/ 1066 h 774"/>
                <a:gd name="T8" fmla="*/ 0 w 690"/>
                <a:gd name="T9" fmla="*/ 839 h 774"/>
                <a:gd name="T10" fmla="*/ 0 w 690"/>
                <a:gd name="T11" fmla="*/ 622 h 774"/>
                <a:gd name="T12" fmla="*/ 0 w 690"/>
                <a:gd name="T13" fmla="*/ 330 h 774"/>
                <a:gd name="T14" fmla="*/ 0 w 690"/>
                <a:gd name="T15" fmla="*/ 108 h 774"/>
                <a:gd name="T16" fmla="*/ 0 w 690"/>
                <a:gd name="T17" fmla="*/ 16 h 774"/>
                <a:gd name="T18" fmla="*/ 153 w 690"/>
                <a:gd name="T19" fmla="*/ 0 h 774"/>
                <a:gd name="T20" fmla="*/ 330 w 690"/>
                <a:gd name="T21" fmla="*/ 22 h 774"/>
                <a:gd name="T22" fmla="*/ 492 w 690"/>
                <a:gd name="T23" fmla="*/ 22 h 774"/>
                <a:gd name="T24" fmla="*/ 627 w 690"/>
                <a:gd name="T25" fmla="*/ 22 h 774"/>
                <a:gd name="T26" fmla="*/ 672 w 690"/>
                <a:gd name="T27" fmla="*/ 22 h 774"/>
                <a:gd name="T28" fmla="*/ 684 w 690"/>
                <a:gd name="T29" fmla="*/ 730 h 774"/>
                <a:gd name="T30" fmla="*/ 690 w 690"/>
                <a:gd name="T31" fmla="*/ 1050 h 774"/>
                <a:gd name="T32" fmla="*/ 675 w 690"/>
                <a:gd name="T33" fmla="*/ 1185 h 774"/>
                <a:gd name="T34" fmla="*/ 621 w 690"/>
                <a:gd name="T35" fmla="*/ 1293 h 774"/>
                <a:gd name="T36" fmla="*/ 519 w 690"/>
                <a:gd name="T37" fmla="*/ 1374 h 774"/>
                <a:gd name="T38" fmla="*/ 435 w 690"/>
                <a:gd name="T39" fmla="*/ 1385 h 774"/>
                <a:gd name="T40" fmla="*/ 393 w 690"/>
                <a:gd name="T41" fmla="*/ 1396 h 7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90" h="774">
                  <a:moveTo>
                    <a:pt x="255" y="768"/>
                  </a:moveTo>
                  <a:lnTo>
                    <a:pt x="147" y="717"/>
                  </a:lnTo>
                  <a:lnTo>
                    <a:pt x="60" y="657"/>
                  </a:lnTo>
                  <a:lnTo>
                    <a:pt x="27" y="591"/>
                  </a:lnTo>
                  <a:lnTo>
                    <a:pt x="0" y="465"/>
                  </a:lnTo>
                  <a:lnTo>
                    <a:pt x="0" y="345"/>
                  </a:lnTo>
                  <a:lnTo>
                    <a:pt x="0" y="183"/>
                  </a:lnTo>
                  <a:lnTo>
                    <a:pt x="0" y="60"/>
                  </a:lnTo>
                  <a:lnTo>
                    <a:pt x="0" y="9"/>
                  </a:lnTo>
                  <a:lnTo>
                    <a:pt x="153" y="0"/>
                  </a:lnTo>
                  <a:lnTo>
                    <a:pt x="330" y="12"/>
                  </a:lnTo>
                  <a:lnTo>
                    <a:pt x="492" y="12"/>
                  </a:lnTo>
                  <a:lnTo>
                    <a:pt x="627" y="12"/>
                  </a:lnTo>
                  <a:lnTo>
                    <a:pt x="672" y="12"/>
                  </a:lnTo>
                  <a:lnTo>
                    <a:pt x="684" y="405"/>
                  </a:lnTo>
                  <a:lnTo>
                    <a:pt x="690" y="582"/>
                  </a:lnTo>
                  <a:lnTo>
                    <a:pt x="675" y="657"/>
                  </a:lnTo>
                  <a:lnTo>
                    <a:pt x="621" y="717"/>
                  </a:lnTo>
                  <a:lnTo>
                    <a:pt x="519" y="762"/>
                  </a:lnTo>
                  <a:lnTo>
                    <a:pt x="435" y="768"/>
                  </a:lnTo>
                  <a:lnTo>
                    <a:pt x="393" y="774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val 19" descr="Papier recyclé"/>
            <p:cNvSpPr>
              <a:spLocks noChangeArrowheads="1"/>
            </p:cNvSpPr>
            <p:nvPr/>
          </p:nvSpPr>
          <p:spPr bwMode="auto">
            <a:xfrm>
              <a:off x="4316066" y="7241209"/>
              <a:ext cx="210005" cy="260245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956563" y="5332235"/>
            <a:ext cx="640691" cy="4449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19" descr="Papier recyclé"/>
          <p:cNvSpPr>
            <a:spLocks noChangeArrowheads="1"/>
          </p:cNvSpPr>
          <p:nvPr/>
        </p:nvSpPr>
        <p:spPr bwMode="auto">
          <a:xfrm>
            <a:off x="6200327" y="5195660"/>
            <a:ext cx="153159" cy="147713"/>
          </a:xfrm>
          <a:prstGeom prst="ellipse">
            <a:avLst/>
          </a:prstGeom>
          <a:solidFill>
            <a:sysClr val="windowText" lastClr="000000">
              <a:lumMod val="50000"/>
              <a:lumOff val="50000"/>
            </a:sys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2" name="Groupe 31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37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5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3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0" name="Groupe 39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3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4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8" name="Connecteur droit 57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Arrest of calcification</a:t>
            </a:r>
            <a:endParaRPr lang="en-US" sz="1200" b="1" dirty="0"/>
          </a:p>
        </p:txBody>
      </p:sp>
      <p:grpSp>
        <p:nvGrpSpPr>
          <p:cNvPr id="74" name="Groupe 73"/>
          <p:cNvGrpSpPr/>
          <p:nvPr/>
        </p:nvGrpSpPr>
        <p:grpSpPr>
          <a:xfrm>
            <a:off x="17366" y="1642090"/>
            <a:ext cx="8357187" cy="2880000"/>
            <a:chOff x="17366" y="1956415"/>
            <a:chExt cx="8357187" cy="2880000"/>
          </a:xfrm>
        </p:grpSpPr>
        <p:sp>
          <p:nvSpPr>
            <p:cNvPr id="18" name="Rectangle 17"/>
            <p:cNvSpPr/>
            <p:nvPr/>
          </p:nvSpPr>
          <p:spPr>
            <a:xfrm>
              <a:off x="17366" y="4156215"/>
              <a:ext cx="276653" cy="13758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909" y="4358099"/>
              <a:ext cx="276653" cy="137586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23674" y="4091816"/>
              <a:ext cx="4367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ACC</a:t>
              </a:r>
              <a:endParaRPr lang="en-US" sz="1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06691" y="4286106"/>
              <a:ext cx="602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Calcite</a:t>
              </a:r>
              <a:endParaRPr lang="en-US" sz="12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2025357" y="1956415"/>
              <a:ext cx="1728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Binds to Calcium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2025357" y="2281201"/>
              <a:ext cx="147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Modification of protein conformation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2025357" y="3023454"/>
              <a:ext cx="1689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</a:rPr>
                <a:t>Protein aggregation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2025357" y="4263948"/>
              <a:ext cx="172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ACC transformation in crystalline shape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025357" y="3729636"/>
              <a:ext cx="129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ACC Formation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3509919" y="2233414"/>
              <a:ext cx="4864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In vitro study of the role of Ovalbumin on CaCO3 crystallization </a:t>
              </a:r>
              <a:r>
                <a:rPr lang="en-US" sz="1200" dirty="0" smtClean="0"/>
                <a:t>(</a:t>
              </a:r>
              <a:r>
                <a:rPr lang="en-US" sz="1200" dirty="0" err="1" smtClean="0"/>
                <a:t>Pipitch</a:t>
              </a:r>
              <a:r>
                <a:rPr lang="en-US" sz="1200" dirty="0" smtClean="0"/>
                <a:t> et al., 2008, </a:t>
              </a:r>
              <a:r>
                <a:rPr lang="en-US" sz="1200" dirty="0" err="1" smtClean="0"/>
                <a:t>Schwahn</a:t>
              </a:r>
              <a:r>
                <a:rPr lang="en-US" sz="1200" dirty="0" smtClean="0"/>
                <a:t> et al., 2003)</a:t>
              </a:r>
              <a:endParaRPr lang="en-US" sz="1200" dirty="0"/>
            </a:p>
          </p:txBody>
        </p:sp>
        <p:pic>
          <p:nvPicPr>
            <p:cNvPr id="71" name="Image 7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35" y="1956415"/>
              <a:ext cx="1498166" cy="2880000"/>
            </a:xfrm>
            <a:prstGeom prst="rect">
              <a:avLst/>
            </a:prstGeom>
          </p:spPr>
        </p:pic>
      </p:grpSp>
      <p:sp>
        <p:nvSpPr>
          <p:cNvPr id="73" name="Rectangle 72"/>
          <p:cNvSpPr/>
          <p:nvPr/>
        </p:nvSpPr>
        <p:spPr>
          <a:xfrm>
            <a:off x="3955901" y="4491143"/>
            <a:ext cx="130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OVAL</a:t>
            </a:r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406112" y="4762432"/>
            <a:ext cx="574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OVAL</a:t>
            </a:r>
            <a:endParaRPr lang="en-US" sz="1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76" name="ZoneTexte 3"/>
          <p:cNvSpPr txBox="1">
            <a:spLocks noChangeArrowheads="1"/>
          </p:cNvSpPr>
          <p:nvPr/>
        </p:nvSpPr>
        <p:spPr bwMode="auto">
          <a:xfrm>
            <a:off x="86571" y="1053328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i="1" dirty="0" smtClean="0"/>
              <a:t> </a:t>
            </a:r>
            <a:r>
              <a:rPr lang="en-US" dirty="0" smtClean="0"/>
              <a:t>Proteins with established role in the </a:t>
            </a:r>
            <a:r>
              <a:rPr lang="en-US" b="1" dirty="0" err="1" smtClean="0"/>
              <a:t>biomineralisation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8" name="ZoneTexte 77"/>
          <p:cNvSpPr txBox="1"/>
          <p:nvPr/>
        </p:nvSpPr>
        <p:spPr>
          <a:xfrm>
            <a:off x="341258" y="651817"/>
            <a:ext cx="858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having a direct involvement in eggshell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1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64" grpId="0"/>
      <p:bldP spid="76" grpId="0"/>
      <p:bldP spid="7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959851" y="5434859"/>
            <a:ext cx="15525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ACC transformation into calcite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6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8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9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Crystal units </a:t>
            </a:r>
          </a:p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formation 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ACC deposition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421007" y="4287471"/>
            <a:ext cx="1662765" cy="1629730"/>
            <a:chOff x="4589009" y="2418235"/>
            <a:chExt cx="1695227" cy="2094259"/>
          </a:xfrm>
        </p:grpSpPr>
        <p:grpSp>
          <p:nvGrpSpPr>
            <p:cNvPr id="23" name="Groupe 22"/>
            <p:cNvGrpSpPr/>
            <p:nvPr/>
          </p:nvGrpSpPr>
          <p:grpSpPr>
            <a:xfrm>
              <a:off x="4589009" y="2418235"/>
              <a:ext cx="1695227" cy="2094259"/>
              <a:chOff x="2256599" y="3790941"/>
              <a:chExt cx="2451020" cy="2441947"/>
            </a:xfrm>
          </p:grpSpPr>
          <p:sp>
            <p:nvSpPr>
              <p:cNvPr id="25" name="ZoneTexte 24"/>
              <p:cNvSpPr txBox="1"/>
              <p:nvPr/>
            </p:nvSpPr>
            <p:spPr>
              <a:xfrm>
                <a:off x="2256599" y="5541141"/>
                <a:ext cx="2451020" cy="69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j-lt"/>
                    <a:cs typeface="Times New Roman" panose="02020603050405020304" pitchFamily="18" charset="0"/>
                  </a:rPr>
                  <a:t>P</a:t>
                </a:r>
                <a:r>
                  <a:rPr lang="en-US" sz="1200" b="1" dirty="0" smtClean="0">
                    <a:latin typeface="+mj-lt"/>
                    <a:cs typeface="Times New Roman" panose="02020603050405020304" pitchFamily="18" charset="0"/>
                  </a:rPr>
                  <a:t>referential crystal orientation</a:t>
                </a:r>
                <a:endParaRPr lang="en-US" sz="1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2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29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0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2" name="Groupe 31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37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35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+mj-lt"/>
                </a:endParaRPr>
              </a:p>
            </p:txBody>
          </p:sp>
        </p:grpSp>
        <p:sp>
          <p:nvSpPr>
            <p:cNvPr id="33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0" name="Groupe 39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3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4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cxnSp>
        <p:nvCxnSpPr>
          <p:cNvPr id="58" name="Connecteur droit 57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Arrest of calcification</a:t>
            </a:r>
            <a:endParaRPr lang="en-US" sz="1200" b="1" dirty="0">
              <a:latin typeface="+mj-l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55901" y="4491143"/>
            <a:ext cx="130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  <a:cs typeface="Times New Roman" panose="02020603050405020304" pitchFamily="18" charset="0"/>
              </a:rPr>
              <a:t>OVAL</a:t>
            </a:r>
            <a:endParaRPr lang="en-US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406112" y="4762432"/>
            <a:ext cx="574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OVAL</a:t>
            </a:r>
            <a:endParaRPr lang="en-US" sz="1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7" name="Groupe 46"/>
          <p:cNvGrpSpPr/>
          <p:nvPr/>
        </p:nvGrpSpPr>
        <p:grpSpPr>
          <a:xfrm>
            <a:off x="349699" y="2000849"/>
            <a:ext cx="7336522" cy="3194811"/>
            <a:chOff x="349699" y="2000849"/>
            <a:chExt cx="7336522" cy="3194811"/>
          </a:xfrm>
        </p:grpSpPr>
        <p:sp>
          <p:nvSpPr>
            <p:cNvPr id="74" name="Rectangle 73"/>
            <p:cNvSpPr/>
            <p:nvPr/>
          </p:nvSpPr>
          <p:spPr>
            <a:xfrm>
              <a:off x="2289529" y="4475337"/>
              <a:ext cx="11805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62255" y="4887883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966390" y="4296572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903243" y="4003506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93642" y="2000849"/>
              <a:ext cx="6492579" cy="185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ZoneTexte 78"/>
            <p:cNvSpPr txBox="1"/>
            <p:nvPr/>
          </p:nvSpPr>
          <p:spPr>
            <a:xfrm>
              <a:off x="349699" y="2654486"/>
              <a:ext cx="1560267" cy="276999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F0"/>
                  </a:solidFill>
                </a:rPr>
                <a:t>Freeman  et al, 2010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81" name="ZoneTexte 3"/>
          <p:cNvSpPr txBox="1">
            <a:spLocks noChangeArrowheads="1"/>
          </p:cNvSpPr>
          <p:nvPr/>
        </p:nvSpPr>
        <p:spPr bwMode="auto">
          <a:xfrm>
            <a:off x="86571" y="1053328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i="1" dirty="0" smtClean="0"/>
              <a:t> </a:t>
            </a:r>
            <a:r>
              <a:rPr lang="en-US" dirty="0" smtClean="0"/>
              <a:t>Proteins with established role in the </a:t>
            </a:r>
            <a:r>
              <a:rPr lang="en-US" b="1" dirty="0" err="1" smtClean="0"/>
              <a:t>biomineralisation</a:t>
            </a:r>
            <a:endParaRPr lang="en-US" dirty="0"/>
          </a:p>
        </p:txBody>
      </p:sp>
      <p:sp>
        <p:nvSpPr>
          <p:cNvPr id="82" name="ZoneTexte 81"/>
          <p:cNvSpPr txBox="1"/>
          <p:nvPr/>
        </p:nvSpPr>
        <p:spPr>
          <a:xfrm>
            <a:off x="341258" y="651817"/>
            <a:ext cx="858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having a direct involvement in eggshell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53426" y="3562350"/>
            <a:ext cx="512843" cy="296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5" name="Picture 5" descr="Ga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3" y="1450975"/>
            <a:ext cx="4287837" cy="4694238"/>
          </a:xfrm>
          <a:prstGeom prst="rect">
            <a:avLst/>
          </a:prstGeom>
          <a:noFill/>
        </p:spPr>
      </p:pic>
      <p:pic>
        <p:nvPicPr>
          <p:cNvPr id="133126" name="Picture 6" descr="~im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113" y="1471613"/>
            <a:ext cx="464502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0" y="6115050"/>
            <a:ext cx="914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>
                <a:solidFill>
                  <a:schemeClr val="accent2"/>
                </a:solidFill>
              </a:rPr>
              <a:t>Dessin de Wilhem von Nathusius, 1821-99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59851" y="5434859"/>
            <a:ext cx="16609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ACC transformation into calcite aggregates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6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8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9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Calcite crystal units </a:t>
            </a:r>
          </a:p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formation 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ACC deposition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421007" y="4287471"/>
            <a:ext cx="1662765" cy="1629730"/>
            <a:chOff x="4589009" y="2418235"/>
            <a:chExt cx="1695227" cy="2094259"/>
          </a:xfrm>
        </p:grpSpPr>
        <p:grpSp>
          <p:nvGrpSpPr>
            <p:cNvPr id="23" name="Groupe 22"/>
            <p:cNvGrpSpPr/>
            <p:nvPr/>
          </p:nvGrpSpPr>
          <p:grpSpPr>
            <a:xfrm>
              <a:off x="4589009" y="2418235"/>
              <a:ext cx="1695227" cy="2094259"/>
              <a:chOff x="2256599" y="3790941"/>
              <a:chExt cx="2451020" cy="2441947"/>
            </a:xfrm>
          </p:grpSpPr>
          <p:sp>
            <p:nvSpPr>
              <p:cNvPr id="25" name="ZoneTexte 24"/>
              <p:cNvSpPr txBox="1"/>
              <p:nvPr/>
            </p:nvSpPr>
            <p:spPr>
              <a:xfrm>
                <a:off x="2256599" y="5541141"/>
                <a:ext cx="2451020" cy="69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P</a:t>
                </a:r>
                <a:r>
                  <a:rPr lang="en-US" sz="1200" b="1" dirty="0" smtClean="0">
                    <a:latin typeface="+mn-lt"/>
                    <a:cs typeface="Times New Roman" panose="02020603050405020304" pitchFamily="18" charset="0"/>
                  </a:rPr>
                  <a:t>referential crystal orientation</a:t>
                </a:r>
                <a:endParaRPr lang="en-US" sz="1200" b="1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2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2" name="Groupe 31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37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35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+mj-lt"/>
                </a:endParaRPr>
              </a:p>
            </p:txBody>
          </p:sp>
        </p:grpSp>
        <p:sp>
          <p:nvSpPr>
            <p:cNvPr id="33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0" name="Groupe 39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3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4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cxnSp>
        <p:nvCxnSpPr>
          <p:cNvPr id="58" name="Connecteur droit 57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Arrest of calcification</a:t>
            </a:r>
            <a:endParaRPr lang="en-US" sz="1200" b="1" dirty="0"/>
          </a:p>
        </p:txBody>
      </p:sp>
      <p:sp>
        <p:nvSpPr>
          <p:cNvPr id="72" name="ZoneTexte 3"/>
          <p:cNvSpPr txBox="1">
            <a:spLocks noChangeArrowheads="1"/>
          </p:cNvSpPr>
          <p:nvPr/>
        </p:nvSpPr>
        <p:spPr bwMode="auto">
          <a:xfrm>
            <a:off x="86571" y="1053328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i="1" dirty="0" smtClean="0"/>
              <a:t> </a:t>
            </a:r>
            <a:r>
              <a:rPr lang="en-US" dirty="0" smtClean="0"/>
              <a:t>Proteins with established role in the </a:t>
            </a:r>
            <a:r>
              <a:rPr lang="en-US" b="1" dirty="0" err="1" smtClean="0"/>
              <a:t>biomineralisation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4504069" y="4491143"/>
            <a:ext cx="1303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OVAL</a:t>
            </a:r>
            <a:endParaRPr lang="en-US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662455" y="4770387"/>
            <a:ext cx="574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OVAL</a:t>
            </a:r>
            <a:endParaRPr lang="en-US" sz="1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545872" y="4483292"/>
            <a:ext cx="1180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OC-17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62255" y="4887883"/>
            <a:ext cx="1180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OC-17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514558" y="4296572"/>
            <a:ext cx="1180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OC-17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588918" y="4032081"/>
            <a:ext cx="1180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OC-17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538493" y="3648034"/>
            <a:ext cx="5976302" cy="1372514"/>
            <a:chOff x="538493" y="3648034"/>
            <a:chExt cx="5976302" cy="1372514"/>
          </a:xfrm>
        </p:grpSpPr>
        <p:sp>
          <p:nvSpPr>
            <p:cNvPr id="61" name="Rectangle 60"/>
            <p:cNvSpPr/>
            <p:nvPr/>
          </p:nvSpPr>
          <p:spPr>
            <a:xfrm>
              <a:off x="538493" y="4374217"/>
              <a:ext cx="9422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545872" y="4057561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512533" y="3877395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572526" y="3648034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3813" y="1459478"/>
            <a:ext cx="8534402" cy="3567648"/>
            <a:chOff x="23813" y="1459478"/>
            <a:chExt cx="8534402" cy="3567648"/>
          </a:xfrm>
        </p:grpSpPr>
        <p:sp>
          <p:nvSpPr>
            <p:cNvPr id="66" name="Rectangle 65"/>
            <p:cNvSpPr/>
            <p:nvPr/>
          </p:nvSpPr>
          <p:spPr>
            <a:xfrm>
              <a:off x="525950" y="4152753"/>
              <a:ext cx="575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HPX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051119" y="4503906"/>
              <a:ext cx="8286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EDIL3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  <a:endParaRPr lang="en-US" sz="1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84449" y="3758664"/>
              <a:ext cx="116250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EDIL3</a:t>
              </a:r>
            </a:p>
            <a:p>
              <a:pPr lvl="0"/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NUCB2</a:t>
              </a:r>
            </a:p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MFGE8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179182" y="3469395"/>
              <a:ext cx="10376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OVAL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NUCB2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70" name="ZoneTexte 4"/>
            <p:cNvSpPr txBox="1">
              <a:spLocks noChangeArrowheads="1"/>
            </p:cNvSpPr>
            <p:nvPr/>
          </p:nvSpPr>
          <p:spPr bwMode="auto">
            <a:xfrm>
              <a:off x="23813" y="2070666"/>
              <a:ext cx="593777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742950" lvl="1" indent="-285750">
                <a:buFontTx/>
                <a:buChar char="•"/>
              </a:pPr>
              <a:r>
                <a:rPr lang="en-US" sz="1600" i="1" dirty="0" smtClean="0">
                  <a:solidFill>
                    <a:srgbClr val="FF0000"/>
                  </a:solidFill>
                </a:rPr>
                <a:t>Proteins with EF-hand and EGF-like calcium binding domains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71" name="Rectangle 31"/>
            <p:cNvSpPr>
              <a:spLocks noChangeArrowheads="1"/>
            </p:cNvSpPr>
            <p:nvPr/>
          </p:nvSpPr>
          <p:spPr bwMode="auto">
            <a:xfrm>
              <a:off x="47626" y="1459478"/>
              <a:ext cx="8510589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en-US" b="1" dirty="0" smtClean="0">
                  <a:solidFill>
                    <a:srgbClr val="FF0000"/>
                  </a:solidFill>
                </a:rPr>
                <a:t>Calcium binding proteins (</a:t>
              </a:r>
              <a:r>
                <a:rPr lang="en-US" b="1" dirty="0" err="1" smtClean="0">
                  <a:solidFill>
                    <a:srgbClr val="FF0000"/>
                  </a:solidFill>
                </a:rPr>
                <a:t>CaBPs</a:t>
              </a:r>
              <a:r>
                <a:rPr lang="en-US" b="1" dirty="0" smtClean="0">
                  <a:solidFill>
                    <a:srgbClr val="FF0000"/>
                  </a:solidFill>
                </a:rPr>
                <a:t>)</a:t>
              </a:r>
              <a:r>
                <a:rPr lang="en-US" dirty="0" smtClean="0">
                  <a:solidFill>
                    <a:srgbClr val="FF0000"/>
                  </a:solidFill>
                </a:rPr>
                <a:t> interacting with calcium, favoring crystal nucleation and driving the morphology of crystals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16224" y="3474187"/>
              <a:ext cx="5934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GNS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ZoneTexte 80"/>
          <p:cNvSpPr txBox="1"/>
          <p:nvPr/>
        </p:nvSpPr>
        <p:spPr>
          <a:xfrm>
            <a:off x="341258" y="651817"/>
            <a:ext cx="858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having a direct involvement in eggshell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64" grpId="0"/>
      <p:bldP spid="74" grpId="0"/>
      <p:bldP spid="75" grpId="0"/>
      <p:bldP spid="76" grpId="0"/>
      <p:bldP spid="7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959851" y="5434859"/>
            <a:ext cx="16245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ACC transformation into calcite aggregates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6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8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9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Calcite crystal units </a:t>
            </a:r>
          </a:p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formation 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+mj-lt"/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ACC deposition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421007" y="4287471"/>
            <a:ext cx="1662765" cy="1629730"/>
            <a:chOff x="4589009" y="2418235"/>
            <a:chExt cx="1695227" cy="2094259"/>
          </a:xfrm>
        </p:grpSpPr>
        <p:grpSp>
          <p:nvGrpSpPr>
            <p:cNvPr id="23" name="Groupe 22"/>
            <p:cNvGrpSpPr/>
            <p:nvPr/>
          </p:nvGrpSpPr>
          <p:grpSpPr>
            <a:xfrm>
              <a:off x="4589009" y="2418235"/>
              <a:ext cx="1695227" cy="2094259"/>
              <a:chOff x="2256599" y="3790941"/>
              <a:chExt cx="2451020" cy="2441947"/>
            </a:xfrm>
          </p:grpSpPr>
          <p:sp>
            <p:nvSpPr>
              <p:cNvPr id="25" name="ZoneTexte 24"/>
              <p:cNvSpPr txBox="1"/>
              <p:nvPr/>
            </p:nvSpPr>
            <p:spPr>
              <a:xfrm>
                <a:off x="2256599" y="5541141"/>
                <a:ext cx="2451020" cy="69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j-lt"/>
                    <a:cs typeface="Times New Roman" panose="02020603050405020304" pitchFamily="18" charset="0"/>
                  </a:rPr>
                  <a:t>P</a:t>
                </a:r>
                <a:r>
                  <a:rPr lang="en-US" sz="1200" b="1" dirty="0" smtClean="0">
                    <a:latin typeface="+mj-lt"/>
                    <a:cs typeface="Times New Roman" panose="02020603050405020304" pitchFamily="18" charset="0"/>
                  </a:rPr>
                  <a:t>referential crystal orientation</a:t>
                </a:r>
                <a:endParaRPr lang="en-US" sz="12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2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29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0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2" name="Groupe 31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37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  <p:sp>
              <p:nvSpPr>
                <p:cNvPr id="38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35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+mj-lt"/>
                </a:endParaRPr>
              </a:p>
            </p:txBody>
          </p:sp>
        </p:grpSp>
        <p:sp>
          <p:nvSpPr>
            <p:cNvPr id="33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0" name="Groupe 39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4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2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3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4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cxnSp>
        <p:nvCxnSpPr>
          <p:cNvPr id="58" name="Connecteur droit 57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j-lt"/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Arrest of calcification</a:t>
            </a:r>
            <a:endParaRPr lang="en-US" sz="1200" b="1" dirty="0">
              <a:latin typeface="+mj-lt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77" name="ZoneTexte 3"/>
          <p:cNvSpPr txBox="1">
            <a:spLocks noChangeArrowheads="1"/>
          </p:cNvSpPr>
          <p:nvPr/>
        </p:nvSpPr>
        <p:spPr bwMode="auto">
          <a:xfrm>
            <a:off x="86571" y="1053328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i="1" dirty="0" smtClean="0"/>
              <a:t> </a:t>
            </a:r>
            <a:r>
              <a:rPr lang="en-US" dirty="0" smtClean="0"/>
              <a:t>Proteins with established role in the </a:t>
            </a:r>
            <a:r>
              <a:rPr lang="en-US" b="1" dirty="0" err="1" smtClean="0"/>
              <a:t>biomineralisation</a:t>
            </a:r>
            <a:endParaRPr lang="en-US" dirty="0"/>
          </a:p>
        </p:txBody>
      </p:sp>
      <p:grpSp>
        <p:nvGrpSpPr>
          <p:cNvPr id="50" name="Groupe 49"/>
          <p:cNvGrpSpPr/>
          <p:nvPr/>
        </p:nvGrpSpPr>
        <p:grpSpPr>
          <a:xfrm>
            <a:off x="525950" y="3469395"/>
            <a:ext cx="7883706" cy="1726265"/>
            <a:chOff x="525950" y="3469395"/>
            <a:chExt cx="7883706" cy="1726265"/>
          </a:xfrm>
        </p:grpSpPr>
        <p:sp>
          <p:nvSpPr>
            <p:cNvPr id="80" name="Rectangle 79"/>
            <p:cNvSpPr/>
            <p:nvPr/>
          </p:nvSpPr>
          <p:spPr>
            <a:xfrm>
              <a:off x="4504069" y="4491143"/>
              <a:ext cx="13031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OVAL</a:t>
              </a:r>
              <a:endParaRPr lang="en-US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662455" y="4770387"/>
              <a:ext cx="5748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 smtClean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OVAL</a:t>
              </a:r>
              <a:endParaRPr lang="en-US" sz="1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545872" y="4483292"/>
              <a:ext cx="11805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62255" y="4887883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14558" y="4296572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588918" y="4032081"/>
              <a:ext cx="118052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OC-17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38493" y="4374217"/>
              <a:ext cx="9422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b="1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545872" y="4057561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512533" y="3877395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572526" y="3648034"/>
              <a:ext cx="9422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LYZ</a:t>
              </a:r>
            </a:p>
            <a:p>
              <a:pPr lvl="0"/>
              <a:r>
                <a:rPr lang="en-US" sz="1400" dirty="0" smtClean="0">
                  <a:latin typeface="+mj-lt"/>
                  <a:cs typeface="Times New Roman" panose="02020603050405020304" pitchFamily="18" charset="0"/>
                </a:rPr>
                <a:t>OVOT</a:t>
              </a:r>
              <a:endParaRPr lang="en-US" sz="1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25950" y="4152753"/>
              <a:ext cx="575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HPX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051119" y="4503906"/>
              <a:ext cx="8286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EDIL3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  <a:endParaRPr lang="en-US" sz="14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584449" y="3758664"/>
              <a:ext cx="159706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EDIL3</a:t>
              </a:r>
            </a:p>
            <a:p>
              <a:pPr lvl="0"/>
              <a:r>
                <a:rPr lang="en-US" sz="14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NUCB2</a:t>
              </a:r>
            </a:p>
            <a:p>
              <a:pPr lvl="0"/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MFGE8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179182" y="3469395"/>
              <a:ext cx="10376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OVAL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NUCB2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7816224" y="3474187"/>
              <a:ext cx="5934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ALB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GNS</a:t>
              </a:r>
              <a:endParaRPr lang="en-US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06467" y="2335414"/>
            <a:ext cx="84517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Proteoglycans</a:t>
            </a:r>
            <a:r>
              <a:rPr lang="en-US" dirty="0" smtClean="0">
                <a:solidFill>
                  <a:srgbClr val="7030A0"/>
                </a:solidFill>
              </a:rPr>
              <a:t> and proteoglycan binding proteins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030A0"/>
                </a:solidFill>
              </a:rPr>
              <a:t>proteoglycans have a negative charge to attract Ca2+ ions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28967" y="3943918"/>
            <a:ext cx="1204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HAPLN3</a:t>
            </a:r>
            <a:endParaRPr lang="en-US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060309" y="3785772"/>
            <a:ext cx="1204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HAPLN3</a:t>
            </a:r>
            <a:endParaRPr lang="en-US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666316" y="3553988"/>
            <a:ext cx="7166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OC-116</a:t>
            </a:r>
            <a:endParaRPr lang="en-US" sz="1200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539169" y="3112333"/>
            <a:ext cx="1123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OC-116</a:t>
            </a:r>
          </a:p>
          <a:p>
            <a:pPr lvl="0"/>
            <a:r>
              <a:rPr lang="en-US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GPC4</a:t>
            </a:r>
            <a:endParaRPr lang="en-US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6313404" y="3117187"/>
            <a:ext cx="6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TSKU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801531" y="2927667"/>
            <a:ext cx="814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TSKU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SDCBP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341258" y="651817"/>
            <a:ext cx="858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having a direct involvement in eggshell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9" name="ZoneTexte 4"/>
          <p:cNvSpPr txBox="1">
            <a:spLocks noChangeArrowheads="1"/>
          </p:cNvSpPr>
          <p:nvPr/>
        </p:nvSpPr>
        <p:spPr bwMode="auto">
          <a:xfrm>
            <a:off x="23813" y="2070666"/>
            <a:ext cx="59377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lvl="1" indent="-285750">
              <a:buFontTx/>
              <a:buChar char="•"/>
            </a:pPr>
            <a:r>
              <a:rPr lang="en-US" sz="1600" i="1" dirty="0" smtClean="0">
                <a:solidFill>
                  <a:srgbClr val="FF0000"/>
                </a:solidFill>
              </a:rPr>
              <a:t>Proteins with EF-hand and EGF-like calcium binding domains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01" name="Rectangle 31"/>
          <p:cNvSpPr>
            <a:spLocks noChangeArrowheads="1"/>
          </p:cNvSpPr>
          <p:nvPr/>
        </p:nvSpPr>
        <p:spPr bwMode="auto">
          <a:xfrm>
            <a:off x="47626" y="1459478"/>
            <a:ext cx="851058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Calcium binding proteins (</a:t>
            </a:r>
            <a:r>
              <a:rPr lang="en-US" b="1" dirty="0" err="1" smtClean="0">
                <a:solidFill>
                  <a:srgbClr val="FF0000"/>
                </a:solidFill>
              </a:rPr>
              <a:t>CaBPs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 interacting with calcium, favoring crystal nucleation and driving the morphology of crystals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48" grpId="0"/>
      <p:bldP spid="9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4450"/>
            <a:ext cx="1304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-101673" y="690886"/>
            <a:ext cx="961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C00000"/>
                </a:solidFill>
              </a:rPr>
              <a:t> Proteins involved in the regulation of proteins driving mineralization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24606" y="1117314"/>
            <a:ext cx="92145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 Proteins involved in the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/>
              <a:t>proper folding of the eggshell matrix </a:t>
            </a:r>
            <a:r>
              <a:rPr lang="en-US" dirty="0" smtClean="0"/>
              <a:t>to ensure calcium and mineral interactions and to ensure template to the mineralized structure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Proteins</a:t>
            </a:r>
            <a:r>
              <a:rPr lang="en-US" b="1" dirty="0" smtClean="0"/>
              <a:t> </a:t>
            </a:r>
            <a:r>
              <a:rPr lang="en-US" b="1" dirty="0"/>
              <a:t>inhibiting or activating proteins present </a:t>
            </a:r>
            <a:r>
              <a:rPr lang="en-US" b="1" dirty="0" smtClean="0"/>
              <a:t>in the mineralization</a:t>
            </a:r>
            <a:r>
              <a:rPr lang="en-US" dirty="0" smtClean="0"/>
              <a:t> </a:t>
            </a:r>
            <a:r>
              <a:rPr lang="en-US" b="1" dirty="0" smtClean="0"/>
              <a:t>milieu (non cellular). </a:t>
            </a:r>
          </a:p>
          <a:p>
            <a:pPr lvl="0"/>
            <a:r>
              <a:rPr lang="en-US" i="1" dirty="0" smtClean="0">
                <a:solidFill>
                  <a:srgbClr val="1F497D"/>
                </a:solidFill>
              </a:rPr>
              <a:t>	</a:t>
            </a:r>
            <a:r>
              <a:rPr lang="en-US" i="1" dirty="0" smtClean="0">
                <a:sym typeface="Wingdings" panose="05000000000000000000" pitchFamily="2" charset="2"/>
              </a:rPr>
              <a:t> </a:t>
            </a:r>
            <a:r>
              <a:rPr lang="en-US" i="1" dirty="0" smtClean="0"/>
              <a:t>Direct interaction with other proteins.</a:t>
            </a:r>
            <a:endParaRPr lang="en-US" i="1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42009" y="2225459"/>
            <a:ext cx="86153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en-US" sz="1600" b="1" i="1" dirty="0" smtClean="0">
                <a:solidFill>
                  <a:srgbClr val="006600"/>
                </a:solidFill>
              </a:rPr>
              <a:t>Molecular </a:t>
            </a:r>
            <a:r>
              <a:rPr lang="en-US" sz="1600" b="1" i="1" dirty="0">
                <a:solidFill>
                  <a:srgbClr val="006600"/>
                </a:solidFill>
              </a:rPr>
              <a:t>chaperone </a:t>
            </a:r>
            <a:r>
              <a:rPr lang="en-US" sz="1600" b="1" i="1" dirty="0" smtClean="0">
                <a:solidFill>
                  <a:srgbClr val="006600"/>
                </a:solidFill>
              </a:rPr>
              <a:t>interact </a:t>
            </a:r>
            <a:r>
              <a:rPr lang="en-US" sz="1600" b="1" i="1" dirty="0">
                <a:solidFill>
                  <a:srgbClr val="006600"/>
                </a:solidFill>
              </a:rPr>
              <a:t>with proteins </a:t>
            </a:r>
            <a:r>
              <a:rPr lang="en-US" sz="1600" b="1" i="1" dirty="0" smtClean="0">
                <a:solidFill>
                  <a:srgbClr val="006600"/>
                </a:solidFill>
              </a:rPr>
              <a:t>driving mineralization</a:t>
            </a:r>
            <a:endParaRPr lang="en-US" sz="1600" b="1" i="1" dirty="0">
              <a:solidFill>
                <a:srgbClr val="006600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b="1" i="1" dirty="0">
                <a:solidFill>
                  <a:schemeClr val="tx2"/>
                </a:solidFill>
              </a:rPr>
              <a:t>Proteases and </a:t>
            </a:r>
            <a:r>
              <a:rPr lang="en-US" sz="1600" b="1" i="1" dirty="0" smtClean="0">
                <a:solidFill>
                  <a:schemeClr val="tx2"/>
                </a:solidFill>
              </a:rPr>
              <a:t>protease </a:t>
            </a:r>
            <a:r>
              <a:rPr lang="en-US" sz="1600" b="1" i="1" dirty="0">
                <a:solidFill>
                  <a:schemeClr val="tx2"/>
                </a:solidFill>
              </a:rPr>
              <a:t>inhibitors (specific and controlled role during calcification process, either by degrading proteins or regulating processing of proteins into their mature forms)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4444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</a:rPr>
              <a:t>Proteins at pivotal events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59851" y="5434859"/>
            <a:ext cx="16609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ACC transformation into calcite aggregates</a:t>
            </a:r>
            <a:endParaRPr lang="en-US" sz="12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315280" y="5052353"/>
            <a:ext cx="723139" cy="324380"/>
            <a:chOff x="4381734" y="3692068"/>
            <a:chExt cx="944419" cy="439257"/>
          </a:xfrm>
        </p:grpSpPr>
        <p:grpSp>
          <p:nvGrpSpPr>
            <p:cNvPr id="11" name="Groupe 67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13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3620782" y="5438517"/>
            <a:ext cx="16383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Calcite crystal units </a:t>
            </a:r>
          </a:p>
          <a:p>
            <a:pPr algn="ctr"/>
            <a:r>
              <a:rPr lang="en-US" sz="1200" b="1" dirty="0" smtClean="0">
                <a:cs typeface="Times New Roman" panose="02020603050405020304" pitchFamily="18" charset="0"/>
              </a:rPr>
              <a:t>formation 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5501069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73382" y="5847404"/>
            <a:ext cx="1880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Rapid growth phase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58329" y="5844206"/>
            <a:ext cx="5101333" cy="338554"/>
            <a:chOff x="581891" y="3444544"/>
            <a:chExt cx="6482320" cy="338554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581891" y="3476317"/>
              <a:ext cx="64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412852" y="3444544"/>
              <a:ext cx="51269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cs typeface="Times New Roman" panose="02020603050405020304" pitchFamily="18" charset="0"/>
                </a:rPr>
                <a:t>First events of shell mineralization (initiation)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263568" y="5619326"/>
            <a:ext cx="1320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n-lt"/>
                <a:cs typeface="Times New Roman" panose="02020603050405020304" pitchFamily="18" charset="0"/>
              </a:rPr>
              <a:t>ACC deposition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5421007" y="4287471"/>
            <a:ext cx="1662765" cy="1629730"/>
            <a:chOff x="4589009" y="2418235"/>
            <a:chExt cx="1695227" cy="2094259"/>
          </a:xfrm>
        </p:grpSpPr>
        <p:grpSp>
          <p:nvGrpSpPr>
            <p:cNvPr id="26" name="Groupe 25"/>
            <p:cNvGrpSpPr/>
            <p:nvPr/>
          </p:nvGrpSpPr>
          <p:grpSpPr>
            <a:xfrm>
              <a:off x="4589009" y="2418235"/>
              <a:ext cx="1695227" cy="2094259"/>
              <a:chOff x="2256599" y="3790941"/>
              <a:chExt cx="2451020" cy="2441947"/>
            </a:xfrm>
          </p:grpSpPr>
          <p:sp>
            <p:nvSpPr>
              <p:cNvPr id="28" name="ZoneTexte 27"/>
              <p:cNvSpPr txBox="1"/>
              <p:nvPr/>
            </p:nvSpPr>
            <p:spPr>
              <a:xfrm>
                <a:off x="2256599" y="5541141"/>
                <a:ext cx="2451020" cy="691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  <a:cs typeface="Times New Roman" panose="02020603050405020304" pitchFamily="18" charset="0"/>
                  </a:rPr>
                  <a:t>P</a:t>
                </a:r>
                <a:r>
                  <a:rPr lang="en-US" sz="1200" b="1" dirty="0" smtClean="0">
                    <a:latin typeface="+mn-lt"/>
                    <a:cs typeface="Times New Roman" panose="02020603050405020304" pitchFamily="18" charset="0"/>
                  </a:rPr>
                  <a:t>referential crystal orientation</a:t>
                </a:r>
                <a:endParaRPr lang="en-US" sz="1200" b="1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9" name="Groupe 86"/>
              <p:cNvGrpSpPr/>
              <p:nvPr/>
            </p:nvGrpSpPr>
            <p:grpSpPr>
              <a:xfrm>
                <a:off x="3012393" y="3790941"/>
                <a:ext cx="939433" cy="1579033"/>
                <a:chOff x="3836566" y="5518373"/>
                <a:chExt cx="1095375" cy="1983081"/>
              </a:xfrm>
            </p:grpSpPr>
            <p:sp>
              <p:nvSpPr>
                <p:cNvPr id="31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39" y="5518373"/>
                  <a:ext cx="1082602" cy="197291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563182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6066" y="7241209"/>
                  <a:ext cx="210005" cy="26024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fr-FR" sz="1800" b="0" i="0" u="none" strike="noStrike" kern="0" cap="none" spc="0" normalizeH="0" baseline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3046042" y="5356390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Oval 19" descr="Papier recyclé"/>
            <p:cNvSpPr>
              <a:spLocks noChangeArrowheads="1"/>
            </p:cNvSpPr>
            <p:nvPr/>
          </p:nvSpPr>
          <p:spPr bwMode="auto">
            <a:xfrm>
              <a:off x="5383544" y="3585289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757206" y="4091816"/>
            <a:ext cx="777193" cy="1284916"/>
            <a:chOff x="5940820" y="2147500"/>
            <a:chExt cx="792366" cy="1651159"/>
          </a:xfrm>
        </p:grpSpPr>
        <p:grpSp>
          <p:nvGrpSpPr>
            <p:cNvPr id="35" name="Groupe 34"/>
            <p:cNvGrpSpPr/>
            <p:nvPr/>
          </p:nvGrpSpPr>
          <p:grpSpPr>
            <a:xfrm>
              <a:off x="5940820" y="2147500"/>
              <a:ext cx="792366" cy="1651159"/>
              <a:chOff x="8856000" y="2577380"/>
              <a:chExt cx="576000" cy="1059872"/>
            </a:xfrm>
          </p:grpSpPr>
          <p:grpSp>
            <p:nvGrpSpPr>
              <p:cNvPr id="37" name="Groupe 36"/>
              <p:cNvGrpSpPr/>
              <p:nvPr/>
            </p:nvGrpSpPr>
            <p:grpSpPr>
              <a:xfrm>
                <a:off x="8856000" y="2585770"/>
                <a:ext cx="576000" cy="1037455"/>
                <a:chOff x="3836566" y="5219323"/>
                <a:chExt cx="1095375" cy="1972920"/>
              </a:xfrm>
            </p:grpSpPr>
            <p:sp>
              <p:nvSpPr>
                <p:cNvPr id="40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40" y="5219323"/>
                  <a:ext cx="1082601" cy="1972920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566" y="5264125"/>
                  <a:ext cx="1095375" cy="1928118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3" cstate="print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8" name="Rectangle 44"/>
              <p:cNvSpPr/>
              <p:nvPr/>
            </p:nvSpPr>
            <p:spPr>
              <a:xfrm>
                <a:off x="8915620" y="3602192"/>
                <a:ext cx="496620" cy="3506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9"/>
              <p:cNvSpPr>
                <a:spLocks noChangeArrowheads="1"/>
              </p:cNvSpPr>
              <p:nvPr/>
            </p:nvSpPr>
            <p:spPr bwMode="auto">
              <a:xfrm>
                <a:off x="8856000" y="2577380"/>
                <a:ext cx="562278" cy="47350"/>
              </a:xfrm>
              <a:prstGeom prst="rect">
                <a:avLst/>
              </a:prstGeom>
              <a:solidFill>
                <a:srgbClr val="99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400" b="1" dirty="0">
                  <a:solidFill>
                    <a:srgbClr val="4F6228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6" name="Oval 19" descr="Papier recyclé"/>
            <p:cNvSpPr>
              <a:spLocks noChangeArrowheads="1"/>
            </p:cNvSpPr>
            <p:nvPr/>
          </p:nvSpPr>
          <p:spPr bwMode="auto">
            <a:xfrm>
              <a:off x="6263548" y="3556448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3995982" y="4873800"/>
            <a:ext cx="774003" cy="512457"/>
            <a:chOff x="3478087" y="3177186"/>
            <a:chExt cx="789113" cy="658524"/>
          </a:xfrm>
        </p:grpSpPr>
        <p:grpSp>
          <p:nvGrpSpPr>
            <p:cNvPr id="43" name="Groupe 42"/>
            <p:cNvGrpSpPr/>
            <p:nvPr/>
          </p:nvGrpSpPr>
          <p:grpSpPr>
            <a:xfrm>
              <a:off x="3597291" y="3177186"/>
              <a:ext cx="593306" cy="623304"/>
              <a:chOff x="1895766" y="6176082"/>
              <a:chExt cx="742046" cy="822758"/>
            </a:xfrm>
          </p:grpSpPr>
          <p:sp>
            <p:nvSpPr>
              <p:cNvPr id="46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669179"/>
                <a:ext cx="200025" cy="262988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fr-FR" sz="18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3478087" y="3761608"/>
              <a:ext cx="789113" cy="74102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5" name="Oval 19" descr="Papier recyclé"/>
            <p:cNvSpPr>
              <a:spLocks noChangeArrowheads="1"/>
            </p:cNvSpPr>
            <p:nvPr/>
          </p:nvSpPr>
          <p:spPr bwMode="auto">
            <a:xfrm>
              <a:off x="3815869" y="3556137"/>
              <a:ext cx="156149" cy="189816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517225" y="5153624"/>
            <a:ext cx="739390" cy="214113"/>
            <a:chOff x="386763" y="3014637"/>
            <a:chExt cx="1162542" cy="307615"/>
          </a:xfrm>
        </p:grpSpPr>
        <p:sp>
          <p:nvSpPr>
            <p:cNvPr id="51" name="Oval 19" descr="Papier recyclé"/>
            <p:cNvSpPr>
              <a:spLocks noChangeArrowheads="1"/>
            </p:cNvSpPr>
            <p:nvPr/>
          </p:nvSpPr>
          <p:spPr bwMode="auto">
            <a:xfrm>
              <a:off x="803700" y="3014637"/>
              <a:ext cx="379967" cy="294748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2" name="Oval 19" descr="Papier recyclé"/>
            <p:cNvSpPr>
              <a:spLocks noChangeArrowheads="1"/>
            </p:cNvSpPr>
            <p:nvPr/>
          </p:nvSpPr>
          <p:spPr bwMode="auto">
            <a:xfrm>
              <a:off x="871330" y="3065870"/>
              <a:ext cx="244710" cy="192287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fr-FR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3906" y="3258157"/>
              <a:ext cx="1155399" cy="6409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50627" y="3204315"/>
              <a:ext cx="398678" cy="4395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6763" y="3204314"/>
              <a:ext cx="477424" cy="45719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6" name="Connecteur droit 55"/>
          <p:cNvCxnSpPr/>
          <p:nvPr/>
        </p:nvCxnSpPr>
        <p:spPr>
          <a:xfrm>
            <a:off x="7358444" y="5891719"/>
            <a:ext cx="160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375210" y="5866454"/>
            <a:ext cx="1592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Times New Roman" panose="02020603050405020304" pitchFamily="18" charset="0"/>
              </a:rPr>
              <a:t>Terminal phase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383646" y="5614720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Arrest of calcification</a:t>
            </a:r>
            <a:endParaRPr lang="en-US" sz="1200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2243695" y="3660929"/>
            <a:ext cx="6301103" cy="1470442"/>
            <a:chOff x="2243695" y="3660929"/>
            <a:chExt cx="6301103" cy="1470442"/>
          </a:xfrm>
        </p:grpSpPr>
        <p:sp>
          <p:nvSpPr>
            <p:cNvPr id="59" name="Rectangle 58"/>
            <p:cNvSpPr/>
            <p:nvPr/>
          </p:nvSpPr>
          <p:spPr>
            <a:xfrm>
              <a:off x="2243695" y="4823594"/>
              <a:ext cx="4677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CLU</a:t>
              </a:r>
              <a:endParaRPr lang="en-US" sz="1400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005309" y="4576967"/>
              <a:ext cx="54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CLU</a:t>
              </a:r>
              <a:endParaRPr lang="en-US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450186" y="3660929"/>
              <a:ext cx="88471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OCX21</a:t>
              </a:r>
            </a:p>
            <a:p>
              <a:pPr lvl="0"/>
              <a:r>
                <a:rPr lang="en-US" b="1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PPIB</a:t>
              </a:r>
            </a:p>
            <a:p>
              <a:pPr lvl="0"/>
              <a:r>
                <a:rPr lang="en-US" sz="1400" dirty="0" smtClean="0">
                  <a:solidFill>
                    <a:srgbClr val="006600"/>
                  </a:solidFill>
                  <a:latin typeface="+mj-lt"/>
                  <a:cs typeface="Times New Roman" panose="02020603050405020304" pitchFamily="18" charset="0"/>
                </a:rPr>
                <a:t>CLU</a:t>
              </a:r>
              <a:endParaRPr lang="en-US" sz="1400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22137" y="3764032"/>
              <a:ext cx="822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rgbClr val="006600"/>
                  </a:solidFill>
                  <a:cs typeface="Times New Roman" panose="02020603050405020304" pitchFamily="18" charset="0"/>
                </a:rPr>
                <a:t>OCX21</a:t>
              </a:r>
              <a:endParaRPr lang="en-US" b="1" dirty="0">
                <a:solidFill>
                  <a:srgbClr val="0066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e 68"/>
          <p:cNvGrpSpPr/>
          <p:nvPr/>
        </p:nvGrpSpPr>
        <p:grpSpPr>
          <a:xfrm>
            <a:off x="503183" y="2987268"/>
            <a:ext cx="8752521" cy="2217133"/>
            <a:chOff x="503183" y="2987268"/>
            <a:chExt cx="8752521" cy="2217133"/>
          </a:xfrm>
        </p:grpSpPr>
        <p:sp>
          <p:nvSpPr>
            <p:cNvPr id="62" name="Rectangle 61"/>
            <p:cNvSpPr/>
            <p:nvPr/>
          </p:nvSpPr>
          <p:spPr>
            <a:xfrm>
              <a:off x="503183" y="4619626"/>
              <a:ext cx="8001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CST3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OVM</a:t>
              </a:r>
              <a:endParaRPr lang="en-US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234170" y="4132257"/>
              <a:ext cx="994805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OCX-25</a:t>
              </a:r>
            </a:p>
            <a:p>
              <a:pPr lvl="0"/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OVM</a:t>
              </a:r>
            </a:p>
            <a:p>
              <a:pPr lvl="0"/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CST3</a:t>
              </a:r>
              <a:endPara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449798" y="4045427"/>
              <a:ext cx="1269584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OCX-32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OCX-25</a:t>
              </a:r>
            </a:p>
            <a:p>
              <a:pPr lvl="0"/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CST3</a:t>
              </a:r>
              <a:endParaRPr lang="en-US" sz="14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246729" y="3679240"/>
              <a:ext cx="10321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OCX25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rPr>
                <a:t>CST3</a:t>
              </a:r>
              <a:endParaRPr lang="en-US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646802" y="2987268"/>
              <a:ext cx="160890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CST3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LOC100859272</a:t>
              </a:r>
            </a:p>
            <a:p>
              <a:pPr lvl="0"/>
              <a:r>
                <a:rPr lang="en-US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OIH</a:t>
              </a:r>
              <a:endParaRPr lang="en-US" b="1" dirty="0">
                <a:solidFill>
                  <a:schemeClr val="tx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748615" y="4336019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OVST</a:t>
              </a:r>
              <a:endParaRPr lang="en-US" b="1" dirty="0">
                <a:solidFill>
                  <a:schemeClr val="tx2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30850" y="2996793"/>
            <a:ext cx="8878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800000"/>
                </a:solidFill>
              </a:rPr>
              <a:t>Mineralization </a:t>
            </a:r>
            <a:r>
              <a:rPr lang="en-US" dirty="0">
                <a:solidFill>
                  <a:srgbClr val="800000"/>
                </a:solidFill>
              </a:rPr>
              <a:t>depends of the </a:t>
            </a:r>
            <a:r>
              <a:rPr lang="en-US" b="1" dirty="0">
                <a:solidFill>
                  <a:srgbClr val="800000"/>
                </a:solidFill>
              </a:rPr>
              <a:t>degree of protein </a:t>
            </a:r>
            <a:r>
              <a:rPr lang="en-US" b="1" dirty="0" smtClean="0">
                <a:solidFill>
                  <a:srgbClr val="800000"/>
                </a:solidFill>
              </a:rPr>
              <a:t>phosphorylation </a:t>
            </a:r>
          </a:p>
          <a:p>
            <a:pPr marL="809625" indent="-266700">
              <a:buFont typeface="Wingdings" panose="05000000000000000000" pitchFamily="2" charset="2"/>
              <a:buChar char="§"/>
            </a:pPr>
            <a:r>
              <a:rPr lang="en-US" b="1" i="1" dirty="0" smtClean="0">
                <a:solidFill>
                  <a:srgbClr val="800000"/>
                </a:solidFill>
              </a:rPr>
              <a:t>Kinases and Phosphatases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770854" y="3751186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 428451</a:t>
            </a:r>
            <a:endParaRPr lang="en-US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67" grpId="0"/>
      <p:bldP spid="6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006600"/>
                </a:solidFill>
                <a:latin typeface="Calibri" pitchFamily="34" charset="0"/>
              </a:rPr>
              <a:t>Biominéralisation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 de la coquille d’œuf d’oiseaux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8618" y="859750"/>
            <a:ext cx="9048374" cy="2957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Microstructure, ultrastructure parfaitement définie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Rôle du carbonate de calcium amorphe (ACC) est démontré et important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Interaction matrice organique minéraux est prépondérante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 Stabilisation de l’ACC, morphologie des cristaux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Caractérisation de la matrice organique récente (10 protéines en 2006, &gt; 700 aujourd’hui)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Hiérarchisation des </a:t>
            </a:r>
            <a:r>
              <a:rPr lang="fr-FR" dirty="0"/>
              <a:t>acteurs moléculaires prépondérants lors du processus de minéralisation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Etablissement d’une liste restreinte de candidats pivots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04901" y="4029075"/>
            <a:ext cx="6562724" cy="178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Validation expérimentale</a:t>
            </a:r>
          </a:p>
          <a:p>
            <a:pPr algn="ctr"/>
            <a:r>
              <a:rPr lang="fr-FR" dirty="0" smtClean="0"/>
              <a:t>(purification, interaction minéral, </a:t>
            </a:r>
            <a:r>
              <a:rPr lang="fr-FR" dirty="0"/>
              <a:t>invalidation des gènes codant les protéines </a:t>
            </a:r>
            <a:r>
              <a:rPr lang="fr-FR" dirty="0" smtClean="0"/>
              <a:t>clefs, recherche de polymorphismes associés à la solidité du biomatériau, marqueurs biologiques de la solidité, relation structure-fonction….)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11275" y="936625"/>
            <a:ext cx="4281488" cy="5440363"/>
            <a:chOff x="0" y="434"/>
            <a:chExt cx="2673" cy="3886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0" y="434"/>
              <a:ext cx="2673" cy="3886"/>
              <a:chOff x="0" y="434"/>
              <a:chExt cx="2673" cy="3886"/>
            </a:xfrm>
          </p:grpSpPr>
          <p:pic>
            <p:nvPicPr>
              <p:cNvPr id="134167" name="Picture 23" descr="745EG1 IS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434"/>
                <a:ext cx="2673" cy="3886"/>
              </a:xfrm>
              <a:prstGeom prst="rect">
                <a:avLst/>
              </a:prstGeom>
              <a:noFill/>
            </p:spPr>
          </p:pic>
          <p:sp>
            <p:nvSpPr>
              <p:cNvPr id="134168" name="Text Box 24"/>
              <p:cNvSpPr txBox="1">
                <a:spLocks noChangeArrowheads="1"/>
              </p:cNvSpPr>
              <p:nvPr/>
            </p:nvSpPr>
            <p:spPr bwMode="auto">
              <a:xfrm>
                <a:off x="1785" y="4120"/>
                <a:ext cx="363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>
                    <a:solidFill>
                      <a:schemeClr val="bg1"/>
                    </a:solidFill>
                    <a:latin typeface="Times New Roman" pitchFamily="18" charset="0"/>
                  </a:rPr>
                  <a:t>50 µm</a:t>
                </a:r>
              </a:p>
            </p:txBody>
          </p:sp>
        </p:grpSp>
        <p:sp>
          <p:nvSpPr>
            <p:cNvPr id="134169" name="Line 25"/>
            <p:cNvSpPr>
              <a:spLocks noChangeShapeType="1"/>
            </p:cNvSpPr>
            <p:nvPr/>
          </p:nvSpPr>
          <p:spPr bwMode="auto">
            <a:xfrm rot="16200000">
              <a:off x="2004" y="3948"/>
              <a:ext cx="1" cy="3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4173" name="Text Box 29"/>
          <p:cNvSpPr txBox="1">
            <a:spLocks noChangeArrowheads="1"/>
          </p:cNvSpPr>
          <p:nvPr/>
        </p:nvSpPr>
        <p:spPr bwMode="auto">
          <a:xfrm>
            <a:off x="1793875" y="3019425"/>
            <a:ext cx="2551113" cy="3968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 dirty="0"/>
              <a:t>Couche palissadique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262188" y="4398963"/>
            <a:ext cx="5716587" cy="1976437"/>
            <a:chOff x="663" y="2771"/>
            <a:chExt cx="3601" cy="1245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2775" y="2771"/>
              <a:ext cx="1489" cy="1245"/>
              <a:chOff x="2775" y="2771"/>
              <a:chExt cx="1489" cy="1245"/>
            </a:xfrm>
          </p:grpSpPr>
          <p:pic>
            <p:nvPicPr>
              <p:cNvPr id="134161" name="Picture 17" descr="EG-I1 B IS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75" y="2771"/>
                <a:ext cx="1489" cy="1245"/>
              </a:xfrm>
              <a:prstGeom prst="rect">
                <a:avLst/>
              </a:prstGeom>
              <a:noFill/>
            </p:spPr>
          </p:pic>
          <p:sp>
            <p:nvSpPr>
              <p:cNvPr id="134163" name="Text Box 19"/>
              <p:cNvSpPr txBox="1">
                <a:spLocks noChangeArrowheads="1"/>
              </p:cNvSpPr>
              <p:nvPr/>
            </p:nvSpPr>
            <p:spPr bwMode="auto">
              <a:xfrm>
                <a:off x="3101" y="3785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chemeClr val="bg1"/>
                    </a:solidFill>
                    <a:latin typeface="Times New Roman" pitchFamily="18" charset="0"/>
                  </a:rPr>
                  <a:t>10 µm</a:t>
                </a:r>
              </a:p>
            </p:txBody>
          </p:sp>
          <p:sp>
            <p:nvSpPr>
              <p:cNvPr id="134164" name="Line 20"/>
              <p:cNvSpPr>
                <a:spLocks noChangeShapeType="1"/>
              </p:cNvSpPr>
              <p:nvPr/>
            </p:nvSpPr>
            <p:spPr bwMode="auto">
              <a:xfrm>
                <a:off x="3185" y="3830"/>
                <a:ext cx="287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34162" name="Text Box 18"/>
            <p:cNvSpPr txBox="1">
              <a:spLocks noChangeArrowheads="1"/>
            </p:cNvSpPr>
            <p:nvPr/>
          </p:nvSpPr>
          <p:spPr bwMode="auto">
            <a:xfrm>
              <a:off x="663" y="3518"/>
              <a:ext cx="1065" cy="44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/>
                <a:t>Membranes coquillières</a:t>
              </a:r>
            </a:p>
          </p:txBody>
        </p:sp>
        <p:sp>
          <p:nvSpPr>
            <p:cNvPr id="134177" name="AutoShape 33"/>
            <p:cNvSpPr>
              <a:spLocks noChangeArrowheads="1"/>
            </p:cNvSpPr>
            <p:nvPr/>
          </p:nvSpPr>
          <p:spPr bwMode="auto">
            <a:xfrm rot="-789453">
              <a:off x="1712" y="3486"/>
              <a:ext cx="1259" cy="1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054225" y="2727325"/>
            <a:ext cx="5897563" cy="2462213"/>
            <a:chOff x="532" y="1718"/>
            <a:chExt cx="3715" cy="1551"/>
          </a:xfrm>
        </p:grpSpPr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2775" y="1718"/>
              <a:ext cx="1472" cy="1037"/>
              <a:chOff x="2775" y="1718"/>
              <a:chExt cx="1472" cy="1037"/>
            </a:xfrm>
          </p:grpSpPr>
          <p:pic>
            <p:nvPicPr>
              <p:cNvPr id="134154" name="Picture 10" descr="739EG4 IS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75" y="1718"/>
                <a:ext cx="1472" cy="1037"/>
              </a:xfrm>
              <a:prstGeom prst="rect">
                <a:avLst/>
              </a:prstGeom>
              <a:noFill/>
            </p:spPr>
          </p:pic>
          <p:sp>
            <p:nvSpPr>
              <p:cNvPr id="134156" name="Text Box 12"/>
              <p:cNvSpPr txBox="1">
                <a:spLocks noChangeArrowheads="1"/>
              </p:cNvSpPr>
              <p:nvPr/>
            </p:nvSpPr>
            <p:spPr bwMode="auto">
              <a:xfrm>
                <a:off x="3181" y="2541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chemeClr val="bg1"/>
                    </a:solidFill>
                    <a:latin typeface="Times New Roman" pitchFamily="18" charset="0"/>
                  </a:rPr>
                  <a:t>10 µm</a:t>
                </a:r>
              </a:p>
            </p:txBody>
          </p:sp>
          <p:sp>
            <p:nvSpPr>
              <p:cNvPr id="134157" name="Line 13"/>
              <p:cNvSpPr>
                <a:spLocks noChangeShapeType="1"/>
              </p:cNvSpPr>
              <p:nvPr/>
            </p:nvSpPr>
            <p:spPr bwMode="auto">
              <a:xfrm>
                <a:off x="3261" y="2701"/>
                <a:ext cx="23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532" y="3019"/>
              <a:ext cx="1492" cy="25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dirty="0"/>
                <a:t>Couche des cônes</a:t>
              </a:r>
            </a:p>
          </p:txBody>
        </p:sp>
        <p:sp>
          <p:nvSpPr>
            <p:cNvPr id="134178" name="AutoShape 34"/>
            <p:cNvSpPr>
              <a:spLocks noChangeArrowheads="1"/>
            </p:cNvSpPr>
            <p:nvPr/>
          </p:nvSpPr>
          <p:spPr bwMode="auto">
            <a:xfrm rot="-2126472">
              <a:off x="1930" y="2572"/>
              <a:ext cx="1259" cy="1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2333625" y="942975"/>
            <a:ext cx="5610225" cy="1778000"/>
            <a:chOff x="708" y="594"/>
            <a:chExt cx="3534" cy="1120"/>
          </a:xfrm>
        </p:grpSpPr>
        <p:pic>
          <p:nvPicPr>
            <p:cNvPr id="134172" name="Picture 28" descr="743EG5 IS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2" y="594"/>
              <a:ext cx="1470" cy="1114"/>
            </a:xfrm>
            <a:prstGeom prst="rect">
              <a:avLst/>
            </a:prstGeom>
            <a:noFill/>
          </p:spPr>
        </p:pic>
        <p:sp>
          <p:nvSpPr>
            <p:cNvPr id="134174" name="Text Box 30"/>
            <p:cNvSpPr txBox="1">
              <a:spLocks noChangeArrowheads="1"/>
            </p:cNvSpPr>
            <p:nvPr/>
          </p:nvSpPr>
          <p:spPr bwMode="auto">
            <a:xfrm>
              <a:off x="3395" y="1541"/>
              <a:ext cx="3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bg1"/>
                  </a:solidFill>
                  <a:latin typeface="Times New Roman" pitchFamily="18" charset="0"/>
                </a:rPr>
                <a:t>10 µm</a:t>
              </a:r>
            </a:p>
          </p:txBody>
        </p:sp>
        <p:sp>
          <p:nvSpPr>
            <p:cNvPr id="134175" name="Line 31"/>
            <p:cNvSpPr>
              <a:spLocks noChangeShapeType="1"/>
            </p:cNvSpPr>
            <p:nvPr/>
          </p:nvSpPr>
          <p:spPr bwMode="auto">
            <a:xfrm>
              <a:off x="3479" y="1571"/>
              <a:ext cx="23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176" name="Text Box 32"/>
            <p:cNvSpPr txBox="1">
              <a:spLocks noChangeArrowheads="1"/>
            </p:cNvSpPr>
            <p:nvPr/>
          </p:nvSpPr>
          <p:spPr bwMode="auto">
            <a:xfrm>
              <a:off x="708" y="636"/>
              <a:ext cx="712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/>
                <a:t>Cuticule</a:t>
              </a:r>
            </a:p>
          </p:txBody>
        </p:sp>
        <p:sp>
          <p:nvSpPr>
            <p:cNvPr id="134179" name="AutoShape 35"/>
            <p:cNvSpPr>
              <a:spLocks noChangeArrowheads="1"/>
            </p:cNvSpPr>
            <p:nvPr/>
          </p:nvSpPr>
          <p:spPr bwMode="auto">
            <a:xfrm>
              <a:off x="1431" y="668"/>
              <a:ext cx="1588" cy="14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7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5292</Words>
  <Application>Microsoft Office PowerPoint</Application>
  <PresentationFormat>Affichage à l'écran (4:3)</PresentationFormat>
  <Paragraphs>1384</Paragraphs>
  <Slides>83</Slides>
  <Notes>3</Notes>
  <HiddenSlides>1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83</vt:i4>
      </vt:variant>
    </vt:vector>
  </HeadingPairs>
  <TitlesOfParts>
    <vt:vector size="98" baseType="lpstr">
      <vt:lpstr>Angsana New</vt:lpstr>
      <vt:lpstr>Arial</vt:lpstr>
      <vt:lpstr>Arial Narrow</vt:lpstr>
      <vt:lpstr>Calibri</vt:lpstr>
      <vt:lpstr>Century Gothic</vt:lpstr>
      <vt:lpstr>Comic Sans MS</vt:lpstr>
      <vt:lpstr>Courier New</vt:lpstr>
      <vt:lpstr>Symbol</vt:lpstr>
      <vt:lpstr>Times</vt:lpstr>
      <vt:lpstr>Times New Roman</vt:lpstr>
      <vt:lpstr>Wingdings</vt:lpstr>
      <vt:lpstr>Thème Office</vt:lpstr>
      <vt:lpstr>Graphique</vt:lpstr>
      <vt:lpstr>Image</vt:lpstr>
      <vt:lpstr>CorelPhotoPaint.Image.8</vt:lpstr>
      <vt:lpstr>Biominéralisation de la coquille d’œufs d’oiseaux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anonyme</cp:lastModifiedBy>
  <cp:revision>75</cp:revision>
  <dcterms:created xsi:type="dcterms:W3CDTF">2014-03-18T08:09:44Z</dcterms:created>
  <dcterms:modified xsi:type="dcterms:W3CDTF">2017-03-15T10:51:42Z</dcterms:modified>
</cp:coreProperties>
</file>