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</p:sldMasterIdLst>
  <p:notesMasterIdLst>
    <p:notesMasterId r:id="rId24"/>
  </p:notesMasterIdLst>
  <p:sldIdLst>
    <p:sldId id="256" r:id="rId2"/>
    <p:sldId id="257" r:id="rId3"/>
    <p:sldId id="276" r:id="rId4"/>
    <p:sldId id="280" r:id="rId5"/>
    <p:sldId id="274" r:id="rId6"/>
    <p:sldId id="273" r:id="rId7"/>
    <p:sldId id="283" r:id="rId8"/>
    <p:sldId id="275" r:id="rId9"/>
    <p:sldId id="284" r:id="rId10"/>
    <p:sldId id="285" r:id="rId11"/>
    <p:sldId id="287" r:id="rId12"/>
    <p:sldId id="290" r:id="rId13"/>
    <p:sldId id="291" r:id="rId14"/>
    <p:sldId id="294" r:id="rId15"/>
    <p:sldId id="296" r:id="rId16"/>
    <p:sldId id="271" r:id="rId17"/>
    <p:sldId id="277" r:id="rId18"/>
    <p:sldId id="279" r:id="rId19"/>
    <p:sldId id="281" r:id="rId20"/>
    <p:sldId id="286" r:id="rId21"/>
    <p:sldId id="289" r:id="rId22"/>
    <p:sldId id="293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78"/>
    <a:srgbClr val="FF3338"/>
    <a:srgbClr val="FF575B"/>
    <a:srgbClr val="FF2D32"/>
    <a:srgbClr val="2EBBB8"/>
    <a:srgbClr val="79DFDD"/>
    <a:srgbClr val="33CCCC"/>
    <a:srgbClr val="66CCFF"/>
    <a:srgbClr val="00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43" autoAdjust="0"/>
    <p:restoredTop sz="94662" autoAdjust="0"/>
  </p:normalViewPr>
  <p:slideViewPr>
    <p:cSldViewPr snapToGrid="0">
      <p:cViewPr varScale="1">
        <p:scale>
          <a:sx n="108" d="100"/>
          <a:sy n="108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Nombre de plantes fleuries en pot achetées</a:t>
            </a:r>
            <a:r>
              <a:rPr lang="fr-FR" baseline="0" dirty="0" smtClean="0"/>
              <a:t> en France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Orchidée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18.3</c:v>
                </c:pt>
                <c:pt idx="1">
                  <c:v>17.5</c:v>
                </c:pt>
                <c:pt idx="2">
                  <c:v>20.100000000000001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Jacinthe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13.1</c:v>
                </c:pt>
                <c:pt idx="1">
                  <c:v>13.1</c:v>
                </c:pt>
                <c:pt idx="2">
                  <c:v>14.4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Cyclamen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0">
                  <c:v>8.1</c:v>
                </c:pt>
                <c:pt idx="1">
                  <c:v>7.9</c:v>
                </c:pt>
                <c:pt idx="2">
                  <c:v>7.2</c:v>
                </c:pt>
              </c:numCache>
            </c:numRef>
          </c:val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Azalée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Feuil1!$E$2:$E$4</c:f>
              <c:numCache>
                <c:formatCode>General</c:formatCode>
                <c:ptCount val="3"/>
                <c:pt idx="0">
                  <c:v>6.1</c:v>
                </c:pt>
                <c:pt idx="1">
                  <c:v>5.4</c:v>
                </c:pt>
                <c:pt idx="2">
                  <c:v>5.8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3007232"/>
        <c:axId val="36475264"/>
      </c:barChart>
      <c:catAx>
        <c:axId val="1130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6475264"/>
        <c:crosses val="autoZero"/>
        <c:auto val="1"/>
        <c:lblAlgn val="ctr"/>
        <c:lblOffset val="100"/>
        <c:noMultiLvlLbl val="0"/>
      </c:catAx>
      <c:valAx>
        <c:axId val="3647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Nombre de pots achetés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300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Végétaux d'intérieur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Feuil1!$A$2:$A$4</c:f>
              <c:strCache>
                <c:ptCount val="3"/>
                <c:pt idx="0">
                  <c:v>Janv-Juin 2012</c:v>
                </c:pt>
                <c:pt idx="1">
                  <c:v>Janv-Juin 2013</c:v>
                </c:pt>
                <c:pt idx="2">
                  <c:v>Janv-Juin 2014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61299</c:v>
                </c:pt>
                <c:pt idx="1">
                  <c:v>63403</c:v>
                </c:pt>
                <c:pt idx="2">
                  <c:v>62481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36448"/>
        <c:axId val="8538368"/>
      </c:lineChart>
      <c:catAx>
        <c:axId val="853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38368"/>
        <c:crosses val="autoZero"/>
        <c:auto val="1"/>
        <c:lblAlgn val="ctr"/>
        <c:lblOffset val="100"/>
        <c:noMultiLvlLbl val="0"/>
      </c:catAx>
      <c:valAx>
        <c:axId val="853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Quantité achetée en milliers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3644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Végétaux d'extérieur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Feuil1!$A$2:$A$4</c:f>
              <c:strCache>
                <c:ptCount val="3"/>
                <c:pt idx="0">
                  <c:v>Janv-Juin 2012</c:v>
                </c:pt>
                <c:pt idx="1">
                  <c:v>Janv-Juin 2013</c:v>
                </c:pt>
                <c:pt idx="2">
                  <c:v>Janv-Juin 2014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260854</c:v>
                </c:pt>
                <c:pt idx="1">
                  <c:v>245785</c:v>
                </c:pt>
                <c:pt idx="2">
                  <c:v>214080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66656"/>
        <c:axId val="34365440"/>
      </c:lineChart>
      <c:catAx>
        <c:axId val="856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365440"/>
        <c:crosses val="autoZero"/>
        <c:auto val="1"/>
        <c:lblAlgn val="ctr"/>
        <c:lblOffset val="100"/>
        <c:noMultiLvlLbl val="0"/>
      </c:catAx>
      <c:valAx>
        <c:axId val="34365440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Quantité achetée en milliers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6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Cimetière et obsèques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Cimetière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Feuil1!$A$2:$A$4</c:f>
              <c:strCache>
                <c:ptCount val="3"/>
                <c:pt idx="0">
                  <c:v>Janv-Juin 2012</c:v>
                </c:pt>
                <c:pt idx="1">
                  <c:v>Janv-Juin 2013</c:v>
                </c:pt>
                <c:pt idx="2">
                  <c:v>Janv-Juin 2014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18544</c:v>
                </c:pt>
                <c:pt idx="1">
                  <c:v>17607</c:v>
                </c:pt>
                <c:pt idx="2">
                  <c:v>17613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389376"/>
        <c:axId val="34399744"/>
      </c:lineChart>
      <c:catAx>
        <c:axId val="3438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399744"/>
        <c:crosses val="autoZero"/>
        <c:auto val="1"/>
        <c:lblAlgn val="ctr"/>
        <c:lblOffset val="100"/>
        <c:noMultiLvlLbl val="0"/>
      </c:catAx>
      <c:valAx>
        <c:axId val="343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Quantité achetée en milliers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38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E7EE71-685C-4FF7-994F-865BF7A534DA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F2862220-FE7E-46D8-8026-9AD7A4114270}">
      <dgm:prSet phldrT="[Texte]" custT="1"/>
      <dgm:spPr/>
      <dgm:t>
        <a:bodyPr/>
        <a:lstStyle/>
        <a:p>
          <a:r>
            <a:rPr lang="fr-FR" sz="2000" dirty="0" smtClean="0"/>
            <a:t>ITS</a:t>
          </a:r>
          <a:endParaRPr lang="fr-FR" sz="2000" dirty="0"/>
        </a:p>
      </dgm:t>
    </dgm:pt>
    <dgm:pt modelId="{AA3E4B4B-FB2D-4395-9889-5C94530733ED}" type="parTrans" cxnId="{B7C27CCE-D345-46D1-976F-8229340493D9}">
      <dgm:prSet/>
      <dgm:spPr/>
      <dgm:t>
        <a:bodyPr/>
        <a:lstStyle/>
        <a:p>
          <a:endParaRPr lang="fr-FR"/>
        </a:p>
      </dgm:t>
    </dgm:pt>
    <dgm:pt modelId="{11A3113C-2A83-42D1-90C9-C6114E912163}" type="sibTrans" cxnId="{B7C27CCE-D345-46D1-976F-8229340493D9}">
      <dgm:prSet/>
      <dgm:spPr/>
      <dgm:t>
        <a:bodyPr/>
        <a:lstStyle/>
        <a:p>
          <a:endParaRPr lang="fr-FR"/>
        </a:p>
      </dgm:t>
    </dgm:pt>
    <dgm:pt modelId="{DB5DE34B-9D0E-471C-B21F-CCCCB57ED8E5}">
      <dgm:prSet phldrT="[Texte]" custT="1"/>
      <dgm:spPr/>
      <dgm:t>
        <a:bodyPr/>
        <a:lstStyle/>
        <a:p>
          <a:r>
            <a:rPr lang="fr-FR" sz="2000" dirty="0" smtClean="0"/>
            <a:t>EF</a:t>
          </a:r>
          <a:endParaRPr lang="fr-FR" sz="2000" dirty="0"/>
        </a:p>
      </dgm:t>
    </dgm:pt>
    <dgm:pt modelId="{40EE2A9B-A08D-4434-91BF-E6539BDDB959}" type="parTrans" cxnId="{100AB7BE-9C85-440F-9180-D876AD4DF07F}">
      <dgm:prSet/>
      <dgm:spPr/>
      <dgm:t>
        <a:bodyPr/>
        <a:lstStyle/>
        <a:p>
          <a:endParaRPr lang="fr-FR"/>
        </a:p>
      </dgm:t>
    </dgm:pt>
    <dgm:pt modelId="{C025613B-E768-43A5-AD4B-3948F28C3FDC}" type="sibTrans" cxnId="{100AB7BE-9C85-440F-9180-D876AD4DF07F}">
      <dgm:prSet/>
      <dgm:spPr/>
      <dgm:t>
        <a:bodyPr/>
        <a:lstStyle/>
        <a:p>
          <a:endParaRPr lang="fr-FR"/>
        </a:p>
      </dgm:t>
    </dgm:pt>
    <dgm:pt modelId="{48BF1F54-29B1-450F-87DA-4C13C8564877}">
      <dgm:prSet phldrT="[Texte]" custT="1"/>
      <dgm:spPr/>
      <dgm:t>
        <a:bodyPr/>
        <a:lstStyle/>
        <a:p>
          <a:r>
            <a:rPr lang="fr-FR" sz="2000" dirty="0" smtClean="0"/>
            <a:t>IGS</a:t>
          </a:r>
          <a:endParaRPr lang="fr-FR" sz="2000" dirty="0"/>
        </a:p>
      </dgm:t>
    </dgm:pt>
    <dgm:pt modelId="{CC8534D9-0D45-47F2-9071-558A95EA6BC1}" type="parTrans" cxnId="{197B43B4-0225-410D-8722-59A060CC0E5D}">
      <dgm:prSet/>
      <dgm:spPr/>
      <dgm:t>
        <a:bodyPr/>
        <a:lstStyle/>
        <a:p>
          <a:endParaRPr lang="fr-FR"/>
        </a:p>
      </dgm:t>
    </dgm:pt>
    <dgm:pt modelId="{B9076919-9A76-4C7D-8CFC-F1869302E61B}" type="sibTrans" cxnId="{197B43B4-0225-410D-8722-59A060CC0E5D}">
      <dgm:prSet/>
      <dgm:spPr/>
      <dgm:t>
        <a:bodyPr/>
        <a:lstStyle/>
        <a:p>
          <a:endParaRPr lang="fr-FR"/>
        </a:p>
      </dgm:t>
    </dgm:pt>
    <dgm:pt modelId="{0E3452CE-BBAC-4944-A795-7E2011EDDB8A}" type="pres">
      <dgm:prSet presAssocID="{F6E7EE71-685C-4FF7-994F-865BF7A534DA}" presName="Name0" presStyleCnt="0">
        <dgm:presLayoutVars>
          <dgm:dir/>
          <dgm:animLvl val="lvl"/>
          <dgm:resizeHandles val="exact"/>
        </dgm:presLayoutVars>
      </dgm:prSet>
      <dgm:spPr/>
    </dgm:pt>
    <dgm:pt modelId="{05A645FE-7A1F-44D5-839E-EAE0586241DF}" type="pres">
      <dgm:prSet presAssocID="{F2862220-FE7E-46D8-8026-9AD7A411427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BDD57A-204B-48FD-988B-E59E1CF2BC4D}" type="pres">
      <dgm:prSet presAssocID="{11A3113C-2A83-42D1-90C9-C6114E912163}" presName="parTxOnlySpace" presStyleCnt="0"/>
      <dgm:spPr/>
    </dgm:pt>
    <dgm:pt modelId="{9C7C4A8A-2A30-476A-9F51-688DF6148357}" type="pres">
      <dgm:prSet presAssocID="{DB5DE34B-9D0E-471C-B21F-CCCCB57ED8E5}" presName="parTxOnly" presStyleLbl="node1" presStyleIdx="1" presStyleCnt="3" custLinFactNeighborY="-35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35D02F9-EE0C-4641-BE06-222B8034EAA2}" type="pres">
      <dgm:prSet presAssocID="{C025613B-E768-43A5-AD4B-3948F28C3FDC}" presName="parTxOnlySpace" presStyleCnt="0"/>
      <dgm:spPr/>
    </dgm:pt>
    <dgm:pt modelId="{67AD0D87-1A3C-493D-98A9-3FA0DA3723E0}" type="pres">
      <dgm:prSet presAssocID="{48BF1F54-29B1-450F-87DA-4C13C856487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7C27CCE-D345-46D1-976F-8229340493D9}" srcId="{F6E7EE71-685C-4FF7-994F-865BF7A534DA}" destId="{F2862220-FE7E-46D8-8026-9AD7A4114270}" srcOrd="0" destOrd="0" parTransId="{AA3E4B4B-FB2D-4395-9889-5C94530733ED}" sibTransId="{11A3113C-2A83-42D1-90C9-C6114E912163}"/>
    <dgm:cxn modelId="{DD1F90E7-75B9-4CE7-B9B1-B89A52559801}" type="presOf" srcId="{48BF1F54-29B1-450F-87DA-4C13C8564877}" destId="{67AD0D87-1A3C-493D-98A9-3FA0DA3723E0}" srcOrd="0" destOrd="0" presId="urn:microsoft.com/office/officeart/2005/8/layout/chevron1"/>
    <dgm:cxn modelId="{06D1A6DC-D294-4C15-AF07-79104B9C936F}" type="presOf" srcId="{F6E7EE71-685C-4FF7-994F-865BF7A534DA}" destId="{0E3452CE-BBAC-4944-A795-7E2011EDDB8A}" srcOrd="0" destOrd="0" presId="urn:microsoft.com/office/officeart/2005/8/layout/chevron1"/>
    <dgm:cxn modelId="{100AB7BE-9C85-440F-9180-D876AD4DF07F}" srcId="{F6E7EE71-685C-4FF7-994F-865BF7A534DA}" destId="{DB5DE34B-9D0E-471C-B21F-CCCCB57ED8E5}" srcOrd="1" destOrd="0" parTransId="{40EE2A9B-A08D-4434-91BF-E6539BDDB959}" sibTransId="{C025613B-E768-43A5-AD4B-3948F28C3FDC}"/>
    <dgm:cxn modelId="{0CCF0299-D7E2-4407-988A-014011946E64}" type="presOf" srcId="{DB5DE34B-9D0E-471C-B21F-CCCCB57ED8E5}" destId="{9C7C4A8A-2A30-476A-9F51-688DF6148357}" srcOrd="0" destOrd="0" presId="urn:microsoft.com/office/officeart/2005/8/layout/chevron1"/>
    <dgm:cxn modelId="{67EAD1E8-A866-4504-8C57-C45B8B37643C}" type="presOf" srcId="{F2862220-FE7E-46D8-8026-9AD7A4114270}" destId="{05A645FE-7A1F-44D5-839E-EAE0586241DF}" srcOrd="0" destOrd="0" presId="urn:microsoft.com/office/officeart/2005/8/layout/chevron1"/>
    <dgm:cxn modelId="{197B43B4-0225-410D-8722-59A060CC0E5D}" srcId="{F6E7EE71-685C-4FF7-994F-865BF7A534DA}" destId="{48BF1F54-29B1-450F-87DA-4C13C8564877}" srcOrd="2" destOrd="0" parTransId="{CC8534D9-0D45-47F2-9071-558A95EA6BC1}" sibTransId="{B9076919-9A76-4C7D-8CFC-F1869302E61B}"/>
    <dgm:cxn modelId="{F056D0A9-F7C1-4412-916E-C7C3E1BEDB67}" type="presParOf" srcId="{0E3452CE-BBAC-4944-A795-7E2011EDDB8A}" destId="{05A645FE-7A1F-44D5-839E-EAE0586241DF}" srcOrd="0" destOrd="0" presId="urn:microsoft.com/office/officeart/2005/8/layout/chevron1"/>
    <dgm:cxn modelId="{230C9061-CA4D-4633-B085-6201D761CE88}" type="presParOf" srcId="{0E3452CE-BBAC-4944-A795-7E2011EDDB8A}" destId="{D7BDD57A-204B-48FD-988B-E59E1CF2BC4D}" srcOrd="1" destOrd="0" presId="urn:microsoft.com/office/officeart/2005/8/layout/chevron1"/>
    <dgm:cxn modelId="{D946F269-02BC-49C6-9A31-8762345258AA}" type="presParOf" srcId="{0E3452CE-BBAC-4944-A795-7E2011EDDB8A}" destId="{9C7C4A8A-2A30-476A-9F51-688DF6148357}" srcOrd="2" destOrd="0" presId="urn:microsoft.com/office/officeart/2005/8/layout/chevron1"/>
    <dgm:cxn modelId="{C5D71391-91E7-46E5-B045-0607B86AF1EC}" type="presParOf" srcId="{0E3452CE-BBAC-4944-A795-7E2011EDDB8A}" destId="{835D02F9-EE0C-4641-BE06-222B8034EAA2}" srcOrd="3" destOrd="0" presId="urn:microsoft.com/office/officeart/2005/8/layout/chevron1"/>
    <dgm:cxn modelId="{A03ECCBA-FC00-46AF-9E89-F508A4B066DC}" type="presParOf" srcId="{0E3452CE-BBAC-4944-A795-7E2011EDDB8A}" destId="{67AD0D87-1A3C-493D-98A9-3FA0DA3723E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E7EE71-685C-4FF7-994F-865BF7A534DA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F2862220-FE7E-46D8-8026-9AD7A4114270}">
      <dgm:prSet phldrT="[Texte]" custT="1"/>
      <dgm:spPr/>
      <dgm:t>
        <a:bodyPr/>
        <a:lstStyle/>
        <a:p>
          <a:r>
            <a:rPr lang="fr-FR" sz="2000" dirty="0" smtClean="0"/>
            <a:t>ITS</a:t>
          </a:r>
          <a:endParaRPr lang="fr-FR" sz="2000" dirty="0"/>
        </a:p>
      </dgm:t>
    </dgm:pt>
    <dgm:pt modelId="{AA3E4B4B-FB2D-4395-9889-5C94530733ED}" type="parTrans" cxnId="{B7C27CCE-D345-46D1-976F-8229340493D9}">
      <dgm:prSet/>
      <dgm:spPr/>
      <dgm:t>
        <a:bodyPr/>
        <a:lstStyle/>
        <a:p>
          <a:endParaRPr lang="fr-FR"/>
        </a:p>
      </dgm:t>
    </dgm:pt>
    <dgm:pt modelId="{11A3113C-2A83-42D1-90C9-C6114E912163}" type="sibTrans" cxnId="{B7C27CCE-D345-46D1-976F-8229340493D9}">
      <dgm:prSet/>
      <dgm:spPr/>
      <dgm:t>
        <a:bodyPr/>
        <a:lstStyle/>
        <a:p>
          <a:endParaRPr lang="fr-FR"/>
        </a:p>
      </dgm:t>
    </dgm:pt>
    <dgm:pt modelId="{DB5DE34B-9D0E-471C-B21F-CCCCB57ED8E5}">
      <dgm:prSet phldrT="[Texte]" custT="1"/>
      <dgm:spPr/>
      <dgm:t>
        <a:bodyPr/>
        <a:lstStyle/>
        <a:p>
          <a:r>
            <a:rPr lang="fr-FR" sz="2000" dirty="0" smtClean="0"/>
            <a:t>EF</a:t>
          </a:r>
          <a:endParaRPr lang="fr-FR" sz="2000" dirty="0"/>
        </a:p>
      </dgm:t>
    </dgm:pt>
    <dgm:pt modelId="{40EE2A9B-A08D-4434-91BF-E6539BDDB959}" type="parTrans" cxnId="{100AB7BE-9C85-440F-9180-D876AD4DF07F}">
      <dgm:prSet/>
      <dgm:spPr/>
      <dgm:t>
        <a:bodyPr/>
        <a:lstStyle/>
        <a:p>
          <a:endParaRPr lang="fr-FR"/>
        </a:p>
      </dgm:t>
    </dgm:pt>
    <dgm:pt modelId="{C025613B-E768-43A5-AD4B-3948F28C3FDC}" type="sibTrans" cxnId="{100AB7BE-9C85-440F-9180-D876AD4DF07F}">
      <dgm:prSet/>
      <dgm:spPr/>
      <dgm:t>
        <a:bodyPr/>
        <a:lstStyle/>
        <a:p>
          <a:endParaRPr lang="fr-FR"/>
        </a:p>
      </dgm:t>
    </dgm:pt>
    <dgm:pt modelId="{48BF1F54-29B1-450F-87DA-4C13C8564877}">
      <dgm:prSet phldrT="[Texte]" custT="1"/>
      <dgm:spPr/>
      <dgm:t>
        <a:bodyPr/>
        <a:lstStyle/>
        <a:p>
          <a:r>
            <a:rPr lang="fr-FR" sz="2000" dirty="0" smtClean="0"/>
            <a:t>IGS</a:t>
          </a:r>
          <a:endParaRPr lang="fr-FR" sz="2000" dirty="0"/>
        </a:p>
      </dgm:t>
    </dgm:pt>
    <dgm:pt modelId="{CC8534D9-0D45-47F2-9071-558A95EA6BC1}" type="parTrans" cxnId="{197B43B4-0225-410D-8722-59A060CC0E5D}">
      <dgm:prSet/>
      <dgm:spPr/>
      <dgm:t>
        <a:bodyPr/>
        <a:lstStyle/>
        <a:p>
          <a:endParaRPr lang="fr-FR"/>
        </a:p>
      </dgm:t>
    </dgm:pt>
    <dgm:pt modelId="{B9076919-9A76-4C7D-8CFC-F1869302E61B}" type="sibTrans" cxnId="{197B43B4-0225-410D-8722-59A060CC0E5D}">
      <dgm:prSet/>
      <dgm:spPr/>
      <dgm:t>
        <a:bodyPr/>
        <a:lstStyle/>
        <a:p>
          <a:endParaRPr lang="fr-FR"/>
        </a:p>
      </dgm:t>
    </dgm:pt>
    <dgm:pt modelId="{0E3452CE-BBAC-4944-A795-7E2011EDDB8A}" type="pres">
      <dgm:prSet presAssocID="{F6E7EE71-685C-4FF7-994F-865BF7A534DA}" presName="Name0" presStyleCnt="0">
        <dgm:presLayoutVars>
          <dgm:dir/>
          <dgm:animLvl val="lvl"/>
          <dgm:resizeHandles val="exact"/>
        </dgm:presLayoutVars>
      </dgm:prSet>
      <dgm:spPr/>
    </dgm:pt>
    <dgm:pt modelId="{05A645FE-7A1F-44D5-839E-EAE0586241DF}" type="pres">
      <dgm:prSet presAssocID="{F2862220-FE7E-46D8-8026-9AD7A411427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BDD57A-204B-48FD-988B-E59E1CF2BC4D}" type="pres">
      <dgm:prSet presAssocID="{11A3113C-2A83-42D1-90C9-C6114E912163}" presName="parTxOnlySpace" presStyleCnt="0"/>
      <dgm:spPr/>
    </dgm:pt>
    <dgm:pt modelId="{9C7C4A8A-2A30-476A-9F51-688DF6148357}" type="pres">
      <dgm:prSet presAssocID="{DB5DE34B-9D0E-471C-B21F-CCCCB57ED8E5}" presName="parTxOnly" presStyleLbl="node1" presStyleIdx="1" presStyleCnt="3" custLinFactNeighborY="-35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35D02F9-EE0C-4641-BE06-222B8034EAA2}" type="pres">
      <dgm:prSet presAssocID="{C025613B-E768-43A5-AD4B-3948F28C3FDC}" presName="parTxOnlySpace" presStyleCnt="0"/>
      <dgm:spPr/>
    </dgm:pt>
    <dgm:pt modelId="{67AD0D87-1A3C-493D-98A9-3FA0DA3723E0}" type="pres">
      <dgm:prSet presAssocID="{48BF1F54-29B1-450F-87DA-4C13C856487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7C27CCE-D345-46D1-976F-8229340493D9}" srcId="{F6E7EE71-685C-4FF7-994F-865BF7A534DA}" destId="{F2862220-FE7E-46D8-8026-9AD7A4114270}" srcOrd="0" destOrd="0" parTransId="{AA3E4B4B-FB2D-4395-9889-5C94530733ED}" sibTransId="{11A3113C-2A83-42D1-90C9-C6114E912163}"/>
    <dgm:cxn modelId="{3389FB41-177F-4183-BFDE-AC7FDFC795B0}" type="presOf" srcId="{48BF1F54-29B1-450F-87DA-4C13C8564877}" destId="{67AD0D87-1A3C-493D-98A9-3FA0DA3723E0}" srcOrd="0" destOrd="0" presId="urn:microsoft.com/office/officeart/2005/8/layout/chevron1"/>
    <dgm:cxn modelId="{87A0B33F-F969-4692-AFEB-332210246A6F}" type="presOf" srcId="{DB5DE34B-9D0E-471C-B21F-CCCCB57ED8E5}" destId="{9C7C4A8A-2A30-476A-9F51-688DF6148357}" srcOrd="0" destOrd="0" presId="urn:microsoft.com/office/officeart/2005/8/layout/chevron1"/>
    <dgm:cxn modelId="{863E8531-5F81-482C-A7C8-8D0F05B28C05}" type="presOf" srcId="{F2862220-FE7E-46D8-8026-9AD7A4114270}" destId="{05A645FE-7A1F-44D5-839E-EAE0586241DF}" srcOrd="0" destOrd="0" presId="urn:microsoft.com/office/officeart/2005/8/layout/chevron1"/>
    <dgm:cxn modelId="{100AB7BE-9C85-440F-9180-D876AD4DF07F}" srcId="{F6E7EE71-685C-4FF7-994F-865BF7A534DA}" destId="{DB5DE34B-9D0E-471C-B21F-CCCCB57ED8E5}" srcOrd="1" destOrd="0" parTransId="{40EE2A9B-A08D-4434-91BF-E6539BDDB959}" sibTransId="{C025613B-E768-43A5-AD4B-3948F28C3FDC}"/>
    <dgm:cxn modelId="{197B43B4-0225-410D-8722-59A060CC0E5D}" srcId="{F6E7EE71-685C-4FF7-994F-865BF7A534DA}" destId="{48BF1F54-29B1-450F-87DA-4C13C8564877}" srcOrd="2" destOrd="0" parTransId="{CC8534D9-0D45-47F2-9071-558A95EA6BC1}" sibTransId="{B9076919-9A76-4C7D-8CFC-F1869302E61B}"/>
    <dgm:cxn modelId="{DD057838-95A3-4DC0-8D3F-03DE4302AE58}" type="presOf" srcId="{F6E7EE71-685C-4FF7-994F-865BF7A534DA}" destId="{0E3452CE-BBAC-4944-A795-7E2011EDDB8A}" srcOrd="0" destOrd="0" presId="urn:microsoft.com/office/officeart/2005/8/layout/chevron1"/>
    <dgm:cxn modelId="{2F9DBD86-1E5A-4D4A-AB19-EE03A4F02C73}" type="presParOf" srcId="{0E3452CE-BBAC-4944-A795-7E2011EDDB8A}" destId="{05A645FE-7A1F-44D5-839E-EAE0586241DF}" srcOrd="0" destOrd="0" presId="urn:microsoft.com/office/officeart/2005/8/layout/chevron1"/>
    <dgm:cxn modelId="{4891FD3A-A168-49FC-84E0-4233475BC0BC}" type="presParOf" srcId="{0E3452CE-BBAC-4944-A795-7E2011EDDB8A}" destId="{D7BDD57A-204B-48FD-988B-E59E1CF2BC4D}" srcOrd="1" destOrd="0" presId="urn:microsoft.com/office/officeart/2005/8/layout/chevron1"/>
    <dgm:cxn modelId="{17E79378-C42E-419F-9CDD-87541E4C4DA2}" type="presParOf" srcId="{0E3452CE-BBAC-4944-A795-7E2011EDDB8A}" destId="{9C7C4A8A-2A30-476A-9F51-688DF6148357}" srcOrd="2" destOrd="0" presId="urn:microsoft.com/office/officeart/2005/8/layout/chevron1"/>
    <dgm:cxn modelId="{74C42825-D2F4-4377-9D8A-261546D7C0E3}" type="presParOf" srcId="{0E3452CE-BBAC-4944-A795-7E2011EDDB8A}" destId="{835D02F9-EE0C-4641-BE06-222B8034EAA2}" srcOrd="3" destOrd="0" presId="urn:microsoft.com/office/officeart/2005/8/layout/chevron1"/>
    <dgm:cxn modelId="{C116E83D-BF21-42F4-AA03-1820FE8B7E24}" type="presParOf" srcId="{0E3452CE-BBAC-4944-A795-7E2011EDDB8A}" destId="{67AD0D87-1A3C-493D-98A9-3FA0DA3723E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645FE-7A1F-44D5-839E-EAE0586241DF}">
      <dsp:nvSpPr>
        <dsp:cNvPr id="0" name=""/>
        <dsp:cNvSpPr/>
      </dsp:nvSpPr>
      <dsp:spPr>
        <a:xfrm>
          <a:off x="1315" y="0"/>
          <a:ext cx="1602641" cy="534651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ITS</a:t>
          </a:r>
          <a:endParaRPr lang="fr-FR" sz="2000" kern="1200" dirty="0"/>
        </a:p>
      </dsp:txBody>
      <dsp:txXfrm>
        <a:off x="268641" y="0"/>
        <a:ext cx="1067990" cy="534651"/>
      </dsp:txXfrm>
    </dsp:sp>
    <dsp:sp modelId="{9C7C4A8A-2A30-476A-9F51-688DF6148357}">
      <dsp:nvSpPr>
        <dsp:cNvPr id="0" name=""/>
        <dsp:cNvSpPr/>
      </dsp:nvSpPr>
      <dsp:spPr>
        <a:xfrm>
          <a:off x="1443692" y="0"/>
          <a:ext cx="1602641" cy="534651"/>
        </a:xfrm>
        <a:prstGeom prst="chevron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EF</a:t>
          </a:r>
          <a:endParaRPr lang="fr-FR" sz="2000" kern="1200" dirty="0"/>
        </a:p>
      </dsp:txBody>
      <dsp:txXfrm>
        <a:off x="1711018" y="0"/>
        <a:ext cx="1067990" cy="534651"/>
      </dsp:txXfrm>
    </dsp:sp>
    <dsp:sp modelId="{67AD0D87-1A3C-493D-98A9-3FA0DA3723E0}">
      <dsp:nvSpPr>
        <dsp:cNvPr id="0" name=""/>
        <dsp:cNvSpPr/>
      </dsp:nvSpPr>
      <dsp:spPr>
        <a:xfrm>
          <a:off x="2886070" y="0"/>
          <a:ext cx="1602641" cy="534651"/>
        </a:xfrm>
        <a:prstGeom prst="chevron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IGS</a:t>
          </a:r>
          <a:endParaRPr lang="fr-FR" sz="2000" kern="1200" dirty="0"/>
        </a:p>
      </dsp:txBody>
      <dsp:txXfrm>
        <a:off x="3153396" y="0"/>
        <a:ext cx="1067990" cy="534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645FE-7A1F-44D5-839E-EAE0586241DF}">
      <dsp:nvSpPr>
        <dsp:cNvPr id="0" name=""/>
        <dsp:cNvSpPr/>
      </dsp:nvSpPr>
      <dsp:spPr>
        <a:xfrm>
          <a:off x="1265" y="0"/>
          <a:ext cx="1541953" cy="39600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ITS</a:t>
          </a:r>
          <a:endParaRPr lang="fr-FR" sz="2000" kern="1200" dirty="0"/>
        </a:p>
      </dsp:txBody>
      <dsp:txXfrm>
        <a:off x="199265" y="0"/>
        <a:ext cx="1145953" cy="396000"/>
      </dsp:txXfrm>
    </dsp:sp>
    <dsp:sp modelId="{9C7C4A8A-2A30-476A-9F51-688DF6148357}">
      <dsp:nvSpPr>
        <dsp:cNvPr id="0" name=""/>
        <dsp:cNvSpPr/>
      </dsp:nvSpPr>
      <dsp:spPr>
        <a:xfrm>
          <a:off x="1389023" y="0"/>
          <a:ext cx="1541953" cy="396000"/>
        </a:xfrm>
        <a:prstGeom prst="chevron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EF</a:t>
          </a:r>
          <a:endParaRPr lang="fr-FR" sz="2000" kern="1200" dirty="0"/>
        </a:p>
      </dsp:txBody>
      <dsp:txXfrm>
        <a:off x="1587023" y="0"/>
        <a:ext cx="1145953" cy="396000"/>
      </dsp:txXfrm>
    </dsp:sp>
    <dsp:sp modelId="{67AD0D87-1A3C-493D-98A9-3FA0DA3723E0}">
      <dsp:nvSpPr>
        <dsp:cNvPr id="0" name=""/>
        <dsp:cNvSpPr/>
      </dsp:nvSpPr>
      <dsp:spPr>
        <a:xfrm>
          <a:off x="2776781" y="0"/>
          <a:ext cx="1541953" cy="396000"/>
        </a:xfrm>
        <a:prstGeom prst="chevron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IGS</a:t>
          </a:r>
          <a:endParaRPr lang="fr-FR" sz="2000" kern="1200" dirty="0"/>
        </a:p>
      </dsp:txBody>
      <dsp:txXfrm>
        <a:off x="2974781" y="0"/>
        <a:ext cx="1145953" cy="39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0.25603</cdr:x>
      <cdr:y>0.48936</cdr:y>
    </cdr:from>
    <cdr:to>
      <cdr:x>0.29033</cdr:x>
      <cdr:y>0.59466</cdr:y>
    </cdr:to>
    <cdr:sp macro="" textlink="">
      <cdr:nvSpPr>
        <cdr:cNvPr id="2" name="Flèche vers le bas 1"/>
        <cdr:cNvSpPr/>
      </cdr:nvSpPr>
      <cdr:spPr>
        <a:xfrm xmlns:a="http://schemas.openxmlformats.org/drawingml/2006/main">
          <a:off x="1797299" y="2219749"/>
          <a:ext cx="240786" cy="47764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3593F"/>
        </a:solidFill>
        <a:ln xmlns:a="http://schemas.openxmlformats.org/drawingml/2006/main">
          <a:solidFill>
            <a:srgbClr val="FF3300"/>
          </a:solidFill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0.55099</cdr:x>
      <cdr:y>0.49427</cdr:y>
    </cdr:from>
    <cdr:to>
      <cdr:x>0.58529</cdr:x>
      <cdr:y>0.59957</cdr:y>
    </cdr:to>
    <cdr:sp macro="" textlink="">
      <cdr:nvSpPr>
        <cdr:cNvPr id="3" name="Flèche vers le bas 2"/>
        <cdr:cNvSpPr/>
      </cdr:nvSpPr>
      <cdr:spPr>
        <a:xfrm xmlns:a="http://schemas.openxmlformats.org/drawingml/2006/main">
          <a:off x="3867925" y="2242005"/>
          <a:ext cx="240786" cy="47764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3593F"/>
        </a:solidFill>
        <a:ln xmlns:a="http://schemas.openxmlformats.org/drawingml/2006/main">
          <a:solidFill>
            <a:srgbClr val="FF3300"/>
          </a:solidFill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0.8447</cdr:x>
      <cdr:y>0.48936</cdr:y>
    </cdr:from>
    <cdr:to>
      <cdr:x>0.879</cdr:x>
      <cdr:y>0.59467</cdr:y>
    </cdr:to>
    <cdr:sp macro="" textlink="">
      <cdr:nvSpPr>
        <cdr:cNvPr id="4" name="Flèche vers le bas 3"/>
        <cdr:cNvSpPr/>
      </cdr:nvSpPr>
      <cdr:spPr>
        <a:xfrm xmlns:a="http://schemas.openxmlformats.org/drawingml/2006/main">
          <a:off x="5929828" y="2219726"/>
          <a:ext cx="240786" cy="47768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3593F"/>
        </a:solidFill>
        <a:ln xmlns:a="http://schemas.openxmlformats.org/drawingml/2006/main">
          <a:solidFill>
            <a:srgbClr val="FF3300"/>
          </a:solidFill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664E9-563C-4B39-864E-A0987C4F4A89}" type="datetimeFigureOut">
              <a:rPr lang="fr-FR" smtClean="0"/>
              <a:t>15/04/2015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B3F53-07F8-47B1-993C-2C7C87937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81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0F0A-F7D4-4192-B329-9F1697C58269}" type="datetime1">
              <a:rPr lang="fr-FR" smtClean="0"/>
              <a:t>15/04/2015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59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3577-E70C-4BF5-94DC-31B5FC172283}" type="datetime1">
              <a:rPr lang="fr-FR" smtClean="0"/>
              <a:t>15/04/2015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610F-D0CE-4F51-B771-270E85677623}" type="datetime1">
              <a:rPr lang="fr-FR" smtClean="0"/>
              <a:t>15/04/2015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9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329A-E0FE-4368-8890-89576A44A21D}" type="datetime1">
              <a:rPr lang="fr-FR" smtClean="0"/>
              <a:t>15/04/2015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32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3B9F3-2872-4816-96D6-A632B166401B}" type="datetime1">
              <a:rPr lang="fr-FR" smtClean="0"/>
              <a:t>15/04/2015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F3DBC-69E6-42C5-B945-8F65DA2ABACA}" type="datetime1">
              <a:rPr lang="fr-FR" smtClean="0"/>
              <a:t>15/04/2015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81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313A-174F-4727-B107-A97D81DC56C4}" type="datetime1">
              <a:rPr lang="fr-FR" smtClean="0"/>
              <a:t>15/04/2015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0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1FCF-4524-45EC-AA1D-B91984AAC054}" type="datetime1">
              <a:rPr lang="fr-FR" smtClean="0"/>
              <a:t>15/04/2015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81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9AC3-2A2D-4896-BC54-B1D088AFBE82}" type="datetime1">
              <a:rPr lang="fr-FR" smtClean="0"/>
              <a:t>15/04/2015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38750-8915-4738-9C20-84CB22A2A957}" type="datetime1">
              <a:rPr lang="fr-FR" smtClean="0"/>
              <a:t>15/04/2015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51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9713-8B26-46AF-AD58-CDB8343272B0}" type="datetime1">
              <a:rPr lang="fr-FR" smtClean="0"/>
              <a:t>15/04/2015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17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A71C2-7ABC-43D6-ABB9-2EDC190F26FD}" type="datetime1">
              <a:rPr lang="fr-FR" smtClean="0"/>
              <a:t>15/04/2015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D80D-E3A7-4617-8633-0241D61A0D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16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71775" y="1349893"/>
            <a:ext cx="6792225" cy="2262781"/>
          </a:xfrm>
        </p:spPr>
        <p:txBody>
          <a:bodyPr>
            <a:noAutofit/>
          </a:bodyPr>
          <a:lstStyle/>
          <a:p>
            <a:pPr algn="ctr"/>
            <a:r>
              <a:rPr lang="fr-FR" sz="4200" b="1" u="db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Fusariose du cyclamen (</a:t>
            </a:r>
            <a:r>
              <a:rPr lang="fr-FR" sz="4200" b="1" u="dbl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Fucy</a:t>
            </a:r>
            <a:r>
              <a:rPr lang="fr-FR" sz="4200" b="1" u="db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</a:t>
            </a:r>
            <a:r>
              <a:rPr lang="fr-FR" sz="4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:</a:t>
            </a:r>
            <a:r>
              <a:rPr lang="fr-FR" sz="4200" b="1" u="db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fr-FR" sz="4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détection préventive du risque et contrôle biologique</a:t>
            </a:r>
            <a:endParaRPr lang="fr-FR" sz="4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2000" y="4080732"/>
            <a:ext cx="7920000" cy="162000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fr-FR" sz="4200" b="1" dirty="0" smtClean="0"/>
              <a:t>Journée des doctorants de l’UMR </a:t>
            </a:r>
            <a:r>
              <a:rPr lang="fr-FR" sz="4200" b="1" dirty="0" err="1" smtClean="0"/>
              <a:t>Agroécologie</a:t>
            </a:r>
            <a:endParaRPr lang="fr-FR" sz="4200" b="1" dirty="0" smtClean="0"/>
          </a:p>
          <a:p>
            <a:pPr algn="ctr"/>
            <a:r>
              <a:rPr lang="fr-FR" sz="4200" b="1" dirty="0" smtClean="0"/>
              <a:t>16 mars 2015</a:t>
            </a:r>
          </a:p>
          <a:p>
            <a:pPr algn="ctr"/>
            <a:r>
              <a:rPr lang="fr-FR" sz="4200" b="1" dirty="0" smtClean="0"/>
              <a:t>Charline Lecomte</a:t>
            </a:r>
          </a:p>
          <a:p>
            <a:pPr algn="ctr"/>
            <a:endParaRPr lang="fr-FR" sz="1200" dirty="0" smtClean="0"/>
          </a:p>
          <a:p>
            <a:pPr algn="ctr"/>
            <a:r>
              <a:rPr lang="fr-FR" sz="3800" dirty="0" smtClean="0"/>
              <a:t>Thèse encadrée par Christian Steinberg, Véronique </a:t>
            </a:r>
            <a:r>
              <a:rPr lang="fr-FR" sz="3800" dirty="0" err="1" smtClean="0"/>
              <a:t>Edel</a:t>
            </a:r>
            <a:r>
              <a:rPr lang="fr-FR" sz="3800" dirty="0" smtClean="0"/>
              <a:t>-Hermann et Fabien Robert</a:t>
            </a:r>
            <a:endParaRPr lang="fr-FR" sz="38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398835" y="5854962"/>
            <a:ext cx="8346331" cy="578669"/>
            <a:chOff x="-37687" y="5854962"/>
            <a:chExt cx="8346331" cy="578669"/>
          </a:xfrm>
        </p:grpSpPr>
        <p:grpSp>
          <p:nvGrpSpPr>
            <p:cNvPr id="4" name="Groupe 3"/>
            <p:cNvGrpSpPr/>
            <p:nvPr/>
          </p:nvGrpSpPr>
          <p:grpSpPr>
            <a:xfrm>
              <a:off x="1479549" y="5854962"/>
              <a:ext cx="6829095" cy="578669"/>
              <a:chOff x="1035442" y="5854962"/>
              <a:chExt cx="6829095" cy="578669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4144" y="5857630"/>
                <a:ext cx="600393" cy="576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2928" y="5854962"/>
                <a:ext cx="377202" cy="576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040" y="5857630"/>
                <a:ext cx="1082377" cy="576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9" descr="http://www.premice-bourgogne.com/fichiers/logo/gd_Agrene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163462" y="5854962"/>
                <a:ext cx="924419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5" descr="C:\Users\CSTEIN~1\AppData\Local\Temp\logo agroécologie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0207" t="34125" b="41985"/>
              <a:stretch>
                <a:fillRect/>
              </a:stretch>
            </p:blipFill>
            <p:spPr bwMode="auto">
              <a:xfrm>
                <a:off x="1035442" y="5854962"/>
                <a:ext cx="2069877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Image 6" descr="lolo4.tif"/>
              <p:cNvPicPr>
                <a:picLocks noChangeAspect="1"/>
              </p:cNvPicPr>
              <p:nvPr/>
            </p:nvPicPr>
            <p:blipFill>
              <a:blip r:embed="rId8" cstate="print"/>
              <a:srcRect l="11603" t="63280" r="19656"/>
              <a:stretch>
                <a:fillRect/>
              </a:stretch>
            </p:blipFill>
            <p:spPr bwMode="auto">
              <a:xfrm>
                <a:off x="6283776" y="5854962"/>
                <a:ext cx="931932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6" name="Picture 2" descr="http://www.macite-u.com/wp-content/uploads/2013/03/logo_Cifre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15" r="19503"/>
              <a:stretch/>
            </p:blipFill>
            <p:spPr bwMode="auto">
              <a:xfrm>
                <a:off x="4146024" y="5857631"/>
                <a:ext cx="522516" cy="57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2" descr="http://www.acta.asso.fr/fileadmin/_processed_/csm_ASTREDHOR-Nouveau_logo_f5be3fb87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87" y="5854962"/>
              <a:ext cx="14688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48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Test de pathogénicité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10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8758" y="1352230"/>
            <a:ext cx="8058094" cy="5553395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fr-FR" sz="2200" dirty="0" smtClean="0"/>
              <a:t>  </a:t>
            </a:r>
            <a:r>
              <a:rPr lang="fr-FR" sz="2600" u="dbl" dirty="0" smtClean="0"/>
              <a:t>Conditions</a:t>
            </a:r>
            <a:r>
              <a:rPr lang="fr-FR" sz="2600" dirty="0" smtClean="0"/>
              <a:t>:</a:t>
            </a:r>
          </a:p>
          <a:p>
            <a:pPr lvl="1" algn="just"/>
            <a:r>
              <a:rPr lang="fr-FR" sz="2200" dirty="0" smtClean="0"/>
              <a:t>30 modalités testées:</a:t>
            </a:r>
          </a:p>
          <a:p>
            <a:pPr lvl="2" algn="just"/>
            <a:r>
              <a:rPr lang="fr-FR" sz="2200" dirty="0" smtClean="0"/>
              <a:t> 5 souches de références</a:t>
            </a:r>
          </a:p>
          <a:p>
            <a:pPr lvl="2" algn="just"/>
            <a:r>
              <a:rPr lang="fr-FR" sz="2200" dirty="0"/>
              <a:t> </a:t>
            </a:r>
            <a:r>
              <a:rPr lang="fr-FR" sz="2200" dirty="0" smtClean="0"/>
              <a:t>9 isolats de cyclamens symptomatiques</a:t>
            </a:r>
          </a:p>
          <a:p>
            <a:pPr lvl="2" algn="just"/>
            <a:r>
              <a:rPr lang="fr-FR" sz="2200" dirty="0" smtClean="0"/>
              <a:t> 16 isolats jeunes plants de cyclamen</a:t>
            </a:r>
          </a:p>
          <a:p>
            <a:pPr lvl="1" algn="just"/>
            <a:r>
              <a:rPr lang="fr-FR" sz="2200" dirty="0" smtClean="0"/>
              <a:t>10 plantes/condition</a:t>
            </a:r>
          </a:p>
          <a:p>
            <a:pPr lvl="1" algn="just"/>
            <a:r>
              <a:rPr lang="fr-FR" sz="2200" dirty="0" smtClean="0"/>
              <a:t>10</a:t>
            </a:r>
            <a:r>
              <a:rPr lang="fr-FR" sz="2200" baseline="30000" dirty="0" smtClean="0"/>
              <a:t>4</a:t>
            </a:r>
            <a:r>
              <a:rPr lang="fr-FR" sz="2200" dirty="0" smtClean="0"/>
              <a:t> </a:t>
            </a:r>
            <a:r>
              <a:rPr lang="fr-FR" sz="2200" dirty="0" err="1" smtClean="0"/>
              <a:t>ufc</a:t>
            </a:r>
            <a:r>
              <a:rPr lang="fr-FR" sz="2200" dirty="0" smtClean="0"/>
              <a:t>/</a:t>
            </a:r>
            <a:r>
              <a:rPr lang="fr-FR" sz="2200" dirty="0" err="1" smtClean="0"/>
              <a:t>mL</a:t>
            </a:r>
            <a:r>
              <a:rPr lang="fr-FR" sz="2200" dirty="0" smtClean="0"/>
              <a:t> de substrat</a:t>
            </a:r>
          </a:p>
          <a:p>
            <a:pPr lvl="1" algn="just"/>
            <a:r>
              <a:rPr lang="fr-FR" sz="2200" dirty="0" smtClean="0"/>
              <a:t>Echelle de notation de 0 à 3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2700" dirty="0">
                <a:solidFill>
                  <a:schemeClr val="tx1"/>
                </a:solidFill>
              </a:rPr>
              <a:t> </a:t>
            </a:r>
            <a:r>
              <a:rPr lang="fr-FR" sz="2600" dirty="0" smtClean="0">
                <a:solidFill>
                  <a:schemeClr val="tx1"/>
                </a:solidFill>
              </a:rPr>
              <a:t>Observation des symptômes typiques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600" dirty="0" smtClean="0">
                <a:solidFill>
                  <a:schemeClr val="tx1"/>
                </a:solidFill>
              </a:rPr>
              <a:t>Niveaux d’agressivité différents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2600" dirty="0" smtClean="0">
                <a:solidFill>
                  <a:schemeClr val="tx1"/>
                </a:solidFill>
              </a:rPr>
              <a:t> Souches de références</a:t>
            </a:r>
          </a:p>
          <a:p>
            <a:pPr lvl="1" algn="just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2200" dirty="0" smtClean="0">
                <a:solidFill>
                  <a:schemeClr val="tx1"/>
                </a:solidFill>
              </a:rPr>
              <a:t>Pathogènes 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2600" dirty="0" smtClean="0">
                <a:solidFill>
                  <a:schemeClr val="tx1"/>
                </a:solidFill>
              </a:rPr>
              <a:t> Isolats</a:t>
            </a:r>
          </a:p>
          <a:p>
            <a:pPr lvl="1" algn="just"/>
            <a:r>
              <a:rPr lang="fr-FR" sz="2200" dirty="0" smtClean="0">
                <a:solidFill>
                  <a:schemeClr val="tx1"/>
                </a:solidFill>
              </a:rPr>
              <a:t>15 souches pathogènes</a:t>
            </a:r>
          </a:p>
          <a:p>
            <a:pPr lvl="1" algn="just"/>
            <a:r>
              <a:rPr lang="fr-FR" sz="2200" dirty="0" smtClean="0">
                <a:solidFill>
                  <a:schemeClr val="tx1"/>
                </a:solidFill>
              </a:rPr>
              <a:t>10 souches non pathogènes</a:t>
            </a:r>
          </a:p>
          <a:p>
            <a:pPr marL="0" indent="0" algn="just">
              <a:buNone/>
            </a:pPr>
            <a:endParaRPr lang="fr-FR" sz="2400" dirty="0" smtClean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4188"/>
          <a:stretch/>
        </p:blipFill>
        <p:spPr>
          <a:xfrm>
            <a:off x="606927" y="88115"/>
            <a:ext cx="1364893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grpSp>
        <p:nvGrpSpPr>
          <p:cNvPr id="7" name="Groupe 6"/>
          <p:cNvGrpSpPr/>
          <p:nvPr/>
        </p:nvGrpSpPr>
        <p:grpSpPr>
          <a:xfrm>
            <a:off x="5812809" y="1979060"/>
            <a:ext cx="3039691" cy="4044363"/>
            <a:chOff x="5857280" y="1979060"/>
            <a:chExt cx="3039691" cy="4044363"/>
          </a:xfrm>
        </p:grpSpPr>
        <p:pic>
          <p:nvPicPr>
            <p:cNvPr id="33" name="Picture 3" descr="\\pommard\mse-users$\crlecomte\Mes documents\FoCy\Photo manip\Test Patho 2014\20140702\69 (1024x768).jpg"/>
            <p:cNvPicPr>
              <a:picLocks noChangeAspect="1" noChangeArrowheads="1"/>
            </p:cNvPicPr>
            <p:nvPr/>
          </p:nvPicPr>
          <p:blipFill>
            <a:blip r:embed="rId3" cstate="print"/>
            <a:srcRect l="28341" t="18772" r="13979" b="16648"/>
            <a:stretch>
              <a:fillRect/>
            </a:stretch>
          </p:blipFill>
          <p:spPr bwMode="auto">
            <a:xfrm>
              <a:off x="7420971" y="1981642"/>
              <a:ext cx="1476000" cy="1227545"/>
            </a:xfrm>
            <a:prstGeom prst="rect">
              <a:avLst/>
            </a:prstGeom>
            <a:noFill/>
          </p:spPr>
        </p:pic>
        <p:pic>
          <p:nvPicPr>
            <p:cNvPr id="34" name="Picture 4" descr="\\pommard\mse-users$\crlecomte\Mes documents\FoCy\Photo manip\Test Patho 2014\20140702\37T4 (1024x768).jpg"/>
            <p:cNvPicPr>
              <a:picLocks noChangeAspect="1" noChangeArrowheads="1"/>
            </p:cNvPicPr>
            <p:nvPr/>
          </p:nvPicPr>
          <p:blipFill>
            <a:blip r:embed="rId4" cstate="print"/>
            <a:srcRect l="22581" t="15163" r="19739" b="7957"/>
            <a:stretch>
              <a:fillRect/>
            </a:stretch>
          </p:blipFill>
          <p:spPr bwMode="auto">
            <a:xfrm>
              <a:off x="7420971" y="4547159"/>
              <a:ext cx="1476000" cy="1461364"/>
            </a:xfrm>
            <a:prstGeom prst="rect">
              <a:avLst/>
            </a:prstGeom>
            <a:noFill/>
          </p:spPr>
        </p:pic>
        <p:pic>
          <p:nvPicPr>
            <p:cNvPr id="36" name="Picture 6" descr="\\pommard\mse-users$\crlecomte\Mes documents\FoCy\Photo manip\test patho cyclamen 2013\P9111808.JPG"/>
            <p:cNvPicPr>
              <a:picLocks noChangeAspect="1" noChangeArrowheads="1"/>
            </p:cNvPicPr>
            <p:nvPr/>
          </p:nvPicPr>
          <p:blipFill>
            <a:blip r:embed="rId5" cstate="print"/>
            <a:srcRect l="3908" t="17398" r="49827" b="18291"/>
            <a:stretch>
              <a:fillRect/>
            </a:stretch>
          </p:blipFill>
          <p:spPr bwMode="auto">
            <a:xfrm>
              <a:off x="5857280" y="4499874"/>
              <a:ext cx="1476000" cy="1523549"/>
            </a:xfrm>
            <a:prstGeom prst="rect">
              <a:avLst/>
            </a:prstGeom>
            <a:noFill/>
          </p:spPr>
        </p:pic>
        <p:pic>
          <p:nvPicPr>
            <p:cNvPr id="37" name="Picture 7" descr="\\pommard\mse-users$\crlecomte\Mes documents\FoCy\Photo manip\test patho cyclamen 2013\DSC00376.JPG"/>
            <p:cNvPicPr>
              <a:picLocks noChangeAspect="1" noChangeArrowheads="1"/>
            </p:cNvPicPr>
            <p:nvPr/>
          </p:nvPicPr>
          <p:blipFill>
            <a:blip r:embed="rId6" cstate="print"/>
            <a:srcRect l="52683" t="22580" r="11968" b="33834"/>
            <a:stretch>
              <a:fillRect/>
            </a:stretch>
          </p:blipFill>
          <p:spPr bwMode="auto">
            <a:xfrm>
              <a:off x="7420971" y="3279481"/>
              <a:ext cx="1476000" cy="1197384"/>
            </a:xfrm>
            <a:prstGeom prst="rect">
              <a:avLst/>
            </a:prstGeom>
            <a:noFill/>
          </p:spPr>
        </p:pic>
        <p:pic>
          <p:nvPicPr>
            <p:cNvPr id="38" name="Picture 2" descr="\\pommard\mse-users$\crlecomte\Mes documents\FoCy\Photo manip\Test Patho 2014\Ré-isolements\PA082313.JPG"/>
            <p:cNvPicPr>
              <a:picLocks noChangeAspect="1" noChangeArrowheads="1"/>
            </p:cNvPicPr>
            <p:nvPr/>
          </p:nvPicPr>
          <p:blipFill>
            <a:blip r:embed="rId7" cstate="print"/>
            <a:srcRect l="8954" t="11812" r="11313" b="38313"/>
            <a:stretch>
              <a:fillRect/>
            </a:stretch>
          </p:blipFill>
          <p:spPr bwMode="auto">
            <a:xfrm>
              <a:off x="5857280" y="1979060"/>
              <a:ext cx="1476000" cy="685576"/>
            </a:xfrm>
            <a:prstGeom prst="rect">
              <a:avLst/>
            </a:prstGeom>
            <a:noFill/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9" t="14705" r="25994" b="8415"/>
            <a:stretch/>
          </p:blipFill>
          <p:spPr>
            <a:xfrm>
              <a:off x="5857280" y="2769643"/>
              <a:ext cx="1476000" cy="16252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à coins arrondis 2"/>
          <p:cNvSpPr/>
          <p:nvPr/>
        </p:nvSpPr>
        <p:spPr>
          <a:xfrm>
            <a:off x="463138" y="4025734"/>
            <a:ext cx="5237018" cy="2592000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58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Caractérisation de la diversité génétique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11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79909" y="1300077"/>
            <a:ext cx="8552342" cy="57534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fr-FR" sz="2400" dirty="0"/>
              <a:t> </a:t>
            </a:r>
            <a:r>
              <a:rPr lang="fr-FR" sz="2400" dirty="0" smtClean="0"/>
              <a:t>Utilisation de différents marqueurs moléculaires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1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/>
          </a:p>
          <a:p>
            <a:pPr lvl="1" algn="just"/>
            <a:endParaRPr lang="fr-FR" sz="2000" dirty="0" smtClean="0"/>
          </a:p>
          <a:p>
            <a:pPr lvl="1" algn="just"/>
            <a:r>
              <a:rPr lang="fr-FR" sz="2000" dirty="0" smtClean="0"/>
              <a:t> ITS et EF-1</a:t>
            </a:r>
            <a:r>
              <a:rPr lang="el-GR" sz="2000" dirty="0" smtClean="0"/>
              <a:t>α</a:t>
            </a:r>
            <a:r>
              <a:rPr lang="fr-FR" sz="2000" dirty="0" smtClean="0"/>
              <a:t> -&gt; identification taxonomique des souches</a:t>
            </a:r>
          </a:p>
          <a:p>
            <a:pPr marL="342900" lvl="1" indent="0" algn="just">
              <a:buNone/>
            </a:pPr>
            <a:endParaRPr lang="fr-FR" sz="2000" dirty="0" smtClean="0"/>
          </a:p>
          <a:p>
            <a:pPr lvl="1" algn="just"/>
            <a:r>
              <a:rPr lang="fr-FR" sz="2000" dirty="0" smtClean="0"/>
              <a:t> EF-1</a:t>
            </a:r>
            <a:r>
              <a:rPr lang="el-GR" sz="2000" dirty="0" smtClean="0"/>
              <a:t>α</a:t>
            </a:r>
            <a:r>
              <a:rPr lang="fr-FR" sz="2000" dirty="0" smtClean="0"/>
              <a:t> et IGS -&gt; caractérisation de la diversité génétique des souches</a:t>
            </a:r>
          </a:p>
          <a:p>
            <a:pPr marL="342900" lvl="1" indent="0" algn="just">
              <a:buNone/>
            </a:pPr>
            <a:endParaRPr lang="fr-FR" sz="500" dirty="0" smtClean="0"/>
          </a:p>
        </p:txBody>
      </p:sp>
      <p:pic>
        <p:nvPicPr>
          <p:cNvPr id="3074" name="Picture 2" descr="http://payload65.cargocollective.com/1/7/253485/3619360/Screen%20Shot%202012-06-20%20at%2012.28.15%20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18029"/>
          <a:stretch/>
        </p:blipFill>
        <p:spPr bwMode="auto">
          <a:xfrm>
            <a:off x="612748" y="88715"/>
            <a:ext cx="742721" cy="136800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4"/>
          <p:cNvGrpSpPr/>
          <p:nvPr/>
        </p:nvGrpSpPr>
        <p:grpSpPr>
          <a:xfrm>
            <a:off x="306000" y="2135166"/>
            <a:ext cx="8532000" cy="2340000"/>
            <a:chOff x="323528" y="1556793"/>
            <a:chExt cx="8208912" cy="1733168"/>
          </a:xfrm>
        </p:grpSpPr>
        <p:sp>
          <p:nvSpPr>
            <p:cNvPr id="15" name="ZoneTexte 14"/>
            <p:cNvSpPr txBox="1"/>
            <p:nvPr/>
          </p:nvSpPr>
          <p:spPr>
            <a:xfrm>
              <a:off x="3419872" y="2505131"/>
              <a:ext cx="230425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/>
                <a:t>Facteur d’élongation</a:t>
              </a:r>
            </a:p>
            <a:p>
              <a:pPr algn="ctr"/>
              <a:r>
                <a:rPr lang="fr-FR" sz="1500" dirty="0" smtClean="0"/>
                <a:t>Spécifique de l’espèce et</a:t>
              </a:r>
            </a:p>
            <a:p>
              <a:pPr algn="ctr"/>
              <a:r>
                <a:rPr lang="fr-FR" sz="1500" dirty="0" smtClean="0"/>
                <a:t>Diversité intra-spécifique</a:t>
              </a:r>
              <a:endParaRPr lang="fr-FR" sz="15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364088" y="2514962"/>
              <a:ext cx="31683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/>
                <a:t>InterGenic Spacer (rDNA)</a:t>
              </a:r>
            </a:p>
            <a:p>
              <a:pPr algn="ctr"/>
              <a:r>
                <a:rPr lang="fr-FR" sz="1500" dirty="0" smtClean="0"/>
                <a:t>Diversité intra-spécifique</a:t>
              </a:r>
              <a:endParaRPr lang="fr-FR" sz="15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23528" y="2492896"/>
              <a:ext cx="31683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/>
                <a:t>Internal Transcribed Spacer (rDNA)</a:t>
              </a:r>
            </a:p>
            <a:p>
              <a:pPr algn="ctr"/>
              <a:r>
                <a:rPr lang="fr-FR" sz="1500" dirty="0" smtClean="0"/>
                <a:t>Spécifique des espèces fongiques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 rot="5400000">
              <a:off x="4276169" y="168200"/>
              <a:ext cx="506805" cy="3283991"/>
              <a:chOff x="8281283" y="1829435"/>
              <a:chExt cx="506805" cy="3283991"/>
            </a:xfrm>
          </p:grpSpPr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8604448" y="2204864"/>
                <a:ext cx="0" cy="2664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 rot="16200000">
                <a:off x="7323937" y="3267418"/>
                <a:ext cx="223785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500" dirty="0" smtClean="0"/>
                  <a:t>Niveau de polymorphisme</a:t>
                </a:r>
                <a:endParaRPr lang="fr-FR" sz="15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8454021" y="1829435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+</a:t>
                </a:r>
                <a:endParaRPr lang="fr-FR" sz="2000" b="1" dirty="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 rot="5400000">
                <a:off x="8456426" y="4781764"/>
                <a:ext cx="2632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-</a:t>
                </a:r>
                <a:endParaRPr lang="fr-FR" sz="2000" b="1" dirty="0"/>
              </a:p>
            </p:txBody>
          </p:sp>
        </p:grpSp>
        <p:graphicFrame>
          <p:nvGraphicFramePr>
            <p:cNvPr id="19" name="Diagramme 18"/>
            <p:cNvGraphicFramePr/>
            <p:nvPr>
              <p:extLst>
                <p:ext uri="{D42A27DB-BD31-4B8C-83A1-F6EECF244321}">
                  <p14:modId xmlns:p14="http://schemas.microsoft.com/office/powerpoint/2010/main" val="466934644"/>
                </p:ext>
              </p:extLst>
            </p:nvPr>
          </p:nvGraphicFramePr>
          <p:xfrm>
            <a:off x="2412000" y="2024888"/>
            <a:ext cx="4320000" cy="39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043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0" name="Image 3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49" y="1480694"/>
            <a:ext cx="3258764" cy="540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Caractérisation de la diversité génétique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837950" y="6356351"/>
            <a:ext cx="2057400" cy="365125"/>
          </a:xfrm>
        </p:spPr>
        <p:txBody>
          <a:bodyPr/>
          <a:lstStyle/>
          <a:p>
            <a:fld id="{B2FBD80D-E3A7-4617-8633-0241D61A0D12}" type="slidenum">
              <a:rPr lang="fr-FR" smtClean="0"/>
              <a:t>12</a:t>
            </a:fld>
            <a:endParaRPr lang="fr-FR"/>
          </a:p>
        </p:txBody>
      </p:sp>
      <p:pic>
        <p:nvPicPr>
          <p:cNvPr id="3074" name="Picture 2" descr="http://payload65.cargocollective.com/1/7/253485/3619360/Screen%20Shot%202012-06-20%20at%2012.28.15%20P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18029"/>
          <a:stretch/>
        </p:blipFill>
        <p:spPr bwMode="auto">
          <a:xfrm>
            <a:off x="612748" y="88715"/>
            <a:ext cx="742721" cy="136800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" name="Espace réservé du contenu 2"/>
          <p:cNvSpPr>
            <a:spLocks noGrp="1"/>
          </p:cNvSpPr>
          <p:nvPr>
            <p:ph idx="1"/>
          </p:nvPr>
        </p:nvSpPr>
        <p:spPr>
          <a:xfrm>
            <a:off x="143125" y="1549986"/>
            <a:ext cx="5455076" cy="53852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Souches </a:t>
            </a:r>
            <a:r>
              <a:rPr lang="fr-FR" sz="2400" dirty="0" err="1" smtClean="0"/>
              <a:t>Focy</a:t>
            </a:r>
            <a:endParaRPr lang="fr-FR" sz="2400" dirty="0" smtClean="0"/>
          </a:p>
          <a:p>
            <a:pPr lvl="2"/>
            <a:r>
              <a:rPr lang="fr-FR" sz="2000" dirty="0" smtClean="0"/>
              <a:t> 6 groupes génétiques (ST)</a:t>
            </a:r>
          </a:p>
          <a:p>
            <a:pPr lvl="3"/>
            <a:r>
              <a:rPr lang="fr-FR" sz="2000" dirty="0" smtClean="0"/>
              <a:t> Grande diversité génétique</a:t>
            </a:r>
          </a:p>
          <a:p>
            <a:pPr lvl="3"/>
            <a:r>
              <a:rPr lang="fr-FR" sz="2000" dirty="0" smtClean="0"/>
              <a:t> Décrit chez d’autres formes spéciales</a:t>
            </a:r>
            <a:endParaRPr lang="fr-FR" sz="2000" dirty="0"/>
          </a:p>
          <a:p>
            <a:pPr lvl="2"/>
            <a:r>
              <a:rPr lang="fr-FR" sz="2000" dirty="0"/>
              <a:t> </a:t>
            </a:r>
            <a:r>
              <a:rPr lang="fr-FR" sz="2000" dirty="0" smtClean="0"/>
              <a:t>Distribution géographique variée pour certains groupes</a:t>
            </a:r>
          </a:p>
          <a:p>
            <a:pPr marL="685800" lvl="2" indent="0">
              <a:buNone/>
            </a:pPr>
            <a:endParaRPr lang="fr-FR" dirty="0" smtClean="0"/>
          </a:p>
          <a:p>
            <a:pPr lvl="2"/>
            <a:endParaRPr lang="fr-FR" sz="500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marL="685800" lvl="2" indent="0">
              <a:buNone/>
            </a:pPr>
            <a:endParaRPr lang="fr-FR" sz="17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300" dirty="0" smtClean="0"/>
              <a:t> </a:t>
            </a:r>
            <a:r>
              <a:rPr lang="fr-FR" sz="2400" dirty="0" smtClean="0"/>
              <a:t>Souches non pathogènes</a:t>
            </a:r>
          </a:p>
          <a:p>
            <a:pPr lvl="2"/>
            <a:r>
              <a:rPr lang="fr-FR" sz="2000" dirty="0" smtClean="0"/>
              <a:t> 9 ST</a:t>
            </a:r>
          </a:p>
          <a:p>
            <a:pPr lvl="3"/>
            <a:r>
              <a:rPr lang="fr-FR" sz="1850" dirty="0" smtClean="0"/>
              <a:t>Grande diversité génétique</a:t>
            </a:r>
          </a:p>
          <a:p>
            <a:pPr lvl="3"/>
            <a:r>
              <a:rPr lang="fr-FR" sz="1850" dirty="0"/>
              <a:t> </a:t>
            </a:r>
            <a:r>
              <a:rPr lang="fr-FR" sz="1850" dirty="0" smtClean="0"/>
              <a:t>Décrit dans la littérature</a:t>
            </a:r>
            <a:endParaRPr lang="fr-FR" sz="1850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sz="2300" dirty="0" smtClean="0"/>
              <a:t> </a:t>
            </a:r>
            <a:r>
              <a:rPr lang="fr-FR" sz="2400" dirty="0" smtClean="0"/>
              <a:t>Fait l’objet d’un article scientifique en cours de rédaction</a:t>
            </a:r>
          </a:p>
        </p:txBody>
      </p:sp>
      <p:sp>
        <p:nvSpPr>
          <p:cNvPr id="320" name="Flèche droite 319"/>
          <p:cNvSpPr/>
          <p:nvPr/>
        </p:nvSpPr>
        <p:spPr>
          <a:xfrm flipH="1">
            <a:off x="8023051" y="3042497"/>
            <a:ext cx="342900" cy="1238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1" name="Flèche droite 320"/>
          <p:cNvSpPr/>
          <p:nvPr/>
        </p:nvSpPr>
        <p:spPr>
          <a:xfrm flipH="1">
            <a:off x="8194270" y="2383005"/>
            <a:ext cx="342900" cy="1238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2" name="Flèche droite 321"/>
          <p:cNvSpPr/>
          <p:nvPr/>
        </p:nvSpPr>
        <p:spPr>
          <a:xfrm flipH="1">
            <a:off x="8174292" y="3205737"/>
            <a:ext cx="342900" cy="1238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3" name="Flèche droite 322"/>
          <p:cNvSpPr/>
          <p:nvPr/>
        </p:nvSpPr>
        <p:spPr>
          <a:xfrm flipH="1">
            <a:off x="8391525" y="4152296"/>
            <a:ext cx="342900" cy="1238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4" name="Flèche droite 323"/>
          <p:cNvSpPr/>
          <p:nvPr/>
        </p:nvSpPr>
        <p:spPr>
          <a:xfrm flipH="1">
            <a:off x="8365720" y="3701989"/>
            <a:ext cx="342900" cy="1238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Flèche droite 324"/>
          <p:cNvSpPr/>
          <p:nvPr/>
        </p:nvSpPr>
        <p:spPr>
          <a:xfrm flipH="1">
            <a:off x="8562975" y="5140001"/>
            <a:ext cx="342900" cy="1238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28" name="ZoneTexte 3227"/>
          <p:cNvSpPr txBox="1"/>
          <p:nvPr/>
        </p:nvSpPr>
        <p:spPr>
          <a:xfrm>
            <a:off x="6258014" y="6520205"/>
            <a:ext cx="1333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ST: </a:t>
            </a:r>
            <a:r>
              <a:rPr lang="fr-FR" sz="1200" dirty="0" err="1" smtClean="0"/>
              <a:t>Sequence</a:t>
            </a:r>
            <a:r>
              <a:rPr lang="fr-FR" sz="1200" dirty="0" smtClean="0"/>
              <a:t> Type</a:t>
            </a:r>
            <a:endParaRPr lang="fr-FR" sz="1200" dirty="0"/>
          </a:p>
        </p:txBody>
      </p:sp>
      <p:graphicFrame>
        <p:nvGraphicFramePr>
          <p:cNvPr id="3229" name="Tableau 32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851123"/>
              </p:ext>
            </p:extLst>
          </p:nvPr>
        </p:nvGraphicFramePr>
        <p:xfrm>
          <a:off x="612748" y="3586747"/>
          <a:ext cx="4295776" cy="9998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07476"/>
                <a:gridCol w="3488300"/>
              </a:tblGrid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Origines géographiques</a:t>
                      </a:r>
                      <a:r>
                        <a:rPr lang="fr-FR" sz="1600" baseline="0" dirty="0" smtClean="0"/>
                        <a:t> des souches</a:t>
                      </a:r>
                      <a:endParaRPr lang="fr-FR" sz="1600" dirty="0"/>
                    </a:p>
                  </a:txBody>
                  <a:tcPr anchor="ctr"/>
                </a:tc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6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Argentine, Australie, France, Pays-Bas,</a:t>
                      </a:r>
                      <a:r>
                        <a:rPr lang="fr-FR" sz="1600" baseline="0" dirty="0" smtClean="0"/>
                        <a:t> Royaume-Uni</a:t>
                      </a:r>
                      <a:r>
                        <a:rPr lang="fr-FR" sz="1600" dirty="0" smtClean="0"/>
                        <a:t>, USA</a:t>
                      </a:r>
                      <a:endParaRPr lang="fr-FR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001826" y="1518713"/>
            <a:ext cx="13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Arbre EF-IGS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179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Mise au point d’un test moléculaire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13</a:t>
            </a:fld>
            <a:endParaRPr lang="fr-FR"/>
          </a:p>
        </p:txBody>
      </p:sp>
      <p:sp>
        <p:nvSpPr>
          <p:cNvPr id="317" name="Espace réservé du contenu 2"/>
          <p:cNvSpPr>
            <a:spLocks noGrp="1"/>
          </p:cNvSpPr>
          <p:nvPr>
            <p:ph idx="1"/>
          </p:nvPr>
        </p:nvSpPr>
        <p:spPr>
          <a:xfrm>
            <a:off x="531219" y="1559636"/>
            <a:ext cx="7905750" cy="51737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Caractérisation de la diversité génétique par RAPD</a:t>
            </a:r>
          </a:p>
          <a:p>
            <a:pPr lvl="1"/>
            <a:r>
              <a:rPr lang="fr-FR" dirty="0" smtClean="0"/>
              <a:t> </a:t>
            </a:r>
            <a:r>
              <a:rPr lang="fr-FR" sz="2000" dirty="0" smtClean="0"/>
              <a:t>Plus de 60 amorces testées</a:t>
            </a:r>
          </a:p>
          <a:p>
            <a:pPr lvl="1"/>
            <a:r>
              <a:rPr lang="fr-FR" dirty="0" smtClean="0"/>
              <a:t> </a:t>
            </a:r>
            <a:r>
              <a:rPr lang="fr-FR" sz="2000" dirty="0" smtClean="0"/>
              <a:t>Identification d’un fragment de 1650 </a:t>
            </a:r>
            <a:r>
              <a:rPr lang="fr-FR" sz="2000" dirty="0" err="1" smtClean="0"/>
              <a:t>pb</a:t>
            </a:r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1500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sz="2300" dirty="0" smtClean="0"/>
              <a:t> </a:t>
            </a:r>
            <a:r>
              <a:rPr lang="fr-FR" sz="2400" dirty="0" smtClean="0"/>
              <a:t>Identification de 3 couples d’amorces</a:t>
            </a:r>
          </a:p>
          <a:p>
            <a:pPr lvl="1"/>
            <a:r>
              <a:rPr lang="fr-FR" sz="2000" dirty="0"/>
              <a:t> </a:t>
            </a:r>
            <a:r>
              <a:rPr lang="fr-FR" sz="2000" dirty="0" smtClean="0"/>
              <a:t>Mise au point en cours</a:t>
            </a:r>
          </a:p>
          <a:p>
            <a:pPr lvl="1"/>
            <a:r>
              <a:rPr lang="fr-FR" sz="2000" dirty="0" smtClean="0"/>
              <a:t> Evaluation de la spécificité et de la sensibilité des amorces</a:t>
            </a:r>
          </a:p>
          <a:p>
            <a:pPr lvl="2"/>
            <a:r>
              <a:rPr lang="fr-FR" sz="2000" dirty="0" smtClean="0"/>
              <a:t>Une collection de 100 souches fongiques (</a:t>
            </a:r>
            <a:r>
              <a:rPr lang="fr-FR" sz="2000" i="1" dirty="0" smtClean="0"/>
              <a:t>F. </a:t>
            </a:r>
            <a:r>
              <a:rPr lang="fr-FR" sz="2000" i="1" dirty="0" err="1" smtClean="0"/>
              <a:t>oxysporum</a:t>
            </a:r>
            <a:r>
              <a:rPr lang="fr-FR" sz="2000" dirty="0" smtClean="0"/>
              <a:t>, </a:t>
            </a:r>
            <a:r>
              <a:rPr lang="fr-FR" sz="2000" i="1" dirty="0" err="1" smtClean="0"/>
              <a:t>Fusarium</a:t>
            </a:r>
            <a:r>
              <a:rPr lang="fr-FR" sz="2000" dirty="0" smtClean="0"/>
              <a:t> </a:t>
            </a:r>
            <a:r>
              <a:rPr lang="fr-FR" sz="2000" dirty="0" err="1" smtClean="0"/>
              <a:t>sp</a:t>
            </a:r>
            <a:r>
              <a:rPr lang="fr-FR" sz="2000" dirty="0" smtClean="0"/>
              <a:t>., champignons telluriques, champignons pathogènes du cyclamen) </a:t>
            </a:r>
          </a:p>
          <a:p>
            <a:pPr lvl="1"/>
            <a:endParaRPr lang="fr-FR" sz="5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300" dirty="0"/>
              <a:t> </a:t>
            </a:r>
            <a:r>
              <a:rPr lang="fr-FR" sz="2400" dirty="0" smtClean="0"/>
              <a:t>Utilisation en conditions de production</a:t>
            </a:r>
          </a:p>
          <a:p>
            <a:pPr lvl="1"/>
            <a:r>
              <a:rPr lang="fr-FR" sz="2000" dirty="0" smtClean="0"/>
              <a:t>Plantes, substrats, supports de culture, eau d’irrigation,…</a:t>
            </a:r>
          </a:p>
        </p:txBody>
      </p:sp>
      <p:pic>
        <p:nvPicPr>
          <p:cNvPr id="14" name="Picture 9" descr="https://www.soils.org/images/publications/cs/48/1/357fig1.jpeg"/>
          <p:cNvPicPr>
            <a:picLocks noChangeAspect="1" noChangeArrowheads="1"/>
          </p:cNvPicPr>
          <p:nvPr/>
        </p:nvPicPr>
        <p:blipFill>
          <a:blip r:embed="rId2" cstate="print"/>
          <a:srcRect l="64640" t="9184" r="5558" b="24996"/>
          <a:stretch>
            <a:fillRect/>
          </a:stretch>
        </p:blipFill>
        <p:spPr bwMode="auto">
          <a:xfrm>
            <a:off x="619124" y="102022"/>
            <a:ext cx="1505860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3056200" y="6479758"/>
            <a:ext cx="3031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/>
              <a:t>RAPD: </a:t>
            </a:r>
            <a:r>
              <a:rPr lang="fr-FR" sz="1100" dirty="0" err="1" smtClean="0"/>
              <a:t>Random</a:t>
            </a:r>
            <a:r>
              <a:rPr lang="fr-FR" sz="1100" dirty="0" smtClean="0"/>
              <a:t> Amplification of </a:t>
            </a:r>
            <a:r>
              <a:rPr lang="fr-FR" sz="1100" dirty="0" err="1" smtClean="0"/>
              <a:t>Polymorphic</a:t>
            </a:r>
            <a:r>
              <a:rPr lang="fr-FR" sz="1100" dirty="0" smtClean="0"/>
              <a:t> DNA</a:t>
            </a:r>
            <a:endParaRPr lang="fr-FR" sz="1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728" y="1937110"/>
            <a:ext cx="3289351" cy="16663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838" t="-337" r="32677" b="337"/>
          <a:stretch/>
        </p:blipFill>
        <p:spPr>
          <a:xfrm>
            <a:off x="5366888" y="2016237"/>
            <a:ext cx="373911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  <a:alpha val="81176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>
                <a:solidFill>
                  <a:schemeClr val="accent6"/>
                </a:solidFill>
              </a:rPr>
              <a:t>Sélection d’agents de lutte biologique efficaces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14</a:t>
            </a:fld>
            <a:endParaRPr lang="fr-FR"/>
          </a:p>
        </p:txBody>
      </p:sp>
      <p:sp>
        <p:nvSpPr>
          <p:cNvPr id="317" name="Espace réservé du contenu 2"/>
          <p:cNvSpPr>
            <a:spLocks noGrp="1"/>
          </p:cNvSpPr>
          <p:nvPr>
            <p:ph idx="1"/>
          </p:nvPr>
        </p:nvSpPr>
        <p:spPr>
          <a:xfrm>
            <a:off x="522510" y="1558394"/>
            <a:ext cx="8238718" cy="49665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 </a:t>
            </a:r>
            <a:r>
              <a:rPr lang="fr-FR" sz="2400" dirty="0" smtClean="0"/>
              <a:t>Test de sélection d’agents de lutte biologique (ALB) efficaces</a:t>
            </a:r>
          </a:p>
          <a:p>
            <a:pPr lvl="1"/>
            <a:r>
              <a:rPr lang="fr-FR" sz="2000" dirty="0"/>
              <a:t> </a:t>
            </a:r>
            <a:r>
              <a:rPr lang="fr-FR" sz="2000" dirty="0" smtClean="0"/>
              <a:t>7 produits déjà commercialisés testés</a:t>
            </a:r>
          </a:p>
          <a:p>
            <a:pPr lvl="1"/>
            <a:endParaRPr lang="fr-FR" sz="500" dirty="0" smtClean="0"/>
          </a:p>
          <a:p>
            <a:pPr lvl="1"/>
            <a:r>
              <a:rPr lang="fr-FR" sz="2000" dirty="0" smtClean="0"/>
              <a:t>Seuls ou en combinaison (1+2, 2+3, 2+4)</a:t>
            </a:r>
          </a:p>
          <a:p>
            <a:pPr marL="342900" lvl="1" indent="0">
              <a:buNone/>
            </a:pPr>
            <a:endParaRPr lang="fr-FR" sz="1000" dirty="0" smtClean="0"/>
          </a:p>
          <a:p>
            <a:pPr lvl="1"/>
            <a:r>
              <a:rPr lang="fr-FR" sz="2000" u="dbl" dirty="0" smtClean="0"/>
              <a:t>Conditions</a:t>
            </a:r>
            <a:r>
              <a:rPr lang="fr-FR" sz="2000" dirty="0" smtClean="0"/>
              <a:t>:</a:t>
            </a:r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2"/>
            <a:r>
              <a:rPr lang="fr-FR" sz="1700" dirty="0" smtClean="0"/>
              <a:t>Rapports agent pathogène/ALB testés: 1/1, 1/10, 1/100</a:t>
            </a:r>
          </a:p>
          <a:p>
            <a:pPr lvl="2"/>
            <a:r>
              <a:rPr lang="fr-FR" sz="1700" dirty="0" smtClean="0"/>
              <a:t>15 plantes par conditions</a:t>
            </a:r>
          </a:p>
          <a:p>
            <a:pPr lvl="1"/>
            <a:endParaRPr lang="fr-FR" sz="200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225299"/>
              </p:ext>
            </p:extLst>
          </p:nvPr>
        </p:nvGraphicFramePr>
        <p:xfrm>
          <a:off x="5360721" y="1980201"/>
          <a:ext cx="3649310" cy="1224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48449"/>
                <a:gridCol w="1600861"/>
              </a:tblGrid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Microorganismes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Code du</a:t>
                      </a:r>
                      <a:r>
                        <a:rPr lang="fr-FR" sz="1400" baseline="0" dirty="0" smtClean="0"/>
                        <a:t> produit</a:t>
                      </a:r>
                      <a:endParaRPr lang="fr-FR" sz="1400" dirty="0"/>
                    </a:p>
                  </a:txBody>
                  <a:tcPr anchor="ctr"/>
                </a:tc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Bactéries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2, 4</a:t>
                      </a:r>
                      <a:endParaRPr lang="fr-FR" sz="1400" dirty="0"/>
                    </a:p>
                  </a:txBody>
                  <a:tcPr anchor="ctr"/>
                </a:tc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Champignons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1, 4, 5, 6, 7</a:t>
                      </a:r>
                      <a:endParaRPr lang="fr-FR" sz="1400" dirty="0"/>
                    </a:p>
                  </a:txBody>
                  <a:tcPr anchor="ctr"/>
                </a:tc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Champignon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mycorhizien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6173" name="Groupe 6172"/>
          <p:cNvGrpSpPr/>
          <p:nvPr/>
        </p:nvGrpSpPr>
        <p:grpSpPr>
          <a:xfrm>
            <a:off x="572946" y="3326815"/>
            <a:ext cx="7998108" cy="2121483"/>
            <a:chOff x="692633" y="4411332"/>
            <a:chExt cx="7998108" cy="2121483"/>
          </a:xfrm>
        </p:grpSpPr>
        <p:pic>
          <p:nvPicPr>
            <p:cNvPr id="81" name="Picture 9" descr="\\pommard\mse-users$\crlecomte\Mes documents\FoCy\Photo manip\Lutte bio\Semis lutte bio 2014\P2271911.JPG"/>
            <p:cNvPicPr>
              <a:picLocks noChangeAspect="1" noChangeArrowheads="1"/>
            </p:cNvPicPr>
            <p:nvPr/>
          </p:nvPicPr>
          <p:blipFill>
            <a:blip r:embed="rId2" cstate="print"/>
            <a:srcRect l="16654" r="18568" b="8126"/>
            <a:stretch>
              <a:fillRect/>
            </a:stretch>
          </p:blipFill>
          <p:spPr bwMode="auto">
            <a:xfrm>
              <a:off x="1037128" y="4886728"/>
              <a:ext cx="846088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2" name="ZoneTexte 81"/>
            <p:cNvSpPr txBox="1"/>
            <p:nvPr/>
          </p:nvSpPr>
          <p:spPr>
            <a:xfrm>
              <a:off x="842189" y="4595410"/>
              <a:ext cx="129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Semis</a:t>
              </a:r>
              <a:endParaRPr lang="fr-FR" sz="1400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  <p:pic>
          <p:nvPicPr>
            <p:cNvPr id="83" name="Picture 2" descr="\\pommard\mse-users$\crlecomte\Mes documents\FoCy\Photo manip\Lutte bio\Rempotage\P5272031.JPG"/>
            <p:cNvPicPr>
              <a:picLocks noChangeAspect="1" noChangeArrowheads="1"/>
            </p:cNvPicPr>
            <p:nvPr/>
          </p:nvPicPr>
          <p:blipFill>
            <a:blip r:embed="rId3" cstate="print"/>
            <a:srcRect l="35606" t="43719" r="27056"/>
            <a:stretch>
              <a:fillRect/>
            </a:stretch>
          </p:blipFill>
          <p:spPr bwMode="auto">
            <a:xfrm>
              <a:off x="2619432" y="4886727"/>
              <a:ext cx="796113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4" name="ZoneTexte 83"/>
            <p:cNvSpPr txBox="1"/>
            <p:nvPr/>
          </p:nvSpPr>
          <p:spPr>
            <a:xfrm>
              <a:off x="2179981" y="4480251"/>
              <a:ext cx="1674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Rempotage au stade 3-4 feuilles</a:t>
              </a:r>
              <a:endParaRPr lang="fr-FR" sz="1400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  <p:cxnSp>
          <p:nvCxnSpPr>
            <p:cNvPr id="85" name="Connecteur droit avec flèche 84"/>
            <p:cNvCxnSpPr>
              <a:stCxn id="81" idx="6"/>
              <a:endCxn id="83" idx="2"/>
            </p:cNvCxnSpPr>
            <p:nvPr/>
          </p:nvCxnSpPr>
          <p:spPr>
            <a:xfrm flipV="1">
              <a:off x="1883216" y="5336727"/>
              <a:ext cx="736216" cy="1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6" name="Picture 2" descr="\\pommard\mse-users$\crlecomte\Mes documents\FoCy\Manip\Hamida BOUKSIL-Cyclamen2014\Photos cyclamen 2014-Hamida Bouksil\Plan randomisation\20140623_152423.jpg"/>
            <p:cNvPicPr>
              <a:picLocks noChangeAspect="1" noChangeArrowheads="1"/>
            </p:cNvPicPr>
            <p:nvPr/>
          </p:nvPicPr>
          <p:blipFill>
            <a:blip r:embed="rId4" cstate="print"/>
            <a:srcRect l="31263" t="6794" r="23104" b="32369"/>
            <a:stretch>
              <a:fillRect/>
            </a:stretch>
          </p:blipFill>
          <p:spPr bwMode="auto">
            <a:xfrm>
              <a:off x="4085825" y="4887127"/>
              <a:ext cx="900100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87" name="Connecteur droit avec flèche 86"/>
            <p:cNvCxnSpPr>
              <a:stCxn id="83" idx="6"/>
              <a:endCxn id="86" idx="2"/>
            </p:cNvCxnSpPr>
            <p:nvPr/>
          </p:nvCxnSpPr>
          <p:spPr>
            <a:xfrm>
              <a:off x="3415545" y="5336727"/>
              <a:ext cx="670280" cy="4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ZoneTexte 87"/>
            <p:cNvSpPr txBox="1"/>
            <p:nvPr/>
          </p:nvSpPr>
          <p:spPr>
            <a:xfrm>
              <a:off x="3828236" y="4451332"/>
              <a:ext cx="1413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1</a:t>
              </a:r>
              <a:r>
                <a:rPr lang="fr-FR" sz="1400" baseline="30000" dirty="0" smtClean="0">
                  <a:solidFill>
                    <a:srgbClr val="0070C0"/>
                  </a:solidFill>
                  <a:cs typeface="Arial" pitchFamily="34" charset="0"/>
                </a:rPr>
                <a:t>ère</a:t>
              </a:r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 inoculation du pathogène</a:t>
              </a:r>
              <a:endParaRPr lang="fr-FR" sz="1400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3330057" y="5084338"/>
              <a:ext cx="811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376091"/>
                  </a:solidFill>
                  <a:cs typeface="Arial" pitchFamily="34" charset="0"/>
                </a:rPr>
                <a:t>1 semaine</a:t>
              </a:r>
              <a:endParaRPr lang="fr-FR" sz="1400" dirty="0">
                <a:solidFill>
                  <a:srgbClr val="376091"/>
                </a:solidFill>
                <a:cs typeface="Arial" pitchFamily="34" charset="0"/>
              </a:endParaRPr>
            </a:p>
          </p:txBody>
        </p:sp>
        <p:pic>
          <p:nvPicPr>
            <p:cNvPr id="90" name="Picture 3" descr="\\pommard\mse-users$\crlecomte\Mes documents\FoCy\Manip\Hamida BOUKSIL-Cyclamen2014\Photos cyclamen 2014-Hamida Bouksil\Symptômes\20140717_154444.jpg"/>
            <p:cNvPicPr>
              <a:picLocks noChangeAspect="1" noChangeArrowheads="1"/>
            </p:cNvPicPr>
            <p:nvPr/>
          </p:nvPicPr>
          <p:blipFill>
            <a:blip r:embed="rId5" cstate="print"/>
            <a:srcRect l="34279" t="16059" r="19607" b="19398"/>
            <a:stretch>
              <a:fillRect/>
            </a:stretch>
          </p:blipFill>
          <p:spPr bwMode="auto">
            <a:xfrm>
              <a:off x="7305063" y="4887127"/>
              <a:ext cx="857363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91" name="Connecteur droit avec flèche 90"/>
            <p:cNvCxnSpPr>
              <a:stCxn id="86" idx="6"/>
              <a:endCxn id="97" idx="2"/>
            </p:cNvCxnSpPr>
            <p:nvPr/>
          </p:nvCxnSpPr>
          <p:spPr>
            <a:xfrm flipV="1">
              <a:off x="4985925" y="5336711"/>
              <a:ext cx="749293" cy="41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ZoneTexte 92"/>
            <p:cNvSpPr txBox="1"/>
            <p:nvPr/>
          </p:nvSpPr>
          <p:spPr>
            <a:xfrm>
              <a:off x="1722860" y="5062587"/>
              <a:ext cx="992888" cy="52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376091"/>
                  </a:solidFill>
                  <a:cs typeface="Arial" pitchFamily="34" charset="0"/>
                </a:rPr>
                <a:t>12 semaines</a:t>
              </a:r>
              <a:endParaRPr lang="fr-FR" sz="1400" dirty="0">
                <a:solidFill>
                  <a:srgbClr val="376091"/>
                </a:solidFill>
                <a:cs typeface="Arial" pitchFamily="34" charset="0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6952323" y="4411332"/>
              <a:ext cx="1562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Evaluation de la maladie</a:t>
              </a:r>
              <a:endParaRPr lang="fr-FR" sz="1400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692633" y="5708714"/>
              <a:ext cx="1542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cs typeface="Arial" pitchFamily="34" charset="0"/>
                </a:rPr>
                <a:t>10</a:t>
              </a:r>
              <a:r>
                <a:rPr lang="fr-FR" sz="1400" baseline="30000" dirty="0" smtClean="0">
                  <a:cs typeface="Arial" pitchFamily="34" charset="0"/>
                </a:rPr>
                <a:t>6</a:t>
              </a:r>
              <a:r>
                <a:rPr lang="fr-FR" sz="1400" dirty="0" smtClean="0">
                  <a:cs typeface="Arial" pitchFamily="34" charset="0"/>
                </a:rPr>
                <a:t> </a:t>
              </a:r>
              <a:r>
                <a:rPr lang="fr-FR" sz="1400" dirty="0" err="1" smtClean="0">
                  <a:cs typeface="Arial" pitchFamily="34" charset="0"/>
                </a:rPr>
                <a:t>ufc</a:t>
              </a:r>
              <a:r>
                <a:rPr lang="fr-FR" sz="1400" dirty="0" smtClean="0">
                  <a:cs typeface="Arial" pitchFamily="34" charset="0"/>
                </a:rPr>
                <a:t> de produit/L de substrat</a:t>
              </a:r>
              <a:endParaRPr lang="fr-FR" sz="1400" dirty="0">
                <a:cs typeface="Arial" pitchFamily="34" charset="0"/>
              </a:endParaRP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2305318" y="5790264"/>
              <a:ext cx="14194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cs typeface="Arial" pitchFamily="34" charset="0"/>
                </a:rPr>
                <a:t>10</a:t>
              </a:r>
              <a:r>
                <a:rPr lang="fr-FR" sz="1400" baseline="30000" dirty="0" smtClean="0">
                  <a:cs typeface="Arial" pitchFamily="34" charset="0"/>
                </a:rPr>
                <a:t>6</a:t>
              </a:r>
              <a:r>
                <a:rPr lang="fr-FR" sz="1400" dirty="0" smtClean="0">
                  <a:cs typeface="Arial" pitchFamily="34" charset="0"/>
                </a:rPr>
                <a:t> </a:t>
              </a:r>
              <a:r>
                <a:rPr lang="fr-FR" sz="1400" dirty="0" err="1" smtClean="0">
                  <a:cs typeface="Arial" pitchFamily="34" charset="0"/>
                </a:rPr>
                <a:t>ufc</a:t>
              </a:r>
              <a:r>
                <a:rPr lang="fr-FR" sz="1400" dirty="0" smtClean="0">
                  <a:cs typeface="Arial" pitchFamily="34" charset="0"/>
                </a:rPr>
                <a:t> de produit/ L de substrat</a:t>
              </a:r>
              <a:endParaRPr lang="fr-FR" sz="1400" dirty="0">
                <a:cs typeface="Arial" pitchFamily="34" charset="0"/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3738658" y="5753231"/>
              <a:ext cx="15898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cs typeface="Arial" pitchFamily="34" charset="0"/>
                </a:rPr>
                <a:t>10</a:t>
              </a:r>
              <a:r>
                <a:rPr lang="fr-FR" sz="1400" baseline="30000" dirty="0" smtClean="0">
                  <a:cs typeface="Arial" pitchFamily="34" charset="0"/>
                </a:rPr>
                <a:t>6</a:t>
              </a:r>
              <a:r>
                <a:rPr lang="fr-FR" sz="1400" dirty="0" smtClean="0">
                  <a:cs typeface="Arial" pitchFamily="34" charset="0"/>
                </a:rPr>
                <a:t> , 10</a:t>
              </a:r>
              <a:r>
                <a:rPr lang="fr-FR" sz="1400" baseline="30000" dirty="0" smtClean="0">
                  <a:cs typeface="Arial" pitchFamily="34" charset="0"/>
                </a:rPr>
                <a:t>5</a:t>
              </a:r>
              <a:r>
                <a:rPr lang="fr-FR" sz="1400" dirty="0" smtClean="0">
                  <a:cs typeface="Arial" pitchFamily="34" charset="0"/>
                </a:rPr>
                <a:t>, and 10</a:t>
              </a:r>
              <a:r>
                <a:rPr lang="fr-FR" sz="1400" baseline="30000" dirty="0" smtClean="0">
                  <a:cs typeface="Arial" pitchFamily="34" charset="0"/>
                </a:rPr>
                <a:t>4</a:t>
              </a:r>
              <a:r>
                <a:rPr lang="fr-FR" sz="1400" dirty="0" smtClean="0">
                  <a:cs typeface="Arial" pitchFamily="34" charset="0"/>
                </a:rPr>
                <a:t> </a:t>
              </a:r>
              <a:r>
                <a:rPr lang="fr-FR" sz="1400" dirty="0" err="1" smtClean="0">
                  <a:cs typeface="Arial" pitchFamily="34" charset="0"/>
                </a:rPr>
                <a:t>ufc</a:t>
              </a:r>
              <a:r>
                <a:rPr lang="fr-FR" sz="1400" dirty="0" smtClean="0">
                  <a:cs typeface="Arial" pitchFamily="34" charset="0"/>
                </a:rPr>
                <a:t> de pathogène/L de substrat</a:t>
              </a:r>
            </a:p>
          </p:txBody>
        </p:sp>
        <p:pic>
          <p:nvPicPr>
            <p:cNvPr id="97" name="Picture 2" descr="\\pommard\mse-users$\crlecomte\Mes documents\FoCy\Manip\Hamida BOUKSIL-Cyclamen2014\Photos cyclamen 2014-Hamida Bouksil\Plan randomisation\20140623_152423.jpg"/>
            <p:cNvPicPr>
              <a:picLocks noChangeAspect="1" noChangeArrowheads="1"/>
            </p:cNvPicPr>
            <p:nvPr/>
          </p:nvPicPr>
          <p:blipFill>
            <a:blip r:embed="rId4" cstate="print"/>
            <a:srcRect l="30502" t="6794" r="23104" b="32369"/>
            <a:stretch>
              <a:fillRect/>
            </a:stretch>
          </p:blipFill>
          <p:spPr bwMode="auto">
            <a:xfrm>
              <a:off x="5735218" y="4886711"/>
              <a:ext cx="915113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8" name="ZoneTexte 97"/>
            <p:cNvSpPr txBox="1"/>
            <p:nvPr/>
          </p:nvSpPr>
          <p:spPr>
            <a:xfrm>
              <a:off x="5450185" y="4421965"/>
              <a:ext cx="1415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2</a:t>
              </a:r>
              <a:r>
                <a:rPr lang="fr-FR" sz="1400" baseline="30000" dirty="0" smtClean="0">
                  <a:solidFill>
                    <a:srgbClr val="0070C0"/>
                  </a:solidFill>
                  <a:cs typeface="Arial" pitchFamily="34" charset="0"/>
                </a:rPr>
                <a:t>ème</a:t>
              </a:r>
              <a:r>
                <a:rPr lang="fr-FR" sz="1400" dirty="0" smtClean="0">
                  <a:solidFill>
                    <a:srgbClr val="0070C0"/>
                  </a:solidFill>
                  <a:cs typeface="Arial" pitchFamily="34" charset="0"/>
                </a:rPr>
                <a:t> inoculation du pathogène</a:t>
              </a:r>
              <a:endParaRPr lang="fr-FR" sz="1400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5398042" y="5794151"/>
              <a:ext cx="15894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cs typeface="Arial" pitchFamily="34" charset="0"/>
                </a:rPr>
                <a:t>10</a:t>
              </a:r>
              <a:r>
                <a:rPr lang="fr-FR" sz="1400" baseline="30000" dirty="0" smtClean="0">
                  <a:cs typeface="Arial" pitchFamily="34" charset="0"/>
                </a:rPr>
                <a:t>6</a:t>
              </a:r>
              <a:r>
                <a:rPr lang="fr-FR" sz="1400" dirty="0" smtClean="0">
                  <a:cs typeface="Arial" pitchFamily="34" charset="0"/>
                </a:rPr>
                <a:t> , 10</a:t>
              </a:r>
              <a:r>
                <a:rPr lang="fr-FR" sz="1400" baseline="30000" dirty="0" smtClean="0">
                  <a:cs typeface="Arial" pitchFamily="34" charset="0"/>
                </a:rPr>
                <a:t>5</a:t>
              </a:r>
              <a:r>
                <a:rPr lang="fr-FR" sz="1400" dirty="0" smtClean="0">
                  <a:cs typeface="Arial" pitchFamily="34" charset="0"/>
                </a:rPr>
                <a:t>, and 10</a:t>
              </a:r>
              <a:r>
                <a:rPr lang="fr-FR" sz="1400" baseline="30000" dirty="0" smtClean="0">
                  <a:cs typeface="Arial" pitchFamily="34" charset="0"/>
                </a:rPr>
                <a:t>4</a:t>
              </a:r>
              <a:r>
                <a:rPr lang="fr-FR" sz="1400" dirty="0" smtClean="0">
                  <a:cs typeface="Arial" pitchFamily="34" charset="0"/>
                </a:rPr>
                <a:t> </a:t>
              </a:r>
              <a:r>
                <a:rPr lang="fr-FR" sz="1400" dirty="0" err="1" smtClean="0">
                  <a:cs typeface="Arial" pitchFamily="34" charset="0"/>
                </a:rPr>
                <a:t>ufc</a:t>
              </a:r>
              <a:r>
                <a:rPr lang="fr-FR" sz="1400" dirty="0" smtClean="0">
                  <a:cs typeface="Arial" pitchFamily="34" charset="0"/>
                </a:rPr>
                <a:t> de pathogène/L de substrat</a:t>
              </a:r>
            </a:p>
          </p:txBody>
        </p:sp>
        <p:cxnSp>
          <p:nvCxnSpPr>
            <p:cNvPr id="100" name="Connecteur droit avec flèche 99"/>
            <p:cNvCxnSpPr>
              <a:stCxn id="97" idx="6"/>
              <a:endCxn id="90" idx="2"/>
            </p:cNvCxnSpPr>
            <p:nvPr/>
          </p:nvCxnSpPr>
          <p:spPr>
            <a:xfrm>
              <a:off x="6650331" y="5336711"/>
              <a:ext cx="654732" cy="41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ZoneTexte 100"/>
            <p:cNvSpPr txBox="1"/>
            <p:nvPr/>
          </p:nvSpPr>
          <p:spPr>
            <a:xfrm>
              <a:off x="4878499" y="5057449"/>
              <a:ext cx="920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376091"/>
                  </a:solidFill>
                  <a:cs typeface="Arial" pitchFamily="34" charset="0"/>
                </a:rPr>
                <a:t>11 semaines</a:t>
              </a:r>
              <a:endParaRPr lang="fr-FR" sz="1400" dirty="0">
                <a:solidFill>
                  <a:srgbClr val="376091"/>
                </a:solidFill>
                <a:cs typeface="Arial" pitchFamily="34" charset="0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6643269" y="5749893"/>
              <a:ext cx="2047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cs typeface="Arial" pitchFamily="34" charset="0"/>
                </a:rPr>
                <a:t>Nombre de plantes mortes/modalité</a:t>
              </a:r>
              <a:endParaRPr lang="fr-FR" sz="1400" dirty="0">
                <a:cs typeface="Arial" pitchFamily="34" charset="0"/>
              </a:endParaRPr>
            </a:p>
          </p:txBody>
        </p:sp>
      </p:grpSp>
      <p:pic>
        <p:nvPicPr>
          <p:cNvPr id="120" name="Image 1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17048" r="33836" b="13184"/>
          <a:stretch/>
        </p:blipFill>
        <p:spPr>
          <a:xfrm>
            <a:off x="618017" y="88715"/>
            <a:ext cx="1404480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803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  <a:alpha val="81176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Sélection d’agents de lutte biologique efficaces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15</a:t>
            </a:fld>
            <a:endParaRPr lang="fr-FR"/>
          </a:p>
        </p:txBody>
      </p:sp>
      <p:sp>
        <p:nvSpPr>
          <p:cNvPr id="317" name="Espace réservé du contenu 2"/>
          <p:cNvSpPr>
            <a:spLocks noGrp="1"/>
          </p:cNvSpPr>
          <p:nvPr>
            <p:ph idx="1"/>
          </p:nvPr>
        </p:nvSpPr>
        <p:spPr>
          <a:xfrm>
            <a:off x="23635" y="1536869"/>
            <a:ext cx="8238718" cy="496652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 Problèmes rencontrés</a:t>
            </a:r>
          </a:p>
          <a:p>
            <a:pPr lvl="1"/>
            <a:r>
              <a:rPr lang="fr-FR" sz="2000" dirty="0" smtClean="0"/>
              <a:t> Développement de </a:t>
            </a:r>
            <a:r>
              <a:rPr lang="fr-FR" sz="2000" i="1" dirty="0" smtClean="0"/>
              <a:t>Botrytis</a:t>
            </a:r>
            <a:r>
              <a:rPr lang="fr-FR" sz="2000" dirty="0" smtClean="0"/>
              <a:t> (excès d’irrigation)</a:t>
            </a:r>
          </a:p>
          <a:p>
            <a:pPr lvl="1"/>
            <a:r>
              <a:rPr lang="fr-FR" sz="2000" dirty="0"/>
              <a:t> </a:t>
            </a:r>
            <a:r>
              <a:rPr lang="fr-FR" sz="2000" dirty="0" smtClean="0"/>
              <a:t>Manque d’irrigation</a:t>
            </a:r>
          </a:p>
          <a:p>
            <a:pPr lvl="1"/>
            <a:r>
              <a:rPr lang="fr-FR" sz="2000" dirty="0" smtClean="0"/>
              <a:t> Manque à la levée</a:t>
            </a:r>
          </a:p>
          <a:p>
            <a:pPr lvl="1"/>
            <a:endParaRPr lang="fr-FR" sz="15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Effet négatif de certains produits</a:t>
            </a:r>
          </a:p>
          <a:p>
            <a:pPr lvl="1"/>
            <a:r>
              <a:rPr lang="fr-FR" sz="2000" dirty="0" smtClean="0"/>
              <a:t> Manque à la levée</a:t>
            </a:r>
          </a:p>
          <a:p>
            <a:pPr lvl="1"/>
            <a:r>
              <a:rPr lang="fr-FR" sz="2000" dirty="0" smtClean="0"/>
              <a:t> </a:t>
            </a:r>
            <a:r>
              <a:rPr lang="fr-FR" sz="2000" dirty="0" err="1" smtClean="0"/>
              <a:t>Phytotoxicité</a:t>
            </a:r>
            <a:endParaRPr lang="fr-FR" sz="2000" dirty="0" smtClean="0"/>
          </a:p>
          <a:p>
            <a:pPr lvl="2"/>
            <a:endParaRPr lang="fr-F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Sélection de 3 ALB: 1, 2, 7</a:t>
            </a:r>
          </a:p>
          <a:p>
            <a:pPr lvl="1"/>
            <a:r>
              <a:rPr lang="fr-FR" sz="2000" dirty="0" smtClean="0"/>
              <a:t>Efficacité testée à nouveau cet été</a:t>
            </a:r>
          </a:p>
          <a:p>
            <a:pPr lvl="2"/>
            <a:r>
              <a:rPr lang="fr-FR" sz="2000" dirty="0" smtClean="0"/>
              <a:t>2 souches pathogènes</a:t>
            </a:r>
          </a:p>
          <a:p>
            <a:pPr lvl="2"/>
            <a:r>
              <a:rPr lang="fr-FR" sz="2000" dirty="0" smtClean="0"/>
              <a:t>2 rapports </a:t>
            </a:r>
            <a:r>
              <a:rPr lang="fr-FR" sz="2000" dirty="0" err="1" smtClean="0"/>
              <a:t>patho</a:t>
            </a:r>
            <a:r>
              <a:rPr lang="fr-FR" sz="2000" dirty="0" smtClean="0"/>
              <a:t>/ALB: 1/10, 1/100</a:t>
            </a:r>
          </a:p>
          <a:p>
            <a:pPr lvl="2"/>
            <a:r>
              <a:rPr lang="fr-FR" sz="2000" dirty="0" smtClean="0"/>
              <a:t>40 plantes/modalité</a:t>
            </a:r>
          </a:p>
          <a:p>
            <a:pPr lvl="2"/>
            <a:r>
              <a:rPr lang="fr-FR" sz="2000" dirty="0" smtClean="0"/>
              <a:t>Test répété 2 fois</a:t>
            </a:r>
          </a:p>
          <a:p>
            <a:pPr lvl="3"/>
            <a:r>
              <a:rPr lang="fr-FR" sz="1800" dirty="0" smtClean="0"/>
              <a:t>1520 plantes/test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17048" r="33836" b="13184"/>
          <a:stretch/>
        </p:blipFill>
        <p:spPr>
          <a:xfrm>
            <a:off x="619125" y="88715"/>
            <a:ext cx="1404480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829" y="2993370"/>
            <a:ext cx="3806219" cy="2054806"/>
          </a:xfrm>
          <a:prstGeom prst="rect">
            <a:avLst/>
          </a:prstGeom>
        </p:spPr>
      </p:pic>
      <p:pic>
        <p:nvPicPr>
          <p:cNvPr id="39" name="Image 3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919" y="3753534"/>
            <a:ext cx="4446976" cy="243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lipse 13"/>
          <p:cNvSpPr/>
          <p:nvPr/>
        </p:nvSpPr>
        <p:spPr>
          <a:xfrm>
            <a:off x="5076826" y="5808340"/>
            <a:ext cx="252000" cy="252000"/>
          </a:xfrm>
          <a:prstGeom prst="ellipse">
            <a:avLst/>
          </a:prstGeom>
          <a:noFill/>
          <a:ln w="28575">
            <a:solidFill>
              <a:srgbClr val="FF3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5381626" y="5808340"/>
            <a:ext cx="252000" cy="252000"/>
          </a:xfrm>
          <a:prstGeom prst="ellipse">
            <a:avLst/>
          </a:prstGeom>
          <a:noFill/>
          <a:ln w="28575">
            <a:solidFill>
              <a:srgbClr val="FF3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6846308" y="5777590"/>
            <a:ext cx="252000" cy="252000"/>
          </a:xfrm>
          <a:prstGeom prst="ellipse">
            <a:avLst/>
          </a:prstGeom>
          <a:noFill/>
          <a:ln w="28575">
            <a:solidFill>
              <a:srgbClr val="FF3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991102" y="6252928"/>
            <a:ext cx="3305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FF3338"/>
                </a:solidFill>
              </a:rPr>
              <a:t>*</a:t>
            </a:r>
            <a:r>
              <a:rPr lang="fr-FR" sz="1500" dirty="0" smtClean="0"/>
              <a:t> Modalités pour lesquelles le rapport 1/1 n’a pas pu être fait</a:t>
            </a:r>
            <a:endParaRPr lang="fr-FR" sz="1500" dirty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810161"/>
              </p:ext>
            </p:extLst>
          </p:nvPr>
        </p:nvGraphicFramePr>
        <p:xfrm>
          <a:off x="5555126" y="1543745"/>
          <a:ext cx="3463172" cy="1224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33205"/>
                <a:gridCol w="1429967"/>
              </a:tblGrid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Microorganismes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Code du</a:t>
                      </a:r>
                      <a:r>
                        <a:rPr lang="fr-FR" sz="1400" baseline="0" dirty="0" smtClean="0"/>
                        <a:t> produit</a:t>
                      </a:r>
                      <a:endParaRPr lang="fr-FR" sz="1400" dirty="0"/>
                    </a:p>
                  </a:txBody>
                  <a:tcPr anchor="ctr"/>
                </a:tc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Bactéries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2, 4</a:t>
                      </a:r>
                      <a:endParaRPr lang="fr-FR" sz="1400" dirty="0"/>
                    </a:p>
                  </a:txBody>
                  <a:tcPr anchor="ctr"/>
                </a:tc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Champignons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1, 4, 5, 6, 7</a:t>
                      </a:r>
                      <a:endParaRPr lang="fr-FR" sz="1400" dirty="0"/>
                    </a:p>
                  </a:txBody>
                  <a:tcPr anchor="ctr"/>
                </a:tc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Champignon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mycorhizien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2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 animBg="1"/>
      <p:bldP spid="42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176"/>
            <a:ext cx="7886700" cy="1325563"/>
          </a:xfrm>
        </p:spPr>
        <p:txBody>
          <a:bodyPr>
            <a:normAutofit/>
          </a:bodyPr>
          <a:lstStyle/>
          <a:p>
            <a:r>
              <a:rPr lang="fr-FR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575B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</a:t>
            </a:r>
            <a:r>
              <a:rPr lang="fr-FR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575B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erci</a:t>
            </a:r>
            <a:endParaRPr lang="fr-FR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575B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3877" y="969050"/>
            <a:ext cx="2632375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b="1" u="sng" dirty="0" smtClean="0"/>
              <a:t>INRA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Christian Steinberg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Véronique </a:t>
            </a:r>
            <a:r>
              <a:rPr lang="fr-FR" b="1" dirty="0" err="1" smtClean="0">
                <a:solidFill>
                  <a:schemeClr val="bg1"/>
                </a:solidFill>
              </a:rPr>
              <a:t>Edel</a:t>
            </a:r>
            <a:r>
              <a:rPr lang="fr-FR" b="1" dirty="0" smtClean="0">
                <a:solidFill>
                  <a:schemeClr val="bg1"/>
                </a:solidFill>
              </a:rPr>
              <a:t>-Hermann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Nadine </a:t>
            </a:r>
            <a:r>
              <a:rPr lang="fr-FR" b="1" dirty="0" err="1" smtClean="0">
                <a:solidFill>
                  <a:schemeClr val="bg1"/>
                </a:solidFill>
              </a:rPr>
              <a:t>Gautheron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Sébastien </a:t>
            </a:r>
            <a:r>
              <a:rPr lang="fr-FR" b="1" dirty="0" err="1" smtClean="0">
                <a:solidFill>
                  <a:schemeClr val="bg1"/>
                </a:solidFill>
              </a:rPr>
              <a:t>Terrat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Elodie </a:t>
            </a:r>
            <a:r>
              <a:rPr lang="fr-FR" b="1" dirty="0" err="1" smtClean="0">
                <a:solidFill>
                  <a:schemeClr val="bg1"/>
                </a:solidFill>
              </a:rPr>
              <a:t>Gautheron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err="1" smtClean="0">
                <a:solidFill>
                  <a:schemeClr val="bg1"/>
                </a:solidFill>
              </a:rPr>
              <a:t>Hamida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Bouksil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Miguel de </a:t>
            </a:r>
            <a:r>
              <a:rPr lang="fr-FR" b="1" dirty="0" err="1" smtClean="0">
                <a:solidFill>
                  <a:schemeClr val="bg1"/>
                </a:solidFill>
              </a:rPr>
              <a:t>Cara</a:t>
            </a:r>
            <a:endParaRPr lang="fr-FR" b="1" dirty="0" smtClean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3877" y="3277184"/>
            <a:ext cx="24821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 smtClean="0"/>
              <a:t>Astredhor</a:t>
            </a:r>
            <a:endParaRPr lang="fr-FR" b="1" u="sng" dirty="0" smtClean="0"/>
          </a:p>
          <a:p>
            <a:r>
              <a:rPr lang="fr-FR" b="1" dirty="0" smtClean="0">
                <a:solidFill>
                  <a:schemeClr val="bg1"/>
                </a:solidFill>
              </a:rPr>
              <a:t>Fabien Robert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Agnès Langlois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Marc-Antoine </a:t>
            </a:r>
            <a:r>
              <a:rPr lang="fr-FR" b="1" dirty="0" err="1" smtClean="0">
                <a:solidFill>
                  <a:schemeClr val="bg1"/>
                </a:solidFill>
              </a:rPr>
              <a:t>Cannesan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err="1" smtClean="0">
                <a:solidFill>
                  <a:schemeClr val="bg1"/>
                </a:solidFill>
              </a:rPr>
              <a:t>Gwenaelle</a:t>
            </a:r>
            <a:r>
              <a:rPr lang="fr-FR" b="1" dirty="0" smtClean="0">
                <a:solidFill>
                  <a:schemeClr val="bg1"/>
                </a:solidFill>
              </a:rPr>
              <a:t> Chen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3877" y="4853196"/>
            <a:ext cx="2062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 smtClean="0"/>
              <a:t>Agrene</a:t>
            </a:r>
            <a:endParaRPr lang="fr-FR" b="1" u="sng" dirty="0" smtClean="0"/>
          </a:p>
          <a:p>
            <a:r>
              <a:rPr lang="fr-FR" b="1" dirty="0" smtClean="0">
                <a:solidFill>
                  <a:schemeClr val="bg1"/>
                </a:solidFill>
              </a:rPr>
              <a:t>Claude </a:t>
            </a:r>
            <a:r>
              <a:rPr lang="fr-FR" b="1" dirty="0" err="1" smtClean="0">
                <a:solidFill>
                  <a:schemeClr val="bg1"/>
                </a:solidFill>
              </a:rPr>
              <a:t>Alabouvette</a:t>
            </a:r>
            <a:endParaRPr lang="fr-FR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L’horticulture en France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3489" b="32404"/>
          <a:stretch/>
        </p:blipFill>
        <p:spPr>
          <a:xfrm>
            <a:off x="637943" y="101470"/>
            <a:ext cx="1332000" cy="1335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graphicFrame>
        <p:nvGraphicFramePr>
          <p:cNvPr id="25" name="Graphique 24"/>
          <p:cNvGraphicFramePr/>
          <p:nvPr>
            <p:extLst>
              <p:ext uri="{D42A27DB-BD31-4B8C-83A1-F6EECF244321}">
                <p14:modId xmlns:p14="http://schemas.microsoft.com/office/powerpoint/2010/main" val="3757594339"/>
              </p:ext>
            </p:extLst>
          </p:nvPr>
        </p:nvGraphicFramePr>
        <p:xfrm>
          <a:off x="0" y="1579876"/>
          <a:ext cx="3935557" cy="245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Graphique 28"/>
          <p:cNvGraphicFramePr/>
          <p:nvPr>
            <p:extLst>
              <p:ext uri="{D42A27DB-BD31-4B8C-83A1-F6EECF244321}">
                <p14:modId xmlns:p14="http://schemas.microsoft.com/office/powerpoint/2010/main" val="313058882"/>
              </p:ext>
            </p:extLst>
          </p:nvPr>
        </p:nvGraphicFramePr>
        <p:xfrm>
          <a:off x="5257800" y="1581485"/>
          <a:ext cx="3886200" cy="24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Graphique 32"/>
          <p:cNvGraphicFramePr/>
          <p:nvPr>
            <p:extLst>
              <p:ext uri="{D42A27DB-BD31-4B8C-83A1-F6EECF244321}">
                <p14:modId xmlns:p14="http://schemas.microsoft.com/office/powerpoint/2010/main" val="248262124"/>
              </p:ext>
            </p:extLst>
          </p:nvPr>
        </p:nvGraphicFramePr>
        <p:xfrm>
          <a:off x="2622633" y="3916810"/>
          <a:ext cx="3898734" cy="24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17</a:t>
            </a:fld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542164" y="6479110"/>
            <a:ext cx="6059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Données </a:t>
            </a:r>
            <a:r>
              <a:rPr lang="fr-FR" sz="1100" dirty="0" err="1" smtClean="0"/>
              <a:t>FranceAgriMer</a:t>
            </a:r>
            <a:r>
              <a:rPr lang="fr-FR" sz="1100" dirty="0" smtClean="0"/>
              <a:t>, Les achats de végétaux d’ornement, bilan du 1</a:t>
            </a:r>
            <a:r>
              <a:rPr lang="fr-FR" sz="1100" baseline="30000" dirty="0" smtClean="0"/>
              <a:t>er</a:t>
            </a:r>
            <a:r>
              <a:rPr lang="fr-FR" sz="1100" dirty="0" smtClean="0"/>
              <a:t> semestre 2014, octobre 2014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539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Le cyclamen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3489" b="32404"/>
          <a:stretch/>
        </p:blipFill>
        <p:spPr>
          <a:xfrm>
            <a:off x="637943" y="101470"/>
            <a:ext cx="1332000" cy="1335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477125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dirty="0" smtClean="0"/>
              <a:t>Genre: </a:t>
            </a:r>
            <a:r>
              <a:rPr lang="fr-FR" sz="2000" i="1" dirty="0" smtClean="0"/>
              <a:t>Cyclamen</a:t>
            </a:r>
          </a:p>
          <a:p>
            <a:pPr lvl="1"/>
            <a:r>
              <a:rPr lang="fr-FR" sz="1800" dirty="0" smtClean="0"/>
              <a:t>Regroupe une vingtaine d’espèces</a:t>
            </a:r>
          </a:p>
          <a:p>
            <a:pPr lvl="1" algn="ctr">
              <a:buNone/>
            </a:pPr>
            <a:r>
              <a:rPr lang="fr-FR" sz="1600" i="1" dirty="0" smtClean="0"/>
              <a:t>C. </a:t>
            </a:r>
            <a:r>
              <a:rPr lang="fr-FR" sz="1600" i="1" dirty="0" err="1" smtClean="0"/>
              <a:t>coum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libanoticum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africanum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balearicum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hederifolium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repandum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colchicum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mirabile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creticum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parviflorum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cyprium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intaminatum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graecum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pseudibericum</a:t>
            </a:r>
            <a:r>
              <a:rPr lang="fr-FR" sz="1600" i="1" dirty="0" smtClean="0"/>
              <a:t>, C. </a:t>
            </a:r>
            <a:r>
              <a:rPr lang="fr-FR" sz="1600" i="1" dirty="0" err="1" smtClean="0"/>
              <a:t>somalense</a:t>
            </a:r>
            <a:r>
              <a:rPr lang="fr-FR" sz="1600" i="1" dirty="0" smtClean="0"/>
              <a:t>, </a:t>
            </a:r>
            <a:r>
              <a:rPr lang="fr-FR" sz="1600" b="1" i="1" dirty="0" smtClean="0"/>
              <a:t>C. </a:t>
            </a:r>
            <a:r>
              <a:rPr lang="fr-FR" sz="1600" b="1" i="1" dirty="0" err="1" smtClean="0"/>
              <a:t>persicum</a:t>
            </a:r>
            <a:endParaRPr lang="fr-FR" sz="1600" b="1" i="1" dirty="0" smtClean="0"/>
          </a:p>
          <a:p>
            <a:pPr lvl="1"/>
            <a:r>
              <a:rPr lang="fr-FR" sz="1800" dirty="0" smtClean="0"/>
              <a:t>Originaires du bassin méditerranéen</a:t>
            </a:r>
            <a:endParaRPr lang="fr-FR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131608"/>
            <a:ext cx="471380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0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68000"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La fusariose vasculaire du cyclamen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4764" r="6047" b="27690"/>
          <a:stretch/>
        </p:blipFill>
        <p:spPr>
          <a:xfrm>
            <a:off x="640606" y="106870"/>
            <a:ext cx="1332000" cy="1325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19</a:t>
            </a:fld>
            <a:endParaRPr lang="fr-FR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5115" y="1736941"/>
            <a:ext cx="539377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3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Le cyclamen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2567" y="1489570"/>
            <a:ext cx="6366908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 Botanique</a:t>
            </a:r>
          </a:p>
          <a:p>
            <a:pPr lvl="1"/>
            <a:r>
              <a:rPr lang="fr-FR" sz="2000" dirty="0" smtClean="0"/>
              <a:t>Primulacée</a:t>
            </a:r>
          </a:p>
          <a:p>
            <a:pPr lvl="1"/>
            <a:r>
              <a:rPr lang="fr-FR" sz="2000" dirty="0" smtClean="0"/>
              <a:t>Environ 20 espèces (</a:t>
            </a:r>
            <a:r>
              <a:rPr lang="fr-FR" sz="2000" i="1" dirty="0" smtClean="0"/>
              <a:t>Cyclamen</a:t>
            </a:r>
            <a:r>
              <a:rPr lang="fr-FR" sz="2000" dirty="0" smtClean="0"/>
              <a:t> </a:t>
            </a:r>
            <a:r>
              <a:rPr lang="fr-FR" sz="2000" i="1" dirty="0" err="1" smtClean="0"/>
              <a:t>persicum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smtClean="0"/>
              <a:t>Plante tubéreuse</a:t>
            </a:r>
          </a:p>
          <a:p>
            <a:pPr lvl="1"/>
            <a:r>
              <a:rPr lang="fr-FR" sz="2000" dirty="0" smtClean="0"/>
              <a:t>Symbolisme: beauté, jalousie, amour maternel</a:t>
            </a:r>
          </a:p>
          <a:p>
            <a:pPr lvl="1"/>
            <a:endParaRPr lang="fr-FR" sz="1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Produit horticole</a:t>
            </a:r>
          </a:p>
          <a:p>
            <a:pPr lvl="1"/>
            <a:r>
              <a:rPr lang="fr-FR" sz="2000" dirty="0" smtClean="0"/>
              <a:t>Plante fleurie d’intérieur</a:t>
            </a:r>
          </a:p>
          <a:p>
            <a:pPr lvl="1"/>
            <a:r>
              <a:rPr lang="fr-FR" sz="2000" dirty="0" smtClean="0"/>
              <a:t>Plante d’extérieur (plante à massif et plante vivace)</a:t>
            </a:r>
          </a:p>
          <a:p>
            <a:pPr lvl="1"/>
            <a:r>
              <a:rPr lang="fr-FR" sz="2000" dirty="0" smtClean="0"/>
              <a:t>Fleurs coupées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3489" b="32404"/>
          <a:stretch/>
        </p:blipFill>
        <p:spPr>
          <a:xfrm>
            <a:off x="614090" y="93519"/>
            <a:ext cx="1364858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grpSp>
        <p:nvGrpSpPr>
          <p:cNvPr id="6" name="Groupe 5"/>
          <p:cNvGrpSpPr/>
          <p:nvPr/>
        </p:nvGrpSpPr>
        <p:grpSpPr>
          <a:xfrm>
            <a:off x="1043812" y="5222802"/>
            <a:ext cx="7129845" cy="1467900"/>
            <a:chOff x="1043812" y="5222802"/>
            <a:chExt cx="7129845" cy="1467900"/>
          </a:xfrm>
        </p:grpSpPr>
        <p:sp>
          <p:nvSpPr>
            <p:cNvPr id="19" name="Forme libre 18"/>
            <p:cNvSpPr/>
            <p:nvPr/>
          </p:nvSpPr>
          <p:spPr>
            <a:xfrm>
              <a:off x="1043812" y="5223228"/>
              <a:ext cx="1855168" cy="540000"/>
            </a:xfrm>
            <a:custGeom>
              <a:avLst/>
              <a:gdLst>
                <a:gd name="connsiteX0" fmla="*/ 0 w 1855168"/>
                <a:gd name="connsiteY0" fmla="*/ 64800 h 647997"/>
                <a:gd name="connsiteX1" fmla="*/ 64800 w 1855168"/>
                <a:gd name="connsiteY1" fmla="*/ 0 h 647997"/>
                <a:gd name="connsiteX2" fmla="*/ 1790368 w 1855168"/>
                <a:gd name="connsiteY2" fmla="*/ 0 h 647997"/>
                <a:gd name="connsiteX3" fmla="*/ 1855168 w 1855168"/>
                <a:gd name="connsiteY3" fmla="*/ 64800 h 647997"/>
                <a:gd name="connsiteX4" fmla="*/ 1855168 w 1855168"/>
                <a:gd name="connsiteY4" fmla="*/ 583197 h 647997"/>
                <a:gd name="connsiteX5" fmla="*/ 1790368 w 1855168"/>
                <a:gd name="connsiteY5" fmla="*/ 647997 h 647997"/>
                <a:gd name="connsiteX6" fmla="*/ 64800 w 1855168"/>
                <a:gd name="connsiteY6" fmla="*/ 647997 h 647997"/>
                <a:gd name="connsiteX7" fmla="*/ 0 w 1855168"/>
                <a:gd name="connsiteY7" fmla="*/ 583197 h 647997"/>
                <a:gd name="connsiteX8" fmla="*/ 0 w 1855168"/>
                <a:gd name="connsiteY8" fmla="*/ 64800 h 64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5168" h="647997">
                  <a:moveTo>
                    <a:pt x="0" y="64800"/>
                  </a:moveTo>
                  <a:cubicBezTo>
                    <a:pt x="0" y="29012"/>
                    <a:pt x="29012" y="0"/>
                    <a:pt x="64800" y="0"/>
                  </a:cubicBezTo>
                  <a:lnTo>
                    <a:pt x="1790368" y="0"/>
                  </a:lnTo>
                  <a:cubicBezTo>
                    <a:pt x="1826156" y="0"/>
                    <a:pt x="1855168" y="29012"/>
                    <a:pt x="1855168" y="64800"/>
                  </a:cubicBezTo>
                  <a:lnTo>
                    <a:pt x="1855168" y="583197"/>
                  </a:lnTo>
                  <a:cubicBezTo>
                    <a:pt x="1855168" y="618985"/>
                    <a:pt x="1826156" y="647997"/>
                    <a:pt x="1790368" y="647997"/>
                  </a:cubicBezTo>
                  <a:lnTo>
                    <a:pt x="64800" y="647997"/>
                  </a:lnTo>
                  <a:cubicBezTo>
                    <a:pt x="29012" y="647997"/>
                    <a:pt x="0" y="618985"/>
                    <a:pt x="0" y="583197"/>
                  </a:cubicBezTo>
                  <a:lnTo>
                    <a:pt x="0" y="6480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2799" tIns="102799" rIns="102799" bIns="10279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kern="1200" dirty="0" smtClean="0"/>
                <a:t>Février-Mars</a:t>
              </a:r>
              <a:endParaRPr lang="fr-FR" sz="2000" kern="1200" dirty="0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3051781" y="5322918"/>
              <a:ext cx="323937" cy="378945"/>
            </a:xfrm>
            <a:custGeom>
              <a:avLst/>
              <a:gdLst>
                <a:gd name="connsiteX0" fmla="*/ 0 w 323937"/>
                <a:gd name="connsiteY0" fmla="*/ 75789 h 378945"/>
                <a:gd name="connsiteX1" fmla="*/ 161969 w 323937"/>
                <a:gd name="connsiteY1" fmla="*/ 75789 h 378945"/>
                <a:gd name="connsiteX2" fmla="*/ 161969 w 323937"/>
                <a:gd name="connsiteY2" fmla="*/ 0 h 378945"/>
                <a:gd name="connsiteX3" fmla="*/ 323937 w 323937"/>
                <a:gd name="connsiteY3" fmla="*/ 189473 h 378945"/>
                <a:gd name="connsiteX4" fmla="*/ 161969 w 323937"/>
                <a:gd name="connsiteY4" fmla="*/ 378945 h 378945"/>
                <a:gd name="connsiteX5" fmla="*/ 161969 w 323937"/>
                <a:gd name="connsiteY5" fmla="*/ 303156 h 378945"/>
                <a:gd name="connsiteX6" fmla="*/ 0 w 323937"/>
                <a:gd name="connsiteY6" fmla="*/ 303156 h 378945"/>
                <a:gd name="connsiteX7" fmla="*/ 0 w 323937"/>
                <a:gd name="connsiteY7" fmla="*/ 75789 h 3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937" h="378945">
                  <a:moveTo>
                    <a:pt x="0" y="75789"/>
                  </a:moveTo>
                  <a:lnTo>
                    <a:pt x="161969" y="75789"/>
                  </a:lnTo>
                  <a:lnTo>
                    <a:pt x="161969" y="0"/>
                  </a:lnTo>
                  <a:lnTo>
                    <a:pt x="323937" y="189473"/>
                  </a:lnTo>
                  <a:lnTo>
                    <a:pt x="161969" y="378945"/>
                  </a:lnTo>
                  <a:lnTo>
                    <a:pt x="161969" y="303156"/>
                  </a:lnTo>
                  <a:lnTo>
                    <a:pt x="0" y="303156"/>
                  </a:lnTo>
                  <a:lnTo>
                    <a:pt x="0" y="75789"/>
                  </a:lnTo>
                  <a:close/>
                </a:path>
              </a:pathLst>
            </a:custGeom>
            <a:ln>
              <a:solidFill>
                <a:srgbClr val="FF7578"/>
              </a:solidFill>
            </a:ln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5789" rIns="97181" bIns="7578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kern="1200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3510183" y="5222802"/>
              <a:ext cx="1691992" cy="540000"/>
            </a:xfrm>
            <a:custGeom>
              <a:avLst/>
              <a:gdLst>
                <a:gd name="connsiteX0" fmla="*/ 0 w 1691992"/>
                <a:gd name="connsiteY0" fmla="*/ 64885 h 648849"/>
                <a:gd name="connsiteX1" fmla="*/ 64885 w 1691992"/>
                <a:gd name="connsiteY1" fmla="*/ 0 h 648849"/>
                <a:gd name="connsiteX2" fmla="*/ 1627107 w 1691992"/>
                <a:gd name="connsiteY2" fmla="*/ 0 h 648849"/>
                <a:gd name="connsiteX3" fmla="*/ 1691992 w 1691992"/>
                <a:gd name="connsiteY3" fmla="*/ 64885 h 648849"/>
                <a:gd name="connsiteX4" fmla="*/ 1691992 w 1691992"/>
                <a:gd name="connsiteY4" fmla="*/ 583964 h 648849"/>
                <a:gd name="connsiteX5" fmla="*/ 1627107 w 1691992"/>
                <a:gd name="connsiteY5" fmla="*/ 648849 h 648849"/>
                <a:gd name="connsiteX6" fmla="*/ 64885 w 1691992"/>
                <a:gd name="connsiteY6" fmla="*/ 648849 h 648849"/>
                <a:gd name="connsiteX7" fmla="*/ 0 w 1691992"/>
                <a:gd name="connsiteY7" fmla="*/ 583964 h 648849"/>
                <a:gd name="connsiteX8" fmla="*/ 0 w 1691992"/>
                <a:gd name="connsiteY8" fmla="*/ 64885 h 6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1992" h="648849">
                  <a:moveTo>
                    <a:pt x="0" y="64885"/>
                  </a:moveTo>
                  <a:cubicBezTo>
                    <a:pt x="0" y="29050"/>
                    <a:pt x="29050" y="0"/>
                    <a:pt x="64885" y="0"/>
                  </a:cubicBezTo>
                  <a:lnTo>
                    <a:pt x="1627107" y="0"/>
                  </a:lnTo>
                  <a:cubicBezTo>
                    <a:pt x="1662942" y="0"/>
                    <a:pt x="1691992" y="29050"/>
                    <a:pt x="1691992" y="64885"/>
                  </a:cubicBezTo>
                  <a:lnTo>
                    <a:pt x="1691992" y="583964"/>
                  </a:lnTo>
                  <a:cubicBezTo>
                    <a:pt x="1691992" y="619799"/>
                    <a:pt x="1662942" y="648849"/>
                    <a:pt x="1627107" y="648849"/>
                  </a:cubicBezTo>
                  <a:lnTo>
                    <a:pt x="64885" y="648849"/>
                  </a:lnTo>
                  <a:cubicBezTo>
                    <a:pt x="29050" y="648849"/>
                    <a:pt x="0" y="619799"/>
                    <a:pt x="0" y="583964"/>
                  </a:cubicBezTo>
                  <a:lnTo>
                    <a:pt x="0" y="6488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2824" tIns="102824" rIns="102824" bIns="10282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kern="1200" dirty="0" smtClean="0"/>
                <a:t>Mai-Juin</a:t>
              </a:r>
              <a:endParaRPr lang="fr-FR" sz="2000" kern="1200" dirty="0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5354977" y="5322918"/>
              <a:ext cx="323937" cy="378945"/>
            </a:xfrm>
            <a:custGeom>
              <a:avLst/>
              <a:gdLst>
                <a:gd name="connsiteX0" fmla="*/ 0 w 323937"/>
                <a:gd name="connsiteY0" fmla="*/ 75789 h 378945"/>
                <a:gd name="connsiteX1" fmla="*/ 161969 w 323937"/>
                <a:gd name="connsiteY1" fmla="*/ 75789 h 378945"/>
                <a:gd name="connsiteX2" fmla="*/ 161969 w 323937"/>
                <a:gd name="connsiteY2" fmla="*/ 0 h 378945"/>
                <a:gd name="connsiteX3" fmla="*/ 323937 w 323937"/>
                <a:gd name="connsiteY3" fmla="*/ 189473 h 378945"/>
                <a:gd name="connsiteX4" fmla="*/ 161969 w 323937"/>
                <a:gd name="connsiteY4" fmla="*/ 378945 h 378945"/>
                <a:gd name="connsiteX5" fmla="*/ 161969 w 323937"/>
                <a:gd name="connsiteY5" fmla="*/ 303156 h 378945"/>
                <a:gd name="connsiteX6" fmla="*/ 0 w 323937"/>
                <a:gd name="connsiteY6" fmla="*/ 303156 h 378945"/>
                <a:gd name="connsiteX7" fmla="*/ 0 w 323937"/>
                <a:gd name="connsiteY7" fmla="*/ 75789 h 3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937" h="378945">
                  <a:moveTo>
                    <a:pt x="0" y="75789"/>
                  </a:moveTo>
                  <a:lnTo>
                    <a:pt x="161969" y="75789"/>
                  </a:lnTo>
                  <a:lnTo>
                    <a:pt x="161969" y="0"/>
                  </a:lnTo>
                  <a:lnTo>
                    <a:pt x="323937" y="189473"/>
                  </a:lnTo>
                  <a:lnTo>
                    <a:pt x="161969" y="378945"/>
                  </a:lnTo>
                  <a:lnTo>
                    <a:pt x="161969" y="303156"/>
                  </a:lnTo>
                  <a:lnTo>
                    <a:pt x="0" y="303156"/>
                  </a:lnTo>
                  <a:lnTo>
                    <a:pt x="0" y="75789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90000"/>
                    <a:hueOff val="-574681"/>
                    <a:satOff val="409"/>
                    <a:lumOff val="32114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shade val="90000"/>
                    <a:hueOff val="-574681"/>
                    <a:satOff val="409"/>
                    <a:lumOff val="32114"/>
                    <a:alphaOff val="0"/>
                    <a:lumMod val="105000"/>
                    <a:satMod val="103000"/>
                    <a:tint val="73000"/>
                  </a:schemeClr>
                </a:gs>
                <a:gs pos="87500">
                  <a:srgbClr val="FBE3DB"/>
                </a:gs>
                <a:gs pos="75000">
                  <a:srgbClr val="FBE4DC"/>
                </a:gs>
                <a:gs pos="100000">
                  <a:schemeClr val="accent2">
                    <a:shade val="90000"/>
                    <a:hueOff val="-574681"/>
                    <a:satOff val="409"/>
                    <a:lumOff val="32114"/>
                    <a:alphaOff val="0"/>
                    <a:lumMod val="105000"/>
                    <a:satMod val="109000"/>
                    <a:tint val="81000"/>
                  </a:schemeClr>
                </a:gs>
              </a:gsLst>
            </a:gradFill>
            <a:ln>
              <a:solidFill>
                <a:srgbClr val="FF7578"/>
              </a:solidFill>
            </a:ln>
          </p:spPr>
          <p:style>
            <a:lnRef idx="0">
              <a:schemeClr val="accent2">
                <a:shade val="90000"/>
                <a:hueOff val="-574681"/>
                <a:satOff val="409"/>
                <a:lumOff val="32114"/>
                <a:alphaOff val="0"/>
              </a:schemeClr>
            </a:lnRef>
            <a:fillRef idx="2">
              <a:schemeClr val="accent2">
                <a:shade val="90000"/>
                <a:hueOff val="-574681"/>
                <a:satOff val="409"/>
                <a:lumOff val="32114"/>
                <a:alphaOff val="0"/>
              </a:schemeClr>
            </a:fillRef>
            <a:effectRef idx="1">
              <a:schemeClr val="accent2">
                <a:shade val="90000"/>
                <a:hueOff val="-574681"/>
                <a:satOff val="409"/>
                <a:lumOff val="32114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5789" rIns="97181" bIns="7578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kern="1200" dirty="0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5813379" y="5223228"/>
              <a:ext cx="2348271" cy="540000"/>
            </a:xfrm>
            <a:custGeom>
              <a:avLst/>
              <a:gdLst>
                <a:gd name="connsiteX0" fmla="*/ 0 w 2348271"/>
                <a:gd name="connsiteY0" fmla="*/ 64800 h 647997"/>
                <a:gd name="connsiteX1" fmla="*/ 64800 w 2348271"/>
                <a:gd name="connsiteY1" fmla="*/ 0 h 647997"/>
                <a:gd name="connsiteX2" fmla="*/ 2283471 w 2348271"/>
                <a:gd name="connsiteY2" fmla="*/ 0 h 647997"/>
                <a:gd name="connsiteX3" fmla="*/ 2348271 w 2348271"/>
                <a:gd name="connsiteY3" fmla="*/ 64800 h 647997"/>
                <a:gd name="connsiteX4" fmla="*/ 2348271 w 2348271"/>
                <a:gd name="connsiteY4" fmla="*/ 583197 h 647997"/>
                <a:gd name="connsiteX5" fmla="*/ 2283471 w 2348271"/>
                <a:gd name="connsiteY5" fmla="*/ 647997 h 647997"/>
                <a:gd name="connsiteX6" fmla="*/ 64800 w 2348271"/>
                <a:gd name="connsiteY6" fmla="*/ 647997 h 647997"/>
                <a:gd name="connsiteX7" fmla="*/ 0 w 2348271"/>
                <a:gd name="connsiteY7" fmla="*/ 583197 h 647997"/>
                <a:gd name="connsiteX8" fmla="*/ 0 w 2348271"/>
                <a:gd name="connsiteY8" fmla="*/ 64800 h 64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8271" h="647997">
                  <a:moveTo>
                    <a:pt x="0" y="64800"/>
                  </a:moveTo>
                  <a:cubicBezTo>
                    <a:pt x="0" y="29012"/>
                    <a:pt x="29012" y="0"/>
                    <a:pt x="64800" y="0"/>
                  </a:cubicBezTo>
                  <a:lnTo>
                    <a:pt x="2283471" y="0"/>
                  </a:lnTo>
                  <a:cubicBezTo>
                    <a:pt x="2319259" y="0"/>
                    <a:pt x="2348271" y="29012"/>
                    <a:pt x="2348271" y="64800"/>
                  </a:cubicBezTo>
                  <a:lnTo>
                    <a:pt x="2348271" y="583197"/>
                  </a:lnTo>
                  <a:cubicBezTo>
                    <a:pt x="2348271" y="618985"/>
                    <a:pt x="2319259" y="647997"/>
                    <a:pt x="2283471" y="647997"/>
                  </a:cubicBezTo>
                  <a:lnTo>
                    <a:pt x="64800" y="647997"/>
                  </a:lnTo>
                  <a:cubicBezTo>
                    <a:pt x="29012" y="647997"/>
                    <a:pt x="0" y="618985"/>
                    <a:pt x="0" y="583197"/>
                  </a:cubicBezTo>
                  <a:lnTo>
                    <a:pt x="0" y="6480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2799" tIns="102799" rIns="102799" bIns="10279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kern="1200" dirty="0" smtClean="0"/>
                <a:t>Novembre-Janvier</a:t>
              </a:r>
              <a:endParaRPr lang="fr-FR" sz="2000" kern="12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536761" y="5731160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Semis</a:t>
              </a:r>
              <a:endParaRPr lang="fr-FR" sz="20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80119" y="5734258"/>
              <a:ext cx="1386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Jeune plant</a:t>
              </a:r>
              <a:endParaRPr lang="fr-FR" sz="2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480297" y="5732709"/>
              <a:ext cx="11347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Floraison</a:t>
              </a:r>
              <a:endParaRPr lang="fr-FR" sz="2000" dirty="0"/>
            </a:p>
          </p:txBody>
        </p:sp>
        <p:sp>
          <p:nvSpPr>
            <p:cNvPr id="11" name="Accolade fermante 10"/>
            <p:cNvSpPr/>
            <p:nvPr/>
          </p:nvSpPr>
          <p:spPr>
            <a:xfrm rot="5400000">
              <a:off x="2609484" y="4523925"/>
              <a:ext cx="72000" cy="3168000"/>
            </a:xfrm>
            <a:prstGeom prst="rightBrac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Accolade fermante 12"/>
            <p:cNvSpPr/>
            <p:nvPr/>
          </p:nvSpPr>
          <p:spPr>
            <a:xfrm rot="5400000">
              <a:off x="6175657" y="4145925"/>
              <a:ext cx="72000" cy="3924000"/>
            </a:xfrm>
            <a:prstGeom prst="rightBrac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023006" y="6294702"/>
              <a:ext cx="1281077" cy="396000"/>
            </a:xfrm>
            <a:prstGeom prst="roundRect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Obtenteurs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16200" y="6294702"/>
              <a:ext cx="1387504" cy="396000"/>
            </a:xfrm>
            <a:prstGeom prst="roundRect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Floriculteurs</a:t>
              </a:r>
              <a:endParaRPr lang="fr-FR" dirty="0"/>
            </a:p>
          </p:txBody>
        </p:sp>
      </p:grpSp>
      <p:pic>
        <p:nvPicPr>
          <p:cNvPr id="2050" name="Picture 2" descr="http://www.cyclamen.com/images/identites/cyclamen-metis-4210-z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87" y="3114504"/>
            <a:ext cx="1186143" cy="15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yclamen.com/images/conso/interieur/coupee/tendresse/minir-conso-interieur-coupee-tend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2" b="1665"/>
          <a:stretch/>
        </p:blipFill>
        <p:spPr bwMode="auto">
          <a:xfrm>
            <a:off x="7082532" y="3034703"/>
            <a:ext cx="1095161" cy="178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internaute.com/temoignage/image_temoignage/400/jardin-passion-evasion-montrez-jardin-ete_1647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6" y="3232642"/>
            <a:ext cx="1879106" cy="14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rgbClr val="FF7C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96000" rIns="0">
            <a:normAutofit/>
          </a:bodyPr>
          <a:lstStyle/>
          <a:p>
            <a:pPr algn="ctr"/>
            <a:r>
              <a:rPr lang="fr-FR" sz="4000" dirty="0" smtClean="0">
                <a:solidFill>
                  <a:srgbClr val="FF3338"/>
                </a:solidFill>
              </a:rPr>
              <a:t>Caractérisation de la collection</a:t>
            </a:r>
            <a:endParaRPr lang="fr-FR" sz="4000" dirty="0">
              <a:solidFill>
                <a:srgbClr val="FF3338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20</a:t>
            </a:fld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4188"/>
          <a:stretch/>
        </p:blipFill>
        <p:spPr>
          <a:xfrm>
            <a:off x="606927" y="88115"/>
            <a:ext cx="1364893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3" y="1747200"/>
            <a:ext cx="84097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rgbClr val="FF7C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 smtClean="0">
                <a:solidFill>
                  <a:srgbClr val="FF3338"/>
                </a:solidFill>
              </a:rPr>
              <a:t>Caractérisation de la collection</a:t>
            </a:r>
            <a:endParaRPr lang="fr-FR" sz="4000" dirty="0">
              <a:solidFill>
                <a:srgbClr val="FF3338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21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8758" y="1314130"/>
            <a:ext cx="8552342" cy="5553395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fr-FR" sz="2200" dirty="0"/>
              <a:t> </a:t>
            </a:r>
            <a:r>
              <a:rPr lang="fr-FR" sz="2400" dirty="0" smtClean="0"/>
              <a:t>Utilisation de différents marqueurs moléculaires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/>
          </a:p>
        </p:txBody>
      </p:sp>
      <p:pic>
        <p:nvPicPr>
          <p:cNvPr id="3074" name="Picture 2" descr="http://payload65.cargocollective.com/1/7/253485/3619360/Screen%20Shot%202012-06-20%20at%2012.28.15%20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18029"/>
          <a:stretch/>
        </p:blipFill>
        <p:spPr bwMode="auto">
          <a:xfrm>
            <a:off x="612748" y="88715"/>
            <a:ext cx="742721" cy="136800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7C8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4"/>
          <p:cNvGrpSpPr/>
          <p:nvPr/>
        </p:nvGrpSpPr>
        <p:grpSpPr>
          <a:xfrm>
            <a:off x="467544" y="2066166"/>
            <a:ext cx="8208912" cy="1733168"/>
            <a:chOff x="323528" y="1556793"/>
            <a:chExt cx="8208912" cy="1733168"/>
          </a:xfrm>
        </p:grpSpPr>
        <p:sp>
          <p:nvSpPr>
            <p:cNvPr id="15" name="ZoneTexte 14"/>
            <p:cNvSpPr txBox="1"/>
            <p:nvPr/>
          </p:nvSpPr>
          <p:spPr>
            <a:xfrm>
              <a:off x="3419872" y="2505131"/>
              <a:ext cx="230425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/>
                <a:t>Facteur d’élongation</a:t>
              </a:r>
            </a:p>
            <a:p>
              <a:pPr algn="ctr"/>
              <a:r>
                <a:rPr lang="fr-FR" sz="1500" dirty="0" smtClean="0"/>
                <a:t>Spécifique de l’espèce et</a:t>
              </a:r>
            </a:p>
            <a:p>
              <a:pPr algn="ctr"/>
              <a:r>
                <a:rPr lang="fr-FR" sz="1500" dirty="0" smtClean="0"/>
                <a:t>Diversité intra-spécifique</a:t>
              </a:r>
              <a:endParaRPr lang="fr-FR" sz="15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364088" y="2514962"/>
              <a:ext cx="31683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/>
                <a:t>InterGenic Spacer (rDNA)</a:t>
              </a:r>
            </a:p>
            <a:p>
              <a:pPr algn="ctr"/>
              <a:r>
                <a:rPr lang="fr-FR" sz="1500" dirty="0" smtClean="0"/>
                <a:t>Diversité intra-spécifique</a:t>
              </a:r>
              <a:endParaRPr lang="fr-FR" sz="15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23528" y="2492896"/>
              <a:ext cx="31683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/>
                <a:t>Internal Transcribed Spacer (rDNA)</a:t>
              </a:r>
            </a:p>
            <a:p>
              <a:pPr algn="ctr"/>
              <a:r>
                <a:rPr lang="fr-FR" sz="1500" dirty="0" smtClean="0"/>
                <a:t>Spécifique des espèces fongiques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 rot="5400000">
              <a:off x="4276169" y="168200"/>
              <a:ext cx="506805" cy="3283991"/>
              <a:chOff x="8281283" y="1829435"/>
              <a:chExt cx="506805" cy="3283991"/>
            </a:xfrm>
          </p:grpSpPr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8604448" y="2204864"/>
                <a:ext cx="0" cy="2664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 rot="16200000">
                <a:off x="7323937" y="3267418"/>
                <a:ext cx="223785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500" dirty="0" smtClean="0"/>
                  <a:t>Niveau de polymorphisme</a:t>
                </a:r>
                <a:endParaRPr lang="fr-FR" sz="15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8454021" y="1829435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+</a:t>
                </a:r>
                <a:endParaRPr lang="fr-FR" sz="2000" b="1" dirty="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 rot="5400000">
                <a:off x="8456426" y="4781764"/>
                <a:ext cx="2632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-</a:t>
                </a:r>
                <a:endParaRPr lang="fr-FR" sz="2000" b="1" dirty="0"/>
              </a:p>
            </p:txBody>
          </p:sp>
        </p:grpSp>
        <p:graphicFrame>
          <p:nvGraphicFramePr>
            <p:cNvPr id="19" name="Diagramme 18"/>
            <p:cNvGraphicFramePr/>
            <p:nvPr>
              <p:extLst/>
            </p:nvPr>
          </p:nvGraphicFramePr>
          <p:xfrm>
            <a:off x="2412000" y="2024888"/>
            <a:ext cx="4320000" cy="39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pSp>
        <p:nvGrpSpPr>
          <p:cNvPr id="24" name="Groupe 23"/>
          <p:cNvGrpSpPr/>
          <p:nvPr/>
        </p:nvGrpSpPr>
        <p:grpSpPr>
          <a:xfrm>
            <a:off x="738000" y="4191270"/>
            <a:ext cx="7668000" cy="1881500"/>
            <a:chOff x="755576" y="3861048"/>
            <a:chExt cx="7668000" cy="1881500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755576" y="4869160"/>
              <a:ext cx="766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989224" y="4653136"/>
              <a:ext cx="828000" cy="357545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500" dirty="0" smtClean="0"/>
                <a:t>18 S</a:t>
              </a:r>
              <a:endParaRPr lang="fr-FR" sz="15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069344" y="4643005"/>
              <a:ext cx="432000" cy="416264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 anchorCtr="1">
              <a:spAutoFit/>
            </a:bodyPr>
            <a:lstStyle/>
            <a:p>
              <a:r>
                <a:rPr lang="fr-FR" sz="1500" dirty="0" smtClean="0"/>
                <a:t>5,8 S</a:t>
              </a:r>
              <a:endParaRPr lang="fr-FR" sz="15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789424" y="4666052"/>
              <a:ext cx="1512000" cy="357545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fr-FR" sz="1500" dirty="0" smtClean="0"/>
                <a:t>28 S</a:t>
              </a:r>
              <a:endParaRPr lang="fr-FR" sz="15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949832" y="4663267"/>
              <a:ext cx="828000" cy="357545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500" dirty="0" smtClean="0"/>
                <a:t>18 S</a:t>
              </a:r>
              <a:endParaRPr lang="fr-FR" sz="15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29952" y="4653136"/>
              <a:ext cx="432000" cy="416264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 anchorCtr="1">
              <a:spAutoFit/>
            </a:bodyPr>
            <a:lstStyle/>
            <a:p>
              <a:r>
                <a:rPr lang="fr-FR" sz="1500" dirty="0" smtClean="0"/>
                <a:t>5,8 S</a:t>
              </a:r>
              <a:endParaRPr lang="fr-FR" sz="15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750032" y="4676183"/>
              <a:ext cx="1512000" cy="357545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fr-FR" sz="1500" dirty="0" smtClean="0"/>
                <a:t>28 S</a:t>
              </a:r>
              <a:endParaRPr lang="fr-FR" sz="1500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411760" y="3861048"/>
              <a:ext cx="459228" cy="28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/>
              </a:r>
              <a:br>
                <a:rPr lang="fr-FR" dirty="0" smtClean="0"/>
              </a:br>
              <a:r>
                <a:rPr lang="fr-FR" dirty="0" smtClean="0"/>
                <a:t>ITS</a:t>
              </a:r>
              <a:endParaRPr lang="fr-FR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763688" y="3861048"/>
              <a:ext cx="459228" cy="28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/>
              </a:r>
              <a:br>
                <a:rPr lang="fr-FR" dirty="0" smtClean="0"/>
              </a:br>
              <a:r>
                <a:rPr lang="fr-FR" dirty="0" smtClean="0"/>
                <a:t>ITS</a:t>
              </a:r>
              <a:endParaRPr lang="fr-FR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427984" y="3861048"/>
              <a:ext cx="631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/>
              </a:r>
              <a:br>
                <a:rPr lang="fr-FR" dirty="0" smtClean="0"/>
              </a:br>
              <a:r>
                <a:rPr lang="fr-FR" dirty="0" smtClean="0"/>
                <a:t>IGS</a:t>
              </a:r>
              <a:endParaRPr lang="fr-FR" dirty="0"/>
            </a:p>
          </p:txBody>
        </p:sp>
        <p:sp>
          <p:nvSpPr>
            <p:cNvPr id="35" name="Flèche vers le bas 34"/>
            <p:cNvSpPr/>
            <p:nvPr/>
          </p:nvSpPr>
          <p:spPr>
            <a:xfrm>
              <a:off x="1907704" y="4509120"/>
              <a:ext cx="14401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vers le bas 35"/>
            <p:cNvSpPr/>
            <p:nvPr/>
          </p:nvSpPr>
          <p:spPr>
            <a:xfrm>
              <a:off x="2555776" y="4509120"/>
              <a:ext cx="14401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lèche vers le bas 36"/>
            <p:cNvSpPr/>
            <p:nvPr/>
          </p:nvSpPr>
          <p:spPr>
            <a:xfrm>
              <a:off x="4572000" y="4509120"/>
              <a:ext cx="14401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Accolade ouvrante 37"/>
            <p:cNvSpPr/>
            <p:nvPr/>
          </p:nvSpPr>
          <p:spPr>
            <a:xfrm rot="16200000">
              <a:off x="2573601" y="3555192"/>
              <a:ext cx="144000" cy="3348000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540453" y="5301208"/>
              <a:ext cx="2239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Unité de transcription</a:t>
              </a:r>
              <a:endParaRPr lang="fr-FR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500893" y="5373216"/>
              <a:ext cx="2239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Unité de transcription</a:t>
              </a:r>
              <a:endParaRPr lang="fr-FR" dirty="0"/>
            </a:p>
          </p:txBody>
        </p:sp>
        <p:sp>
          <p:nvSpPr>
            <p:cNvPr id="41" name="Accolade ouvrante 40"/>
            <p:cNvSpPr/>
            <p:nvPr/>
          </p:nvSpPr>
          <p:spPr>
            <a:xfrm rot="16200000">
              <a:off x="6534040" y="3555192"/>
              <a:ext cx="144000" cy="3348000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614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92000" rIns="28800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Mise au point d’un test moléculaire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22</a:t>
            </a:fld>
            <a:endParaRPr lang="fr-FR"/>
          </a:p>
        </p:txBody>
      </p:sp>
      <p:sp>
        <p:nvSpPr>
          <p:cNvPr id="317" name="Espace réservé du contenu 2"/>
          <p:cNvSpPr>
            <a:spLocks noGrp="1"/>
          </p:cNvSpPr>
          <p:nvPr>
            <p:ph idx="1"/>
          </p:nvPr>
        </p:nvSpPr>
        <p:spPr>
          <a:xfrm>
            <a:off x="609600" y="1547762"/>
            <a:ext cx="7905750" cy="472921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Caractérisation de la diversité génétique par RAPD</a:t>
            </a:r>
          </a:p>
        </p:txBody>
      </p:sp>
      <p:pic>
        <p:nvPicPr>
          <p:cNvPr id="14" name="Picture 9" descr="https://www.soils.org/images/publications/cs/48/1/357fig1.jpeg"/>
          <p:cNvPicPr>
            <a:picLocks noChangeAspect="1" noChangeArrowheads="1"/>
          </p:cNvPicPr>
          <p:nvPr/>
        </p:nvPicPr>
        <p:blipFill>
          <a:blip r:embed="rId2" cstate="print"/>
          <a:srcRect l="64640" t="9184" r="5558" b="24996"/>
          <a:stretch>
            <a:fillRect/>
          </a:stretch>
        </p:blipFill>
        <p:spPr bwMode="auto">
          <a:xfrm>
            <a:off x="619124" y="102022"/>
            <a:ext cx="1505860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1627925" y="6479758"/>
            <a:ext cx="5888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/>
              <a:t>RAPD: </a:t>
            </a:r>
            <a:r>
              <a:rPr lang="fr-FR" sz="1100" dirty="0" err="1" smtClean="0"/>
              <a:t>Random</a:t>
            </a:r>
            <a:r>
              <a:rPr lang="fr-FR" sz="1100" dirty="0" smtClean="0"/>
              <a:t> </a:t>
            </a:r>
            <a:r>
              <a:rPr lang="fr-FR" sz="1100" dirty="0" err="1" smtClean="0"/>
              <a:t>Amplifcation</a:t>
            </a:r>
            <a:r>
              <a:rPr lang="fr-FR" sz="1100" dirty="0" smtClean="0"/>
              <a:t> of </a:t>
            </a:r>
            <a:r>
              <a:rPr lang="fr-FR" sz="1100" dirty="0" err="1" smtClean="0"/>
              <a:t>Polymorphic</a:t>
            </a:r>
            <a:r>
              <a:rPr lang="fr-FR" sz="1100" dirty="0" smtClean="0"/>
              <a:t> DNA , SCAR: </a:t>
            </a:r>
            <a:r>
              <a:rPr lang="fr-FR" sz="1100" dirty="0" err="1" smtClean="0"/>
              <a:t>Sequence</a:t>
            </a:r>
            <a:r>
              <a:rPr lang="fr-FR" sz="1100" dirty="0" smtClean="0"/>
              <a:t> </a:t>
            </a:r>
            <a:r>
              <a:rPr lang="fr-FR" sz="1100" dirty="0" err="1" smtClean="0"/>
              <a:t>Characterized</a:t>
            </a:r>
            <a:r>
              <a:rPr lang="fr-FR" sz="1100" dirty="0" smtClean="0"/>
              <a:t> </a:t>
            </a:r>
            <a:r>
              <a:rPr lang="fr-FR" sz="1100" dirty="0" err="1" smtClean="0"/>
              <a:t>Amplified</a:t>
            </a:r>
            <a:r>
              <a:rPr lang="fr-FR" sz="1100" dirty="0" smtClean="0"/>
              <a:t> </a:t>
            </a:r>
            <a:r>
              <a:rPr lang="fr-FR" sz="1100" dirty="0" err="1" smtClean="0"/>
              <a:t>Region</a:t>
            </a:r>
            <a:r>
              <a:rPr lang="fr-FR" sz="1100" dirty="0" smtClean="0"/>
              <a:t> </a:t>
            </a:r>
            <a:endParaRPr lang="fr-FR" sz="1100" dirty="0"/>
          </a:p>
        </p:txBody>
      </p:sp>
      <p:grpSp>
        <p:nvGrpSpPr>
          <p:cNvPr id="7" name="Groupe 6"/>
          <p:cNvGrpSpPr/>
          <p:nvPr/>
        </p:nvGrpSpPr>
        <p:grpSpPr>
          <a:xfrm>
            <a:off x="399134" y="2085598"/>
            <a:ext cx="8471380" cy="3822452"/>
            <a:chOff x="399134" y="1714525"/>
            <a:chExt cx="8471380" cy="3822452"/>
          </a:xfrm>
        </p:grpSpPr>
        <p:sp>
          <p:nvSpPr>
            <p:cNvPr id="8" name="ZoneTexte 7"/>
            <p:cNvSpPr txBox="1"/>
            <p:nvPr/>
          </p:nvSpPr>
          <p:spPr>
            <a:xfrm>
              <a:off x="4149510" y="1855857"/>
              <a:ext cx="1380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ADN génomique</a:t>
              </a:r>
              <a:endParaRPr lang="fr-FR" sz="1400" dirty="0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755576" y="1988840"/>
              <a:ext cx="1584176" cy="7200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2555776" y="1988840"/>
              <a:ext cx="1584176" cy="7200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80675" y="1714525"/>
              <a:ext cx="1784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Souche pathogène (P)</a:t>
              </a:r>
              <a:endParaRPr lang="fr-FR" sz="14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73474" y="1724050"/>
              <a:ext cx="1809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Souche saprophyte (S)</a:t>
              </a:r>
              <a:endParaRPr lang="fr-FR" sz="1400" dirty="0"/>
            </a:p>
          </p:txBody>
        </p:sp>
        <p:sp>
          <p:nvSpPr>
            <p:cNvPr id="13" name="Flèche vers le bas 12"/>
            <p:cNvSpPr/>
            <p:nvPr/>
          </p:nvSpPr>
          <p:spPr>
            <a:xfrm>
              <a:off x="1475656" y="2132856"/>
              <a:ext cx="144016" cy="396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 vers le bas 15"/>
            <p:cNvSpPr/>
            <p:nvPr/>
          </p:nvSpPr>
          <p:spPr>
            <a:xfrm>
              <a:off x="3275856" y="2132856"/>
              <a:ext cx="144016" cy="396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422390" y="2132856"/>
              <a:ext cx="3931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Amplification au hasard à l’aide de courtes amorces</a:t>
              </a:r>
              <a:endParaRPr lang="fr-FR" sz="1400" dirty="0"/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755576" y="2636912"/>
              <a:ext cx="1584176" cy="7200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555776" y="2636912"/>
              <a:ext cx="1584176" cy="7200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755576" y="2636912"/>
              <a:ext cx="180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>
              <a:off x="1043608" y="2708920"/>
              <a:ext cx="180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3131840" y="2636912"/>
              <a:ext cx="180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3671920" y="2708920"/>
              <a:ext cx="180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1187624" y="2636912"/>
              <a:ext cx="180000" cy="0"/>
            </a:xfrm>
            <a:prstGeom prst="straightConnector1">
              <a:avLst/>
            </a:prstGeom>
            <a:ln w="19050">
              <a:solidFill>
                <a:schemeClr val="accent5"/>
              </a:soli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H="1">
              <a:off x="1727704" y="2708920"/>
              <a:ext cx="180000" cy="0"/>
            </a:xfrm>
            <a:prstGeom prst="straightConnector1">
              <a:avLst/>
            </a:prstGeom>
            <a:ln w="19050">
              <a:solidFill>
                <a:schemeClr val="accent5"/>
              </a:soli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Flèche vers le bas 25"/>
            <p:cNvSpPr/>
            <p:nvPr/>
          </p:nvSpPr>
          <p:spPr>
            <a:xfrm>
              <a:off x="1475656" y="2816976"/>
              <a:ext cx="144016" cy="396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lèche vers le bas 26"/>
            <p:cNvSpPr/>
            <p:nvPr/>
          </p:nvSpPr>
          <p:spPr>
            <a:xfrm>
              <a:off x="3275856" y="2816976"/>
              <a:ext cx="144016" cy="396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Picture 8" descr="http://www.memoireonline.com/11/09/2888/Polymorphisme-des-antigenes-plaquettaires-humains-dans-la-population-tunisienne17.png"/>
            <p:cNvPicPr>
              <a:picLocks noChangeAspect="1" noChangeArrowheads="1"/>
            </p:cNvPicPr>
            <p:nvPr/>
          </p:nvPicPr>
          <p:blipFill>
            <a:blip r:embed="rId3" cstate="print"/>
            <a:srcRect l="53827" t="44786"/>
            <a:stretch>
              <a:fillRect/>
            </a:stretch>
          </p:blipFill>
          <p:spPr bwMode="auto">
            <a:xfrm>
              <a:off x="1547664" y="3579996"/>
              <a:ext cx="1836000" cy="1649204"/>
            </a:xfrm>
            <a:prstGeom prst="rect">
              <a:avLst/>
            </a:prstGeom>
            <a:noFill/>
          </p:spPr>
        </p:pic>
        <p:sp>
          <p:nvSpPr>
            <p:cNvPr id="29" name="ZoneTexte 28"/>
            <p:cNvSpPr txBox="1"/>
            <p:nvPr/>
          </p:nvSpPr>
          <p:spPr>
            <a:xfrm>
              <a:off x="3420021" y="2852936"/>
              <a:ext cx="27367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Révélation des fragments amplifiés</a:t>
              </a:r>
              <a:endParaRPr lang="fr-FR" sz="14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99134" y="5229200"/>
              <a:ext cx="4149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Polymorphisme d’amplification entre les deux souches</a:t>
              </a:r>
              <a:endParaRPr lang="fr-FR" sz="1400" dirty="0"/>
            </a:p>
          </p:txBody>
        </p:sp>
        <p:sp>
          <p:nvSpPr>
            <p:cNvPr id="31" name="ZoneTexte 30"/>
            <p:cNvSpPr txBox="1"/>
            <p:nvPr/>
          </p:nvSpPr>
          <p:spPr>
            <a:xfrm rot="16200000">
              <a:off x="1617749" y="3219044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P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 rot="16200000">
              <a:off x="2199423" y="3219044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S</a:t>
              </a:r>
            </a:p>
          </p:txBody>
        </p:sp>
        <p:sp>
          <p:nvSpPr>
            <p:cNvPr id="33" name="Ellipse 32"/>
            <p:cNvSpPr/>
            <p:nvPr/>
          </p:nvSpPr>
          <p:spPr>
            <a:xfrm>
              <a:off x="1547664" y="4437112"/>
              <a:ext cx="504056" cy="3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116990" y="3232411"/>
              <a:ext cx="4616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Découpe et purification de l’</a:t>
              </a:r>
              <a:r>
                <a:rPr lang="fr-FR" sz="1400" dirty="0" err="1" smtClean="0"/>
                <a:t>amplicon</a:t>
              </a:r>
              <a:r>
                <a:rPr lang="fr-FR" sz="1400" dirty="0" smtClean="0"/>
                <a:t> spécifique de la souches pathogène</a:t>
              </a:r>
              <a:endParaRPr lang="fr-FR" sz="1400" dirty="0"/>
            </a:p>
          </p:txBody>
        </p:sp>
        <p:cxnSp>
          <p:nvCxnSpPr>
            <p:cNvPr id="35" name="Connecteur en arc 34"/>
            <p:cNvCxnSpPr>
              <a:stCxn id="33" idx="6"/>
              <a:endCxn id="34" idx="1"/>
            </p:cNvCxnSpPr>
            <p:nvPr/>
          </p:nvCxnSpPr>
          <p:spPr>
            <a:xfrm flipV="1">
              <a:off x="2051720" y="3494021"/>
              <a:ext cx="2065270" cy="110509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3988344" y="4107155"/>
              <a:ext cx="4882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Séquençage du fragment et design d’amorces spécifiques (SCAR)</a:t>
              </a:r>
              <a:endParaRPr lang="fr-FR" sz="1400" dirty="0"/>
            </a:p>
          </p:txBody>
        </p:sp>
        <p:sp>
          <p:nvSpPr>
            <p:cNvPr id="37" name="Flèche vers le bas 36"/>
            <p:cNvSpPr/>
            <p:nvPr/>
          </p:nvSpPr>
          <p:spPr>
            <a:xfrm>
              <a:off x="6353440" y="3747115"/>
              <a:ext cx="144016" cy="39600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964521" y="4783536"/>
              <a:ext cx="2921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Utilisation des amorces spécifiques pour détecter la souche pathogène</a:t>
              </a:r>
              <a:endParaRPr lang="fr-FR" sz="1400" dirty="0"/>
            </a:p>
          </p:txBody>
        </p:sp>
        <p:sp>
          <p:nvSpPr>
            <p:cNvPr id="39" name="Flèche vers le bas 38"/>
            <p:cNvSpPr/>
            <p:nvPr/>
          </p:nvSpPr>
          <p:spPr>
            <a:xfrm>
              <a:off x="6353440" y="4395187"/>
              <a:ext cx="144016" cy="39600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42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Le cyclamen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3489" b="32404"/>
          <a:stretch/>
        </p:blipFill>
        <p:spPr>
          <a:xfrm>
            <a:off x="613332" y="92761"/>
            <a:ext cx="1364858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1720296164"/>
              </p:ext>
            </p:extLst>
          </p:nvPr>
        </p:nvGraphicFramePr>
        <p:xfrm>
          <a:off x="1074032" y="1622532"/>
          <a:ext cx="7020000" cy="45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://www.hainautnorddefrance.com/fichs/123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2991" r="28256" b="14186"/>
          <a:stretch/>
        </p:blipFill>
        <p:spPr bwMode="auto">
          <a:xfrm>
            <a:off x="1923855" y="3155834"/>
            <a:ext cx="373108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hainautnorddefrance.com/fichs/123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2991" r="28256" b="14186"/>
          <a:stretch/>
        </p:blipFill>
        <p:spPr bwMode="auto">
          <a:xfrm>
            <a:off x="4002933" y="3270627"/>
            <a:ext cx="373108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hainautnorddefrance.com/fichs/123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2991" r="28256" b="14186"/>
          <a:stretch/>
        </p:blipFill>
        <p:spPr bwMode="auto">
          <a:xfrm>
            <a:off x="6056502" y="2890317"/>
            <a:ext cx="373108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omessedefleurs.fr/media/catalog/product/cache/1/image/615x/9df78eab33525d08d6e5fb8d27136e95/j/a/jacinthe-splendid-cornelia-5763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16" y="3914127"/>
            <a:ext cx="373109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romessedefleurs.fr/media/catalog/product/cache/1/image/615x/9df78eab33525d08d6e5fb8d27136e95/j/a/jacinthe-splendid-cornelia-5763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50" y="3901993"/>
            <a:ext cx="373109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romessedefleurs.fr/media/catalog/product/cache/1/image/615x/9df78eab33525d08d6e5fb8d27136e95/j/a/jacinthe-splendid-cornelia-5763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84" y="3719179"/>
            <a:ext cx="373109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epinieres-huchet.com/media/azalea_ho_oden__031260700_1500_20042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31616" r="25914"/>
          <a:stretch/>
        </p:blipFill>
        <p:spPr bwMode="auto">
          <a:xfrm>
            <a:off x="3274385" y="4910544"/>
            <a:ext cx="373895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pepinieres-huchet.com/media/azalea_ho_oden__031260700_1500_20042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31616" r="25914"/>
          <a:stretch/>
        </p:blipFill>
        <p:spPr bwMode="auto">
          <a:xfrm>
            <a:off x="5339785" y="5015548"/>
            <a:ext cx="373895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pepinieres-huchet.com/media/azalea_ho_oden__031260700_1500_20042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31616" r="25914"/>
          <a:stretch/>
        </p:blipFill>
        <p:spPr bwMode="auto">
          <a:xfrm>
            <a:off x="7411617" y="4959570"/>
            <a:ext cx="373895" cy="36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1" r="-1" b="32883"/>
          <a:stretch/>
        </p:blipFill>
        <p:spPr>
          <a:xfrm>
            <a:off x="2820982" y="4627558"/>
            <a:ext cx="371705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1" r="-1" b="32883"/>
          <a:stretch/>
        </p:blipFill>
        <p:spPr>
          <a:xfrm>
            <a:off x="4890057" y="4658177"/>
            <a:ext cx="371705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1" r="-1" b="32883"/>
          <a:stretch/>
        </p:blipFill>
        <p:spPr>
          <a:xfrm>
            <a:off x="6954725" y="4752919"/>
            <a:ext cx="371705" cy="36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3</a:t>
            </a:fld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466569" y="6364810"/>
            <a:ext cx="22108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/>
              <a:t>Données </a:t>
            </a:r>
            <a:r>
              <a:rPr lang="fr-FR" sz="1100" dirty="0" err="1" smtClean="0"/>
              <a:t>FranceAgriMer</a:t>
            </a:r>
            <a:r>
              <a:rPr lang="fr-FR" sz="1100" dirty="0" smtClean="0"/>
              <a:t>, juin 2014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678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Le cyclamen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3489" b="32404"/>
          <a:stretch/>
        </p:blipFill>
        <p:spPr>
          <a:xfrm>
            <a:off x="613332" y="93519"/>
            <a:ext cx="1364858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4</a:t>
            </a:fld>
            <a:endParaRPr lang="fr-FR"/>
          </a:p>
        </p:txBody>
      </p:sp>
      <p:pic>
        <p:nvPicPr>
          <p:cNvPr id="19" name="Image 18" descr="Cyclamen_intaminatum7_JL.jpg"/>
          <p:cNvPicPr>
            <a:picLocks noChangeAspect="1"/>
          </p:cNvPicPr>
          <p:nvPr/>
        </p:nvPicPr>
        <p:blipFill>
          <a:blip r:embed="rId3" cstate="print"/>
          <a:srcRect l="8059" r="17953"/>
          <a:stretch>
            <a:fillRect/>
          </a:stretch>
        </p:blipFill>
        <p:spPr>
          <a:xfrm>
            <a:off x="3988963" y="3387787"/>
            <a:ext cx="1624611" cy="1590070"/>
          </a:xfrm>
          <a:prstGeom prst="ellipse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816457" y="2089153"/>
            <a:ext cx="1182628" cy="342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Oomycètes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685425" y="4425622"/>
            <a:ext cx="1405559" cy="342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Champignons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215386" y="5159940"/>
            <a:ext cx="1182628" cy="34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Bactéries</a:t>
            </a:r>
            <a:endParaRPr lang="fr-FR" dirty="0"/>
          </a:p>
        </p:txBody>
      </p:sp>
      <p:pic>
        <p:nvPicPr>
          <p:cNvPr id="23" name="Picture 2" descr="http://ephytia.inra.fr/salade/salade_utilisateur/images/Pythium479.jpg"/>
          <p:cNvPicPr>
            <a:picLocks noChangeAspect="1" noChangeArrowheads="1"/>
          </p:cNvPicPr>
          <p:nvPr/>
        </p:nvPicPr>
        <p:blipFill>
          <a:blip r:embed="rId4" cstate="print"/>
          <a:srcRect l="11542" r="20361" b="31401"/>
          <a:stretch>
            <a:fillRect/>
          </a:stretch>
        </p:blipFill>
        <p:spPr bwMode="auto">
          <a:xfrm>
            <a:off x="6754565" y="2453200"/>
            <a:ext cx="1296640" cy="901109"/>
          </a:xfrm>
          <a:prstGeom prst="roundRect">
            <a:avLst/>
          </a:prstGeom>
          <a:noFill/>
        </p:spPr>
      </p:pic>
      <p:cxnSp>
        <p:nvCxnSpPr>
          <p:cNvPr id="24" name="Forme 51"/>
          <p:cNvCxnSpPr>
            <a:stCxn id="23" idx="1"/>
            <a:endCxn id="19" idx="7"/>
          </p:cNvCxnSpPr>
          <p:nvPr/>
        </p:nvCxnSpPr>
        <p:spPr>
          <a:xfrm rot="10800000" flipV="1">
            <a:off x="5375654" y="2903754"/>
            <a:ext cx="1378910" cy="71689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466636" y="3339756"/>
            <a:ext cx="189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Pythium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debaryanum</a:t>
            </a:r>
            <a:endParaRPr lang="fr-FR" sz="1400" i="1" dirty="0" smtClean="0"/>
          </a:p>
          <a:p>
            <a:pPr algn="ctr"/>
            <a:r>
              <a:rPr lang="fr-FR" sz="1400" i="1" dirty="0" smtClean="0"/>
              <a:t>Phytophthora </a:t>
            </a:r>
            <a:r>
              <a:rPr lang="fr-FR" sz="1400" i="1" dirty="0" err="1" smtClean="0"/>
              <a:t>tropicalis</a:t>
            </a:r>
            <a:endParaRPr lang="fr-FR" sz="1400" i="1" dirty="0"/>
          </a:p>
        </p:txBody>
      </p:sp>
      <p:pic>
        <p:nvPicPr>
          <p:cNvPr id="26" name="Picture 4" descr="http://1.bp.blogspot.com/_Wh3B9qjHrZY/S7-AI774iXI/AAAAAAAAABs/4Vf9viSHLkI/s1600/Fusarium.jpg"/>
          <p:cNvPicPr>
            <a:picLocks noChangeAspect="1" noChangeArrowheads="1"/>
          </p:cNvPicPr>
          <p:nvPr/>
        </p:nvPicPr>
        <p:blipFill>
          <a:blip r:embed="rId5" cstate="print"/>
          <a:srcRect t="12444" r="21333" b="9333"/>
          <a:stretch>
            <a:fillRect/>
          </a:stretch>
        </p:blipFill>
        <p:spPr bwMode="auto">
          <a:xfrm>
            <a:off x="6689402" y="4759404"/>
            <a:ext cx="1348081" cy="970686"/>
          </a:xfrm>
          <a:prstGeom prst="roundRect">
            <a:avLst/>
          </a:prstGeom>
          <a:noFill/>
        </p:spPr>
      </p:pic>
      <p:cxnSp>
        <p:nvCxnSpPr>
          <p:cNvPr id="27" name="Forme 69"/>
          <p:cNvCxnSpPr>
            <a:stCxn id="26" idx="1"/>
            <a:endCxn id="19" idx="5"/>
          </p:cNvCxnSpPr>
          <p:nvPr/>
        </p:nvCxnSpPr>
        <p:spPr>
          <a:xfrm rot="10800000">
            <a:off x="5375654" y="4744997"/>
            <a:ext cx="1313747" cy="499751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478004" y="5693990"/>
            <a:ext cx="1891996" cy="1084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Fusarium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oxysporum</a:t>
            </a:r>
            <a:endParaRPr lang="fr-FR" sz="1400" i="1" dirty="0" smtClean="0"/>
          </a:p>
          <a:p>
            <a:pPr algn="ctr"/>
            <a:r>
              <a:rPr lang="fr-FR" sz="1400" i="1" dirty="0" err="1" smtClean="0"/>
              <a:t>Alternaria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alternata</a:t>
            </a:r>
            <a:endParaRPr lang="fr-FR" sz="1400" i="1" dirty="0" smtClean="0"/>
          </a:p>
          <a:p>
            <a:pPr algn="ctr"/>
            <a:r>
              <a:rPr lang="fr-FR" sz="1400" i="1" dirty="0" err="1" smtClean="0"/>
              <a:t>Colletotrichum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fragariae</a:t>
            </a:r>
            <a:endParaRPr lang="fr-FR" sz="1400" i="1" dirty="0" smtClean="0"/>
          </a:p>
          <a:p>
            <a:pPr algn="ctr"/>
            <a:r>
              <a:rPr lang="fr-FR" sz="1400" i="1" dirty="0" smtClean="0"/>
              <a:t>Botrytis </a:t>
            </a:r>
            <a:r>
              <a:rPr lang="fr-FR" sz="1400" i="1" dirty="0" err="1" smtClean="0"/>
              <a:t>cinerea</a:t>
            </a:r>
            <a:endParaRPr lang="fr-FR" sz="1400" i="1" dirty="0" smtClean="0"/>
          </a:p>
          <a:p>
            <a:pPr algn="ctr"/>
            <a:r>
              <a:rPr lang="fr-FR" sz="1400" i="1" dirty="0" smtClean="0"/>
              <a:t>…</a:t>
            </a:r>
            <a:endParaRPr lang="fr-FR" sz="1400" i="1" dirty="0"/>
          </a:p>
        </p:txBody>
      </p:sp>
      <p:pic>
        <p:nvPicPr>
          <p:cNvPr id="29" name="Picture 6" descr="http://aem.asm.org/content/73/18/5904/F3.large.jpg"/>
          <p:cNvPicPr>
            <a:picLocks noChangeAspect="1" noChangeArrowheads="1"/>
          </p:cNvPicPr>
          <p:nvPr/>
        </p:nvPicPr>
        <p:blipFill>
          <a:blip r:embed="rId6" cstate="print"/>
          <a:srcRect r="52236" b="56522"/>
          <a:stretch>
            <a:fillRect/>
          </a:stretch>
        </p:blipFill>
        <p:spPr bwMode="auto">
          <a:xfrm>
            <a:off x="4213455" y="5512026"/>
            <a:ext cx="1227449" cy="1001232"/>
          </a:xfrm>
          <a:prstGeom prst="roundRect">
            <a:avLst/>
          </a:prstGeom>
          <a:noFill/>
        </p:spPr>
      </p:pic>
      <p:cxnSp>
        <p:nvCxnSpPr>
          <p:cNvPr id="30" name="Connecteur en arc 29"/>
          <p:cNvCxnSpPr>
            <a:stCxn id="22" idx="0"/>
            <a:endCxn id="19" idx="4"/>
          </p:cNvCxnSpPr>
          <p:nvPr/>
        </p:nvCxnSpPr>
        <p:spPr>
          <a:xfrm rot="16200000" flipV="1">
            <a:off x="4712943" y="5066182"/>
            <a:ext cx="182083" cy="543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118874" y="6513251"/>
            <a:ext cx="1494830" cy="285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Erwinia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carotovora</a:t>
            </a:r>
            <a:endParaRPr lang="fr-FR" sz="1400" i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1210163" y="1973302"/>
            <a:ext cx="1311179" cy="342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Arthropodes</a:t>
            </a:r>
            <a:endParaRPr lang="fr-FR" dirty="0"/>
          </a:p>
        </p:txBody>
      </p:sp>
      <p:pic>
        <p:nvPicPr>
          <p:cNvPr id="33" name="Picture 8" descr="mite adul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403268" y="2173323"/>
            <a:ext cx="934483" cy="1263584"/>
          </a:xfrm>
          <a:prstGeom prst="roundRect">
            <a:avLst/>
          </a:prstGeom>
          <a:noFill/>
        </p:spPr>
      </p:pic>
      <p:sp>
        <p:nvSpPr>
          <p:cNvPr id="34" name="ZoneTexte 33"/>
          <p:cNvSpPr txBox="1"/>
          <p:nvPr/>
        </p:nvSpPr>
        <p:spPr>
          <a:xfrm>
            <a:off x="1027603" y="3224009"/>
            <a:ext cx="1716839" cy="684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Tarsonemus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pallidus</a:t>
            </a:r>
            <a:endParaRPr lang="fr-FR" sz="1400" i="1" dirty="0" smtClean="0"/>
          </a:p>
          <a:p>
            <a:pPr algn="ctr"/>
            <a:r>
              <a:rPr lang="fr-FR" sz="1400" i="1" dirty="0" err="1" smtClean="0"/>
              <a:t>Otiorhynchus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sulcatus</a:t>
            </a:r>
            <a:endParaRPr lang="fr-FR" sz="1400" i="1" dirty="0" smtClean="0"/>
          </a:p>
          <a:p>
            <a:pPr algn="ctr"/>
            <a:r>
              <a:rPr lang="fr-FR" sz="1400" i="1" dirty="0" err="1" smtClean="0"/>
              <a:t>Thysanoptera</a:t>
            </a:r>
            <a:r>
              <a:rPr lang="fr-FR" sz="1400" i="1" dirty="0" smtClean="0"/>
              <a:t> </a:t>
            </a:r>
            <a:r>
              <a:rPr lang="fr-FR" sz="1400" dirty="0" err="1" smtClean="0"/>
              <a:t>sp</a:t>
            </a:r>
            <a:r>
              <a:rPr lang="fr-FR" sz="1400" i="1" dirty="0" smtClean="0"/>
              <a:t>.</a:t>
            </a:r>
            <a:endParaRPr lang="fr-FR" sz="1400" i="1" dirty="0"/>
          </a:p>
        </p:txBody>
      </p:sp>
      <p:cxnSp>
        <p:nvCxnSpPr>
          <p:cNvPr id="35" name="Connecteur en arc 34"/>
          <p:cNvCxnSpPr>
            <a:stCxn id="33" idx="0"/>
            <a:endCxn id="19" idx="1"/>
          </p:cNvCxnSpPr>
          <p:nvPr/>
        </p:nvCxnSpPr>
        <p:spPr>
          <a:xfrm>
            <a:off x="2502302" y="2805115"/>
            <a:ext cx="1724580" cy="81553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10" descr="http://ictvdb.bio-mirror.cn/WIntkey/Images/b6_350.jpg"/>
          <p:cNvPicPr>
            <a:picLocks noChangeAspect="1" noChangeArrowheads="1"/>
          </p:cNvPicPr>
          <p:nvPr/>
        </p:nvPicPr>
        <p:blipFill>
          <a:blip r:embed="rId8" cstate="print"/>
          <a:srcRect t="21600" r="22241" b="20081"/>
          <a:stretch>
            <a:fillRect/>
          </a:stretch>
        </p:blipFill>
        <p:spPr bwMode="auto">
          <a:xfrm>
            <a:off x="1259943" y="4531473"/>
            <a:ext cx="1382647" cy="1001232"/>
          </a:xfrm>
          <a:prstGeom prst="roundRect">
            <a:avLst/>
          </a:prstGeom>
          <a:noFill/>
        </p:spPr>
      </p:pic>
      <p:sp>
        <p:nvSpPr>
          <p:cNvPr id="37" name="ZoneTexte 36"/>
          <p:cNvSpPr txBox="1"/>
          <p:nvPr/>
        </p:nvSpPr>
        <p:spPr>
          <a:xfrm>
            <a:off x="1390976" y="4167427"/>
            <a:ext cx="1182628" cy="34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Virus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1121663" y="5502552"/>
            <a:ext cx="1728501" cy="48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/>
              <a:t>Tospovirus</a:t>
            </a:r>
            <a:r>
              <a:rPr lang="fr-FR" sz="1400" i="1" dirty="0" smtClean="0"/>
              <a:t> (</a:t>
            </a:r>
            <a:r>
              <a:rPr lang="fr-FR" sz="1400" i="1" dirty="0" err="1" smtClean="0"/>
              <a:t>Tomato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spotted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wilt</a:t>
            </a:r>
            <a:r>
              <a:rPr lang="fr-FR" sz="1400" i="1" dirty="0" smtClean="0"/>
              <a:t> virus)</a:t>
            </a:r>
            <a:endParaRPr lang="fr-FR" sz="1400" i="1" dirty="0"/>
          </a:p>
        </p:txBody>
      </p:sp>
      <p:cxnSp>
        <p:nvCxnSpPr>
          <p:cNvPr id="39" name="Forme 98"/>
          <p:cNvCxnSpPr>
            <a:stCxn id="36" idx="3"/>
            <a:endCxn id="19" idx="2"/>
          </p:cNvCxnSpPr>
          <p:nvPr/>
        </p:nvCxnSpPr>
        <p:spPr>
          <a:xfrm flipV="1">
            <a:off x="2642590" y="4182822"/>
            <a:ext cx="1346372" cy="84926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" name="Picture 2" descr="http://www.futura-sciences.com/comprendre/d/images/695/decomp_nemato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56" y="1803317"/>
            <a:ext cx="1277379" cy="934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1" name="ZoneTexte 40"/>
          <p:cNvSpPr txBox="1"/>
          <p:nvPr/>
        </p:nvSpPr>
        <p:spPr>
          <a:xfrm>
            <a:off x="4196383" y="1470581"/>
            <a:ext cx="1215135" cy="342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Nématodes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4127243" y="2672193"/>
            <a:ext cx="1328601" cy="485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Meloïdogyne</a:t>
            </a:r>
            <a:r>
              <a:rPr lang="fr-FR" sz="1400" dirty="0" smtClean="0"/>
              <a:t> </a:t>
            </a:r>
            <a:r>
              <a:rPr lang="fr-FR" sz="1400" dirty="0" err="1" smtClean="0"/>
              <a:t>sp</a:t>
            </a:r>
            <a:r>
              <a:rPr lang="fr-FR" sz="1400" dirty="0" smtClean="0"/>
              <a:t>.</a:t>
            </a:r>
          </a:p>
          <a:p>
            <a:pPr algn="ctr"/>
            <a:r>
              <a:rPr lang="fr-FR" sz="1400" i="1" dirty="0" err="1" smtClean="0"/>
              <a:t>Heterodera</a:t>
            </a:r>
            <a:r>
              <a:rPr lang="fr-FR" sz="1400" dirty="0" smtClean="0"/>
              <a:t> </a:t>
            </a:r>
            <a:r>
              <a:rPr lang="fr-FR" sz="1400" dirty="0" err="1" smtClean="0"/>
              <a:t>sp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cxnSp>
        <p:nvCxnSpPr>
          <p:cNvPr id="43" name="Connecteur droit avec flèche 42"/>
          <p:cNvCxnSpPr>
            <a:stCxn id="42" idx="2"/>
            <a:endCxn id="19" idx="0"/>
          </p:cNvCxnSpPr>
          <p:nvPr/>
        </p:nvCxnSpPr>
        <p:spPr>
          <a:xfrm>
            <a:off x="4791543" y="3157253"/>
            <a:ext cx="9725" cy="230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Flèche droite 43"/>
          <p:cNvSpPr/>
          <p:nvPr/>
        </p:nvSpPr>
        <p:spPr>
          <a:xfrm>
            <a:off x="6174242" y="5794136"/>
            <a:ext cx="449360" cy="1001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droite 44"/>
          <p:cNvSpPr/>
          <p:nvPr/>
        </p:nvSpPr>
        <p:spPr>
          <a:xfrm>
            <a:off x="6345769" y="6437752"/>
            <a:ext cx="449360" cy="1001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droite 45"/>
          <p:cNvSpPr/>
          <p:nvPr/>
        </p:nvSpPr>
        <p:spPr>
          <a:xfrm>
            <a:off x="3712402" y="6613515"/>
            <a:ext cx="449360" cy="1001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 droite 46"/>
          <p:cNvSpPr/>
          <p:nvPr/>
        </p:nvSpPr>
        <p:spPr>
          <a:xfrm>
            <a:off x="774000" y="3743742"/>
            <a:ext cx="449360" cy="1001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69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0" rIns="0">
            <a:normAutofit/>
          </a:bodyPr>
          <a:lstStyle/>
          <a:p>
            <a:pPr algn="ctr"/>
            <a:r>
              <a:rPr lang="fr-FR" sz="4000" i="1" dirty="0" err="1" smtClean="0">
                <a:solidFill>
                  <a:schemeClr val="accent2">
                    <a:lumMod val="75000"/>
                  </a:schemeClr>
                </a:solidFill>
              </a:rPr>
              <a:t>Fusarium</a:t>
            </a:r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4000" i="1" dirty="0" err="1" smtClean="0">
                <a:solidFill>
                  <a:schemeClr val="accent2">
                    <a:lumMod val="75000"/>
                  </a:schemeClr>
                </a:solidFill>
              </a:rPr>
              <a:t>oxysporum</a:t>
            </a:r>
            <a:endParaRPr lang="fr-FR" sz="4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3875" y="1679448"/>
            <a:ext cx="7818664" cy="517855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 </a:t>
            </a:r>
            <a:r>
              <a:rPr lang="fr-FR" sz="2600" i="1" dirty="0" err="1" smtClean="0"/>
              <a:t>Fusarium</a:t>
            </a:r>
            <a:r>
              <a:rPr lang="fr-FR" sz="2600" i="1" dirty="0" smtClean="0"/>
              <a:t> </a:t>
            </a:r>
            <a:r>
              <a:rPr lang="fr-FR" sz="2600" i="1" dirty="0" err="1" smtClean="0"/>
              <a:t>oxysporum</a:t>
            </a:r>
            <a:endParaRPr lang="fr-FR" sz="2600" i="1" dirty="0" smtClean="0"/>
          </a:p>
          <a:p>
            <a:pPr lvl="1"/>
            <a:r>
              <a:rPr lang="fr-FR" sz="2000" dirty="0" smtClean="0"/>
              <a:t> </a:t>
            </a:r>
            <a:r>
              <a:rPr lang="fr-FR" sz="2200" dirty="0" smtClean="0"/>
              <a:t>Tellurique</a:t>
            </a:r>
          </a:p>
          <a:p>
            <a:pPr lvl="1"/>
            <a:r>
              <a:rPr lang="fr-FR" sz="2200" dirty="0" smtClean="0"/>
              <a:t> Ubiquitaire</a:t>
            </a:r>
          </a:p>
          <a:p>
            <a:pPr lvl="1"/>
            <a:r>
              <a:rPr lang="fr-FR" sz="2200" dirty="0" smtClean="0"/>
              <a:t> Importante diversité de souches</a:t>
            </a:r>
          </a:p>
          <a:p>
            <a:pPr lvl="1"/>
            <a:endParaRPr lang="fr-FR" sz="5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300" dirty="0" smtClean="0"/>
              <a:t> </a:t>
            </a:r>
            <a:r>
              <a:rPr lang="fr-FR" sz="2600" dirty="0" smtClean="0"/>
              <a:t>Souches pathogènes</a:t>
            </a:r>
          </a:p>
          <a:p>
            <a:pPr lvl="1"/>
            <a:r>
              <a:rPr lang="fr-FR" sz="2000" dirty="0"/>
              <a:t> </a:t>
            </a:r>
            <a:r>
              <a:rPr lang="fr-FR" sz="2200" dirty="0" smtClean="0"/>
              <a:t>Gamme d’hôtes d’environ 100 espèces végétales</a:t>
            </a:r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r>
              <a:rPr lang="fr-FR" sz="2200" dirty="0" smtClean="0"/>
              <a:t>Subdivision en formes spéciales (f. </a:t>
            </a:r>
            <a:r>
              <a:rPr lang="fr-FR" sz="2200" dirty="0" err="1" smtClean="0"/>
              <a:t>sp</a:t>
            </a:r>
            <a:r>
              <a:rPr lang="fr-FR" sz="2200" dirty="0" smtClean="0"/>
              <a:t>.)</a:t>
            </a:r>
          </a:p>
          <a:p>
            <a:pPr lvl="1"/>
            <a:r>
              <a:rPr lang="fr-FR" sz="2200" dirty="0" smtClean="0"/>
              <a:t>Déterminants génétiques du pouvoir pathogène peu connus</a:t>
            </a:r>
          </a:p>
          <a:p>
            <a:pPr lvl="1"/>
            <a:endParaRPr lang="fr-FR" sz="5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300" dirty="0" smtClean="0"/>
              <a:t> </a:t>
            </a:r>
            <a:r>
              <a:rPr lang="fr-FR" sz="2600" i="1" dirty="0" err="1" smtClean="0"/>
              <a:t>Fusarium</a:t>
            </a:r>
            <a:r>
              <a:rPr lang="fr-FR" sz="2600" dirty="0" smtClean="0"/>
              <a:t> </a:t>
            </a:r>
            <a:r>
              <a:rPr lang="fr-FR" sz="2600" i="1" dirty="0" err="1" smtClean="0"/>
              <a:t>oxysporum</a:t>
            </a:r>
            <a:r>
              <a:rPr lang="fr-FR" sz="2600" dirty="0" smtClean="0"/>
              <a:t> f. </a:t>
            </a:r>
            <a:r>
              <a:rPr lang="fr-FR" sz="2600" dirty="0" err="1" smtClean="0"/>
              <a:t>sp</a:t>
            </a:r>
            <a:r>
              <a:rPr lang="fr-FR" sz="2600" dirty="0" smtClean="0"/>
              <a:t>. </a:t>
            </a:r>
            <a:r>
              <a:rPr lang="fr-FR" sz="2600" i="1" dirty="0" err="1"/>
              <a:t>c</a:t>
            </a:r>
            <a:r>
              <a:rPr lang="fr-FR" sz="2600" i="1" dirty="0" err="1" smtClean="0"/>
              <a:t>yclaminis</a:t>
            </a:r>
            <a:r>
              <a:rPr lang="fr-FR" sz="2600" dirty="0" smtClean="0"/>
              <a:t> (</a:t>
            </a:r>
            <a:r>
              <a:rPr lang="fr-FR" sz="2600" dirty="0" err="1" smtClean="0"/>
              <a:t>Focy</a:t>
            </a:r>
            <a:r>
              <a:rPr lang="fr-FR" sz="2600" dirty="0" smtClean="0"/>
              <a:t>)</a:t>
            </a:r>
          </a:p>
          <a:p>
            <a:pPr lvl="1"/>
            <a:r>
              <a:rPr lang="fr-FR" sz="2000" dirty="0"/>
              <a:t> </a:t>
            </a:r>
            <a:r>
              <a:rPr lang="fr-FR" sz="2200" dirty="0" smtClean="0"/>
              <a:t>Très peu étudié</a:t>
            </a:r>
          </a:p>
          <a:p>
            <a:pPr lvl="1"/>
            <a:r>
              <a:rPr lang="fr-FR" sz="2200" dirty="0"/>
              <a:t> </a:t>
            </a:r>
            <a:r>
              <a:rPr lang="fr-FR" sz="2200" dirty="0" smtClean="0"/>
              <a:t>Stade de contamination en cours de culture peu connu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20000" r="29186" b="7751"/>
          <a:stretch/>
        </p:blipFill>
        <p:spPr>
          <a:xfrm>
            <a:off x="612748" y="98764"/>
            <a:ext cx="1368000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5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396000" y="3805742"/>
            <a:ext cx="8352000" cy="864000"/>
            <a:chOff x="35496" y="2554363"/>
            <a:chExt cx="8230302" cy="756064"/>
          </a:xfrm>
        </p:grpSpPr>
        <p:grpSp>
          <p:nvGrpSpPr>
            <p:cNvPr id="8" name="Groupe 7"/>
            <p:cNvGrpSpPr/>
            <p:nvPr/>
          </p:nvGrpSpPr>
          <p:grpSpPr>
            <a:xfrm>
              <a:off x="35496" y="2554363"/>
              <a:ext cx="7409102" cy="756064"/>
              <a:chOff x="323527" y="764640"/>
              <a:chExt cx="7409102" cy="756064"/>
            </a:xfrm>
          </p:grpSpPr>
          <p:pic>
            <p:nvPicPr>
              <p:cNvPr id="10" name="Picture 18" descr="http://img0.mxstatic.com/wallpapers/50c584062ed1e5c1925b22c0996d1d07_large.jpe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549" y="764704"/>
                <a:ext cx="1008000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http://www.jefaismoimeme.com/wp-content/uploads/2013/10/tomat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7" y="764704"/>
                <a:ext cx="771428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http://robert-vigneau.fr/blog/IMG/arton347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764704"/>
                <a:ext cx="756000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http://www.jim.fr/e-docs/00/02/2E/05/carac_photo_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0795" y="764704"/>
                <a:ext cx="1129993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http://ressources.jardinage.eu/images/article/illet-des-fleuristes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0278" y="764704"/>
                <a:ext cx="756000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http://img0.mxstatic.com/wallpapers/72b715a18f4b855775da73e600617908_large.jpe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278" y="764640"/>
                <a:ext cx="1008000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2" descr="http://www.vulgaris-medical.com/sites/default/files/styles/full_content/public/basilic_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764640"/>
                <a:ext cx="943780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http://www.promessedefleurs.fr/media/catalog/product/g/l/glaieul-priscilla-55607-1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168" y="764704"/>
                <a:ext cx="756000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0" descr="http://www.tomates-de-france.com/var/toma/storage/images/media/images/224_tomates_et_concombres4/508-1-fre-FR/224_tomates_et_concombres4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1661" y="764640"/>
                <a:ext cx="690968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4" descr="http://www.miwablo.com/news/wp-content/uploads/2012/04/image_de_coton_bio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27" t="5870" r="3986" b="12946"/>
            <a:stretch/>
          </p:blipFill>
          <p:spPr bwMode="auto">
            <a:xfrm>
              <a:off x="7437106" y="2554363"/>
              <a:ext cx="828692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42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68000"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La fusariose vasculaire du cyclamen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5734" y="1657464"/>
            <a:ext cx="8200720" cy="506401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 smtClean="0"/>
              <a:t> </a:t>
            </a:r>
            <a:r>
              <a:rPr lang="fr-FR" sz="2600" dirty="0" smtClean="0"/>
              <a:t>Maladie la plus destructrice sur cyclamen</a:t>
            </a:r>
          </a:p>
          <a:p>
            <a:pPr lvl="1"/>
            <a:r>
              <a:rPr lang="fr-FR" sz="2200" dirty="0"/>
              <a:t> </a:t>
            </a:r>
            <a:r>
              <a:rPr lang="fr-FR" sz="2200" dirty="0" smtClean="0"/>
              <a:t>Plus de 50 % de pertes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 </a:t>
            </a:r>
            <a:r>
              <a:rPr lang="fr-FR" sz="2600" dirty="0" err="1" smtClean="0"/>
              <a:t>Trachéomycose</a:t>
            </a:r>
            <a:endParaRPr lang="fr-FR" sz="2600" dirty="0" smtClean="0"/>
          </a:p>
          <a:p>
            <a:pPr>
              <a:buFont typeface="Wingdings" panose="05000000000000000000" pitchFamily="2" charset="2"/>
              <a:buChar char="ü"/>
            </a:pPr>
            <a:endParaRPr lang="fr-FR" sz="1000" dirty="0" smtClean="0"/>
          </a:p>
          <a:p>
            <a:pPr>
              <a:buFont typeface="Wingdings" panose="05000000000000000000" pitchFamily="2" charset="2"/>
              <a:buChar char="ü"/>
            </a:pPr>
            <a:endParaRPr lang="fr-FR" sz="2400" dirty="0"/>
          </a:p>
          <a:p>
            <a:pPr>
              <a:buFont typeface="Wingdings" panose="05000000000000000000" pitchFamily="2" charset="2"/>
              <a:buChar char="ü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fr-FR" sz="2400" dirty="0"/>
          </a:p>
          <a:p>
            <a:pPr>
              <a:buFont typeface="Wingdings" panose="05000000000000000000" pitchFamily="2" charset="2"/>
              <a:buChar char="ü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FR" sz="2600" dirty="0" smtClean="0"/>
              <a:t> Déclenchée par un stress hydrique/thermique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600" dirty="0"/>
              <a:t> </a:t>
            </a:r>
            <a:r>
              <a:rPr lang="fr-FR" sz="2600" dirty="0" smtClean="0"/>
              <a:t>Principalement en fin de cycle de culture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600" dirty="0" smtClean="0"/>
              <a:t> Présence en: </a:t>
            </a:r>
            <a:r>
              <a:rPr lang="fr-FR" sz="2200" dirty="0" smtClean="0"/>
              <a:t>Allemagne, Argentine, Australie, Belgique, Brésil, Bulgarie</a:t>
            </a:r>
            <a:r>
              <a:rPr lang="fr-FR" sz="2200" smtClean="0"/>
              <a:t>, Espagne, </a:t>
            </a:r>
            <a:r>
              <a:rPr lang="fr-FR" sz="2200" dirty="0" smtClean="0"/>
              <a:t>Etats-Unis, France, Grande-Bretagne, Italie, Japon, Pays-Bas, …</a:t>
            </a:r>
            <a:endParaRPr lang="fr-FR" sz="2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4764" r="6047" b="27690"/>
          <a:stretch/>
        </p:blipFill>
        <p:spPr>
          <a:xfrm>
            <a:off x="615237" y="96237"/>
            <a:ext cx="1375091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6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163958" y="2928643"/>
            <a:ext cx="8844751" cy="2009149"/>
            <a:chOff x="200451" y="4649974"/>
            <a:chExt cx="8844751" cy="2009149"/>
          </a:xfrm>
        </p:grpSpPr>
        <p:grpSp>
          <p:nvGrpSpPr>
            <p:cNvPr id="7" name="Groupe 6"/>
            <p:cNvGrpSpPr/>
            <p:nvPr/>
          </p:nvGrpSpPr>
          <p:grpSpPr>
            <a:xfrm>
              <a:off x="200451" y="4788800"/>
              <a:ext cx="1534331" cy="1614810"/>
              <a:chOff x="2929742" y="2060848"/>
              <a:chExt cx="1534331" cy="1614810"/>
            </a:xfrm>
          </p:grpSpPr>
          <p:pic>
            <p:nvPicPr>
              <p:cNvPr id="8" name="Picture 3" descr="C:\Users\Charline\Desktop\FuCy\P9121830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45" t="10386" r="15485"/>
              <a:stretch/>
            </p:blipFill>
            <p:spPr bwMode="auto">
              <a:xfrm>
                <a:off x="3035694" y="2060848"/>
                <a:ext cx="1320282" cy="129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2929742" y="3306326"/>
                <a:ext cx="1534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Tubercule sain</a:t>
                </a:r>
                <a:endParaRPr lang="fr-FR" dirty="0"/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1829292" y="4788656"/>
              <a:ext cx="1488956" cy="1870467"/>
              <a:chOff x="5791691" y="2060848"/>
              <a:chExt cx="1488956" cy="1870467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1545" y="2060848"/>
                <a:ext cx="1305887" cy="129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ZoneTexte 11"/>
              <p:cNvSpPr txBox="1"/>
              <p:nvPr/>
            </p:nvSpPr>
            <p:spPr>
              <a:xfrm>
                <a:off x="5791691" y="3284984"/>
                <a:ext cx="14889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Tubercule malade</a:t>
                </a:r>
                <a:endParaRPr lang="fr-FR" dirty="0"/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3491880" y="4649974"/>
              <a:ext cx="5553322" cy="1876166"/>
              <a:chOff x="3419872" y="4595754"/>
              <a:chExt cx="5553322" cy="1876166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7"/>
              <a:stretch/>
            </p:blipFill>
            <p:spPr bwMode="auto">
              <a:xfrm>
                <a:off x="5076256" y="4788029"/>
                <a:ext cx="1800000" cy="13772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39"/>
              <a:stretch/>
            </p:blipFill>
            <p:spPr bwMode="auto">
              <a:xfrm>
                <a:off x="7020272" y="4690325"/>
                <a:ext cx="1872000" cy="147497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2" y="4595754"/>
                <a:ext cx="1476000" cy="156261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3487993" y="6093296"/>
                <a:ext cx="1319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Plante saine</a:t>
                </a:r>
                <a:endParaRPr lang="fr-FR" dirty="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5032563" y="6102588"/>
                <a:ext cx="3940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/>
                  <a:t>Plante malade – évolution de la maladie</a:t>
                </a:r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9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0"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</a:rPr>
              <a:t>Moyens de lutte</a:t>
            </a:r>
            <a:endParaRPr lang="fr-F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7</a:t>
            </a:fld>
            <a:endParaRPr lang="fr-FR" dirty="0"/>
          </a:p>
        </p:txBody>
      </p:sp>
      <p:pic>
        <p:nvPicPr>
          <p:cNvPr id="7" name="Picture 2" descr="http://img.1.im6.fr/05946738-photo-pots-plantes-ludiqu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0" y="93274"/>
            <a:ext cx="2443121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e 89"/>
          <p:cNvGrpSpPr/>
          <p:nvPr/>
        </p:nvGrpSpPr>
        <p:grpSpPr>
          <a:xfrm rot="360000">
            <a:off x="4333213" y="1970477"/>
            <a:ext cx="2306501" cy="2340000"/>
            <a:chOff x="12767247" y="11915731"/>
            <a:chExt cx="2306501" cy="2340000"/>
          </a:xfrm>
        </p:grpSpPr>
        <p:sp>
          <p:nvSpPr>
            <p:cNvPr id="105" name="Rectangle à coins arrondis 104"/>
            <p:cNvSpPr/>
            <p:nvPr/>
          </p:nvSpPr>
          <p:spPr>
            <a:xfrm>
              <a:off x="13011281" y="11915731"/>
              <a:ext cx="1800000" cy="2340000"/>
            </a:xfrm>
            <a:prstGeom prst="roundRect">
              <a:avLst/>
            </a:prstGeom>
            <a:solidFill>
              <a:schemeClr val="bg1"/>
            </a:solidFill>
            <a:ln w="31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6" name="Picture 2" descr="http://pixabay.com/static/uploads/photo/2012/04/01/13/09/beaker-23417_64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9715" y="12094740"/>
              <a:ext cx="1154265" cy="1512000"/>
            </a:xfrm>
            <a:prstGeom prst="rect">
              <a:avLst/>
            </a:prstGeom>
            <a:noFill/>
          </p:spPr>
        </p:pic>
        <p:sp>
          <p:nvSpPr>
            <p:cNvPr id="107" name="ZoneTexte 106"/>
            <p:cNvSpPr txBox="1"/>
            <p:nvPr/>
          </p:nvSpPr>
          <p:spPr>
            <a:xfrm>
              <a:off x="12767247" y="13618617"/>
              <a:ext cx="23065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Chimique</a:t>
              </a:r>
            </a:p>
          </p:txBody>
        </p:sp>
      </p:grpSp>
      <p:grpSp>
        <p:nvGrpSpPr>
          <p:cNvPr id="91" name="Groupe 90"/>
          <p:cNvGrpSpPr/>
          <p:nvPr/>
        </p:nvGrpSpPr>
        <p:grpSpPr>
          <a:xfrm rot="21361246">
            <a:off x="2413831" y="1858356"/>
            <a:ext cx="1800000" cy="2388240"/>
            <a:chOff x="20225136" y="11869250"/>
            <a:chExt cx="1800000" cy="2388240"/>
          </a:xfrm>
        </p:grpSpPr>
        <p:sp>
          <p:nvSpPr>
            <p:cNvPr id="102" name="Rectangle à coins arrondis 101"/>
            <p:cNvSpPr/>
            <p:nvPr/>
          </p:nvSpPr>
          <p:spPr>
            <a:xfrm>
              <a:off x="20225136" y="11869250"/>
              <a:ext cx="1800000" cy="2340000"/>
            </a:xfrm>
            <a:prstGeom prst="roundRect">
              <a:avLst/>
            </a:prstGeom>
            <a:solidFill>
              <a:schemeClr val="bg1"/>
            </a:solidFill>
            <a:ln w="31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20346231" y="13549604"/>
              <a:ext cx="15856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Sélection variétale</a:t>
              </a:r>
            </a:p>
          </p:txBody>
        </p:sp>
        <p:pic>
          <p:nvPicPr>
            <p:cNvPr id="104" name="Picture 3" descr="\\pommard\mse-users$\crlecomte\Mes documents\FoCy\Photo manip\Lutte bio\23-10-14\Cyclamen Damien\PA23244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572559">
              <a:off x="20504623" y="11983912"/>
              <a:ext cx="1215000" cy="1620000"/>
            </a:xfrm>
            <a:prstGeom prst="rect">
              <a:avLst/>
            </a:prstGeom>
            <a:noFill/>
          </p:spPr>
        </p:pic>
      </p:grpSp>
      <p:grpSp>
        <p:nvGrpSpPr>
          <p:cNvPr id="92" name="Groupe 91"/>
          <p:cNvGrpSpPr/>
          <p:nvPr/>
        </p:nvGrpSpPr>
        <p:grpSpPr>
          <a:xfrm rot="20820000">
            <a:off x="88309" y="2218715"/>
            <a:ext cx="2308382" cy="2340000"/>
            <a:chOff x="12307722" y="12150211"/>
            <a:chExt cx="2308382" cy="2340000"/>
          </a:xfrm>
        </p:grpSpPr>
        <p:sp>
          <p:nvSpPr>
            <p:cNvPr id="98" name="Rectangle à coins arrondis 97"/>
            <p:cNvSpPr/>
            <p:nvPr/>
          </p:nvSpPr>
          <p:spPr>
            <a:xfrm>
              <a:off x="12523126" y="12150211"/>
              <a:ext cx="1800000" cy="2340000"/>
            </a:xfrm>
            <a:prstGeom prst="roundRect">
              <a:avLst/>
            </a:prstGeom>
            <a:solidFill>
              <a:schemeClr val="bg1"/>
            </a:solidFill>
            <a:ln w="31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9" name="Groupe 98"/>
            <p:cNvGrpSpPr/>
            <p:nvPr/>
          </p:nvGrpSpPr>
          <p:grpSpPr>
            <a:xfrm>
              <a:off x="12307722" y="12329773"/>
              <a:ext cx="2308382" cy="2154459"/>
              <a:chOff x="16700210" y="21258765"/>
              <a:chExt cx="2308382" cy="2154459"/>
            </a:xfrm>
          </p:grpSpPr>
          <p:pic>
            <p:nvPicPr>
              <p:cNvPr id="100" name="Picture 7" descr="http://handsonlearninginternational.org/Images/Cartoon/FunFigMagnifyingGlass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12652"/>
              <a:stretch>
                <a:fillRect/>
              </a:stretch>
            </p:blipFill>
            <p:spPr bwMode="auto">
              <a:xfrm>
                <a:off x="17115954" y="21258765"/>
                <a:ext cx="1392047" cy="1584000"/>
              </a:xfrm>
              <a:prstGeom prst="rect">
                <a:avLst/>
              </a:prstGeom>
              <a:noFill/>
            </p:spPr>
          </p:pic>
          <p:sp>
            <p:nvSpPr>
              <p:cNvPr id="101" name="ZoneTexte 100"/>
              <p:cNvSpPr txBox="1"/>
              <p:nvPr/>
            </p:nvSpPr>
            <p:spPr>
              <a:xfrm>
                <a:off x="16700210" y="22705338"/>
                <a:ext cx="23083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smtClean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Mesures de prophylaxie</a:t>
                </a:r>
              </a:p>
            </p:txBody>
          </p:sp>
        </p:grpSp>
      </p:grpSp>
      <p:grpSp>
        <p:nvGrpSpPr>
          <p:cNvPr id="93" name="Groupe 92"/>
          <p:cNvGrpSpPr/>
          <p:nvPr/>
        </p:nvGrpSpPr>
        <p:grpSpPr>
          <a:xfrm rot="1043355">
            <a:off x="6827991" y="2439758"/>
            <a:ext cx="1852007" cy="2340210"/>
            <a:chOff x="18082356" y="11606562"/>
            <a:chExt cx="1852007" cy="2340210"/>
          </a:xfrm>
        </p:grpSpPr>
        <p:sp>
          <p:nvSpPr>
            <p:cNvPr id="94" name="Rectangle à coins arrondis 93"/>
            <p:cNvSpPr/>
            <p:nvPr/>
          </p:nvSpPr>
          <p:spPr>
            <a:xfrm>
              <a:off x="18101123" y="11606562"/>
              <a:ext cx="1800000" cy="234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5" name="Groupe 94"/>
            <p:cNvGrpSpPr/>
            <p:nvPr/>
          </p:nvGrpSpPr>
          <p:grpSpPr>
            <a:xfrm>
              <a:off x="18082356" y="11751030"/>
              <a:ext cx="1852007" cy="2195742"/>
              <a:chOff x="11926261" y="16431550"/>
              <a:chExt cx="1852007" cy="2195742"/>
            </a:xfrm>
          </p:grpSpPr>
          <p:sp>
            <p:nvSpPr>
              <p:cNvPr id="96" name="ZoneTexte 95"/>
              <p:cNvSpPr txBox="1"/>
              <p:nvPr/>
            </p:nvSpPr>
            <p:spPr>
              <a:xfrm>
                <a:off x="11926261" y="17919406"/>
                <a:ext cx="18520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smtClean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Lutte</a:t>
                </a:r>
                <a:r>
                  <a:rPr lang="fr-FR" sz="20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2000" b="1" dirty="0" smtClean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biologique</a:t>
                </a:r>
                <a:endParaRPr lang="fr-FR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97" name="Picture 8" descr="\\pommard\mse-users$\crlecomte\Mes documents\FoCy\Photo manip\Lutte bio\Confrontations\photo confrontation\test confrontation\DSCN39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7311" t="21216" r="51805" b="6356"/>
              <a:stretch>
                <a:fillRect/>
              </a:stretch>
            </p:blipFill>
            <p:spPr bwMode="auto">
              <a:xfrm>
                <a:off x="12417935" y="16431550"/>
                <a:ext cx="879974" cy="1548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079" name="ZoneTexte 2078"/>
          <p:cNvSpPr txBox="1"/>
          <p:nvPr/>
        </p:nvSpPr>
        <p:spPr>
          <a:xfrm>
            <a:off x="123169" y="4755559"/>
            <a:ext cx="2747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 Fortement conseillées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 Difficultés de mise en place</a:t>
            </a:r>
            <a:endParaRPr lang="fr-FR" dirty="0"/>
          </a:p>
        </p:txBody>
      </p:sp>
      <p:sp>
        <p:nvSpPr>
          <p:cNvPr id="109" name="ZoneTexte 108"/>
          <p:cNvSpPr txBox="1"/>
          <p:nvPr/>
        </p:nvSpPr>
        <p:spPr>
          <a:xfrm>
            <a:off x="2342039" y="4293120"/>
            <a:ext cx="2102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 Aucune variété résistante disponible</a:t>
            </a:r>
            <a:endParaRPr lang="fr-FR" dirty="0"/>
          </a:p>
        </p:txBody>
      </p:sp>
      <p:sp>
        <p:nvSpPr>
          <p:cNvPr id="110" name="ZoneTexte 109"/>
          <p:cNvSpPr txBox="1"/>
          <p:nvPr/>
        </p:nvSpPr>
        <p:spPr>
          <a:xfrm>
            <a:off x="4186404" y="4333723"/>
            <a:ext cx="2538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 Pas de lutte curative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dirty="0" smtClean="0"/>
              <a:t>Impact environnemental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6927625" y="5054170"/>
            <a:ext cx="202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Résultats prometteurs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rgbClr val="FF757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68000" rIns="0">
            <a:normAutofit/>
          </a:bodyPr>
          <a:lstStyle/>
          <a:p>
            <a:pPr algn="ctr"/>
            <a:r>
              <a:rPr lang="fr-FR" sz="4000" dirty="0" smtClean="0">
                <a:solidFill>
                  <a:srgbClr val="FF3338"/>
                </a:solidFill>
              </a:rPr>
              <a:t>Objectifs</a:t>
            </a:r>
            <a:endParaRPr lang="fr-FR" sz="4000" dirty="0">
              <a:solidFill>
                <a:srgbClr val="FF3338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3" r="6541"/>
          <a:stretch/>
        </p:blipFill>
        <p:spPr>
          <a:xfrm>
            <a:off x="614418" y="88668"/>
            <a:ext cx="1370655" cy="13680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noFill/>
            <a:miter lim="800000"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8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28650" y="2442318"/>
            <a:ext cx="7886700" cy="2884594"/>
          </a:xfrm>
          <a:prstGeom prst="round2Diag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fr-FR" sz="2400" dirty="0" smtClean="0"/>
              <a:t> Mettre en place un </a:t>
            </a:r>
            <a:r>
              <a:rPr lang="fr-FR" sz="2400" b="1" dirty="0" smtClean="0"/>
              <a:t>test</a:t>
            </a:r>
            <a:r>
              <a:rPr lang="fr-FR" sz="2400" dirty="0" smtClean="0"/>
              <a:t> </a:t>
            </a:r>
            <a:r>
              <a:rPr lang="fr-FR" sz="2400" b="1" dirty="0" smtClean="0"/>
              <a:t>de</a:t>
            </a:r>
            <a:r>
              <a:rPr lang="fr-FR" sz="2400" dirty="0" smtClean="0"/>
              <a:t> </a:t>
            </a:r>
            <a:r>
              <a:rPr lang="fr-FR" sz="2400" b="1" dirty="0" smtClean="0"/>
              <a:t>détection</a:t>
            </a:r>
            <a:r>
              <a:rPr lang="fr-FR" sz="2400" dirty="0" smtClean="0"/>
              <a:t> </a:t>
            </a:r>
            <a:r>
              <a:rPr lang="fr-FR" sz="2400" b="1" dirty="0" smtClean="0"/>
              <a:t>précoce</a:t>
            </a:r>
            <a:r>
              <a:rPr lang="fr-FR" sz="2400" dirty="0" smtClean="0"/>
              <a:t> du pathogène en utilisant un marqueur moléculaire spécifique</a:t>
            </a:r>
          </a:p>
          <a:p>
            <a:pPr marL="0" indent="0" algn="just">
              <a:buNone/>
            </a:pPr>
            <a:endParaRPr lang="fr-FR" sz="2400" dirty="0" smtClean="0"/>
          </a:p>
          <a:p>
            <a:pPr marL="0" indent="0" algn="just">
              <a:buNone/>
            </a:pPr>
            <a:endParaRPr lang="fr-FR" sz="24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2400" dirty="0" smtClean="0"/>
              <a:t> Sélectionner un ou plusieurs </a:t>
            </a:r>
            <a:r>
              <a:rPr lang="fr-FR" sz="2400" b="1" dirty="0" smtClean="0"/>
              <a:t>agents</a:t>
            </a:r>
            <a:r>
              <a:rPr lang="fr-FR" sz="2400" dirty="0" smtClean="0"/>
              <a:t> </a:t>
            </a:r>
            <a:r>
              <a:rPr lang="fr-FR" sz="2400" b="1" dirty="0" smtClean="0"/>
              <a:t>de</a:t>
            </a:r>
            <a:r>
              <a:rPr lang="fr-FR" sz="2400" dirty="0" smtClean="0"/>
              <a:t> </a:t>
            </a:r>
            <a:r>
              <a:rPr lang="fr-FR" sz="2400" b="1" dirty="0" smtClean="0"/>
              <a:t>lutte</a:t>
            </a:r>
            <a:r>
              <a:rPr lang="fr-FR" sz="2400" dirty="0" smtClean="0"/>
              <a:t> </a:t>
            </a:r>
            <a:r>
              <a:rPr lang="fr-FR" sz="2400" b="1" dirty="0" smtClean="0"/>
              <a:t>biologique</a:t>
            </a:r>
            <a:r>
              <a:rPr lang="fr-FR" sz="2400" dirty="0" smtClean="0"/>
              <a:t> efficaces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6476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9934"/>
            <a:ext cx="7886700" cy="1325563"/>
          </a:xfrm>
          <a:prstGeom prst="round2Diag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16000" rIns="0">
            <a:normAutofit/>
          </a:bodyPr>
          <a:lstStyle/>
          <a:p>
            <a:pPr algn="ctr"/>
            <a:r>
              <a:rPr lang="fr-FR" sz="4000" dirty="0" smtClean="0">
                <a:solidFill>
                  <a:schemeClr val="accent6"/>
                </a:solidFill>
              </a:rPr>
              <a:t>Constitution d’une collection</a:t>
            </a:r>
            <a:endParaRPr lang="fr-FR" sz="4000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D80D-E3A7-4617-8633-0241D61A0D12}" type="slidenum">
              <a:rPr lang="fr-FR" smtClean="0"/>
              <a:t>9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77333" y="1376087"/>
            <a:ext cx="8058094" cy="5544977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fr-FR" sz="2400" dirty="0" smtClean="0"/>
              <a:t> Souches de </a:t>
            </a:r>
            <a:r>
              <a:rPr lang="fr-FR" sz="2400" dirty="0" err="1" smtClean="0"/>
              <a:t>Focy</a:t>
            </a:r>
            <a:endParaRPr lang="fr-FR" sz="2400" dirty="0" smtClean="0"/>
          </a:p>
          <a:p>
            <a:pPr lvl="1" algn="just"/>
            <a:r>
              <a:rPr lang="fr-FR" sz="2000" dirty="0" smtClean="0"/>
              <a:t> Issues de collections internationales et/ou de travaux publiés: 27</a:t>
            </a:r>
          </a:p>
          <a:p>
            <a:pPr lvl="1" algn="just"/>
            <a:endParaRPr lang="fr-FR" sz="2200" dirty="0" smtClean="0"/>
          </a:p>
          <a:p>
            <a:pPr lvl="1" algn="just"/>
            <a:endParaRPr lang="fr-FR" sz="2200" dirty="0" smtClean="0"/>
          </a:p>
          <a:p>
            <a:pPr lvl="1" algn="just"/>
            <a:endParaRPr lang="fr-FR" sz="5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2300" dirty="0"/>
              <a:t> </a:t>
            </a:r>
            <a:r>
              <a:rPr lang="fr-FR" sz="2400" dirty="0" smtClean="0"/>
              <a:t>Isolats de </a:t>
            </a:r>
            <a:r>
              <a:rPr lang="fr-FR" sz="2400" i="1" dirty="0" err="1" smtClean="0"/>
              <a:t>Fusarium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oxysporum</a:t>
            </a:r>
            <a:endParaRPr lang="fr-FR" sz="2400" dirty="0" smtClean="0"/>
          </a:p>
          <a:p>
            <a:pPr lvl="1" algn="just"/>
            <a:r>
              <a:rPr lang="fr-FR" sz="2000" dirty="0"/>
              <a:t> </a:t>
            </a:r>
            <a:r>
              <a:rPr lang="fr-FR" sz="2000" dirty="0" smtClean="0"/>
              <a:t>Issus de prélèvements</a:t>
            </a:r>
          </a:p>
          <a:p>
            <a:pPr lvl="2" algn="just"/>
            <a:r>
              <a:rPr lang="fr-FR" sz="2000" dirty="0" smtClean="0"/>
              <a:t>Sur cyclamens symptomatiques: 9</a:t>
            </a:r>
          </a:p>
          <a:p>
            <a:pPr lvl="2" algn="just"/>
            <a:r>
              <a:rPr lang="fr-FR" sz="2000" dirty="0" smtClean="0"/>
              <a:t>Sur jeunes plants de cyclamen: 16</a:t>
            </a:r>
          </a:p>
          <a:p>
            <a:pPr lvl="2" algn="just"/>
            <a:endParaRPr lang="fr-FR" sz="500" dirty="0" smtClean="0"/>
          </a:p>
          <a:p>
            <a:pPr algn="just">
              <a:buFont typeface="Wingdings" panose="05000000000000000000" pitchFamily="2" charset="2"/>
              <a:buChar char="ü"/>
            </a:pPr>
            <a:endParaRPr lang="fr-FR" sz="22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21661"/>
          <a:stretch/>
        </p:blipFill>
        <p:spPr>
          <a:xfrm>
            <a:off x="607384" y="90089"/>
            <a:ext cx="1445992" cy="13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grpSp>
        <p:nvGrpSpPr>
          <p:cNvPr id="39" name="Groupe 38"/>
          <p:cNvGrpSpPr/>
          <p:nvPr/>
        </p:nvGrpSpPr>
        <p:grpSpPr>
          <a:xfrm>
            <a:off x="5295071" y="2740076"/>
            <a:ext cx="3402306" cy="3156670"/>
            <a:chOff x="5634190" y="997199"/>
            <a:chExt cx="3402306" cy="3156670"/>
          </a:xfrm>
        </p:grpSpPr>
        <p:pic>
          <p:nvPicPr>
            <p:cNvPr id="40" name="Picture 2" descr="http://www.carte-du-monde.net/cartes/carte-du-monde-vierg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4190" y="997199"/>
              <a:ext cx="2843810" cy="15709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1" name="Picture 6" descr="http://defi75-2.scola.ac-paris.fr/IMG/jpg/fond_europe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245" t="22374" r="37200" b="1766"/>
            <a:stretch/>
          </p:blipFill>
          <p:spPr bwMode="auto">
            <a:xfrm>
              <a:off x="7416496" y="2492896"/>
              <a:ext cx="1620000" cy="16609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2" name="ZoneTexte 41"/>
            <p:cNvSpPr txBox="1"/>
            <p:nvPr/>
          </p:nvSpPr>
          <p:spPr>
            <a:xfrm>
              <a:off x="6032946" y="1340767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/>
                <a:t>5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356173" y="2060872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7</a:t>
              </a:r>
              <a:endParaRPr lang="fr-FR" sz="1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100392" y="2050281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2</a:t>
              </a:r>
              <a:endParaRPr lang="fr-FR" sz="10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8100392" y="1340768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2</a:t>
              </a:r>
              <a:endParaRPr lang="fr-FR" sz="10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876256" y="1330201"/>
              <a:ext cx="204149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10</a:t>
              </a:r>
              <a:endParaRPr lang="fr-FR" sz="10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804248" y="2202681"/>
              <a:ext cx="19773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1?</a:t>
              </a:r>
              <a:endParaRPr lang="fr-FR" sz="1000" dirty="0"/>
            </a:p>
          </p:txBody>
        </p:sp>
        <p:cxnSp>
          <p:nvCxnSpPr>
            <p:cNvPr id="48" name="Connecteur droit 47"/>
            <p:cNvCxnSpPr>
              <a:stCxn id="46" idx="4"/>
              <a:endCxn id="41" idx="1"/>
            </p:cNvCxnSpPr>
            <p:nvPr/>
          </p:nvCxnSpPr>
          <p:spPr>
            <a:xfrm>
              <a:off x="6935800" y="1585116"/>
              <a:ext cx="480696" cy="17382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>
              <a:stCxn id="46" idx="4"/>
              <a:endCxn id="41" idx="0"/>
            </p:cNvCxnSpPr>
            <p:nvPr/>
          </p:nvCxnSpPr>
          <p:spPr>
            <a:xfrm>
              <a:off x="6935800" y="1585116"/>
              <a:ext cx="1290696" cy="90778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7997957" y="2771323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3</a:t>
              </a:r>
              <a:endParaRPr lang="fr-FR" sz="1000" dirty="0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8213981" y="2843331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/>
                <a:t>3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8352408" y="3048788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 smtClean="0"/>
                <a:t>4</a:t>
              </a:r>
              <a:endParaRPr lang="fr-FR" sz="10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295071" y="2740076"/>
            <a:ext cx="3402306" cy="3156670"/>
            <a:chOff x="1330380" y="2657438"/>
            <a:chExt cx="3402306" cy="3156670"/>
          </a:xfrm>
        </p:grpSpPr>
        <p:grpSp>
          <p:nvGrpSpPr>
            <p:cNvPr id="31" name="Groupe 30"/>
            <p:cNvGrpSpPr/>
            <p:nvPr/>
          </p:nvGrpSpPr>
          <p:grpSpPr>
            <a:xfrm>
              <a:off x="1330380" y="2657438"/>
              <a:ext cx="3402306" cy="3156670"/>
              <a:chOff x="5634190" y="997199"/>
              <a:chExt cx="3402306" cy="3156670"/>
            </a:xfrm>
          </p:grpSpPr>
          <p:pic>
            <p:nvPicPr>
              <p:cNvPr id="32" name="Picture 2" descr="http://www.carte-du-monde.net/cartes/carte-du-monde-vierg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34190" y="997199"/>
                <a:ext cx="2843810" cy="15709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33" name="Picture 6" descr="http://defi75-2.scola.ac-paris.fr/IMG/jpg/fond_europe.jpg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1245" t="22374" r="37200" b="1766"/>
              <a:stretch/>
            </p:blipFill>
            <p:spPr bwMode="auto">
              <a:xfrm>
                <a:off x="7416496" y="2492896"/>
                <a:ext cx="1620000" cy="16609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5968025" y="1340767"/>
                <a:ext cx="268269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5</a:t>
                </a:r>
                <a:r>
                  <a:rPr lang="fr-FR" sz="1000" dirty="0" smtClean="0">
                    <a:solidFill>
                      <a:srgbClr val="C00000"/>
                    </a:solidFill>
                  </a:rPr>
                  <a:t>+4</a:t>
                </a:r>
                <a:endParaRPr lang="fr-FR" sz="1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6356173" y="2060872"/>
                <a:ext cx="138427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7</a:t>
                </a:r>
                <a:endParaRPr lang="fr-FR" sz="1000" dirty="0"/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8100392" y="2050281"/>
                <a:ext cx="138427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2</a:t>
                </a:r>
                <a:endParaRPr lang="fr-FR" sz="1000" dirty="0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8100392" y="1340768"/>
                <a:ext cx="138427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2</a:t>
                </a:r>
                <a:endParaRPr lang="fr-FR" sz="1000" dirty="0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6778472" y="1330201"/>
                <a:ext cx="399717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10</a:t>
                </a:r>
                <a:r>
                  <a:rPr lang="fr-FR" sz="1000" dirty="0" smtClean="0">
                    <a:solidFill>
                      <a:srgbClr val="C00000"/>
                    </a:solidFill>
                  </a:rPr>
                  <a:t>+21</a:t>
                </a:r>
                <a:endParaRPr lang="fr-FR" sz="1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6804248" y="2202681"/>
                <a:ext cx="197737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1?</a:t>
                </a:r>
                <a:endParaRPr lang="fr-FR" sz="1000" dirty="0"/>
              </a:p>
            </p:txBody>
          </p:sp>
          <p:cxnSp>
            <p:nvCxnSpPr>
              <p:cNvPr id="54" name="Connecteur droit 53"/>
              <p:cNvCxnSpPr>
                <a:stCxn id="38" idx="4"/>
                <a:endCxn id="33" idx="1"/>
              </p:cNvCxnSpPr>
              <p:nvPr/>
            </p:nvCxnSpPr>
            <p:spPr>
              <a:xfrm>
                <a:off x="6895057" y="1585116"/>
                <a:ext cx="521439" cy="1738267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>
                <a:stCxn id="38" idx="4"/>
                <a:endCxn id="33" idx="0"/>
              </p:cNvCxnSpPr>
              <p:nvPr/>
            </p:nvCxnSpPr>
            <p:spPr>
              <a:xfrm>
                <a:off x="6895057" y="1585116"/>
                <a:ext cx="1331439" cy="9077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ZoneTexte 66"/>
              <p:cNvSpPr txBox="1"/>
              <p:nvPr/>
            </p:nvSpPr>
            <p:spPr>
              <a:xfrm>
                <a:off x="7959857" y="2742748"/>
                <a:ext cx="138427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3</a:t>
                </a:r>
                <a:endParaRPr lang="fr-FR" sz="1000" dirty="0"/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8149060" y="2843331"/>
                <a:ext cx="268269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3</a:t>
                </a:r>
                <a:r>
                  <a:rPr lang="fr-FR" sz="1000" dirty="0" smtClean="0">
                    <a:solidFill>
                      <a:srgbClr val="C00000"/>
                    </a:solidFill>
                  </a:rPr>
                  <a:t>+7</a:t>
                </a:r>
                <a:endParaRPr lang="fr-FR" sz="1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8287487" y="3105938"/>
                <a:ext cx="268269" cy="226591"/>
              </a:xfrm>
              <a:prstGeom prst="wedgeRectCallou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1000" dirty="0" smtClean="0"/>
                  <a:t>4</a:t>
                </a:r>
                <a:r>
                  <a:rPr lang="fr-FR" sz="1000" dirty="0" smtClean="0">
                    <a:solidFill>
                      <a:srgbClr val="C00000"/>
                    </a:solidFill>
                  </a:rPr>
                  <a:t>+1</a:t>
                </a:r>
                <a:endParaRPr lang="fr-FR" sz="10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70" name="ZoneTexte 69"/>
            <p:cNvSpPr txBox="1"/>
            <p:nvPr/>
          </p:nvSpPr>
          <p:spPr>
            <a:xfrm>
              <a:off x="3725259" y="4812799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4104976" y="5147918"/>
              <a:ext cx="138427" cy="226591"/>
            </a:xfrm>
            <a:prstGeom prst="wedgeRect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C0000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0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2450</TotalTime>
  <Words>1290</Words>
  <Application>Microsoft Office PowerPoint</Application>
  <PresentationFormat>Affichage à l'écran (4:3)</PresentationFormat>
  <Paragraphs>367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Fusariose du cyclamen (Fucy): détection préventive du risque et contrôle biologique</vt:lpstr>
      <vt:lpstr>Le cyclamen</vt:lpstr>
      <vt:lpstr>Le cyclamen</vt:lpstr>
      <vt:lpstr>Le cyclamen</vt:lpstr>
      <vt:lpstr>Fusarium oxysporum</vt:lpstr>
      <vt:lpstr>La fusariose vasculaire du cyclamen</vt:lpstr>
      <vt:lpstr>Moyens de lutte</vt:lpstr>
      <vt:lpstr>Objectifs</vt:lpstr>
      <vt:lpstr>Constitution d’une collection</vt:lpstr>
      <vt:lpstr>Test de pathogénicité</vt:lpstr>
      <vt:lpstr>Caractérisation de la diversité génétique</vt:lpstr>
      <vt:lpstr>Caractérisation de la diversité génétique</vt:lpstr>
      <vt:lpstr>Mise au point d’un test moléculaire</vt:lpstr>
      <vt:lpstr>Sélection d’agents de lutte biologique efficaces</vt:lpstr>
      <vt:lpstr>Sélection d’agents de lutte biologique efficaces</vt:lpstr>
      <vt:lpstr>Merci</vt:lpstr>
      <vt:lpstr>L’horticulture en France</vt:lpstr>
      <vt:lpstr>Le cyclamen</vt:lpstr>
      <vt:lpstr>La fusariose vasculaire du cyclamen</vt:lpstr>
      <vt:lpstr>Caractérisation de la collection</vt:lpstr>
      <vt:lpstr>Caractérisation de la collection</vt:lpstr>
      <vt:lpstr>Mise au point d’un test moléculaire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Fusariose du cyclamen (Fucy): détection préventive du risque et contrôle biologique</dc:title>
  <dc:creator>crlecomte</dc:creator>
  <cp:lastModifiedBy>belotti</cp:lastModifiedBy>
  <cp:revision>144</cp:revision>
  <cp:lastPrinted>2015-04-15T11:12:28Z</cp:lastPrinted>
  <dcterms:created xsi:type="dcterms:W3CDTF">2015-02-24T10:05:53Z</dcterms:created>
  <dcterms:modified xsi:type="dcterms:W3CDTF">2015-04-15T11:13:06Z</dcterms:modified>
</cp:coreProperties>
</file>