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3" r:id="rId4"/>
    <p:sldId id="322" r:id="rId5"/>
    <p:sldId id="312" r:id="rId6"/>
    <p:sldId id="313" r:id="rId7"/>
    <p:sldId id="315" r:id="rId8"/>
    <p:sldId id="316" r:id="rId9"/>
    <p:sldId id="31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2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23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94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0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3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32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6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0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3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CA39-34CF-47F4-8D11-221523EB56AA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74B00-80E4-4BF4-9FEC-3EADEE03B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49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ChangeArrowheads="1"/>
          </p:cNvSpPr>
          <p:nvPr/>
        </p:nvSpPr>
        <p:spPr bwMode="auto">
          <a:xfrm rot="16200000">
            <a:off x="-2315002" y="2346205"/>
            <a:ext cx="6837775" cy="214536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02794" y="1678886"/>
            <a:ext cx="9144000" cy="153949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YASSO-07</a:t>
            </a:r>
            <a:br>
              <a:rPr lang="en-US" sz="4800" b="1" dirty="0" smtClean="0"/>
            </a:br>
            <a:r>
              <a:rPr lang="en-US" sz="4800" b="1" dirty="0" smtClean="0"/>
              <a:t>French case study</a:t>
            </a:r>
            <a:endParaRPr lang="en-US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02794" y="3904936"/>
            <a:ext cx="9144000" cy="1655762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Laurent SAINT-ANDRE, Delphine DERRIEN,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Manuel NICOLAS, Mathieu JONARD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712" y="5755622"/>
            <a:ext cx="1649288" cy="10821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" y="6034143"/>
            <a:ext cx="2058734" cy="8036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" y="5042073"/>
            <a:ext cx="2027533" cy="831127"/>
          </a:xfrm>
          <a:prstGeom prst="rect">
            <a:avLst/>
          </a:prstGeom>
        </p:spPr>
      </p:pic>
      <p:pic>
        <p:nvPicPr>
          <p:cNvPr id="9" name="Image 1" descr="logoarbre_min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47042" y="0"/>
            <a:ext cx="1185773" cy="16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encrypted-tbn1.gstatic.com/images?q=tbn:ANd9GcQhsSb3oUniU9Uz6KZ9Ef8x9X1-qllDkiocqJlwyD3v_T-mBPK0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93" y="1678886"/>
            <a:ext cx="835449" cy="8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54514" y="-26193"/>
            <a:ext cx="958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Processes…….. Opening the </a:t>
            </a:r>
            <a:r>
              <a:rPr lang="en-US" altLang="fr-FR" sz="2000" b="1" dirty="0" err="1" smtClean="0">
                <a:solidFill>
                  <a:schemeClr val="accent2"/>
                </a:solidFill>
              </a:rPr>
              <a:t>blackbox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 !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545465" y="3720543"/>
            <a:ext cx="4038600" cy="2958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78373" y="624462"/>
            <a:ext cx="3151486" cy="852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078373" y="544908"/>
            <a:ext cx="3022697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9418771" y="673536"/>
            <a:ext cx="237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Panorama of the </a:t>
            </a:r>
          </a:p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French Forest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68036" y="184723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Land cover  area </a:t>
            </a:r>
            <a:r>
              <a:rPr lang="en-US" dirty="0" smtClean="0"/>
              <a:t>: 29.7% is Forests (Europe average, including Russia 32.2%)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6868036" y="253303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Forest owners</a:t>
            </a:r>
            <a:r>
              <a:rPr lang="en-US" dirty="0" smtClean="0"/>
              <a:t>: 75% private, 25% public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6868036" y="30019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Total Volume (m3)</a:t>
            </a:r>
            <a:r>
              <a:rPr lang="en-US" dirty="0" smtClean="0"/>
              <a:t>: 2.5 billion = 4</a:t>
            </a:r>
            <a:r>
              <a:rPr lang="en-US" baseline="30000" dirty="0" smtClean="0"/>
              <a:t>th</a:t>
            </a:r>
            <a:r>
              <a:rPr lang="en-US" dirty="0" smtClean="0"/>
              <a:t> European country after Russia, </a:t>
            </a:r>
            <a:r>
              <a:rPr lang="en-US" dirty="0"/>
              <a:t>Germany, </a:t>
            </a:r>
            <a:r>
              <a:rPr lang="en-US" dirty="0" smtClean="0"/>
              <a:t>Sweden. 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6868036" y="372443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Forest Composition </a:t>
            </a:r>
            <a:r>
              <a:rPr lang="en-US" dirty="0" smtClean="0"/>
              <a:t>: Broadleaves species (67%), Coniferous species (22%), Mixed stands (11%)</a:t>
            </a:r>
            <a:endParaRPr lang="en-US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46" y="514151"/>
            <a:ext cx="3744903" cy="27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771659" y="3224011"/>
            <a:ext cx="4482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Forest land (% of land </a:t>
            </a:r>
            <a:r>
              <a:rPr lang="fr-FR" sz="1100" b="1" i="1" dirty="0" err="1" smtClean="0"/>
              <a:t>cover</a:t>
            </a:r>
            <a:r>
              <a:rPr lang="fr-FR" sz="1100" b="1" i="1" dirty="0" smtClean="0"/>
              <a:t>, source </a:t>
            </a:r>
            <a:r>
              <a:rPr lang="fr-FR" sz="1100" b="1" i="1" dirty="0" err="1" smtClean="0"/>
              <a:t>European</a:t>
            </a:r>
            <a:r>
              <a:rPr lang="fr-FR" sz="1100" b="1" i="1" dirty="0" smtClean="0"/>
              <a:t> State of </a:t>
            </a:r>
            <a:r>
              <a:rPr lang="fr-FR" sz="1100" b="1" i="1" dirty="0" err="1" smtClean="0"/>
              <a:t>Forests</a:t>
            </a:r>
            <a:r>
              <a:rPr lang="fr-FR" sz="1100" b="1" i="1" dirty="0" smtClean="0"/>
              <a:t>, 2011)</a:t>
            </a:r>
            <a:endParaRPr lang="fr-FR" sz="1100" b="1" i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1545465" y="3689304"/>
            <a:ext cx="3901748" cy="3022150"/>
            <a:chOff x="0" y="2876490"/>
            <a:chExt cx="3901748" cy="3022150"/>
          </a:xfrm>
        </p:grpSpPr>
        <p:grpSp>
          <p:nvGrpSpPr>
            <p:cNvPr id="43" name="Groupe 42"/>
            <p:cNvGrpSpPr/>
            <p:nvPr/>
          </p:nvGrpSpPr>
          <p:grpSpPr>
            <a:xfrm>
              <a:off x="0" y="2876490"/>
              <a:ext cx="3901748" cy="2838510"/>
              <a:chOff x="0" y="3352800"/>
              <a:chExt cx="3901748" cy="2838510"/>
            </a:xfrm>
          </p:grpSpPr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29000"/>
                <a:ext cx="3830369" cy="2491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2819400" y="4191000"/>
                <a:ext cx="108234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/>
                  <a:t>Quercus </a:t>
                </a:r>
                <a:r>
                  <a:rPr lang="fr-FR" sz="1000" dirty="0" err="1"/>
                  <a:t>petraea</a:t>
                </a:r>
                <a:r>
                  <a:rPr lang="fr-FR" sz="1000" dirty="0"/>
                  <a:t> 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09800" y="3581400"/>
                <a:ext cx="96853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/>
                  <a:t>Quercus </a:t>
                </a:r>
                <a:r>
                  <a:rPr lang="fr-FR" sz="1000" dirty="0" err="1" smtClean="0"/>
                  <a:t>robur</a:t>
                </a:r>
                <a:r>
                  <a:rPr lang="fr-FR" sz="1000" dirty="0" smtClean="0"/>
                  <a:t> </a:t>
                </a:r>
                <a:endParaRPr lang="fr-FR" sz="10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393665" y="3352800"/>
                <a:ext cx="74892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 smtClean="0"/>
                  <a:t>Other</a:t>
                </a:r>
                <a:r>
                  <a:rPr lang="fr-FR" sz="1000" dirty="0" smtClean="0"/>
                  <a:t> </a:t>
                </a:r>
              </a:p>
              <a:p>
                <a:r>
                  <a:rPr lang="fr-FR" sz="1000" dirty="0" err="1" smtClean="0"/>
                  <a:t>Coniferous</a:t>
                </a:r>
                <a:endParaRPr lang="fr-FR" sz="10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52400" y="3716179"/>
                <a:ext cx="136287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/>
                  <a:t>Pseudotsuga</a:t>
                </a:r>
                <a:r>
                  <a:rPr lang="fr-FR" sz="1000" dirty="0"/>
                  <a:t> </a:t>
                </a:r>
                <a:r>
                  <a:rPr lang="fr-FR" sz="1000" dirty="0" err="1"/>
                  <a:t>menziesii</a:t>
                </a:r>
                <a:endParaRPr lang="fr-FR" sz="10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28600" y="3944779"/>
                <a:ext cx="91884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/>
                  <a:t>Pinus</a:t>
                </a:r>
                <a:r>
                  <a:rPr lang="fr-FR" sz="1000" dirty="0"/>
                  <a:t> </a:t>
                </a:r>
                <a:r>
                  <a:rPr lang="fr-FR" sz="1000" dirty="0" err="1"/>
                  <a:t>pinaster</a:t>
                </a:r>
                <a:endParaRPr lang="fr-FR" sz="10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4051" y="4191000"/>
                <a:ext cx="97654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 smtClean="0"/>
                  <a:t>Pinus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Sylvestris</a:t>
                </a:r>
                <a:endParaRPr lang="fr-FR" sz="10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52400" y="4648200"/>
                <a:ext cx="7873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smtClean="0"/>
                  <a:t> </a:t>
                </a:r>
                <a:r>
                  <a:rPr lang="fr-FR" sz="1000" dirty="0" err="1" smtClean="0"/>
                  <a:t>Picea</a:t>
                </a:r>
                <a:r>
                  <a:rPr lang="fr-FR" sz="1000" dirty="0" smtClean="0"/>
                  <a:t> </a:t>
                </a:r>
                <a:r>
                  <a:rPr lang="fr-FR" sz="1000" dirty="0"/>
                  <a:t>abies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4800" y="5163979"/>
                <a:ext cx="75693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smtClean="0"/>
                  <a:t> Abies Alba</a:t>
                </a:r>
                <a:endParaRPr lang="fr-FR" sz="10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2000" y="5668565"/>
                <a:ext cx="82105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smtClean="0"/>
                  <a:t> </a:t>
                </a:r>
                <a:r>
                  <a:rPr lang="fr-FR" sz="1000" dirty="0" err="1" smtClean="0"/>
                  <a:t>Other</a:t>
                </a:r>
                <a:endParaRPr lang="fr-FR" sz="1000" dirty="0"/>
              </a:p>
              <a:p>
                <a:r>
                  <a:rPr lang="fr-FR" sz="1000" dirty="0" err="1" smtClean="0"/>
                  <a:t>Broadleaves</a:t>
                </a:r>
                <a:endParaRPr lang="fr-FR" sz="10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951329" y="4859179"/>
                <a:ext cx="93487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 smtClean="0"/>
                  <a:t>Fagus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Silvatica</a:t>
                </a:r>
                <a:endParaRPr lang="fr-FR" sz="10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667000" y="5334000"/>
                <a:ext cx="99097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/>
                  <a:t>Castanea</a:t>
                </a:r>
                <a:r>
                  <a:rPr lang="fr-FR" sz="1000" dirty="0"/>
                  <a:t> </a:t>
                </a:r>
                <a:r>
                  <a:rPr lang="fr-FR" sz="1000" dirty="0" err="1"/>
                  <a:t>sativa</a:t>
                </a:r>
                <a:endParaRPr lang="fr-FR" sz="10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514600" y="5544979"/>
                <a:ext cx="119936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/>
                  <a:t>Quercus </a:t>
                </a:r>
                <a:r>
                  <a:rPr lang="fr-FR" sz="1000" dirty="0" err="1"/>
                  <a:t>pubescens</a:t>
                </a:r>
                <a:endParaRPr lang="fr-FR" sz="10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09800" y="5715000"/>
                <a:ext cx="105990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 smtClean="0"/>
                  <a:t>Carpinus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Betulus</a:t>
                </a:r>
                <a:endParaRPr lang="fr-FR" sz="10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600200" y="5791200"/>
                <a:ext cx="64152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000" dirty="0" err="1" smtClean="0"/>
                  <a:t>Fraxinus</a:t>
                </a:r>
                <a:endParaRPr lang="fr-FR" sz="1000" dirty="0" smtClean="0"/>
              </a:p>
              <a:p>
                <a:r>
                  <a:rPr lang="fr-FR" sz="1000" dirty="0" smtClean="0"/>
                  <a:t>Excelsior</a:t>
                </a:r>
              </a:p>
            </p:txBody>
          </p:sp>
        </p:grpSp>
        <p:sp>
          <p:nvSpPr>
            <p:cNvPr id="44" name="ZoneTexte 43"/>
            <p:cNvSpPr txBox="1"/>
            <p:nvPr/>
          </p:nvSpPr>
          <p:spPr>
            <a:xfrm>
              <a:off x="169092" y="5637030"/>
              <a:ext cx="8706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i="1" dirty="0" smtClean="0"/>
                <a:t>© IGN 2012</a:t>
              </a:r>
              <a:endParaRPr lang="fr-FR" sz="1100" b="1" i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371600" y="3867090"/>
              <a:ext cx="11464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smtClean="0">
                  <a:solidFill>
                    <a:schemeClr val="accent2">
                      <a:lumMod val="75000"/>
                    </a:schemeClr>
                  </a:solidFill>
                </a:rPr>
                <a:t>Coniferous</a:t>
              </a:r>
            </a:p>
            <a:p>
              <a:pPr algn="ctr"/>
              <a:r>
                <a:rPr lang="en-US" sz="1000" b="1" smtClean="0">
                  <a:solidFill>
                    <a:schemeClr val="accent2">
                      <a:lumMod val="75000"/>
                    </a:schemeClr>
                  </a:solidFill>
                </a:rPr>
                <a:t>880 millions of m</a:t>
              </a:r>
              <a:r>
                <a:rPr lang="en-US" sz="1000" b="1" baseline="3000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en-US" sz="1000" b="1" baseline="300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378609" y="4267200"/>
              <a:ext cx="12121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smtClean="0">
                  <a:solidFill>
                    <a:srgbClr val="00B050"/>
                  </a:solidFill>
                </a:rPr>
                <a:t>Broadleaf</a:t>
              </a:r>
            </a:p>
            <a:p>
              <a:pPr algn="ctr"/>
              <a:r>
                <a:rPr lang="en-US" sz="1000" b="1" smtClean="0">
                  <a:solidFill>
                    <a:srgbClr val="00B050"/>
                  </a:solidFill>
                </a:rPr>
                <a:t>1594 millions of m</a:t>
              </a:r>
              <a:r>
                <a:rPr lang="en-US" sz="1000" b="1" baseline="30000" smtClean="0">
                  <a:solidFill>
                    <a:srgbClr val="00B050"/>
                  </a:solidFill>
                </a:rPr>
                <a:t>3</a:t>
              </a:r>
              <a:endParaRPr lang="en-US" sz="1000" b="1" baseline="30000">
                <a:solidFill>
                  <a:srgbClr val="00B050"/>
                </a:solidFill>
              </a:endParaRPr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7052280" y="4675562"/>
            <a:ext cx="4540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tree species contribute to 80% of the total volume of French Forests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44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54514" y="-26193"/>
            <a:ext cx="958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Processes…….. Opening the </a:t>
            </a:r>
            <a:r>
              <a:rPr lang="en-US" altLang="fr-FR" sz="2000" b="1" dirty="0" err="1" smtClean="0">
                <a:solidFill>
                  <a:schemeClr val="accent2"/>
                </a:solidFill>
              </a:rPr>
              <a:t>blackbox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 !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7559898" y="178521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National Forest Inventory</a:t>
            </a:r>
            <a:r>
              <a:rPr lang="en-US" dirty="0" smtClean="0"/>
              <a:t>: The Institute (IFN) in charge of the national inventory has been embedded into the National Geographic Institute in 2012 </a:t>
            </a: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7559898" y="308061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Yearly assessment of forest inventory </a:t>
            </a:r>
            <a:r>
              <a:rPr lang="en-US" dirty="0" smtClean="0"/>
              <a:t>(it was every ten years before 2008)</a:t>
            </a:r>
            <a:endParaRPr lang="en-US" dirty="0"/>
          </a:p>
        </p:txBody>
      </p:sp>
      <p:sp>
        <p:nvSpPr>
          <p:cNvPr id="67" name="ZoneTexte 66"/>
          <p:cNvSpPr txBox="1"/>
          <p:nvPr/>
        </p:nvSpPr>
        <p:spPr>
          <a:xfrm>
            <a:off x="7559898" y="399501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Results provided by administrative departments and by </a:t>
            </a:r>
            <a:r>
              <a:rPr lang="en-US" u="sng" dirty="0" err="1" smtClean="0"/>
              <a:t>SylvoEcological</a:t>
            </a:r>
            <a:r>
              <a:rPr lang="en-US" u="sng" dirty="0" smtClean="0"/>
              <a:t> Regions </a:t>
            </a:r>
            <a:r>
              <a:rPr lang="en-US" dirty="0" smtClean="0"/>
              <a:t>: 91 SER and 12 GRECO</a:t>
            </a:r>
            <a:endParaRPr lang="en-US" dirty="0"/>
          </a:p>
        </p:txBody>
      </p:sp>
      <p:sp>
        <p:nvSpPr>
          <p:cNvPr id="68" name="ZoneTexte 67"/>
          <p:cNvSpPr txBox="1"/>
          <p:nvPr/>
        </p:nvSpPr>
        <p:spPr>
          <a:xfrm>
            <a:off x="938186" y="5405907"/>
            <a:ext cx="3103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Forest land (% of land </a:t>
            </a:r>
            <a:r>
              <a:rPr lang="fr-FR" sz="1100" b="1" i="1" dirty="0" err="1" smtClean="0"/>
              <a:t>cover</a:t>
            </a:r>
            <a:r>
              <a:rPr lang="fr-FR" sz="1100" b="1" i="1" dirty="0" smtClean="0"/>
              <a:t>) by </a:t>
            </a:r>
            <a:r>
              <a:rPr lang="fr-FR" sz="1100" b="1" i="1" dirty="0" err="1" smtClean="0"/>
              <a:t>SylvoEcoRegions</a:t>
            </a:r>
            <a:endParaRPr lang="fr-FR" sz="1100" b="1" i="1" dirty="0"/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8" y="544908"/>
            <a:ext cx="6221569" cy="56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308020" y="6122832"/>
            <a:ext cx="845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SER = </a:t>
            </a:r>
            <a:r>
              <a:rPr lang="en-US" dirty="0" err="1" smtClean="0"/>
              <a:t>SylvoEcologicalRegion</a:t>
            </a:r>
            <a:r>
              <a:rPr lang="en-US" dirty="0" smtClean="0"/>
              <a:t> (determinants of forest growth conditions and habitats)</a:t>
            </a:r>
            <a:endParaRPr lang="en-US" dirty="0"/>
          </a:p>
        </p:txBody>
      </p:sp>
      <p:sp>
        <p:nvSpPr>
          <p:cNvPr id="72" name="ZoneTexte 71"/>
          <p:cNvSpPr txBox="1"/>
          <p:nvPr/>
        </p:nvSpPr>
        <p:spPr>
          <a:xfrm>
            <a:off x="308019" y="6439300"/>
            <a:ext cx="845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GRECO = </a:t>
            </a:r>
            <a:r>
              <a:rPr lang="en-US" dirty="0" smtClean="0"/>
              <a:t>Ecological regions (one GRECO regrouping several SER)</a:t>
            </a:r>
            <a:endParaRPr lang="en-US" dirty="0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6078373" y="544908"/>
            <a:ext cx="3022697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4" name="ZoneTexte 73"/>
          <p:cNvSpPr txBox="1"/>
          <p:nvPr/>
        </p:nvSpPr>
        <p:spPr>
          <a:xfrm>
            <a:off x="9418771" y="673536"/>
            <a:ext cx="237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Panorama of the </a:t>
            </a:r>
          </a:p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French Forest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54514" y="-26193"/>
            <a:ext cx="958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Processes…….. Opening the </a:t>
            </a:r>
            <a:r>
              <a:rPr lang="en-US" altLang="fr-FR" sz="2000" b="1" dirty="0" err="1" smtClean="0">
                <a:solidFill>
                  <a:schemeClr val="accent2"/>
                </a:solidFill>
              </a:rPr>
              <a:t>blackbox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 !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50956" y="2541031"/>
            <a:ext cx="1396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National Forest Inventories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13" name="Triangle isocèle 9"/>
          <p:cNvSpPr/>
          <p:nvPr/>
        </p:nvSpPr>
        <p:spPr>
          <a:xfrm rot="5400000">
            <a:off x="5517136" y="-376877"/>
            <a:ext cx="675365" cy="6600610"/>
          </a:xfrm>
          <a:custGeom>
            <a:avLst/>
            <a:gdLst>
              <a:gd name="connsiteX0" fmla="*/ 0 w 612068"/>
              <a:gd name="connsiteY0" fmla="*/ 6588732 h 6588732"/>
              <a:gd name="connsiteX1" fmla="*/ 306034 w 612068"/>
              <a:gd name="connsiteY1" fmla="*/ 0 h 6588732"/>
              <a:gd name="connsiteX2" fmla="*/ 612068 w 612068"/>
              <a:gd name="connsiteY2" fmla="*/ 6588732 h 6588732"/>
              <a:gd name="connsiteX3" fmla="*/ 0 w 612068"/>
              <a:gd name="connsiteY3" fmla="*/ 6588732 h 6588732"/>
              <a:gd name="connsiteX0" fmla="*/ 0 w 612068"/>
              <a:gd name="connsiteY0" fmla="*/ 6600607 h 6600607"/>
              <a:gd name="connsiteX1" fmla="*/ 531665 w 612068"/>
              <a:gd name="connsiteY1" fmla="*/ 0 h 6600607"/>
              <a:gd name="connsiteX2" fmla="*/ 612068 w 612068"/>
              <a:gd name="connsiteY2" fmla="*/ 6600607 h 6600607"/>
              <a:gd name="connsiteX3" fmla="*/ 0 w 612068"/>
              <a:gd name="connsiteY3" fmla="*/ 6600607 h 6600607"/>
              <a:gd name="connsiteX0" fmla="*/ 0 w 612068"/>
              <a:gd name="connsiteY0" fmla="*/ 6600610 h 6600610"/>
              <a:gd name="connsiteX1" fmla="*/ 602920 w 612068"/>
              <a:gd name="connsiteY1" fmla="*/ 0 h 6600610"/>
              <a:gd name="connsiteX2" fmla="*/ 612068 w 612068"/>
              <a:gd name="connsiteY2" fmla="*/ 6600610 h 6600610"/>
              <a:gd name="connsiteX3" fmla="*/ 0 w 612068"/>
              <a:gd name="connsiteY3" fmla="*/ 6600610 h 66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68" h="6600610">
                <a:moveTo>
                  <a:pt x="0" y="6600610"/>
                </a:moveTo>
                <a:lnTo>
                  <a:pt x="602920" y="0"/>
                </a:lnTo>
                <a:cubicBezTo>
                  <a:pt x="605969" y="2200203"/>
                  <a:pt x="609019" y="4400407"/>
                  <a:pt x="612068" y="6600610"/>
                </a:cubicBezTo>
                <a:lnTo>
                  <a:pt x="0" y="66006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9"/>
          <p:cNvSpPr/>
          <p:nvPr/>
        </p:nvSpPr>
        <p:spPr>
          <a:xfrm rot="16200000">
            <a:off x="5506972" y="-522345"/>
            <a:ext cx="695691" cy="6600610"/>
          </a:xfrm>
          <a:custGeom>
            <a:avLst/>
            <a:gdLst>
              <a:gd name="connsiteX0" fmla="*/ 0 w 612068"/>
              <a:gd name="connsiteY0" fmla="*/ 6588732 h 6588732"/>
              <a:gd name="connsiteX1" fmla="*/ 306034 w 612068"/>
              <a:gd name="connsiteY1" fmla="*/ 0 h 6588732"/>
              <a:gd name="connsiteX2" fmla="*/ 612068 w 612068"/>
              <a:gd name="connsiteY2" fmla="*/ 6588732 h 6588732"/>
              <a:gd name="connsiteX3" fmla="*/ 0 w 612068"/>
              <a:gd name="connsiteY3" fmla="*/ 6588732 h 6588732"/>
              <a:gd name="connsiteX0" fmla="*/ 0 w 612068"/>
              <a:gd name="connsiteY0" fmla="*/ 6600607 h 6600607"/>
              <a:gd name="connsiteX1" fmla="*/ 531665 w 612068"/>
              <a:gd name="connsiteY1" fmla="*/ 0 h 6600607"/>
              <a:gd name="connsiteX2" fmla="*/ 612068 w 612068"/>
              <a:gd name="connsiteY2" fmla="*/ 6600607 h 6600607"/>
              <a:gd name="connsiteX3" fmla="*/ 0 w 612068"/>
              <a:gd name="connsiteY3" fmla="*/ 6600607 h 6600607"/>
              <a:gd name="connsiteX0" fmla="*/ 0 w 612068"/>
              <a:gd name="connsiteY0" fmla="*/ 6600610 h 6600610"/>
              <a:gd name="connsiteX1" fmla="*/ 602920 w 612068"/>
              <a:gd name="connsiteY1" fmla="*/ 0 h 6600610"/>
              <a:gd name="connsiteX2" fmla="*/ 612068 w 612068"/>
              <a:gd name="connsiteY2" fmla="*/ 6600610 h 6600610"/>
              <a:gd name="connsiteX3" fmla="*/ 0 w 612068"/>
              <a:gd name="connsiteY3" fmla="*/ 6600610 h 66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68" h="6600610">
                <a:moveTo>
                  <a:pt x="0" y="6600610"/>
                </a:moveTo>
                <a:lnTo>
                  <a:pt x="602920" y="0"/>
                </a:lnTo>
                <a:cubicBezTo>
                  <a:pt x="605969" y="2200203"/>
                  <a:pt x="609019" y="4400407"/>
                  <a:pt x="612068" y="6600610"/>
                </a:cubicBezTo>
                <a:lnTo>
                  <a:pt x="0" y="66006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227775" y="2491982"/>
            <a:ext cx="136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Intensive </a:t>
            </a:r>
            <a:r>
              <a:rPr lang="fr-FR" sz="1400" b="1" dirty="0" err="1" smtClean="0">
                <a:latin typeface="Arial" pitchFamily="34" charset="0"/>
              </a:rPr>
              <a:t>study</a:t>
            </a:r>
            <a:r>
              <a:rPr lang="fr-FR" sz="1400" b="1" dirty="0" smtClean="0">
                <a:latin typeface="Arial" pitchFamily="34" charset="0"/>
              </a:rPr>
              <a:t> sites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42416" y="2646138"/>
            <a:ext cx="126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Range of </a:t>
            </a:r>
            <a:r>
              <a:rPr lang="fr-FR" sz="1200" dirty="0" err="1" smtClean="0"/>
              <a:t>ecological</a:t>
            </a:r>
            <a:r>
              <a:rPr lang="fr-FR" sz="1200" dirty="0" smtClean="0"/>
              <a:t> situations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947701" y="2496605"/>
            <a:ext cx="120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Instrumentation in situ</a:t>
            </a:r>
            <a:endParaRPr lang="fr-FR" sz="1200" dirty="0"/>
          </a:p>
        </p:txBody>
      </p:sp>
      <p:sp>
        <p:nvSpPr>
          <p:cNvPr id="20" name="Losange 7"/>
          <p:cNvSpPr/>
          <p:nvPr/>
        </p:nvSpPr>
        <p:spPr>
          <a:xfrm>
            <a:off x="2554514" y="3283936"/>
            <a:ext cx="6606550" cy="614972"/>
          </a:xfrm>
          <a:custGeom>
            <a:avLst/>
            <a:gdLst>
              <a:gd name="connsiteX0" fmla="*/ 0 w 6600612"/>
              <a:gd name="connsiteY0" fmla="*/ 307487 h 614973"/>
              <a:gd name="connsiteX1" fmla="*/ 3300306 w 6600612"/>
              <a:gd name="connsiteY1" fmla="*/ 0 h 614973"/>
              <a:gd name="connsiteX2" fmla="*/ 6600612 w 6600612"/>
              <a:gd name="connsiteY2" fmla="*/ 307487 h 614973"/>
              <a:gd name="connsiteX3" fmla="*/ 3300306 w 6600612"/>
              <a:gd name="connsiteY3" fmla="*/ 614973 h 614973"/>
              <a:gd name="connsiteX4" fmla="*/ 0 w 6600612"/>
              <a:gd name="connsiteY4" fmla="*/ 307487 h 614973"/>
              <a:gd name="connsiteX0" fmla="*/ 0 w 6600612"/>
              <a:gd name="connsiteY0" fmla="*/ 307487 h 614973"/>
              <a:gd name="connsiteX1" fmla="*/ 3300306 w 6600612"/>
              <a:gd name="connsiteY1" fmla="*/ 0 h 614973"/>
              <a:gd name="connsiteX2" fmla="*/ 6343526 w 6600612"/>
              <a:gd name="connsiteY2" fmla="*/ 282902 h 614973"/>
              <a:gd name="connsiteX3" fmla="*/ 6600612 w 6600612"/>
              <a:gd name="connsiteY3" fmla="*/ 307487 h 614973"/>
              <a:gd name="connsiteX4" fmla="*/ 3300306 w 6600612"/>
              <a:gd name="connsiteY4" fmla="*/ 614973 h 614973"/>
              <a:gd name="connsiteX5" fmla="*/ 0 w 6600612"/>
              <a:gd name="connsiteY5" fmla="*/ 307487 h 614973"/>
              <a:gd name="connsiteX0" fmla="*/ 0 w 6600612"/>
              <a:gd name="connsiteY0" fmla="*/ 307487 h 614973"/>
              <a:gd name="connsiteX1" fmla="*/ 3300306 w 6600612"/>
              <a:gd name="connsiteY1" fmla="*/ 0 h 614973"/>
              <a:gd name="connsiteX2" fmla="*/ 6557282 w 6600612"/>
              <a:gd name="connsiteY2" fmla="*/ 187899 h 614973"/>
              <a:gd name="connsiteX3" fmla="*/ 6600612 w 6600612"/>
              <a:gd name="connsiteY3" fmla="*/ 307487 h 614973"/>
              <a:gd name="connsiteX4" fmla="*/ 3300306 w 6600612"/>
              <a:gd name="connsiteY4" fmla="*/ 614973 h 614973"/>
              <a:gd name="connsiteX5" fmla="*/ 0 w 6600612"/>
              <a:gd name="connsiteY5" fmla="*/ 307487 h 614973"/>
              <a:gd name="connsiteX0" fmla="*/ 0 w 6604783"/>
              <a:gd name="connsiteY0" fmla="*/ 307487 h 614973"/>
              <a:gd name="connsiteX1" fmla="*/ 3300306 w 6604783"/>
              <a:gd name="connsiteY1" fmla="*/ 0 h 614973"/>
              <a:gd name="connsiteX2" fmla="*/ 6604783 w 6604783"/>
              <a:gd name="connsiteY2" fmla="*/ 187899 h 614973"/>
              <a:gd name="connsiteX3" fmla="*/ 6600612 w 6604783"/>
              <a:gd name="connsiteY3" fmla="*/ 307487 h 614973"/>
              <a:gd name="connsiteX4" fmla="*/ 3300306 w 6604783"/>
              <a:gd name="connsiteY4" fmla="*/ 614973 h 614973"/>
              <a:gd name="connsiteX5" fmla="*/ 0 w 6604783"/>
              <a:gd name="connsiteY5" fmla="*/ 307487 h 614973"/>
              <a:gd name="connsiteX0" fmla="*/ 0 w 6604783"/>
              <a:gd name="connsiteY0" fmla="*/ 307487 h 614973"/>
              <a:gd name="connsiteX1" fmla="*/ 3300306 w 6604783"/>
              <a:gd name="connsiteY1" fmla="*/ 0 h 614973"/>
              <a:gd name="connsiteX2" fmla="*/ 6604783 w 6604783"/>
              <a:gd name="connsiteY2" fmla="*/ 187899 h 614973"/>
              <a:gd name="connsiteX3" fmla="*/ 6588737 w 6604783"/>
              <a:gd name="connsiteY3" fmla="*/ 354988 h 614973"/>
              <a:gd name="connsiteX4" fmla="*/ 3300306 w 6604783"/>
              <a:gd name="connsiteY4" fmla="*/ 614973 h 614973"/>
              <a:gd name="connsiteX5" fmla="*/ 0 w 6604783"/>
              <a:gd name="connsiteY5" fmla="*/ 307487 h 614973"/>
              <a:gd name="connsiteX0" fmla="*/ 0 w 6604783"/>
              <a:gd name="connsiteY0" fmla="*/ 307487 h 614973"/>
              <a:gd name="connsiteX1" fmla="*/ 3300306 w 6604783"/>
              <a:gd name="connsiteY1" fmla="*/ 0 h 614973"/>
              <a:gd name="connsiteX2" fmla="*/ 6604783 w 6604783"/>
              <a:gd name="connsiteY2" fmla="*/ 187899 h 614973"/>
              <a:gd name="connsiteX3" fmla="*/ 6588737 w 6604783"/>
              <a:gd name="connsiteY3" fmla="*/ 390614 h 614973"/>
              <a:gd name="connsiteX4" fmla="*/ 3300306 w 6604783"/>
              <a:gd name="connsiteY4" fmla="*/ 614973 h 614973"/>
              <a:gd name="connsiteX5" fmla="*/ 0 w 6604783"/>
              <a:gd name="connsiteY5" fmla="*/ 307487 h 614973"/>
              <a:gd name="connsiteX0" fmla="*/ 0 w 6606550"/>
              <a:gd name="connsiteY0" fmla="*/ 307487 h 614973"/>
              <a:gd name="connsiteX1" fmla="*/ 3300306 w 6606550"/>
              <a:gd name="connsiteY1" fmla="*/ 0 h 614973"/>
              <a:gd name="connsiteX2" fmla="*/ 6604783 w 6606550"/>
              <a:gd name="connsiteY2" fmla="*/ 187899 h 614973"/>
              <a:gd name="connsiteX3" fmla="*/ 6606550 w 6606550"/>
              <a:gd name="connsiteY3" fmla="*/ 396552 h 614973"/>
              <a:gd name="connsiteX4" fmla="*/ 3300306 w 6606550"/>
              <a:gd name="connsiteY4" fmla="*/ 614973 h 614973"/>
              <a:gd name="connsiteX5" fmla="*/ 0 w 6606550"/>
              <a:gd name="connsiteY5" fmla="*/ 307487 h 614973"/>
              <a:gd name="connsiteX0" fmla="*/ 0 w 6606550"/>
              <a:gd name="connsiteY0" fmla="*/ 317761 h 625247"/>
              <a:gd name="connsiteX1" fmla="*/ 3043452 w 6606550"/>
              <a:gd name="connsiteY1" fmla="*/ 0 h 625247"/>
              <a:gd name="connsiteX2" fmla="*/ 6604783 w 6606550"/>
              <a:gd name="connsiteY2" fmla="*/ 198173 h 625247"/>
              <a:gd name="connsiteX3" fmla="*/ 6606550 w 6606550"/>
              <a:gd name="connsiteY3" fmla="*/ 406826 h 625247"/>
              <a:gd name="connsiteX4" fmla="*/ 3300306 w 6606550"/>
              <a:gd name="connsiteY4" fmla="*/ 625247 h 625247"/>
              <a:gd name="connsiteX5" fmla="*/ 0 w 6606550"/>
              <a:gd name="connsiteY5" fmla="*/ 317761 h 625247"/>
              <a:gd name="connsiteX0" fmla="*/ 0 w 6606550"/>
              <a:gd name="connsiteY0" fmla="*/ 317761 h 614972"/>
              <a:gd name="connsiteX1" fmla="*/ 3043452 w 6606550"/>
              <a:gd name="connsiteY1" fmla="*/ 0 h 614972"/>
              <a:gd name="connsiteX2" fmla="*/ 6604783 w 6606550"/>
              <a:gd name="connsiteY2" fmla="*/ 198173 h 614972"/>
              <a:gd name="connsiteX3" fmla="*/ 6606550 w 6606550"/>
              <a:gd name="connsiteY3" fmla="*/ 406826 h 614972"/>
              <a:gd name="connsiteX4" fmla="*/ 3526338 w 6606550"/>
              <a:gd name="connsiteY4" fmla="*/ 614972 h 614972"/>
              <a:gd name="connsiteX5" fmla="*/ 0 w 6606550"/>
              <a:gd name="connsiteY5" fmla="*/ 317761 h 61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550" h="614972">
                <a:moveTo>
                  <a:pt x="0" y="317761"/>
                </a:moveTo>
                <a:lnTo>
                  <a:pt x="3043452" y="0"/>
                </a:lnTo>
                <a:lnTo>
                  <a:pt x="6604783" y="198173"/>
                </a:lnTo>
                <a:lnTo>
                  <a:pt x="6606550" y="406826"/>
                </a:lnTo>
                <a:lnTo>
                  <a:pt x="3526338" y="614972"/>
                </a:lnTo>
                <a:lnTo>
                  <a:pt x="0" y="31776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311541" y="3488168"/>
            <a:ext cx="1268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Experimentation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807668" y="164316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RENECOFOR</a:t>
            </a:r>
          </a:p>
          <a:p>
            <a:r>
              <a:rPr lang="fr-FR" sz="1400" b="1" dirty="0" smtClean="0">
                <a:latin typeface="Arial" pitchFamily="34" charset="0"/>
              </a:rPr>
              <a:t>GUYAFOR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59260" y="1370900"/>
            <a:ext cx="2016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GIS-Coop,</a:t>
            </a:r>
          </a:p>
          <a:p>
            <a:r>
              <a:rPr lang="fr-FR" sz="1400" b="1" dirty="0" err="1" smtClean="0">
                <a:latin typeface="Arial" pitchFamily="34" charset="0"/>
              </a:rPr>
              <a:t>Liming</a:t>
            </a:r>
            <a:r>
              <a:rPr lang="fr-FR" sz="1400" b="1" dirty="0" smtClean="0">
                <a:latin typeface="Arial" pitchFamily="34" charset="0"/>
              </a:rPr>
              <a:t> network,</a:t>
            </a:r>
          </a:p>
          <a:p>
            <a:r>
              <a:rPr lang="fr-FR" sz="1400" b="1" dirty="0" smtClean="0">
                <a:latin typeface="Arial" pitchFamily="34" charset="0"/>
              </a:rPr>
              <a:t>MOS network, </a:t>
            </a:r>
          </a:p>
          <a:p>
            <a:r>
              <a:rPr lang="fr-FR" sz="1400" b="1" dirty="0" err="1" smtClean="0">
                <a:latin typeface="Arial" pitchFamily="34" charset="0"/>
              </a:rPr>
              <a:t>PlantaComp</a:t>
            </a:r>
            <a:r>
              <a:rPr lang="fr-FR" sz="1400" b="1" dirty="0" smtClean="0">
                <a:latin typeface="Arial" pitchFamily="34" charset="0"/>
              </a:rPr>
              <a:t>,…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42468" y="1569166"/>
            <a:ext cx="1656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Monitoring networks  </a:t>
            </a:r>
          </a:p>
          <a:p>
            <a:r>
              <a:rPr lang="fr-FR" sz="1400" b="1" dirty="0" err="1" smtClean="0">
                <a:latin typeface="Arial" pitchFamily="34" charset="0"/>
              </a:rPr>
              <a:t>Eg</a:t>
            </a:r>
            <a:r>
              <a:rPr lang="fr-FR" sz="1400" b="1" dirty="0" smtClean="0">
                <a:latin typeface="Arial" pitchFamily="34" charset="0"/>
              </a:rPr>
              <a:t>. </a:t>
            </a:r>
            <a:r>
              <a:rPr lang="fr-FR" sz="1400" b="1" dirty="0" err="1" smtClean="0">
                <a:latin typeface="Arial" pitchFamily="34" charset="0"/>
              </a:rPr>
              <a:t>level</a:t>
            </a:r>
            <a:r>
              <a:rPr lang="fr-FR" sz="1400" b="1" dirty="0" smtClean="0">
                <a:latin typeface="Arial" pitchFamily="34" charset="0"/>
              </a:rPr>
              <a:t> II- 16x16</a:t>
            </a:r>
            <a:endParaRPr lang="fr-FR" sz="1400" b="1" dirty="0">
              <a:latin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9244495" y="1159314"/>
            <a:ext cx="2122738" cy="1557654"/>
            <a:chOff x="6973461" y="1554512"/>
            <a:chExt cx="2170539" cy="1557654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7941177" y="2282598"/>
              <a:ext cx="283710" cy="829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6973461" y="2038362"/>
              <a:ext cx="682128" cy="2737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7632340" y="1554512"/>
              <a:ext cx="1511660" cy="7292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812360" y="1573589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rial" pitchFamily="34" charset="0"/>
                </a:rPr>
                <a:t>SOERE </a:t>
              </a:r>
              <a:endParaRPr lang="fr-FR" b="1" dirty="0" smtClean="0">
                <a:latin typeface="Arial" pitchFamily="34" charset="0"/>
              </a:endParaRPr>
            </a:p>
            <a:p>
              <a:r>
                <a:rPr lang="fr-FR" b="1" dirty="0" smtClean="0">
                  <a:latin typeface="Arial" pitchFamily="34" charset="0"/>
                </a:rPr>
                <a:t>F-ORE-T</a:t>
              </a:r>
              <a:endParaRPr lang="fr-FR" b="1" dirty="0">
                <a:latin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360850" y="1423453"/>
            <a:ext cx="1496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15N </a:t>
            </a:r>
            <a:r>
              <a:rPr lang="fr-FR" sz="1400" b="1" dirty="0" err="1" smtClean="0">
                <a:latin typeface="Arial" pitchFamily="34" charset="0"/>
              </a:rPr>
              <a:t>labelled</a:t>
            </a:r>
            <a:r>
              <a:rPr lang="fr-FR" sz="1400" b="1" dirty="0" smtClean="0">
                <a:latin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</a:rPr>
              <a:t>litter</a:t>
            </a:r>
            <a:r>
              <a:rPr lang="fr-FR" sz="1400" b="1" dirty="0" smtClean="0">
                <a:latin typeface="Arial" pitchFamily="34" charset="0"/>
              </a:rPr>
              <a:t> network</a:t>
            </a:r>
            <a:endParaRPr lang="fr-FR" sz="1400" b="1" dirty="0">
              <a:latin typeface="Arial" pitchFamily="34" charset="0"/>
            </a:endParaRPr>
          </a:p>
          <a:p>
            <a:r>
              <a:rPr lang="fr-FR" sz="1400" b="1" dirty="0" smtClean="0">
                <a:latin typeface="Arial" pitchFamily="34" charset="0"/>
              </a:rPr>
              <a:t>Douglas network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9634" y="4138923"/>
            <a:ext cx="797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Take</a:t>
            </a:r>
            <a:r>
              <a:rPr lang="fr-FR" sz="2400" dirty="0" smtClean="0"/>
              <a:t> </a:t>
            </a:r>
            <a:r>
              <a:rPr lang="fr-FR" sz="2400" dirty="0" err="1" smtClean="0"/>
              <a:t>advantage</a:t>
            </a:r>
            <a:r>
              <a:rPr lang="fr-FR" sz="2400" dirty="0" smtClean="0"/>
              <a:t> of the high (but </a:t>
            </a:r>
            <a:r>
              <a:rPr lang="fr-FR" sz="2400" dirty="0" err="1" smtClean="0"/>
              <a:t>structured</a:t>
            </a:r>
            <a:r>
              <a:rPr lang="fr-FR" sz="2400" dirty="0" smtClean="0"/>
              <a:t>) </a:t>
            </a:r>
            <a:r>
              <a:rPr lang="fr-FR" sz="2400" dirty="0" err="1" smtClean="0"/>
              <a:t>diversity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of monitoring and </a:t>
            </a:r>
            <a:r>
              <a:rPr lang="fr-FR" sz="2400" dirty="0" err="1" smtClean="0"/>
              <a:t>experimental</a:t>
            </a:r>
            <a:r>
              <a:rPr lang="fr-FR" sz="2400" dirty="0" smtClean="0"/>
              <a:t> networks in </a:t>
            </a:r>
            <a:r>
              <a:rPr lang="fr-FR" sz="2400" dirty="0" err="1" smtClean="0"/>
              <a:t>forest</a:t>
            </a:r>
            <a:r>
              <a:rPr lang="fr-FR" sz="2400" dirty="0" smtClean="0"/>
              <a:t> </a:t>
            </a:r>
            <a:r>
              <a:rPr lang="fr-FR" sz="2400" dirty="0" err="1" smtClean="0"/>
              <a:t>ecosystems</a:t>
            </a:r>
            <a:endParaRPr lang="fr-FR" sz="2400" dirty="0"/>
          </a:p>
        </p:txBody>
      </p:sp>
      <p:sp>
        <p:nvSpPr>
          <p:cNvPr id="11" name="Flèche vers le bas 10"/>
          <p:cNvSpPr/>
          <p:nvPr/>
        </p:nvSpPr>
        <p:spPr>
          <a:xfrm>
            <a:off x="4697481" y="5210777"/>
            <a:ext cx="2496127" cy="66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808980" y="6075770"/>
            <a:ext cx="4560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Let’s</a:t>
            </a:r>
            <a:r>
              <a:rPr lang="fr-FR" sz="3200" dirty="0" smtClean="0"/>
              <a:t> open the black box !!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62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69701" y="-26193"/>
            <a:ext cx="12809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</a:t>
            </a:r>
            <a:r>
              <a:rPr lang="en-US" altLang="fr-FR" sz="2000" b="1" dirty="0">
                <a:solidFill>
                  <a:schemeClr val="accent2"/>
                </a:solidFill>
              </a:rPr>
              <a:t>…….. 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Integration at ecosystem scale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pic>
        <p:nvPicPr>
          <p:cNvPr id="10" name="Image 9" descr="renecofor_300dpi_10X7cm cop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635"/>
            <a:ext cx="6644613" cy="49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930818" y="5982088"/>
            <a:ext cx="478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102 plot of the RENECOFOR Network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6824870" y="2016962"/>
            <a:ext cx="50093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</a:rPr>
              <a:t>Cover the main tree species in France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</a:rPr>
              <a:t>Aboveground </a:t>
            </a:r>
            <a:r>
              <a:rPr lang="en-GB" dirty="0" err="1" smtClean="0">
                <a:latin typeface="Arial" panose="020B0604020202020204" pitchFamily="34" charset="0"/>
              </a:rPr>
              <a:t>litterfalls</a:t>
            </a:r>
            <a:r>
              <a:rPr lang="en-GB" dirty="0" smtClean="0">
                <a:latin typeface="Arial" panose="020B0604020202020204" pitchFamily="34" charset="0"/>
              </a:rPr>
              <a:t> measured between1994-2008 (leaves, branches, fruits et miscellaneous).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</a:rPr>
              <a:t>Regular forest inventories combined with biomass models (above- and below-ground biomass) allowed to estimate the inputs after each thinning and each storm</a:t>
            </a:r>
            <a:endParaRPr lang="en-GB" dirty="0" smtClean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</a:rPr>
              <a:t>Soil carbon stocks have been measured in 93-95 and in 07-12.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</a:rPr>
              <a:t>Climatic datasets are coming from RENECOFOR own recording and </a:t>
            </a:r>
            <a:r>
              <a:rPr lang="en-GB" dirty="0" err="1" smtClean="0">
                <a:latin typeface="Arial" panose="020B0604020202020204" pitchFamily="34" charset="0"/>
              </a:rPr>
              <a:t>Meteo</a:t>
            </a:r>
            <a:r>
              <a:rPr lang="en-GB" dirty="0" smtClean="0">
                <a:latin typeface="Arial" panose="020B0604020202020204" pitchFamily="34" charset="0"/>
              </a:rPr>
              <a:t> France. </a:t>
            </a:r>
            <a:endParaRPr lang="en-GB" dirty="0">
              <a:effectLst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24870" y="1010217"/>
            <a:ext cx="51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 unique dataset in forest ecosystems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3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69701" y="-26193"/>
            <a:ext cx="12809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</a:t>
            </a:r>
            <a:r>
              <a:rPr lang="en-US" altLang="fr-FR" sz="2000" b="1" dirty="0">
                <a:solidFill>
                  <a:schemeClr val="accent2"/>
                </a:solidFill>
              </a:rPr>
              <a:t>…….. 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Integration at ecosystem scale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06" y="985696"/>
            <a:ext cx="6866085" cy="44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7265963" y="1184855"/>
            <a:ext cx="2137893" cy="785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571282" y="908423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1999 </a:t>
            </a:r>
            <a:r>
              <a:rPr lang="fr-FR" dirty="0" err="1" smtClean="0"/>
              <a:t>storm</a:t>
            </a:r>
            <a:r>
              <a:rPr lang="fr-FR" dirty="0" smtClean="0"/>
              <a:t>, plot HET 54b</a:t>
            </a:r>
            <a:endParaRPr lang="fr-FR" dirty="0"/>
          </a:p>
        </p:txBody>
      </p:sp>
      <p:sp>
        <p:nvSpPr>
          <p:cNvPr id="12" name="Accolade fermante 11"/>
          <p:cNvSpPr/>
          <p:nvPr/>
        </p:nvSpPr>
        <p:spPr>
          <a:xfrm rot="10800000">
            <a:off x="1393198" y="1970466"/>
            <a:ext cx="231820" cy="2395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9142" y="2331074"/>
            <a:ext cx="146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Spinup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and </a:t>
            </a:r>
            <a:r>
              <a:rPr lang="fr-FR" dirty="0" err="1" smtClean="0"/>
              <a:t>litter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17" name="Accolade fermante 16"/>
          <p:cNvSpPr/>
          <p:nvPr/>
        </p:nvSpPr>
        <p:spPr>
          <a:xfrm rot="5400000">
            <a:off x="6810342" y="4571534"/>
            <a:ext cx="154546" cy="23053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666009" y="5844312"/>
            <a:ext cx="337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and </a:t>
            </a:r>
            <a:r>
              <a:rPr lang="fr-FR" dirty="0" err="1" smtClean="0"/>
              <a:t>litter</a:t>
            </a:r>
            <a:r>
              <a:rPr lang="fr-FR" dirty="0" smtClean="0"/>
              <a:t> inputs (</a:t>
            </a:r>
            <a:r>
              <a:rPr lang="fr-FR" dirty="0" err="1" smtClean="0"/>
              <a:t>evaluation</a:t>
            </a:r>
            <a:r>
              <a:rPr lang="fr-FR" dirty="0" smtClean="0"/>
              <a:t> of the stock changes)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069807" y="3915175"/>
            <a:ext cx="3501475" cy="57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571282" y="431005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Thinning</a:t>
            </a:r>
            <a:endParaRPr lang="fr-FR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62381"/>
              </p:ext>
            </p:extLst>
          </p:nvPr>
        </p:nvGraphicFramePr>
        <p:xfrm>
          <a:off x="143835" y="5679583"/>
          <a:ext cx="2959973" cy="945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660"/>
                <a:gridCol w="914696"/>
                <a:gridCol w="114261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Observed</a:t>
                      </a:r>
                      <a:r>
                        <a:rPr lang="fr-FR" sz="1100" dirty="0">
                          <a:effectLst/>
                        </a:rPr>
                        <a:t> (</a:t>
                      </a:r>
                      <a:r>
                        <a:rPr lang="fr-FR" sz="1100" dirty="0" err="1">
                          <a:effectLst/>
                        </a:rPr>
                        <a:t>tC</a:t>
                      </a:r>
                      <a:r>
                        <a:rPr lang="fr-FR" sz="1100" dirty="0">
                          <a:effectLst/>
                        </a:rPr>
                        <a:t>/ha)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Yasso07-6rdRun (</a:t>
                      </a:r>
                      <a:r>
                        <a:rPr lang="fr-FR" sz="1100" dirty="0" err="1">
                          <a:effectLst/>
                        </a:rPr>
                        <a:t>tC</a:t>
                      </a:r>
                      <a:r>
                        <a:rPr lang="fr-FR" sz="1100" dirty="0">
                          <a:effectLst/>
                        </a:rPr>
                        <a:t>/ha)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Mean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80.9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81.6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29.9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22.8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CV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37%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28%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24" name="Flèche vers le bas 23"/>
          <p:cNvSpPr/>
          <p:nvPr/>
        </p:nvSpPr>
        <p:spPr>
          <a:xfrm>
            <a:off x="645344" y="3915175"/>
            <a:ext cx="157071" cy="16227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96700"/>
              </p:ext>
            </p:extLst>
          </p:nvPr>
        </p:nvGraphicFramePr>
        <p:xfrm>
          <a:off x="8868448" y="5649716"/>
          <a:ext cx="2959973" cy="945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660"/>
                <a:gridCol w="995630"/>
                <a:gridCol w="1061683"/>
              </a:tblGrid>
              <a:tr h="30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Observed</a:t>
                      </a:r>
                      <a:r>
                        <a:rPr lang="fr-FR" sz="1100" dirty="0">
                          <a:effectLst/>
                        </a:rPr>
                        <a:t> (</a:t>
                      </a:r>
                      <a:r>
                        <a:rPr lang="fr-FR" sz="1100" dirty="0" err="1" smtClean="0">
                          <a:effectLst/>
                        </a:rPr>
                        <a:t>tC</a:t>
                      </a:r>
                      <a:r>
                        <a:rPr lang="fr-FR" sz="1100" dirty="0" smtClean="0">
                          <a:effectLst/>
                        </a:rPr>
                        <a:t>/ha/</a:t>
                      </a:r>
                      <a:r>
                        <a:rPr lang="fr-FR" sz="1100" dirty="0" err="1" smtClean="0">
                          <a:effectLst/>
                        </a:rPr>
                        <a:t>period</a:t>
                      </a:r>
                      <a:r>
                        <a:rPr lang="fr-FR" sz="1100" dirty="0" smtClean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Yasso07-6rdRun (</a:t>
                      </a:r>
                      <a:r>
                        <a:rPr lang="fr-FR" sz="1100" dirty="0" err="1" smtClean="0">
                          <a:effectLst/>
                        </a:rPr>
                        <a:t>tC</a:t>
                      </a:r>
                      <a:r>
                        <a:rPr lang="fr-FR" sz="1100" dirty="0" smtClean="0">
                          <a:effectLst/>
                        </a:rPr>
                        <a:t>/ha/</a:t>
                      </a:r>
                      <a:r>
                        <a:rPr lang="fr-FR" sz="1100" dirty="0" err="1" smtClean="0">
                          <a:effectLst/>
                        </a:rPr>
                        <a:t>period</a:t>
                      </a:r>
                      <a:r>
                        <a:rPr lang="fr-FR" sz="1100" dirty="0" smtClean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Mean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5.6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6.1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9.5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7.2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CV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170%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118</a:t>
                      </a:r>
                      <a:r>
                        <a:rPr lang="fr-FR" sz="1100" dirty="0">
                          <a:effectLst/>
                        </a:rPr>
                        <a:t>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27" name="Flèche vers le bas 26"/>
          <p:cNvSpPr/>
          <p:nvPr/>
        </p:nvSpPr>
        <p:spPr>
          <a:xfrm rot="16200000">
            <a:off x="8327168" y="5793308"/>
            <a:ext cx="117815" cy="69160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00275" y="475071"/>
            <a:ext cx="36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Good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in </a:t>
            </a:r>
            <a:r>
              <a:rPr lang="fr-FR" sz="2800" dirty="0" err="1" smtClean="0"/>
              <a:t>average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339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69701" y="-26193"/>
            <a:ext cx="12809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</a:t>
            </a:r>
            <a:r>
              <a:rPr lang="en-US" altLang="fr-FR" sz="2000" b="1" dirty="0">
                <a:solidFill>
                  <a:schemeClr val="accent2"/>
                </a:solidFill>
              </a:rPr>
              <a:t>…….. 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Integration at ecosystem scale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0275" y="475071"/>
            <a:ext cx="595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BUT, not at the stand /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…….</a:t>
            </a:r>
            <a:endParaRPr lang="fr-FR" sz="2800" dirty="0"/>
          </a:p>
        </p:txBody>
      </p:sp>
      <p:pic>
        <p:nvPicPr>
          <p:cNvPr id="15" name="Imag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54" y="1287242"/>
            <a:ext cx="8285194" cy="40317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00275" y="2564444"/>
            <a:ext cx="1970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considering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biochemistry</a:t>
            </a:r>
            <a:r>
              <a:rPr lang="fr-FR" dirty="0" smtClean="0"/>
              <a:t> of the </a:t>
            </a:r>
            <a:r>
              <a:rPr lang="fr-FR" dirty="0" err="1" smtClean="0"/>
              <a:t>litters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0449712" y="2407751"/>
            <a:ext cx="1970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biochemistry</a:t>
            </a:r>
            <a:r>
              <a:rPr lang="fr-FR" dirty="0" smtClean="0"/>
              <a:t> of the </a:t>
            </a:r>
            <a:r>
              <a:rPr lang="fr-FR" dirty="0" err="1" smtClean="0"/>
              <a:t>litters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62850" y="5749592"/>
            <a:ext cx="7786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Same</a:t>
            </a:r>
            <a:r>
              <a:rPr lang="fr-FR" sz="2800" dirty="0" smtClean="0"/>
              <a:t>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for </a:t>
            </a:r>
            <a:r>
              <a:rPr lang="fr-FR" sz="2800" dirty="0" err="1" smtClean="0"/>
              <a:t>both</a:t>
            </a:r>
            <a:r>
              <a:rPr lang="fr-FR" sz="2800" dirty="0" smtClean="0"/>
              <a:t> stocks and stock changes……..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601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69701" y="-26193"/>
            <a:ext cx="12809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</a:t>
            </a:r>
            <a:r>
              <a:rPr lang="en-US" altLang="fr-FR" sz="2000" b="1" dirty="0">
                <a:solidFill>
                  <a:schemeClr val="accent2"/>
                </a:solidFill>
              </a:rPr>
              <a:t>…….. 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Integration at ecosystem scale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0275" y="475071"/>
            <a:ext cx="275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Error</a:t>
            </a:r>
            <a:r>
              <a:rPr lang="fr-FR" sz="2800" dirty="0" smtClean="0"/>
              <a:t> </a:t>
            </a:r>
            <a:r>
              <a:rPr lang="fr-FR" sz="2800" dirty="0" err="1" smtClean="0"/>
              <a:t>tracking</a:t>
            </a:r>
            <a:r>
              <a:rPr lang="fr-FR" sz="2800" dirty="0" smtClean="0"/>
              <a:t>…….</a:t>
            </a:r>
            <a:endParaRPr lang="fr-FR" sz="2800" dirty="0"/>
          </a:p>
        </p:txBody>
      </p:sp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1" y="1213973"/>
            <a:ext cx="4515311" cy="28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2" y="4055037"/>
            <a:ext cx="4515311" cy="25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06061" y="934111"/>
            <a:ext cx="6869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correlated</a:t>
            </a:r>
            <a:r>
              <a:rPr lang="fr-FR" dirty="0" smtClean="0"/>
              <a:t> to the initial stock </a:t>
            </a:r>
          </a:p>
          <a:p>
            <a:r>
              <a:rPr lang="fr-FR" dirty="0"/>
              <a:t>	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?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wrong</a:t>
            </a:r>
            <a:r>
              <a:rPr lang="fr-FR" dirty="0" smtClean="0"/>
              <a:t> </a:t>
            </a:r>
            <a:r>
              <a:rPr lang="fr-FR" dirty="0" err="1" smtClean="0"/>
              <a:t>estimate</a:t>
            </a:r>
            <a:r>
              <a:rPr lang="fr-FR" dirty="0" smtClean="0"/>
              <a:t> of the </a:t>
            </a:r>
            <a:r>
              <a:rPr lang="fr-FR" dirty="0" err="1" smtClean="0"/>
              <a:t>partitionning</a:t>
            </a:r>
            <a:r>
              <a:rPr lang="fr-FR" dirty="0" smtClean="0"/>
              <a:t> of 	SOM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biochemical</a:t>
            </a:r>
            <a:r>
              <a:rPr lang="fr-FR" dirty="0" smtClean="0"/>
              <a:t> components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06059" y="1983954"/>
            <a:ext cx="766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/>
              <a:t> </a:t>
            </a:r>
            <a:r>
              <a:rPr lang="fr-FR" dirty="0" smtClean="0"/>
              <a:t>(on the </a:t>
            </a:r>
            <a:r>
              <a:rPr lang="fr-FR" dirty="0" err="1" smtClean="0"/>
              <a:t>intercept</a:t>
            </a:r>
            <a:r>
              <a:rPr lang="fr-FR" dirty="0" smtClean="0"/>
              <a:t> and interaction </a:t>
            </a:r>
            <a:r>
              <a:rPr lang="fr-FR" dirty="0" err="1" smtClean="0"/>
              <a:t>with</a:t>
            </a:r>
            <a:r>
              <a:rPr lang="fr-FR" dirty="0" smtClean="0"/>
              <a:t> the stand </a:t>
            </a:r>
            <a:r>
              <a:rPr lang="fr-FR" dirty="0" err="1" smtClean="0"/>
              <a:t>productivity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	</a:t>
            </a:r>
            <a:r>
              <a:rPr lang="fr-FR" dirty="0" err="1" smtClean="0"/>
              <a:t>Biogeochemistry</a:t>
            </a:r>
            <a:r>
              <a:rPr lang="fr-FR" dirty="0" smtClean="0"/>
              <a:t> of the </a:t>
            </a:r>
            <a:r>
              <a:rPr lang="fr-FR" dirty="0" err="1" smtClean="0"/>
              <a:t>litter</a:t>
            </a:r>
            <a:r>
              <a:rPr lang="fr-FR" dirty="0" smtClean="0"/>
              <a:t> not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pPr lvl="1"/>
            <a:r>
              <a:rPr lang="fr-FR" dirty="0"/>
              <a:t>	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emphisize</a:t>
            </a:r>
            <a:r>
              <a:rPr lang="fr-FR" dirty="0" smtClean="0"/>
              <a:t> on the </a:t>
            </a:r>
            <a:r>
              <a:rPr lang="fr-FR" dirty="0" err="1" smtClean="0"/>
              <a:t>amount</a:t>
            </a:r>
            <a:r>
              <a:rPr lang="fr-FR" dirty="0" smtClean="0"/>
              <a:t> of the </a:t>
            </a:r>
            <a:r>
              <a:rPr lang="fr-FR" dirty="0" err="1" smtClean="0"/>
              <a:t>litter</a:t>
            </a:r>
            <a:endParaRPr lang="fr-FR" dirty="0"/>
          </a:p>
        </p:txBody>
      </p:sp>
      <p:pic>
        <p:nvPicPr>
          <p:cNvPr id="17" name="Imag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93" y="4055037"/>
            <a:ext cx="4131797" cy="25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4806058" y="3052625"/>
            <a:ext cx="766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Fertility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(</a:t>
            </a:r>
            <a:r>
              <a:rPr lang="fr-FR" dirty="0" err="1" smtClean="0"/>
              <a:t>slight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	The </a:t>
            </a:r>
            <a:r>
              <a:rPr lang="fr-FR" dirty="0" err="1" smtClean="0"/>
              <a:t>litter</a:t>
            </a:r>
            <a:r>
              <a:rPr lang="fr-FR" dirty="0" smtClean="0"/>
              <a:t> inputs do </a:t>
            </a:r>
            <a:r>
              <a:rPr lang="fr-FR" dirty="0" err="1" smtClean="0"/>
              <a:t>eliminate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the impact of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fertility</a:t>
            </a:r>
            <a:r>
              <a:rPr lang="fr-FR" dirty="0" smtClean="0"/>
              <a:t> on </a:t>
            </a:r>
          </a:p>
          <a:p>
            <a:r>
              <a:rPr lang="fr-FR" dirty="0"/>
              <a:t>	</a:t>
            </a:r>
            <a:r>
              <a:rPr lang="fr-FR" dirty="0" smtClean="0"/>
              <a:t>SOC </a:t>
            </a:r>
            <a:r>
              <a:rPr lang="fr-FR" dirty="0" err="1" smtClean="0"/>
              <a:t>dynamics</a:t>
            </a:r>
            <a:r>
              <a:rPr lang="fr-FR" dirty="0" smtClean="0"/>
              <a:t>, but not all. It </a:t>
            </a:r>
            <a:r>
              <a:rPr lang="fr-FR" dirty="0" err="1" smtClean="0"/>
              <a:t>remains</a:t>
            </a:r>
            <a:r>
              <a:rPr lang="fr-FR" dirty="0" smtClean="0"/>
              <a:t> a </a:t>
            </a:r>
            <a:r>
              <a:rPr lang="fr-FR" dirty="0" err="1" smtClean="0"/>
              <a:t>slight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644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0" y="377825"/>
            <a:ext cx="12139614" cy="87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69701" y="-26193"/>
            <a:ext cx="12809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>
                <a:solidFill>
                  <a:schemeClr val="accent2"/>
                </a:solidFill>
              </a:rPr>
              <a:t>Soil Organic Matter Processes</a:t>
            </a:r>
            <a:r>
              <a:rPr lang="en-US" altLang="fr-FR" sz="2000" b="1" dirty="0">
                <a:solidFill>
                  <a:schemeClr val="accent2"/>
                </a:solidFill>
              </a:rPr>
              <a:t>…….. </a:t>
            </a:r>
            <a:r>
              <a:rPr lang="en-US" altLang="fr-FR" sz="2000" b="1" dirty="0" smtClean="0">
                <a:solidFill>
                  <a:schemeClr val="accent2"/>
                </a:solidFill>
              </a:rPr>
              <a:t>Integration at ecosystem scale</a:t>
            </a:r>
            <a:endParaRPr lang="en-US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0275" y="475071"/>
            <a:ext cx="468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 on the </a:t>
            </a:r>
            <a:r>
              <a:rPr lang="fr-FR" sz="2800" dirty="0" err="1" smtClean="0"/>
              <a:t>Yasso</a:t>
            </a:r>
            <a:r>
              <a:rPr lang="fr-FR" sz="2800" dirty="0" smtClean="0"/>
              <a:t> model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464676" y="1542079"/>
            <a:ext cx="10077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architecture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Yasso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a biochemical partitioning of SOC is particularly relevant to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tackle the challenge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assessing assess fluxes at decades to centuries time scale 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464675" y="3219184"/>
            <a:ext cx="10077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it need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reparametrized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French application with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contrasted values for the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Acid, Ethanol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soluble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pools (like in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2011a Ecological Modelling; 2011b, Environmental Modeling and Software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1464674" y="4776315"/>
            <a:ext cx="10077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also may be an improvement to take, at least, humus type into consideration (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 of J.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Salleles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977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689</Words>
  <Application>Microsoft Office PowerPoint</Application>
  <PresentationFormat>Grand écran</PresentationFormat>
  <Paragraphs>121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Thème Office</vt:lpstr>
      <vt:lpstr>YASSO-07 French case study</vt:lpstr>
      <vt:lpstr>Introduction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Toto</dc:title>
  <dc:creator>LSA</dc:creator>
  <cp:lastModifiedBy>LSA</cp:lastModifiedBy>
  <cp:revision>102</cp:revision>
  <dcterms:created xsi:type="dcterms:W3CDTF">2014-11-20T03:54:16Z</dcterms:created>
  <dcterms:modified xsi:type="dcterms:W3CDTF">2014-12-14T21:27:49Z</dcterms:modified>
</cp:coreProperties>
</file>