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8800425" cy="43200638"/>
  <p:notesSz cx="7102475" cy="10234613"/>
  <p:defaultTextStyle>
    <a:defPPr>
      <a:defRPr lang="fr-FR"/>
    </a:defPPr>
    <a:lvl1pPr marL="0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1pPr>
    <a:lvl2pPr marL="1976988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2pPr>
    <a:lvl3pPr marL="3953977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3pPr>
    <a:lvl4pPr marL="5930970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4pPr>
    <a:lvl5pPr marL="7907957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5pPr>
    <a:lvl6pPr marL="9884950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6pPr>
    <a:lvl7pPr marL="11861939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7pPr>
    <a:lvl8pPr marL="13838922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8pPr>
    <a:lvl9pPr marL="15815915" algn="l" defTabSz="3953977" rtl="0" eaLnBrk="1" latinLnBrk="0" hangingPunct="1">
      <a:defRPr sz="76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993366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99408" autoAdjust="0"/>
  </p:normalViewPr>
  <p:slideViewPr>
    <p:cSldViewPr>
      <p:cViewPr>
        <p:scale>
          <a:sx n="40" d="100"/>
          <a:sy n="40" d="100"/>
        </p:scale>
        <p:origin x="78" y="-7620"/>
      </p:cViewPr>
      <p:guideLst>
        <p:guide orient="horz" pos="13607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1"/>
          <c:order val="0"/>
          <c:tx>
            <c:strRef>
              <c:f>FR!$A$36</c:f>
              <c:strCache>
                <c:ptCount val="1"/>
                <c:pt idx="0">
                  <c:v>Infosol</c:v>
                </c:pt>
              </c:strCache>
            </c:strRef>
          </c:tx>
          <c:spPr>
            <a:solidFill>
              <a:schemeClr val="accent3">
                <a:lumMod val="75000"/>
                <a:alpha val="95000"/>
              </a:schemeClr>
            </a:solidFill>
            <a:ln w="12700">
              <a:solidFill>
                <a:schemeClr val="tx1"/>
              </a:solidFill>
            </a:ln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/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097759430422759E-2"/>
                  <c:y val="-2.7450980392157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097759430422714E-2"/>
                  <c:y val="-2.352941176470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FR!$B$1:$F$1</c:f>
              <c:strCache>
                <c:ptCount val="5"/>
                <c:pt idx="0">
                  <c:v>Economique</c:v>
                </c:pt>
                <c:pt idx="1">
                  <c:v>Environnemental</c:v>
                </c:pt>
                <c:pt idx="2">
                  <c:v>Politique</c:v>
                </c:pt>
                <c:pt idx="3">
                  <c:v>Territorial - Social</c:v>
                </c:pt>
                <c:pt idx="4">
                  <c:v>Sanitaire</c:v>
                </c:pt>
              </c:strCache>
            </c:strRef>
          </c:cat>
          <c:val>
            <c:numRef>
              <c:f>FR!$B$36:$F$36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44261928"/>
        <c:axId val="241759584"/>
      </c:radarChart>
      <c:catAx>
        <c:axId val="2442619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fr-FR"/>
          </a:p>
        </c:txPr>
        <c:crossAx val="241759584"/>
        <c:crosses val="autoZero"/>
        <c:auto val="1"/>
        <c:lblAlgn val="ctr"/>
        <c:lblOffset val="100"/>
        <c:noMultiLvlLbl val="0"/>
      </c:catAx>
      <c:valAx>
        <c:axId val="241759584"/>
        <c:scaling>
          <c:orientation val="minMax"/>
          <c:max val="5"/>
          <c:min val="0"/>
        </c:scaling>
        <c:delete val="0"/>
        <c:axPos val="l"/>
        <c:majorGridlines/>
        <c:numFmt formatCode="General" sourceLinked="1"/>
        <c:majorTickMark val="cross"/>
        <c:minorTickMark val="none"/>
        <c:tickLblPos val="none"/>
        <c:crossAx val="244261928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0.75306</cdr:x>
      <cdr:y>0.80638</cdr:y>
    </cdr:from>
    <cdr:to>
      <cdr:x>0.94961</cdr:x>
      <cdr:y>0.90624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002464" y="2611454"/>
          <a:ext cx="1044653" cy="32339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fr-FR" sz="1600" u="sng" dirty="0"/>
            <a:t>Echelle: 1-5/5</a:t>
          </a:r>
        </a:p>
        <a:p xmlns:a="http://schemas.openxmlformats.org/drawingml/2006/main">
          <a:pPr algn="r"/>
          <a:endParaRPr lang="fr-FR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032" y="13420202"/>
            <a:ext cx="24480362" cy="926013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069" y="24480363"/>
            <a:ext cx="20160298" cy="110401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85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70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55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141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42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71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996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282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98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2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0880308" y="1730033"/>
            <a:ext cx="6480096" cy="3686054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0027" y="1730033"/>
            <a:ext cx="18960279" cy="3686054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405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5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036" y="27760414"/>
            <a:ext cx="24480362" cy="8580128"/>
          </a:xfrm>
        </p:spPr>
        <p:txBody>
          <a:bodyPr anchor="t"/>
          <a:lstStyle>
            <a:lvl1pPr algn="l">
              <a:defRPr sz="112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036" y="18310283"/>
            <a:ext cx="24480362" cy="9450138"/>
          </a:xfrm>
        </p:spPr>
        <p:txBody>
          <a:bodyPr anchor="b"/>
          <a:lstStyle>
            <a:lvl1pPr marL="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1pPr>
            <a:lvl2pPr marL="1285261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7052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3pPr>
            <a:lvl4pPr marL="3855786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 marL="5141046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  <a:lvl6pPr marL="642631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6pPr>
            <a:lvl7pPr marL="7711571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7pPr>
            <a:lvl8pPr marL="899682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8pPr>
            <a:lvl9pPr marL="10282093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31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40026" y="10080154"/>
            <a:ext cx="12720188" cy="28510424"/>
          </a:xfrm>
        </p:spPr>
        <p:txBody>
          <a:bodyPr/>
          <a:lstStyle>
            <a:lvl1pPr>
              <a:defRPr sz="7800"/>
            </a:lvl1pPr>
            <a:lvl2pPr>
              <a:defRPr sz="67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640216" y="10080154"/>
            <a:ext cx="12720188" cy="28510424"/>
          </a:xfrm>
        </p:spPr>
        <p:txBody>
          <a:bodyPr/>
          <a:lstStyle>
            <a:lvl1pPr>
              <a:defRPr sz="7800"/>
            </a:lvl1pPr>
            <a:lvl2pPr>
              <a:defRPr sz="67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98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023" y="9670150"/>
            <a:ext cx="12725189" cy="4030058"/>
          </a:xfrm>
        </p:spPr>
        <p:txBody>
          <a:bodyPr anchor="b"/>
          <a:lstStyle>
            <a:lvl1pPr marL="0" indent="0">
              <a:buNone/>
              <a:defRPr sz="6700" b="1"/>
            </a:lvl1pPr>
            <a:lvl2pPr marL="1285261" indent="0">
              <a:buNone/>
              <a:defRPr sz="5600" b="1"/>
            </a:lvl2pPr>
            <a:lvl3pPr marL="2570522" indent="0">
              <a:buNone/>
              <a:defRPr sz="5000" b="1"/>
            </a:lvl3pPr>
            <a:lvl4pPr marL="3855786" indent="0">
              <a:buNone/>
              <a:defRPr sz="4500" b="1"/>
            </a:lvl4pPr>
            <a:lvl5pPr marL="5141046" indent="0">
              <a:buNone/>
              <a:defRPr sz="4500" b="1"/>
            </a:lvl5pPr>
            <a:lvl6pPr marL="6426310" indent="0">
              <a:buNone/>
              <a:defRPr sz="4500" b="1"/>
            </a:lvl6pPr>
            <a:lvl7pPr marL="7711571" indent="0">
              <a:buNone/>
              <a:defRPr sz="4500" b="1"/>
            </a:lvl7pPr>
            <a:lvl8pPr marL="8996829" indent="0">
              <a:buNone/>
              <a:defRPr sz="4500" b="1"/>
            </a:lvl8pPr>
            <a:lvl9pPr marL="10282093" indent="0">
              <a:buNone/>
              <a:defRPr sz="4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023" y="13700202"/>
            <a:ext cx="12725189" cy="24890372"/>
          </a:xfrm>
        </p:spPr>
        <p:txBody>
          <a:bodyPr/>
          <a:lstStyle>
            <a:lvl1pPr>
              <a:defRPr sz="6700"/>
            </a:lvl1pPr>
            <a:lvl2pPr>
              <a:defRPr sz="56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0223" y="9670150"/>
            <a:ext cx="12730186" cy="4030058"/>
          </a:xfrm>
        </p:spPr>
        <p:txBody>
          <a:bodyPr anchor="b"/>
          <a:lstStyle>
            <a:lvl1pPr marL="0" indent="0">
              <a:buNone/>
              <a:defRPr sz="6700" b="1"/>
            </a:lvl1pPr>
            <a:lvl2pPr marL="1285261" indent="0">
              <a:buNone/>
              <a:defRPr sz="5600" b="1"/>
            </a:lvl2pPr>
            <a:lvl3pPr marL="2570522" indent="0">
              <a:buNone/>
              <a:defRPr sz="5000" b="1"/>
            </a:lvl3pPr>
            <a:lvl4pPr marL="3855786" indent="0">
              <a:buNone/>
              <a:defRPr sz="4500" b="1"/>
            </a:lvl4pPr>
            <a:lvl5pPr marL="5141046" indent="0">
              <a:buNone/>
              <a:defRPr sz="4500" b="1"/>
            </a:lvl5pPr>
            <a:lvl6pPr marL="6426310" indent="0">
              <a:buNone/>
              <a:defRPr sz="4500" b="1"/>
            </a:lvl6pPr>
            <a:lvl7pPr marL="7711571" indent="0">
              <a:buNone/>
              <a:defRPr sz="4500" b="1"/>
            </a:lvl7pPr>
            <a:lvl8pPr marL="8996829" indent="0">
              <a:buNone/>
              <a:defRPr sz="4500" b="1"/>
            </a:lvl8pPr>
            <a:lvl9pPr marL="10282093" indent="0">
              <a:buNone/>
              <a:defRPr sz="4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0223" y="13700202"/>
            <a:ext cx="12730186" cy="24890372"/>
          </a:xfrm>
        </p:spPr>
        <p:txBody>
          <a:bodyPr/>
          <a:lstStyle>
            <a:lvl1pPr>
              <a:defRPr sz="6700"/>
            </a:lvl1pPr>
            <a:lvl2pPr>
              <a:defRPr sz="5600"/>
            </a:lvl2pPr>
            <a:lvl3pPr>
              <a:defRPr sz="50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25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16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18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028" y="1720030"/>
            <a:ext cx="9475143" cy="7320110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0173" y="1720032"/>
            <a:ext cx="16100235" cy="36870545"/>
          </a:xfrm>
        </p:spPr>
        <p:txBody>
          <a:bodyPr/>
          <a:lstStyle>
            <a:lvl1pPr>
              <a:defRPr sz="8900"/>
            </a:lvl1pPr>
            <a:lvl2pPr>
              <a:defRPr sz="7800"/>
            </a:lvl2pPr>
            <a:lvl3pPr>
              <a:defRPr sz="67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028" y="9040137"/>
            <a:ext cx="9475143" cy="29550440"/>
          </a:xfrm>
        </p:spPr>
        <p:txBody>
          <a:bodyPr/>
          <a:lstStyle>
            <a:lvl1pPr marL="0" indent="0">
              <a:buNone/>
              <a:defRPr sz="3900"/>
            </a:lvl1pPr>
            <a:lvl2pPr marL="1285261" indent="0">
              <a:buNone/>
              <a:defRPr sz="3400"/>
            </a:lvl2pPr>
            <a:lvl3pPr marL="2570522" indent="0">
              <a:buNone/>
              <a:defRPr sz="2800"/>
            </a:lvl3pPr>
            <a:lvl4pPr marL="3855786" indent="0">
              <a:buNone/>
              <a:defRPr sz="2500"/>
            </a:lvl4pPr>
            <a:lvl5pPr marL="5141046" indent="0">
              <a:buNone/>
              <a:defRPr sz="2500"/>
            </a:lvl5pPr>
            <a:lvl6pPr marL="6426310" indent="0">
              <a:buNone/>
              <a:defRPr sz="2500"/>
            </a:lvl6pPr>
            <a:lvl7pPr marL="7711571" indent="0">
              <a:buNone/>
              <a:defRPr sz="2500"/>
            </a:lvl7pPr>
            <a:lvl8pPr marL="8996829" indent="0">
              <a:buNone/>
              <a:defRPr sz="2500"/>
            </a:lvl8pPr>
            <a:lvl9pPr marL="10282093" indent="0">
              <a:buNone/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6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086" y="30240447"/>
            <a:ext cx="17280255" cy="3570058"/>
          </a:xfrm>
        </p:spPr>
        <p:txBody>
          <a:bodyPr anchor="b"/>
          <a:lstStyle>
            <a:lvl1pPr algn="l">
              <a:defRPr sz="56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086" y="3860060"/>
            <a:ext cx="17280255" cy="25920383"/>
          </a:xfrm>
        </p:spPr>
        <p:txBody>
          <a:bodyPr/>
          <a:lstStyle>
            <a:lvl1pPr marL="0" indent="0">
              <a:buNone/>
              <a:defRPr sz="8900"/>
            </a:lvl1pPr>
            <a:lvl2pPr marL="1285261" indent="0">
              <a:buNone/>
              <a:defRPr sz="7800"/>
            </a:lvl2pPr>
            <a:lvl3pPr marL="2570522" indent="0">
              <a:buNone/>
              <a:defRPr sz="6700"/>
            </a:lvl3pPr>
            <a:lvl4pPr marL="3855786" indent="0">
              <a:buNone/>
              <a:defRPr sz="5600"/>
            </a:lvl4pPr>
            <a:lvl5pPr marL="5141046" indent="0">
              <a:buNone/>
              <a:defRPr sz="5600"/>
            </a:lvl5pPr>
            <a:lvl6pPr marL="6426310" indent="0">
              <a:buNone/>
              <a:defRPr sz="5600"/>
            </a:lvl6pPr>
            <a:lvl7pPr marL="7711571" indent="0">
              <a:buNone/>
              <a:defRPr sz="5600"/>
            </a:lvl7pPr>
            <a:lvl8pPr marL="8996829" indent="0">
              <a:buNone/>
              <a:defRPr sz="5600"/>
            </a:lvl8pPr>
            <a:lvl9pPr marL="10282093" indent="0">
              <a:buNone/>
              <a:defRPr sz="56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086" y="33810506"/>
            <a:ext cx="17280255" cy="5070070"/>
          </a:xfrm>
        </p:spPr>
        <p:txBody>
          <a:bodyPr/>
          <a:lstStyle>
            <a:lvl1pPr marL="0" indent="0">
              <a:buNone/>
              <a:defRPr sz="3900"/>
            </a:lvl1pPr>
            <a:lvl2pPr marL="1285261" indent="0">
              <a:buNone/>
              <a:defRPr sz="3400"/>
            </a:lvl2pPr>
            <a:lvl3pPr marL="2570522" indent="0">
              <a:buNone/>
              <a:defRPr sz="2800"/>
            </a:lvl3pPr>
            <a:lvl4pPr marL="3855786" indent="0">
              <a:buNone/>
              <a:defRPr sz="2500"/>
            </a:lvl4pPr>
            <a:lvl5pPr marL="5141046" indent="0">
              <a:buNone/>
              <a:defRPr sz="2500"/>
            </a:lvl5pPr>
            <a:lvl6pPr marL="6426310" indent="0">
              <a:buNone/>
              <a:defRPr sz="2500"/>
            </a:lvl6pPr>
            <a:lvl7pPr marL="7711571" indent="0">
              <a:buNone/>
              <a:defRPr sz="2500"/>
            </a:lvl7pPr>
            <a:lvl8pPr marL="8996829" indent="0">
              <a:buNone/>
              <a:defRPr sz="2500"/>
            </a:lvl8pPr>
            <a:lvl9pPr marL="10282093" indent="0">
              <a:buNone/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35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022" y="1730033"/>
            <a:ext cx="25920383" cy="7200107"/>
          </a:xfrm>
          <a:prstGeom prst="rect">
            <a:avLst/>
          </a:prstGeom>
        </p:spPr>
        <p:txBody>
          <a:bodyPr vert="horz" lIns="257051" tIns="128524" rIns="257051" bIns="12852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022" y="10080154"/>
            <a:ext cx="25920383" cy="28510424"/>
          </a:xfrm>
          <a:prstGeom prst="rect">
            <a:avLst/>
          </a:prstGeom>
        </p:spPr>
        <p:txBody>
          <a:bodyPr vert="horz" lIns="257051" tIns="128524" rIns="257051" bIns="128524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024" y="40040596"/>
            <a:ext cx="6720100" cy="2300034"/>
          </a:xfrm>
          <a:prstGeom prst="rect">
            <a:avLst/>
          </a:prstGeom>
        </p:spPr>
        <p:txBody>
          <a:bodyPr vert="horz" lIns="257051" tIns="128524" rIns="257051" bIns="128524" rtlCol="0" anchor="ctr"/>
          <a:lstStyle>
            <a:lvl1pPr algn="l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F758-6779-4049-AE78-FD92917867BB}" type="datetimeFigureOut">
              <a:rPr lang="fr-FR" smtClean="0"/>
              <a:pPr/>
              <a:t>30/09/2015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0146" y="40040596"/>
            <a:ext cx="9120135" cy="2300034"/>
          </a:xfrm>
          <a:prstGeom prst="rect">
            <a:avLst/>
          </a:prstGeom>
        </p:spPr>
        <p:txBody>
          <a:bodyPr vert="horz" lIns="257051" tIns="128524" rIns="257051" bIns="128524" rtlCol="0" anchor="ctr"/>
          <a:lstStyle>
            <a:lvl1pPr algn="ct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0308" y="40040596"/>
            <a:ext cx="6720100" cy="2300034"/>
          </a:xfrm>
          <a:prstGeom prst="rect">
            <a:avLst/>
          </a:prstGeom>
        </p:spPr>
        <p:txBody>
          <a:bodyPr vert="horz" lIns="257051" tIns="128524" rIns="257051" bIns="128524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C4D17-7EBA-4064-A563-EA7A5AE8DF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04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70522" rtl="0" eaLnBrk="1" latinLnBrk="0" hangingPunct="1">
        <a:spcBef>
          <a:spcPct val="0"/>
        </a:spcBef>
        <a:buNone/>
        <a:defRPr sz="12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3946" indent="-963946" algn="l" defTabSz="257052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553" indent="-803289" algn="l" defTabSz="2570522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213154" indent="-642629" algn="l" defTabSz="2570522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4498415" indent="-642629" algn="l" defTabSz="2570522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3675" indent="-642629" algn="l" defTabSz="2570522" rtl="0" eaLnBrk="1" latinLnBrk="0" hangingPunct="1">
        <a:spcBef>
          <a:spcPct val="20000"/>
        </a:spcBef>
        <a:buFont typeface="Arial" pitchFamily="34" charset="0"/>
        <a:buChar char="»"/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68939" indent="-642629" algn="l" defTabSz="257052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354200" indent="-642629" algn="l" defTabSz="257052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639464" indent="-642629" algn="l" defTabSz="257052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0924725" indent="-642629" algn="l" defTabSz="2570522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85261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70522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55786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141046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426310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711571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996829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282093" algn="l" defTabSz="2570522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19" y="16495997"/>
            <a:ext cx="25057396" cy="8770087"/>
          </a:xfrm>
          <a:prstGeom prst="rect">
            <a:avLst/>
          </a:prstGeom>
        </p:spPr>
      </p:pic>
      <p:pic>
        <p:nvPicPr>
          <p:cNvPr id="159" name="Image 1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09" y="285951"/>
            <a:ext cx="1593845" cy="1265217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19296756" y="283430"/>
            <a:ext cx="9059933" cy="1650050"/>
          </a:xfrm>
          <a:prstGeom prst="rect">
            <a:avLst/>
          </a:prstGeom>
          <a:noFill/>
        </p:spPr>
        <p:txBody>
          <a:bodyPr wrap="square" lIns="79617" tIns="39806" rIns="79617" bIns="39806" rtlCol="0">
            <a:spAutoFit/>
          </a:bodyPr>
          <a:lstStyle/>
          <a:p>
            <a:pPr algn="r"/>
            <a:r>
              <a:rPr lang="fr-FR" sz="3400" b="1" i="1" dirty="0"/>
              <a:t>ASIRPA</a:t>
            </a:r>
          </a:p>
          <a:p>
            <a:pPr algn="r">
              <a:tabLst>
                <a:tab pos="8340818" algn="l"/>
                <a:tab pos="8874017" algn="l"/>
              </a:tabLst>
            </a:pPr>
            <a:r>
              <a:rPr lang="fr-FR" sz="3400" dirty="0"/>
              <a:t>Analyse Socio-économique de l’Impact de la Recherche Publique Agricole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3203109" y="2285950"/>
            <a:ext cx="22070311" cy="2650324"/>
          </a:xfrm>
          <a:prstGeom prst="rect">
            <a:avLst/>
          </a:prstGeom>
          <a:noFill/>
        </p:spPr>
        <p:txBody>
          <a:bodyPr wrap="square" lIns="79617" tIns="39806" rIns="79617" bIns="39806" rtlCol="0">
            <a:spAutoFit/>
          </a:bodyPr>
          <a:lstStyle/>
          <a:p>
            <a:pPr algn="ctr"/>
            <a:r>
              <a:rPr lang="fr-FR" sz="3900" b="1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Système </a:t>
            </a:r>
            <a:r>
              <a:rPr lang="fr-FR" sz="3900" b="1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d’information sur les sols de France</a:t>
            </a:r>
          </a:p>
          <a:p>
            <a:pPr algn="ctr"/>
            <a:r>
              <a:rPr lang="fr-FR" sz="3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Dominique </a:t>
            </a:r>
            <a:r>
              <a:rPr lang="fr-FR" sz="3200" dirty="0" err="1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Arrouays</a:t>
            </a:r>
            <a:r>
              <a:rPr lang="fr-FR" sz="32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Marion </a:t>
            </a:r>
            <a:r>
              <a:rPr lang="fr-FR" sz="3200" dirty="0" err="1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Bardy</a:t>
            </a:r>
            <a:r>
              <a:rPr lang="fr-FR" sz="32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Nicolas </a:t>
            </a:r>
            <a:r>
              <a:rPr lang="fr-FR" sz="3200" dirty="0" err="1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Saby</a:t>
            </a:r>
            <a:r>
              <a:rPr lang="fr-FR" sz="3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Nathalie </a:t>
            </a:r>
            <a:r>
              <a:rPr lang="fr-FR" sz="3200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Munier-</a:t>
            </a:r>
            <a:r>
              <a:rPr lang="fr-FR" sz="3200" dirty="0" err="1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Jolain</a:t>
            </a:r>
            <a:endParaRPr lang="fr-FR" sz="3200" dirty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15822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Département Environnement &amp; Agronomie</a:t>
            </a:r>
          </a:p>
          <a:p>
            <a:pPr indent="215822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3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Juillet 2015</a:t>
            </a:r>
            <a:endParaRPr lang="fr-FR" sz="3200" dirty="0"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9008725" y="25704775"/>
            <a:ext cx="5109779" cy="555356"/>
          </a:xfrm>
          <a:prstGeom prst="rect">
            <a:avLst/>
          </a:prstGeom>
          <a:noFill/>
        </p:spPr>
        <p:txBody>
          <a:bodyPr wrap="square" lIns="79617" tIns="39806" rIns="79617" bIns="39806" rtlCol="0">
            <a:spAutoFit/>
          </a:bodyPr>
          <a:lstStyle/>
          <a:p>
            <a:r>
              <a:rPr lang="fr-FR" sz="3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Chemin d’impact</a:t>
            </a:r>
            <a:endParaRPr lang="fr-FR" sz="3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10133095" y="16795821"/>
            <a:ext cx="6112905" cy="557443"/>
          </a:xfrm>
          <a:prstGeom prst="rect">
            <a:avLst/>
          </a:prstGeom>
          <a:noFill/>
        </p:spPr>
        <p:txBody>
          <a:bodyPr wrap="square" lIns="79617" tIns="39806" rIns="79617" bIns="39806" rtlCol="0">
            <a:spAutoFit/>
          </a:bodyPr>
          <a:lstStyle/>
          <a:p>
            <a:r>
              <a:rPr lang="fr-FR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Chronologie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444143" y="26478240"/>
            <a:ext cx="5032785" cy="557459"/>
          </a:xfrm>
          <a:prstGeom prst="rect">
            <a:avLst/>
          </a:prstGeom>
          <a:noFill/>
        </p:spPr>
        <p:txBody>
          <a:bodyPr wrap="square" lIns="79617" tIns="39806" rIns="79617" bIns="39806" rtlCol="0">
            <a:spAutoFit/>
          </a:bodyPr>
          <a:lstStyle/>
          <a:p>
            <a:r>
              <a:rPr lang="fr-FR" sz="3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Vecteur d’impacts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9218708" y="2971189"/>
            <a:ext cx="11274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imap://ahocde@imap.versailles.inra.fr:143/fetch%3EUID%3E/INBOX%3E5033?part=1.2.2&amp;filename=clip_image002.jpg"/>
          <p:cNvSpPr>
            <a:spLocks noChangeAspect="1" noChangeArrowheads="1"/>
          </p:cNvSpPr>
          <p:nvPr/>
        </p:nvSpPr>
        <p:spPr bwMode="auto">
          <a:xfrm>
            <a:off x="5626829" y="7603331"/>
            <a:ext cx="2571749" cy="135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07" tIns="45702" rIns="91407" bIns="45702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http://upload.wikimedia.org/wikipedia/fr/d/d4/INRA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0" y="386309"/>
            <a:ext cx="2484414" cy="10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502668" y="5044880"/>
            <a:ext cx="15743332" cy="1114113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0" rtlCol="0" anchor="ctr" anchorCtr="0">
            <a:spAutoFit/>
          </a:bodyPr>
          <a:lstStyle/>
          <a:p>
            <a:pPr algn="just"/>
            <a:r>
              <a:rPr lang="fr-FR" sz="3600" b="1" u="sng" dirty="0" smtClean="0">
                <a:solidFill>
                  <a:schemeClr val="bg1"/>
                </a:solidFill>
              </a:rPr>
              <a:t>Contexte</a:t>
            </a:r>
            <a:endParaRPr lang="fr-FR" sz="3600" b="1" dirty="0" smtClean="0">
              <a:solidFill>
                <a:schemeClr val="bg1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1"/>
                </a:solidFill>
              </a:rPr>
              <a:t>Montée </a:t>
            </a:r>
            <a:r>
              <a:rPr lang="fr-FR" sz="3200" dirty="0">
                <a:solidFill>
                  <a:schemeClr val="tx1"/>
                </a:solidFill>
              </a:rPr>
              <a:t>des préoccupations </a:t>
            </a:r>
            <a:r>
              <a:rPr lang="fr-FR" sz="3200" dirty="0" smtClean="0">
                <a:solidFill>
                  <a:schemeClr val="tx1"/>
                </a:solidFill>
              </a:rPr>
              <a:t>environnementales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1"/>
                </a:solidFill>
              </a:rPr>
              <a:t>Importance </a:t>
            </a:r>
            <a:r>
              <a:rPr lang="fr-FR" sz="3200" dirty="0">
                <a:solidFill>
                  <a:schemeClr val="tx1"/>
                </a:solidFill>
              </a:rPr>
              <a:t>des données liées au sol et à sa qualité pour une diversité de politiques agricoles (PAC), environnementales et </a:t>
            </a:r>
            <a:r>
              <a:rPr lang="fr-FR" sz="3200" dirty="0" smtClean="0">
                <a:solidFill>
                  <a:schemeClr val="tx1"/>
                </a:solidFill>
              </a:rPr>
              <a:t>territoriales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1"/>
                </a:solidFill>
              </a:rPr>
              <a:t>Attentes des ministères de l’environnement et de l’agriculture, de l’ADEME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fr-FR" sz="3200" dirty="0">
              <a:solidFill>
                <a:schemeClr val="tx1"/>
              </a:solidFill>
            </a:endParaRPr>
          </a:p>
          <a:p>
            <a:pPr algn="just"/>
            <a:r>
              <a:rPr lang="fr-FR" sz="3600" b="1" u="sng" dirty="0" smtClean="0">
                <a:solidFill>
                  <a:schemeClr val="bg1"/>
                </a:solidFill>
              </a:rPr>
              <a:t>L’unité de service </a:t>
            </a:r>
            <a:r>
              <a:rPr lang="fr-FR" sz="3600" b="1" u="sng" dirty="0" err="1" smtClean="0">
                <a:solidFill>
                  <a:schemeClr val="bg1"/>
                </a:solidFill>
              </a:rPr>
              <a:t>Infosol</a:t>
            </a:r>
            <a:r>
              <a:rPr lang="fr-FR" sz="3600" b="1" u="sng" dirty="0">
                <a:solidFill>
                  <a:schemeClr val="bg1"/>
                </a:solidFill>
              </a:rPr>
              <a:t> 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chemeClr val="tx1"/>
                </a:solidFill>
              </a:rPr>
              <a:t>Création en 2001 de </a:t>
            </a:r>
            <a:r>
              <a:rPr lang="fr-FR" sz="3200" dirty="0" smtClean="0">
                <a:solidFill>
                  <a:schemeClr val="tx1"/>
                </a:solidFill>
              </a:rPr>
              <a:t>l’unité </a:t>
            </a:r>
            <a:r>
              <a:rPr lang="fr-FR" sz="3200" dirty="0" err="1" smtClean="0">
                <a:solidFill>
                  <a:schemeClr val="tx1"/>
                </a:solidFill>
              </a:rPr>
              <a:t>Infosol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>
                <a:solidFill>
                  <a:schemeClr val="tx1"/>
                </a:solidFill>
              </a:rPr>
              <a:t>par le </a:t>
            </a:r>
            <a:r>
              <a:rPr lang="fr-FR" sz="3200" dirty="0" smtClean="0">
                <a:solidFill>
                  <a:schemeClr val="tx1"/>
                </a:solidFill>
              </a:rPr>
              <a:t>Groupement d’Intérêt Scientifique (GIS) « Sol » </a:t>
            </a:r>
            <a:r>
              <a:rPr lang="fr-FR" sz="3200" dirty="0">
                <a:solidFill>
                  <a:schemeClr val="tx1"/>
                </a:solidFill>
              </a:rPr>
              <a:t>en réponse au besoin d’inventaire et de surveillance des </a:t>
            </a:r>
            <a:r>
              <a:rPr lang="fr-FR" sz="3200" dirty="0" smtClean="0">
                <a:solidFill>
                  <a:schemeClr val="tx1"/>
                </a:solidFill>
              </a:rPr>
              <a:t>sols</a:t>
            </a:r>
            <a:endParaRPr lang="fr-FR" sz="32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200" dirty="0" err="1" smtClean="0">
                <a:solidFill>
                  <a:schemeClr val="tx1"/>
                </a:solidFill>
              </a:rPr>
              <a:t>Infosol</a:t>
            </a:r>
            <a:r>
              <a:rPr lang="fr-FR" sz="3200" dirty="0" smtClean="0">
                <a:solidFill>
                  <a:schemeClr val="tx1"/>
                </a:solidFill>
              </a:rPr>
              <a:t> vise à constituer </a:t>
            </a:r>
            <a:r>
              <a:rPr lang="fr-FR" sz="3200" dirty="0">
                <a:solidFill>
                  <a:schemeClr val="tx1"/>
                </a:solidFill>
              </a:rPr>
              <a:t>et </a:t>
            </a:r>
            <a:r>
              <a:rPr lang="fr-FR" sz="3200" dirty="0" smtClean="0">
                <a:solidFill>
                  <a:schemeClr val="tx1"/>
                </a:solidFill>
              </a:rPr>
              <a:t>à gérer </a:t>
            </a:r>
            <a:r>
              <a:rPr lang="fr-FR" sz="3200" dirty="0">
                <a:solidFill>
                  <a:schemeClr val="tx1"/>
                </a:solidFill>
              </a:rPr>
              <a:t>un système d'information sur les sols de France concernant leur distribution spatiale, leurs propriétés et l’évolution de leur </a:t>
            </a:r>
            <a:r>
              <a:rPr lang="fr-FR" sz="3200" dirty="0" smtClean="0">
                <a:solidFill>
                  <a:schemeClr val="tx1"/>
                </a:solidFill>
              </a:rPr>
              <a:t>qualité</a:t>
            </a:r>
            <a:endParaRPr lang="fr-FR" sz="32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chemeClr val="tx1"/>
                </a:solidFill>
              </a:rPr>
              <a:t>Publication d’un rapport sur l’état des sols de </a:t>
            </a:r>
            <a:r>
              <a:rPr lang="fr-FR" sz="3200" dirty="0" smtClean="0">
                <a:solidFill>
                  <a:schemeClr val="tx1"/>
                </a:solidFill>
              </a:rPr>
              <a:t>France</a:t>
            </a:r>
            <a:endParaRPr lang="fr-FR" sz="32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200" dirty="0" smtClean="0">
                <a:solidFill>
                  <a:schemeClr val="tx1"/>
                </a:solidFill>
              </a:rPr>
              <a:t>Création d’une banque </a:t>
            </a:r>
            <a:r>
              <a:rPr lang="fr-FR" sz="3200" dirty="0">
                <a:solidFill>
                  <a:schemeClr val="tx1"/>
                </a:solidFill>
              </a:rPr>
              <a:t>de conservation de près de 30 000 échantillons de </a:t>
            </a:r>
            <a:r>
              <a:rPr lang="fr-FR" sz="3200" dirty="0" smtClean="0">
                <a:solidFill>
                  <a:schemeClr val="tx1"/>
                </a:solidFill>
              </a:rPr>
              <a:t>sols</a:t>
            </a:r>
            <a:endParaRPr lang="fr-FR" sz="3200" dirty="0">
              <a:solidFill>
                <a:schemeClr val="tx1"/>
              </a:solidFill>
            </a:endParaRPr>
          </a:p>
          <a:p>
            <a:endParaRPr lang="fr-FR" sz="3200" dirty="0" smtClean="0"/>
          </a:p>
          <a:p>
            <a:pPr algn="just"/>
            <a:r>
              <a:rPr lang="fr-FR" sz="3600" b="1" u="sng" dirty="0" smtClean="0">
                <a:solidFill>
                  <a:schemeClr val="bg1"/>
                </a:solidFill>
              </a:rPr>
              <a:t>Un dispositif au service d’une diversité d’acteurs</a:t>
            </a:r>
            <a:r>
              <a:rPr lang="fr-FR" sz="3600" b="1" u="sng" dirty="0">
                <a:solidFill>
                  <a:schemeClr val="bg1"/>
                </a:solidFill>
              </a:rPr>
              <a:t> 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chemeClr val="tx1"/>
                </a:solidFill>
              </a:rPr>
              <a:t>En partenariat avec le GIS Sol, l’unité </a:t>
            </a:r>
            <a:r>
              <a:rPr lang="fr-FR" sz="3200" dirty="0" err="1">
                <a:solidFill>
                  <a:schemeClr val="tx1"/>
                </a:solidFill>
              </a:rPr>
              <a:t>InfoSol</a:t>
            </a:r>
            <a:r>
              <a:rPr lang="fr-FR" sz="3200" dirty="0">
                <a:solidFill>
                  <a:schemeClr val="tx1"/>
                </a:solidFill>
              </a:rPr>
              <a:t> est un interlocuteur direct d’utilisateurs privés comme publics (400 requêtes par an): </a:t>
            </a:r>
            <a:r>
              <a:rPr lang="fr-FR" sz="3200" dirty="0" smtClean="0">
                <a:solidFill>
                  <a:schemeClr val="tx1"/>
                </a:solidFill>
              </a:rPr>
              <a:t>ministères</a:t>
            </a:r>
            <a:r>
              <a:rPr lang="fr-FR" sz="3200" dirty="0">
                <a:solidFill>
                  <a:schemeClr val="tx1"/>
                </a:solidFill>
              </a:rPr>
              <a:t>, bureau d’études, chambres d’agriculture, établissements publics (</a:t>
            </a:r>
            <a:r>
              <a:rPr lang="fr-FR" sz="3200" dirty="0" err="1">
                <a:solidFill>
                  <a:schemeClr val="tx1"/>
                </a:solidFill>
              </a:rPr>
              <a:t>Ademe</a:t>
            </a:r>
            <a:r>
              <a:rPr lang="fr-FR" sz="3200" dirty="0">
                <a:solidFill>
                  <a:schemeClr val="tx1"/>
                </a:solidFill>
              </a:rPr>
              <a:t>, </a:t>
            </a:r>
            <a:r>
              <a:rPr lang="fr-FR" sz="3200" dirty="0" err="1">
                <a:solidFill>
                  <a:schemeClr val="tx1"/>
                </a:solidFill>
              </a:rPr>
              <a:t>Ineris</a:t>
            </a:r>
            <a:r>
              <a:rPr lang="fr-FR" sz="3200" dirty="0" smtClean="0">
                <a:solidFill>
                  <a:schemeClr val="tx1"/>
                </a:solidFill>
              </a:rPr>
              <a:t>)</a:t>
            </a:r>
            <a:endParaRPr lang="fr-FR" sz="3200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3200" dirty="0">
                <a:solidFill>
                  <a:schemeClr val="tx1"/>
                </a:solidFill>
              </a:rPr>
              <a:t>L’utilisation de la connaissance sert </a:t>
            </a:r>
            <a:r>
              <a:rPr lang="fr-FR" sz="3200" dirty="0" smtClean="0">
                <a:solidFill>
                  <a:schemeClr val="tx1"/>
                </a:solidFill>
              </a:rPr>
              <a:t>l’éclairage </a:t>
            </a:r>
            <a:r>
              <a:rPr lang="fr-FR" sz="3200" dirty="0">
                <a:solidFill>
                  <a:schemeClr val="tx1"/>
                </a:solidFill>
              </a:rPr>
              <a:t>de politiques publiques très diverses de l’aménagement du territoire et de la gestion des ressources </a:t>
            </a:r>
            <a:r>
              <a:rPr lang="fr-FR" sz="3200" dirty="0" smtClean="0">
                <a:solidFill>
                  <a:schemeClr val="tx1"/>
                </a:solidFill>
              </a:rPr>
              <a:t>naturelles</a:t>
            </a:r>
            <a:endParaRPr lang="fr-FR" sz="3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itchFamily="18" charset="2"/>
            </a:endParaRPr>
          </a:p>
        </p:txBody>
      </p:sp>
      <p:sp>
        <p:nvSpPr>
          <p:cNvPr id="22" name="Pensées 21"/>
          <p:cNvSpPr/>
          <p:nvPr/>
        </p:nvSpPr>
        <p:spPr>
          <a:xfrm>
            <a:off x="17280533" y="38040885"/>
            <a:ext cx="9289032" cy="4081714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 3" pitchFamily="18" charset="2"/>
              </a:rPr>
              <a:t>Les entretiens réalisés:</a:t>
            </a:r>
            <a:endParaRPr lang="fr-FR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itchFamily="18" charset="2"/>
            </a:endParaRPr>
          </a:p>
          <a:p>
            <a:pPr marL="342900" indent="-342900" algn="just">
              <a:buAutoNum type="arabicPeriod"/>
            </a:pPr>
            <a:endParaRPr lang="fr-FR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 3" pitchFamily="18" charset="2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Ministère </a:t>
            </a:r>
            <a:r>
              <a:rPr lang="fr-FR" sz="2000" dirty="0">
                <a:solidFill>
                  <a:schemeClr val="tx1"/>
                </a:solidFill>
              </a:rPr>
              <a:t>en charge de l’agriculture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Chambres </a:t>
            </a:r>
            <a:r>
              <a:rPr lang="fr-FR" sz="2000" dirty="0">
                <a:solidFill>
                  <a:schemeClr val="tx1"/>
                </a:solidFill>
              </a:rPr>
              <a:t>d’agriculture de </a:t>
            </a:r>
            <a:r>
              <a:rPr lang="fr-FR" sz="2000" dirty="0" smtClean="0">
                <a:solidFill>
                  <a:schemeClr val="tx1"/>
                </a:solidFill>
              </a:rPr>
              <a:t>l’Indre et du Loiret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chemeClr val="tx1"/>
                </a:solidFill>
              </a:rPr>
              <a:t>Ademe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DDT-Alsace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Association pour la relance </a:t>
            </a:r>
            <a:r>
              <a:rPr lang="fr-FR" sz="2000" dirty="0" smtClean="0">
                <a:solidFill>
                  <a:schemeClr val="tx1"/>
                </a:solidFill>
              </a:rPr>
              <a:t>agronomique-Alsace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96954" y="554466"/>
            <a:ext cx="232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LISIS</a:t>
            </a:r>
            <a:endParaRPr lang="fr-FR" sz="36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71253"/>
              </p:ext>
            </p:extLst>
          </p:nvPr>
        </p:nvGraphicFramePr>
        <p:xfrm>
          <a:off x="430660" y="31731201"/>
          <a:ext cx="11402457" cy="10679430"/>
        </p:xfrm>
        <a:graphic>
          <a:graphicData uri="http://schemas.openxmlformats.org/drawingml/2006/table">
            <a:tbl>
              <a:tblPr firstRow="1" firstCol="1" bandRow="1"/>
              <a:tblGrid>
                <a:gridCol w="2520280"/>
                <a:gridCol w="1577998"/>
                <a:gridCol w="7304179"/>
              </a:tblGrid>
              <a:tr h="431800">
                <a:tc>
                  <a:txBody>
                    <a:bodyPr/>
                    <a:lstStyle/>
                    <a:p>
                      <a:pPr marL="24130" indent="215900" algn="ctr"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Dimension d’impact présente</a:t>
                      </a:r>
                      <a:endParaRPr lang="fr-F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spcAft>
                          <a:spcPts val="600"/>
                        </a:spcAft>
                      </a:pPr>
                      <a:r>
                        <a:rPr lang="fr-FR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Importance</a:t>
                      </a:r>
                      <a:endParaRPr lang="fr-FR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Arguments</a:t>
                      </a:r>
                      <a:endParaRPr lang="fr-F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marL="24130" indent="215900" algn="ctr">
                        <a:spcAft>
                          <a:spcPts val="600"/>
                        </a:spcAft>
                      </a:pPr>
                      <a:r>
                        <a:rPr lang="fr-FR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Economique</a:t>
                      </a:r>
                      <a:endParaRPr lang="fr-FR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spcAft>
                          <a:spcPts val="6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Avéré mais difficilement quantifiable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23 % des demandes de données proviennent de bureaux d’étude. Les données du SI Sol national constitue donc un support d’activité pour ces entreprises à vocation commerciale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marL="24130" indent="215900" algn="ctr">
                        <a:spcAft>
                          <a:spcPts val="600"/>
                        </a:spcAft>
                      </a:pPr>
                      <a:r>
                        <a:rPr lang="fr-FR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Environnemental</a:t>
                      </a:r>
                      <a:endParaRPr lang="fr-FR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spcAft>
                          <a:spcPts val="6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3/5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L’utilisation des données sols par de multiples partenaires concourt à des politiques et des mesures de préservation des ressources, en particulier dans des déclinaisons régionales de plans d’action (nappes phréatiques, érosion, biodiversité, …)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4130" indent="215900" algn="ctr">
                        <a:spcAft>
                          <a:spcPts val="600"/>
                        </a:spcAft>
                      </a:pPr>
                      <a:r>
                        <a:rPr lang="fr-FR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Sanitaire</a:t>
                      </a:r>
                      <a:endParaRPr lang="fr-FR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spcAft>
                          <a:spcPts val="6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3/5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 données du SI Sol sont mobilisés dans des problématiques de santé publique qui impactent l’aménagement du territoire (exposition, sites pollués)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4130" indent="215900" algn="ctr">
                        <a:spcAft>
                          <a:spcPts val="600"/>
                        </a:spcAft>
                      </a:pPr>
                      <a:r>
                        <a:rPr lang="fr-FR" sz="2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Territorial-Social</a:t>
                      </a:r>
                      <a:endParaRPr lang="fr-FR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spcAft>
                          <a:spcPts val="6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3/5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 données sols sont utilisées par les collectivités territoriales et les bureaux d’étude pour fonder sur des données objectives la mise en œuvre d’opérations d’aménagement du territoire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24130" indent="215900" algn="ctr">
                        <a:spcAft>
                          <a:spcPts val="600"/>
                        </a:spcAft>
                      </a:pPr>
                      <a:r>
                        <a:rPr lang="fr-FR" sz="2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Politique</a:t>
                      </a:r>
                      <a:endParaRPr lang="fr-F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10795" algn="ctr">
                        <a:spcAft>
                          <a:spcPts val="600"/>
                        </a:spcAft>
                      </a:pPr>
                      <a:r>
                        <a:rPr lang="fr-FR" sz="2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4/5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Mobilisation modérée dans le débat public</a:t>
                      </a:r>
                      <a:r>
                        <a:rPr lang="fr-FR" sz="2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mais </a:t>
                      </a:r>
                      <a:r>
                        <a:rPr lang="fr-FR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forte médiatisation</a:t>
                      </a:r>
                    </a:p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Très forte utilisation dans la politique publique: la solution originale et novatrice apportée par l’INRA est utilisée pour la prise de décision et la mise en œuvre de politiques très diverses sur l’ensemble du territoire français à des échelles variées.</a:t>
                      </a:r>
                    </a:p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 </a:t>
                      </a: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enjeux des politiques de gestion des sols sont variés et cruciaux incluant des enjeux patrimoniaux:</a:t>
                      </a:r>
                    </a:p>
                    <a:p>
                      <a:pPr marL="12065" indent="215900">
                        <a:spcAft>
                          <a:spcPts val="600"/>
                        </a:spcAft>
                      </a:pPr>
                      <a:r>
                        <a:rPr lang="fr-F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Politiques agricoles et allocations fondées sur des zonages : révision des allocations PAC pour les ZDS, révision de l’arrêté sur la délimitation des ZH ; cartographies régionales des risques (érosion, phytosanitaires, contamination) et de la gestion des ressources (sol, eau, biodiversité) ; aménagement du territoire (SCOT, implantation d’infrastructures) ; plans régionaux de santé ; géomarketing</a:t>
                      </a: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228" y="11917999"/>
            <a:ext cx="5468880" cy="366098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300" y="10285728"/>
            <a:ext cx="4087005" cy="610527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225" y="5182495"/>
            <a:ext cx="6443211" cy="43132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996228" y="15573133"/>
            <a:ext cx="546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La fosse pédologique pour l'étude du profil d'un </a:t>
            </a:r>
            <a:r>
              <a:rPr lang="fr-FR" sz="1800" dirty="0" smtClean="0"/>
              <a:t>sol</a:t>
            </a:r>
            <a:endParaRPr lang="fr-FR" sz="18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8974226" y="9500068"/>
            <a:ext cx="644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Bureau de </a:t>
            </a:r>
            <a:r>
              <a:rPr lang="fr-FR" sz="1800" dirty="0" err="1"/>
              <a:t>cartogéo</a:t>
            </a:r>
            <a:r>
              <a:rPr lang="fr-FR" sz="1800" dirty="0"/>
              <a:t>-statistique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4193300" y="16415743"/>
            <a:ext cx="4163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Archivage des échantillons de sols dans la </a:t>
            </a:r>
            <a:r>
              <a:rPr lang="fr-FR" sz="1800" dirty="0" err="1"/>
              <a:t>pédothèque</a:t>
            </a:r>
            <a:r>
              <a:rPr lang="fr-FR" sz="1800" dirty="0"/>
              <a:t> du Conservatoire national d'échantillons des sols.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4860" y="26478240"/>
            <a:ext cx="16713558" cy="1132387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25" y="24017025"/>
            <a:ext cx="4761411" cy="1580114"/>
          </a:xfrm>
          <a:prstGeom prst="rect">
            <a:avLst/>
          </a:prstGeom>
        </p:spPr>
      </p:pic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77535"/>
              </p:ext>
            </p:extLst>
          </p:nvPr>
        </p:nvGraphicFramePr>
        <p:xfrm>
          <a:off x="934716" y="27360959"/>
          <a:ext cx="8640960" cy="419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309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75000"/>
          </a:schemeClr>
        </a:solidFill>
        <a:ln>
          <a:noFill/>
        </a:ln>
      </a:spPr>
      <a:bodyPr wrap="square" lIns="36000" tIns="36000" rIns="36000" bIns="0" rtlCol="0" anchor="ctr" anchorCtr="0">
        <a:spAutoFit/>
      </a:bodyPr>
      <a:lstStyle>
        <a:defPPr algn="ctr">
          <a:spcAft>
            <a:spcPts val="600"/>
          </a:spcAft>
          <a:defRPr sz="40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  <a:sym typeface="Wingdings 3" pitchFamily="18" charset="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407</Words>
  <Application>Microsoft Office PowerPoint</Application>
  <PresentationFormat>Personnalisé</PresentationFormat>
  <Paragraphs>58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Times New Roman</vt:lpstr>
      <vt:lpstr>Verdana</vt:lpstr>
      <vt:lpstr>Wingdings</vt:lpstr>
      <vt:lpstr>Wingdings 3</vt:lpstr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ahocde</dc:creator>
  <cp:lastModifiedBy>agaunand</cp:lastModifiedBy>
  <cp:revision>112</cp:revision>
  <cp:lastPrinted>2012-11-14T09:32:42Z</cp:lastPrinted>
  <dcterms:created xsi:type="dcterms:W3CDTF">2012-11-09T09:20:27Z</dcterms:created>
  <dcterms:modified xsi:type="dcterms:W3CDTF">2015-09-30T07:47:47Z</dcterms:modified>
</cp:coreProperties>
</file>