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799263" cy="9929813"/>
  <p:defaultTextStyle>
    <a:defPPr>
      <a:defRPr lang="en-US"/>
    </a:defPPr>
    <a:lvl1pPr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1785938" indent="-1328738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3571875" indent="-2657475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5359400" indent="-3987800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7145338" indent="-5316538" algn="l" defTabSz="3571875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1">
          <p15:clr>
            <a:srgbClr val="A4A3A4"/>
          </p15:clr>
        </p15:guide>
        <p15:guide id="2" pos="1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Arnoult" initials="SA" lastIdx="8" clrIdx="0"/>
  <p:cmAuthor id="1" name="Bruno" initials="B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1B"/>
    <a:srgbClr val="000099"/>
    <a:srgbClr val="9F1D54"/>
    <a:srgbClr val="76923C"/>
    <a:srgbClr val="8DB3E2"/>
    <a:srgbClr val="719D3F"/>
    <a:srgbClr val="943634"/>
    <a:srgbClr val="353535"/>
    <a:srgbClr val="51253A"/>
    <a:srgbClr val="034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2" autoAdjust="0"/>
    <p:restoredTop sz="98134" autoAdjust="0"/>
  </p:normalViewPr>
  <p:slideViewPr>
    <p:cSldViewPr snapToGrid="0">
      <p:cViewPr>
        <p:scale>
          <a:sx n="50" d="100"/>
          <a:sy n="50" d="100"/>
        </p:scale>
        <p:origin x="282" y="-138"/>
      </p:cViewPr>
      <p:guideLst>
        <p:guide orient="horz" pos="3241"/>
        <p:guide pos="1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63" cy="49683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1" y="0"/>
            <a:ext cx="2946963" cy="49683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88FF8B-620D-49B8-A2B6-E738CE88D47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288"/>
            <a:ext cx="2946963" cy="49683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1" y="9431288"/>
            <a:ext cx="2946963" cy="49683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ABE5CA-8889-4DD6-93C7-337B8FFC8B7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5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61" y="0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15D297-DF07-4F5F-B1EA-D4317292D9C5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36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42" y="4717340"/>
            <a:ext cx="5438179" cy="44680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288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61" y="9431288"/>
            <a:ext cx="2946963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80296-7D07-4280-9CCB-33FD1CB7BA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7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3388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8363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3338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8313" algn="l" defTabSz="86836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3571875" fontAlgn="base">
              <a:spcBef>
                <a:spcPct val="0"/>
              </a:spcBef>
              <a:spcAft>
                <a:spcPct val="0"/>
              </a:spcAft>
              <a:defRPr/>
            </a:pPr>
            <a:fld id="{658E690F-AC4B-4F25-9F6A-B9DE017C7E1D}" type="slidenum">
              <a:rPr lang="en-US"/>
              <a:pPr defTabSz="35718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-25813" y="306469"/>
            <a:ext cx="30293088" cy="3789073"/>
          </a:xfrm>
        </p:spPr>
        <p:txBody>
          <a:bodyPr>
            <a:noAutofit/>
          </a:bodyPr>
          <a:lstStyle>
            <a:lvl1pPr marL="0" marR="0" indent="0" algn="ctr" defTabSz="3577545" rtl="0" eaLnBrk="1" fontAlgn="auto" latinLnBrk="0" hangingPunct="1">
              <a:lnSpc>
                <a:spcPct val="100000"/>
              </a:lnSpc>
              <a:spcBef>
                <a:spcPts val="1427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88773" indent="0">
              <a:buFontTx/>
              <a:buNone/>
              <a:defRPr/>
            </a:lvl2pPr>
            <a:lvl3pPr marL="3577545" indent="0">
              <a:buFontTx/>
              <a:buNone/>
              <a:defRPr/>
            </a:lvl3pPr>
            <a:lvl4pPr marL="5366318" indent="0">
              <a:buFontTx/>
              <a:buNone/>
              <a:defRPr/>
            </a:lvl4pPr>
            <a:lvl5pPr marL="715509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25813" y="3461300"/>
            <a:ext cx="30293088" cy="2202645"/>
          </a:xfrm>
        </p:spPr>
        <p:txBody>
          <a:bodyPr>
            <a:noAutofit/>
          </a:bodyPr>
          <a:lstStyle>
            <a:lvl1pPr marL="0" marR="0" indent="0" algn="ctr" defTabSz="3577545" rtl="0" eaLnBrk="1" fontAlgn="auto" latinLnBrk="0" hangingPunct="1">
              <a:lnSpc>
                <a:spcPct val="100000"/>
              </a:lnSpc>
              <a:spcBef>
                <a:spcPts val="5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88773" indent="0">
              <a:buFontTx/>
              <a:buNone/>
              <a:defRPr/>
            </a:lvl2pPr>
            <a:lvl3pPr marL="3577545" indent="0">
              <a:buFontTx/>
              <a:buNone/>
              <a:defRPr/>
            </a:lvl3pPr>
            <a:lvl4pPr marL="5366318" indent="0">
              <a:buFontTx/>
              <a:buNone/>
              <a:defRPr/>
            </a:lvl4pPr>
            <a:lvl5pPr marL="715509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C8A0-FAD9-49F0-A248-3295FD86EAA8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FAE8-E45A-4AB7-9980-83F2E9A0B3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7"/>
            <a:ext cx="6810137" cy="36513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7"/>
            <a:ext cx="19925956" cy="36513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6187-85FD-424A-B307-55CABCFE9027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0245-019F-4F59-8B9C-B992A736CC1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BB3F-955C-4D13-B92A-ABE71FF099B0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ED8F-01D8-4F42-9DFC-DF5CDCD478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9270"/>
            <a:ext cx="25727184" cy="8499411"/>
          </a:xfrm>
        </p:spPr>
        <p:txBody>
          <a:bodyPr anchor="t"/>
          <a:lstStyle>
            <a:lvl1pPr algn="l">
              <a:defRPr sz="1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8026"/>
            <a:ext cx="25727184" cy="9361236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88773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775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366318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155091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8943863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732636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52140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310182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41B1-7775-4226-A7E9-F076690A27B3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5700-79FD-40D9-95BC-466FE03539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4"/>
            <a:ext cx="13368046" cy="28242220"/>
          </a:xfrm>
        </p:spPr>
        <p:txBody>
          <a:bodyPr/>
          <a:lstStyle>
            <a:lvl1pPr>
              <a:defRPr sz="10900"/>
            </a:lvl1pPr>
            <a:lvl2pPr>
              <a:defRPr sz="94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4"/>
            <a:ext cx="13368046" cy="28242220"/>
          </a:xfrm>
        </p:spPr>
        <p:txBody>
          <a:bodyPr/>
          <a:lstStyle>
            <a:lvl1pPr>
              <a:defRPr sz="10900"/>
            </a:lvl1pPr>
            <a:lvl2pPr>
              <a:defRPr sz="94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3003-F066-4F53-ADBE-0E4CE22DD26C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8C13-6C2A-4F01-BD62-92BCD8C1F0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9" y="9579177"/>
            <a:ext cx="13373303" cy="3992144"/>
          </a:xfrm>
        </p:spPr>
        <p:txBody>
          <a:bodyPr anchor="b"/>
          <a:lstStyle>
            <a:lvl1pPr marL="0" indent="0">
              <a:buNone/>
              <a:defRPr sz="9400" b="1"/>
            </a:lvl1pPr>
            <a:lvl2pPr marL="1788773" indent="0">
              <a:buNone/>
              <a:defRPr sz="7800" b="1"/>
            </a:lvl2pPr>
            <a:lvl3pPr marL="3577545" indent="0">
              <a:buNone/>
              <a:defRPr sz="7000" b="1"/>
            </a:lvl3pPr>
            <a:lvl4pPr marL="5366318" indent="0">
              <a:buNone/>
              <a:defRPr sz="6300" b="1"/>
            </a:lvl4pPr>
            <a:lvl5pPr marL="7155091" indent="0">
              <a:buNone/>
              <a:defRPr sz="6300" b="1"/>
            </a:lvl5pPr>
            <a:lvl6pPr marL="8943863" indent="0">
              <a:buNone/>
              <a:defRPr sz="6300" b="1"/>
            </a:lvl6pPr>
            <a:lvl7pPr marL="10732636" indent="0">
              <a:buNone/>
              <a:defRPr sz="6300" b="1"/>
            </a:lvl7pPr>
            <a:lvl8pPr marL="12521409" indent="0">
              <a:buNone/>
              <a:defRPr sz="6300" b="1"/>
            </a:lvl8pPr>
            <a:lvl9pPr marL="14310182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9" y="13571321"/>
            <a:ext cx="13373303" cy="24656221"/>
          </a:xfrm>
        </p:spPr>
        <p:txBody>
          <a:bodyPr/>
          <a:lstStyle>
            <a:lvl1pPr>
              <a:defRPr sz="9400"/>
            </a:lvl1pPr>
            <a:lvl2pPr>
              <a:defRPr sz="78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6" y="9579177"/>
            <a:ext cx="13378556" cy="3992144"/>
          </a:xfrm>
        </p:spPr>
        <p:txBody>
          <a:bodyPr anchor="b"/>
          <a:lstStyle>
            <a:lvl1pPr marL="0" indent="0">
              <a:buNone/>
              <a:defRPr sz="9400" b="1"/>
            </a:lvl1pPr>
            <a:lvl2pPr marL="1788773" indent="0">
              <a:buNone/>
              <a:defRPr sz="7800" b="1"/>
            </a:lvl2pPr>
            <a:lvl3pPr marL="3577545" indent="0">
              <a:buNone/>
              <a:defRPr sz="7000" b="1"/>
            </a:lvl3pPr>
            <a:lvl4pPr marL="5366318" indent="0">
              <a:buNone/>
              <a:defRPr sz="6300" b="1"/>
            </a:lvl4pPr>
            <a:lvl5pPr marL="7155091" indent="0">
              <a:buNone/>
              <a:defRPr sz="6300" b="1"/>
            </a:lvl5pPr>
            <a:lvl6pPr marL="8943863" indent="0">
              <a:buNone/>
              <a:defRPr sz="6300" b="1"/>
            </a:lvl6pPr>
            <a:lvl7pPr marL="10732636" indent="0">
              <a:buNone/>
              <a:defRPr sz="6300" b="1"/>
            </a:lvl7pPr>
            <a:lvl8pPr marL="12521409" indent="0">
              <a:buNone/>
              <a:defRPr sz="6300" b="1"/>
            </a:lvl8pPr>
            <a:lvl9pPr marL="14310182" indent="0">
              <a:buNone/>
              <a:defRPr sz="6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6" y="13571321"/>
            <a:ext cx="13378556" cy="24656221"/>
          </a:xfrm>
        </p:spPr>
        <p:txBody>
          <a:bodyPr/>
          <a:lstStyle>
            <a:lvl1pPr>
              <a:defRPr sz="9400"/>
            </a:lvl1pPr>
            <a:lvl2pPr>
              <a:defRPr sz="78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7FAF-6AE4-4C8F-9578-F359A34A14E3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8D5D-9195-45AB-BCA8-EBA4C056A6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6974-C071-4603-963D-A6D067AC7CEC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0465-80C0-49D6-B506-1FED336A56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E30-A067-4212-A639-4E3D949EF12F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AE91-C25D-4E52-B344-2D3A1AF0D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2" y="1703845"/>
            <a:ext cx="9957725" cy="7251246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7"/>
            <a:ext cx="16920247" cy="36523697"/>
          </a:xfrm>
        </p:spPr>
        <p:txBody>
          <a:bodyPr/>
          <a:lstStyle>
            <a:lvl1pPr>
              <a:defRPr sz="12600"/>
            </a:lvl1pPr>
            <a:lvl2pPr>
              <a:defRPr sz="10900"/>
            </a:lvl2pPr>
            <a:lvl3pPr>
              <a:defRPr sz="94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72" y="8955093"/>
            <a:ext cx="9957725" cy="29272451"/>
          </a:xfrm>
        </p:spPr>
        <p:txBody>
          <a:bodyPr/>
          <a:lstStyle>
            <a:lvl1pPr marL="0" indent="0">
              <a:buNone/>
              <a:defRPr sz="5500"/>
            </a:lvl1pPr>
            <a:lvl2pPr marL="1788773" indent="0">
              <a:buNone/>
              <a:defRPr sz="4700"/>
            </a:lvl2pPr>
            <a:lvl3pPr marL="3577545" indent="0">
              <a:buNone/>
              <a:defRPr sz="3900"/>
            </a:lvl3pPr>
            <a:lvl4pPr marL="5366318" indent="0">
              <a:buNone/>
              <a:defRPr sz="3500"/>
            </a:lvl4pPr>
            <a:lvl5pPr marL="7155091" indent="0">
              <a:buNone/>
              <a:defRPr sz="3500"/>
            </a:lvl5pPr>
            <a:lvl6pPr marL="8943863" indent="0">
              <a:buNone/>
              <a:defRPr sz="3500"/>
            </a:lvl6pPr>
            <a:lvl7pPr marL="10732636" indent="0">
              <a:buNone/>
              <a:defRPr sz="3500"/>
            </a:lvl7pPr>
            <a:lvl8pPr marL="12521409" indent="0">
              <a:buNone/>
              <a:defRPr sz="3500"/>
            </a:lvl8pPr>
            <a:lvl9pPr marL="1431018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7C29-E84B-4EA5-9053-2BFCFAE260EA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33FE-C285-49B6-8BC4-768A3FC645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 rtlCol="0">
            <a:normAutofit/>
          </a:bodyPr>
          <a:lstStyle>
            <a:lvl1pPr marL="0" indent="0">
              <a:buNone/>
              <a:defRPr sz="12600"/>
            </a:lvl1pPr>
            <a:lvl2pPr marL="1788773" indent="0">
              <a:buNone/>
              <a:defRPr sz="10900"/>
            </a:lvl2pPr>
            <a:lvl3pPr marL="3577545" indent="0">
              <a:buNone/>
              <a:defRPr sz="9400"/>
            </a:lvl3pPr>
            <a:lvl4pPr marL="5366318" indent="0">
              <a:buNone/>
              <a:defRPr sz="7800"/>
            </a:lvl4pPr>
            <a:lvl5pPr marL="7155091" indent="0">
              <a:buNone/>
              <a:defRPr sz="7800"/>
            </a:lvl5pPr>
            <a:lvl6pPr marL="8943863" indent="0">
              <a:buNone/>
              <a:defRPr sz="7800"/>
            </a:lvl6pPr>
            <a:lvl7pPr marL="10732636" indent="0">
              <a:buNone/>
              <a:defRPr sz="7800"/>
            </a:lvl7pPr>
            <a:lvl8pPr marL="12521409" indent="0">
              <a:buNone/>
              <a:defRPr sz="7800"/>
            </a:lvl8pPr>
            <a:lvl9pPr marL="14310182" indent="0">
              <a:buNone/>
              <a:defRPr sz="7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9"/>
            <a:ext cx="18160365" cy="5022375"/>
          </a:xfrm>
        </p:spPr>
        <p:txBody>
          <a:bodyPr/>
          <a:lstStyle>
            <a:lvl1pPr marL="0" indent="0">
              <a:buNone/>
              <a:defRPr sz="5500"/>
            </a:lvl1pPr>
            <a:lvl2pPr marL="1788773" indent="0">
              <a:buNone/>
              <a:defRPr sz="4700"/>
            </a:lvl2pPr>
            <a:lvl3pPr marL="3577545" indent="0">
              <a:buNone/>
              <a:defRPr sz="3900"/>
            </a:lvl3pPr>
            <a:lvl4pPr marL="5366318" indent="0">
              <a:buNone/>
              <a:defRPr sz="3500"/>
            </a:lvl4pPr>
            <a:lvl5pPr marL="7155091" indent="0">
              <a:buNone/>
              <a:defRPr sz="3500"/>
            </a:lvl5pPr>
            <a:lvl6pPr marL="8943863" indent="0">
              <a:buNone/>
              <a:defRPr sz="3500"/>
            </a:lvl6pPr>
            <a:lvl7pPr marL="10732636" indent="0">
              <a:buNone/>
              <a:defRPr sz="3500"/>
            </a:lvl7pPr>
            <a:lvl8pPr marL="12521409" indent="0">
              <a:buNone/>
              <a:defRPr sz="3500"/>
            </a:lvl8pPr>
            <a:lvl9pPr marL="1431018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279-70FD-4A37-9F69-67AD5EFCD283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B6D6-FC10-4EFE-8F6F-2009D5B4FB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2888" y="1714500"/>
            <a:ext cx="27241500" cy="713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754" tIns="178879" rIns="357754" bIns="178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2888" y="9985375"/>
            <a:ext cx="27241500" cy="282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7754" tIns="178879" rIns="357754" bIns="178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888" y="39663688"/>
            <a:ext cx="7062787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l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A8CD7-FB9B-46F8-8FCB-365A31AD40E7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0975" y="39663688"/>
            <a:ext cx="9585325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ctr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600" y="39663688"/>
            <a:ext cx="7062788" cy="2278062"/>
          </a:xfrm>
          <a:prstGeom prst="rect">
            <a:avLst/>
          </a:prstGeom>
        </p:spPr>
        <p:txBody>
          <a:bodyPr vert="horz" lIns="357754" tIns="178879" rIns="357754" bIns="178879" rtlCol="0" anchor="ctr"/>
          <a:lstStyle>
            <a:lvl1pPr algn="r" defTabSz="3573084" fontAlgn="auto">
              <a:spcBef>
                <a:spcPts val="0"/>
              </a:spcBef>
              <a:spcAft>
                <a:spcPts val="0"/>
              </a:spcAft>
              <a:defRPr sz="4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E3B91-02D5-40B7-9418-AD2F541CAE4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1" r:id="rId2"/>
    <p:sldLayoutId id="2147484270" r:id="rId3"/>
    <p:sldLayoutId id="2147484269" r:id="rId4"/>
    <p:sldLayoutId id="2147484268" r:id="rId5"/>
    <p:sldLayoutId id="2147484267" r:id="rId6"/>
    <p:sldLayoutId id="2147484266" r:id="rId7"/>
    <p:sldLayoutId id="2147484265" r:id="rId8"/>
    <p:sldLayoutId id="2147484264" r:id="rId9"/>
    <p:sldLayoutId id="2147484263" r:id="rId10"/>
    <p:sldLayoutId id="2147484262" r:id="rId11"/>
  </p:sldLayoutIdLst>
  <p:txStyles>
    <p:titleStyle>
      <a:lvl1pPr algn="ctr" defTabSz="3576638" rtl="0" eaLnBrk="0" fontAlgn="base" hangingPunct="0">
        <a:spcBef>
          <a:spcPct val="0"/>
        </a:spcBef>
        <a:spcAft>
          <a:spcPct val="0"/>
        </a:spcAft>
        <a:defRPr sz="17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2pPr>
      <a:lvl3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3pPr>
      <a:lvl4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4pPr>
      <a:lvl5pPr algn="ctr" defTabSz="3576638" rtl="0" eaLnBrk="0" fontAlgn="base" hangingPunct="0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5pPr>
      <a:lvl6pPr marL="4572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6pPr>
      <a:lvl7pPr marL="9144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7pPr>
      <a:lvl8pPr marL="13716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8pPr>
      <a:lvl9pPr marL="1828800" algn="ctr" defTabSz="3576638" rtl="0" fontAlgn="base">
        <a:spcBef>
          <a:spcPct val="0"/>
        </a:spcBef>
        <a:spcAft>
          <a:spcPct val="0"/>
        </a:spcAft>
        <a:defRPr sz="17200">
          <a:solidFill>
            <a:schemeClr val="tx1"/>
          </a:solidFill>
          <a:latin typeface="Calibri" pitchFamily="34" charset="0"/>
        </a:defRPr>
      </a:lvl9pPr>
    </p:titleStyle>
    <p:bodyStyle>
      <a:lvl1pPr marL="1341438" indent="-1341438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06713" indent="-1117600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70400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9513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8048625" indent="-893763" algn="l" defTabSz="35766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838250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627023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15795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204568" indent="-894387" algn="l" defTabSz="3577545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88773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77545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66318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55091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43863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32636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21409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10182" algn="l" defTabSz="3577545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0267275" cy="427942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86978" tIns="43489" rIns="86978" bIns="43489" anchor="ctr"/>
          <a:lstStyle/>
          <a:p>
            <a:pPr algn="ctr" defTabSz="35730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960438" y="7506457"/>
            <a:ext cx="8350250" cy="11260094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Miscanthus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giganteus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is a promising bioenergy crop, combining high biomass production and low nutrients requirements, thanks to an efficient nutrient recycling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Strullu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et al, 2011;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Cadoux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et al, 2013). </a:t>
            </a: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important fluxes of nitrogen (N) recycling from the rhizome makes the evaluation of  the crop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status difficult. Reliable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indicators of crop 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status are needed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to improve detection of 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deficiency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define 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fertilization strategies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sustainable crop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production. Among the available indicators, the critical N dilution curve is a fruitful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concept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Lemaire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Gastal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1997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).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Critical N is defined as the minimum concentration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 required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in shoots at a given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time to maximize the aboveground biomass.</a:t>
            </a: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aim of this work was to determine 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critical N dilution curve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3000" b="1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iscanthus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giganteus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 a dedicated experiment and validate it using published data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930275" y="5938665"/>
            <a:ext cx="8380413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21080413" y="21595897"/>
            <a:ext cx="8380412" cy="10752263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This study is a first attempt to establish a critical N dilution curve in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Miscanthus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species. 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critical curve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allows the diagnosis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crop N status: a point (W, N%) above the critical curve indicates that a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luxury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 consumption occurred whereas a point below the curve shows that N deficiency limited biomass growth.</a:t>
            </a:r>
          </a:p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crop N status can be calculated at any time during crop growth using the nitrogen nutrition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ndex (NNI), defined as the ratio of actual to critical N concentration. NNI can be used to optimize crop management strategies through simulation models such as STICS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Brisson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et al., 2003) that includes this concept.</a:t>
            </a:r>
          </a:p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Further investigations are undergoing to compare </a:t>
            </a:r>
            <a:r>
              <a:rPr lang="en-US" sz="3000" b="1" i="1" dirty="0" err="1">
                <a:latin typeface="Arial" pitchFamily="34" charset="0"/>
                <a:cs typeface="Arial" pitchFamily="34" charset="0"/>
              </a:rPr>
              <a:t>Miscanthus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3000" b="1" i="1" dirty="0" err="1">
                <a:latin typeface="Arial" pitchFamily="34" charset="0"/>
                <a:cs typeface="Arial" pitchFamily="34" charset="0"/>
              </a:rPr>
              <a:t>giganteus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M. </a:t>
            </a:r>
            <a:r>
              <a:rPr lang="en-US" sz="3000" b="1" i="1" dirty="0" err="1">
                <a:latin typeface="Arial" pitchFamily="34" charset="0"/>
                <a:cs typeface="Arial" pitchFamily="34" charset="0"/>
              </a:rPr>
              <a:t>sinensis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another cultivated species of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iscanthus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in order to provide relevant guidelines for its crop management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21080413" y="20328448"/>
            <a:ext cx="8380412" cy="919163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930275" y="18789426"/>
            <a:ext cx="8380413" cy="922337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10797089" y="21427668"/>
            <a:ext cx="8382000" cy="919162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>
              <a:defRPr/>
            </a:pPr>
            <a:r>
              <a:rPr lang="en-US" sz="5100" b="1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21080413" y="33387397"/>
            <a:ext cx="8380412" cy="920750"/>
          </a:xfrm>
          <a:prstGeom prst="rect">
            <a:avLst/>
          </a:prstGeom>
          <a:solidFill>
            <a:srgbClr val="FAA01B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lIns="130434" tIns="0" rIns="130434" bIns="0"/>
          <a:lstStyle/>
          <a:p>
            <a:pPr algn="ctr" defTabSz="4471988"/>
            <a:r>
              <a:rPr lang="en-US" sz="5100" b="1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080413" y="12227136"/>
            <a:ext cx="8380412" cy="7705297"/>
          </a:xfrm>
          <a:prstGeom prst="rect">
            <a:avLst/>
          </a:prstGeom>
        </p:spPr>
        <p:txBody>
          <a:bodyPr lIns="86978" tIns="43489" rIns="86978" bIns="43489">
            <a:spAutoFit/>
          </a:bodyPr>
          <a:lstStyle/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coefficient (2.94%) represents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critical 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concentration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when shoot biomass is lower than 1 t ha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It is linked to plant metabolism,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C4 plants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presenting lower values than C3 (Greenwood et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al,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1990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coefficient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(0.50) is species dependent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represents the N dilution rate due to the increasing fraction of shaded leaves and  structural organs throughout time. </a:t>
            </a:r>
          </a:p>
          <a:p>
            <a:pPr marL="0" lvl="1" indent="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The critical curve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Miscanthus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appears to be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much lower than that of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maize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Plénet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and Cruz, 1997),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another C4 plant. This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confirms 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very low N needs of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iscanthus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as indicated by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Cadoux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et al (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2012) and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Strullu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et al (2014).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21080413" y="34531652"/>
            <a:ext cx="8380412" cy="4535177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just"/>
            <a:r>
              <a:rPr lang="fr-FR" sz="2200" dirty="0" smtClean="0"/>
              <a:t>Brisson N. et al 2003</a:t>
            </a:r>
            <a:r>
              <a:rPr lang="fr-FR" sz="2200" dirty="0"/>
              <a:t>. </a:t>
            </a:r>
            <a:r>
              <a:rPr lang="en-US" sz="2200" dirty="0" smtClean="0"/>
              <a:t>Eur</a:t>
            </a:r>
            <a:r>
              <a:rPr lang="en-US" sz="2200" dirty="0"/>
              <a:t>. J. </a:t>
            </a:r>
            <a:r>
              <a:rPr lang="en-US" sz="2200" dirty="0" err="1"/>
              <a:t>Agron</a:t>
            </a:r>
            <a:r>
              <a:rPr lang="en-US" sz="2200" dirty="0"/>
              <a:t>. </a:t>
            </a:r>
            <a:r>
              <a:rPr lang="fr-FR" sz="2200" dirty="0"/>
              <a:t>18, 309–332</a:t>
            </a:r>
            <a:r>
              <a:rPr lang="fr-FR" sz="2200" dirty="0" smtClean="0"/>
              <a:t>.</a:t>
            </a:r>
            <a:endParaRPr lang="fr-FR" sz="2200" dirty="0"/>
          </a:p>
          <a:p>
            <a:pPr algn="just"/>
            <a:r>
              <a:rPr lang="fr-FR" sz="2200" dirty="0" err="1" smtClean="0"/>
              <a:t>Cadoux</a:t>
            </a:r>
            <a:r>
              <a:rPr lang="fr-FR" sz="2200" dirty="0" smtClean="0"/>
              <a:t> S. </a:t>
            </a:r>
            <a:r>
              <a:rPr lang="fr-FR" sz="2200" dirty="0"/>
              <a:t>et al</a:t>
            </a:r>
            <a:r>
              <a:rPr lang="fr-FR" sz="2200" dirty="0" smtClean="0"/>
              <a:t> </a:t>
            </a:r>
            <a:r>
              <a:rPr lang="fr-FR" sz="2200" dirty="0"/>
              <a:t>2013. </a:t>
            </a:r>
            <a:r>
              <a:rPr lang="en-US" sz="2200" dirty="0" smtClean="0"/>
              <a:t>GCB Bioenergy. </a:t>
            </a:r>
            <a:r>
              <a:rPr lang="en-US" sz="2200" dirty="0"/>
              <a:t>doi:10.1111/gcbb.12065</a:t>
            </a:r>
            <a:endParaRPr lang="fr-FR" sz="2200" dirty="0"/>
          </a:p>
          <a:p>
            <a:pPr algn="just"/>
            <a:r>
              <a:rPr lang="en-US" sz="2200" dirty="0" err="1" smtClean="0"/>
              <a:t>Cadoux</a:t>
            </a:r>
            <a:r>
              <a:rPr lang="en-US" sz="2200" dirty="0" smtClean="0"/>
              <a:t> S.</a:t>
            </a:r>
            <a:r>
              <a:rPr lang="fr-FR" sz="2200" dirty="0" smtClean="0"/>
              <a:t> </a:t>
            </a:r>
            <a:r>
              <a:rPr lang="fr-FR" sz="2200" dirty="0"/>
              <a:t>et al </a:t>
            </a:r>
            <a:r>
              <a:rPr lang="en-US" sz="2200" dirty="0" smtClean="0"/>
              <a:t>2012</a:t>
            </a:r>
            <a:r>
              <a:rPr lang="en-US" sz="2200" dirty="0"/>
              <a:t>. </a:t>
            </a:r>
            <a:r>
              <a:rPr lang="en-US" sz="2200" dirty="0" smtClean="0"/>
              <a:t>Biomass </a:t>
            </a:r>
            <a:r>
              <a:rPr lang="en-US" sz="2200" dirty="0"/>
              <a:t>Bioenergy 38, </a:t>
            </a:r>
            <a:r>
              <a:rPr lang="en-US" sz="2200" dirty="0" smtClean="0"/>
              <a:t>14–22.</a:t>
            </a:r>
          </a:p>
          <a:p>
            <a:pPr algn="just"/>
            <a:r>
              <a:rPr lang="en-US" sz="2200" dirty="0" err="1" smtClean="0"/>
              <a:t>Cosentino</a:t>
            </a:r>
            <a:r>
              <a:rPr lang="en-US" sz="2200" dirty="0" smtClean="0"/>
              <a:t> S.L.</a:t>
            </a:r>
            <a:r>
              <a:rPr lang="fr-FR" sz="2200" dirty="0" smtClean="0"/>
              <a:t> </a:t>
            </a:r>
            <a:r>
              <a:rPr lang="fr-FR" sz="2200" dirty="0"/>
              <a:t>et al </a:t>
            </a:r>
            <a:r>
              <a:rPr lang="en-US" sz="2200" dirty="0" smtClean="0"/>
              <a:t>2007</a:t>
            </a:r>
            <a:r>
              <a:rPr lang="en-US" sz="2200" dirty="0"/>
              <a:t>. </a:t>
            </a:r>
            <a:r>
              <a:rPr lang="en-US" sz="2200" dirty="0" smtClean="0"/>
              <a:t>Ind</a:t>
            </a:r>
            <a:r>
              <a:rPr lang="en-US" sz="2200" dirty="0"/>
              <a:t>. Crops Prod. 25, </a:t>
            </a:r>
            <a:r>
              <a:rPr lang="en-US" sz="2200" dirty="0" smtClean="0"/>
              <a:t>75–88.</a:t>
            </a:r>
          </a:p>
          <a:p>
            <a:pPr algn="just"/>
            <a:r>
              <a:rPr lang="en-US" sz="2200" dirty="0" err="1" smtClean="0"/>
              <a:t>Himken</a:t>
            </a:r>
            <a:r>
              <a:rPr lang="en-US" sz="2200" dirty="0" smtClean="0"/>
              <a:t> </a:t>
            </a:r>
            <a:r>
              <a:rPr lang="en-US" sz="2200" dirty="0"/>
              <a:t>M</a:t>
            </a:r>
            <a:r>
              <a:rPr lang="en-US" sz="2200" dirty="0" smtClean="0"/>
              <a:t>. </a:t>
            </a:r>
            <a:r>
              <a:rPr lang="fr-FR" sz="2200" dirty="0"/>
              <a:t>et al </a:t>
            </a:r>
            <a:r>
              <a:rPr lang="en-US" sz="2200" dirty="0" smtClean="0"/>
              <a:t>1997</a:t>
            </a:r>
            <a:r>
              <a:rPr lang="en-US" sz="2200" dirty="0"/>
              <a:t>. </a:t>
            </a:r>
            <a:r>
              <a:rPr lang="en-US" sz="2200" dirty="0" smtClean="0"/>
              <a:t>Plant </a:t>
            </a:r>
            <a:r>
              <a:rPr lang="en-US" sz="2200" dirty="0"/>
              <a:t>Soil 189, 117–126.</a:t>
            </a:r>
            <a:endParaRPr lang="fr-FR" sz="2200" dirty="0"/>
          </a:p>
          <a:p>
            <a:pPr algn="just"/>
            <a:r>
              <a:rPr lang="en-US" sz="2200" dirty="0" err="1" smtClean="0"/>
              <a:t>Lemaire</a:t>
            </a:r>
            <a:r>
              <a:rPr lang="en-US" sz="2200" dirty="0" smtClean="0"/>
              <a:t> </a:t>
            </a:r>
            <a:r>
              <a:rPr lang="en-US" sz="2200" dirty="0"/>
              <a:t>G., </a:t>
            </a:r>
            <a:r>
              <a:rPr lang="en-US" sz="2200" dirty="0" err="1" smtClean="0"/>
              <a:t>Gastal</a:t>
            </a:r>
            <a:r>
              <a:rPr lang="en-US" sz="2200" dirty="0" smtClean="0"/>
              <a:t> </a:t>
            </a:r>
            <a:r>
              <a:rPr lang="en-US" sz="2200" dirty="0"/>
              <a:t>F., 1997. I</a:t>
            </a:r>
            <a:r>
              <a:rPr lang="en-US" sz="2200" dirty="0" smtClean="0"/>
              <a:t>n</a:t>
            </a:r>
            <a:r>
              <a:rPr lang="en-US" sz="2200" dirty="0"/>
              <a:t>: Diagnosis of the Nitrogen Status in Crops. Berlin, Heidelberg, pp. 3–44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 err="1" smtClean="0"/>
              <a:t>Plénet</a:t>
            </a:r>
            <a:r>
              <a:rPr lang="en-US" sz="2200" dirty="0" smtClean="0"/>
              <a:t> D., Cruz P. </a:t>
            </a:r>
            <a:r>
              <a:rPr lang="en-US" sz="2200" dirty="0"/>
              <a:t>1997. In: Diagnosis of the Nitrogen Status in Crops. Berlin, Heidelberg, pp. </a:t>
            </a:r>
            <a:r>
              <a:rPr lang="en-US" sz="2200" dirty="0" smtClean="0"/>
              <a:t>93-106 </a:t>
            </a:r>
          </a:p>
          <a:p>
            <a:pPr algn="just"/>
            <a:r>
              <a:rPr lang="fr-FR" sz="2200" dirty="0" err="1" smtClean="0"/>
              <a:t>Strullu</a:t>
            </a:r>
            <a:r>
              <a:rPr lang="fr-FR" sz="2200" dirty="0" smtClean="0"/>
              <a:t> L. </a:t>
            </a:r>
            <a:r>
              <a:rPr lang="fr-FR" sz="2200" dirty="0"/>
              <a:t>et al</a:t>
            </a:r>
            <a:r>
              <a:rPr lang="fr-FR" sz="2200" dirty="0" smtClean="0"/>
              <a:t>  2011</a:t>
            </a:r>
            <a:r>
              <a:rPr lang="fr-FR" sz="2200" dirty="0"/>
              <a:t>. </a:t>
            </a:r>
            <a:r>
              <a:rPr lang="fr-FR" sz="2200" dirty="0" smtClean="0"/>
              <a:t>Field </a:t>
            </a:r>
            <a:r>
              <a:rPr lang="fr-FR" sz="2200" dirty="0" err="1"/>
              <a:t>Crops</a:t>
            </a:r>
            <a:r>
              <a:rPr lang="fr-FR" sz="2200" dirty="0"/>
              <a:t> </a:t>
            </a:r>
            <a:r>
              <a:rPr lang="fr-FR" sz="2200" dirty="0" err="1"/>
              <a:t>Res</a:t>
            </a:r>
            <a:r>
              <a:rPr lang="fr-FR" sz="2200" dirty="0"/>
              <a:t>. 121, 381–391</a:t>
            </a:r>
            <a:r>
              <a:rPr lang="fr-FR" sz="2100" dirty="0"/>
              <a:t>. </a:t>
            </a:r>
            <a:endParaRPr lang="fr-FR" sz="2100" dirty="0" smtClean="0"/>
          </a:p>
          <a:p>
            <a:pPr algn="just"/>
            <a:r>
              <a:rPr lang="fr-FR" sz="2400" dirty="0" err="1"/>
              <a:t>Strullu</a:t>
            </a:r>
            <a:r>
              <a:rPr lang="fr-FR" sz="2400" dirty="0"/>
              <a:t> L. et al  </a:t>
            </a:r>
            <a:r>
              <a:rPr lang="fr-FR" sz="2400" dirty="0" smtClean="0"/>
              <a:t>2014. </a:t>
            </a:r>
            <a:r>
              <a:rPr lang="fr-FR" sz="2400" dirty="0" err="1" smtClean="0"/>
              <a:t>Bioenergy</a:t>
            </a:r>
            <a:r>
              <a:rPr lang="fr-FR" sz="2400" dirty="0" smtClean="0"/>
              <a:t> </a:t>
            </a:r>
            <a:r>
              <a:rPr lang="fr-FR" sz="2400" dirty="0" err="1"/>
              <a:t>Res</a:t>
            </a:r>
            <a:r>
              <a:rPr lang="fr-FR" sz="2400" dirty="0"/>
              <a:t>. </a:t>
            </a:r>
            <a:r>
              <a:rPr lang="fr-FR" sz="2400" dirty="0" err="1"/>
              <a:t>d</a:t>
            </a:r>
            <a:r>
              <a:rPr lang="fr-FR" sz="2400" dirty="0" err="1" smtClean="0"/>
              <a:t>oi</a:t>
            </a:r>
            <a:r>
              <a:rPr lang="fr-FR" sz="2400" dirty="0" smtClean="0"/>
              <a:t>: 10.1007/s12155-014-9462-4</a:t>
            </a:r>
            <a:r>
              <a:rPr lang="fr-FR" sz="2400" dirty="0"/>
              <a:t>. </a:t>
            </a:r>
          </a:p>
          <a:p>
            <a:pPr algn="just"/>
            <a:endParaRPr lang="fr-FR" sz="2100" dirty="0"/>
          </a:p>
        </p:txBody>
      </p:sp>
      <p:sp>
        <p:nvSpPr>
          <p:cNvPr id="15378" name="Rectangle 33"/>
          <p:cNvSpPr>
            <a:spLocks noChangeArrowheads="1"/>
          </p:cNvSpPr>
          <p:nvPr/>
        </p:nvSpPr>
        <p:spPr bwMode="auto">
          <a:xfrm>
            <a:off x="3609474" y="-216567"/>
            <a:ext cx="230043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 b="1" dirty="0" smtClean="0"/>
              <a:t>Determining </a:t>
            </a:r>
            <a:r>
              <a:rPr lang="en-US" sz="7200" b="1" dirty="0"/>
              <a:t>a </a:t>
            </a:r>
            <a:r>
              <a:rPr lang="en-US" sz="7200" b="1" dirty="0" smtClean="0"/>
              <a:t>critical nitrogen </a:t>
            </a:r>
            <a:r>
              <a:rPr lang="en-US" sz="7200" b="1" dirty="0"/>
              <a:t>dilution curve </a:t>
            </a:r>
            <a:endParaRPr lang="en-US" sz="7200" b="1" dirty="0" smtClean="0"/>
          </a:p>
          <a:p>
            <a:pPr algn="ctr"/>
            <a:r>
              <a:rPr lang="en-US" sz="7200" b="1" dirty="0" smtClean="0"/>
              <a:t>in </a:t>
            </a:r>
            <a:r>
              <a:rPr lang="en-US" sz="7200" i="1" dirty="0" err="1" smtClean="0"/>
              <a:t>Miscanthus</a:t>
            </a:r>
            <a:r>
              <a:rPr lang="en-US" sz="7200" i="1" dirty="0" smtClean="0"/>
              <a:t> </a:t>
            </a:r>
            <a:r>
              <a:rPr lang="en-US" sz="7200" dirty="0" smtClean="0"/>
              <a:t>x</a:t>
            </a:r>
            <a:r>
              <a:rPr lang="en-US" sz="7200" i="1" dirty="0" smtClean="0"/>
              <a:t> </a:t>
            </a:r>
            <a:r>
              <a:rPr lang="en-US" sz="7200" i="1" dirty="0" err="1" smtClean="0"/>
              <a:t>giganteus</a:t>
            </a:r>
            <a:endParaRPr lang="fr-FR" sz="7200" dirty="0"/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2486025" y="2704853"/>
            <a:ext cx="243593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/>
              <a:t>Zapater</a:t>
            </a:r>
            <a:r>
              <a:rPr lang="en-US" sz="3200" b="1" i="1" dirty="0"/>
              <a:t> </a:t>
            </a:r>
            <a:r>
              <a:rPr lang="en-US" sz="3200" b="1" i="1" dirty="0" smtClean="0"/>
              <a:t>M</a:t>
            </a:r>
            <a:r>
              <a:rPr lang="en-US" sz="3200" b="1" i="1" baseline="30000" dirty="0" smtClean="0"/>
              <a:t>1</a:t>
            </a:r>
            <a:r>
              <a:rPr lang="en-US" sz="3200" b="1" i="1" dirty="0" smtClean="0"/>
              <a:t>, </a:t>
            </a:r>
            <a:r>
              <a:rPr lang="en-US" sz="3200" b="1" i="1" dirty="0" err="1"/>
              <a:t>Ollier</a:t>
            </a:r>
            <a:r>
              <a:rPr lang="en-US" sz="3200" b="1" i="1" dirty="0"/>
              <a:t> </a:t>
            </a:r>
            <a:r>
              <a:rPr lang="en-US" sz="3200" b="1" i="1" dirty="0" smtClean="0"/>
              <a:t>M</a:t>
            </a:r>
            <a:r>
              <a:rPr lang="en-US" sz="3200" b="1" i="1" baseline="30000" dirty="0"/>
              <a:t>1</a:t>
            </a:r>
            <a:r>
              <a:rPr lang="en-US" sz="3200" b="1" i="1" dirty="0" smtClean="0"/>
              <a:t>, </a:t>
            </a:r>
            <a:r>
              <a:rPr lang="en-US" sz="3200" b="1" i="1" dirty="0"/>
              <a:t>Mary </a:t>
            </a:r>
            <a:r>
              <a:rPr lang="en-US" sz="3200" b="1" i="1" dirty="0" smtClean="0"/>
              <a:t>B</a:t>
            </a:r>
            <a:r>
              <a:rPr lang="en-US" sz="3200" b="1" i="1" baseline="30000" dirty="0" smtClean="0"/>
              <a:t>1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Catterou</a:t>
            </a:r>
            <a:r>
              <a:rPr lang="en-US" sz="3200" b="1" i="1" dirty="0" smtClean="0"/>
              <a:t> M</a:t>
            </a:r>
            <a:r>
              <a:rPr lang="en-US" sz="3200" b="1" i="1" baseline="30000" dirty="0"/>
              <a:t>2</a:t>
            </a:r>
            <a:r>
              <a:rPr lang="en-US" sz="3200" b="1" i="1" dirty="0" smtClean="0"/>
              <a:t>,</a:t>
            </a:r>
            <a:r>
              <a:rPr lang="fr-FR" sz="3200" b="1" i="1" dirty="0" smtClean="0"/>
              <a:t> </a:t>
            </a:r>
            <a:r>
              <a:rPr lang="en-US" sz="3200" b="1" i="1" dirty="0" err="1" smtClean="0"/>
              <a:t>Ferchaud</a:t>
            </a:r>
            <a:r>
              <a:rPr lang="en-US" sz="3200" b="1" i="1" dirty="0" smtClean="0"/>
              <a:t> F</a:t>
            </a:r>
            <a:r>
              <a:rPr lang="en-US" sz="3200" b="1" i="1" baseline="30000" dirty="0"/>
              <a:t>1</a:t>
            </a:r>
            <a:r>
              <a:rPr lang="en-US" sz="3200" b="1" i="1" dirty="0" smtClean="0"/>
              <a:t>, </a:t>
            </a:r>
            <a:r>
              <a:rPr lang="en-US" sz="3200" b="1" i="1" dirty="0" err="1"/>
              <a:t>Giauffret</a:t>
            </a:r>
            <a:r>
              <a:rPr lang="en-US" sz="3200" b="1" i="1" dirty="0"/>
              <a:t> </a:t>
            </a:r>
            <a:r>
              <a:rPr lang="en-US" sz="3200" b="1" i="1" dirty="0" smtClean="0"/>
              <a:t>C</a:t>
            </a:r>
            <a:r>
              <a:rPr lang="en-US" sz="3200" b="1" i="1" baseline="30000" dirty="0"/>
              <a:t>1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Strullu</a:t>
            </a:r>
            <a:r>
              <a:rPr lang="en-US" sz="3200" b="1" i="1" dirty="0" smtClean="0"/>
              <a:t> L</a:t>
            </a:r>
            <a:r>
              <a:rPr lang="en-US" sz="3200" b="1" i="1" baseline="30000" dirty="0"/>
              <a:t>1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Arnoult</a:t>
            </a:r>
            <a:r>
              <a:rPr lang="en-US" sz="3200" b="1" i="1" dirty="0" smtClean="0"/>
              <a:t> S</a:t>
            </a:r>
            <a:r>
              <a:rPr lang="en-US" sz="3200" b="1" i="1" baseline="30000" dirty="0" smtClean="0"/>
              <a:t>3</a:t>
            </a:r>
            <a:r>
              <a:rPr lang="en-US" sz="3200" b="1" i="1" dirty="0" smtClean="0"/>
              <a:t>, </a:t>
            </a:r>
            <a:r>
              <a:rPr lang="en-US" sz="3200" b="1" i="1" dirty="0"/>
              <a:t>Dubois </a:t>
            </a:r>
            <a:r>
              <a:rPr lang="en-US" sz="3200" b="1" i="1" dirty="0" smtClean="0"/>
              <a:t>F</a:t>
            </a:r>
            <a:r>
              <a:rPr lang="en-US" sz="3200" b="1" i="1" baseline="30000" dirty="0" smtClean="0"/>
              <a:t>2</a:t>
            </a:r>
            <a:r>
              <a:rPr lang="en-US" sz="3200" b="1" i="1" dirty="0"/>
              <a:t>, </a:t>
            </a:r>
            <a:r>
              <a:rPr lang="en-US" sz="3200" b="1" i="1" dirty="0" err="1"/>
              <a:t>Brancourt-Hulmel</a:t>
            </a:r>
            <a:r>
              <a:rPr lang="en-US" sz="3200" b="1" i="1" dirty="0"/>
              <a:t> </a:t>
            </a:r>
            <a:r>
              <a:rPr lang="en-US" sz="3200" b="1" i="1" dirty="0" smtClean="0"/>
              <a:t>M</a:t>
            </a:r>
            <a:r>
              <a:rPr lang="en-US" sz="3200" b="1" i="1" baseline="30000" dirty="0" smtClean="0"/>
              <a:t>1</a:t>
            </a:r>
            <a:endParaRPr lang="en-US" sz="3200" b="1" i="1" dirty="0" smtClean="0"/>
          </a:p>
          <a:p>
            <a:pPr algn="ctr"/>
            <a:r>
              <a:rPr lang="en-US" sz="3200" b="1" i="1" dirty="0" smtClean="0"/>
              <a:t> </a:t>
            </a:r>
            <a:r>
              <a:rPr lang="en-US" sz="3200" b="1" i="1" baseline="30000" dirty="0" smtClean="0"/>
              <a:t>1 </a:t>
            </a:r>
            <a:r>
              <a:rPr lang="en-US" sz="3200" b="1" i="1" dirty="0" smtClean="0"/>
              <a:t>INRA </a:t>
            </a:r>
            <a:r>
              <a:rPr lang="en-US" sz="3200" b="1" i="1" dirty="0"/>
              <a:t>UR </a:t>
            </a:r>
            <a:r>
              <a:rPr lang="en-US" sz="3200" b="1" i="1" dirty="0" err="1"/>
              <a:t>AgroImpact</a:t>
            </a:r>
            <a:r>
              <a:rPr lang="en-US" sz="3200" b="1" i="1" dirty="0"/>
              <a:t>, </a:t>
            </a:r>
            <a:r>
              <a:rPr lang="en-US" sz="3200" b="1" i="1" baseline="30000" dirty="0" smtClean="0"/>
              <a:t>2 </a:t>
            </a:r>
            <a:r>
              <a:rPr lang="fr-FR" sz="3200" b="1" i="1" dirty="0" smtClean="0"/>
              <a:t>EDYSAN-AEB Université </a:t>
            </a:r>
            <a:r>
              <a:rPr lang="fr-FR" sz="3200" b="1" i="1" dirty="0"/>
              <a:t>de Picardie Jules </a:t>
            </a:r>
            <a:r>
              <a:rPr lang="fr-FR" sz="3200" b="1" i="1" dirty="0" smtClean="0"/>
              <a:t>Verne,</a:t>
            </a:r>
            <a:r>
              <a:rPr lang="en-US" sz="3200" b="1" i="1" dirty="0" smtClean="0"/>
              <a:t>  </a:t>
            </a:r>
            <a:r>
              <a:rPr lang="en-US" sz="3200" b="1" i="1" baseline="30000" dirty="0" smtClean="0"/>
              <a:t>3 </a:t>
            </a:r>
            <a:r>
              <a:rPr lang="en-GB" sz="3200" b="1" i="1" dirty="0" smtClean="0"/>
              <a:t>INRA </a:t>
            </a:r>
            <a:r>
              <a:rPr lang="en-GB" sz="3200" b="1" i="1" dirty="0"/>
              <a:t>UE GCIE Picardie</a:t>
            </a:r>
            <a:endParaRPr lang="fr-FR" sz="3200" i="1" dirty="0"/>
          </a:p>
        </p:txBody>
      </p:sp>
      <p:sp>
        <p:nvSpPr>
          <p:cNvPr id="15380" name="Text Box 41"/>
          <p:cNvSpPr txBox="1">
            <a:spLocks noChangeArrowheads="1"/>
          </p:cNvSpPr>
          <p:nvPr/>
        </p:nvSpPr>
        <p:spPr bwMode="auto">
          <a:xfrm>
            <a:off x="9661525" y="0"/>
            <a:ext cx="17843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de-DE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896020" y="40002725"/>
            <a:ext cx="2203617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‘PIVERT’  </a:t>
            </a:r>
            <a:endParaRPr lang="en-GB" sz="3200" b="1" dirty="0"/>
          </a:p>
          <a:p>
            <a:pPr algn="ctr"/>
            <a:r>
              <a:rPr lang="en-GB" sz="2400" b="1" dirty="0" smtClean="0"/>
              <a:t>‘</a:t>
            </a:r>
            <a:r>
              <a:rPr lang="en-GB" sz="2400" b="1" dirty="0" smtClean="0">
                <a:solidFill>
                  <a:srgbClr val="76923C"/>
                </a:solidFill>
              </a:rPr>
              <a:t>P</a:t>
            </a:r>
            <a:r>
              <a:rPr lang="en-GB" sz="2400" b="1" dirty="0" smtClean="0"/>
              <a:t>icardie </a:t>
            </a:r>
            <a:r>
              <a:rPr lang="en-GB" sz="2400" b="1" dirty="0" smtClean="0">
                <a:solidFill>
                  <a:srgbClr val="76923C"/>
                </a:solidFill>
              </a:rPr>
              <a:t>I</a:t>
            </a:r>
            <a:r>
              <a:rPr lang="en-GB" sz="2400" b="1" dirty="0" smtClean="0"/>
              <a:t>nnovations </a:t>
            </a:r>
            <a:r>
              <a:rPr lang="en-GB" sz="2400" b="1" dirty="0" err="1" smtClean="0">
                <a:solidFill>
                  <a:srgbClr val="76923C"/>
                </a:solidFill>
              </a:rPr>
              <a:t>V</a:t>
            </a:r>
            <a:r>
              <a:rPr lang="en-GB" sz="2400" b="1" dirty="0" err="1" smtClean="0"/>
              <a:t>égétales</a:t>
            </a:r>
            <a:r>
              <a:rPr lang="en-GB" sz="2400" b="1" dirty="0" smtClean="0"/>
              <a:t>, </a:t>
            </a:r>
            <a:r>
              <a:rPr lang="en-GB" sz="2400" b="1" dirty="0" err="1" smtClean="0">
                <a:solidFill>
                  <a:srgbClr val="76923C"/>
                </a:solidFill>
              </a:rPr>
              <a:t>E</a:t>
            </a:r>
            <a:r>
              <a:rPr lang="en-GB" sz="2400" b="1" dirty="0" err="1" smtClean="0"/>
              <a:t>nseignements</a:t>
            </a:r>
            <a:r>
              <a:rPr lang="en-GB" sz="2400" b="1" dirty="0" smtClean="0"/>
              <a:t> et </a:t>
            </a:r>
            <a:r>
              <a:rPr lang="en-GB" sz="2400" b="1" dirty="0" err="1" smtClean="0">
                <a:solidFill>
                  <a:srgbClr val="76923C"/>
                </a:solidFill>
              </a:rPr>
              <a:t>R</a:t>
            </a:r>
            <a:r>
              <a:rPr lang="en-GB" sz="2400" b="1" dirty="0" err="1" smtClean="0"/>
              <a:t>echerches</a:t>
            </a: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76923C"/>
                </a:solidFill>
              </a:rPr>
              <a:t>T</a:t>
            </a:r>
            <a:r>
              <a:rPr lang="en-GB" sz="2400" b="1" dirty="0" err="1" smtClean="0"/>
              <a:t>echnologiques</a:t>
            </a:r>
            <a:r>
              <a:rPr lang="en-GB" sz="2400" b="1" dirty="0" smtClean="0"/>
              <a:t>’ </a:t>
            </a:r>
          </a:p>
          <a:p>
            <a:pPr algn="ctr"/>
            <a:r>
              <a:rPr lang="en-GB" sz="2400" b="1" dirty="0" smtClean="0"/>
              <a:t>This work was performed in partnership with the SAS PIVERT, within the frame of French Institute for the Energy Transition (</a:t>
            </a:r>
            <a:r>
              <a:rPr lang="en-GB" sz="2400" b="1" dirty="0" err="1" smtClean="0"/>
              <a:t>Institut</a:t>
            </a:r>
            <a:r>
              <a:rPr lang="en-GB" sz="2400" b="1" dirty="0" smtClean="0"/>
              <a:t> pour la Transition </a:t>
            </a:r>
            <a:r>
              <a:rPr lang="en-GB" sz="2400" b="1" dirty="0" err="1" smtClean="0"/>
              <a:t>Energétique</a:t>
            </a:r>
            <a:r>
              <a:rPr lang="en-GB" sz="2400" b="1" dirty="0" smtClean="0"/>
              <a:t> (ITE) PIVERT., selected as an investment for the Future (“</a:t>
            </a:r>
            <a:r>
              <a:rPr lang="en-GB" sz="2400" b="1" dirty="0" err="1" smtClean="0"/>
              <a:t>Investissement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d’Avenir</a:t>
            </a:r>
            <a:r>
              <a:rPr lang="en-GB" sz="2400" b="1" dirty="0" smtClean="0"/>
              <a:t>”). This work was supported, as part of investments for the Future, by French government under the reference ANR-001-01.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>
                <a:solidFill>
                  <a:srgbClr val="6793CD"/>
                </a:solidFill>
              </a:rPr>
              <a:t>www.institut-pivert.com  </a:t>
            </a:r>
            <a:endParaRPr lang="en-GB" sz="2000" b="1" dirty="0">
              <a:solidFill>
                <a:srgbClr val="6793CD"/>
              </a:solidFill>
            </a:endParaRPr>
          </a:p>
        </p:txBody>
      </p:sp>
      <p:pic>
        <p:nvPicPr>
          <p:cNvPr id="26" name="Picture 3" descr="C:\Users\Stephanie Arnoult\Documents\Administratif\Logos\INRA_fev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231" y="502876"/>
            <a:ext cx="3150057" cy="12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data.over-blog.com/3/21/27/08/Logo-Picard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837" y="2205518"/>
            <a:ext cx="1702976" cy="169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577516" y="20284967"/>
            <a:ext cx="8733172" cy="188775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dedicated field experiment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was located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at INRA research station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Estrées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-Mons in n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orthern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France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(49.87 N, 3.01 E). </a:t>
            </a: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err="1">
                <a:latin typeface="Arial" pitchFamily="34" charset="0"/>
                <a:cs typeface="Arial" pitchFamily="34" charset="0"/>
              </a:rPr>
              <a:t>Miscanthus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giganteus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ADAS clone was established in 2007 in 3 blocks, and early harvested from 2010 to 2013. In 2014, each main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plot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divided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into 4 subplots receiving various rates of N fertilizer: 0 (N0), 80 (N1), 160 (N2) and 240 kg N/ha (N3). </a:t>
            </a:r>
          </a:p>
          <a:p>
            <a:pPr marL="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Five plant samplings were performed during the vegetative phase, from May to end July 2014 and a last sampling was performed at flowering time (October).</a:t>
            </a: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biomass and N content of aboveground organs were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measured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at each date and in each N treatment.</a:t>
            </a: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critical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curve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was determined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according to the power function: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3000" b="1" i="1" baseline="30000" dirty="0" smtClean="0">
                <a:latin typeface="Arial" pitchFamily="34" charset="0"/>
                <a:cs typeface="Arial" pitchFamily="34" charset="0"/>
              </a:rPr>
              <a:t> –b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where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is the critical nitrogen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concentration (%) and 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is the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biomass (t.ha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) of aboveground crop, 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are plant specific parameters (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Lemaire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Gastal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1997).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10553700" y="5938665"/>
            <a:ext cx="8746875" cy="97366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6957" tIns="43478" rIns="86957" bIns="4347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critical curve was constructed as follows: for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each sampling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date 1) we determined the points presenting the highest biomass among the four N treatments and 2) among those presenting non statistical differences in biomass, we selected the points having the lowest N concentration as being ‘critical’ points.</a:t>
            </a:r>
          </a:p>
          <a:p>
            <a:pPr marL="457200" indent="-457200"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validity of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critical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curve was tested by gathering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data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from different studies (Table 1). Data were classified into two groups depending on N status: ‘limiting’ (limited growth due to lack of N) and non-limiting. This classification was based on statistical comparisons of aboveground biomass production between the assumed non limiting condition for each study (highest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rate of 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fertilizer condition) and the other rates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of N fertilizer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conditions.</a:t>
            </a:r>
            <a:endParaRPr lang="en-US" sz="3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32026" y="31198859"/>
            <a:ext cx="8382000" cy="3405659"/>
          </a:xfrm>
          <a:prstGeom prst="rect">
            <a:avLst/>
          </a:prstGeom>
        </p:spPr>
        <p:txBody>
          <a:bodyPr lIns="86978" tIns="43489" rIns="86978" bIns="43489">
            <a:spAutoFit/>
          </a:bodyPr>
          <a:lstStyle/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Fig.1: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dilution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curves of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Miscanthus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giganteus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 experimental data points (red open triangles), critical data points (full red triangles), critical curve (black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solid</a:t>
            </a:r>
            <a:r>
              <a:rPr lang="en-US" sz="2800" i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curve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data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points from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literature either non limiting (green symbols) or limiting (blue points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). The critical curve of maize (dotted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curve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 is given for comparison. </a:t>
            </a:r>
            <a:endParaRPr lang="en-US" sz="2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10933614" y="35051509"/>
            <a:ext cx="8380412" cy="3134793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For most dates of measurement, biomass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continued to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with N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supply, which showed that treatments N0, N1 and N2 had surely been N limited. In this case, we assumed that N3 treatment was not limiting and had the lowest N concentration.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988271"/>
            <a:ext cx="8143875" cy="50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1"/>
          <p:cNvSpPr txBox="1">
            <a:spLocks noChangeArrowheads="1"/>
          </p:cNvSpPr>
          <p:nvPr/>
        </p:nvSpPr>
        <p:spPr bwMode="auto">
          <a:xfrm>
            <a:off x="10819314" y="23079860"/>
            <a:ext cx="8380412" cy="2119130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As expected, the four N treatments resulted in a crop response both in biomass and N concentration in aboveground plant parts (red symbols, Fig 1). 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21353"/>
              </p:ext>
            </p:extLst>
          </p:nvPr>
        </p:nvGraphicFramePr>
        <p:xfrm>
          <a:off x="10473092" y="16314903"/>
          <a:ext cx="9691833" cy="3429000"/>
        </p:xfrm>
        <a:graphic>
          <a:graphicData uri="http://schemas.openxmlformats.org/drawingml/2006/table">
            <a:tbl>
              <a:tblPr/>
              <a:tblGrid>
                <a:gridCol w="2993812"/>
                <a:gridCol w="1268565"/>
                <a:gridCol w="2245213"/>
                <a:gridCol w="3184243"/>
              </a:tblGrid>
              <a:tr h="8477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crop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  <a:endParaRPr lang="fr-F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years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Nitrogen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(kg N/ha/an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Reference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France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2, 3, 4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and 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Strullu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et al,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Northwest 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0, 50, 100, 150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CRA Bretagne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database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 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5, 6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0, 200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INRA UE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Ferlus</a:t>
                      </a:r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database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Southwest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France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Arvalis</a:t>
                      </a:r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Baziège</a:t>
                      </a:r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database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 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Himken</a:t>
                      </a:r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et al, </a:t>
                      </a:r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Sicily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and 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Cosentino</a:t>
                      </a:r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et al, </a:t>
                      </a:r>
                      <a:r>
                        <a:rPr lang="fr-F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10797089" y="19933161"/>
            <a:ext cx="8770938" cy="525063"/>
          </a:xfrm>
          <a:prstGeom prst="rect">
            <a:avLst/>
          </a:prstGeom>
        </p:spPr>
        <p:txBody>
          <a:bodyPr wrap="square" lIns="86978" tIns="43489" rIns="86978" bIns="43489">
            <a:spAutoFit/>
          </a:bodyPr>
          <a:lstStyle/>
          <a:p>
            <a:pPr algn="just" defTabSz="3573084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Table 1: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Datasets used to validate the </a:t>
            </a:r>
            <a:r>
              <a:rPr lang="fr-FR" sz="2800" i="1" dirty="0" err="1">
                <a:latin typeface="Arial"/>
              </a:rPr>
              <a:t>critical</a:t>
            </a:r>
            <a:r>
              <a:rPr lang="fr-FR" sz="2800" i="1" dirty="0">
                <a:latin typeface="Arial"/>
              </a:rPr>
              <a:t> </a:t>
            </a:r>
            <a:r>
              <a:rPr lang="fr-FR" sz="2800" i="1" dirty="0" err="1" smtClean="0">
                <a:latin typeface="Arial"/>
              </a:rPr>
              <a:t>curve</a:t>
            </a:r>
            <a:r>
              <a:rPr lang="fr-FR" sz="2800" i="1" dirty="0" smtClean="0">
                <a:latin typeface="Arial"/>
              </a:rPr>
              <a:t>. 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0" y="4410075"/>
            <a:ext cx="30267275" cy="0"/>
          </a:xfrm>
          <a:prstGeom prst="line">
            <a:avLst/>
          </a:prstGeom>
          <a:noFill/>
          <a:ln w="381000">
            <a:solidFill>
              <a:srgbClr val="8DB3E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0" y="4827588"/>
            <a:ext cx="30267275" cy="12700"/>
          </a:xfrm>
          <a:prstGeom prst="line">
            <a:avLst/>
          </a:prstGeom>
          <a:noFill/>
          <a:ln w="317500">
            <a:solidFill>
              <a:srgbClr val="719D3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1080413" y="5938665"/>
            <a:ext cx="8380412" cy="5707805"/>
          </a:xfrm>
          <a:prstGeom prst="rect">
            <a:avLst/>
          </a:prstGeom>
          <a:noFill/>
          <a:ln>
            <a:noFill/>
          </a:ln>
          <a:extLst/>
        </p:spPr>
        <p:txBody>
          <a:bodyPr lIns="86957" tIns="43478" rIns="86957" bIns="43478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The power function was then fitted to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these critical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points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establish the critical curve: 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ctr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ctr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= 2.94 W</a:t>
            </a:r>
            <a:r>
              <a:rPr lang="en-US" sz="3000" b="1" baseline="30000" dirty="0">
                <a:latin typeface="Arial" pitchFamily="34" charset="0"/>
                <a:cs typeface="Arial" pitchFamily="34" charset="0"/>
              </a:rPr>
              <a:t>-0.50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if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W &gt; 1 t ha</a:t>
            </a:r>
            <a:r>
              <a:rPr lang="en-US" sz="3000" b="1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0" algn="ctr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Nc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2.94         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if W ≤ 1 t ha</a:t>
            </a:r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0" algn="ctr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lvl="1" indent="0" algn="just" defTabSz="3573084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 literature datasets were in good agreement with the critical N dilution curve: all non limiting data (64 points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were above the critical curve and most of the limiting data (9 points out of 14) fell on or below the critical curve.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1574919" y="39030193"/>
            <a:ext cx="756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We</a:t>
            </a:r>
            <a:r>
              <a:rPr lang="fr-FR" sz="2400" dirty="0" smtClean="0"/>
              <a:t> are </a:t>
            </a:r>
            <a:r>
              <a:rPr lang="fr-FR" sz="2400" dirty="0" err="1" smtClean="0"/>
              <a:t>gratefull</a:t>
            </a:r>
            <a:r>
              <a:rPr lang="fr-FR" sz="2400" dirty="0" smtClean="0"/>
              <a:t> to </a:t>
            </a:r>
            <a:r>
              <a:rPr lang="fr-FR" sz="2400" dirty="0" err="1"/>
              <a:t>Arvalis</a:t>
            </a:r>
            <a:r>
              <a:rPr lang="fr-FR" sz="2400" dirty="0"/>
              <a:t> </a:t>
            </a:r>
            <a:r>
              <a:rPr lang="fr-FR" sz="2400" dirty="0" err="1"/>
              <a:t>Bazièges</a:t>
            </a:r>
            <a:r>
              <a:rPr lang="fr-FR" sz="2400" dirty="0"/>
              <a:t>, INRA </a:t>
            </a:r>
            <a:r>
              <a:rPr lang="fr-FR" sz="2400" dirty="0" smtClean="0"/>
              <a:t>UE </a:t>
            </a:r>
            <a:r>
              <a:rPr lang="fr-FR" sz="2400" dirty="0" err="1" smtClean="0"/>
              <a:t>Ferlus</a:t>
            </a:r>
            <a:r>
              <a:rPr lang="fr-FR" sz="2400" dirty="0" smtClean="0"/>
              <a:t>, </a:t>
            </a:r>
            <a:r>
              <a:rPr lang="fr-FR" sz="2400" dirty="0"/>
              <a:t>CRA Bretagne, </a:t>
            </a:r>
            <a:r>
              <a:rPr lang="fr-FR" sz="2400" dirty="0" err="1" smtClean="0"/>
              <a:t>MiscPic</a:t>
            </a:r>
            <a:r>
              <a:rPr lang="fr-FR" sz="2400" dirty="0" smtClean="0"/>
              <a:t> and  </a:t>
            </a:r>
            <a:r>
              <a:rPr lang="fr-FR" sz="2400" dirty="0" err="1" smtClean="0"/>
              <a:t>MiscAzote</a:t>
            </a:r>
            <a:r>
              <a:rPr lang="fr-FR" sz="2400" dirty="0" smtClean="0"/>
              <a:t> Project.</a:t>
            </a:r>
            <a:endParaRPr lang="fr-FR" sz="2400" dirty="0"/>
          </a:p>
        </p:txBody>
      </p:sp>
      <p:pic>
        <p:nvPicPr>
          <p:cNvPr id="38" name="Picture 2" descr="C:\Users\Inra\AppData\Local\Temp\Investissements_D'avenir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126" y="40363513"/>
            <a:ext cx="1781084" cy="17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cnodet\Documents\IT\AMAIZING v  03082012\WP9 dissemination\outils comm\logos de tous les partenaires\ANR0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56" y="40490703"/>
            <a:ext cx="3505523" cy="15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nra\AppData\Local\Temp\Logo ITE PIVERT_UK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3" y="929956"/>
            <a:ext cx="4467668" cy="15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25413056"/>
            <a:ext cx="930275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5079767" y="25508306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/>
          <p:cNvGrpSpPr/>
          <p:nvPr/>
        </p:nvGrpSpPr>
        <p:grpSpPr>
          <a:xfrm>
            <a:off x="15604677" y="25597937"/>
            <a:ext cx="4156523" cy="1808042"/>
            <a:chOff x="749809" y="659792"/>
            <a:chExt cx="4156523" cy="180804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9" b="1924"/>
            <a:stretch/>
          </p:blipFill>
          <p:spPr bwMode="auto">
            <a:xfrm>
              <a:off x="1195056" y="944538"/>
              <a:ext cx="1757743" cy="31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19"/>
            <a:stretch/>
          </p:blipFill>
          <p:spPr bwMode="auto">
            <a:xfrm>
              <a:off x="782007" y="659792"/>
              <a:ext cx="4124325" cy="28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98" b="39155"/>
            <a:stretch/>
          </p:blipFill>
          <p:spPr bwMode="auto">
            <a:xfrm>
              <a:off x="749810" y="1272660"/>
              <a:ext cx="4124325" cy="33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24" b="61039"/>
            <a:stretch/>
          </p:blipFill>
          <p:spPr bwMode="auto">
            <a:xfrm>
              <a:off x="782007" y="2169068"/>
              <a:ext cx="4124325" cy="2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704"/>
            <a:stretch/>
          </p:blipFill>
          <p:spPr bwMode="auto">
            <a:xfrm>
              <a:off x="886010" y="938307"/>
              <a:ext cx="243604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99" b="19150"/>
            <a:stretch/>
          </p:blipFill>
          <p:spPr bwMode="auto">
            <a:xfrm>
              <a:off x="749809" y="1584064"/>
              <a:ext cx="4124325" cy="31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49"/>
            <a:stretch/>
          </p:blipFill>
          <p:spPr bwMode="auto">
            <a:xfrm>
              <a:off x="749809" y="1843498"/>
              <a:ext cx="4124325" cy="31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</TotalTime>
  <Words>1372</Words>
  <Application>Microsoft Office PowerPoint</Application>
  <PresentationFormat>Personnalisé</PresentationFormat>
  <Paragraphs>95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WATBIO poster</dc:subject>
  <dc:creator>Donal Murphy-Bokern</dc:creator>
  <cp:lastModifiedBy>dazin</cp:lastModifiedBy>
  <cp:revision>149</cp:revision>
  <cp:lastPrinted>2015-08-24T13:30:34Z</cp:lastPrinted>
  <dcterms:created xsi:type="dcterms:W3CDTF">2011-01-12T16:45:58Z</dcterms:created>
  <dcterms:modified xsi:type="dcterms:W3CDTF">2015-11-26T13:56:31Z</dcterms:modified>
</cp:coreProperties>
</file>