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7"/>
  </p:notesMasterIdLst>
  <p:sldIdLst>
    <p:sldId id="256" r:id="rId3"/>
    <p:sldId id="297" r:id="rId4"/>
    <p:sldId id="300" r:id="rId5"/>
    <p:sldId id="489" r:id="rId6"/>
    <p:sldId id="547" r:id="rId7"/>
    <p:sldId id="548" r:id="rId8"/>
    <p:sldId id="550" r:id="rId9"/>
    <p:sldId id="552" r:id="rId10"/>
    <p:sldId id="553" r:id="rId11"/>
    <p:sldId id="551" r:id="rId12"/>
    <p:sldId id="554" r:id="rId13"/>
    <p:sldId id="549" r:id="rId14"/>
    <p:sldId id="302" r:id="rId15"/>
    <p:sldId id="491" r:id="rId16"/>
    <p:sldId id="492" r:id="rId17"/>
    <p:sldId id="493" r:id="rId18"/>
    <p:sldId id="494" r:id="rId19"/>
    <p:sldId id="495" r:id="rId20"/>
    <p:sldId id="496" r:id="rId21"/>
    <p:sldId id="497" r:id="rId22"/>
    <p:sldId id="498" r:id="rId23"/>
    <p:sldId id="499" r:id="rId24"/>
    <p:sldId id="500" r:id="rId25"/>
    <p:sldId id="502" r:id="rId26"/>
    <p:sldId id="503" r:id="rId27"/>
    <p:sldId id="504" r:id="rId28"/>
    <p:sldId id="557" r:id="rId29"/>
    <p:sldId id="505" r:id="rId30"/>
    <p:sldId id="536" r:id="rId31"/>
    <p:sldId id="538" r:id="rId32"/>
    <p:sldId id="521" r:id="rId33"/>
    <p:sldId id="522" r:id="rId34"/>
    <p:sldId id="523" r:id="rId35"/>
    <p:sldId id="524" r:id="rId36"/>
    <p:sldId id="525" r:id="rId37"/>
    <p:sldId id="526" r:id="rId38"/>
    <p:sldId id="527" r:id="rId39"/>
    <p:sldId id="528" r:id="rId40"/>
    <p:sldId id="558" r:id="rId41"/>
    <p:sldId id="544" r:id="rId42"/>
    <p:sldId id="545" r:id="rId43"/>
    <p:sldId id="546" r:id="rId44"/>
    <p:sldId id="512" r:id="rId45"/>
    <p:sldId id="513" r:id="rId46"/>
    <p:sldId id="514" r:id="rId47"/>
    <p:sldId id="515" r:id="rId48"/>
    <p:sldId id="516" r:id="rId49"/>
    <p:sldId id="517" r:id="rId50"/>
    <p:sldId id="511" r:id="rId51"/>
    <p:sldId id="518" r:id="rId52"/>
    <p:sldId id="533" r:id="rId53"/>
    <p:sldId id="534" r:id="rId54"/>
    <p:sldId id="535" r:id="rId55"/>
    <p:sldId id="539" r:id="rId56"/>
    <p:sldId id="540" r:id="rId57"/>
    <p:sldId id="541" r:id="rId58"/>
    <p:sldId id="542" r:id="rId59"/>
    <p:sldId id="543" r:id="rId60"/>
    <p:sldId id="559" r:id="rId61"/>
    <p:sldId id="560" r:id="rId62"/>
    <p:sldId id="561" r:id="rId63"/>
    <p:sldId id="563" r:id="rId64"/>
    <p:sldId id="562" r:id="rId65"/>
    <p:sldId id="568" r:id="rId66"/>
    <p:sldId id="565" r:id="rId67"/>
    <p:sldId id="566" r:id="rId68"/>
    <p:sldId id="569" r:id="rId69"/>
    <p:sldId id="570" r:id="rId70"/>
    <p:sldId id="571" r:id="rId71"/>
    <p:sldId id="572" r:id="rId72"/>
    <p:sldId id="573" r:id="rId73"/>
    <p:sldId id="574" r:id="rId74"/>
    <p:sldId id="575" r:id="rId75"/>
    <p:sldId id="576" r:id="rId7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C1A9A72-24FA-4F5D-943C-27802D5E868C}">
          <p14:sldIdLst>
            <p14:sldId id="256"/>
            <p14:sldId id="297"/>
            <p14:sldId id="300"/>
            <p14:sldId id="489"/>
            <p14:sldId id="547"/>
            <p14:sldId id="548"/>
            <p14:sldId id="550"/>
            <p14:sldId id="552"/>
            <p14:sldId id="553"/>
            <p14:sldId id="551"/>
            <p14:sldId id="554"/>
            <p14:sldId id="549"/>
            <p14:sldId id="302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2"/>
            <p14:sldId id="503"/>
            <p14:sldId id="504"/>
            <p14:sldId id="557"/>
            <p14:sldId id="505"/>
            <p14:sldId id="536"/>
            <p14:sldId id="538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58"/>
            <p14:sldId id="544"/>
            <p14:sldId id="545"/>
            <p14:sldId id="546"/>
            <p14:sldId id="512"/>
            <p14:sldId id="513"/>
            <p14:sldId id="514"/>
            <p14:sldId id="515"/>
            <p14:sldId id="516"/>
            <p14:sldId id="517"/>
            <p14:sldId id="511"/>
            <p14:sldId id="518"/>
            <p14:sldId id="533"/>
            <p14:sldId id="534"/>
            <p14:sldId id="535"/>
            <p14:sldId id="539"/>
            <p14:sldId id="540"/>
            <p14:sldId id="541"/>
            <p14:sldId id="542"/>
            <p14:sldId id="543"/>
            <p14:sldId id="559"/>
          </p14:sldIdLst>
        </p14:section>
        <p14:section name="Section sans titre" id="{B786AA70-E7B4-4467-82C7-A67828CC95C6}">
          <p14:sldIdLst>
            <p14:sldId id="560"/>
            <p14:sldId id="561"/>
            <p14:sldId id="563"/>
            <p14:sldId id="562"/>
            <p14:sldId id="568"/>
            <p14:sldId id="565"/>
            <p14:sldId id="566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3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63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48B47-C836-47F1-96D5-910D92FF7C5B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ACCB-4466-4118-BB6C-B717212576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99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5056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49214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9631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561568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17691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591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56564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30297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642543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3312112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5832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9560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08B69-5BBF-4C8E-A812-E8822755B08C}" type="datetimeFigureOut">
              <a:rPr lang="fr-FR" smtClean="0"/>
              <a:t>29/03/2016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"/>
          <p:cNvSpPr txBox="1">
            <a:spLocks noChangeArrowheads="1"/>
          </p:cNvSpPr>
          <p:nvPr/>
        </p:nvSpPr>
        <p:spPr bwMode="auto">
          <a:xfrm>
            <a:off x="4038600" y="5981700"/>
            <a:ext cx="3124200" cy="806450"/>
          </a:xfrm>
          <a:prstGeom prst="rect">
            <a:avLst/>
          </a:prstGeom>
          <a:noFill/>
          <a:ln>
            <a:noFill/>
          </a:ln>
          <a:extLst/>
        </p:spPr>
        <p:txBody>
          <a:bodyPr lIns="91370" tIns="45685" rIns="91370" bIns="4568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fr-FR" sz="1200" b="1" i="0" smtClean="0">
                <a:solidFill>
                  <a:schemeClr val="bg1"/>
                </a:solidFill>
                <a:latin typeface="Arial Narrow" pitchFamily="34" charset="0"/>
              </a:rPr>
              <a:t>	A L I M E N T A T I O N                    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fr-FR" sz="1200" b="1" i="0" smtClean="0">
                <a:solidFill>
                  <a:schemeClr val="bg1"/>
                </a:solidFill>
                <a:latin typeface="Arial Narrow" pitchFamily="34" charset="0"/>
              </a:rPr>
              <a:t>  A G R I C U L T U R E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fr-FR" sz="1200" b="1" i="0" smtClean="0">
                <a:solidFill>
                  <a:schemeClr val="bg1"/>
                </a:solidFill>
                <a:latin typeface="Arial Narrow" pitchFamily="34" charset="0"/>
              </a:rPr>
              <a:t>	  E N V I R O N N E M E N T</a:t>
            </a:r>
            <a:endParaRPr lang="fr-FR" sz="2400" b="1" i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27" name="Picture 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-88900"/>
            <a:ext cx="21558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3" y="6224588"/>
            <a:ext cx="12906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74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8.png"/><Relationship Id="rId4" Type="http://schemas.openxmlformats.org/officeDocument/2006/relationships/image" Target="../media/image5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wmf"/><Relationship Id="rId9" Type="http://schemas.openxmlformats.org/officeDocument/2006/relationships/image" Target="../media/image68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2.jpeg"/><Relationship Id="rId7" Type="http://schemas.openxmlformats.org/officeDocument/2006/relationships/image" Target="../media/image7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wmf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74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3.jpeg"/><Relationship Id="rId7" Type="http://schemas.openxmlformats.org/officeDocument/2006/relationships/image" Target="../media/image9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odocteurs.fr/alimentation/aliments/l-oeuf-et-ses-secrets_11895.html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72400" cy="1470025"/>
          </a:xfrm>
        </p:spPr>
        <p:txBody>
          <a:bodyPr/>
          <a:lstStyle/>
          <a:p>
            <a:r>
              <a:rPr lang="fr-FR" b="1" dirty="0" smtClean="0">
                <a:solidFill>
                  <a:srgbClr val="006600"/>
                </a:solidFill>
              </a:rPr>
              <a:t>Le Cycle de formation de l’œuf  </a:t>
            </a:r>
            <a:endParaRPr lang="fr-FR" b="1" dirty="0">
              <a:solidFill>
                <a:srgbClr val="0066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Joël </a:t>
            </a:r>
            <a:r>
              <a:rPr lang="fr-FR" dirty="0" err="1" smtClean="0"/>
              <a:t>Gautron</a:t>
            </a:r>
            <a:endParaRPr lang="fr-FR" dirty="0" smtClean="0"/>
          </a:p>
          <a:p>
            <a:r>
              <a:rPr lang="fr-FR" dirty="0" smtClean="0"/>
              <a:t>INRA, UR83 Recherches Avicoles</a:t>
            </a:r>
          </a:p>
          <a:p>
            <a:r>
              <a:rPr lang="fr-FR" dirty="0" smtClean="0"/>
              <a:t>37380 </a:t>
            </a:r>
            <a:r>
              <a:rPr lang="fr-FR" dirty="0" err="1" smtClean="0"/>
              <a:t>Nouzilly</a:t>
            </a:r>
            <a:endParaRPr lang="fr-FR" dirty="0" smtClean="0"/>
          </a:p>
          <a:p>
            <a:r>
              <a:rPr lang="fr-FR" dirty="0" smtClean="0"/>
              <a:t>Joel.gautron@tours.inra.fr</a:t>
            </a:r>
            <a:endParaRPr lang="fr-FR" dirty="0"/>
          </a:p>
        </p:txBody>
      </p:sp>
      <p:pic>
        <p:nvPicPr>
          <p:cNvPr id="4" name="Picture 19" descr="j01779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67493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08610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 smtClean="0">
                <a:solidFill>
                  <a:srgbClr val="027D51"/>
                </a:solidFill>
                <a:cs typeface="Times New Roman" pitchFamily="18" charset="0"/>
              </a:rPr>
              <a:t>Les molécules antimicrobiennes</a:t>
            </a:r>
            <a:endParaRPr lang="fr-FR" altLang="fr-FR" sz="36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344488" y="2973388"/>
            <a:ext cx="3471862" cy="3471862"/>
            <a:chOff x="247" y="1255"/>
            <a:chExt cx="2187" cy="2187"/>
          </a:xfrm>
        </p:grpSpPr>
        <p:grpSp>
          <p:nvGrpSpPr>
            <p:cNvPr id="9" name="Group 79"/>
            <p:cNvGrpSpPr>
              <a:grpSpLocks/>
            </p:cNvGrpSpPr>
            <p:nvPr/>
          </p:nvGrpSpPr>
          <p:grpSpPr bwMode="auto">
            <a:xfrm>
              <a:off x="247" y="1255"/>
              <a:ext cx="2187" cy="2187"/>
              <a:chOff x="3707" y="1649"/>
              <a:chExt cx="1188" cy="1182"/>
            </a:xfrm>
          </p:grpSpPr>
          <p:sp>
            <p:nvSpPr>
              <p:cNvPr id="14" name="Freeform 57"/>
              <p:cNvSpPr>
                <a:spLocks/>
              </p:cNvSpPr>
              <p:nvPr/>
            </p:nvSpPr>
            <p:spPr bwMode="auto">
              <a:xfrm>
                <a:off x="4301" y="1649"/>
                <a:ext cx="594" cy="678"/>
              </a:xfrm>
              <a:custGeom>
                <a:avLst/>
                <a:gdLst>
                  <a:gd name="T0" fmla="*/ 588 w 99"/>
                  <a:gd name="T1" fmla="*/ 678 h 113"/>
                  <a:gd name="T2" fmla="*/ 594 w 99"/>
                  <a:gd name="T3" fmla="*/ 594 h 113"/>
                  <a:gd name="T4" fmla="*/ 0 w 99"/>
                  <a:gd name="T5" fmla="*/ 6 h 113"/>
                  <a:gd name="T6" fmla="*/ 0 w 99"/>
                  <a:gd name="T7" fmla="*/ 6 h 113"/>
                  <a:gd name="T8" fmla="*/ 0 w 99"/>
                  <a:gd name="T9" fmla="*/ 594 h 113"/>
                  <a:gd name="T10" fmla="*/ 588 w 99"/>
                  <a:gd name="T11" fmla="*/ 678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9"/>
                  <a:gd name="T19" fmla="*/ 0 h 113"/>
                  <a:gd name="T20" fmla="*/ 99 w 99"/>
                  <a:gd name="T21" fmla="*/ 113 h 1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9" h="113">
                    <a:moveTo>
                      <a:pt x="98" y="113"/>
                    </a:moveTo>
                    <a:cubicBezTo>
                      <a:pt x="98" y="108"/>
                      <a:pt x="99" y="104"/>
                      <a:pt x="99" y="99"/>
                    </a:cubicBezTo>
                    <a:cubicBezTo>
                      <a:pt x="99" y="45"/>
                      <a:pt x="54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99"/>
                    </a:lnTo>
                    <a:lnTo>
                      <a:pt x="98" y="113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Freeform 58"/>
              <p:cNvSpPr>
                <a:spLocks/>
              </p:cNvSpPr>
              <p:nvPr/>
            </p:nvSpPr>
            <p:spPr bwMode="auto">
              <a:xfrm>
                <a:off x="4301" y="2243"/>
                <a:ext cx="588" cy="528"/>
              </a:xfrm>
              <a:custGeom>
                <a:avLst/>
                <a:gdLst>
                  <a:gd name="T0" fmla="*/ 264 w 98"/>
                  <a:gd name="T1" fmla="*/ 528 h 88"/>
                  <a:gd name="T2" fmla="*/ 588 w 98"/>
                  <a:gd name="T3" fmla="*/ 84 h 88"/>
                  <a:gd name="T4" fmla="*/ 0 w 98"/>
                  <a:gd name="T5" fmla="*/ 0 h 88"/>
                  <a:gd name="T6" fmla="*/ 264 w 98"/>
                  <a:gd name="T7" fmla="*/ 528 h 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8"/>
                  <a:gd name="T14" fmla="*/ 98 w 98"/>
                  <a:gd name="T15" fmla="*/ 88 h 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8">
                    <a:moveTo>
                      <a:pt x="44" y="88"/>
                    </a:moveTo>
                    <a:cubicBezTo>
                      <a:pt x="73" y="73"/>
                      <a:pt x="93" y="46"/>
                      <a:pt x="98" y="14"/>
                    </a:cubicBezTo>
                    <a:lnTo>
                      <a:pt x="0" y="0"/>
                    </a:lnTo>
                    <a:lnTo>
                      <a:pt x="44" y="8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Freeform 59"/>
              <p:cNvSpPr>
                <a:spLocks/>
              </p:cNvSpPr>
              <p:nvPr/>
            </p:nvSpPr>
            <p:spPr bwMode="auto">
              <a:xfrm>
                <a:off x="3857" y="2243"/>
                <a:ext cx="708" cy="588"/>
              </a:xfrm>
              <a:custGeom>
                <a:avLst/>
                <a:gdLst>
                  <a:gd name="T0" fmla="*/ 0 w 118"/>
                  <a:gd name="T1" fmla="*/ 396 h 98"/>
                  <a:gd name="T2" fmla="*/ 444 w 118"/>
                  <a:gd name="T3" fmla="*/ 588 h 98"/>
                  <a:gd name="T4" fmla="*/ 708 w 118"/>
                  <a:gd name="T5" fmla="*/ 528 h 98"/>
                  <a:gd name="T6" fmla="*/ 444 w 118"/>
                  <a:gd name="T7" fmla="*/ 0 h 98"/>
                  <a:gd name="T8" fmla="*/ 0 w 118"/>
                  <a:gd name="T9" fmla="*/ 396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0" y="66"/>
                    </a:moveTo>
                    <a:cubicBezTo>
                      <a:pt x="19" y="87"/>
                      <a:pt x="46" y="98"/>
                      <a:pt x="74" y="98"/>
                    </a:cubicBezTo>
                    <a:cubicBezTo>
                      <a:pt x="89" y="98"/>
                      <a:pt x="105" y="95"/>
                      <a:pt x="118" y="88"/>
                    </a:cubicBezTo>
                    <a:lnTo>
                      <a:pt x="74" y="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60"/>
              <p:cNvSpPr>
                <a:spLocks/>
              </p:cNvSpPr>
              <p:nvPr/>
            </p:nvSpPr>
            <p:spPr bwMode="auto">
              <a:xfrm>
                <a:off x="3707" y="1655"/>
                <a:ext cx="594" cy="984"/>
              </a:xfrm>
              <a:custGeom>
                <a:avLst/>
                <a:gdLst>
                  <a:gd name="T0" fmla="*/ 594 w 99"/>
                  <a:gd name="T1" fmla="*/ 0 h 164"/>
                  <a:gd name="T2" fmla="*/ 6 w 99"/>
                  <a:gd name="T3" fmla="*/ 588 h 164"/>
                  <a:gd name="T4" fmla="*/ 150 w 99"/>
                  <a:gd name="T5" fmla="*/ 984 h 164"/>
                  <a:gd name="T6" fmla="*/ 594 w 99"/>
                  <a:gd name="T7" fmla="*/ 588 h 164"/>
                  <a:gd name="T8" fmla="*/ 594 w 99"/>
                  <a:gd name="T9" fmla="*/ 0 h 1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64"/>
                  <a:gd name="T17" fmla="*/ 99 w 99"/>
                  <a:gd name="T18" fmla="*/ 164 h 1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64">
                    <a:moveTo>
                      <a:pt x="99" y="0"/>
                    </a:moveTo>
                    <a:cubicBezTo>
                      <a:pt x="44" y="0"/>
                      <a:pt x="1" y="44"/>
                      <a:pt x="1" y="98"/>
                    </a:cubicBezTo>
                    <a:cubicBezTo>
                      <a:pt x="0" y="122"/>
                      <a:pt x="9" y="145"/>
                      <a:pt x="25" y="164"/>
                    </a:cubicBezTo>
                    <a:lnTo>
                      <a:pt x="99" y="98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0" name="Rectangle 61"/>
            <p:cNvSpPr>
              <a:spLocks noChangeArrowheads="1"/>
            </p:cNvSpPr>
            <p:nvPr/>
          </p:nvSpPr>
          <p:spPr bwMode="auto">
            <a:xfrm>
              <a:off x="1474" y="1830"/>
              <a:ext cx="68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fr-FR" sz="1600" b="1" dirty="0" smtClean="0">
                  <a:solidFill>
                    <a:srgbClr val="000000"/>
                  </a:solidFill>
                </a:rPr>
                <a:t>Jaune </a:t>
              </a:r>
            </a:p>
            <a:p>
              <a:r>
                <a:rPr lang="fr-FR" sz="1600" b="1" dirty="0" smtClean="0">
                  <a:solidFill>
                    <a:srgbClr val="000000"/>
                  </a:solidFill>
                </a:rPr>
                <a:t>(</a:t>
              </a:r>
              <a:r>
                <a:rPr lang="fr-FR" sz="1600" b="1" dirty="0">
                  <a:solidFill>
                    <a:srgbClr val="000000"/>
                  </a:solidFill>
                </a:rPr>
                <a:t>117; 27%)</a:t>
              </a:r>
              <a:endParaRPr lang="fr-FR" sz="1600" b="1" dirty="0"/>
            </a:p>
          </p:txBody>
        </p:sp>
        <p:sp>
          <p:nvSpPr>
            <p:cNvPr id="11" name="Rectangle 62"/>
            <p:cNvSpPr>
              <a:spLocks noChangeArrowheads="1"/>
            </p:cNvSpPr>
            <p:nvPr/>
          </p:nvSpPr>
          <p:spPr bwMode="auto">
            <a:xfrm>
              <a:off x="1535" y="2504"/>
              <a:ext cx="799" cy="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000000"/>
                  </a:solidFill>
                </a:rPr>
                <a:t> </a:t>
              </a:r>
              <a:endParaRPr lang="fr-FR" sz="1600" b="1" dirty="0">
                <a:solidFill>
                  <a:srgbClr val="000000"/>
                </a:solidFill>
              </a:endParaRPr>
            </a:p>
            <a:p>
              <a:pPr algn="ctr"/>
              <a:r>
                <a:rPr lang="fr-FR" sz="1600" b="1" dirty="0" smtClean="0">
                  <a:solidFill>
                    <a:srgbClr val="000000"/>
                  </a:solidFill>
                </a:rPr>
                <a:t>Membranes Vitellines </a:t>
              </a:r>
              <a:endParaRPr lang="fr-FR" sz="1600" b="1" dirty="0">
                <a:solidFill>
                  <a:srgbClr val="000000"/>
                </a:solidFill>
              </a:endParaRPr>
            </a:p>
            <a:p>
              <a:pPr algn="ctr"/>
              <a:r>
                <a:rPr lang="fr-FR" sz="1600" b="1" dirty="0">
                  <a:solidFill>
                    <a:srgbClr val="000000"/>
                  </a:solidFill>
                </a:rPr>
                <a:t>(66; 15%)</a:t>
              </a:r>
              <a:endParaRPr lang="fr-FR" sz="1600" b="1" dirty="0"/>
            </a:p>
          </p:txBody>
        </p:sp>
        <p:sp>
          <p:nvSpPr>
            <p:cNvPr id="12" name="Rectangle 63"/>
            <p:cNvSpPr>
              <a:spLocks noChangeArrowheads="1"/>
            </p:cNvSpPr>
            <p:nvPr/>
          </p:nvSpPr>
          <p:spPr bwMode="auto">
            <a:xfrm>
              <a:off x="856" y="2906"/>
              <a:ext cx="661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000000"/>
                  </a:solidFill>
                </a:rPr>
                <a:t>Blanc</a:t>
              </a:r>
              <a:endParaRPr lang="fr-FR" sz="1600" b="1" dirty="0">
                <a:solidFill>
                  <a:srgbClr val="000000"/>
                </a:solidFill>
              </a:endParaRPr>
            </a:p>
            <a:p>
              <a:pPr algn="ctr"/>
              <a:r>
                <a:rPr lang="fr-FR" sz="1600" b="1" dirty="0">
                  <a:solidFill>
                    <a:srgbClr val="000000"/>
                  </a:solidFill>
                </a:rPr>
                <a:t>(90; 21%)</a:t>
              </a:r>
              <a:endParaRPr lang="fr-FR" sz="1600" b="1" dirty="0"/>
            </a:p>
          </p:txBody>
        </p:sp>
        <p:sp>
          <p:nvSpPr>
            <p:cNvPr id="13" name="Rectangle 64"/>
            <p:cNvSpPr>
              <a:spLocks noChangeArrowheads="1"/>
            </p:cNvSpPr>
            <p:nvPr/>
          </p:nvSpPr>
          <p:spPr bwMode="auto">
            <a:xfrm>
              <a:off x="473" y="1985"/>
              <a:ext cx="683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000000"/>
                  </a:solidFill>
                </a:rPr>
                <a:t>Coquille </a:t>
              </a:r>
              <a:endParaRPr lang="fr-FR" sz="1600" b="1" dirty="0">
                <a:solidFill>
                  <a:srgbClr val="000000"/>
                </a:solidFill>
              </a:endParaRPr>
            </a:p>
            <a:p>
              <a:pPr algn="ctr"/>
              <a:r>
                <a:rPr lang="fr-FR" sz="1600" b="1" dirty="0">
                  <a:solidFill>
                    <a:srgbClr val="000000"/>
                  </a:solidFill>
                </a:rPr>
                <a:t>(159; 37%)</a:t>
              </a:r>
              <a:endParaRPr lang="fr-FR" sz="1600" b="1" dirty="0"/>
            </a:p>
          </p:txBody>
        </p:sp>
      </p:grpSp>
      <p:grpSp>
        <p:nvGrpSpPr>
          <p:cNvPr id="18" name="Groupe 72"/>
          <p:cNvGrpSpPr>
            <a:grpSpLocks/>
          </p:cNvGrpSpPr>
          <p:nvPr/>
        </p:nvGrpSpPr>
        <p:grpSpPr bwMode="auto">
          <a:xfrm>
            <a:off x="4197350" y="1928813"/>
            <a:ext cx="4572000" cy="4440237"/>
            <a:chOff x="4682941" y="2001157"/>
            <a:chExt cx="2718437" cy="2581275"/>
          </a:xfrm>
        </p:grpSpPr>
        <p:grpSp>
          <p:nvGrpSpPr>
            <p:cNvPr id="19" name="Group 75"/>
            <p:cNvGrpSpPr>
              <a:grpSpLocks/>
            </p:cNvGrpSpPr>
            <p:nvPr/>
          </p:nvGrpSpPr>
          <p:grpSpPr bwMode="auto">
            <a:xfrm>
              <a:off x="5078866" y="2671082"/>
              <a:ext cx="1976437" cy="1911350"/>
              <a:chOff x="785" y="1516"/>
              <a:chExt cx="1601" cy="1589"/>
            </a:xfrm>
          </p:grpSpPr>
          <p:sp>
            <p:nvSpPr>
              <p:cNvPr id="34" name="Freeform 15"/>
              <p:cNvSpPr>
                <a:spLocks/>
              </p:cNvSpPr>
              <p:nvPr/>
            </p:nvSpPr>
            <p:spPr bwMode="auto">
              <a:xfrm>
                <a:off x="1486" y="1531"/>
                <a:ext cx="88" cy="691"/>
              </a:xfrm>
              <a:custGeom>
                <a:avLst/>
                <a:gdLst>
                  <a:gd name="T0" fmla="*/ 55 w 8"/>
                  <a:gd name="T1" fmla="*/ 0 h 63"/>
                  <a:gd name="T2" fmla="*/ 0 w 8"/>
                  <a:gd name="T3" fmla="*/ 0 h 63"/>
                  <a:gd name="T4" fmla="*/ 88 w 8"/>
                  <a:gd name="T5" fmla="*/ 691 h 63"/>
                  <a:gd name="T6" fmla="*/ 55 w 8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63"/>
                  <a:gd name="T14" fmla="*/ 8 w 8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63">
                    <a:moveTo>
                      <a:pt x="5" y="0"/>
                    </a:moveTo>
                    <a:cubicBezTo>
                      <a:pt x="3" y="0"/>
                      <a:pt x="1" y="0"/>
                      <a:pt x="0" y="0"/>
                    </a:cubicBezTo>
                    <a:lnTo>
                      <a:pt x="8" y="6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Freeform 8"/>
              <p:cNvSpPr>
                <a:spLocks/>
              </p:cNvSpPr>
              <p:nvPr/>
            </p:nvSpPr>
            <p:spPr bwMode="auto">
              <a:xfrm>
                <a:off x="1586" y="1522"/>
                <a:ext cx="800" cy="1084"/>
              </a:xfrm>
              <a:custGeom>
                <a:avLst/>
                <a:gdLst>
                  <a:gd name="T0" fmla="*/ 737 w 64"/>
                  <a:gd name="T1" fmla="*/ 1084 h 87"/>
                  <a:gd name="T2" fmla="*/ 800 w 64"/>
                  <a:gd name="T3" fmla="*/ 797 h 87"/>
                  <a:gd name="T4" fmla="*/ 0 w 64"/>
                  <a:gd name="T5" fmla="*/ 12 h 87"/>
                  <a:gd name="T6" fmla="*/ 0 w 64"/>
                  <a:gd name="T7" fmla="*/ 12 h 87"/>
                  <a:gd name="T8" fmla="*/ 0 w 64"/>
                  <a:gd name="T9" fmla="*/ 797 h 87"/>
                  <a:gd name="T10" fmla="*/ 737 w 64"/>
                  <a:gd name="T11" fmla="*/ 1084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"/>
                  <a:gd name="T19" fmla="*/ 0 h 87"/>
                  <a:gd name="T20" fmla="*/ 64 w 64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" h="87">
                    <a:moveTo>
                      <a:pt x="59" y="87"/>
                    </a:moveTo>
                    <a:cubicBezTo>
                      <a:pt x="62" y="80"/>
                      <a:pt x="64" y="72"/>
                      <a:pt x="64" y="64"/>
                    </a:cubicBezTo>
                    <a:cubicBezTo>
                      <a:pt x="64" y="29"/>
                      <a:pt x="35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64"/>
                    </a:lnTo>
                    <a:lnTo>
                      <a:pt x="59" y="8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1535" y="2320"/>
                <a:ext cx="788" cy="785"/>
              </a:xfrm>
              <a:custGeom>
                <a:avLst/>
                <a:gdLst>
                  <a:gd name="T0" fmla="*/ 0 w 63"/>
                  <a:gd name="T1" fmla="*/ 785 h 63"/>
                  <a:gd name="T2" fmla="*/ 50 w 63"/>
                  <a:gd name="T3" fmla="*/ 785 h 63"/>
                  <a:gd name="T4" fmla="*/ 788 w 63"/>
                  <a:gd name="T5" fmla="*/ 287 h 63"/>
                  <a:gd name="T6" fmla="*/ 50 w 63"/>
                  <a:gd name="T7" fmla="*/ 0 h 63"/>
                  <a:gd name="T8" fmla="*/ 0 w 63"/>
                  <a:gd name="T9" fmla="*/ 78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63"/>
                  <a:gd name="T17" fmla="*/ 63 w 63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63">
                    <a:moveTo>
                      <a:pt x="0" y="63"/>
                    </a:moveTo>
                    <a:cubicBezTo>
                      <a:pt x="2" y="63"/>
                      <a:pt x="3" y="63"/>
                      <a:pt x="4" y="63"/>
                    </a:cubicBezTo>
                    <a:cubicBezTo>
                      <a:pt x="30" y="63"/>
                      <a:pt x="54" y="47"/>
                      <a:pt x="63" y="23"/>
                    </a:cubicBezTo>
                    <a:lnTo>
                      <a:pt x="4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CC99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823" y="2320"/>
                <a:ext cx="763" cy="785"/>
              </a:xfrm>
              <a:custGeom>
                <a:avLst/>
                <a:gdLst>
                  <a:gd name="T0" fmla="*/ 0 w 61"/>
                  <a:gd name="T1" fmla="*/ 237 h 63"/>
                  <a:gd name="T2" fmla="*/ 713 w 61"/>
                  <a:gd name="T3" fmla="*/ 785 h 63"/>
                  <a:gd name="T4" fmla="*/ 763 w 61"/>
                  <a:gd name="T5" fmla="*/ 0 h 63"/>
                  <a:gd name="T6" fmla="*/ 0 w 61"/>
                  <a:gd name="T7" fmla="*/ 237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"/>
                  <a:gd name="T13" fmla="*/ 0 h 63"/>
                  <a:gd name="T14" fmla="*/ 61 w 61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" h="63">
                    <a:moveTo>
                      <a:pt x="0" y="19"/>
                    </a:moveTo>
                    <a:cubicBezTo>
                      <a:pt x="8" y="44"/>
                      <a:pt x="31" y="62"/>
                      <a:pt x="57" y="63"/>
                    </a:cubicBezTo>
                    <a:lnTo>
                      <a:pt x="6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785" y="1834"/>
                <a:ext cx="801" cy="723"/>
              </a:xfrm>
              <a:custGeom>
                <a:avLst/>
                <a:gdLst>
                  <a:gd name="T0" fmla="*/ 175 w 64"/>
                  <a:gd name="T1" fmla="*/ 0 h 58"/>
                  <a:gd name="T2" fmla="*/ 13 w 64"/>
                  <a:gd name="T3" fmla="*/ 486 h 58"/>
                  <a:gd name="T4" fmla="*/ 38 w 64"/>
                  <a:gd name="T5" fmla="*/ 723 h 58"/>
                  <a:gd name="T6" fmla="*/ 801 w 64"/>
                  <a:gd name="T7" fmla="*/ 486 h 58"/>
                  <a:gd name="T8" fmla="*/ 175 w 64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8"/>
                  <a:gd name="T17" fmla="*/ 64 w 64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8">
                    <a:moveTo>
                      <a:pt x="14" y="0"/>
                    </a:moveTo>
                    <a:cubicBezTo>
                      <a:pt x="5" y="11"/>
                      <a:pt x="1" y="25"/>
                      <a:pt x="1" y="39"/>
                    </a:cubicBezTo>
                    <a:cubicBezTo>
                      <a:pt x="0" y="45"/>
                      <a:pt x="1" y="52"/>
                      <a:pt x="3" y="58"/>
                    </a:cubicBezTo>
                    <a:lnTo>
                      <a:pt x="64" y="39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Freeform 12"/>
              <p:cNvSpPr>
                <a:spLocks/>
              </p:cNvSpPr>
              <p:nvPr/>
            </p:nvSpPr>
            <p:spPr bwMode="auto">
              <a:xfrm>
                <a:off x="960" y="1659"/>
                <a:ext cx="626" cy="661"/>
              </a:xfrm>
              <a:custGeom>
                <a:avLst/>
                <a:gdLst>
                  <a:gd name="T0" fmla="*/ 200 w 50"/>
                  <a:gd name="T1" fmla="*/ 0 h 53"/>
                  <a:gd name="T2" fmla="*/ 0 w 50"/>
                  <a:gd name="T3" fmla="*/ 175 h 53"/>
                  <a:gd name="T4" fmla="*/ 626 w 50"/>
                  <a:gd name="T5" fmla="*/ 661 h 53"/>
                  <a:gd name="T6" fmla="*/ 200 w 50"/>
                  <a:gd name="T7" fmla="*/ 0 h 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0"/>
                  <a:gd name="T13" fmla="*/ 0 h 53"/>
                  <a:gd name="T14" fmla="*/ 50 w 50"/>
                  <a:gd name="T15" fmla="*/ 53 h 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0" h="53">
                    <a:moveTo>
                      <a:pt x="16" y="0"/>
                    </a:moveTo>
                    <a:cubicBezTo>
                      <a:pt x="10" y="3"/>
                      <a:pt x="4" y="8"/>
                      <a:pt x="0" y="14"/>
                    </a:cubicBezTo>
                    <a:lnTo>
                      <a:pt x="50" y="5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Freeform 13"/>
              <p:cNvSpPr>
                <a:spLocks/>
              </p:cNvSpPr>
              <p:nvPr/>
            </p:nvSpPr>
            <p:spPr bwMode="auto">
              <a:xfrm>
                <a:off x="1160" y="1572"/>
                <a:ext cx="426" cy="748"/>
              </a:xfrm>
              <a:custGeom>
                <a:avLst/>
                <a:gdLst>
                  <a:gd name="T0" fmla="*/ 163 w 34"/>
                  <a:gd name="T1" fmla="*/ 0 h 60"/>
                  <a:gd name="T2" fmla="*/ 0 w 34"/>
                  <a:gd name="T3" fmla="*/ 87 h 60"/>
                  <a:gd name="T4" fmla="*/ 426 w 34"/>
                  <a:gd name="T5" fmla="*/ 748 h 60"/>
                  <a:gd name="T6" fmla="*/ 163 w 3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60"/>
                  <a:gd name="T14" fmla="*/ 34 w 3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60">
                    <a:moveTo>
                      <a:pt x="13" y="0"/>
                    </a:moveTo>
                    <a:cubicBezTo>
                      <a:pt x="8" y="2"/>
                      <a:pt x="4" y="4"/>
                      <a:pt x="0" y="7"/>
                    </a:cubicBezTo>
                    <a:lnTo>
                      <a:pt x="34" y="6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808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Freeform 14"/>
              <p:cNvSpPr>
                <a:spLocks/>
              </p:cNvSpPr>
              <p:nvPr/>
            </p:nvSpPr>
            <p:spPr bwMode="auto">
              <a:xfrm>
                <a:off x="1323" y="1534"/>
                <a:ext cx="263" cy="786"/>
              </a:xfrm>
              <a:custGeom>
                <a:avLst/>
                <a:gdLst>
                  <a:gd name="T0" fmla="*/ 163 w 21"/>
                  <a:gd name="T1" fmla="*/ 0 h 63"/>
                  <a:gd name="T2" fmla="*/ 0 w 21"/>
                  <a:gd name="T3" fmla="*/ 37 h 63"/>
                  <a:gd name="T4" fmla="*/ 263 w 21"/>
                  <a:gd name="T5" fmla="*/ 786 h 63"/>
                  <a:gd name="T6" fmla="*/ 163 w 21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63"/>
                  <a:gd name="T14" fmla="*/ 21 w 21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63">
                    <a:moveTo>
                      <a:pt x="13" y="0"/>
                    </a:moveTo>
                    <a:cubicBezTo>
                      <a:pt x="8" y="1"/>
                      <a:pt x="4" y="2"/>
                      <a:pt x="0" y="3"/>
                    </a:cubicBezTo>
                    <a:lnTo>
                      <a:pt x="21" y="6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CC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Freeform 16"/>
              <p:cNvSpPr>
                <a:spLocks/>
              </p:cNvSpPr>
              <p:nvPr/>
            </p:nvSpPr>
            <p:spPr bwMode="auto">
              <a:xfrm>
                <a:off x="1548" y="1534"/>
                <a:ext cx="38" cy="786"/>
              </a:xfrm>
              <a:custGeom>
                <a:avLst/>
                <a:gdLst>
                  <a:gd name="T0" fmla="*/ 38 w 3"/>
                  <a:gd name="T1" fmla="*/ 0 h 63"/>
                  <a:gd name="T2" fmla="*/ 0 w 3"/>
                  <a:gd name="T3" fmla="*/ 0 h 63"/>
                  <a:gd name="T4" fmla="*/ 38 w 3"/>
                  <a:gd name="T5" fmla="*/ 786 h 63"/>
                  <a:gd name="T6" fmla="*/ 38 w 3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63"/>
                  <a:gd name="T14" fmla="*/ 3 w 3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6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3" y="6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17"/>
              <p:cNvSpPr>
                <a:spLocks/>
              </p:cNvSpPr>
              <p:nvPr/>
            </p:nvSpPr>
            <p:spPr bwMode="auto">
              <a:xfrm>
                <a:off x="960" y="1680"/>
                <a:ext cx="88" cy="47"/>
              </a:xfrm>
              <a:custGeom>
                <a:avLst/>
                <a:gdLst>
                  <a:gd name="T0" fmla="*/ 0 w 9"/>
                  <a:gd name="T1" fmla="*/ 0 h 4"/>
                  <a:gd name="T2" fmla="*/ 39 w 9"/>
                  <a:gd name="T3" fmla="*/ 0 h 4"/>
                  <a:gd name="T4" fmla="*/ 88 w 9"/>
                  <a:gd name="T5" fmla="*/ 47 h 4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4"/>
                  <a:gd name="T11" fmla="*/ 9 w 9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4">
                    <a:moveTo>
                      <a:pt x="0" y="0"/>
                    </a:moveTo>
                    <a:lnTo>
                      <a:pt x="4" y="0"/>
                    </a:lnTo>
                    <a:lnTo>
                      <a:pt x="9" y="4"/>
                    </a:ln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18"/>
              <p:cNvSpPr>
                <a:spLocks/>
              </p:cNvSpPr>
              <p:nvPr/>
            </p:nvSpPr>
            <p:spPr bwMode="auto">
              <a:xfrm>
                <a:off x="1187" y="1516"/>
                <a:ext cx="42" cy="96"/>
              </a:xfrm>
              <a:custGeom>
                <a:avLst/>
                <a:gdLst>
                  <a:gd name="T0" fmla="*/ 0 w 7"/>
                  <a:gd name="T1" fmla="*/ 0 h 16"/>
                  <a:gd name="T2" fmla="*/ 24 w 7"/>
                  <a:gd name="T3" fmla="*/ 0 h 16"/>
                  <a:gd name="T4" fmla="*/ 42 w 7"/>
                  <a:gd name="T5" fmla="*/ 96 h 1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6"/>
                  <a:gd name="T11" fmla="*/ 7 w 7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6">
                    <a:moveTo>
                      <a:pt x="0" y="0"/>
                    </a:moveTo>
                    <a:lnTo>
                      <a:pt x="4" y="0"/>
                    </a:lnTo>
                    <a:lnTo>
                      <a:pt x="7" y="16"/>
                    </a:ln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" name="Freeform 20"/>
            <p:cNvSpPr>
              <a:spLocks/>
            </p:cNvSpPr>
            <p:nvPr/>
          </p:nvSpPr>
          <p:spPr bwMode="auto">
            <a:xfrm flipH="1">
              <a:off x="5994853" y="2193245"/>
              <a:ext cx="42863" cy="504825"/>
            </a:xfrm>
            <a:custGeom>
              <a:avLst/>
              <a:gdLst>
                <a:gd name="T0" fmla="*/ 0 w 5"/>
                <a:gd name="T1" fmla="*/ 0 h 56"/>
                <a:gd name="T2" fmla="*/ 34290 w 5"/>
                <a:gd name="T3" fmla="*/ 0 h 56"/>
                <a:gd name="T4" fmla="*/ 42863 w 5"/>
                <a:gd name="T5" fmla="*/ 504825 h 56"/>
                <a:gd name="T6" fmla="*/ 0 60000 65536"/>
                <a:gd name="T7" fmla="*/ 0 60000 65536"/>
                <a:gd name="T8" fmla="*/ 0 60000 65536"/>
                <a:gd name="T9" fmla="*/ 0 w 5"/>
                <a:gd name="T10" fmla="*/ 0 h 56"/>
                <a:gd name="T11" fmla="*/ 5 w 5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6">
                  <a:moveTo>
                    <a:pt x="0" y="0"/>
                  </a:moveTo>
                  <a:lnTo>
                    <a:pt x="4" y="0"/>
                  </a:lnTo>
                  <a:lnTo>
                    <a:pt x="5" y="56"/>
                  </a:lnTo>
                </a:path>
              </a:pathLst>
            </a:custGeom>
            <a:noFill/>
            <a:ln w="952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817053" y="2332945"/>
              <a:ext cx="42863" cy="373062"/>
            </a:xfrm>
            <a:custGeom>
              <a:avLst/>
              <a:gdLst>
                <a:gd name="T0" fmla="*/ 0 w 5"/>
                <a:gd name="T1" fmla="*/ 0 h 79"/>
                <a:gd name="T2" fmla="*/ 34290 w 5"/>
                <a:gd name="T3" fmla="*/ 0 h 79"/>
                <a:gd name="T4" fmla="*/ 42863 w 5"/>
                <a:gd name="T5" fmla="*/ 373062 h 79"/>
                <a:gd name="T6" fmla="*/ 0 60000 65536"/>
                <a:gd name="T7" fmla="*/ 0 60000 65536"/>
                <a:gd name="T8" fmla="*/ 0 60000 65536"/>
                <a:gd name="T9" fmla="*/ 0 w 5"/>
                <a:gd name="T10" fmla="*/ 0 h 79"/>
                <a:gd name="T11" fmla="*/ 5 w 5"/>
                <a:gd name="T12" fmla="*/ 79 h 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79">
                  <a:moveTo>
                    <a:pt x="0" y="0"/>
                  </a:moveTo>
                  <a:lnTo>
                    <a:pt x="4" y="0"/>
                  </a:lnTo>
                  <a:lnTo>
                    <a:pt x="5" y="79"/>
                  </a:lnTo>
                </a:path>
              </a:pathLst>
            </a:custGeom>
            <a:noFill/>
            <a:ln w="952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6244485" y="3201307"/>
              <a:ext cx="738985" cy="43088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Ig-Like</a:t>
              </a:r>
            </a:p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 (74; 32%)</a:t>
              </a:r>
              <a:endParaRPr lang="fr-FR" sz="1400" b="1"/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5934877" y="3991882"/>
              <a:ext cx="1037528" cy="43088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Antiproteases</a:t>
              </a:r>
            </a:p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(48; 20%)</a:t>
              </a:r>
              <a:endParaRPr lang="fr-FR" sz="1400" b="1"/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5204766" y="3960132"/>
              <a:ext cx="818174" cy="43088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Hydrolases</a:t>
              </a:r>
            </a:p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(46; 19%)</a:t>
              </a:r>
              <a:endParaRPr lang="fr-FR" sz="1400" b="1"/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4941976" y="3355295"/>
              <a:ext cx="896079" cy="64633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Heparin / </a:t>
              </a:r>
            </a:p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 LPS binding</a:t>
              </a:r>
            </a:p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(37; 15%)</a:t>
              </a:r>
              <a:endParaRPr lang="fr-FR" sz="1400" b="1"/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4682941" y="2699657"/>
              <a:ext cx="702949" cy="43088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Chelators</a:t>
              </a:r>
            </a:p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(13; 5%)</a:t>
              </a:r>
              <a:endParaRPr lang="fr-FR" sz="1400" b="1"/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4900267" y="2409145"/>
              <a:ext cx="887422" cy="43088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Histone-like</a:t>
              </a:r>
            </a:p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(9; 4%)</a:t>
              </a:r>
              <a:endParaRPr lang="fr-FR" sz="1400" b="1"/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5086560" y="2094820"/>
              <a:ext cx="956160" cy="430887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C-Type lectin</a:t>
              </a:r>
            </a:p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( 8; 3%)</a:t>
              </a:r>
              <a:endParaRPr lang="fr-FR" sz="1400" b="1"/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5921828" y="2001157"/>
              <a:ext cx="757238" cy="86177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Antimicrobial</a:t>
              </a:r>
            </a:p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 peptides</a:t>
              </a:r>
            </a:p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 (3; 1%)</a:t>
              </a:r>
              <a:endParaRPr lang="fr-FR" sz="1400" b="1"/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6353628" y="2399620"/>
              <a:ext cx="1047750" cy="86177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Others immune response</a:t>
              </a:r>
            </a:p>
            <a:p>
              <a:pPr algn="ctr"/>
              <a:r>
                <a:rPr lang="fr-FR" sz="1400" b="1">
                  <a:solidFill>
                    <a:srgbClr val="000000"/>
                  </a:solidFill>
                </a:rPr>
                <a:t>(2; 1%)</a:t>
              </a:r>
              <a:endParaRPr lang="fr-FR" sz="1400" b="1"/>
            </a:p>
          </p:txBody>
        </p:sp>
        <p:grpSp>
          <p:nvGrpSpPr>
            <p:cNvPr id="31" name="Group 78"/>
            <p:cNvGrpSpPr>
              <a:grpSpLocks/>
            </p:cNvGrpSpPr>
            <p:nvPr/>
          </p:nvGrpSpPr>
          <p:grpSpPr bwMode="auto">
            <a:xfrm>
              <a:off x="6059941" y="2590120"/>
              <a:ext cx="469900" cy="90487"/>
              <a:chOff x="1443" y="1563"/>
              <a:chExt cx="296" cy="57"/>
            </a:xfrm>
          </p:grpSpPr>
          <p:sp>
            <p:nvSpPr>
              <p:cNvPr id="32" name="Line 76"/>
              <p:cNvSpPr>
                <a:spLocks noChangeShapeType="1"/>
              </p:cNvSpPr>
              <p:nvPr/>
            </p:nvSpPr>
            <p:spPr bwMode="auto">
              <a:xfrm flipV="1">
                <a:off x="1443" y="1563"/>
                <a:ext cx="0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Line 77"/>
              <p:cNvSpPr>
                <a:spLocks noChangeShapeType="1"/>
              </p:cNvSpPr>
              <p:nvPr/>
            </p:nvSpPr>
            <p:spPr bwMode="auto">
              <a:xfrm>
                <a:off x="1443" y="1565"/>
                <a:ext cx="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5" name="ZoneTexte 4"/>
          <p:cNvSpPr txBox="1"/>
          <p:nvPr/>
        </p:nvSpPr>
        <p:spPr>
          <a:xfrm>
            <a:off x="1311275" y="896901"/>
            <a:ext cx="68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Environ 200 protéines de l’œuf sont potentiellement antimicrobiennes</a:t>
            </a:r>
          </a:p>
        </p:txBody>
      </p:sp>
    </p:spTree>
    <p:extLst>
      <p:ext uri="{BB962C8B-B14F-4D97-AF65-F5344CB8AC3E}">
        <p14:creationId xmlns:p14="http://schemas.microsoft.com/office/powerpoint/2010/main" val="1457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 smtClean="0">
                <a:solidFill>
                  <a:srgbClr val="027D51"/>
                </a:solidFill>
                <a:cs typeface="Times New Roman" pitchFamily="18" charset="0"/>
              </a:rPr>
              <a:t>Les molécules antimicrobiennes</a:t>
            </a:r>
            <a:endParaRPr lang="fr-FR" altLang="fr-FR" sz="36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269875" y="1241425"/>
            <a:ext cx="3783013" cy="5102226"/>
            <a:chOff x="269875" y="1241425"/>
            <a:chExt cx="3783013" cy="5102226"/>
          </a:xfrm>
        </p:grpSpPr>
        <p:sp>
          <p:nvSpPr>
            <p:cNvPr id="46" name="Text Box 33"/>
            <p:cNvSpPr txBox="1">
              <a:spLocks noChangeArrowheads="1"/>
            </p:cNvSpPr>
            <p:nvPr/>
          </p:nvSpPr>
          <p:spPr bwMode="auto">
            <a:xfrm>
              <a:off x="693738" y="1878013"/>
              <a:ext cx="2978150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1"/>
                <a:t>Hydrolyze bacterial peptidoglycan</a:t>
              </a:r>
            </a:p>
          </p:txBody>
        </p:sp>
        <p:grpSp>
          <p:nvGrpSpPr>
            <p:cNvPr id="47" name="Groupe 86"/>
            <p:cNvGrpSpPr>
              <a:grpSpLocks/>
            </p:cNvGrpSpPr>
            <p:nvPr/>
          </p:nvGrpSpPr>
          <p:grpSpPr bwMode="auto">
            <a:xfrm>
              <a:off x="1189038" y="2246313"/>
              <a:ext cx="1868488" cy="1658938"/>
              <a:chOff x="1920423" y="2543176"/>
              <a:chExt cx="1868487" cy="1658937"/>
            </a:xfrm>
          </p:grpSpPr>
          <p:pic>
            <p:nvPicPr>
              <p:cNvPr id="53" name="Picture 3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20423" y="2543176"/>
                <a:ext cx="1868487" cy="165893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54" name="AutoShape 35"/>
              <p:cNvSpPr>
                <a:spLocks noChangeArrowheads="1"/>
              </p:cNvSpPr>
              <p:nvPr/>
            </p:nvSpPr>
            <p:spPr bwMode="auto">
              <a:xfrm flipV="1">
                <a:off x="2113417" y="3689578"/>
                <a:ext cx="211137" cy="155575"/>
              </a:xfrm>
              <a:prstGeom prst="lightningBolt">
                <a:avLst/>
              </a:prstGeom>
              <a:solidFill>
                <a:srgbClr val="FF99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5" name="AutoShape 36"/>
              <p:cNvSpPr>
                <a:spLocks noChangeArrowheads="1"/>
              </p:cNvSpPr>
              <p:nvPr/>
            </p:nvSpPr>
            <p:spPr bwMode="auto">
              <a:xfrm flipV="1">
                <a:off x="2586492" y="3753078"/>
                <a:ext cx="211137" cy="155575"/>
              </a:xfrm>
              <a:prstGeom prst="lightningBolt">
                <a:avLst/>
              </a:prstGeom>
              <a:solidFill>
                <a:srgbClr val="FF99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6" name="AutoShape 37"/>
              <p:cNvSpPr>
                <a:spLocks noChangeArrowheads="1"/>
              </p:cNvSpPr>
              <p:nvPr/>
            </p:nvSpPr>
            <p:spPr bwMode="auto">
              <a:xfrm flipV="1">
                <a:off x="2538867" y="3153003"/>
                <a:ext cx="211137" cy="155575"/>
              </a:xfrm>
              <a:prstGeom prst="lightningBolt">
                <a:avLst/>
              </a:prstGeom>
              <a:solidFill>
                <a:srgbClr val="FF99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7" name="AutoShape 38"/>
              <p:cNvSpPr>
                <a:spLocks noChangeArrowheads="1"/>
              </p:cNvSpPr>
              <p:nvPr/>
            </p:nvSpPr>
            <p:spPr bwMode="auto">
              <a:xfrm flipV="1">
                <a:off x="2329317" y="3905478"/>
                <a:ext cx="211137" cy="155575"/>
              </a:xfrm>
              <a:prstGeom prst="lightningBolt">
                <a:avLst/>
              </a:prstGeom>
              <a:solidFill>
                <a:srgbClr val="FF99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8" name="AutoShape 39"/>
              <p:cNvSpPr>
                <a:spLocks noChangeArrowheads="1"/>
              </p:cNvSpPr>
              <p:nvPr/>
            </p:nvSpPr>
            <p:spPr bwMode="auto">
              <a:xfrm flipV="1">
                <a:off x="2754767" y="3368903"/>
                <a:ext cx="211137" cy="155575"/>
              </a:xfrm>
              <a:prstGeom prst="lightningBolt">
                <a:avLst/>
              </a:prstGeom>
              <a:solidFill>
                <a:srgbClr val="FF99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9" name="AutoShape 40"/>
              <p:cNvSpPr>
                <a:spLocks noChangeArrowheads="1"/>
              </p:cNvSpPr>
              <p:nvPr/>
            </p:nvSpPr>
            <p:spPr bwMode="auto">
              <a:xfrm flipV="1">
                <a:off x="2970667" y="3584803"/>
                <a:ext cx="211137" cy="155575"/>
              </a:xfrm>
              <a:prstGeom prst="lightningBolt">
                <a:avLst/>
              </a:prstGeom>
              <a:solidFill>
                <a:srgbClr val="FF99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0" name="AutoShape 41"/>
              <p:cNvSpPr>
                <a:spLocks noChangeArrowheads="1"/>
              </p:cNvSpPr>
              <p:nvPr/>
            </p:nvSpPr>
            <p:spPr bwMode="auto">
              <a:xfrm flipV="1">
                <a:off x="2805567" y="3476853"/>
                <a:ext cx="211137" cy="155575"/>
              </a:xfrm>
              <a:prstGeom prst="lightningBolt">
                <a:avLst/>
              </a:prstGeom>
              <a:solidFill>
                <a:srgbClr val="FF99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49" name="Rectangle 44"/>
            <p:cNvSpPr>
              <a:spLocks noChangeArrowheads="1"/>
            </p:cNvSpPr>
            <p:nvPr/>
          </p:nvSpPr>
          <p:spPr bwMode="auto">
            <a:xfrm>
              <a:off x="269875" y="1457325"/>
              <a:ext cx="3751263" cy="48863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" name="Text Box 45"/>
            <p:cNvSpPr txBox="1">
              <a:spLocks noChangeArrowheads="1"/>
            </p:cNvSpPr>
            <p:nvPr/>
          </p:nvSpPr>
          <p:spPr bwMode="auto">
            <a:xfrm>
              <a:off x="1401763" y="1241425"/>
              <a:ext cx="1095375" cy="3698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Lysozyme</a:t>
              </a: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295275" y="3975101"/>
              <a:ext cx="3757613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fr-FR" dirty="0" smtClean="0"/>
                <a:t>Conservateur alimentaire (E1105) (Fromage, vin…) </a:t>
              </a:r>
              <a:endParaRPr lang="fr-FR" dirty="0"/>
            </a:p>
            <a:p>
              <a:r>
                <a:rPr lang="en-US" dirty="0" err="1" smtClean="0"/>
                <a:t>Comprimés</a:t>
              </a:r>
              <a:r>
                <a:rPr lang="en-US" dirty="0" smtClean="0"/>
                <a:t> pour les </a:t>
              </a:r>
              <a:r>
                <a:rPr lang="en-US" dirty="0" err="1" smtClean="0"/>
                <a:t>douleurs</a:t>
              </a:r>
              <a:r>
                <a:rPr lang="en-US" dirty="0" smtClean="0"/>
                <a:t> et inflammations de la gorge</a:t>
              </a:r>
              <a:endParaRPr lang="fr-FR" dirty="0"/>
            </a:p>
          </p:txBody>
        </p:sp>
      </p:grpSp>
      <p:pic>
        <p:nvPicPr>
          <p:cNvPr id="52" name="Picture 51" descr="Lysopaine_a_sucer_-_monexpertsan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9050" y="5278438"/>
            <a:ext cx="211137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3" name="Groupe 72"/>
          <p:cNvGrpSpPr/>
          <p:nvPr/>
        </p:nvGrpSpPr>
        <p:grpSpPr>
          <a:xfrm>
            <a:off x="4283076" y="1374193"/>
            <a:ext cx="4344987" cy="5052590"/>
            <a:chOff x="4283076" y="1374193"/>
            <a:chExt cx="4344987" cy="5052590"/>
          </a:xfrm>
        </p:grpSpPr>
        <p:grpSp>
          <p:nvGrpSpPr>
            <p:cNvPr id="61" name="Group 43"/>
            <p:cNvGrpSpPr>
              <a:grpSpLocks/>
            </p:cNvGrpSpPr>
            <p:nvPr/>
          </p:nvGrpSpPr>
          <p:grpSpPr bwMode="auto">
            <a:xfrm>
              <a:off x="4283076" y="1374193"/>
              <a:ext cx="4344987" cy="5052590"/>
              <a:chOff x="2789" y="1687"/>
              <a:chExt cx="2737" cy="2060"/>
            </a:xfrm>
          </p:grpSpPr>
          <p:sp>
            <p:nvSpPr>
              <p:cNvPr id="63" name="Rectangle 39"/>
              <p:cNvSpPr>
                <a:spLocks noChangeArrowheads="1"/>
              </p:cNvSpPr>
              <p:nvPr/>
            </p:nvSpPr>
            <p:spPr bwMode="auto">
              <a:xfrm>
                <a:off x="2789" y="1762"/>
                <a:ext cx="2737" cy="1985"/>
              </a:xfrm>
              <a:prstGeom prst="rect">
                <a:avLst/>
              </a:prstGeom>
              <a:noFill/>
              <a:ln w="28575">
                <a:solidFill>
                  <a:srgbClr val="9933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62" name="Group 40"/>
              <p:cNvGrpSpPr>
                <a:grpSpLocks/>
              </p:cNvGrpSpPr>
              <p:nvPr/>
            </p:nvGrpSpPr>
            <p:grpSpPr bwMode="auto">
              <a:xfrm>
                <a:off x="2850" y="1687"/>
                <a:ext cx="2608" cy="1892"/>
                <a:chOff x="2850" y="1687"/>
                <a:chExt cx="2608" cy="1892"/>
              </a:xfrm>
            </p:grpSpPr>
            <p:sp>
              <p:nvSpPr>
                <p:cNvPr id="6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341" y="2795"/>
                  <a:ext cx="1625" cy="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just">
                    <a:buClr>
                      <a:srgbClr val="993366"/>
                    </a:buClr>
                    <a:buFont typeface="Wingdings" pitchFamily="2" charset="2"/>
                    <a:buChar char="ü"/>
                  </a:pPr>
                  <a:r>
                    <a:rPr lang="fr-FR" sz="1600" dirty="0">
                      <a:solidFill>
                        <a:srgbClr val="993366"/>
                      </a:solidFill>
                    </a:rPr>
                    <a:t>15 </a:t>
                  </a:r>
                  <a:r>
                    <a:rPr lang="fr-FR" sz="1600" dirty="0" smtClean="0">
                      <a:solidFill>
                        <a:srgbClr val="993366"/>
                      </a:solidFill>
                    </a:rPr>
                    <a:t>protéines identifiées </a:t>
                  </a:r>
                  <a:endParaRPr lang="fr-FR" sz="1600" dirty="0">
                    <a:solidFill>
                      <a:srgbClr val="993366"/>
                    </a:solidFill>
                  </a:endParaRPr>
                </a:p>
                <a:p>
                  <a:pPr algn="just">
                    <a:buClr>
                      <a:srgbClr val="993366"/>
                    </a:buClr>
                    <a:buFont typeface="Wingdings" pitchFamily="2" charset="2"/>
                    <a:buChar char="ü"/>
                  </a:pPr>
                  <a:r>
                    <a:rPr lang="fr-FR" sz="1600" dirty="0">
                      <a:solidFill>
                        <a:srgbClr val="993366"/>
                      </a:solidFill>
                    </a:rPr>
                    <a:t>5 </a:t>
                  </a:r>
                  <a:r>
                    <a:rPr lang="fr-FR" sz="1600" dirty="0" smtClean="0">
                      <a:solidFill>
                        <a:srgbClr val="993366"/>
                      </a:solidFill>
                    </a:rPr>
                    <a:t>candidats antibactériens</a:t>
                  </a:r>
                  <a:endParaRPr lang="fr-FR" sz="1600" dirty="0">
                    <a:solidFill>
                      <a:srgbClr val="993366"/>
                    </a:solidFill>
                  </a:endParaRPr>
                </a:p>
              </p:txBody>
            </p:sp>
            <p:sp>
              <p:nvSpPr>
                <p:cNvPr id="6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850" y="3190"/>
                  <a:ext cx="2608" cy="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just"/>
                  <a:r>
                    <a:rPr lang="en-GB" sz="1400" i="1" dirty="0">
                      <a:solidFill>
                        <a:srgbClr val="777777"/>
                      </a:solidFill>
                    </a:rPr>
                    <a:t>Rehault-</a:t>
                  </a:r>
                  <a:r>
                    <a:rPr lang="en-GB" sz="1400" i="1" dirty="0" err="1">
                      <a:solidFill>
                        <a:srgbClr val="777777"/>
                      </a:solidFill>
                    </a:rPr>
                    <a:t>Godbert</a:t>
                  </a:r>
                  <a:r>
                    <a:rPr lang="en-GB" sz="1400" i="1" dirty="0">
                      <a:solidFill>
                        <a:srgbClr val="777777"/>
                      </a:solidFill>
                    </a:rPr>
                    <a:t>, S. et al. (2011). </a:t>
                  </a:r>
                  <a:r>
                    <a:rPr lang="en-GB" sz="1400" b="1" i="1" dirty="0">
                      <a:solidFill>
                        <a:srgbClr val="777777"/>
                      </a:solidFill>
                    </a:rPr>
                    <a:t>Patent</a:t>
                  </a:r>
                  <a:r>
                    <a:rPr lang="en-GB" sz="1400" i="1" dirty="0">
                      <a:solidFill>
                        <a:srgbClr val="777777"/>
                      </a:solidFill>
                    </a:rPr>
                    <a:t> "Fraction of proteins and peptides derived from egg white and protein derived from egg white and use thereof as </a:t>
                  </a:r>
                  <a:r>
                    <a:rPr lang="en-GB" sz="1400" i="1" dirty="0" err="1">
                      <a:solidFill>
                        <a:srgbClr val="777777"/>
                      </a:solidFill>
                    </a:rPr>
                    <a:t>antilisteria</a:t>
                  </a:r>
                  <a:r>
                    <a:rPr lang="en-GB" sz="1400" i="1" dirty="0">
                      <a:solidFill>
                        <a:srgbClr val="777777"/>
                      </a:solidFill>
                    </a:rPr>
                    <a:t> agents." WO 2011/151407 A1.</a:t>
                  </a:r>
                  <a:r>
                    <a:rPr lang="fr-FR" sz="1400" i="1" dirty="0">
                      <a:solidFill>
                        <a:srgbClr val="777777"/>
                      </a:solidFill>
                    </a:rPr>
                    <a:t> </a:t>
                  </a:r>
                </a:p>
              </p:txBody>
            </p:sp>
            <p:sp>
              <p:nvSpPr>
                <p:cNvPr id="6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199" y="1687"/>
                  <a:ext cx="2009" cy="15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fr-FR" dirty="0" smtClean="0">
                      <a:solidFill>
                        <a:srgbClr val="002060"/>
                      </a:solidFill>
                    </a:rPr>
                    <a:t>Protéines de liaison à l’héparine</a:t>
                  </a:r>
                  <a:endParaRPr lang="fr-FR" dirty="0">
                    <a:solidFill>
                      <a:srgbClr val="002060"/>
                    </a:solidFill>
                  </a:endParaRPr>
                </a:p>
              </p:txBody>
            </p:sp>
          </p:grpSp>
        </p:grpSp>
        <p:pic>
          <p:nvPicPr>
            <p:cNvPr id="69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22607" y="2306320"/>
              <a:ext cx="3011975" cy="1285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Connecteur droit 3"/>
            <p:cNvCxnSpPr/>
            <p:nvPr/>
          </p:nvCxnSpPr>
          <p:spPr>
            <a:xfrm>
              <a:off x="5762625" y="2046288"/>
              <a:ext cx="1857375" cy="17179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V="1">
              <a:off x="5830888" y="1964796"/>
              <a:ext cx="1684337" cy="173702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531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e 70"/>
          <p:cNvGrpSpPr/>
          <p:nvPr/>
        </p:nvGrpSpPr>
        <p:grpSpPr>
          <a:xfrm>
            <a:off x="1139031" y="2252659"/>
            <a:ext cx="5196682" cy="2635254"/>
            <a:chOff x="1139031" y="2252659"/>
            <a:chExt cx="5196682" cy="2635254"/>
          </a:xfrm>
        </p:grpSpPr>
        <p:sp>
          <p:nvSpPr>
            <p:cNvPr id="70" name="Oval 162"/>
            <p:cNvSpPr>
              <a:spLocks noChangeArrowheads="1"/>
            </p:cNvSpPr>
            <p:nvPr/>
          </p:nvSpPr>
          <p:spPr bwMode="auto">
            <a:xfrm>
              <a:off x="2715561" y="2252659"/>
              <a:ext cx="3620152" cy="243840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  <a:round/>
              <a:headEnd/>
              <a:tailEnd type="none" w="sm" len="med"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grpSp>
          <p:nvGrpSpPr>
            <p:cNvPr id="69" name="Groupe 68"/>
            <p:cNvGrpSpPr/>
            <p:nvPr/>
          </p:nvGrpSpPr>
          <p:grpSpPr>
            <a:xfrm>
              <a:off x="1139031" y="2428367"/>
              <a:ext cx="4739482" cy="2459546"/>
              <a:chOff x="1139031" y="2428367"/>
              <a:chExt cx="4739482" cy="2459546"/>
            </a:xfrm>
          </p:grpSpPr>
          <p:sp>
            <p:nvSpPr>
              <p:cNvPr id="11" name="Freeform 2"/>
              <p:cNvSpPr>
                <a:spLocks/>
              </p:cNvSpPr>
              <p:nvPr/>
            </p:nvSpPr>
            <p:spPr bwMode="auto">
              <a:xfrm rot="10400735">
                <a:off x="3224213" y="2479675"/>
                <a:ext cx="2654300" cy="314325"/>
              </a:xfrm>
              <a:custGeom>
                <a:avLst/>
                <a:gdLst>
                  <a:gd name="T0" fmla="*/ 0 w 730"/>
                  <a:gd name="T1" fmla="*/ 0 h 121"/>
                  <a:gd name="T2" fmla="*/ 22 w 730"/>
                  <a:gd name="T3" fmla="*/ 0 h 121"/>
                  <a:gd name="T4" fmla="*/ 64 w 730"/>
                  <a:gd name="T5" fmla="*/ 8 h 121"/>
                  <a:gd name="T6" fmla="*/ 85 w 730"/>
                  <a:gd name="T7" fmla="*/ 15 h 121"/>
                  <a:gd name="T8" fmla="*/ 121 w 730"/>
                  <a:gd name="T9" fmla="*/ 29 h 121"/>
                  <a:gd name="T10" fmla="*/ 185 w 730"/>
                  <a:gd name="T11" fmla="*/ 50 h 121"/>
                  <a:gd name="T12" fmla="*/ 248 w 730"/>
                  <a:gd name="T13" fmla="*/ 71 h 121"/>
                  <a:gd name="T14" fmla="*/ 312 w 730"/>
                  <a:gd name="T15" fmla="*/ 93 h 121"/>
                  <a:gd name="T16" fmla="*/ 340 w 730"/>
                  <a:gd name="T17" fmla="*/ 93 h 121"/>
                  <a:gd name="T18" fmla="*/ 376 w 730"/>
                  <a:gd name="T19" fmla="*/ 107 h 121"/>
                  <a:gd name="T20" fmla="*/ 447 w 730"/>
                  <a:gd name="T21" fmla="*/ 114 h 121"/>
                  <a:gd name="T22" fmla="*/ 518 w 730"/>
                  <a:gd name="T23" fmla="*/ 121 h 121"/>
                  <a:gd name="T24" fmla="*/ 603 w 730"/>
                  <a:gd name="T25" fmla="*/ 114 h 121"/>
                  <a:gd name="T26" fmla="*/ 645 w 730"/>
                  <a:gd name="T27" fmla="*/ 107 h 121"/>
                  <a:gd name="T28" fmla="*/ 688 w 730"/>
                  <a:gd name="T29" fmla="*/ 107 h 121"/>
                  <a:gd name="T30" fmla="*/ 730 w 730"/>
                  <a:gd name="T31" fmla="*/ 10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0" h="121">
                    <a:moveTo>
                      <a:pt x="0" y="0"/>
                    </a:moveTo>
                    <a:lnTo>
                      <a:pt x="22" y="0"/>
                    </a:lnTo>
                    <a:lnTo>
                      <a:pt x="64" y="8"/>
                    </a:lnTo>
                    <a:lnTo>
                      <a:pt x="85" y="15"/>
                    </a:lnTo>
                    <a:lnTo>
                      <a:pt x="121" y="29"/>
                    </a:lnTo>
                    <a:lnTo>
                      <a:pt x="185" y="50"/>
                    </a:lnTo>
                    <a:lnTo>
                      <a:pt x="248" y="71"/>
                    </a:lnTo>
                    <a:lnTo>
                      <a:pt x="312" y="93"/>
                    </a:lnTo>
                    <a:lnTo>
                      <a:pt x="340" y="93"/>
                    </a:lnTo>
                    <a:lnTo>
                      <a:pt x="376" y="107"/>
                    </a:lnTo>
                    <a:lnTo>
                      <a:pt x="447" y="114"/>
                    </a:lnTo>
                    <a:lnTo>
                      <a:pt x="518" y="121"/>
                    </a:lnTo>
                    <a:lnTo>
                      <a:pt x="603" y="114"/>
                    </a:lnTo>
                    <a:lnTo>
                      <a:pt x="645" y="107"/>
                    </a:lnTo>
                    <a:lnTo>
                      <a:pt x="688" y="107"/>
                    </a:lnTo>
                    <a:lnTo>
                      <a:pt x="730" y="107"/>
                    </a:lnTo>
                  </a:path>
                </a:pathLst>
              </a:custGeom>
              <a:noFill/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1139031" y="2428367"/>
                <a:ext cx="1189037" cy="182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fr-FR" altLang="fr-FR" sz="1200" dirty="0">
                    <a:latin typeface="Times New Roman" panose="02020603050405020304" pitchFamily="18" charset="0"/>
                  </a:rPr>
                  <a:t>Outer </a:t>
                </a:r>
                <a:r>
                  <a:rPr lang="fr-FR" altLang="fr-FR" sz="1200" dirty="0" err="1">
                    <a:latin typeface="Times New Roman" panose="02020603050405020304" pitchFamily="18" charset="0"/>
                  </a:rPr>
                  <a:t>thin</a:t>
                </a:r>
                <a:r>
                  <a:rPr lang="fr-FR" altLang="fr-FR" sz="1200" dirty="0">
                    <a:latin typeface="Times New Roman" panose="02020603050405020304" pitchFamily="18" charset="0"/>
                  </a:rPr>
                  <a:t> albumen</a:t>
                </a:r>
              </a:p>
            </p:txBody>
          </p:sp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331913" y="2997200"/>
                <a:ext cx="922337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fr-FR" altLang="fr-FR" sz="1200">
                    <a:latin typeface="Times New Roman" panose="02020603050405020304" pitchFamily="18" charset="0"/>
                  </a:rPr>
                  <a:t>Thick albumen</a:t>
                </a: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027363" y="4067175"/>
                <a:ext cx="2655887" cy="407988"/>
              </a:xfrm>
              <a:custGeom>
                <a:avLst/>
                <a:gdLst>
                  <a:gd name="T0" fmla="*/ 0 w 730"/>
                  <a:gd name="T1" fmla="*/ 0 h 121"/>
                  <a:gd name="T2" fmla="*/ 22 w 730"/>
                  <a:gd name="T3" fmla="*/ 0 h 121"/>
                  <a:gd name="T4" fmla="*/ 64 w 730"/>
                  <a:gd name="T5" fmla="*/ 8 h 121"/>
                  <a:gd name="T6" fmla="*/ 85 w 730"/>
                  <a:gd name="T7" fmla="*/ 15 h 121"/>
                  <a:gd name="T8" fmla="*/ 121 w 730"/>
                  <a:gd name="T9" fmla="*/ 29 h 121"/>
                  <a:gd name="T10" fmla="*/ 185 w 730"/>
                  <a:gd name="T11" fmla="*/ 50 h 121"/>
                  <a:gd name="T12" fmla="*/ 248 w 730"/>
                  <a:gd name="T13" fmla="*/ 71 h 121"/>
                  <a:gd name="T14" fmla="*/ 312 w 730"/>
                  <a:gd name="T15" fmla="*/ 93 h 121"/>
                  <a:gd name="T16" fmla="*/ 340 w 730"/>
                  <a:gd name="T17" fmla="*/ 93 h 121"/>
                  <a:gd name="T18" fmla="*/ 376 w 730"/>
                  <a:gd name="T19" fmla="*/ 107 h 121"/>
                  <a:gd name="T20" fmla="*/ 447 w 730"/>
                  <a:gd name="T21" fmla="*/ 114 h 121"/>
                  <a:gd name="T22" fmla="*/ 518 w 730"/>
                  <a:gd name="T23" fmla="*/ 121 h 121"/>
                  <a:gd name="T24" fmla="*/ 603 w 730"/>
                  <a:gd name="T25" fmla="*/ 114 h 121"/>
                  <a:gd name="T26" fmla="*/ 645 w 730"/>
                  <a:gd name="T27" fmla="*/ 107 h 121"/>
                  <a:gd name="T28" fmla="*/ 688 w 730"/>
                  <a:gd name="T29" fmla="*/ 107 h 121"/>
                  <a:gd name="T30" fmla="*/ 730 w 730"/>
                  <a:gd name="T31" fmla="*/ 10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0" h="121">
                    <a:moveTo>
                      <a:pt x="0" y="0"/>
                    </a:moveTo>
                    <a:lnTo>
                      <a:pt x="22" y="0"/>
                    </a:lnTo>
                    <a:lnTo>
                      <a:pt x="64" y="8"/>
                    </a:lnTo>
                    <a:lnTo>
                      <a:pt x="85" y="15"/>
                    </a:lnTo>
                    <a:lnTo>
                      <a:pt x="121" y="29"/>
                    </a:lnTo>
                    <a:lnTo>
                      <a:pt x="185" y="50"/>
                    </a:lnTo>
                    <a:lnTo>
                      <a:pt x="248" y="71"/>
                    </a:lnTo>
                    <a:lnTo>
                      <a:pt x="312" y="93"/>
                    </a:lnTo>
                    <a:lnTo>
                      <a:pt x="340" y="93"/>
                    </a:lnTo>
                    <a:lnTo>
                      <a:pt x="376" y="107"/>
                    </a:lnTo>
                    <a:lnTo>
                      <a:pt x="447" y="114"/>
                    </a:lnTo>
                    <a:lnTo>
                      <a:pt x="518" y="121"/>
                    </a:lnTo>
                    <a:lnTo>
                      <a:pt x="603" y="114"/>
                    </a:lnTo>
                    <a:lnTo>
                      <a:pt x="645" y="107"/>
                    </a:lnTo>
                    <a:lnTo>
                      <a:pt x="688" y="107"/>
                    </a:lnTo>
                    <a:lnTo>
                      <a:pt x="730" y="107"/>
                    </a:lnTo>
                  </a:path>
                </a:pathLst>
              </a:custGeom>
              <a:noFill/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Rectangle 49"/>
              <p:cNvSpPr>
                <a:spLocks noChangeArrowheads="1"/>
              </p:cNvSpPr>
              <p:nvPr/>
            </p:nvSpPr>
            <p:spPr bwMode="auto">
              <a:xfrm>
                <a:off x="1830388" y="4705350"/>
                <a:ext cx="1165225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fr-FR" altLang="fr-FR" sz="1200">
                    <a:latin typeface="Times New Roman" panose="02020603050405020304" pitchFamily="18" charset="0"/>
                  </a:rPr>
                  <a:t>Inner thin albumen</a:t>
                </a:r>
              </a:p>
            </p:txBody>
          </p:sp>
          <p:sp>
            <p:nvSpPr>
              <p:cNvPr id="58" name="Oval 52"/>
              <p:cNvSpPr>
                <a:spLocks noChangeArrowheads="1"/>
              </p:cNvSpPr>
              <p:nvPr/>
            </p:nvSpPr>
            <p:spPr bwMode="auto">
              <a:xfrm>
                <a:off x="3598863" y="2740025"/>
                <a:ext cx="1743075" cy="1574800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Line 58"/>
              <p:cNvSpPr>
                <a:spLocks noChangeShapeType="1"/>
              </p:cNvSpPr>
              <p:nvPr/>
            </p:nvSpPr>
            <p:spPr bwMode="auto">
              <a:xfrm flipV="1">
                <a:off x="2678113" y="3963988"/>
                <a:ext cx="1193800" cy="7683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59"/>
              <p:cNvSpPr>
                <a:spLocks noChangeShapeType="1"/>
              </p:cNvSpPr>
              <p:nvPr/>
            </p:nvSpPr>
            <p:spPr bwMode="auto">
              <a:xfrm flipV="1">
                <a:off x="2366963" y="3049588"/>
                <a:ext cx="1003300" cy="16033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Line 60"/>
              <p:cNvSpPr>
                <a:spLocks noChangeShapeType="1"/>
              </p:cNvSpPr>
              <p:nvPr/>
            </p:nvSpPr>
            <p:spPr bwMode="auto">
              <a:xfrm>
                <a:off x="2366963" y="2541840"/>
                <a:ext cx="1231900" cy="488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12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 smtClean="0">
                <a:solidFill>
                  <a:srgbClr val="027D51"/>
                </a:solidFill>
                <a:cs typeface="Times New Roman" pitchFamily="18" charset="0"/>
              </a:rPr>
              <a:t>Une composition adaptée au développement du poussin</a:t>
            </a:r>
            <a:endParaRPr lang="fr-FR" altLang="fr-FR" sz="36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61013" y="4541012"/>
            <a:ext cx="3467100" cy="20621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Un jaune d’œuf à la composition adaptée</a:t>
            </a:r>
          </a:p>
          <a:p>
            <a:r>
              <a:rPr lang="fr-FR" sz="1600" dirty="0" smtClean="0"/>
              <a:t>- </a:t>
            </a:r>
            <a:r>
              <a:rPr lang="fr-FR" sz="1600" i="1" dirty="0" smtClean="0"/>
              <a:t>Le gamète féminin</a:t>
            </a:r>
          </a:p>
          <a:p>
            <a:r>
              <a:rPr lang="fr-FR" sz="1600" i="1" dirty="0" smtClean="0"/>
              <a:t>(Disque clair de 3,5 mm)</a:t>
            </a:r>
          </a:p>
          <a:p>
            <a:r>
              <a:rPr lang="fr-FR" sz="1600" i="1" dirty="0" smtClean="0"/>
              <a:t>- Des réserves nutritionnelles (lipides, protéines) et de défenses (anticorps)</a:t>
            </a:r>
          </a:p>
          <a:p>
            <a:r>
              <a:rPr lang="fr-FR" sz="1600" i="1" dirty="0" smtClean="0"/>
              <a:t>- Entouré d’une membrane vitelline fine et translucide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1016947"/>
            <a:ext cx="3467100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Un blanc d’œuf riche en eau (88%), protéines et glucides </a:t>
            </a:r>
          </a:p>
          <a:p>
            <a:pPr marL="285750" indent="-285750">
              <a:buFontTx/>
              <a:buChar char="-"/>
            </a:pPr>
            <a:r>
              <a:rPr lang="fr-FR" sz="1600" i="1" dirty="0" smtClean="0"/>
              <a:t>Différentes textures de blanc</a:t>
            </a:r>
          </a:p>
          <a:p>
            <a:pPr marL="285750" indent="-285750">
              <a:buFontTx/>
              <a:buChar char="-"/>
            </a:pPr>
            <a:r>
              <a:rPr lang="fr-FR" sz="1600" i="1" dirty="0" smtClean="0"/>
              <a:t>Molécules antimicrobiennes</a:t>
            </a:r>
            <a:endParaRPr lang="fr-FR" sz="16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46063" y="5229928"/>
            <a:ext cx="3467100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Une coquille </a:t>
            </a:r>
            <a:r>
              <a:rPr lang="fr-FR" sz="1600" u="sng" dirty="0" smtClean="0"/>
              <a:t>minérale </a:t>
            </a:r>
          </a:p>
          <a:p>
            <a:r>
              <a:rPr lang="fr-FR" sz="1600" dirty="0" smtClean="0"/>
              <a:t>- </a:t>
            </a:r>
            <a:r>
              <a:rPr lang="fr-FR" sz="1600" i="1" dirty="0" smtClean="0"/>
              <a:t>Assure la protection physique</a:t>
            </a:r>
          </a:p>
          <a:p>
            <a:r>
              <a:rPr lang="fr-FR" sz="1600" i="1" dirty="0" smtClean="0"/>
              <a:t>- Assure </a:t>
            </a:r>
            <a:r>
              <a:rPr lang="fr-FR" sz="1600" i="1" dirty="0" smtClean="0"/>
              <a:t>la protection </a:t>
            </a:r>
            <a:r>
              <a:rPr lang="fr-FR" sz="1600" i="1" dirty="0" smtClean="0"/>
              <a:t>thermique</a:t>
            </a:r>
          </a:p>
          <a:p>
            <a:r>
              <a:rPr lang="fr-FR" sz="1600" i="1" dirty="0" smtClean="0"/>
              <a:t>- Assure les échanges gazeux </a:t>
            </a:r>
            <a:r>
              <a:rPr lang="fr-FR" sz="1600" u="sng" dirty="0" smtClean="0"/>
              <a:t>(</a:t>
            </a:r>
            <a:r>
              <a:rPr lang="fr-FR" sz="1600" u="sng" dirty="0"/>
              <a:t>atelier </a:t>
            </a:r>
            <a:r>
              <a:rPr lang="fr-FR" sz="1600" u="sng" dirty="0" smtClean="0"/>
              <a:t>2)</a:t>
            </a:r>
            <a:endParaRPr lang="fr-FR" sz="1600" i="1" dirty="0" smtClean="0"/>
          </a:p>
          <a:p>
            <a:r>
              <a:rPr lang="fr-FR" sz="1600" i="1" dirty="0" smtClean="0"/>
              <a:t>- </a:t>
            </a:r>
            <a:r>
              <a:rPr lang="fr-FR" sz="1600" i="1" dirty="0" smtClean="0"/>
              <a:t>Source de calcium pour l’embryon</a:t>
            </a:r>
          </a:p>
        </p:txBody>
      </p:sp>
      <p:sp>
        <p:nvSpPr>
          <p:cNvPr id="57" name="Oval 51"/>
          <p:cNvSpPr>
            <a:spLocks noChangeArrowheads="1"/>
          </p:cNvSpPr>
          <p:nvPr/>
        </p:nvSpPr>
        <p:spPr bwMode="auto">
          <a:xfrm>
            <a:off x="2744788" y="2214563"/>
            <a:ext cx="3590925" cy="2476500"/>
          </a:xfrm>
          <a:prstGeom prst="ellipse">
            <a:avLst/>
          </a:prstGeom>
          <a:noFill/>
          <a:ln w="28575">
            <a:solidFill>
              <a:srgbClr val="CC6600"/>
            </a:solidFill>
            <a:round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2705100" y="1109592"/>
            <a:ext cx="6323013" cy="2719458"/>
            <a:chOff x="2705100" y="1109592"/>
            <a:chExt cx="6323013" cy="2719458"/>
          </a:xfrm>
        </p:grpSpPr>
        <p:sp>
          <p:nvSpPr>
            <p:cNvPr id="6" name="ZoneTexte 5"/>
            <p:cNvSpPr txBox="1"/>
            <p:nvPr/>
          </p:nvSpPr>
          <p:spPr>
            <a:xfrm>
              <a:off x="5561013" y="1109592"/>
              <a:ext cx="3467100" cy="107721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u="sng" dirty="0" smtClean="0"/>
                <a:t>Des chalazes qui maintiennent le jaune en suspension</a:t>
              </a:r>
            </a:p>
            <a:p>
              <a:r>
                <a:rPr lang="fr-FR" sz="1600" i="1" dirty="0" smtClean="0"/>
                <a:t>Protection du jaune contre les chocs.</a:t>
              </a:r>
            </a:p>
            <a:p>
              <a:r>
                <a:rPr lang="fr-FR" sz="1600" i="1" dirty="0" smtClean="0"/>
                <a:t>Rôle d’amortisseur</a:t>
              </a:r>
            </a:p>
          </p:txBody>
        </p:sp>
        <p:grpSp>
          <p:nvGrpSpPr>
            <p:cNvPr id="68" name="Groupe 67"/>
            <p:cNvGrpSpPr/>
            <p:nvPr/>
          </p:nvGrpSpPr>
          <p:grpSpPr>
            <a:xfrm>
              <a:off x="2705100" y="3165475"/>
              <a:ext cx="1166813" cy="619125"/>
              <a:chOff x="2813050" y="3165475"/>
              <a:chExt cx="817563" cy="619125"/>
            </a:xfrm>
          </p:grpSpPr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3059113" y="3448050"/>
                <a:ext cx="371475" cy="49213"/>
              </a:xfrm>
              <a:custGeom>
                <a:avLst/>
                <a:gdLst>
                  <a:gd name="T0" fmla="*/ 0 w 106"/>
                  <a:gd name="T1" fmla="*/ 0 h 14"/>
                  <a:gd name="T2" fmla="*/ 7 w 106"/>
                  <a:gd name="T3" fmla="*/ 14 h 14"/>
                  <a:gd name="T4" fmla="*/ 21 w 106"/>
                  <a:gd name="T5" fmla="*/ 0 h 14"/>
                  <a:gd name="T6" fmla="*/ 36 w 106"/>
                  <a:gd name="T7" fmla="*/ 14 h 14"/>
                  <a:gd name="T8" fmla="*/ 50 w 106"/>
                  <a:gd name="T9" fmla="*/ 0 h 14"/>
                  <a:gd name="T10" fmla="*/ 64 w 106"/>
                  <a:gd name="T11" fmla="*/ 14 h 14"/>
                  <a:gd name="T12" fmla="*/ 78 w 106"/>
                  <a:gd name="T13" fmla="*/ 0 h 14"/>
                  <a:gd name="T14" fmla="*/ 92 w 106"/>
                  <a:gd name="T15" fmla="*/ 14 h 14"/>
                  <a:gd name="T16" fmla="*/ 106 w 106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4">
                    <a:moveTo>
                      <a:pt x="0" y="0"/>
                    </a:moveTo>
                    <a:lnTo>
                      <a:pt x="7" y="14"/>
                    </a:lnTo>
                    <a:lnTo>
                      <a:pt x="21" y="0"/>
                    </a:lnTo>
                    <a:lnTo>
                      <a:pt x="36" y="14"/>
                    </a:lnTo>
                    <a:lnTo>
                      <a:pt x="50" y="0"/>
                    </a:lnTo>
                    <a:lnTo>
                      <a:pt x="64" y="14"/>
                    </a:lnTo>
                    <a:lnTo>
                      <a:pt x="78" y="0"/>
                    </a:lnTo>
                    <a:lnTo>
                      <a:pt x="92" y="14"/>
                    </a:lnTo>
                    <a:lnTo>
                      <a:pt x="106" y="0"/>
                    </a:lnTo>
                  </a:path>
                </a:pathLst>
              </a:custGeom>
              <a:noFill/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3084513" y="3497263"/>
                <a:ext cx="369887" cy="46037"/>
              </a:xfrm>
              <a:custGeom>
                <a:avLst/>
                <a:gdLst>
                  <a:gd name="T0" fmla="*/ 0 w 106"/>
                  <a:gd name="T1" fmla="*/ 0 h 14"/>
                  <a:gd name="T2" fmla="*/ 7 w 106"/>
                  <a:gd name="T3" fmla="*/ 14 h 14"/>
                  <a:gd name="T4" fmla="*/ 21 w 106"/>
                  <a:gd name="T5" fmla="*/ 0 h 14"/>
                  <a:gd name="T6" fmla="*/ 36 w 106"/>
                  <a:gd name="T7" fmla="*/ 14 h 14"/>
                  <a:gd name="T8" fmla="*/ 50 w 106"/>
                  <a:gd name="T9" fmla="*/ 0 h 14"/>
                  <a:gd name="T10" fmla="*/ 64 w 106"/>
                  <a:gd name="T11" fmla="*/ 14 h 14"/>
                  <a:gd name="T12" fmla="*/ 78 w 106"/>
                  <a:gd name="T13" fmla="*/ 0 h 14"/>
                  <a:gd name="T14" fmla="*/ 92 w 106"/>
                  <a:gd name="T15" fmla="*/ 14 h 14"/>
                  <a:gd name="T16" fmla="*/ 106 w 106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4">
                    <a:moveTo>
                      <a:pt x="0" y="0"/>
                    </a:moveTo>
                    <a:lnTo>
                      <a:pt x="7" y="14"/>
                    </a:lnTo>
                    <a:lnTo>
                      <a:pt x="21" y="0"/>
                    </a:lnTo>
                    <a:lnTo>
                      <a:pt x="36" y="14"/>
                    </a:lnTo>
                    <a:lnTo>
                      <a:pt x="50" y="0"/>
                    </a:lnTo>
                    <a:lnTo>
                      <a:pt x="64" y="14"/>
                    </a:lnTo>
                    <a:lnTo>
                      <a:pt x="78" y="0"/>
                    </a:lnTo>
                    <a:lnTo>
                      <a:pt x="92" y="14"/>
                    </a:lnTo>
                    <a:lnTo>
                      <a:pt x="106" y="0"/>
                    </a:lnTo>
                  </a:path>
                </a:pathLst>
              </a:custGeom>
              <a:noFill/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Line 21"/>
              <p:cNvSpPr>
                <a:spLocks noChangeShapeType="1"/>
              </p:cNvSpPr>
              <p:nvPr/>
            </p:nvSpPr>
            <p:spPr bwMode="auto">
              <a:xfrm>
                <a:off x="3405188" y="3448050"/>
                <a:ext cx="79375" cy="492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 flipV="1">
                <a:off x="3011488" y="3497263"/>
                <a:ext cx="73025" cy="4603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Line 23"/>
              <p:cNvSpPr>
                <a:spLocks noChangeShapeType="1"/>
              </p:cNvSpPr>
              <p:nvPr/>
            </p:nvSpPr>
            <p:spPr bwMode="auto">
              <a:xfrm>
                <a:off x="3454400" y="3475038"/>
                <a:ext cx="52388" cy="682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Line 24"/>
              <p:cNvSpPr>
                <a:spLocks noChangeShapeType="1"/>
              </p:cNvSpPr>
              <p:nvPr/>
            </p:nvSpPr>
            <p:spPr bwMode="auto">
              <a:xfrm flipV="1">
                <a:off x="3454400" y="3448050"/>
                <a:ext cx="52388" cy="492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Line 25"/>
              <p:cNvSpPr>
                <a:spLocks noChangeShapeType="1"/>
              </p:cNvSpPr>
              <p:nvPr/>
            </p:nvSpPr>
            <p:spPr bwMode="auto">
              <a:xfrm flipH="1" flipV="1">
                <a:off x="2889250" y="3165475"/>
                <a:ext cx="146050" cy="28257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26"/>
              <p:cNvSpPr>
                <a:spLocks noChangeShapeType="1"/>
              </p:cNvSpPr>
              <p:nvPr/>
            </p:nvSpPr>
            <p:spPr bwMode="auto">
              <a:xfrm flipH="1">
                <a:off x="2913063" y="3543300"/>
                <a:ext cx="146050" cy="24130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Line 27"/>
              <p:cNvSpPr>
                <a:spLocks noChangeShapeType="1"/>
              </p:cNvSpPr>
              <p:nvPr/>
            </p:nvSpPr>
            <p:spPr bwMode="auto">
              <a:xfrm flipV="1">
                <a:off x="3530600" y="3354388"/>
                <a:ext cx="74613" cy="936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Line 28"/>
              <p:cNvSpPr>
                <a:spLocks noChangeShapeType="1"/>
              </p:cNvSpPr>
              <p:nvPr/>
            </p:nvSpPr>
            <p:spPr bwMode="auto">
              <a:xfrm>
                <a:off x="3530600" y="3570288"/>
                <a:ext cx="100013" cy="1206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35"/>
              <p:cNvSpPr>
                <a:spLocks noChangeShapeType="1"/>
              </p:cNvSpPr>
              <p:nvPr/>
            </p:nvSpPr>
            <p:spPr bwMode="auto">
              <a:xfrm>
                <a:off x="2889250" y="3260725"/>
                <a:ext cx="23813" cy="444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36"/>
              <p:cNvSpPr>
                <a:spLocks noChangeShapeType="1"/>
              </p:cNvSpPr>
              <p:nvPr/>
            </p:nvSpPr>
            <p:spPr bwMode="auto">
              <a:xfrm>
                <a:off x="2836863" y="3425825"/>
                <a:ext cx="25400" cy="2222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37"/>
              <p:cNvSpPr>
                <a:spLocks noChangeShapeType="1"/>
              </p:cNvSpPr>
              <p:nvPr/>
            </p:nvSpPr>
            <p:spPr bwMode="auto">
              <a:xfrm>
                <a:off x="2986088" y="3497263"/>
                <a:ext cx="25400" cy="47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38"/>
              <p:cNvSpPr>
                <a:spLocks noChangeShapeType="1"/>
              </p:cNvSpPr>
              <p:nvPr/>
            </p:nvSpPr>
            <p:spPr bwMode="auto">
              <a:xfrm>
                <a:off x="2913063" y="3381375"/>
                <a:ext cx="50800" cy="444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39"/>
              <p:cNvSpPr>
                <a:spLocks noChangeShapeType="1"/>
              </p:cNvSpPr>
              <p:nvPr/>
            </p:nvSpPr>
            <p:spPr bwMode="auto">
              <a:xfrm flipH="1">
                <a:off x="2889250" y="3570288"/>
                <a:ext cx="49213" cy="7143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40"/>
              <p:cNvSpPr>
                <a:spLocks noChangeShapeType="1"/>
              </p:cNvSpPr>
              <p:nvPr/>
            </p:nvSpPr>
            <p:spPr bwMode="auto">
              <a:xfrm flipH="1">
                <a:off x="2889250" y="3543300"/>
                <a:ext cx="49213" cy="317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41"/>
              <p:cNvSpPr>
                <a:spLocks noChangeShapeType="1"/>
              </p:cNvSpPr>
              <p:nvPr/>
            </p:nvSpPr>
            <p:spPr bwMode="auto">
              <a:xfrm flipH="1">
                <a:off x="2862263" y="3570288"/>
                <a:ext cx="26987" cy="2222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42"/>
              <p:cNvSpPr>
                <a:spLocks noChangeShapeType="1"/>
              </p:cNvSpPr>
              <p:nvPr/>
            </p:nvSpPr>
            <p:spPr bwMode="auto">
              <a:xfrm flipH="1">
                <a:off x="2913063" y="3663950"/>
                <a:ext cx="25400" cy="2698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43"/>
              <p:cNvSpPr>
                <a:spLocks noChangeShapeType="1"/>
              </p:cNvSpPr>
              <p:nvPr/>
            </p:nvSpPr>
            <p:spPr bwMode="auto">
              <a:xfrm>
                <a:off x="2836863" y="3354388"/>
                <a:ext cx="52387" cy="4921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44"/>
              <p:cNvSpPr>
                <a:spLocks noChangeShapeType="1"/>
              </p:cNvSpPr>
              <p:nvPr/>
            </p:nvSpPr>
            <p:spPr bwMode="auto">
              <a:xfrm>
                <a:off x="2813050" y="3497263"/>
                <a:ext cx="76200" cy="47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72" name="Groupe 71"/>
            <p:cNvGrpSpPr/>
            <p:nvPr/>
          </p:nvGrpSpPr>
          <p:grpSpPr>
            <a:xfrm>
              <a:off x="5118288" y="2289997"/>
              <a:ext cx="1149161" cy="1539053"/>
              <a:chOff x="5118288" y="2289997"/>
              <a:chExt cx="1149161" cy="1539053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5118288" y="3187700"/>
                <a:ext cx="1149161" cy="641350"/>
                <a:chOff x="5338763" y="3187700"/>
                <a:chExt cx="839787" cy="641350"/>
              </a:xfrm>
            </p:grpSpPr>
            <p:sp>
              <p:nvSpPr>
                <p:cNvPr id="15" name="Freeform 9"/>
                <p:cNvSpPr>
                  <a:spLocks/>
                </p:cNvSpPr>
                <p:nvPr/>
              </p:nvSpPr>
              <p:spPr bwMode="auto">
                <a:xfrm>
                  <a:off x="5561013" y="3497263"/>
                  <a:ext cx="441325" cy="73025"/>
                </a:xfrm>
                <a:custGeom>
                  <a:avLst/>
                  <a:gdLst>
                    <a:gd name="T0" fmla="*/ 127 w 127"/>
                    <a:gd name="T1" fmla="*/ 0 h 21"/>
                    <a:gd name="T2" fmla="*/ 113 w 127"/>
                    <a:gd name="T3" fmla="*/ 14 h 21"/>
                    <a:gd name="T4" fmla="*/ 99 w 127"/>
                    <a:gd name="T5" fmla="*/ 0 h 21"/>
                    <a:gd name="T6" fmla="*/ 85 w 127"/>
                    <a:gd name="T7" fmla="*/ 14 h 21"/>
                    <a:gd name="T8" fmla="*/ 63 w 127"/>
                    <a:gd name="T9" fmla="*/ 0 h 21"/>
                    <a:gd name="T10" fmla="*/ 49 w 127"/>
                    <a:gd name="T11" fmla="*/ 14 h 21"/>
                    <a:gd name="T12" fmla="*/ 35 w 127"/>
                    <a:gd name="T13" fmla="*/ 0 h 21"/>
                    <a:gd name="T14" fmla="*/ 14 w 127"/>
                    <a:gd name="T15" fmla="*/ 21 h 21"/>
                    <a:gd name="T16" fmla="*/ 0 w 127"/>
                    <a:gd name="T17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7" h="21">
                      <a:moveTo>
                        <a:pt x="127" y="0"/>
                      </a:moveTo>
                      <a:lnTo>
                        <a:pt x="113" y="14"/>
                      </a:lnTo>
                      <a:lnTo>
                        <a:pt x="99" y="0"/>
                      </a:lnTo>
                      <a:lnTo>
                        <a:pt x="85" y="14"/>
                      </a:lnTo>
                      <a:lnTo>
                        <a:pt x="63" y="0"/>
                      </a:lnTo>
                      <a:lnTo>
                        <a:pt x="49" y="14"/>
                      </a:lnTo>
                      <a:lnTo>
                        <a:pt x="35" y="0"/>
                      </a:lnTo>
                      <a:lnTo>
                        <a:pt x="14" y="2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" name="Freeform 10"/>
                <p:cNvSpPr>
                  <a:spLocks/>
                </p:cNvSpPr>
                <p:nvPr/>
              </p:nvSpPr>
              <p:spPr bwMode="auto">
                <a:xfrm>
                  <a:off x="5507038" y="3543300"/>
                  <a:ext cx="449262" cy="76200"/>
                </a:xfrm>
                <a:custGeom>
                  <a:avLst/>
                  <a:gdLst>
                    <a:gd name="T0" fmla="*/ 128 w 128"/>
                    <a:gd name="T1" fmla="*/ 0 h 22"/>
                    <a:gd name="T2" fmla="*/ 114 w 128"/>
                    <a:gd name="T3" fmla="*/ 14 h 22"/>
                    <a:gd name="T4" fmla="*/ 100 w 128"/>
                    <a:gd name="T5" fmla="*/ 0 h 22"/>
                    <a:gd name="T6" fmla="*/ 85 w 128"/>
                    <a:gd name="T7" fmla="*/ 14 h 22"/>
                    <a:gd name="T8" fmla="*/ 64 w 128"/>
                    <a:gd name="T9" fmla="*/ 0 h 22"/>
                    <a:gd name="T10" fmla="*/ 50 w 128"/>
                    <a:gd name="T11" fmla="*/ 14 h 22"/>
                    <a:gd name="T12" fmla="*/ 36 w 128"/>
                    <a:gd name="T13" fmla="*/ 0 h 22"/>
                    <a:gd name="T14" fmla="*/ 15 w 128"/>
                    <a:gd name="T15" fmla="*/ 22 h 22"/>
                    <a:gd name="T16" fmla="*/ 0 w 128"/>
                    <a:gd name="T17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" h="22">
                      <a:moveTo>
                        <a:pt x="128" y="0"/>
                      </a:moveTo>
                      <a:lnTo>
                        <a:pt x="114" y="14"/>
                      </a:lnTo>
                      <a:lnTo>
                        <a:pt x="100" y="0"/>
                      </a:lnTo>
                      <a:lnTo>
                        <a:pt x="85" y="14"/>
                      </a:lnTo>
                      <a:lnTo>
                        <a:pt x="64" y="0"/>
                      </a:lnTo>
                      <a:lnTo>
                        <a:pt x="50" y="14"/>
                      </a:lnTo>
                      <a:lnTo>
                        <a:pt x="36" y="0"/>
                      </a:lnTo>
                      <a:lnTo>
                        <a:pt x="15" y="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5484813" y="3475038"/>
                  <a:ext cx="52387" cy="6826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" name="Line 12"/>
                <p:cNvSpPr>
                  <a:spLocks noChangeShapeType="1"/>
                </p:cNvSpPr>
                <p:nvPr/>
              </p:nvSpPr>
              <p:spPr bwMode="auto">
                <a:xfrm>
                  <a:off x="5929313" y="3519488"/>
                  <a:ext cx="73025" cy="7302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5434013" y="3519488"/>
                  <a:ext cx="50800" cy="7302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" name="Line 14"/>
                <p:cNvSpPr>
                  <a:spLocks noChangeShapeType="1"/>
                </p:cNvSpPr>
                <p:nvPr/>
              </p:nvSpPr>
              <p:spPr bwMode="auto">
                <a:xfrm>
                  <a:off x="5434013" y="3475038"/>
                  <a:ext cx="50800" cy="4445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6002338" y="3187700"/>
                  <a:ext cx="176212" cy="28733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" name="Line 16"/>
                <p:cNvSpPr>
                  <a:spLocks noChangeShapeType="1"/>
                </p:cNvSpPr>
                <p:nvPr/>
              </p:nvSpPr>
              <p:spPr bwMode="auto">
                <a:xfrm>
                  <a:off x="6002338" y="3592513"/>
                  <a:ext cx="176212" cy="236537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5360988" y="3403600"/>
                  <a:ext cx="98425" cy="9366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5338763" y="3592513"/>
                  <a:ext cx="95250" cy="12065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6102350" y="3425825"/>
                  <a:ext cx="25400" cy="2222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6075363" y="3519488"/>
                  <a:ext cx="26987" cy="476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6075363" y="3592513"/>
                  <a:ext cx="26987" cy="317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6053138" y="3570288"/>
                  <a:ext cx="22225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6030913" y="3497263"/>
                  <a:ext cx="22225" cy="2222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9" name="Line 53"/>
              <p:cNvSpPr>
                <a:spLocks noChangeShapeType="1"/>
              </p:cNvSpPr>
              <p:nvPr/>
            </p:nvSpPr>
            <p:spPr bwMode="auto">
              <a:xfrm flipH="1">
                <a:off x="5507037" y="2289997"/>
                <a:ext cx="758573" cy="11850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63" name="Oval 57"/>
          <p:cNvSpPr>
            <a:spLocks noChangeArrowheads="1"/>
          </p:cNvSpPr>
          <p:nvPr/>
        </p:nvSpPr>
        <p:spPr bwMode="auto">
          <a:xfrm>
            <a:off x="3852863" y="2919413"/>
            <a:ext cx="1277937" cy="1228725"/>
          </a:xfrm>
          <a:prstGeom prst="ellipse">
            <a:avLst/>
          </a:prstGeom>
          <a:solidFill>
            <a:srgbClr val="FFCC00"/>
          </a:solidFill>
          <a:ln w="12700">
            <a:solidFill>
              <a:srgbClr val="000000"/>
            </a:solidFill>
            <a:round/>
            <a:headEnd/>
            <a:tailEnd type="non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75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formation de l’œuf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9125" y="923925"/>
            <a:ext cx="632711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FF0000"/>
                </a:solidFill>
              </a:rPr>
              <a:t>Quels sont les organes impliqués dans la formation </a:t>
            </a:r>
            <a:r>
              <a:rPr lang="fr-FR" b="1" dirty="0">
                <a:solidFill>
                  <a:srgbClr val="FF0000"/>
                </a:solidFill>
              </a:rPr>
              <a:t>de </a:t>
            </a:r>
            <a:r>
              <a:rPr lang="fr-FR" b="1" dirty="0" smtClean="0">
                <a:solidFill>
                  <a:srgbClr val="FF0000"/>
                </a:solidFill>
              </a:rPr>
              <a:t>l’œuf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L’ovaire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L’oviducte gauche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Le </a:t>
            </a:r>
            <a:r>
              <a:rPr lang="fr-FR" b="1" dirty="0"/>
              <a:t>foie</a:t>
            </a:r>
          </a:p>
          <a:p>
            <a:endParaRPr lang="fr-FR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FF0000"/>
                </a:solidFill>
              </a:rPr>
              <a:t>Quand se forme l’œuf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Tous les jours (presque)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Après la maturité sexuelle, mais initiée avant.</a:t>
            </a:r>
          </a:p>
          <a:p>
            <a:pPr lvl="1"/>
            <a:endParaRPr lang="fr-FR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FF0000"/>
                </a:solidFill>
              </a:rPr>
              <a:t>Quelles en sont les principales étapes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Tout commence sur l’ovaire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Le foie entre en jeu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Le jaune est ovulé dans l’oviducte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Les membranes vitellines sont achevées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Le blanc d’œuf vient s’accumuler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Les membranes coquillières sont déposées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L’œuf est minéralisé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Il est expulsé via le vagin (</a:t>
            </a:r>
            <a:r>
              <a:rPr lang="fr-FR" b="1" dirty="0" err="1" smtClean="0"/>
              <a:t>oviposition</a:t>
            </a:r>
            <a:r>
              <a:rPr lang="fr-FR" b="1" dirty="0" smtClean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4035287513"/>
              </p:ext>
            </p:extLst>
          </p:nvPr>
        </p:nvGraphicFramePr>
        <p:xfrm>
          <a:off x="2364997" y="481034"/>
          <a:ext cx="4076700" cy="659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Photo Editor Photo" r:id="rId3" imgW="2537680" imgH="4107536" progId="MSPhotoEd.3">
                  <p:embed/>
                </p:oleObj>
              </mc:Choice>
              <mc:Fallback>
                <p:oleObj name="Photo Editor Photo" r:id="rId3" imgW="2537680" imgH="4107536" progId="MSPhotoEd.3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4997" y="481034"/>
                        <a:ext cx="4076700" cy="659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L’appareil reproducteur de la femelle adulte</a:t>
            </a:r>
          </a:p>
          <a:p>
            <a:pPr algn="ctr" eaLnBrk="1" hangingPunct="1"/>
            <a:endParaRPr lang="fr-FR" alt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945420" y="835554"/>
            <a:ext cx="2621442" cy="1208569"/>
            <a:chOff x="1945420" y="835554"/>
            <a:chExt cx="2621442" cy="1208569"/>
          </a:xfrm>
        </p:grpSpPr>
        <p:grpSp>
          <p:nvGrpSpPr>
            <p:cNvPr id="11" name="Groupe 10"/>
            <p:cNvGrpSpPr/>
            <p:nvPr/>
          </p:nvGrpSpPr>
          <p:grpSpPr>
            <a:xfrm>
              <a:off x="2847975" y="835554"/>
              <a:ext cx="1718887" cy="1208569"/>
              <a:chOff x="3162300" y="1266825"/>
              <a:chExt cx="438150" cy="1133475"/>
            </a:xfrm>
          </p:grpSpPr>
          <p:cxnSp>
            <p:nvCxnSpPr>
              <p:cNvPr id="7" name="Connecteur droit 6"/>
              <p:cNvCxnSpPr/>
              <p:nvPr/>
            </p:nvCxnSpPr>
            <p:spPr>
              <a:xfrm>
                <a:off x="3162300" y="1266825"/>
                <a:ext cx="43815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/>
              <p:cNvCxnSpPr/>
              <p:nvPr/>
            </p:nvCxnSpPr>
            <p:spPr>
              <a:xfrm>
                <a:off x="3162300" y="2400300"/>
                <a:ext cx="43815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>
                <a:off x="3167528" y="1266825"/>
                <a:ext cx="0" cy="112395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ZoneTexte 11"/>
            <p:cNvSpPr txBox="1"/>
            <p:nvPr/>
          </p:nvSpPr>
          <p:spPr>
            <a:xfrm>
              <a:off x="1945420" y="1222148"/>
              <a:ext cx="9025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OVAIRE</a:t>
              </a:r>
            </a:p>
            <a:p>
              <a:r>
                <a:rPr lang="fr-FR" b="1" dirty="0" smtClean="0">
                  <a:solidFill>
                    <a:srgbClr val="FF0000"/>
                  </a:solidFill>
                </a:rPr>
                <a:t>(Jaune)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767414" y="2047875"/>
            <a:ext cx="3119647" cy="3027384"/>
            <a:chOff x="4829175" y="2305768"/>
            <a:chExt cx="1679786" cy="2942506"/>
          </a:xfrm>
        </p:grpSpPr>
        <p:cxnSp>
          <p:nvCxnSpPr>
            <p:cNvPr id="14" name="Connecteur droit 13"/>
            <p:cNvCxnSpPr/>
            <p:nvPr/>
          </p:nvCxnSpPr>
          <p:spPr>
            <a:xfrm rot="10800000">
              <a:off x="4829175" y="5248274"/>
              <a:ext cx="167978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rot="10800000">
              <a:off x="4829175" y="2305768"/>
              <a:ext cx="167978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0800000">
              <a:off x="6498876" y="2311445"/>
              <a:ext cx="0" cy="29177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/>
          <p:cNvSpPr txBox="1"/>
          <p:nvPr/>
        </p:nvSpPr>
        <p:spPr>
          <a:xfrm>
            <a:off x="7520020" y="3276210"/>
            <a:ext cx="117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OVIDUCTE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707418" y="6473533"/>
            <a:ext cx="111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CLOAQUE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72870" y="5469536"/>
            <a:ext cx="80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VAGIN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602050" y="2075002"/>
            <a:ext cx="3165364" cy="646331"/>
            <a:chOff x="602050" y="2075002"/>
            <a:chExt cx="3165364" cy="646331"/>
          </a:xfrm>
        </p:grpSpPr>
        <p:sp>
          <p:nvSpPr>
            <p:cNvPr id="21" name="ZoneTexte 20"/>
            <p:cNvSpPr txBox="1"/>
            <p:nvPr/>
          </p:nvSpPr>
          <p:spPr>
            <a:xfrm>
              <a:off x="602050" y="2075002"/>
              <a:ext cx="23302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70C0"/>
                  </a:solidFill>
                </a:rPr>
                <a:t>Infundibulum</a:t>
              </a:r>
            </a:p>
            <a:p>
              <a:pPr algn="ctr"/>
              <a:r>
                <a:rPr lang="fr-FR" dirty="0" smtClean="0">
                  <a:solidFill>
                    <a:srgbClr val="0070C0"/>
                  </a:solidFill>
                </a:rPr>
                <a:t>(membranes vitellines)</a:t>
              </a:r>
              <a:endParaRPr lang="fr-FR" dirty="0">
                <a:solidFill>
                  <a:srgbClr val="0070C0"/>
                </a:solidFill>
              </a:endParaRPr>
            </a:p>
          </p:txBody>
        </p:sp>
        <p:cxnSp>
          <p:nvCxnSpPr>
            <p:cNvPr id="23" name="Connecteur droit 22"/>
            <p:cNvCxnSpPr/>
            <p:nvPr/>
          </p:nvCxnSpPr>
          <p:spPr>
            <a:xfrm flipH="1">
              <a:off x="2619375" y="2209611"/>
              <a:ext cx="1148039" cy="1046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1874805" y="2599349"/>
            <a:ext cx="3499108" cy="1369359"/>
            <a:chOff x="1874805" y="2599349"/>
            <a:chExt cx="3499108" cy="1369359"/>
          </a:xfrm>
        </p:grpSpPr>
        <p:sp>
          <p:nvSpPr>
            <p:cNvPr id="25" name="Ellipse 24"/>
            <p:cNvSpPr/>
            <p:nvPr/>
          </p:nvSpPr>
          <p:spPr>
            <a:xfrm rot="352839">
              <a:off x="2648993" y="2599349"/>
              <a:ext cx="2724920" cy="13097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874805" y="3322377"/>
              <a:ext cx="10294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70C0"/>
                  </a:solidFill>
                </a:rPr>
                <a:t>Magnum</a:t>
              </a:r>
            </a:p>
            <a:p>
              <a:r>
                <a:rPr lang="fr-FR" dirty="0" smtClean="0">
                  <a:solidFill>
                    <a:srgbClr val="0070C0"/>
                  </a:solidFill>
                </a:rPr>
                <a:t>(Blanc)</a:t>
              </a:r>
              <a:endParaRPr lang="fr-F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5479572" y="2147068"/>
            <a:ext cx="3151299" cy="1323974"/>
            <a:chOff x="5479572" y="2147068"/>
            <a:chExt cx="3151299" cy="1323974"/>
          </a:xfrm>
        </p:grpSpPr>
        <p:sp>
          <p:nvSpPr>
            <p:cNvPr id="27" name="Ellipse 26"/>
            <p:cNvSpPr/>
            <p:nvPr/>
          </p:nvSpPr>
          <p:spPr>
            <a:xfrm rot="20756297">
              <a:off x="5479572" y="2147068"/>
              <a:ext cx="535921" cy="132397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049780" y="2573744"/>
              <a:ext cx="25810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70C0"/>
                  </a:solidFill>
                </a:rPr>
                <a:t>Isthme</a:t>
              </a:r>
            </a:p>
            <a:p>
              <a:pPr algn="ctr"/>
              <a:r>
                <a:rPr lang="fr-FR" dirty="0" smtClean="0">
                  <a:solidFill>
                    <a:srgbClr val="0070C0"/>
                  </a:solidFill>
                </a:rPr>
                <a:t>(Membranes coquillières)</a:t>
              </a:r>
              <a:endParaRPr lang="fr-F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4869251" y="3294449"/>
            <a:ext cx="1867204" cy="1558774"/>
            <a:chOff x="4869251" y="3294449"/>
            <a:chExt cx="1867204" cy="1558774"/>
          </a:xfrm>
        </p:grpSpPr>
        <p:sp>
          <p:nvSpPr>
            <p:cNvPr id="31" name="Ellipse 30"/>
            <p:cNvSpPr/>
            <p:nvPr/>
          </p:nvSpPr>
          <p:spPr>
            <a:xfrm rot="1700613">
              <a:off x="4869251" y="3294449"/>
              <a:ext cx="960041" cy="155877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5675267" y="4027709"/>
              <a:ext cx="1061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70C0"/>
                  </a:solidFill>
                </a:rPr>
                <a:t>Utérus</a:t>
              </a:r>
            </a:p>
            <a:p>
              <a:pPr algn="ctr"/>
              <a:r>
                <a:rPr lang="fr-FR" dirty="0" smtClean="0">
                  <a:solidFill>
                    <a:srgbClr val="0070C0"/>
                  </a:solidFill>
                </a:rPr>
                <a:t>(coquille)</a:t>
              </a:r>
              <a:endParaRPr lang="fr-FR" dirty="0">
                <a:solidFill>
                  <a:srgbClr val="0070C0"/>
                </a:solidFill>
              </a:endParaRPr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4598151" y="1122168"/>
            <a:ext cx="262451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Phase longue débute lors de la vie embryonnaire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7122432" y="3686002"/>
            <a:ext cx="178199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Phase rapide</a:t>
            </a:r>
          </a:p>
          <a:p>
            <a:pPr algn="ctr"/>
            <a:r>
              <a:rPr lang="fr-FR" dirty="0" smtClean="0"/>
              <a:t>(24-26 heures)</a:t>
            </a:r>
          </a:p>
          <a:p>
            <a:pPr algn="ctr"/>
            <a:r>
              <a:rPr lang="fr-FR" dirty="0" smtClean="0"/>
              <a:t>Un œuf par jour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898101" y="481034"/>
            <a:ext cx="733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Seul l’appareil reproducteur gauche se développe lors de la maturité sexuelle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469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33" grpId="0" animBg="1"/>
      <p:bldP spid="34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L’appareil reproducteur de la femelle adulte</a:t>
            </a:r>
          </a:p>
          <a:p>
            <a:pPr algn="ctr" eaLnBrk="1" hangingPunct="1"/>
            <a:endParaRPr lang="fr-FR" alt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pic>
        <p:nvPicPr>
          <p:cNvPr id="36" name="Picture 2" descr="GVV_77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82" y="616610"/>
            <a:ext cx="10444163" cy="699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0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VV_77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686"/>
            <a:ext cx="9506714" cy="63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L’appareil reproducteur de la femelle adulte</a:t>
            </a:r>
          </a:p>
          <a:p>
            <a:pPr algn="ctr" eaLnBrk="1" hangingPunct="1"/>
            <a:endParaRPr lang="fr-FR" alt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Tout commence sur l’ovaire</a:t>
            </a:r>
            <a:endParaRPr lang="fr-FR" alt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828675"/>
            <a:ext cx="18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La gamétogénèse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5350" y="1198007"/>
            <a:ext cx="7038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err="1" smtClean="0"/>
              <a:t>Oogénèse</a:t>
            </a:r>
            <a:r>
              <a:rPr lang="fr-FR" dirty="0" smtClean="0"/>
              <a:t> débute au jour 7 de la vie embryonnaire de la future poule </a:t>
            </a:r>
            <a:r>
              <a:rPr lang="fr-FR" dirty="0" smtClean="0">
                <a:sym typeface="Wingdings" panose="05000000000000000000" pitchFamily="2" charset="2"/>
              </a:rPr>
              <a:t> oocytes primaires</a:t>
            </a: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Oocytes ne sont PAS renouvelés pendant la vie de la poule et constituent donc le stock final.</a:t>
            </a: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12000 oocytes sont présents sur l’ovaire à l’éclosion du poussin</a:t>
            </a: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Déterminisme sexuel porté par la femelle (à l’opposé des humains)</a:t>
            </a:r>
            <a:endParaRPr lang="fr-FR" dirty="0"/>
          </a:p>
        </p:txBody>
      </p:sp>
      <p:grpSp>
        <p:nvGrpSpPr>
          <p:cNvPr id="64" name="Groupe 63"/>
          <p:cNvGrpSpPr/>
          <p:nvPr/>
        </p:nvGrpSpPr>
        <p:grpSpPr>
          <a:xfrm>
            <a:off x="1195163" y="2894881"/>
            <a:ext cx="2196265" cy="2015521"/>
            <a:chOff x="1195163" y="2894881"/>
            <a:chExt cx="2196265" cy="2015521"/>
          </a:xfrm>
        </p:grpSpPr>
        <p:pic>
          <p:nvPicPr>
            <p:cNvPr id="7" name="Image 6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" r="67271"/>
            <a:stretch/>
          </p:blipFill>
          <p:spPr>
            <a:xfrm>
              <a:off x="1403496" y="2894881"/>
              <a:ext cx="413341" cy="1372017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63" t="1" r="-815" b="-1317"/>
            <a:stretch/>
          </p:blipFill>
          <p:spPr>
            <a:xfrm>
              <a:off x="2738325" y="2922966"/>
              <a:ext cx="486103" cy="1343932"/>
            </a:xfrm>
            <a:prstGeom prst="rect">
              <a:avLst/>
            </a:prstGeom>
          </p:spPr>
        </p:pic>
        <p:sp>
          <p:nvSpPr>
            <p:cNvPr id="6" name="Ellipse 5"/>
            <p:cNvSpPr/>
            <p:nvPr/>
          </p:nvSpPr>
          <p:spPr>
            <a:xfrm>
              <a:off x="1229942" y="4362967"/>
              <a:ext cx="275784" cy="266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1610166" y="4372982"/>
              <a:ext cx="275784" cy="266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2738325" y="4362450"/>
              <a:ext cx="275784" cy="266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086536" y="4362967"/>
              <a:ext cx="275784" cy="266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195163" y="4541070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X</a:t>
              </a:r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595612" y="4541070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X</a:t>
              </a:r>
              <a:endParaRPr lang="fr-FR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709217" y="4535565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X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086536" y="4535565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Y</a:t>
              </a:r>
              <a:endParaRPr lang="fr-FR" dirty="0"/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1089899" y="3348399"/>
            <a:ext cx="1582746" cy="2555994"/>
            <a:chOff x="1089899" y="3348399"/>
            <a:chExt cx="1582746" cy="2555994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7320" y="3348399"/>
              <a:ext cx="695325" cy="695325"/>
            </a:xfrm>
            <a:prstGeom prst="rect">
              <a:avLst/>
            </a:prstGeom>
          </p:spPr>
        </p:pic>
        <p:sp>
          <p:nvSpPr>
            <p:cNvPr id="18" name="Ellipse 17"/>
            <p:cNvSpPr/>
            <p:nvPr/>
          </p:nvSpPr>
          <p:spPr>
            <a:xfrm>
              <a:off x="1124678" y="5356958"/>
              <a:ext cx="275784" cy="266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089899" y="5535061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X</a:t>
              </a:r>
              <a:endParaRPr lang="fr-FR" dirty="0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>
              <a:off x="1262570" y="4886877"/>
              <a:ext cx="40248" cy="3946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lipse 25"/>
            <p:cNvSpPr/>
            <p:nvPr/>
          </p:nvSpPr>
          <p:spPr>
            <a:xfrm>
              <a:off x="2313593" y="5350713"/>
              <a:ext cx="275784" cy="266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299039" y="5518801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X</a:t>
              </a:r>
              <a:endParaRPr lang="fr-FR" dirty="0"/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>
              <a:off x="1768182" y="4839293"/>
              <a:ext cx="612577" cy="442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1166868" y="4720231"/>
            <a:ext cx="2022604" cy="2147248"/>
            <a:chOff x="1166868" y="4720231"/>
            <a:chExt cx="2022604" cy="2147248"/>
          </a:xfrm>
        </p:grpSpPr>
        <p:sp>
          <p:nvSpPr>
            <p:cNvPr id="19" name="Ellipse 18"/>
            <p:cNvSpPr/>
            <p:nvPr/>
          </p:nvSpPr>
          <p:spPr>
            <a:xfrm>
              <a:off x="1576937" y="5361946"/>
              <a:ext cx="275784" cy="266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547829" y="5535061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X</a:t>
              </a:r>
              <a:endParaRPr lang="fr-FR" dirty="0"/>
            </a:p>
          </p:txBody>
        </p:sp>
        <p:cxnSp>
          <p:nvCxnSpPr>
            <p:cNvPr id="24" name="Connecteur droit avec flèche 23"/>
            <p:cNvCxnSpPr>
              <a:stCxn id="15" idx="1"/>
            </p:cNvCxnSpPr>
            <p:nvPr/>
          </p:nvCxnSpPr>
          <p:spPr>
            <a:xfrm flipH="1">
              <a:off x="1759884" y="4720231"/>
              <a:ext cx="949333" cy="5916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26"/>
            <p:cNvSpPr/>
            <p:nvPr/>
          </p:nvSpPr>
          <p:spPr>
            <a:xfrm>
              <a:off x="2738325" y="5361946"/>
              <a:ext cx="275784" cy="2667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738325" y="5534544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Y</a:t>
              </a:r>
              <a:endParaRPr lang="fr-FR" dirty="0"/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53" t="15610" r="8951" b="-8476"/>
            <a:stretch/>
          </p:blipFill>
          <p:spPr>
            <a:xfrm>
              <a:off x="2380759" y="5917051"/>
              <a:ext cx="486266" cy="950428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50502"/>
            <a:stretch/>
          </p:blipFill>
          <p:spPr>
            <a:xfrm>
              <a:off x="1166868" y="5777725"/>
              <a:ext cx="581190" cy="978556"/>
            </a:xfrm>
            <a:prstGeom prst="rect">
              <a:avLst/>
            </a:prstGeom>
          </p:spPr>
        </p:pic>
        <p:cxnSp>
          <p:nvCxnSpPr>
            <p:cNvPr id="37" name="Connecteur droit avec flèche 36"/>
            <p:cNvCxnSpPr/>
            <p:nvPr/>
          </p:nvCxnSpPr>
          <p:spPr>
            <a:xfrm flipH="1">
              <a:off x="2890771" y="4818709"/>
              <a:ext cx="298701" cy="4628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e 66"/>
          <p:cNvGrpSpPr/>
          <p:nvPr/>
        </p:nvGrpSpPr>
        <p:grpSpPr>
          <a:xfrm>
            <a:off x="4937601" y="3268110"/>
            <a:ext cx="2796104" cy="1728167"/>
            <a:chOff x="4937601" y="3268110"/>
            <a:chExt cx="2796104" cy="1728167"/>
          </a:xfrm>
        </p:grpSpPr>
        <p:sp>
          <p:nvSpPr>
            <p:cNvPr id="39" name="Ellipse 38"/>
            <p:cNvSpPr/>
            <p:nvPr/>
          </p:nvSpPr>
          <p:spPr>
            <a:xfrm>
              <a:off x="5182817" y="4398633"/>
              <a:ext cx="275784" cy="31690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5563041" y="4408648"/>
              <a:ext cx="275784" cy="31690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/>
            <p:cNvSpPr/>
            <p:nvPr/>
          </p:nvSpPr>
          <p:spPr>
            <a:xfrm>
              <a:off x="6691200" y="4398116"/>
              <a:ext cx="275784" cy="31690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039411" y="4398633"/>
              <a:ext cx="275784" cy="31690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5148038" y="462694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Z</a:t>
              </a:r>
              <a:endParaRPr lang="fr-FR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548487" y="462694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Z</a:t>
              </a:r>
              <a:endParaRPr lang="fr-FR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633517" y="4621440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W</a:t>
              </a:r>
              <a:endParaRPr lang="fr-FR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7039411" y="462144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Z</a:t>
              </a:r>
              <a:endParaRPr lang="fr-FR" dirty="0"/>
            </a:p>
          </p:txBody>
        </p:sp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634" y="3305718"/>
              <a:ext cx="1400071" cy="981588"/>
            </a:xfrm>
            <a:prstGeom prst="rect">
              <a:avLst/>
            </a:prstGeom>
          </p:spPr>
        </p:pic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601" y="3268110"/>
              <a:ext cx="911591" cy="1059989"/>
            </a:xfrm>
            <a:prstGeom prst="rect">
              <a:avLst/>
            </a:prstGeom>
          </p:spPr>
        </p:pic>
      </p:grpSp>
      <p:grpSp>
        <p:nvGrpSpPr>
          <p:cNvPr id="78" name="Groupe 77"/>
          <p:cNvGrpSpPr/>
          <p:nvPr/>
        </p:nvGrpSpPr>
        <p:grpSpPr>
          <a:xfrm>
            <a:off x="5042774" y="4925168"/>
            <a:ext cx="1940494" cy="1065100"/>
            <a:chOff x="5042774" y="4925168"/>
            <a:chExt cx="1940494" cy="1065100"/>
          </a:xfrm>
        </p:grpSpPr>
        <p:cxnSp>
          <p:nvCxnSpPr>
            <p:cNvPr id="51" name="Connecteur droit avec flèche 50"/>
            <p:cNvCxnSpPr/>
            <p:nvPr/>
          </p:nvCxnSpPr>
          <p:spPr>
            <a:xfrm flipH="1">
              <a:off x="5215445" y="4972752"/>
              <a:ext cx="40248" cy="3946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lipse 46"/>
            <p:cNvSpPr/>
            <p:nvPr/>
          </p:nvSpPr>
          <p:spPr>
            <a:xfrm>
              <a:off x="5077553" y="5392624"/>
              <a:ext cx="275784" cy="31690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5042774" y="5620936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Z</a:t>
              </a:r>
              <a:endParaRPr lang="fr-FR" dirty="0"/>
            </a:p>
          </p:txBody>
        </p:sp>
        <p:sp>
          <p:nvSpPr>
            <p:cNvPr id="54" name="Ellipse 53"/>
            <p:cNvSpPr/>
            <p:nvPr/>
          </p:nvSpPr>
          <p:spPr>
            <a:xfrm>
              <a:off x="6691200" y="5397612"/>
              <a:ext cx="275784" cy="31690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6691200" y="5620419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Z</a:t>
              </a:r>
              <a:endParaRPr lang="fr-FR" dirty="0"/>
            </a:p>
          </p:txBody>
        </p:sp>
        <p:cxnSp>
          <p:nvCxnSpPr>
            <p:cNvPr id="57" name="Connecteur droit avec flèche 56"/>
            <p:cNvCxnSpPr/>
            <p:nvPr/>
          </p:nvCxnSpPr>
          <p:spPr>
            <a:xfrm>
              <a:off x="5721057" y="4925168"/>
              <a:ext cx="1090587" cy="4176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e 78"/>
          <p:cNvGrpSpPr/>
          <p:nvPr/>
        </p:nvGrpSpPr>
        <p:grpSpPr>
          <a:xfrm>
            <a:off x="4745589" y="4904584"/>
            <a:ext cx="2587963" cy="1970815"/>
            <a:chOff x="4745589" y="4904584"/>
            <a:chExt cx="2587963" cy="1970815"/>
          </a:xfrm>
        </p:grpSpPr>
        <p:pic>
          <p:nvPicPr>
            <p:cNvPr id="63" name="Image 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481" y="5854611"/>
              <a:ext cx="1400071" cy="981588"/>
            </a:xfrm>
            <a:prstGeom prst="rect">
              <a:avLst/>
            </a:prstGeom>
          </p:spPr>
        </p:pic>
        <p:sp>
          <p:nvSpPr>
            <p:cNvPr id="48" name="Ellipse 47"/>
            <p:cNvSpPr/>
            <p:nvPr/>
          </p:nvSpPr>
          <p:spPr>
            <a:xfrm>
              <a:off x="5529812" y="5397612"/>
              <a:ext cx="275784" cy="31690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5500704" y="5620936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Z</a:t>
              </a:r>
              <a:endParaRPr lang="fr-FR" dirty="0"/>
            </a:p>
          </p:txBody>
        </p:sp>
        <p:cxnSp>
          <p:nvCxnSpPr>
            <p:cNvPr id="52" name="Connecteur droit avec flèche 51"/>
            <p:cNvCxnSpPr/>
            <p:nvPr/>
          </p:nvCxnSpPr>
          <p:spPr>
            <a:xfrm flipH="1">
              <a:off x="6444387" y="4941302"/>
              <a:ext cx="246814" cy="3824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Ellipse 52"/>
            <p:cNvSpPr/>
            <p:nvPr/>
          </p:nvSpPr>
          <p:spPr>
            <a:xfrm>
              <a:off x="6266468" y="5386379"/>
              <a:ext cx="275784" cy="31690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6213814" y="5604676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W</a:t>
              </a:r>
              <a:endParaRPr lang="fr-FR" dirty="0"/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 flipH="1">
              <a:off x="5770498" y="4904584"/>
              <a:ext cx="1371851" cy="4750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Image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589" y="5815410"/>
              <a:ext cx="911591" cy="1059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09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Tout continue sur l’ovaire</a:t>
            </a:r>
            <a:endParaRPr lang="fr-FR" alt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828675"/>
            <a:ext cx="2108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La maturité sexuelle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5350" y="1198007"/>
            <a:ext cx="7038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12000 oocytes produits durant l’embryogénèse</a:t>
            </a: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Moins de 2000 formeront un jaune d’œuf </a:t>
            </a:r>
            <a:r>
              <a:rPr lang="fr-FR" dirty="0" smtClean="0">
                <a:sym typeface="Wingdings" panose="05000000000000000000" pitchFamily="2" charset="2"/>
              </a:rPr>
              <a:t>après maturité sexuelle</a:t>
            </a: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Début de la maturité sexuelle (12-13 semaines, 3 mois environ)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Premier œuf pondu à 18 semaines environ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Pic de ponte vers 22 semaines (6 mois environ)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154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Tout continue sur l’ovaire</a:t>
            </a:r>
            <a:endParaRPr lang="fr-FR" alt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828675"/>
            <a:ext cx="288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</a:t>
            </a:r>
            <a:r>
              <a:rPr lang="fr-FR" b="1" dirty="0" err="1" smtClean="0">
                <a:solidFill>
                  <a:srgbClr val="FF0000"/>
                </a:solidFill>
              </a:rPr>
              <a:t>dévelopement</a:t>
            </a:r>
            <a:r>
              <a:rPr lang="fr-FR" b="1" dirty="0" smtClean="0">
                <a:solidFill>
                  <a:srgbClr val="FF0000"/>
                </a:solidFill>
              </a:rPr>
              <a:t> folliculaire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5350" y="1198007"/>
            <a:ext cx="7038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12000 oocytes produits durant l’embryogénèse</a:t>
            </a: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Moins de 2000 formeront un jaune d’</a:t>
            </a:r>
            <a:r>
              <a:rPr lang="fr-FR" dirty="0" err="1" smtClean="0">
                <a:sym typeface="Wingdings" panose="05000000000000000000" pitchFamily="2" charset="2"/>
              </a:rPr>
              <a:t>oeuf</a:t>
            </a: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Les oocytes se transforment en follicule à la maturité sexuelle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ym typeface="Wingdings" panose="05000000000000000000" pitchFamily="2" charset="2"/>
              </a:rPr>
              <a:t>Mise en place d’une hiérarchie folliculaire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Le foie apporte les constituants du jaune</a:t>
            </a:r>
            <a:endParaRPr lang="fr-FR" dirty="0">
              <a:sym typeface="Wingdings" panose="05000000000000000000" pitchFamily="2" charset="2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5366708" y="3901798"/>
            <a:ext cx="1178719" cy="369332"/>
            <a:chOff x="5366708" y="3901798"/>
            <a:chExt cx="1178719" cy="369332"/>
          </a:xfrm>
        </p:grpSpPr>
        <p:sp>
          <p:nvSpPr>
            <p:cNvPr id="28" name="ZoneTexte 27"/>
            <p:cNvSpPr txBox="1"/>
            <p:nvPr/>
          </p:nvSpPr>
          <p:spPr>
            <a:xfrm>
              <a:off x="5366708" y="3901798"/>
              <a:ext cx="818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6 jours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flipV="1">
              <a:off x="6193954" y="4095572"/>
              <a:ext cx="351473" cy="74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304695" y="2509673"/>
            <a:ext cx="11047393" cy="3869934"/>
            <a:chOff x="304695" y="2509673"/>
            <a:chExt cx="11047393" cy="3869934"/>
          </a:xfrm>
        </p:grpSpPr>
        <p:sp>
          <p:nvSpPr>
            <p:cNvPr id="60" name="Oval 57"/>
            <p:cNvSpPr>
              <a:spLocks noChangeArrowheads="1"/>
            </p:cNvSpPr>
            <p:nvPr/>
          </p:nvSpPr>
          <p:spPr bwMode="auto">
            <a:xfrm>
              <a:off x="6596063" y="3467100"/>
              <a:ext cx="1604962" cy="1543050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466162" y="3961924"/>
              <a:ext cx="9625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Disque germinal &lt;1 mm</a:t>
              </a:r>
              <a:endParaRPr lang="fr-FR" sz="1400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6917264" y="5029706"/>
              <a:ext cx="9625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Jaune d’œuf</a:t>
              </a:r>
            </a:p>
            <a:p>
              <a:pPr algn="ctr"/>
              <a:r>
                <a:rPr lang="fr-FR" sz="1400" dirty="0" smtClean="0"/>
                <a:t>40 mm</a:t>
              </a:r>
              <a:endParaRPr lang="fr-FR" sz="1400" dirty="0"/>
            </a:p>
          </p:txBody>
        </p:sp>
        <p:sp>
          <p:nvSpPr>
            <p:cNvPr id="17" name="Arc 16"/>
            <p:cNvSpPr/>
            <p:nvPr/>
          </p:nvSpPr>
          <p:spPr>
            <a:xfrm rot="10106633">
              <a:off x="2033905" y="2509673"/>
              <a:ext cx="9318183" cy="3038148"/>
            </a:xfrm>
            <a:prstGeom prst="arc">
              <a:avLst>
                <a:gd name="adj1" fmla="val 16200000"/>
                <a:gd name="adj2" fmla="val 21565763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895725" y="6010275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X 100</a:t>
              </a:r>
              <a:endParaRPr lang="fr-FR" dirty="0"/>
            </a:p>
          </p:txBody>
        </p:sp>
        <p:sp>
          <p:nvSpPr>
            <p:cNvPr id="15" name="Oval 57"/>
            <p:cNvSpPr>
              <a:spLocks noChangeArrowheads="1"/>
            </p:cNvSpPr>
            <p:nvPr/>
          </p:nvSpPr>
          <p:spPr bwMode="auto">
            <a:xfrm>
              <a:off x="1968819" y="3910608"/>
              <a:ext cx="45719" cy="6536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558289" y="3126194"/>
              <a:ext cx="938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&gt; </a:t>
              </a:r>
              <a:r>
                <a:rPr lang="fr-FR" dirty="0" smtClean="0">
                  <a:solidFill>
                    <a:schemeClr val="tx2"/>
                  </a:solidFill>
                </a:rPr>
                <a:t>10000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080989" y="3126194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5 à 8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04695" y="3114220"/>
              <a:ext cx="1327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/>
                  </a:solidFill>
                </a:rPr>
                <a:t>Nombre</a:t>
              </a:r>
              <a:endParaRPr lang="fr-FR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2152776" y="3126194"/>
            <a:ext cx="1972572" cy="1294708"/>
            <a:chOff x="2152776" y="3126194"/>
            <a:chExt cx="1972572" cy="1294708"/>
          </a:xfrm>
        </p:grpSpPr>
        <p:sp>
          <p:nvSpPr>
            <p:cNvPr id="66" name="Oval 57"/>
            <p:cNvSpPr>
              <a:spLocks noChangeArrowheads="1"/>
            </p:cNvSpPr>
            <p:nvPr/>
          </p:nvSpPr>
          <p:spPr bwMode="auto">
            <a:xfrm>
              <a:off x="3567113" y="3963710"/>
              <a:ext cx="138112" cy="13156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152776" y="3788807"/>
              <a:ext cx="935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60 jours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164884" y="3126194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10 à 40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 flipV="1">
              <a:off x="3138804" y="4028749"/>
              <a:ext cx="351473" cy="74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3162788" y="4113125"/>
              <a:ext cx="962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2-4 mm</a:t>
              </a:r>
              <a:endParaRPr lang="fr-FR" sz="1400" dirty="0"/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3716004" y="3126194"/>
            <a:ext cx="1924995" cy="1322084"/>
            <a:chOff x="3716004" y="3126194"/>
            <a:chExt cx="1924995" cy="1322084"/>
          </a:xfrm>
        </p:grpSpPr>
        <p:sp>
          <p:nvSpPr>
            <p:cNvPr id="14" name="Oval 57"/>
            <p:cNvSpPr>
              <a:spLocks noChangeArrowheads="1"/>
            </p:cNvSpPr>
            <p:nvPr/>
          </p:nvSpPr>
          <p:spPr bwMode="auto">
            <a:xfrm>
              <a:off x="5032835" y="3935730"/>
              <a:ext cx="261937" cy="278428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716004" y="3844826"/>
              <a:ext cx="1051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&lt;10 jours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V="1">
              <a:off x="4651709" y="4054675"/>
              <a:ext cx="351473" cy="74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4827445" y="3126194"/>
              <a:ext cx="75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</a:rPr>
                <a:t>6 à 25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4678439" y="4140501"/>
              <a:ext cx="962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4-8 mm</a:t>
              </a:r>
              <a:endParaRPr lang="fr-FR" sz="1400" dirty="0"/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1732732" y="4562715"/>
            <a:ext cx="1923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Phase accroissement</a:t>
            </a:r>
            <a:endParaRPr lang="fr-FR" sz="1600" dirty="0"/>
          </a:p>
        </p:txBody>
      </p:sp>
      <p:sp>
        <p:nvSpPr>
          <p:cNvPr id="45" name="ZoneTexte 44"/>
          <p:cNvSpPr txBox="1"/>
          <p:nvPr/>
        </p:nvSpPr>
        <p:spPr>
          <a:xfrm>
            <a:off x="3705225" y="4564620"/>
            <a:ext cx="1319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Intermédiaire</a:t>
            </a:r>
            <a:endParaRPr lang="fr-FR" sz="1600" dirty="0"/>
          </a:p>
        </p:txBody>
      </p:sp>
      <p:sp>
        <p:nvSpPr>
          <p:cNvPr id="46" name="ZoneTexte 45"/>
          <p:cNvSpPr txBox="1"/>
          <p:nvPr/>
        </p:nvSpPr>
        <p:spPr>
          <a:xfrm>
            <a:off x="5232470" y="4448278"/>
            <a:ext cx="1383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Grand </a:t>
            </a:r>
          </a:p>
          <a:p>
            <a:pPr algn="ctr"/>
            <a:r>
              <a:rPr lang="fr-FR" sz="1600" dirty="0" smtClean="0"/>
              <a:t>accroissement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0089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>
                <a:solidFill>
                  <a:srgbClr val="006600"/>
                </a:solidFill>
                <a:cs typeface="Times New Roman" pitchFamily="18" charset="0"/>
              </a:rPr>
              <a:t>L’œuf de poule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fr-FR" altLang="fr-FR" sz="160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5794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800" b="1" i="0" smtClean="0">
                <a:solidFill>
                  <a:srgbClr val="000000"/>
                </a:solidFill>
              </a:rPr>
              <a:t>L’Œuf, un produit de base pour l’alimentation humaine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488" y="2890838"/>
            <a:ext cx="49911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Filière française en </a:t>
            </a:r>
            <a:r>
              <a:rPr lang="fr-FR" altLang="fr-FR" sz="1600" b="1" kern="0" dirty="0" smtClean="0">
                <a:solidFill>
                  <a:prstClr val="black"/>
                </a:solidFill>
              </a:rPr>
              <a:t>2013</a:t>
            </a:r>
            <a:endParaRPr lang="fr-FR" altLang="fr-FR" sz="1600" b="1" kern="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15,2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d’œufs </a:t>
            </a:r>
            <a:endParaRPr lang="fr-FR" altLang="fr-FR" sz="1600" kern="0" dirty="0" smtClean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(47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millions de poules pondeuses)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1.37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d’Euros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4 % de la valeur des productions animales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1.7 % de la valeur des productions agricoles</a:t>
            </a:r>
            <a:endParaRPr lang="fr-FR" altLang="fr-FR" sz="1600" kern="0" dirty="0">
              <a:solidFill>
                <a:prstClr val="black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3663" y="1025525"/>
            <a:ext cx="84931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Au niveau mondial en </a:t>
            </a:r>
            <a:r>
              <a:rPr lang="fr-FR" altLang="fr-FR" sz="1600" b="1" kern="0" dirty="0" smtClean="0">
                <a:solidFill>
                  <a:prstClr val="black"/>
                </a:solidFill>
              </a:rPr>
              <a:t>2012</a:t>
            </a:r>
            <a:endParaRPr lang="fr-FR" altLang="fr-FR" sz="1600" b="1" kern="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66,4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millions de tonnes par an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(&gt;1200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d’œufs)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Accroissement du marché de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2.2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% </a:t>
            </a:r>
            <a:endParaRPr lang="fr-FR" altLang="fr-FR" sz="1600" kern="0" dirty="0" smtClean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Premier producteur est la Chine (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24,5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MT – 37 % de la production mondiale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Union européenne second producteur mondial (6 MT- 9 % de la production mondiale)</a:t>
            </a:r>
            <a:endParaRPr lang="fr-FR" altLang="fr-FR" sz="1600" kern="0" dirty="0">
              <a:solidFill>
                <a:prstClr val="black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0488" y="4689475"/>
            <a:ext cx="527526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Consommation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145 œufs par an et par habitant dans le monde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216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œufs par an et par personne en France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60%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sous forme d’œufs en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coquille</a:t>
            </a:r>
            <a:endParaRPr lang="fr-FR" altLang="fr-FR" sz="1600" kern="0" dirty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40%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sous forme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d’</a:t>
            </a:r>
            <a:r>
              <a:rPr lang="fr-FR" altLang="fr-FR" sz="1600" kern="0" dirty="0" err="1" smtClean="0">
                <a:solidFill>
                  <a:prstClr val="black"/>
                </a:solidFill>
                <a:sym typeface="Wingdings" pitchFamily="2" charset="2"/>
              </a:rPr>
              <a:t>ovoproduits</a:t>
            </a:r>
            <a:endParaRPr lang="fr-FR" altLang="fr-FR" sz="1600" kern="0" dirty="0">
              <a:solidFill>
                <a:prstClr val="black"/>
              </a:solidFill>
              <a:sym typeface="Wingdings" pitchFamily="2" charset="2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695700" y="6013450"/>
            <a:ext cx="1249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srgbClr val="CC0000"/>
                </a:solidFill>
              </a:rPr>
              <a:t>Source ITAVI</a:t>
            </a:r>
          </a:p>
        </p:txBody>
      </p:sp>
      <p:graphicFrame>
        <p:nvGraphicFramePr>
          <p:cNvPr id="13" name="Graphique 30"/>
          <p:cNvGraphicFramePr>
            <a:graphicFrameLocks/>
          </p:cNvGraphicFramePr>
          <p:nvPr/>
        </p:nvGraphicFramePr>
        <p:xfrm>
          <a:off x="5014913" y="2349500"/>
          <a:ext cx="403860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" name="Graphique" r:id="rId3" imgW="4038549" imgH="2447874" progId="Excel.Chart.8">
                  <p:embed/>
                </p:oleObj>
              </mc:Choice>
              <mc:Fallback>
                <p:oleObj name="Graphique" r:id="rId3" imgW="4038549" imgH="244787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4913" y="2349500"/>
                        <a:ext cx="4038600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OleChart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L’OVULATION</a:t>
            </a:r>
            <a:endParaRPr lang="fr-FR" alt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4932" y="757560"/>
            <a:ext cx="7038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Se produit 24-25 heures avant la ponte de l’œuf et d</a:t>
            </a:r>
            <a:r>
              <a:rPr lang="fr-FR" dirty="0" smtClean="0">
                <a:sym typeface="Wingdings" panose="05000000000000000000" pitchFamily="2" charset="2"/>
              </a:rPr>
              <a:t>épendante de la photopériode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Sous contrôle hormonal (LH) au niveau de l’hypothalamus et dépendante de la maturation folliculaire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A 14 heures de lumière par jour, la poule pond de 0 à 6 heures après l’allumage avec un décalage quotidien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860958"/>
              </p:ext>
            </p:extLst>
          </p:nvPr>
        </p:nvGraphicFramePr>
        <p:xfrm>
          <a:off x="1672020" y="2684671"/>
          <a:ext cx="3547680" cy="3711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605">
                  <a:extLst>
                    <a:ext uri="{9D8B030D-6E8A-4147-A177-3AD203B41FA5}">
                      <a16:colId xmlns:a16="http://schemas.microsoft.com/office/drawing/2014/main" val="245338612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35412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Jour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Heure de ponte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7299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07:15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119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07:30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212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08:05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8186715"/>
                  </a:ext>
                </a:extLst>
              </a:tr>
              <a:tr h="37443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08:30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3334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….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….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2990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n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11:30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6717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n+1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13:00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14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n+2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349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smtClean="0">
                          <a:effectLst/>
                        </a:rPr>
                        <a:t>N+3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07:15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1448470"/>
                  </a:ext>
                </a:extLst>
              </a:tr>
            </a:tbl>
          </a:graphicData>
        </a:graphic>
      </p:graphicFrame>
      <p:grpSp>
        <p:nvGrpSpPr>
          <p:cNvPr id="2" name="Groupe 1"/>
          <p:cNvGrpSpPr/>
          <p:nvPr/>
        </p:nvGrpSpPr>
        <p:grpSpPr>
          <a:xfrm>
            <a:off x="5131629" y="3075613"/>
            <a:ext cx="2672278" cy="3429000"/>
            <a:chOff x="5131629" y="3075613"/>
            <a:chExt cx="2672278" cy="3429000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5334000" y="3075613"/>
              <a:ext cx="0" cy="25527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5334000" y="6104563"/>
              <a:ext cx="0" cy="4000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5131629" y="5681772"/>
              <a:ext cx="7476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"/>
              <a:r>
                <a:rPr lang="fr-FR" b="1" dirty="0">
                  <a:solidFill>
                    <a:srgbClr val="FF0000"/>
                  </a:solidFill>
                </a:rPr>
                <a:t>Pause</a:t>
              </a:r>
              <a:endParaRPr lang="fr-FR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334000" y="4171335"/>
              <a:ext cx="1567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"/>
              <a:r>
                <a:rPr lang="fr-FR" b="1" dirty="0" smtClean="0">
                  <a:solidFill>
                    <a:srgbClr val="FF0000"/>
                  </a:solidFill>
                </a:rPr>
                <a:t>Série de ponte</a:t>
              </a:r>
              <a:endParaRPr lang="fr-FR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334000" y="6054795"/>
              <a:ext cx="24699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"/>
              <a:r>
                <a:rPr lang="fr-FR" b="1" dirty="0" smtClean="0">
                  <a:solidFill>
                    <a:srgbClr val="FF0000"/>
                  </a:solidFill>
                </a:rPr>
                <a:t>Nouvelle Série de ponte</a:t>
              </a:r>
              <a:endParaRPr lang="fr-FR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2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L’OVULATION</a:t>
            </a:r>
            <a:endParaRPr lang="fr-FR" alt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4932" y="757560"/>
            <a:ext cx="7038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Se produit 24-25 heures avant la ponte de l’œuf et d</a:t>
            </a:r>
            <a:r>
              <a:rPr lang="fr-FR" dirty="0" smtClean="0">
                <a:sym typeface="Wingdings" panose="05000000000000000000" pitchFamily="2" charset="2"/>
              </a:rPr>
              <a:t>épendante de la photopériode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Sous contrôle hormonal (LH) au niveau de l’hypothalamus et dépendante de la maturation folliculaire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ym typeface="Wingdings" panose="05000000000000000000" pitchFamily="2" charset="2"/>
              </a:rPr>
              <a:t>A 14 heures de lumière par jour, la poule pond de 0 à 6 heures après l’allumage avec un décalage quotidien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860958"/>
              </p:ext>
            </p:extLst>
          </p:nvPr>
        </p:nvGraphicFramePr>
        <p:xfrm>
          <a:off x="1672020" y="2684671"/>
          <a:ext cx="3547680" cy="3711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605">
                  <a:extLst>
                    <a:ext uri="{9D8B030D-6E8A-4147-A177-3AD203B41FA5}">
                      <a16:colId xmlns:a16="http://schemas.microsoft.com/office/drawing/2014/main" val="245338612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2035412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Jour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Heure de ponte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7299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07:15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119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07:30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212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08:05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8186715"/>
                  </a:ext>
                </a:extLst>
              </a:tr>
              <a:tr h="37443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4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08:30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3334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….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….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2990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n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11:30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6717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n+1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13:00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14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effectLst/>
                        </a:rPr>
                        <a:t>n+2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349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smtClean="0">
                          <a:effectLst/>
                        </a:rPr>
                        <a:t>N+3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07:15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1448470"/>
                  </a:ext>
                </a:extLst>
              </a:tr>
            </a:tbl>
          </a:graphicData>
        </a:graphic>
      </p:graphicFrame>
      <p:cxnSp>
        <p:nvCxnSpPr>
          <p:cNvPr id="11" name="Connecteur droit 10"/>
          <p:cNvCxnSpPr/>
          <p:nvPr/>
        </p:nvCxnSpPr>
        <p:spPr>
          <a:xfrm>
            <a:off x="5334000" y="3075613"/>
            <a:ext cx="0" cy="255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5334000" y="6104563"/>
            <a:ext cx="0" cy="400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131629" y="5681772"/>
            <a:ext cx="747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fr-FR" b="1" dirty="0">
                <a:solidFill>
                  <a:srgbClr val="FF0000"/>
                </a:solidFill>
              </a:rPr>
              <a:t>Pause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34000" y="4171335"/>
            <a:ext cx="1567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fr-FR" b="1" dirty="0" smtClean="0">
                <a:solidFill>
                  <a:srgbClr val="FF0000"/>
                </a:solidFill>
              </a:rPr>
              <a:t>Série de ponte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334000" y="6054795"/>
            <a:ext cx="2469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fr-FR" b="1" dirty="0" smtClean="0">
                <a:solidFill>
                  <a:srgbClr val="FF0000"/>
                </a:solidFill>
              </a:rPr>
              <a:t>Nouvelle Série de ponte</a:t>
            </a:r>
            <a:endParaRPr lang="fr-F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49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formation de </a:t>
            </a:r>
            <a:r>
              <a:rPr lang="fr-FR" alt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l’œuf dans l’oviducte</a:t>
            </a:r>
            <a:endParaRPr lang="fr-FR" alt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2147717" y="1326416"/>
            <a:ext cx="211808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altLang="fr-FR" sz="1600" b="1" dirty="0" smtClean="0"/>
              <a:t>infundibulum</a:t>
            </a:r>
            <a:endParaRPr lang="en-GB" altLang="fr-FR" sz="1600" b="1" dirty="0"/>
          </a:p>
          <a:p>
            <a:pPr eaLnBrk="1" hangingPunct="1"/>
            <a:r>
              <a:rPr lang="en-GB" altLang="fr-FR" sz="1400" dirty="0"/>
              <a:t>Membranes </a:t>
            </a:r>
            <a:r>
              <a:rPr lang="en-GB" altLang="fr-FR" sz="1400" dirty="0" err="1"/>
              <a:t>vitellines</a:t>
            </a:r>
            <a:r>
              <a:rPr lang="en-GB" altLang="fr-FR" sz="1400" dirty="0"/>
              <a:t> </a:t>
            </a:r>
          </a:p>
          <a:p>
            <a:pPr eaLnBrk="1" hangingPunct="1"/>
            <a:r>
              <a:rPr lang="en-GB" altLang="fr-FR" sz="1400" dirty="0"/>
              <a:t>(&lt; 1 h)</a:t>
            </a:r>
            <a:endParaRPr lang="en-GB" altLang="fr-FR" sz="1600" dirty="0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 dirty="0"/>
              <a:t>Magnum</a:t>
            </a:r>
            <a:endParaRPr lang="en-GB" altLang="fr-FR" sz="1600" dirty="0"/>
          </a:p>
          <a:p>
            <a:pPr eaLnBrk="1" hangingPunct="1"/>
            <a:r>
              <a:rPr lang="en-GB" altLang="fr-FR" sz="1400" dirty="0" smtClean="0"/>
              <a:t>blanc </a:t>
            </a:r>
            <a:endParaRPr lang="en-GB" altLang="fr-FR" sz="1400" dirty="0"/>
          </a:p>
          <a:p>
            <a:pPr eaLnBrk="1" hangingPunct="1"/>
            <a:r>
              <a:rPr lang="en-GB" altLang="fr-FR" sz="1400" dirty="0"/>
              <a:t>(1h – 4h30)</a:t>
            </a:r>
            <a:endParaRPr lang="en-GB" altLang="fr-FR" sz="1600" b="1" dirty="0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 dirty="0" err="1"/>
              <a:t>Isthme</a:t>
            </a:r>
            <a:r>
              <a:rPr lang="en-GB" altLang="fr-FR" sz="1600" dirty="0"/>
              <a:t> </a:t>
            </a:r>
          </a:p>
          <a:p>
            <a:pPr eaLnBrk="1" hangingPunct="1"/>
            <a:r>
              <a:rPr lang="en-GB" altLang="fr-FR" sz="1400" dirty="0"/>
              <a:t>Membranes </a:t>
            </a:r>
            <a:r>
              <a:rPr lang="en-GB" altLang="fr-FR" sz="1400" dirty="0" err="1"/>
              <a:t>coquillières</a:t>
            </a:r>
            <a:r>
              <a:rPr lang="en-GB" altLang="fr-FR" sz="1400" dirty="0"/>
              <a:t> </a:t>
            </a:r>
          </a:p>
          <a:p>
            <a:pPr eaLnBrk="1" hangingPunct="1"/>
            <a:r>
              <a:rPr lang="en-GB" altLang="fr-FR" sz="1400" dirty="0"/>
              <a:t>(4h30-6h)</a:t>
            </a:r>
            <a:endParaRPr lang="en-GB" altLang="fr-FR" sz="1600" b="1" dirty="0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 dirty="0" err="1"/>
              <a:t>Utérus</a:t>
            </a:r>
            <a:r>
              <a:rPr lang="en-GB" altLang="fr-FR" sz="1600" dirty="0"/>
              <a:t> </a:t>
            </a:r>
          </a:p>
          <a:p>
            <a:pPr eaLnBrk="1" hangingPunct="1"/>
            <a:r>
              <a:rPr lang="en-GB" altLang="fr-FR" sz="1400" dirty="0"/>
              <a:t>Calcification de la coquille </a:t>
            </a:r>
          </a:p>
          <a:p>
            <a:pPr eaLnBrk="1" hangingPunct="1"/>
            <a:r>
              <a:rPr lang="en-GB" altLang="fr-FR" sz="1400" dirty="0"/>
              <a:t>(6h – 24 h)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15950" y="1112084"/>
            <a:ext cx="1471613" cy="3884612"/>
            <a:chOff x="1964" y="1393"/>
            <a:chExt cx="1479" cy="3063"/>
          </a:xfrm>
        </p:grpSpPr>
        <p:sp>
          <p:nvSpPr>
            <p:cNvPr id="9234" name="Freeform 5"/>
            <p:cNvSpPr>
              <a:spLocks/>
            </p:cNvSpPr>
            <p:nvPr/>
          </p:nvSpPr>
          <p:spPr bwMode="auto">
            <a:xfrm>
              <a:off x="1964" y="1613"/>
              <a:ext cx="1103" cy="2486"/>
            </a:xfrm>
            <a:custGeom>
              <a:avLst/>
              <a:gdLst>
                <a:gd name="T0" fmla="*/ 290 w 1103"/>
                <a:gd name="T1" fmla="*/ 0 h 2486"/>
                <a:gd name="T2" fmla="*/ 326 w 1103"/>
                <a:gd name="T3" fmla="*/ 155 h 2486"/>
                <a:gd name="T4" fmla="*/ 729 w 1103"/>
                <a:gd name="T5" fmla="*/ 393 h 2486"/>
                <a:gd name="T6" fmla="*/ 820 w 1103"/>
                <a:gd name="T7" fmla="*/ 594 h 2486"/>
                <a:gd name="T8" fmla="*/ 701 w 1103"/>
                <a:gd name="T9" fmla="*/ 667 h 2486"/>
                <a:gd name="T10" fmla="*/ 143 w 1103"/>
                <a:gd name="T11" fmla="*/ 448 h 2486"/>
                <a:gd name="T12" fmla="*/ 116 w 1103"/>
                <a:gd name="T13" fmla="*/ 694 h 2486"/>
                <a:gd name="T14" fmla="*/ 838 w 1103"/>
                <a:gd name="T15" fmla="*/ 1024 h 2486"/>
                <a:gd name="T16" fmla="*/ 902 w 1103"/>
                <a:gd name="T17" fmla="*/ 1197 h 2486"/>
                <a:gd name="T18" fmla="*/ 189 w 1103"/>
                <a:gd name="T19" fmla="*/ 1124 h 2486"/>
                <a:gd name="T20" fmla="*/ 143 w 1103"/>
                <a:gd name="T21" fmla="*/ 1517 h 2486"/>
                <a:gd name="T22" fmla="*/ 966 w 1103"/>
                <a:gd name="T23" fmla="*/ 1746 h 2486"/>
                <a:gd name="T24" fmla="*/ 966 w 1103"/>
                <a:gd name="T25" fmla="*/ 2294 h 2486"/>
                <a:gd name="T26" fmla="*/ 729 w 1103"/>
                <a:gd name="T27" fmla="*/ 2486 h 24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3" h="2486">
                  <a:moveTo>
                    <a:pt x="290" y="0"/>
                  </a:moveTo>
                  <a:cubicBezTo>
                    <a:pt x="271" y="44"/>
                    <a:pt x="253" y="89"/>
                    <a:pt x="326" y="155"/>
                  </a:cubicBezTo>
                  <a:cubicBezTo>
                    <a:pt x="399" y="221"/>
                    <a:pt x="647" y="320"/>
                    <a:pt x="729" y="393"/>
                  </a:cubicBezTo>
                  <a:cubicBezTo>
                    <a:pt x="811" y="466"/>
                    <a:pt x="825" y="548"/>
                    <a:pt x="820" y="594"/>
                  </a:cubicBezTo>
                  <a:cubicBezTo>
                    <a:pt x="815" y="640"/>
                    <a:pt x="814" y="691"/>
                    <a:pt x="701" y="667"/>
                  </a:cubicBezTo>
                  <a:cubicBezTo>
                    <a:pt x="588" y="643"/>
                    <a:pt x="240" y="444"/>
                    <a:pt x="143" y="448"/>
                  </a:cubicBezTo>
                  <a:cubicBezTo>
                    <a:pt x="46" y="452"/>
                    <a:pt x="0" y="598"/>
                    <a:pt x="116" y="694"/>
                  </a:cubicBezTo>
                  <a:cubicBezTo>
                    <a:pt x="232" y="790"/>
                    <a:pt x="707" y="940"/>
                    <a:pt x="838" y="1024"/>
                  </a:cubicBezTo>
                  <a:cubicBezTo>
                    <a:pt x="969" y="1108"/>
                    <a:pt x="1010" y="1180"/>
                    <a:pt x="902" y="1197"/>
                  </a:cubicBezTo>
                  <a:cubicBezTo>
                    <a:pt x="794" y="1214"/>
                    <a:pt x="315" y="1071"/>
                    <a:pt x="189" y="1124"/>
                  </a:cubicBezTo>
                  <a:cubicBezTo>
                    <a:pt x="63" y="1177"/>
                    <a:pt x="14" y="1413"/>
                    <a:pt x="143" y="1517"/>
                  </a:cubicBezTo>
                  <a:cubicBezTo>
                    <a:pt x="272" y="1621"/>
                    <a:pt x="829" y="1616"/>
                    <a:pt x="966" y="1746"/>
                  </a:cubicBezTo>
                  <a:cubicBezTo>
                    <a:pt x="1103" y="1876"/>
                    <a:pt x="1006" y="2171"/>
                    <a:pt x="966" y="2294"/>
                  </a:cubicBezTo>
                  <a:cubicBezTo>
                    <a:pt x="926" y="2417"/>
                    <a:pt x="827" y="2451"/>
                    <a:pt x="729" y="24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5" name="Freeform 6"/>
            <p:cNvSpPr>
              <a:spLocks/>
            </p:cNvSpPr>
            <p:nvPr/>
          </p:nvSpPr>
          <p:spPr bwMode="auto">
            <a:xfrm>
              <a:off x="2133" y="1613"/>
              <a:ext cx="1310" cy="2587"/>
            </a:xfrm>
            <a:custGeom>
              <a:avLst/>
              <a:gdLst>
                <a:gd name="T0" fmla="*/ 523 w 1310"/>
                <a:gd name="T1" fmla="*/ 0 h 2587"/>
                <a:gd name="T2" fmla="*/ 633 w 1310"/>
                <a:gd name="T3" fmla="*/ 310 h 2587"/>
                <a:gd name="T4" fmla="*/ 1026 w 1310"/>
                <a:gd name="T5" fmla="*/ 621 h 2587"/>
                <a:gd name="T6" fmla="*/ 980 w 1310"/>
                <a:gd name="T7" fmla="*/ 868 h 2587"/>
                <a:gd name="T8" fmla="*/ 240 w 1310"/>
                <a:gd name="T9" fmla="*/ 649 h 2587"/>
                <a:gd name="T10" fmla="*/ 212 w 1310"/>
                <a:gd name="T11" fmla="*/ 740 h 2587"/>
                <a:gd name="T12" fmla="*/ 1090 w 1310"/>
                <a:gd name="T13" fmla="*/ 1051 h 2587"/>
                <a:gd name="T14" fmla="*/ 1117 w 1310"/>
                <a:gd name="T15" fmla="*/ 1371 h 2587"/>
                <a:gd name="T16" fmla="*/ 678 w 1310"/>
                <a:gd name="T17" fmla="*/ 1398 h 2587"/>
                <a:gd name="T18" fmla="*/ 166 w 1310"/>
                <a:gd name="T19" fmla="*/ 1261 h 2587"/>
                <a:gd name="T20" fmla="*/ 148 w 1310"/>
                <a:gd name="T21" fmla="*/ 1389 h 2587"/>
                <a:gd name="T22" fmla="*/ 1053 w 1310"/>
                <a:gd name="T23" fmla="*/ 1581 h 2587"/>
                <a:gd name="T24" fmla="*/ 1264 w 1310"/>
                <a:gd name="T25" fmla="*/ 1965 h 2587"/>
                <a:gd name="T26" fmla="*/ 779 w 1310"/>
                <a:gd name="T27" fmla="*/ 2441 h 2587"/>
                <a:gd name="T28" fmla="*/ 770 w 1310"/>
                <a:gd name="T29" fmla="*/ 2587 h 25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0" h="2587">
                  <a:moveTo>
                    <a:pt x="523" y="0"/>
                  </a:moveTo>
                  <a:cubicBezTo>
                    <a:pt x="536" y="103"/>
                    <a:pt x="549" y="207"/>
                    <a:pt x="633" y="310"/>
                  </a:cubicBezTo>
                  <a:cubicBezTo>
                    <a:pt x="717" y="413"/>
                    <a:pt x="968" y="528"/>
                    <a:pt x="1026" y="621"/>
                  </a:cubicBezTo>
                  <a:cubicBezTo>
                    <a:pt x="1084" y="714"/>
                    <a:pt x="1111" y="863"/>
                    <a:pt x="980" y="868"/>
                  </a:cubicBezTo>
                  <a:cubicBezTo>
                    <a:pt x="849" y="873"/>
                    <a:pt x="368" y="670"/>
                    <a:pt x="240" y="649"/>
                  </a:cubicBezTo>
                  <a:cubicBezTo>
                    <a:pt x="112" y="628"/>
                    <a:pt x="70" y="673"/>
                    <a:pt x="212" y="740"/>
                  </a:cubicBezTo>
                  <a:cubicBezTo>
                    <a:pt x="354" y="807"/>
                    <a:pt x="939" y="946"/>
                    <a:pt x="1090" y="1051"/>
                  </a:cubicBezTo>
                  <a:cubicBezTo>
                    <a:pt x="1241" y="1156"/>
                    <a:pt x="1186" y="1313"/>
                    <a:pt x="1117" y="1371"/>
                  </a:cubicBezTo>
                  <a:cubicBezTo>
                    <a:pt x="1048" y="1429"/>
                    <a:pt x="836" y="1416"/>
                    <a:pt x="678" y="1398"/>
                  </a:cubicBezTo>
                  <a:cubicBezTo>
                    <a:pt x="520" y="1380"/>
                    <a:pt x="254" y="1263"/>
                    <a:pt x="166" y="1261"/>
                  </a:cubicBezTo>
                  <a:cubicBezTo>
                    <a:pt x="78" y="1259"/>
                    <a:pt x="0" y="1336"/>
                    <a:pt x="148" y="1389"/>
                  </a:cubicBezTo>
                  <a:cubicBezTo>
                    <a:pt x="296" y="1442"/>
                    <a:pt x="867" y="1485"/>
                    <a:pt x="1053" y="1581"/>
                  </a:cubicBezTo>
                  <a:cubicBezTo>
                    <a:pt x="1239" y="1677"/>
                    <a:pt x="1310" y="1822"/>
                    <a:pt x="1264" y="1965"/>
                  </a:cubicBezTo>
                  <a:cubicBezTo>
                    <a:pt x="1218" y="2108"/>
                    <a:pt x="861" y="2337"/>
                    <a:pt x="779" y="2441"/>
                  </a:cubicBezTo>
                  <a:cubicBezTo>
                    <a:pt x="697" y="2545"/>
                    <a:pt x="733" y="2566"/>
                    <a:pt x="770" y="25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6" name="Oval 7"/>
            <p:cNvSpPr>
              <a:spLocks noChangeArrowheads="1"/>
            </p:cNvSpPr>
            <p:nvPr/>
          </p:nvSpPr>
          <p:spPr bwMode="auto">
            <a:xfrm>
              <a:off x="2209" y="1539"/>
              <a:ext cx="456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252" y="1393"/>
              <a:ext cx="311" cy="260"/>
              <a:chOff x="2961" y="302"/>
              <a:chExt cx="311" cy="260"/>
            </a:xfrm>
          </p:grpSpPr>
          <p:sp>
            <p:nvSpPr>
              <p:cNvPr id="9239" name="Oval 9"/>
              <p:cNvSpPr>
                <a:spLocks noChangeArrowheads="1"/>
              </p:cNvSpPr>
              <p:nvPr/>
            </p:nvSpPr>
            <p:spPr bwMode="auto">
              <a:xfrm>
                <a:off x="3145" y="302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0" name="Oval 10"/>
              <p:cNvSpPr>
                <a:spLocks noChangeArrowheads="1"/>
              </p:cNvSpPr>
              <p:nvPr/>
            </p:nvSpPr>
            <p:spPr bwMode="auto">
              <a:xfrm>
                <a:off x="3190" y="365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1" name="Oval 11"/>
              <p:cNvSpPr>
                <a:spLocks noChangeArrowheads="1"/>
              </p:cNvSpPr>
              <p:nvPr/>
            </p:nvSpPr>
            <p:spPr bwMode="auto">
              <a:xfrm>
                <a:off x="3170" y="41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2" name="Oval 12"/>
              <p:cNvSpPr>
                <a:spLocks noChangeArrowheads="1"/>
              </p:cNvSpPr>
              <p:nvPr/>
            </p:nvSpPr>
            <p:spPr bwMode="auto">
              <a:xfrm>
                <a:off x="3132" y="38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3" name="Oval 13"/>
              <p:cNvSpPr>
                <a:spLocks noChangeArrowheads="1"/>
              </p:cNvSpPr>
              <p:nvPr/>
            </p:nvSpPr>
            <p:spPr bwMode="auto">
              <a:xfrm>
                <a:off x="3095" y="47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4" name="Oval 14"/>
              <p:cNvSpPr>
                <a:spLocks noChangeArrowheads="1"/>
              </p:cNvSpPr>
              <p:nvPr/>
            </p:nvSpPr>
            <p:spPr bwMode="auto">
              <a:xfrm>
                <a:off x="3066" y="388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5" name="Oval 15"/>
              <p:cNvSpPr>
                <a:spLocks noChangeArrowheads="1"/>
              </p:cNvSpPr>
              <p:nvPr/>
            </p:nvSpPr>
            <p:spPr bwMode="auto">
              <a:xfrm>
                <a:off x="3056" y="33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6" name="Oval 16"/>
              <p:cNvSpPr>
                <a:spLocks noChangeArrowheads="1"/>
              </p:cNvSpPr>
              <p:nvPr/>
            </p:nvSpPr>
            <p:spPr bwMode="auto">
              <a:xfrm>
                <a:off x="3046" y="45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7" name="Oval 17"/>
              <p:cNvSpPr>
                <a:spLocks noChangeArrowheads="1"/>
              </p:cNvSpPr>
              <p:nvPr/>
            </p:nvSpPr>
            <p:spPr bwMode="auto">
              <a:xfrm>
                <a:off x="2962" y="376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8" name="Oval 18"/>
              <p:cNvSpPr>
                <a:spLocks noChangeArrowheads="1"/>
              </p:cNvSpPr>
              <p:nvPr/>
            </p:nvSpPr>
            <p:spPr bwMode="auto">
              <a:xfrm>
                <a:off x="2961" y="320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sp>
          <p:nvSpPr>
            <p:cNvPr id="9238" name="Oval 19"/>
            <p:cNvSpPr>
              <a:spLocks noChangeArrowheads="1"/>
            </p:cNvSpPr>
            <p:nvPr/>
          </p:nvSpPr>
          <p:spPr bwMode="auto">
            <a:xfrm>
              <a:off x="2583" y="4136"/>
              <a:ext cx="265" cy="32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9222" name="Text Box 21"/>
          <p:cNvSpPr txBox="1">
            <a:spLocks noChangeArrowheads="1"/>
          </p:cNvSpPr>
          <p:nvPr/>
        </p:nvSpPr>
        <p:spPr bwMode="auto">
          <a:xfrm>
            <a:off x="425450" y="1089859"/>
            <a:ext cx="439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0 h</a:t>
            </a:r>
          </a:p>
        </p:txBody>
      </p:sp>
      <p:sp>
        <p:nvSpPr>
          <p:cNvPr id="9223" name="Text Box 22"/>
          <p:cNvSpPr txBox="1">
            <a:spLocks noChangeArrowheads="1"/>
          </p:cNvSpPr>
          <p:nvPr/>
        </p:nvSpPr>
        <p:spPr bwMode="auto">
          <a:xfrm>
            <a:off x="1074738" y="4926846"/>
            <a:ext cx="542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24 h</a:t>
            </a:r>
          </a:p>
        </p:txBody>
      </p:sp>
      <p:grpSp>
        <p:nvGrpSpPr>
          <p:cNvPr id="4" name="Groupe 4"/>
          <p:cNvGrpSpPr/>
          <p:nvPr/>
        </p:nvGrpSpPr>
        <p:grpSpPr>
          <a:xfrm>
            <a:off x="5862638" y="2277309"/>
            <a:ext cx="2921000" cy="1952625"/>
            <a:chOff x="5976938" y="2890838"/>
            <a:chExt cx="2921000" cy="1952625"/>
          </a:xfrm>
        </p:grpSpPr>
        <p:sp>
          <p:nvSpPr>
            <p:cNvPr id="9226" name="Rectangle 159"/>
            <p:cNvSpPr>
              <a:spLocks noChangeArrowheads="1"/>
            </p:cNvSpPr>
            <p:nvPr/>
          </p:nvSpPr>
          <p:spPr bwMode="auto">
            <a:xfrm>
              <a:off x="7323138" y="4265613"/>
              <a:ext cx="1574800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altLang="fr-FR" sz="1400"/>
                <a:t>Coquille</a:t>
              </a:r>
            </a:p>
            <a:p>
              <a:r>
                <a:rPr lang="fr-FR" altLang="fr-FR" sz="1200">
                  <a:solidFill>
                    <a:srgbClr val="000000"/>
                  </a:solidFill>
                </a:rPr>
                <a:t>- Membranes coquillières</a:t>
              </a:r>
            </a:p>
            <a:p>
              <a:r>
                <a:rPr lang="fr-FR" altLang="fr-FR" sz="1200">
                  <a:solidFill>
                    <a:srgbClr val="000000"/>
                  </a:solidFill>
                </a:rPr>
                <a:t>- Couche calcifiée</a:t>
              </a:r>
              <a:endParaRPr lang="fr-FR" altLang="fr-FR" sz="1200"/>
            </a:p>
          </p:txBody>
        </p:sp>
        <p:sp>
          <p:nvSpPr>
            <p:cNvPr id="9228" name="Oval 162"/>
            <p:cNvSpPr>
              <a:spLocks noChangeArrowheads="1"/>
            </p:cNvSpPr>
            <p:nvPr/>
          </p:nvSpPr>
          <p:spPr bwMode="auto">
            <a:xfrm>
              <a:off x="5976938" y="2890838"/>
              <a:ext cx="1631950" cy="1168400"/>
            </a:xfrm>
            <a:prstGeom prst="ellips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9229" name="Line 165"/>
            <p:cNvSpPr>
              <a:spLocks noChangeShapeType="1"/>
            </p:cNvSpPr>
            <p:nvPr/>
          </p:nvSpPr>
          <p:spPr bwMode="auto">
            <a:xfrm flipH="1" flipV="1">
              <a:off x="7324725" y="3919538"/>
              <a:ext cx="381000" cy="3524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e 2"/>
          <p:cNvGrpSpPr/>
          <p:nvPr/>
        </p:nvGrpSpPr>
        <p:grpSpPr>
          <a:xfrm>
            <a:off x="6026150" y="1728034"/>
            <a:ext cx="1423988" cy="892175"/>
            <a:chOff x="6140450" y="2341563"/>
            <a:chExt cx="1423988" cy="892175"/>
          </a:xfrm>
        </p:grpSpPr>
        <p:sp>
          <p:nvSpPr>
            <p:cNvPr id="9227" name="Rectangle 161"/>
            <p:cNvSpPr>
              <a:spLocks noChangeArrowheads="1"/>
            </p:cNvSpPr>
            <p:nvPr/>
          </p:nvSpPr>
          <p:spPr bwMode="auto">
            <a:xfrm>
              <a:off x="6140450" y="2341563"/>
              <a:ext cx="1423988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 dirty="0">
                  <a:solidFill>
                    <a:srgbClr val="000000"/>
                  </a:solidFill>
                </a:rPr>
                <a:t>Membrane vitelline</a:t>
              </a:r>
              <a:endParaRPr lang="fr-FR" altLang="fr-FR" sz="1400" dirty="0"/>
            </a:p>
          </p:txBody>
        </p:sp>
        <p:sp>
          <p:nvSpPr>
            <p:cNvPr id="9230" name="Line 167"/>
            <p:cNvSpPr>
              <a:spLocks noChangeShapeType="1"/>
            </p:cNvSpPr>
            <p:nvPr/>
          </p:nvSpPr>
          <p:spPr bwMode="auto">
            <a:xfrm>
              <a:off x="6838950" y="2514600"/>
              <a:ext cx="4763" cy="7191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e 3"/>
          <p:cNvGrpSpPr/>
          <p:nvPr/>
        </p:nvGrpSpPr>
        <p:grpSpPr>
          <a:xfrm>
            <a:off x="5268913" y="2624971"/>
            <a:ext cx="877887" cy="212725"/>
            <a:chOff x="5383213" y="3238500"/>
            <a:chExt cx="877887" cy="212725"/>
          </a:xfrm>
        </p:grpSpPr>
        <p:sp>
          <p:nvSpPr>
            <p:cNvPr id="9224" name="Rectangle 118"/>
            <p:cNvSpPr>
              <a:spLocks noChangeArrowheads="1"/>
            </p:cNvSpPr>
            <p:nvPr/>
          </p:nvSpPr>
          <p:spPr bwMode="auto">
            <a:xfrm>
              <a:off x="5383213" y="3238500"/>
              <a:ext cx="39211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>
                  <a:solidFill>
                    <a:srgbClr val="000000"/>
                  </a:solidFill>
                </a:rPr>
                <a:t>Blanc</a:t>
              </a:r>
              <a:endParaRPr lang="fr-FR" altLang="fr-FR" sz="1400"/>
            </a:p>
          </p:txBody>
        </p:sp>
        <p:sp>
          <p:nvSpPr>
            <p:cNvPr id="9232" name="Line 170"/>
            <p:cNvSpPr>
              <a:spLocks noChangeShapeType="1"/>
            </p:cNvSpPr>
            <p:nvPr/>
          </p:nvSpPr>
          <p:spPr bwMode="auto">
            <a:xfrm flipV="1">
              <a:off x="5803900" y="3284538"/>
              <a:ext cx="457200" cy="762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e 1"/>
          <p:cNvGrpSpPr/>
          <p:nvPr/>
        </p:nvGrpSpPr>
        <p:grpSpPr>
          <a:xfrm>
            <a:off x="6365875" y="2143959"/>
            <a:ext cx="1295400" cy="1046162"/>
            <a:chOff x="6480175" y="2757488"/>
            <a:chExt cx="1295400" cy="1046162"/>
          </a:xfrm>
        </p:grpSpPr>
        <p:sp>
          <p:nvSpPr>
            <p:cNvPr id="9225" name="Rectangle 157"/>
            <p:cNvSpPr>
              <a:spLocks noChangeArrowheads="1"/>
            </p:cNvSpPr>
            <p:nvPr/>
          </p:nvSpPr>
          <p:spPr bwMode="auto">
            <a:xfrm>
              <a:off x="7356475" y="2757488"/>
              <a:ext cx="4191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>
                  <a:solidFill>
                    <a:srgbClr val="000000"/>
                  </a:solidFill>
                </a:rPr>
                <a:t>Jaune</a:t>
              </a:r>
              <a:endParaRPr lang="fr-FR" altLang="fr-FR" sz="1400"/>
            </a:p>
          </p:txBody>
        </p:sp>
        <p:sp>
          <p:nvSpPr>
            <p:cNvPr id="9231" name="Oval 168"/>
            <p:cNvSpPr>
              <a:spLocks noChangeArrowheads="1"/>
            </p:cNvSpPr>
            <p:nvPr/>
          </p:nvSpPr>
          <p:spPr bwMode="auto">
            <a:xfrm>
              <a:off x="6480175" y="3222625"/>
              <a:ext cx="581025" cy="581025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9233" name="Line 172"/>
            <p:cNvSpPr>
              <a:spLocks noChangeShapeType="1"/>
            </p:cNvSpPr>
            <p:nvPr/>
          </p:nvSpPr>
          <p:spPr bwMode="auto">
            <a:xfrm flipH="1">
              <a:off x="6772275" y="2924175"/>
              <a:ext cx="676275" cy="4762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37" name="Picture 2" descr="GVV_77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68" y="4376003"/>
            <a:ext cx="275671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844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5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6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130175" y="0"/>
            <a:ext cx="8939213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50000">
                      <a:schemeClr val="accent1"/>
                    </a:gs>
                    <a:gs pos="100000">
                      <a:schemeClr val="bg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fr-FR" altLang="fr-FR" sz="3200" b="1" dirty="0">
                <a:solidFill>
                  <a:srgbClr val="008000"/>
                </a:solidFill>
              </a:rPr>
              <a:t>La coquille : une barrière physique contre la pénétration bactérienne</a:t>
            </a:r>
          </a:p>
        </p:txBody>
      </p:sp>
      <p:pic>
        <p:nvPicPr>
          <p:cNvPr id="114691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1620838"/>
            <a:ext cx="16779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209550" y="1255713"/>
            <a:ext cx="870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fr-FR" altLang="fr-FR" sz="1600" b="1" dirty="0">
                <a:solidFill>
                  <a:schemeClr val="accent2"/>
                </a:solidFill>
                <a:sym typeface="Wingdings" pitchFamily="2" charset="2"/>
              </a:rPr>
              <a:t> </a:t>
            </a:r>
            <a:r>
              <a:rPr lang="fr-FR" altLang="fr-FR" sz="1600" b="1" dirty="0">
                <a:solidFill>
                  <a:schemeClr val="accent2"/>
                </a:solidFill>
              </a:rPr>
              <a:t>L’intégrité de la coquille est cruciale pour la sécurité alimentaire du consommateur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282700" y="2381250"/>
            <a:ext cx="1925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dirty="0"/>
              <a:t>Apparition de fêlures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764213" y="2370138"/>
            <a:ext cx="2220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/>
              <a:t>Pénétration de bactéries</a:t>
            </a: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3149600" y="2573338"/>
            <a:ext cx="1270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flipH="1">
            <a:off x="4610100" y="2560638"/>
            <a:ext cx="1206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1023938" y="4052888"/>
            <a:ext cx="78898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/>
              <a:t>Comprendre les mécanismes de fabrication de la coquille et déterminer l’origine de ses faiblesses</a:t>
            </a:r>
          </a:p>
          <a:p>
            <a:r>
              <a:rPr lang="fr-FR" altLang="fr-FR" sz="1600"/>
              <a:t> </a:t>
            </a:r>
          </a:p>
          <a:p>
            <a:r>
              <a:rPr lang="fr-FR" altLang="fr-FR" sz="1600"/>
              <a:t>Développer de nouveaux outils pour la sélection</a:t>
            </a:r>
          </a:p>
        </p:txBody>
      </p:sp>
    </p:spTree>
    <p:extLst>
      <p:ext uri="{BB962C8B-B14F-4D97-AF65-F5344CB8AC3E}">
        <p14:creationId xmlns:p14="http://schemas.microsoft.com/office/powerpoint/2010/main" val="35206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/>
      <p:bldP spid="114694" grpId="0"/>
      <p:bldP spid="114695" grpId="0" animBg="1"/>
      <p:bldP spid="114696" grpId="0" animBg="1"/>
      <p:bldP spid="11469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5" name="Picture 5" descr="Gal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3" y="1450975"/>
            <a:ext cx="4287837" cy="4694238"/>
          </a:xfrm>
          <a:prstGeom prst="rect">
            <a:avLst/>
          </a:prstGeom>
          <a:noFill/>
        </p:spPr>
      </p:pic>
      <p:pic>
        <p:nvPicPr>
          <p:cNvPr id="133126" name="Picture 6" descr="~im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113" y="1471613"/>
            <a:ext cx="4645025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0" y="6115050"/>
            <a:ext cx="9144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000">
                <a:solidFill>
                  <a:schemeClr val="accent2"/>
                </a:solidFill>
              </a:rPr>
              <a:t>Dessin de Wilhem von Nathusius, 1821-99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</p:spTree>
    <p:extLst>
      <p:ext uri="{BB962C8B-B14F-4D97-AF65-F5344CB8AC3E}">
        <p14:creationId xmlns:p14="http://schemas.microsoft.com/office/powerpoint/2010/main" val="25648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311275" y="936625"/>
            <a:ext cx="4281488" cy="5440363"/>
            <a:chOff x="0" y="434"/>
            <a:chExt cx="2673" cy="3886"/>
          </a:xfrm>
        </p:grpSpPr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0" y="434"/>
              <a:ext cx="2673" cy="3886"/>
              <a:chOff x="0" y="434"/>
              <a:chExt cx="2673" cy="3886"/>
            </a:xfrm>
          </p:grpSpPr>
          <p:pic>
            <p:nvPicPr>
              <p:cNvPr id="134167" name="Picture 23" descr="745EG1 IS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434"/>
                <a:ext cx="2673" cy="3886"/>
              </a:xfrm>
              <a:prstGeom prst="rect">
                <a:avLst/>
              </a:prstGeom>
              <a:noFill/>
            </p:spPr>
          </p:pic>
          <p:sp>
            <p:nvSpPr>
              <p:cNvPr id="134168" name="Text Box 24"/>
              <p:cNvSpPr txBox="1">
                <a:spLocks noChangeArrowheads="1"/>
              </p:cNvSpPr>
              <p:nvPr/>
            </p:nvSpPr>
            <p:spPr bwMode="auto">
              <a:xfrm>
                <a:off x="1785" y="4120"/>
                <a:ext cx="363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>
                    <a:solidFill>
                      <a:schemeClr val="bg1"/>
                    </a:solidFill>
                    <a:latin typeface="Times New Roman" pitchFamily="18" charset="0"/>
                  </a:rPr>
                  <a:t>50 µm</a:t>
                </a:r>
              </a:p>
            </p:txBody>
          </p:sp>
        </p:grpSp>
        <p:sp>
          <p:nvSpPr>
            <p:cNvPr id="134169" name="Line 25"/>
            <p:cNvSpPr>
              <a:spLocks noChangeShapeType="1"/>
            </p:cNvSpPr>
            <p:nvPr/>
          </p:nvSpPr>
          <p:spPr bwMode="auto">
            <a:xfrm rot="16200000">
              <a:off x="2004" y="3948"/>
              <a:ext cx="1" cy="3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4173" name="Text Box 29"/>
          <p:cNvSpPr txBox="1">
            <a:spLocks noChangeArrowheads="1"/>
          </p:cNvSpPr>
          <p:nvPr/>
        </p:nvSpPr>
        <p:spPr bwMode="auto">
          <a:xfrm>
            <a:off x="1793875" y="3019425"/>
            <a:ext cx="2551113" cy="3968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000" dirty="0"/>
              <a:t>Couche palissadique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262188" y="4398963"/>
            <a:ext cx="5716587" cy="1976437"/>
            <a:chOff x="663" y="2771"/>
            <a:chExt cx="3601" cy="1245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2775" y="2771"/>
              <a:ext cx="1489" cy="1245"/>
              <a:chOff x="2775" y="2771"/>
              <a:chExt cx="1489" cy="1245"/>
            </a:xfrm>
          </p:grpSpPr>
          <p:pic>
            <p:nvPicPr>
              <p:cNvPr id="134161" name="Picture 17" descr="EG-I1 B IS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75" y="2771"/>
                <a:ext cx="1489" cy="1245"/>
              </a:xfrm>
              <a:prstGeom prst="rect">
                <a:avLst/>
              </a:prstGeom>
              <a:noFill/>
            </p:spPr>
          </p:pic>
          <p:sp>
            <p:nvSpPr>
              <p:cNvPr id="134163" name="Text Box 19"/>
              <p:cNvSpPr txBox="1">
                <a:spLocks noChangeArrowheads="1"/>
              </p:cNvSpPr>
              <p:nvPr/>
            </p:nvSpPr>
            <p:spPr bwMode="auto">
              <a:xfrm>
                <a:off x="3101" y="3785"/>
                <a:ext cx="37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 b="1">
                    <a:solidFill>
                      <a:schemeClr val="bg1"/>
                    </a:solidFill>
                    <a:latin typeface="Times New Roman" pitchFamily="18" charset="0"/>
                  </a:rPr>
                  <a:t>10 µm</a:t>
                </a:r>
              </a:p>
            </p:txBody>
          </p:sp>
          <p:sp>
            <p:nvSpPr>
              <p:cNvPr id="134164" name="Line 20"/>
              <p:cNvSpPr>
                <a:spLocks noChangeShapeType="1"/>
              </p:cNvSpPr>
              <p:nvPr/>
            </p:nvSpPr>
            <p:spPr bwMode="auto">
              <a:xfrm>
                <a:off x="3185" y="3830"/>
                <a:ext cx="287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34162" name="Text Box 18"/>
            <p:cNvSpPr txBox="1">
              <a:spLocks noChangeArrowheads="1"/>
            </p:cNvSpPr>
            <p:nvPr/>
          </p:nvSpPr>
          <p:spPr bwMode="auto">
            <a:xfrm>
              <a:off x="663" y="3518"/>
              <a:ext cx="1065" cy="44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/>
                <a:t>Membranes coquillières</a:t>
              </a:r>
            </a:p>
          </p:txBody>
        </p:sp>
        <p:sp>
          <p:nvSpPr>
            <p:cNvPr id="134177" name="AutoShape 33"/>
            <p:cNvSpPr>
              <a:spLocks noChangeArrowheads="1"/>
            </p:cNvSpPr>
            <p:nvPr/>
          </p:nvSpPr>
          <p:spPr bwMode="auto">
            <a:xfrm rot="-789453">
              <a:off x="1712" y="3486"/>
              <a:ext cx="1259" cy="15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2054225" y="2727325"/>
            <a:ext cx="5897563" cy="2462213"/>
            <a:chOff x="532" y="1718"/>
            <a:chExt cx="3715" cy="1551"/>
          </a:xfrm>
        </p:grpSpPr>
        <p:grpSp>
          <p:nvGrpSpPr>
            <p:cNvPr id="7" name="Group 39"/>
            <p:cNvGrpSpPr>
              <a:grpSpLocks/>
            </p:cNvGrpSpPr>
            <p:nvPr/>
          </p:nvGrpSpPr>
          <p:grpSpPr bwMode="auto">
            <a:xfrm>
              <a:off x="2775" y="1718"/>
              <a:ext cx="1472" cy="1037"/>
              <a:chOff x="2775" y="1718"/>
              <a:chExt cx="1472" cy="1037"/>
            </a:xfrm>
          </p:grpSpPr>
          <p:pic>
            <p:nvPicPr>
              <p:cNvPr id="134154" name="Picture 10" descr="739EG4 IS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75" y="1718"/>
                <a:ext cx="1472" cy="1037"/>
              </a:xfrm>
              <a:prstGeom prst="rect">
                <a:avLst/>
              </a:prstGeom>
              <a:noFill/>
            </p:spPr>
          </p:pic>
          <p:sp>
            <p:nvSpPr>
              <p:cNvPr id="134156" name="Text Box 12"/>
              <p:cNvSpPr txBox="1">
                <a:spLocks noChangeArrowheads="1"/>
              </p:cNvSpPr>
              <p:nvPr/>
            </p:nvSpPr>
            <p:spPr bwMode="auto">
              <a:xfrm>
                <a:off x="3181" y="2541"/>
                <a:ext cx="37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 b="1">
                    <a:solidFill>
                      <a:schemeClr val="bg1"/>
                    </a:solidFill>
                    <a:latin typeface="Times New Roman" pitchFamily="18" charset="0"/>
                  </a:rPr>
                  <a:t>10 µm</a:t>
                </a:r>
              </a:p>
            </p:txBody>
          </p:sp>
          <p:sp>
            <p:nvSpPr>
              <p:cNvPr id="134157" name="Line 13"/>
              <p:cNvSpPr>
                <a:spLocks noChangeShapeType="1"/>
              </p:cNvSpPr>
              <p:nvPr/>
            </p:nvSpPr>
            <p:spPr bwMode="auto">
              <a:xfrm>
                <a:off x="3261" y="2701"/>
                <a:ext cx="23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34155" name="Text Box 11"/>
            <p:cNvSpPr txBox="1">
              <a:spLocks noChangeArrowheads="1"/>
            </p:cNvSpPr>
            <p:nvPr/>
          </p:nvSpPr>
          <p:spPr bwMode="auto">
            <a:xfrm>
              <a:off x="532" y="3019"/>
              <a:ext cx="1492" cy="25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 dirty="0"/>
                <a:t>Couche des cônes</a:t>
              </a:r>
            </a:p>
          </p:txBody>
        </p:sp>
        <p:sp>
          <p:nvSpPr>
            <p:cNvPr id="134178" name="AutoShape 34"/>
            <p:cNvSpPr>
              <a:spLocks noChangeArrowheads="1"/>
            </p:cNvSpPr>
            <p:nvPr/>
          </p:nvSpPr>
          <p:spPr bwMode="auto">
            <a:xfrm rot="-2126472">
              <a:off x="1930" y="2572"/>
              <a:ext cx="1259" cy="15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2333625" y="942975"/>
            <a:ext cx="5610225" cy="1778000"/>
            <a:chOff x="708" y="594"/>
            <a:chExt cx="3534" cy="1120"/>
          </a:xfrm>
        </p:grpSpPr>
        <p:pic>
          <p:nvPicPr>
            <p:cNvPr id="134172" name="Picture 28" descr="743EG5 IS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2" y="594"/>
              <a:ext cx="1470" cy="1114"/>
            </a:xfrm>
            <a:prstGeom prst="rect">
              <a:avLst/>
            </a:prstGeom>
            <a:noFill/>
          </p:spPr>
        </p:pic>
        <p:sp>
          <p:nvSpPr>
            <p:cNvPr id="134174" name="Text Box 30"/>
            <p:cNvSpPr txBox="1">
              <a:spLocks noChangeArrowheads="1"/>
            </p:cNvSpPr>
            <p:nvPr/>
          </p:nvSpPr>
          <p:spPr bwMode="auto">
            <a:xfrm>
              <a:off x="3395" y="1541"/>
              <a:ext cx="3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bg1"/>
                  </a:solidFill>
                  <a:latin typeface="Times New Roman" pitchFamily="18" charset="0"/>
                </a:rPr>
                <a:t>10 µm</a:t>
              </a:r>
            </a:p>
          </p:txBody>
        </p:sp>
        <p:sp>
          <p:nvSpPr>
            <p:cNvPr id="134175" name="Line 31"/>
            <p:cNvSpPr>
              <a:spLocks noChangeShapeType="1"/>
            </p:cNvSpPr>
            <p:nvPr/>
          </p:nvSpPr>
          <p:spPr bwMode="auto">
            <a:xfrm>
              <a:off x="3479" y="1571"/>
              <a:ext cx="23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176" name="Text Box 32"/>
            <p:cNvSpPr txBox="1">
              <a:spLocks noChangeArrowheads="1"/>
            </p:cNvSpPr>
            <p:nvPr/>
          </p:nvSpPr>
          <p:spPr bwMode="auto">
            <a:xfrm>
              <a:off x="708" y="636"/>
              <a:ext cx="712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dirty="0"/>
                <a:t>Cuticule</a:t>
              </a:r>
            </a:p>
          </p:txBody>
        </p:sp>
        <p:sp>
          <p:nvSpPr>
            <p:cNvPr id="134179" name="AutoShape 35"/>
            <p:cNvSpPr>
              <a:spLocks noChangeArrowheads="1"/>
            </p:cNvSpPr>
            <p:nvPr/>
          </p:nvSpPr>
          <p:spPr bwMode="auto">
            <a:xfrm>
              <a:off x="1431" y="668"/>
              <a:ext cx="1588" cy="14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</p:spTree>
    <p:extLst>
      <p:ext uri="{BB962C8B-B14F-4D97-AF65-F5344CB8AC3E}">
        <p14:creationId xmlns:p14="http://schemas.microsoft.com/office/powerpoint/2010/main" val="119427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7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65288" y="3978275"/>
            <a:ext cx="7350125" cy="304800"/>
            <a:chOff x="1032" y="2250"/>
            <a:chExt cx="4630" cy="192"/>
          </a:xfrm>
        </p:grpSpPr>
        <p:sp>
          <p:nvSpPr>
            <p:cNvPr id="11305" name="Rectangle 3" descr="20 %"/>
            <p:cNvSpPr>
              <a:spLocks noChangeArrowheads="1"/>
            </p:cNvSpPr>
            <p:nvPr/>
          </p:nvSpPr>
          <p:spPr bwMode="auto">
            <a:xfrm>
              <a:off x="3479" y="2272"/>
              <a:ext cx="2183" cy="139"/>
            </a:xfrm>
            <a:prstGeom prst="rect">
              <a:avLst/>
            </a:prstGeom>
            <a:pattFill prst="pct20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6" name="Text Box 4"/>
            <p:cNvSpPr txBox="1">
              <a:spLocks noChangeArrowheads="1"/>
            </p:cNvSpPr>
            <p:nvPr/>
          </p:nvSpPr>
          <p:spPr bwMode="auto">
            <a:xfrm>
              <a:off x="2062" y="2250"/>
              <a:ext cx="12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Membranes coquillières</a:t>
              </a:r>
            </a:p>
          </p:txBody>
        </p:sp>
        <p:sp>
          <p:nvSpPr>
            <p:cNvPr id="11307" name="Line 5"/>
            <p:cNvSpPr>
              <a:spLocks noChangeShapeType="1"/>
            </p:cNvSpPr>
            <p:nvPr/>
          </p:nvSpPr>
          <p:spPr bwMode="auto">
            <a:xfrm flipH="1">
              <a:off x="1032" y="2344"/>
              <a:ext cx="10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  <p:pic>
        <p:nvPicPr>
          <p:cNvPr id="11268" name="Picture 7" descr="coquill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328738"/>
            <a:ext cx="30257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25700" y="3590925"/>
            <a:ext cx="6073775" cy="438150"/>
            <a:chOff x="1511" y="2017"/>
            <a:chExt cx="3826" cy="276"/>
          </a:xfrm>
        </p:grpSpPr>
        <p:sp>
          <p:nvSpPr>
            <p:cNvPr id="11297" name="Oval 9"/>
            <p:cNvSpPr>
              <a:spLocks noChangeArrowheads="1"/>
            </p:cNvSpPr>
            <p:nvPr/>
          </p:nvSpPr>
          <p:spPr bwMode="auto">
            <a:xfrm>
              <a:off x="4481" y="2214"/>
              <a:ext cx="70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8" name="Line 10"/>
            <p:cNvSpPr>
              <a:spLocks noChangeShapeType="1"/>
            </p:cNvSpPr>
            <p:nvPr/>
          </p:nvSpPr>
          <p:spPr bwMode="auto">
            <a:xfrm>
              <a:off x="3287" y="2125"/>
              <a:ext cx="1177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9" name="Text Box 11"/>
            <p:cNvSpPr txBox="1">
              <a:spLocks noChangeArrowheads="1"/>
            </p:cNvSpPr>
            <p:nvPr/>
          </p:nvSpPr>
          <p:spPr bwMode="auto">
            <a:xfrm>
              <a:off x="2141" y="2017"/>
              <a:ext cx="10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Noyaux mamillaires</a:t>
              </a:r>
            </a:p>
          </p:txBody>
        </p:sp>
        <p:sp>
          <p:nvSpPr>
            <p:cNvPr id="11300" name="Oval 12"/>
            <p:cNvSpPr>
              <a:spLocks noChangeArrowheads="1"/>
            </p:cNvSpPr>
            <p:nvPr/>
          </p:nvSpPr>
          <p:spPr bwMode="auto">
            <a:xfrm>
              <a:off x="3815" y="2237"/>
              <a:ext cx="66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1" name="Line 13"/>
            <p:cNvSpPr>
              <a:spLocks noChangeShapeType="1"/>
            </p:cNvSpPr>
            <p:nvPr/>
          </p:nvSpPr>
          <p:spPr bwMode="auto">
            <a:xfrm>
              <a:off x="3286" y="2133"/>
              <a:ext cx="517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2" name="Oval 14"/>
            <p:cNvSpPr>
              <a:spLocks noChangeArrowheads="1"/>
            </p:cNvSpPr>
            <p:nvPr/>
          </p:nvSpPr>
          <p:spPr bwMode="auto">
            <a:xfrm>
              <a:off x="5267" y="2219"/>
              <a:ext cx="70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3" name="Line 15"/>
            <p:cNvSpPr>
              <a:spLocks noChangeShapeType="1"/>
            </p:cNvSpPr>
            <p:nvPr/>
          </p:nvSpPr>
          <p:spPr bwMode="auto">
            <a:xfrm>
              <a:off x="3285" y="2127"/>
              <a:ext cx="1974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4" name="Line 16"/>
            <p:cNvSpPr>
              <a:spLocks noChangeShapeType="1"/>
            </p:cNvSpPr>
            <p:nvPr/>
          </p:nvSpPr>
          <p:spPr bwMode="auto">
            <a:xfrm flipH="1">
              <a:off x="1511" y="2110"/>
              <a:ext cx="673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6053138" y="3849688"/>
            <a:ext cx="2470150" cy="200025"/>
            <a:chOff x="3790" y="1918"/>
            <a:chExt cx="1556" cy="126"/>
          </a:xfrm>
        </p:grpSpPr>
        <p:sp>
          <p:nvSpPr>
            <p:cNvPr id="11294" name="Oval 18" descr="Papier recyclé"/>
            <p:cNvSpPr>
              <a:spLocks noChangeArrowheads="1"/>
            </p:cNvSpPr>
            <p:nvPr/>
          </p:nvSpPr>
          <p:spPr bwMode="auto">
            <a:xfrm>
              <a:off x="4461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5" name="Oval 19" descr="Papier recyclé"/>
            <p:cNvSpPr>
              <a:spLocks noChangeArrowheads="1"/>
            </p:cNvSpPr>
            <p:nvPr/>
          </p:nvSpPr>
          <p:spPr bwMode="auto">
            <a:xfrm>
              <a:off x="3790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6" name="Oval 20" descr="Papier recyclé"/>
            <p:cNvSpPr>
              <a:spLocks noChangeArrowheads="1"/>
            </p:cNvSpPr>
            <p:nvPr/>
          </p:nvSpPr>
          <p:spPr bwMode="auto">
            <a:xfrm>
              <a:off x="5220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5907088" y="3681413"/>
            <a:ext cx="2744787" cy="347662"/>
            <a:chOff x="3704" y="2063"/>
            <a:chExt cx="1729" cy="219"/>
          </a:xfrm>
        </p:grpSpPr>
        <p:sp>
          <p:nvSpPr>
            <p:cNvPr id="11291" name="Freeform 22" descr="Papier recyclé"/>
            <p:cNvSpPr>
              <a:spLocks/>
            </p:cNvSpPr>
            <p:nvPr/>
          </p:nvSpPr>
          <p:spPr bwMode="auto">
            <a:xfrm>
              <a:off x="4373" y="2063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2" name="Freeform 23" descr="Papier recyclé"/>
            <p:cNvSpPr>
              <a:spLocks/>
            </p:cNvSpPr>
            <p:nvPr/>
          </p:nvSpPr>
          <p:spPr bwMode="auto">
            <a:xfrm>
              <a:off x="3704" y="2072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3" name="Freeform 24" descr="Papier recyclé"/>
            <p:cNvSpPr>
              <a:spLocks/>
            </p:cNvSpPr>
            <p:nvPr/>
          </p:nvSpPr>
          <p:spPr bwMode="auto">
            <a:xfrm>
              <a:off x="5130" y="2068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7370763" y="1087438"/>
            <a:ext cx="520700" cy="3273425"/>
            <a:chOff x="4061" y="1072"/>
            <a:chExt cx="328" cy="1561"/>
          </a:xfrm>
        </p:grpSpPr>
        <p:sp>
          <p:nvSpPr>
            <p:cNvPr id="116762" name="Text Box 26"/>
            <p:cNvSpPr txBox="1">
              <a:spLocks noChangeArrowheads="1"/>
            </p:cNvSpPr>
            <p:nvPr/>
          </p:nvSpPr>
          <p:spPr bwMode="auto">
            <a:xfrm>
              <a:off x="4061" y="1072"/>
              <a:ext cx="328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CCCC"/>
                      </a:gs>
                      <a:gs pos="50000">
                        <a:schemeClr val="bg1"/>
                      </a:gs>
                      <a:gs pos="100000">
                        <a:srgbClr val="FFCC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1400"/>
                <a:t>Pore</a:t>
              </a:r>
            </a:p>
          </p:txBody>
        </p:sp>
        <p:sp>
          <p:nvSpPr>
            <p:cNvPr id="11289" name="Line 27"/>
            <p:cNvSpPr>
              <a:spLocks noChangeShapeType="1"/>
            </p:cNvSpPr>
            <p:nvPr/>
          </p:nvSpPr>
          <p:spPr bwMode="auto">
            <a:xfrm>
              <a:off x="4260" y="1285"/>
              <a:ext cx="0" cy="1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0" name="Line 28"/>
            <p:cNvSpPr>
              <a:spLocks noChangeShapeType="1"/>
            </p:cNvSpPr>
            <p:nvPr/>
          </p:nvSpPr>
          <p:spPr bwMode="auto">
            <a:xfrm flipV="1">
              <a:off x="4305" y="1266"/>
              <a:ext cx="0" cy="1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806700" y="1781175"/>
            <a:ext cx="6054725" cy="2217738"/>
            <a:chOff x="1751" y="866"/>
            <a:chExt cx="3814" cy="1397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3489" y="866"/>
              <a:ext cx="2076" cy="1397"/>
              <a:chOff x="3489" y="866"/>
              <a:chExt cx="2076" cy="1397"/>
            </a:xfrm>
          </p:grpSpPr>
          <p:sp>
            <p:nvSpPr>
              <p:cNvPr id="11285" name="Freeform 31" descr="Papier recyclé"/>
              <p:cNvSpPr>
                <a:spLocks/>
              </p:cNvSpPr>
              <p:nvPr/>
            </p:nvSpPr>
            <p:spPr bwMode="auto">
              <a:xfrm>
                <a:off x="4135" y="867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6" name="Freeform 32" descr="Papier recyclé"/>
              <p:cNvSpPr>
                <a:spLocks/>
              </p:cNvSpPr>
              <p:nvPr/>
            </p:nvSpPr>
            <p:spPr bwMode="auto">
              <a:xfrm>
                <a:off x="3489" y="866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7" name="Freeform 33" descr="Papier recyclé"/>
              <p:cNvSpPr>
                <a:spLocks/>
              </p:cNvSpPr>
              <p:nvPr/>
            </p:nvSpPr>
            <p:spPr bwMode="auto">
              <a:xfrm>
                <a:off x="4875" y="866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1751" y="1337"/>
              <a:ext cx="1984" cy="192"/>
              <a:chOff x="1751" y="1337"/>
              <a:chExt cx="1984" cy="192"/>
            </a:xfrm>
          </p:grpSpPr>
          <p:sp>
            <p:nvSpPr>
              <p:cNvPr id="11282" name="Text Box 35"/>
              <p:cNvSpPr txBox="1">
                <a:spLocks noChangeArrowheads="1"/>
              </p:cNvSpPr>
              <p:nvPr/>
            </p:nvSpPr>
            <p:spPr bwMode="auto">
              <a:xfrm>
                <a:off x="2121" y="1337"/>
                <a:ext cx="104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fr-FR" altLang="fr-FR" sz="1400"/>
                  <a:t>Couche palissadique</a:t>
                </a:r>
              </a:p>
            </p:txBody>
          </p:sp>
          <p:sp>
            <p:nvSpPr>
              <p:cNvPr id="11283" name="Line 36"/>
              <p:cNvSpPr>
                <a:spLocks noChangeShapeType="1"/>
              </p:cNvSpPr>
              <p:nvPr/>
            </p:nvSpPr>
            <p:spPr bwMode="auto">
              <a:xfrm flipH="1">
                <a:off x="1751" y="1431"/>
                <a:ext cx="359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4" name="Line 37"/>
              <p:cNvSpPr>
                <a:spLocks noChangeShapeType="1"/>
              </p:cNvSpPr>
              <p:nvPr/>
            </p:nvSpPr>
            <p:spPr bwMode="auto">
              <a:xfrm>
                <a:off x="3376" y="1437"/>
                <a:ext cx="35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951163" y="1465263"/>
            <a:ext cx="5884862" cy="382587"/>
            <a:chOff x="1842" y="667"/>
            <a:chExt cx="3707" cy="241"/>
          </a:xfrm>
        </p:grpSpPr>
        <p:sp>
          <p:nvSpPr>
            <p:cNvPr id="11275" name="Rectangle 39"/>
            <p:cNvSpPr>
              <a:spLocks noChangeArrowheads="1"/>
            </p:cNvSpPr>
            <p:nvPr/>
          </p:nvSpPr>
          <p:spPr bwMode="auto">
            <a:xfrm>
              <a:off x="3490" y="838"/>
              <a:ext cx="2059" cy="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1842" y="667"/>
              <a:ext cx="1608" cy="241"/>
              <a:chOff x="1842" y="667"/>
              <a:chExt cx="1608" cy="241"/>
            </a:xfrm>
          </p:grpSpPr>
          <p:sp>
            <p:nvSpPr>
              <p:cNvPr id="11277" name="Text Box 41"/>
              <p:cNvSpPr txBox="1">
                <a:spLocks noChangeArrowheads="1"/>
              </p:cNvSpPr>
              <p:nvPr/>
            </p:nvSpPr>
            <p:spPr bwMode="auto">
              <a:xfrm>
                <a:off x="2486" y="716"/>
                <a:ext cx="48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fr-FR" altLang="fr-FR" sz="1400"/>
                  <a:t>Cuticule</a:t>
                </a:r>
              </a:p>
            </p:txBody>
          </p:sp>
          <p:sp>
            <p:nvSpPr>
              <p:cNvPr id="11278" name="Line 42"/>
              <p:cNvSpPr>
                <a:spLocks noChangeShapeType="1"/>
              </p:cNvSpPr>
              <p:nvPr/>
            </p:nvSpPr>
            <p:spPr bwMode="auto">
              <a:xfrm>
                <a:off x="3074" y="838"/>
                <a:ext cx="376" cy="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79" name="Line 43"/>
              <p:cNvSpPr>
                <a:spLocks noChangeShapeType="1"/>
              </p:cNvSpPr>
              <p:nvPr/>
            </p:nvSpPr>
            <p:spPr bwMode="auto">
              <a:xfrm flipH="1" flipV="1">
                <a:off x="1842" y="667"/>
                <a:ext cx="667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2" name="ZoneTexte 11"/>
          <p:cNvSpPr txBox="1"/>
          <p:nvPr/>
        </p:nvSpPr>
        <p:spPr>
          <a:xfrm>
            <a:off x="1665288" y="4833848"/>
            <a:ext cx="690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Quelle est la composition de la coquille ?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	</a:t>
            </a:r>
            <a:r>
              <a:rPr lang="fr-FR" b="1" dirty="0" smtClean="0"/>
              <a:t>- 95 % de minéral (carbonate de calcium)</a:t>
            </a:r>
          </a:p>
          <a:p>
            <a:r>
              <a:rPr lang="fr-FR" b="1" dirty="0"/>
              <a:t>	</a:t>
            </a:r>
            <a:r>
              <a:rPr lang="fr-FR" b="1" dirty="0" smtClean="0"/>
              <a:t>- 3,5 % de matière organique (protéines et sucres complexes)</a:t>
            </a:r>
          </a:p>
          <a:p>
            <a:r>
              <a:rPr lang="fr-FR" b="1" dirty="0"/>
              <a:t>	</a:t>
            </a:r>
            <a:r>
              <a:rPr lang="fr-FR" b="1" dirty="0" smtClean="0"/>
              <a:t>-1,5 % d’eau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68330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Le minéral de la coquille</a:t>
            </a:r>
            <a:endParaRPr lang="fr-FR" alt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427308" y="836057"/>
            <a:ext cx="528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 minéral de la coquille est du carbonate de calcium.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427308" y="1382360"/>
            <a:ext cx="7941215" cy="306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Le </a:t>
            </a: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carbonate de calcium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(CaCO</a:t>
            </a:r>
            <a:r>
              <a:rPr kumimoji="0" lang="fr-FR" altLang="fr-FR" sz="1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3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 est composé d'un ion carbonate (CO</a:t>
            </a:r>
            <a:r>
              <a:rPr kumimoji="0" lang="fr-FR" altLang="fr-FR" sz="1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3</a:t>
            </a:r>
            <a:r>
              <a:rPr kumimoji="0" lang="fr-FR" altLang="fr-FR" sz="1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2-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 et d'un ion calcium (Ca</a:t>
            </a:r>
            <a:r>
              <a:rPr kumimoji="0" lang="fr-FR" altLang="fr-FR" sz="1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2+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). Cette substance blanche a une masse molaire de 100,1 g/mol.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Le carbonate de calcium est le composé majeur des calcaires comme la craie, mais également du marbre. C'est aussi le constituant principal des coquilles d'animaux marins, du corail et des 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escargots.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Le carbonate de calcium cristallise naturellement avec deux formes cristallines principales : l'aragonite et la calcite. Les deux autres formes cristallines sont plus rares : la vatérite &amp; un hexahydrate, formes intermédiaires peu stables qui évoluent vers l’aragonite ou la calcite. </a:t>
            </a:r>
          </a:p>
        </p:txBody>
      </p:sp>
      <p:pic>
        <p:nvPicPr>
          <p:cNvPr id="50" name="Picture 2" descr="\rm{Ca^{2+} + CO_3^{2-} \rightarrow CaCO_3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26" y="2008311"/>
            <a:ext cx="195262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Structure de la calc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86" y="4236422"/>
            <a:ext cx="3406364" cy="24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653597" y="4999426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La forme de carbonate de calcium présente dans la coquille des œufs est la calcite 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88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50645" y="1343659"/>
            <a:ext cx="8993354" cy="4181128"/>
            <a:chOff x="150645" y="1029334"/>
            <a:chExt cx="8993354" cy="4181128"/>
          </a:xfrm>
        </p:grpSpPr>
        <p:pic>
          <p:nvPicPr>
            <p:cNvPr id="10" name="Picture 2" descr="D:\Documents\Etudes\These\Manips\Résultats manips\étude coquille\coquilles utérus 2012\Espagne\Manips\HR SEM\20 juin 2013\20 jun\S55          4177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45" y="1029334"/>
              <a:ext cx="5574836" cy="4181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3367087" y="296249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525251" y="3005732"/>
              <a:ext cx="1777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FF00"/>
                  </a:solidFill>
                </a:rPr>
                <a:t>Mammillary</a:t>
              </a:r>
              <a:r>
                <a:rPr lang="fr-FR" sz="1600" b="1" dirty="0" smtClean="0">
                  <a:solidFill>
                    <a:srgbClr val="FFFF00"/>
                  </a:solidFill>
                </a:rPr>
                <a:t> </a:t>
              </a:r>
              <a:r>
                <a:rPr lang="fr-FR" sz="1600" b="1" dirty="0" err="1" smtClean="0">
                  <a:solidFill>
                    <a:srgbClr val="FFFF00"/>
                  </a:solidFill>
                </a:rPr>
                <a:t>knobs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725481" y="2470009"/>
              <a:ext cx="3418518" cy="135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85750">
                <a:lnSpc>
                  <a:spcPct val="114000"/>
                </a:lnSpc>
                <a:defRPr/>
              </a:pPr>
              <a:r>
                <a:rPr lang="fr-FR" b="1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Time 1 (5-6 h Post ovulation)</a:t>
              </a:r>
              <a:r>
                <a:rPr lang="fr-FR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: </a:t>
              </a:r>
            </a:p>
            <a:p>
              <a:pPr indent="-285750">
                <a:lnSpc>
                  <a:spcPct val="114000"/>
                </a:lnSpc>
                <a:defRPr/>
              </a:pPr>
              <a:r>
                <a:rPr lang="fr-FR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Particules d’ACC se déposent de manière massive sur la totalité des membranes coquillières</a:t>
              </a:r>
              <a:endParaRPr lang="fr-FR" dirty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691276" y="390852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998851" y="1723168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063268" y="210067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187504" y="3484229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700754" y="4206704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514468" y="1247118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931344" y="2636400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83292" y="5782784"/>
            <a:ext cx="40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A. Rodriguez-Navarro, </a:t>
            </a:r>
            <a:r>
              <a:rPr lang="fr-FR" sz="1400" dirty="0" err="1" smtClean="0">
                <a:solidFill>
                  <a:schemeClr val="accent2"/>
                </a:solidFill>
              </a:rPr>
              <a:t>University</a:t>
            </a:r>
            <a:r>
              <a:rPr lang="fr-FR" sz="1400" dirty="0" smtClean="0">
                <a:solidFill>
                  <a:schemeClr val="accent2"/>
                </a:solidFill>
              </a:rPr>
              <a:t> of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pic>
        <p:nvPicPr>
          <p:cNvPr id="24" name="Picture 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84" y="0"/>
            <a:ext cx="972743" cy="5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858623" y="525295"/>
            <a:ext cx="1109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i="0" kern="0" dirty="0" smtClean="0">
                <a:solidFill>
                  <a:srgbClr val="3333CC"/>
                </a:solidFill>
              </a:rPr>
              <a:t>IMPACT</a:t>
            </a:r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6042307" y="1790859"/>
            <a:ext cx="27848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Premier évènements de nucléation</a:t>
            </a:r>
            <a:endParaRPr lang="fr-FR" sz="1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11256" y="1187979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11700" y="1397988"/>
            <a:ext cx="226135" cy="1431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561631" y="1120989"/>
            <a:ext cx="2568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Carbonate de calcium amorphe (ACC)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547749" y="1323098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6162477" y="2208776"/>
            <a:ext cx="2203469" cy="539278"/>
            <a:chOff x="1093694" y="3438585"/>
            <a:chExt cx="2203469" cy="539278"/>
          </a:xfrm>
        </p:grpSpPr>
        <p:sp>
          <p:nvSpPr>
            <p:cNvPr id="37" name="Oval 19" descr="Papier recyclé"/>
            <p:cNvSpPr>
              <a:spLocks noChangeArrowheads="1"/>
            </p:cNvSpPr>
            <p:nvPr/>
          </p:nvSpPr>
          <p:spPr bwMode="auto">
            <a:xfrm>
              <a:off x="2011486" y="3438585"/>
              <a:ext cx="310584" cy="306609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38" name="Oval 19" descr="Papier recyclé"/>
            <p:cNvSpPr>
              <a:spLocks noChangeArrowheads="1"/>
            </p:cNvSpPr>
            <p:nvPr/>
          </p:nvSpPr>
          <p:spPr bwMode="auto">
            <a:xfrm>
              <a:off x="2029912" y="3465684"/>
              <a:ext cx="273730" cy="252413"/>
            </a:xfrm>
            <a:prstGeom prst="ellipse">
              <a:avLst/>
            </a:prstGeom>
            <a:solidFill>
              <a:srgbClr val="EEECE1">
                <a:lumMod val="9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39" name="Oval 19" descr="Papier recyclé"/>
            <p:cNvSpPr>
              <a:spLocks noChangeArrowheads="1"/>
            </p:cNvSpPr>
            <p:nvPr/>
          </p:nvSpPr>
          <p:spPr bwMode="auto">
            <a:xfrm>
              <a:off x="2066766" y="3491880"/>
              <a:ext cx="200025" cy="200025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76522" y="3691905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093694" y="3608531"/>
              <a:ext cx="804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Eggshell</a:t>
              </a:r>
              <a:endPara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Membranes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2492896" y="3491880"/>
              <a:ext cx="804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Mamillary</a:t>
              </a:r>
              <a:endPara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Knobs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295063" y="3635896"/>
              <a:ext cx="325878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676522" y="3635896"/>
              <a:ext cx="359827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Connecteur droit avec flèche 34"/>
          <p:cNvCxnSpPr/>
          <p:nvPr/>
        </p:nvCxnSpPr>
        <p:spPr>
          <a:xfrm flipH="1" flipV="1">
            <a:off x="7271398" y="2345274"/>
            <a:ext cx="418326" cy="11682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6" name="Connecteur droit avec flèche 35"/>
          <p:cNvCxnSpPr/>
          <p:nvPr/>
        </p:nvCxnSpPr>
        <p:spPr>
          <a:xfrm flipV="1">
            <a:off x="6610932" y="2528770"/>
            <a:ext cx="314286" cy="3461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1539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>
                <a:solidFill>
                  <a:srgbClr val="027D51"/>
                </a:solidFill>
                <a:cs typeface="Times New Roman" pitchFamily="18" charset="0"/>
              </a:rPr>
              <a:t>L’œuf de poule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579438"/>
            <a:ext cx="9144000" cy="6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800" b="1" i="0" dirty="0"/>
              <a:t>L’Œuf, un produit de base pour l’alimentation </a:t>
            </a:r>
            <a:r>
              <a:rPr lang="fr-FR" altLang="en-US" sz="1800" b="1" i="0" dirty="0" smtClean="0"/>
              <a:t>humaine</a:t>
            </a:r>
          </a:p>
          <a:p>
            <a:pPr algn="ctr" eaLnBrk="1" hangingPunct="1"/>
            <a:r>
              <a:rPr lang="fr-FR" altLang="en-US" sz="1800" b="1" i="0" dirty="0" smtClean="0"/>
              <a:t>Chambre isolée pour le développement embryonnaire</a:t>
            </a:r>
            <a:endParaRPr lang="fr-FR" altLang="en-US" sz="1800" b="1" i="0" dirty="0"/>
          </a:p>
        </p:txBody>
      </p:sp>
      <p:sp>
        <p:nvSpPr>
          <p:cNvPr id="2" name="ZoneTexte 1"/>
          <p:cNvSpPr txBox="1"/>
          <p:nvPr/>
        </p:nvSpPr>
        <p:spPr>
          <a:xfrm>
            <a:off x="2346722" y="1200904"/>
            <a:ext cx="437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+mj-lt"/>
              </a:rPr>
              <a:t>Les oiseaux sont ovipares et homéothermes</a:t>
            </a:r>
            <a:endParaRPr lang="fr-FR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833198" y="1580608"/>
            <a:ext cx="7552045" cy="1111782"/>
            <a:chOff x="833198" y="1580608"/>
            <a:chExt cx="7552045" cy="1111782"/>
          </a:xfrm>
        </p:grpSpPr>
        <p:sp>
          <p:nvSpPr>
            <p:cNvPr id="3" name="ZoneTexte 2"/>
            <p:cNvSpPr txBox="1"/>
            <p:nvPr/>
          </p:nvSpPr>
          <p:spPr>
            <a:xfrm>
              <a:off x="833198" y="2046059"/>
              <a:ext cx="30270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+mj-lt"/>
                </a:rPr>
                <a:t>Fécondation sexuée et interne</a:t>
              </a:r>
              <a:endParaRPr lang="fr-FR" dirty="0">
                <a:solidFill>
                  <a:srgbClr val="FF0000"/>
                </a:solidFill>
                <a:latin typeface="+mj-lt"/>
              </a:endParaRPr>
            </a:p>
            <a:p>
              <a:r>
                <a:rPr lang="fr-FR" u="sng" dirty="0" smtClean="0">
                  <a:solidFill>
                    <a:srgbClr val="FF0000"/>
                  </a:solidFill>
                  <a:latin typeface="+mj-lt"/>
                </a:rPr>
                <a:t>Mais</a:t>
              </a:r>
              <a:r>
                <a:rPr lang="fr-FR" dirty="0" smtClean="0">
                  <a:solidFill>
                    <a:srgbClr val="FF0000"/>
                  </a:solidFill>
                  <a:latin typeface="+mj-lt"/>
                </a:rPr>
                <a:t> développement externe</a:t>
              </a:r>
              <a:endParaRPr lang="fr-FR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868758" y="2184558"/>
              <a:ext cx="3516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+mj-lt"/>
                </a:rPr>
                <a:t>Température constante à maintenir</a:t>
              </a:r>
              <a:endParaRPr lang="fr-FR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5" name="Connecteur droit 4"/>
            <p:cNvCxnSpPr/>
            <p:nvPr/>
          </p:nvCxnSpPr>
          <p:spPr>
            <a:xfrm flipH="1">
              <a:off x="2655652" y="1590981"/>
              <a:ext cx="882707" cy="455078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5415798" y="1580608"/>
              <a:ext cx="994730" cy="60395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/>
          <p:cNvGrpSpPr/>
          <p:nvPr/>
        </p:nvGrpSpPr>
        <p:grpSpPr>
          <a:xfrm>
            <a:off x="1583886" y="2885368"/>
            <a:ext cx="6465887" cy="1454150"/>
            <a:chOff x="1583886" y="2885368"/>
            <a:chExt cx="6465887" cy="1454150"/>
          </a:xfrm>
        </p:grpSpPr>
        <p:pic>
          <p:nvPicPr>
            <p:cNvPr id="40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4948" y="2913943"/>
              <a:ext cx="1774825" cy="142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AutoShape 43"/>
            <p:cNvSpPr>
              <a:spLocks noChangeArrowheads="1"/>
            </p:cNvSpPr>
            <p:nvPr/>
          </p:nvSpPr>
          <p:spPr bwMode="auto">
            <a:xfrm>
              <a:off x="3015811" y="3502906"/>
              <a:ext cx="3290888" cy="452437"/>
            </a:xfrm>
            <a:prstGeom prst="rightArrow">
              <a:avLst>
                <a:gd name="adj1" fmla="val 69620"/>
                <a:gd name="adj2" fmla="val 201811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385" tIns="45693" rIns="91385" bIns="45693" anchor="ctr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US" altLang="en-US" sz="1600" i="0">
                <a:solidFill>
                  <a:schemeClr val="bg1"/>
                </a:solidFill>
                <a:cs typeface="Arial" charset="0"/>
              </a:endParaRPr>
            </a:p>
          </p:txBody>
        </p:sp>
        <p:pic>
          <p:nvPicPr>
            <p:cNvPr id="42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886" y="2885368"/>
              <a:ext cx="1101725" cy="144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0" y="4573991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800" b="1" i="0" dirty="0"/>
              <a:t>Doit contenir la totalité des composants nécessaires au développement embryonnaire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453586" y="4906653"/>
            <a:ext cx="670877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 dirty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en-US" sz="1600" i="0" dirty="0">
                <a:solidFill>
                  <a:srgbClr val="990000"/>
                </a:solidFill>
              </a:rPr>
              <a:t>Éléments nutritionnels parfaitement équilibrés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 dirty="0">
                <a:solidFill>
                  <a:srgbClr val="990000"/>
                </a:solidFill>
              </a:rPr>
              <a:t> Nombreux composés avec un large spectre d’activités biologiques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 dirty="0">
                <a:solidFill>
                  <a:srgbClr val="990000"/>
                </a:solidFill>
              </a:rPr>
              <a:t> Systèmes de protection (défenses naturelles)</a:t>
            </a:r>
          </a:p>
        </p:txBody>
      </p:sp>
      <p:grpSp>
        <p:nvGrpSpPr>
          <p:cNvPr id="45" name="Groupe 39"/>
          <p:cNvGrpSpPr>
            <a:grpSpLocks/>
          </p:cNvGrpSpPr>
          <p:nvPr/>
        </p:nvGrpSpPr>
        <p:grpSpPr bwMode="auto">
          <a:xfrm>
            <a:off x="1477523" y="6008377"/>
            <a:ext cx="6438900" cy="787400"/>
            <a:chOff x="1690577" y="5156791"/>
            <a:chExt cx="6438502" cy="787073"/>
          </a:xfrm>
        </p:grpSpPr>
        <p:cxnSp>
          <p:nvCxnSpPr>
            <p:cNvPr id="46" name="Connecteur droit 45"/>
            <p:cNvCxnSpPr/>
            <p:nvPr/>
          </p:nvCxnSpPr>
          <p:spPr>
            <a:xfrm>
              <a:off x="1701689" y="5156791"/>
              <a:ext cx="0" cy="6379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1690577" y="5455117"/>
              <a:ext cx="7444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1693752" y="5797875"/>
              <a:ext cx="7444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33"/>
            <p:cNvSpPr txBox="1">
              <a:spLocks noChangeArrowheads="1"/>
            </p:cNvSpPr>
            <p:nvPr/>
          </p:nvSpPr>
          <p:spPr bwMode="auto">
            <a:xfrm>
              <a:off x="2360461" y="5283738"/>
              <a:ext cx="3765317" cy="33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en-US" sz="1600" i="0" dirty="0"/>
                <a:t>Défense physique (coquille principalement)</a:t>
              </a:r>
            </a:p>
          </p:txBody>
        </p:sp>
        <p:sp>
          <p:nvSpPr>
            <p:cNvPr id="50" name="ZoneTexte 34"/>
            <p:cNvSpPr txBox="1">
              <a:spLocks noChangeArrowheads="1"/>
            </p:cNvSpPr>
            <p:nvPr/>
          </p:nvSpPr>
          <p:spPr bwMode="auto">
            <a:xfrm>
              <a:off x="2374747" y="5607454"/>
              <a:ext cx="5754332" cy="33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en-US" sz="1600" i="0"/>
                <a:t>Défense chimique (activité antimicrobienne des protéines de l’œuf)</a:t>
              </a:r>
            </a:p>
          </p:txBody>
        </p:sp>
      </p:grpSp>
      <p:grpSp>
        <p:nvGrpSpPr>
          <p:cNvPr id="51" name="Groupe 40"/>
          <p:cNvGrpSpPr>
            <a:grpSpLocks/>
          </p:cNvGrpSpPr>
          <p:nvPr/>
        </p:nvGrpSpPr>
        <p:grpSpPr bwMode="auto">
          <a:xfrm>
            <a:off x="2795148" y="2363478"/>
            <a:ext cx="3149600" cy="2219325"/>
            <a:chOff x="2796530" y="910717"/>
            <a:chExt cx="3149568" cy="2424323"/>
          </a:xfrm>
        </p:grpSpPr>
        <p:sp>
          <p:nvSpPr>
            <p:cNvPr id="52" name="AutoShape 45"/>
            <p:cNvSpPr>
              <a:spLocks noChangeArrowheads="1"/>
            </p:cNvSpPr>
            <p:nvPr/>
          </p:nvSpPr>
          <p:spPr bwMode="auto">
            <a:xfrm>
              <a:off x="2796530" y="910717"/>
              <a:ext cx="3149568" cy="1317944"/>
            </a:xfrm>
            <a:prstGeom prst="irregularSeal2">
              <a:avLst/>
            </a:prstGeom>
            <a:noFill/>
            <a:ln w="9525" algn="ctr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85" tIns="45693" rIns="91385" bIns="4569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1600" i="0" dirty="0">
                  <a:solidFill>
                    <a:srgbClr val="990000"/>
                  </a:solidFill>
                  <a:cs typeface="Arial" charset="0"/>
                </a:rPr>
                <a:t>Agressions physiques</a:t>
              </a:r>
            </a:p>
          </p:txBody>
        </p:sp>
        <p:sp>
          <p:nvSpPr>
            <p:cNvPr id="53" name="AutoShape 44"/>
            <p:cNvSpPr>
              <a:spLocks noChangeArrowheads="1"/>
            </p:cNvSpPr>
            <p:nvPr/>
          </p:nvSpPr>
          <p:spPr bwMode="auto">
            <a:xfrm>
              <a:off x="2936229" y="2620576"/>
              <a:ext cx="2662210" cy="714464"/>
            </a:xfrm>
            <a:prstGeom prst="irregularSeal2">
              <a:avLst/>
            </a:prstGeom>
            <a:noFill/>
            <a:ln w="9525" algn="ctr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85" tIns="45693" rIns="91385" bIns="4569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1600" i="0" dirty="0">
                  <a:solidFill>
                    <a:srgbClr val="990000"/>
                  </a:solidFill>
                  <a:cs typeface="Arial" charset="0"/>
                </a:rPr>
                <a:t>Microbes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24" name="Picture 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84" y="0"/>
            <a:ext cx="972743" cy="5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858623" y="525295"/>
            <a:ext cx="1109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i="0" kern="0" dirty="0" smtClean="0">
                <a:solidFill>
                  <a:srgbClr val="3333CC"/>
                </a:solidFill>
              </a:rPr>
              <a:t>IMPACT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9" y="1387793"/>
            <a:ext cx="5634723" cy="4226043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4211370" y="1781818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3262007" y="4275356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860355" y="2776898"/>
            <a:ext cx="3282949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14000"/>
              </a:lnSpc>
              <a:defRPr/>
            </a:pPr>
            <a:r>
              <a:rPr lang="en-GB" b="1" dirty="0" smtClean="0">
                <a:solidFill>
                  <a:srgbClr val="4F6228"/>
                </a:solidFill>
                <a:cs typeface="Angsana New" pitchFamily="18" charset="-34"/>
              </a:rPr>
              <a:t>Time 2 (6-7 h post ovulation)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:</a:t>
            </a:r>
          </a:p>
          <a:p>
            <a:pPr indent="-285750">
              <a:lnSpc>
                <a:spcPct val="114000"/>
              </a:lnSpc>
              <a:defRPr/>
            </a:pP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Transformation </a:t>
            </a:r>
            <a:r>
              <a:rPr lang="en-GB" dirty="0" err="1" smtClean="0">
                <a:solidFill>
                  <a:srgbClr val="4F6228"/>
                </a:solidFill>
                <a:cs typeface="Angsana New" pitchFamily="18" charset="-34"/>
              </a:rPr>
              <a:t>directe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 de </a:t>
            </a:r>
            <a:r>
              <a:rPr lang="en-GB" dirty="0" err="1" smtClean="0">
                <a:solidFill>
                  <a:srgbClr val="4F6228"/>
                </a:solidFill>
                <a:cs typeface="Angsana New" pitchFamily="18" charset="-34"/>
              </a:rPr>
              <a:t>l’ACC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 </a:t>
            </a:r>
            <a:r>
              <a:rPr lang="en-GB" dirty="0" err="1" smtClean="0">
                <a:solidFill>
                  <a:srgbClr val="4F6228"/>
                </a:solidFill>
                <a:cs typeface="Angsana New" pitchFamily="18" charset="-34"/>
              </a:rPr>
              <a:t>en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 </a:t>
            </a:r>
            <a:r>
              <a:rPr lang="en-GB" dirty="0" err="1" smtClean="0">
                <a:solidFill>
                  <a:srgbClr val="4F6228"/>
                </a:solidFill>
                <a:cs typeface="Angsana New" pitchFamily="18" charset="-34"/>
              </a:rPr>
              <a:t>aggrégats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 de calcite sur les </a:t>
            </a:r>
            <a:r>
              <a:rPr lang="en-GB" dirty="0" err="1" smtClean="0">
                <a:solidFill>
                  <a:srgbClr val="4F6228"/>
                </a:solidFill>
                <a:cs typeface="Angsana New" pitchFamily="18" charset="-34"/>
              </a:rPr>
              <a:t>noyaux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 </a:t>
            </a:r>
            <a:r>
              <a:rPr lang="en-GB" dirty="0" err="1" smtClean="0">
                <a:solidFill>
                  <a:srgbClr val="4F6228"/>
                </a:solidFill>
                <a:cs typeface="Angsana New" pitchFamily="18" charset="-34"/>
              </a:rPr>
              <a:t>mammillaires</a:t>
            </a:r>
            <a:endParaRPr lang="en-GB" dirty="0">
              <a:solidFill>
                <a:srgbClr val="4F6228"/>
              </a:solidFill>
              <a:cs typeface="Angsana New" pitchFamily="18" charset="-34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3443442" y="3023906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440564" y="2688718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108487" y="2068859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512455" y="2326324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374711" y="4889411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192535" y="4651129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1028639" y="3543760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38607" y="1781970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83292" y="5782784"/>
            <a:ext cx="40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A. Rodriguez-Navarro, </a:t>
            </a:r>
            <a:r>
              <a:rPr lang="fr-FR" sz="1400" dirty="0" err="1" smtClean="0">
                <a:solidFill>
                  <a:schemeClr val="accent2"/>
                </a:solidFill>
              </a:rPr>
              <a:t>University</a:t>
            </a:r>
            <a:r>
              <a:rPr lang="fr-FR" sz="1400" dirty="0" smtClean="0">
                <a:solidFill>
                  <a:schemeClr val="accent2"/>
                </a:solidFill>
              </a:rPr>
              <a:t> of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6500228" y="2085776"/>
            <a:ext cx="14685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Calcite formation</a:t>
            </a:r>
            <a:endParaRPr lang="fr-FR" sz="1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311256" y="1187979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311700" y="1397988"/>
            <a:ext cx="226135" cy="1431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561631" y="112098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547749" y="1323098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6710860" y="2355248"/>
            <a:ext cx="944419" cy="439257"/>
            <a:chOff x="4381734" y="3692068"/>
            <a:chExt cx="944419" cy="439257"/>
          </a:xfrm>
        </p:grpSpPr>
        <p:grpSp>
          <p:nvGrpSpPr>
            <p:cNvPr id="65" name="Groupe 64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67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ZoneTexte 69"/>
          <p:cNvSpPr txBox="1"/>
          <p:nvPr/>
        </p:nvSpPr>
        <p:spPr>
          <a:xfrm>
            <a:off x="157012" y="700892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Role of amorphous calcium carbonate (ACC)</a:t>
            </a:r>
          </a:p>
        </p:txBody>
      </p:sp>
    </p:spTree>
    <p:extLst>
      <p:ext uri="{BB962C8B-B14F-4D97-AF65-F5344CB8AC3E}">
        <p14:creationId xmlns:p14="http://schemas.microsoft.com/office/powerpoint/2010/main" val="32355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230188" y="958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initiale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50913" y="1772816"/>
            <a:ext cx="6501407" cy="4913734"/>
            <a:chOff x="599" y="931"/>
            <a:chExt cx="4505" cy="3281"/>
          </a:xfrm>
        </p:grpSpPr>
        <p:pic>
          <p:nvPicPr>
            <p:cNvPr id="139268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9" y="931"/>
              <a:ext cx="4444" cy="2939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39271" name="Text Box 7"/>
            <p:cNvSpPr txBox="1">
              <a:spLocks noChangeArrowheads="1"/>
            </p:cNvSpPr>
            <p:nvPr/>
          </p:nvSpPr>
          <p:spPr bwMode="auto">
            <a:xfrm>
              <a:off x="599" y="3962"/>
              <a:ext cx="4505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dirty="0"/>
                <a:t>Peu à peu les noyaux mamillaires sont recouverts de calcite</a:t>
              </a: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8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82739" y="1454746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3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70001" y="1988839"/>
            <a:ext cx="5606256" cy="4607223"/>
            <a:chOff x="800" y="914"/>
            <a:chExt cx="4034" cy="3241"/>
          </a:xfrm>
        </p:grpSpPr>
        <p:pic>
          <p:nvPicPr>
            <p:cNvPr id="142340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0" y="914"/>
              <a:ext cx="4034" cy="2702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42341" name="Line 5"/>
            <p:cNvSpPr>
              <a:spLocks noChangeShapeType="1"/>
            </p:cNvSpPr>
            <p:nvPr/>
          </p:nvSpPr>
          <p:spPr bwMode="auto">
            <a:xfrm flipV="1">
              <a:off x="3069" y="2142"/>
              <a:ext cx="246" cy="2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882" y="3713"/>
              <a:ext cx="3754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/>
                <a:t>La couche calcifiée est étroitement liée aux fibres de la membrane de la coquille</a:t>
              </a:r>
            </a:p>
          </p:txBody>
        </p:sp>
      </p:grp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230188" y="958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initiale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52" y="11663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74530" y="1424409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06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230188" y="958850"/>
            <a:ext cx="18630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</a:rPr>
              <a:t>La phase </a:t>
            </a:r>
            <a:r>
              <a:rPr lang="fr-FR" sz="2000" dirty="0" smtClean="0">
                <a:solidFill>
                  <a:schemeClr val="accent2"/>
                </a:solidFill>
              </a:rPr>
              <a:t>initiale</a:t>
            </a:r>
            <a:endParaRPr lang="fr-FR" sz="2000" dirty="0">
              <a:solidFill>
                <a:schemeClr val="accent2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25538" y="2009775"/>
            <a:ext cx="5608637" cy="4705350"/>
            <a:chOff x="709" y="923"/>
            <a:chExt cx="4224" cy="3307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709" y="923"/>
              <a:ext cx="4224" cy="3307"/>
              <a:chOff x="709" y="923"/>
              <a:chExt cx="4224" cy="3307"/>
            </a:xfrm>
          </p:grpSpPr>
          <p:pic>
            <p:nvPicPr>
              <p:cNvPr id="141318" name="Picture 6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24" y="923"/>
                <a:ext cx="3897" cy="2554"/>
              </a:xfrm>
              <a:prstGeom prst="rect">
                <a:avLst/>
              </a:prstGeom>
              <a:noFill/>
              <a:ln w="508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41319" name="Text Box 7"/>
              <p:cNvSpPr txBox="1">
                <a:spLocks noChangeArrowheads="1"/>
              </p:cNvSpPr>
              <p:nvPr/>
            </p:nvSpPr>
            <p:spPr bwMode="auto">
              <a:xfrm>
                <a:off x="709" y="3596"/>
                <a:ext cx="4224" cy="63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fr-FR" sz="2000" dirty="0"/>
                  <a:t>Les noyaux mamillaires recouverts de carbonate de calcium (calcite) forment des cônes qui fusionnent au fur et à mesure que la calcification se poursuit</a:t>
                </a:r>
              </a:p>
            </p:txBody>
          </p:sp>
        </p:grpSp>
        <p:sp>
          <p:nvSpPr>
            <p:cNvPr id="141321" name="Text Box 9"/>
            <p:cNvSpPr txBox="1">
              <a:spLocks noChangeArrowheads="1"/>
            </p:cNvSpPr>
            <p:nvPr/>
          </p:nvSpPr>
          <p:spPr bwMode="auto">
            <a:xfrm>
              <a:off x="1157" y="3227"/>
              <a:ext cx="6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99"/>
                  </a:solidFill>
                </a:rPr>
                <a:t>Surface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0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82739" y="1454746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45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88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de croissance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328613" y="5708649"/>
            <a:ext cx="6705600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2000" dirty="0"/>
              <a:t>Les noyaux mamillaires recouverts de carbonate de calcium (calcite) forment des cônes qui fusionnent au fur et à mesure que la calcification se poursuit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963613" y="1414265"/>
            <a:ext cx="6070600" cy="4297362"/>
            <a:chOff x="1057" y="889"/>
            <a:chExt cx="3824" cy="2707"/>
          </a:xfrm>
        </p:grpSpPr>
        <p:pic>
          <p:nvPicPr>
            <p:cNvPr id="143367" name="Picture 7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57" y="889"/>
              <a:ext cx="3824" cy="2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3368" name="Text Box 8"/>
            <p:cNvSpPr txBox="1">
              <a:spLocks noChangeArrowheads="1"/>
            </p:cNvSpPr>
            <p:nvPr/>
          </p:nvSpPr>
          <p:spPr bwMode="auto">
            <a:xfrm>
              <a:off x="3515" y="3207"/>
              <a:ext cx="12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99"/>
                  </a:solidFill>
                </a:rPr>
                <a:t>Vue transversale</a:t>
              </a: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43222" y="1355725"/>
            <a:ext cx="662578" cy="2314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52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88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de croissance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66851" y="2019300"/>
            <a:ext cx="5067300" cy="4186238"/>
            <a:chOff x="924" y="933"/>
            <a:chExt cx="3838" cy="2976"/>
          </a:xfrm>
        </p:grpSpPr>
        <p:pic>
          <p:nvPicPr>
            <p:cNvPr id="144392" name="Picture 8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3" y="933"/>
              <a:ext cx="3757" cy="2433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44393" name="Rectangle 9"/>
            <p:cNvSpPr>
              <a:spLocks noChangeArrowheads="1"/>
            </p:cNvSpPr>
            <p:nvPr/>
          </p:nvSpPr>
          <p:spPr bwMode="auto">
            <a:xfrm>
              <a:off x="924" y="3497"/>
              <a:ext cx="3838" cy="4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/>
              <a:r>
                <a:rPr lang="en-GB" sz="2000" dirty="0">
                  <a:solidFill>
                    <a:schemeClr val="tx2"/>
                  </a:solidFill>
                </a:rPr>
                <a:t>Surface de la </a:t>
              </a:r>
              <a:r>
                <a:rPr lang="en-GB" sz="2000" dirty="0" err="1">
                  <a:solidFill>
                    <a:schemeClr val="tx2"/>
                  </a:solidFill>
                </a:rPr>
                <a:t>couche</a:t>
              </a:r>
              <a:r>
                <a:rPr lang="en-GB" sz="2000" dirty="0">
                  <a:solidFill>
                    <a:schemeClr val="tx2"/>
                  </a:solidFill>
                </a:rPr>
                <a:t> </a:t>
              </a:r>
              <a:r>
                <a:rPr lang="en-GB" sz="2000" dirty="0" err="1">
                  <a:solidFill>
                    <a:schemeClr val="tx2"/>
                  </a:solidFill>
                </a:rPr>
                <a:t>calcifiée</a:t>
              </a:r>
              <a:r>
                <a:rPr lang="en-GB" sz="2000" dirty="0">
                  <a:solidFill>
                    <a:schemeClr val="tx2"/>
                  </a:solidFill>
                </a:rPr>
                <a:t> avec apparition d’un pore </a:t>
              </a:r>
              <a:r>
                <a:rPr lang="en-GB" sz="2000" dirty="0" err="1">
                  <a:solidFill>
                    <a:schemeClr val="tx2"/>
                  </a:solidFill>
                </a:rPr>
                <a:t>obtenu</a:t>
              </a:r>
              <a:r>
                <a:rPr lang="en-GB" sz="2000" dirty="0">
                  <a:solidFill>
                    <a:schemeClr val="tx2"/>
                  </a:solidFill>
                </a:rPr>
                <a:t> en absence de fusion des pores</a:t>
              </a: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8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43222" y="1355725"/>
            <a:ext cx="662578" cy="2314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65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aphicFrame>
        <p:nvGraphicFramePr>
          <p:cNvPr id="145414" name="Object 6"/>
          <p:cNvGraphicFramePr>
            <a:graphicFrameLocks/>
          </p:cNvGraphicFramePr>
          <p:nvPr>
            <p:extLst/>
          </p:nvPr>
        </p:nvGraphicFramePr>
        <p:xfrm>
          <a:off x="1139825" y="1739900"/>
          <a:ext cx="5800725" cy="351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0" name="Image" r:id="rId3" imgW="8288280" imgH="5505120" progId="PhotoDeluxeBusiness.Image.1">
                  <p:embed/>
                </p:oleObj>
              </mc:Choice>
              <mc:Fallback>
                <p:oleObj name="Image" r:id="rId3" imgW="8288280" imgH="5505120" progId="PhotoDeluxeBusiness.Image.1">
                  <p:embed/>
                  <p:pic>
                    <p:nvPicPr>
                      <p:cNvPr id="145414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1739900"/>
                        <a:ext cx="5800725" cy="351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1196975" y="5122863"/>
            <a:ext cx="5468938" cy="93186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fr-FR" sz="2000" dirty="0">
                <a:solidFill>
                  <a:schemeClr val="tx2"/>
                </a:solidFill>
              </a:rPr>
              <a:t>En surface de la couche calcifiée apparaît une couche monocristalline de calcite</a:t>
            </a:r>
            <a:br>
              <a:rPr lang="fr-FR" sz="2000" dirty="0">
                <a:solidFill>
                  <a:schemeClr val="tx2"/>
                </a:solidFill>
              </a:rPr>
            </a:br>
            <a:r>
              <a:rPr lang="fr-FR" sz="2000" dirty="0">
                <a:solidFill>
                  <a:schemeClr val="tx2"/>
                </a:solidFill>
              </a:rPr>
              <a:t>(Couche des cristaux verticaux)</a:t>
            </a:r>
          </a:p>
        </p:txBody>
      </p:sp>
      <p:sp>
        <p:nvSpPr>
          <p:cNvPr id="145416" name="Line 8"/>
          <p:cNvSpPr>
            <a:spLocks noChangeShapeType="1"/>
          </p:cNvSpPr>
          <p:nvPr/>
        </p:nvSpPr>
        <p:spPr bwMode="auto">
          <a:xfrm flipV="1">
            <a:off x="1936750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 flipV="1">
            <a:off x="3335338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8" name="Line 10"/>
          <p:cNvSpPr>
            <a:spLocks noChangeShapeType="1"/>
          </p:cNvSpPr>
          <p:nvPr/>
        </p:nvSpPr>
        <p:spPr bwMode="auto">
          <a:xfrm flipV="1">
            <a:off x="4733925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9" name="Line 11"/>
          <p:cNvSpPr>
            <a:spLocks noChangeShapeType="1"/>
          </p:cNvSpPr>
          <p:nvPr/>
        </p:nvSpPr>
        <p:spPr bwMode="auto">
          <a:xfrm flipV="1">
            <a:off x="6132513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2" name="Picture 7" descr="coquill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644324" y="306676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7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252538" y="1385094"/>
            <a:ext cx="5062537" cy="4956175"/>
            <a:chOff x="1383" y="877"/>
            <a:chExt cx="3189" cy="3122"/>
          </a:xfrm>
        </p:grpSpPr>
        <p:pic>
          <p:nvPicPr>
            <p:cNvPr id="146443" name="Picture 11" descr="743EG5 IS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3" y="877"/>
              <a:ext cx="3185" cy="2414"/>
            </a:xfrm>
            <a:prstGeom prst="rect">
              <a:avLst/>
            </a:prstGeom>
            <a:noFill/>
          </p:spPr>
        </p:pic>
        <p:sp>
          <p:nvSpPr>
            <p:cNvPr id="146449" name="Rectangle 17"/>
            <p:cNvSpPr>
              <a:spLocks noChangeArrowheads="1"/>
            </p:cNvSpPr>
            <p:nvPr/>
          </p:nvSpPr>
          <p:spPr bwMode="auto">
            <a:xfrm>
              <a:off x="1394" y="3365"/>
              <a:ext cx="3178" cy="6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tx2"/>
                  </a:solidFill>
                </a:rPr>
                <a:t>La minéralisation s’arrête. Une fine couche de matière organique vient se déposer en surface (cuticule)</a:t>
              </a:r>
            </a:p>
          </p:txBody>
        </p:sp>
        <p:sp>
          <p:nvSpPr>
            <p:cNvPr id="146450" name="Text Box 18"/>
            <p:cNvSpPr txBox="1">
              <a:spLocks noChangeArrowheads="1"/>
            </p:cNvSpPr>
            <p:nvPr/>
          </p:nvSpPr>
          <p:spPr bwMode="auto">
            <a:xfrm>
              <a:off x="3386" y="2145"/>
              <a:ext cx="99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Couche des cristaux verticaux</a:t>
              </a:r>
            </a:p>
          </p:txBody>
        </p:sp>
        <p:sp>
          <p:nvSpPr>
            <p:cNvPr id="146451" name="Text Box 19"/>
            <p:cNvSpPr txBox="1">
              <a:spLocks noChangeArrowheads="1"/>
            </p:cNvSpPr>
            <p:nvPr/>
          </p:nvSpPr>
          <p:spPr bwMode="auto">
            <a:xfrm>
              <a:off x="1669" y="1088"/>
              <a:ext cx="6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0000"/>
                  </a:solidFill>
                </a:rPr>
                <a:t>Cuticule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0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44324" y="306676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56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33475" y="1449388"/>
            <a:ext cx="5645150" cy="4856162"/>
            <a:chOff x="1176" y="913"/>
            <a:chExt cx="3556" cy="3059"/>
          </a:xfrm>
        </p:grpSpPr>
        <p:pic>
          <p:nvPicPr>
            <p:cNvPr id="147465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33" y="913"/>
              <a:ext cx="3454" cy="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466" name="Text Box 10"/>
            <p:cNvSpPr txBox="1">
              <a:spLocks noChangeArrowheads="1"/>
            </p:cNvSpPr>
            <p:nvPr/>
          </p:nvSpPr>
          <p:spPr bwMode="auto">
            <a:xfrm>
              <a:off x="1176" y="3338"/>
              <a:ext cx="3556" cy="6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/>
                <a:t>La cuticule recouvre la totalité de l’œuf. En séchant, elle se fissure pour permettre les échanges gazeux via les pores</a:t>
              </a:r>
            </a:p>
          </p:txBody>
        </p:sp>
        <p:sp>
          <p:nvSpPr>
            <p:cNvPr id="147467" name="Text Box 11"/>
            <p:cNvSpPr txBox="1">
              <a:spLocks noChangeArrowheads="1"/>
            </p:cNvSpPr>
            <p:nvPr/>
          </p:nvSpPr>
          <p:spPr bwMode="auto">
            <a:xfrm>
              <a:off x="1328" y="2887"/>
              <a:ext cx="6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>
                  <a:solidFill>
                    <a:srgbClr val="FFFFCC"/>
                  </a:solidFill>
                </a:rPr>
                <a:t>Surface</a:t>
              </a: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44324" y="220765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8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5"/>
          <p:cNvGrpSpPr>
            <a:grpSpLocks/>
          </p:cNvGrpSpPr>
          <p:nvPr/>
        </p:nvGrpSpPr>
        <p:grpSpPr bwMode="auto">
          <a:xfrm>
            <a:off x="1308384" y="2295525"/>
            <a:ext cx="6730283" cy="3514834"/>
            <a:chOff x="2462" y="713"/>
            <a:chExt cx="2635" cy="1735"/>
          </a:xfrm>
        </p:grpSpPr>
        <p:grpSp>
          <p:nvGrpSpPr>
            <p:cNvPr id="5" name="Group 87"/>
            <p:cNvGrpSpPr>
              <a:grpSpLocks/>
            </p:cNvGrpSpPr>
            <p:nvPr/>
          </p:nvGrpSpPr>
          <p:grpSpPr bwMode="auto">
            <a:xfrm>
              <a:off x="2664" y="2197"/>
              <a:ext cx="2174" cy="140"/>
              <a:chOff x="815" y="3440"/>
              <a:chExt cx="4181" cy="243"/>
            </a:xfrm>
          </p:grpSpPr>
          <p:sp>
            <p:nvSpPr>
              <p:cNvPr id="58" name="Rectangle 88"/>
              <p:cNvSpPr>
                <a:spLocks noChangeArrowheads="1"/>
              </p:cNvSpPr>
              <p:nvPr/>
            </p:nvSpPr>
            <p:spPr bwMode="auto">
              <a:xfrm>
                <a:off x="4792" y="3440"/>
                <a:ext cx="204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24</a:t>
                </a:r>
              </a:p>
            </p:txBody>
          </p:sp>
          <p:sp>
            <p:nvSpPr>
              <p:cNvPr id="59" name="Rectangle 89"/>
              <p:cNvSpPr>
                <a:spLocks noChangeArrowheads="1"/>
              </p:cNvSpPr>
              <p:nvPr/>
            </p:nvSpPr>
            <p:spPr bwMode="auto">
              <a:xfrm>
                <a:off x="4336" y="3440"/>
                <a:ext cx="204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22</a:t>
                </a:r>
              </a:p>
            </p:txBody>
          </p:sp>
          <p:sp>
            <p:nvSpPr>
              <p:cNvPr id="60" name="Rectangle 90"/>
              <p:cNvSpPr>
                <a:spLocks noChangeArrowheads="1"/>
              </p:cNvSpPr>
              <p:nvPr/>
            </p:nvSpPr>
            <p:spPr bwMode="auto">
              <a:xfrm>
                <a:off x="3894" y="3440"/>
                <a:ext cx="204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20</a:t>
                </a:r>
              </a:p>
            </p:txBody>
          </p:sp>
          <p:sp>
            <p:nvSpPr>
              <p:cNvPr id="61" name="Rectangle 91"/>
              <p:cNvSpPr>
                <a:spLocks noChangeArrowheads="1"/>
              </p:cNvSpPr>
              <p:nvPr/>
            </p:nvSpPr>
            <p:spPr bwMode="auto">
              <a:xfrm>
                <a:off x="3445" y="3440"/>
                <a:ext cx="204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18</a:t>
                </a:r>
              </a:p>
            </p:txBody>
          </p:sp>
          <p:sp>
            <p:nvSpPr>
              <p:cNvPr id="62" name="Rectangle 92"/>
              <p:cNvSpPr>
                <a:spLocks noChangeArrowheads="1"/>
              </p:cNvSpPr>
              <p:nvPr/>
            </p:nvSpPr>
            <p:spPr bwMode="auto">
              <a:xfrm>
                <a:off x="2991" y="3440"/>
                <a:ext cx="204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16</a:t>
                </a:r>
              </a:p>
            </p:txBody>
          </p:sp>
          <p:sp>
            <p:nvSpPr>
              <p:cNvPr id="63" name="Rectangle 93"/>
              <p:cNvSpPr>
                <a:spLocks noChangeArrowheads="1"/>
              </p:cNvSpPr>
              <p:nvPr/>
            </p:nvSpPr>
            <p:spPr bwMode="auto">
              <a:xfrm>
                <a:off x="2553" y="3440"/>
                <a:ext cx="204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14</a:t>
                </a:r>
              </a:p>
            </p:txBody>
          </p:sp>
          <p:sp>
            <p:nvSpPr>
              <p:cNvPr id="64" name="Rectangle 94"/>
              <p:cNvSpPr>
                <a:spLocks noChangeArrowheads="1"/>
              </p:cNvSpPr>
              <p:nvPr/>
            </p:nvSpPr>
            <p:spPr bwMode="auto">
              <a:xfrm>
                <a:off x="2099" y="3440"/>
                <a:ext cx="204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12</a:t>
                </a:r>
              </a:p>
            </p:txBody>
          </p:sp>
          <p:sp>
            <p:nvSpPr>
              <p:cNvPr id="65" name="Rectangle 95"/>
              <p:cNvSpPr>
                <a:spLocks noChangeArrowheads="1"/>
              </p:cNvSpPr>
              <p:nvPr/>
            </p:nvSpPr>
            <p:spPr bwMode="auto">
              <a:xfrm>
                <a:off x="1661" y="3440"/>
                <a:ext cx="204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10</a:t>
                </a:r>
              </a:p>
            </p:txBody>
          </p:sp>
          <p:sp>
            <p:nvSpPr>
              <p:cNvPr id="66" name="Rectangle 96"/>
              <p:cNvSpPr>
                <a:spLocks noChangeArrowheads="1"/>
              </p:cNvSpPr>
              <p:nvPr/>
            </p:nvSpPr>
            <p:spPr bwMode="auto">
              <a:xfrm>
                <a:off x="1255" y="3440"/>
                <a:ext cx="102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8</a:t>
                </a:r>
              </a:p>
            </p:txBody>
          </p:sp>
          <p:sp>
            <p:nvSpPr>
              <p:cNvPr id="67" name="Rectangle 97"/>
              <p:cNvSpPr>
                <a:spLocks noChangeArrowheads="1"/>
              </p:cNvSpPr>
              <p:nvPr/>
            </p:nvSpPr>
            <p:spPr bwMode="auto">
              <a:xfrm>
                <a:off x="815" y="3440"/>
                <a:ext cx="102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solidFill>
                      <a:srgbClr val="333399"/>
                    </a:solidFill>
                    <a:latin typeface="Calibri" pitchFamily="34" charset="0"/>
                  </a:rPr>
                  <a:t>6</a:t>
                </a:r>
              </a:p>
            </p:txBody>
          </p:sp>
          <p:sp>
            <p:nvSpPr>
              <p:cNvPr id="68" name="Rectangle 98"/>
              <p:cNvSpPr>
                <a:spLocks noChangeArrowheads="1"/>
              </p:cNvSpPr>
              <p:nvPr/>
            </p:nvSpPr>
            <p:spPr bwMode="auto">
              <a:xfrm>
                <a:off x="815" y="3440"/>
                <a:ext cx="102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6</a:t>
                </a:r>
              </a:p>
            </p:txBody>
          </p:sp>
        </p:grpSp>
        <p:grpSp>
          <p:nvGrpSpPr>
            <p:cNvPr id="6" name="Group 99"/>
            <p:cNvGrpSpPr>
              <a:grpSpLocks/>
            </p:cNvGrpSpPr>
            <p:nvPr/>
          </p:nvGrpSpPr>
          <p:grpSpPr bwMode="auto">
            <a:xfrm>
              <a:off x="2684" y="2174"/>
              <a:ext cx="2209" cy="18"/>
              <a:chOff x="864" y="3272"/>
              <a:chExt cx="4250" cy="32"/>
            </a:xfrm>
          </p:grpSpPr>
          <p:sp>
            <p:nvSpPr>
              <p:cNvPr id="37" name="Line 100"/>
              <p:cNvSpPr>
                <a:spLocks noChangeShapeType="1"/>
              </p:cNvSpPr>
              <p:nvPr/>
            </p:nvSpPr>
            <p:spPr bwMode="auto">
              <a:xfrm flipV="1">
                <a:off x="864" y="3272"/>
                <a:ext cx="1" cy="3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38" name="Line 101"/>
              <p:cNvSpPr>
                <a:spLocks noChangeShapeType="1"/>
              </p:cNvSpPr>
              <p:nvPr/>
            </p:nvSpPr>
            <p:spPr bwMode="auto">
              <a:xfrm flipV="1">
                <a:off x="1080" y="3272"/>
                <a:ext cx="1" cy="16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39" name="Line 102"/>
              <p:cNvSpPr>
                <a:spLocks noChangeShapeType="1"/>
              </p:cNvSpPr>
              <p:nvPr/>
            </p:nvSpPr>
            <p:spPr bwMode="auto">
              <a:xfrm flipV="1">
                <a:off x="1305" y="3272"/>
                <a:ext cx="1" cy="3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0" name="Line 103"/>
              <p:cNvSpPr>
                <a:spLocks noChangeShapeType="1"/>
              </p:cNvSpPr>
              <p:nvPr/>
            </p:nvSpPr>
            <p:spPr bwMode="auto">
              <a:xfrm flipV="1">
                <a:off x="1541" y="3272"/>
                <a:ext cx="1" cy="16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1" name="Line 104"/>
              <p:cNvSpPr>
                <a:spLocks noChangeShapeType="1"/>
              </p:cNvSpPr>
              <p:nvPr/>
            </p:nvSpPr>
            <p:spPr bwMode="auto">
              <a:xfrm flipV="1">
                <a:off x="1757" y="3272"/>
                <a:ext cx="1" cy="3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2" name="Line 105"/>
              <p:cNvSpPr>
                <a:spLocks noChangeShapeType="1"/>
              </p:cNvSpPr>
              <p:nvPr/>
            </p:nvSpPr>
            <p:spPr bwMode="auto">
              <a:xfrm flipV="1">
                <a:off x="1983" y="3272"/>
                <a:ext cx="1" cy="16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3" name="Line 106"/>
              <p:cNvSpPr>
                <a:spLocks noChangeShapeType="1"/>
              </p:cNvSpPr>
              <p:nvPr/>
            </p:nvSpPr>
            <p:spPr bwMode="auto">
              <a:xfrm flipV="1">
                <a:off x="2208" y="3272"/>
                <a:ext cx="1" cy="3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4" name="Line 107"/>
              <p:cNvSpPr>
                <a:spLocks noChangeShapeType="1"/>
              </p:cNvSpPr>
              <p:nvPr/>
            </p:nvSpPr>
            <p:spPr bwMode="auto">
              <a:xfrm flipV="1">
                <a:off x="2424" y="3272"/>
                <a:ext cx="1" cy="16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5" name="Line 108"/>
              <p:cNvSpPr>
                <a:spLocks noChangeShapeType="1"/>
              </p:cNvSpPr>
              <p:nvPr/>
            </p:nvSpPr>
            <p:spPr bwMode="auto">
              <a:xfrm flipV="1">
                <a:off x="2660" y="3272"/>
                <a:ext cx="1" cy="3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6" name="Line 109"/>
              <p:cNvSpPr>
                <a:spLocks noChangeShapeType="1"/>
              </p:cNvSpPr>
              <p:nvPr/>
            </p:nvSpPr>
            <p:spPr bwMode="auto">
              <a:xfrm flipV="1">
                <a:off x="2875" y="3272"/>
                <a:ext cx="1" cy="16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7" name="Line 110"/>
              <p:cNvSpPr>
                <a:spLocks noChangeShapeType="1"/>
              </p:cNvSpPr>
              <p:nvPr/>
            </p:nvSpPr>
            <p:spPr bwMode="auto">
              <a:xfrm flipV="1">
                <a:off x="3101" y="3272"/>
                <a:ext cx="1" cy="3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8" name="Line 111"/>
              <p:cNvSpPr>
                <a:spLocks noChangeShapeType="1"/>
              </p:cNvSpPr>
              <p:nvPr/>
            </p:nvSpPr>
            <p:spPr bwMode="auto">
              <a:xfrm flipV="1">
                <a:off x="3327" y="3272"/>
                <a:ext cx="1" cy="16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9" name="Line 112"/>
              <p:cNvSpPr>
                <a:spLocks noChangeShapeType="1"/>
              </p:cNvSpPr>
              <p:nvPr/>
            </p:nvSpPr>
            <p:spPr bwMode="auto">
              <a:xfrm flipV="1">
                <a:off x="3553" y="3272"/>
                <a:ext cx="1" cy="3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50" name="Line 113"/>
              <p:cNvSpPr>
                <a:spLocks noChangeShapeType="1"/>
              </p:cNvSpPr>
              <p:nvPr/>
            </p:nvSpPr>
            <p:spPr bwMode="auto">
              <a:xfrm flipV="1">
                <a:off x="3778" y="3272"/>
                <a:ext cx="1" cy="16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51" name="Line 114"/>
              <p:cNvSpPr>
                <a:spLocks noChangeShapeType="1"/>
              </p:cNvSpPr>
              <p:nvPr/>
            </p:nvSpPr>
            <p:spPr bwMode="auto">
              <a:xfrm flipV="1">
                <a:off x="3994" y="3272"/>
                <a:ext cx="1" cy="3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52" name="Line 115"/>
              <p:cNvSpPr>
                <a:spLocks noChangeShapeType="1"/>
              </p:cNvSpPr>
              <p:nvPr/>
            </p:nvSpPr>
            <p:spPr bwMode="auto">
              <a:xfrm flipV="1">
                <a:off x="4220" y="3272"/>
                <a:ext cx="1" cy="16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53" name="Line 116"/>
              <p:cNvSpPr>
                <a:spLocks noChangeShapeType="1"/>
              </p:cNvSpPr>
              <p:nvPr/>
            </p:nvSpPr>
            <p:spPr bwMode="auto">
              <a:xfrm flipV="1">
                <a:off x="4445" y="3272"/>
                <a:ext cx="1" cy="3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54" name="Line 117"/>
              <p:cNvSpPr>
                <a:spLocks noChangeShapeType="1"/>
              </p:cNvSpPr>
              <p:nvPr/>
            </p:nvSpPr>
            <p:spPr bwMode="auto">
              <a:xfrm flipV="1">
                <a:off x="4671" y="3272"/>
                <a:ext cx="1" cy="16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55" name="Line 118"/>
              <p:cNvSpPr>
                <a:spLocks noChangeShapeType="1"/>
              </p:cNvSpPr>
              <p:nvPr/>
            </p:nvSpPr>
            <p:spPr bwMode="auto">
              <a:xfrm flipV="1">
                <a:off x="4897" y="3272"/>
                <a:ext cx="1" cy="3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56" name="Line 119"/>
              <p:cNvSpPr>
                <a:spLocks noChangeShapeType="1"/>
              </p:cNvSpPr>
              <p:nvPr/>
            </p:nvSpPr>
            <p:spPr bwMode="auto">
              <a:xfrm flipV="1">
                <a:off x="5113" y="3272"/>
                <a:ext cx="1" cy="16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57" name="Line 120"/>
              <p:cNvSpPr>
                <a:spLocks noChangeShapeType="1"/>
              </p:cNvSpPr>
              <p:nvPr/>
            </p:nvSpPr>
            <p:spPr bwMode="auto">
              <a:xfrm>
                <a:off x="864" y="3272"/>
                <a:ext cx="4249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</p:grpSp>
        <p:grpSp>
          <p:nvGrpSpPr>
            <p:cNvPr id="7" name="Group 121"/>
            <p:cNvGrpSpPr>
              <a:grpSpLocks/>
            </p:cNvGrpSpPr>
            <p:nvPr/>
          </p:nvGrpSpPr>
          <p:grpSpPr bwMode="auto">
            <a:xfrm>
              <a:off x="2605" y="713"/>
              <a:ext cx="53" cy="1554"/>
              <a:chOff x="697" y="823"/>
              <a:chExt cx="103" cy="2721"/>
            </a:xfrm>
          </p:grpSpPr>
          <p:sp>
            <p:nvSpPr>
              <p:cNvPr id="30" name="Rectangle 122"/>
              <p:cNvSpPr>
                <a:spLocks noChangeArrowheads="1"/>
              </p:cNvSpPr>
              <p:nvPr/>
            </p:nvSpPr>
            <p:spPr bwMode="auto">
              <a:xfrm>
                <a:off x="697" y="3300"/>
                <a:ext cx="103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31" name="Rectangle 123"/>
              <p:cNvSpPr>
                <a:spLocks noChangeArrowheads="1"/>
              </p:cNvSpPr>
              <p:nvPr/>
            </p:nvSpPr>
            <p:spPr bwMode="auto">
              <a:xfrm>
                <a:off x="697" y="2891"/>
                <a:ext cx="103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32" name="Rectangle 124"/>
              <p:cNvSpPr>
                <a:spLocks noChangeArrowheads="1"/>
              </p:cNvSpPr>
              <p:nvPr/>
            </p:nvSpPr>
            <p:spPr bwMode="auto">
              <a:xfrm>
                <a:off x="697" y="2481"/>
                <a:ext cx="103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33" name="Rectangle 125"/>
              <p:cNvSpPr>
                <a:spLocks noChangeArrowheads="1"/>
              </p:cNvSpPr>
              <p:nvPr/>
            </p:nvSpPr>
            <p:spPr bwMode="auto">
              <a:xfrm>
                <a:off x="697" y="2068"/>
                <a:ext cx="103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34" name="Rectangle 126"/>
              <p:cNvSpPr>
                <a:spLocks noChangeArrowheads="1"/>
              </p:cNvSpPr>
              <p:nvPr/>
            </p:nvSpPr>
            <p:spPr bwMode="auto">
              <a:xfrm>
                <a:off x="697" y="1648"/>
                <a:ext cx="103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35" name="Rectangle 127"/>
              <p:cNvSpPr>
                <a:spLocks noChangeArrowheads="1"/>
              </p:cNvSpPr>
              <p:nvPr/>
            </p:nvSpPr>
            <p:spPr bwMode="auto">
              <a:xfrm>
                <a:off x="697" y="1238"/>
                <a:ext cx="103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36" name="Rectangle 128"/>
              <p:cNvSpPr>
                <a:spLocks noChangeArrowheads="1"/>
              </p:cNvSpPr>
              <p:nvPr/>
            </p:nvSpPr>
            <p:spPr bwMode="auto">
              <a:xfrm>
                <a:off x="697" y="823"/>
                <a:ext cx="103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6</a:t>
                </a:r>
              </a:p>
            </p:txBody>
          </p:sp>
        </p:grpSp>
        <p:grpSp>
          <p:nvGrpSpPr>
            <p:cNvPr id="8" name="Group 129"/>
            <p:cNvGrpSpPr>
              <a:grpSpLocks/>
            </p:cNvGrpSpPr>
            <p:nvPr/>
          </p:nvGrpSpPr>
          <p:grpSpPr bwMode="auto">
            <a:xfrm>
              <a:off x="2661" y="753"/>
              <a:ext cx="20" cy="1417"/>
              <a:chOff x="825" y="791"/>
              <a:chExt cx="40" cy="2482"/>
            </a:xfrm>
          </p:grpSpPr>
          <p:sp>
            <p:nvSpPr>
              <p:cNvPr id="16" name="Line 130"/>
              <p:cNvSpPr>
                <a:spLocks noChangeShapeType="1"/>
              </p:cNvSpPr>
              <p:nvPr/>
            </p:nvSpPr>
            <p:spPr bwMode="auto">
              <a:xfrm flipH="1">
                <a:off x="825" y="3272"/>
                <a:ext cx="39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7" name="Line 131"/>
              <p:cNvSpPr>
                <a:spLocks noChangeShapeType="1"/>
              </p:cNvSpPr>
              <p:nvPr/>
            </p:nvSpPr>
            <p:spPr bwMode="auto">
              <a:xfrm flipH="1">
                <a:off x="844" y="3073"/>
                <a:ext cx="20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8" name="Line 132"/>
              <p:cNvSpPr>
                <a:spLocks noChangeShapeType="1"/>
              </p:cNvSpPr>
              <p:nvPr/>
            </p:nvSpPr>
            <p:spPr bwMode="auto">
              <a:xfrm flipH="1">
                <a:off x="825" y="2857"/>
                <a:ext cx="39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9" name="Line 133"/>
              <p:cNvSpPr>
                <a:spLocks noChangeShapeType="1"/>
              </p:cNvSpPr>
              <p:nvPr/>
            </p:nvSpPr>
            <p:spPr bwMode="auto">
              <a:xfrm flipH="1">
                <a:off x="844" y="2650"/>
                <a:ext cx="20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0" name="Line 134"/>
              <p:cNvSpPr>
                <a:spLocks noChangeShapeType="1"/>
              </p:cNvSpPr>
              <p:nvPr/>
            </p:nvSpPr>
            <p:spPr bwMode="auto">
              <a:xfrm flipH="1">
                <a:off x="825" y="2451"/>
                <a:ext cx="39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1" name="Line 135"/>
              <p:cNvSpPr>
                <a:spLocks noChangeShapeType="1"/>
              </p:cNvSpPr>
              <p:nvPr/>
            </p:nvSpPr>
            <p:spPr bwMode="auto">
              <a:xfrm flipH="1">
                <a:off x="844" y="2235"/>
                <a:ext cx="20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2" name="Line 136"/>
              <p:cNvSpPr>
                <a:spLocks noChangeShapeType="1"/>
              </p:cNvSpPr>
              <p:nvPr/>
            </p:nvSpPr>
            <p:spPr bwMode="auto">
              <a:xfrm flipH="1">
                <a:off x="825" y="2036"/>
                <a:ext cx="39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3" name="Line 137"/>
              <p:cNvSpPr>
                <a:spLocks noChangeShapeType="1"/>
              </p:cNvSpPr>
              <p:nvPr/>
            </p:nvSpPr>
            <p:spPr bwMode="auto">
              <a:xfrm flipH="1">
                <a:off x="844" y="1828"/>
                <a:ext cx="20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" name="Line 138"/>
              <p:cNvSpPr>
                <a:spLocks noChangeShapeType="1"/>
              </p:cNvSpPr>
              <p:nvPr/>
            </p:nvSpPr>
            <p:spPr bwMode="auto">
              <a:xfrm flipH="1">
                <a:off x="825" y="1613"/>
                <a:ext cx="39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5" name="Line 139"/>
              <p:cNvSpPr>
                <a:spLocks noChangeShapeType="1"/>
              </p:cNvSpPr>
              <p:nvPr/>
            </p:nvSpPr>
            <p:spPr bwMode="auto">
              <a:xfrm flipH="1">
                <a:off x="844" y="1413"/>
                <a:ext cx="20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" name="Line 140"/>
              <p:cNvSpPr>
                <a:spLocks noChangeShapeType="1"/>
              </p:cNvSpPr>
              <p:nvPr/>
            </p:nvSpPr>
            <p:spPr bwMode="auto">
              <a:xfrm flipH="1">
                <a:off x="825" y="1206"/>
                <a:ext cx="39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" name="Line 141"/>
              <p:cNvSpPr>
                <a:spLocks noChangeShapeType="1"/>
              </p:cNvSpPr>
              <p:nvPr/>
            </p:nvSpPr>
            <p:spPr bwMode="auto">
              <a:xfrm flipH="1">
                <a:off x="844" y="998"/>
                <a:ext cx="20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8" name="Line 142"/>
              <p:cNvSpPr>
                <a:spLocks noChangeShapeType="1"/>
              </p:cNvSpPr>
              <p:nvPr/>
            </p:nvSpPr>
            <p:spPr bwMode="auto">
              <a:xfrm flipH="1">
                <a:off x="825" y="791"/>
                <a:ext cx="39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9" name="Line 143"/>
              <p:cNvSpPr>
                <a:spLocks noChangeShapeType="1"/>
              </p:cNvSpPr>
              <p:nvPr/>
            </p:nvSpPr>
            <p:spPr bwMode="auto">
              <a:xfrm flipV="1">
                <a:off x="864" y="791"/>
                <a:ext cx="1" cy="248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</p:grpSp>
        <p:sp>
          <p:nvSpPr>
            <p:cNvPr id="9" name="Rectangle 144"/>
            <p:cNvSpPr>
              <a:spLocks noChangeArrowheads="1"/>
            </p:cNvSpPr>
            <p:nvPr/>
          </p:nvSpPr>
          <p:spPr bwMode="auto">
            <a:xfrm>
              <a:off x="3283" y="2342"/>
              <a:ext cx="60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400" dirty="0" err="1">
                  <a:latin typeface="Calibri" pitchFamily="34" charset="0"/>
                </a:rPr>
                <a:t>Hours</a:t>
              </a:r>
              <a:r>
                <a:rPr lang="fr-FR" sz="1400" dirty="0">
                  <a:latin typeface="Calibri" pitchFamily="34" charset="0"/>
                </a:rPr>
                <a:t> </a:t>
              </a:r>
              <a:r>
                <a:rPr lang="fr-FR" sz="1400" dirty="0" err="1">
                  <a:latin typeface="Calibri" pitchFamily="34" charset="0"/>
                </a:rPr>
                <a:t>after</a:t>
              </a:r>
              <a:r>
                <a:rPr lang="fr-FR" sz="1400" dirty="0">
                  <a:latin typeface="Calibri" pitchFamily="34" charset="0"/>
                </a:rPr>
                <a:t> ovulation</a:t>
              </a:r>
            </a:p>
          </p:txBody>
        </p:sp>
        <p:sp>
          <p:nvSpPr>
            <p:cNvPr id="10" name="Rectangle 145"/>
            <p:cNvSpPr>
              <a:spLocks noChangeArrowheads="1"/>
            </p:cNvSpPr>
            <p:nvPr/>
          </p:nvSpPr>
          <p:spPr bwMode="auto">
            <a:xfrm rot="16200000">
              <a:off x="2182" y="1602"/>
              <a:ext cx="644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400" dirty="0">
                  <a:latin typeface="Calibri" pitchFamily="34" charset="0"/>
                </a:rPr>
                <a:t>Eggshell weight, g</a:t>
              </a:r>
            </a:p>
          </p:txBody>
        </p:sp>
        <p:sp>
          <p:nvSpPr>
            <p:cNvPr id="11" name="Line 146"/>
            <p:cNvSpPr>
              <a:spLocks noChangeShapeType="1"/>
            </p:cNvSpPr>
            <p:nvPr/>
          </p:nvSpPr>
          <p:spPr bwMode="auto">
            <a:xfrm>
              <a:off x="4893" y="2174"/>
              <a:ext cx="204" cy="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grpSp>
          <p:nvGrpSpPr>
            <p:cNvPr id="12" name="Group 147"/>
            <p:cNvGrpSpPr>
              <a:grpSpLocks/>
            </p:cNvGrpSpPr>
            <p:nvPr/>
          </p:nvGrpSpPr>
          <p:grpSpPr bwMode="auto">
            <a:xfrm>
              <a:off x="2687" y="807"/>
              <a:ext cx="2144" cy="1177"/>
              <a:chOff x="538" y="1021"/>
              <a:chExt cx="4641" cy="2060"/>
            </a:xfrm>
          </p:grpSpPr>
          <p:sp>
            <p:nvSpPr>
              <p:cNvPr id="13" name="Freeform 148"/>
              <p:cNvSpPr>
                <a:spLocks/>
              </p:cNvSpPr>
              <p:nvPr/>
            </p:nvSpPr>
            <p:spPr bwMode="auto">
              <a:xfrm>
                <a:off x="4615" y="1021"/>
                <a:ext cx="564" cy="119"/>
              </a:xfrm>
              <a:custGeom>
                <a:avLst/>
                <a:gdLst>
                  <a:gd name="T0" fmla="*/ 18 w 501"/>
                  <a:gd name="T1" fmla="*/ 119 h 119"/>
                  <a:gd name="T2" fmla="*/ 37 w 501"/>
                  <a:gd name="T3" fmla="*/ 111 h 119"/>
                  <a:gd name="T4" fmla="*/ 54 w 501"/>
                  <a:gd name="T5" fmla="*/ 103 h 119"/>
                  <a:gd name="T6" fmla="*/ 89 w 501"/>
                  <a:gd name="T7" fmla="*/ 103 h 119"/>
                  <a:gd name="T8" fmla="*/ 105 w 501"/>
                  <a:gd name="T9" fmla="*/ 95 h 119"/>
                  <a:gd name="T10" fmla="*/ 125 w 501"/>
                  <a:gd name="T11" fmla="*/ 87 h 119"/>
                  <a:gd name="T12" fmla="*/ 143 w 501"/>
                  <a:gd name="T13" fmla="*/ 79 h 119"/>
                  <a:gd name="T14" fmla="*/ 178 w 501"/>
                  <a:gd name="T15" fmla="*/ 79 h 119"/>
                  <a:gd name="T16" fmla="*/ 195 w 501"/>
                  <a:gd name="T17" fmla="*/ 71 h 119"/>
                  <a:gd name="T18" fmla="*/ 214 w 501"/>
                  <a:gd name="T19" fmla="*/ 64 h 119"/>
                  <a:gd name="T20" fmla="*/ 249 w 501"/>
                  <a:gd name="T21" fmla="*/ 64 h 119"/>
                  <a:gd name="T22" fmla="*/ 269 w 501"/>
                  <a:gd name="T23" fmla="*/ 56 h 119"/>
                  <a:gd name="T24" fmla="*/ 284 w 501"/>
                  <a:gd name="T25" fmla="*/ 48 h 119"/>
                  <a:gd name="T26" fmla="*/ 320 w 501"/>
                  <a:gd name="T27" fmla="*/ 48 h 119"/>
                  <a:gd name="T28" fmla="*/ 340 w 501"/>
                  <a:gd name="T29" fmla="*/ 40 h 119"/>
                  <a:gd name="T30" fmla="*/ 356 w 501"/>
                  <a:gd name="T31" fmla="*/ 32 h 119"/>
                  <a:gd name="T32" fmla="*/ 391 w 501"/>
                  <a:gd name="T33" fmla="*/ 32 h 119"/>
                  <a:gd name="T34" fmla="*/ 427 w 501"/>
                  <a:gd name="T35" fmla="*/ 32 h 119"/>
                  <a:gd name="T36" fmla="*/ 445 w 501"/>
                  <a:gd name="T37" fmla="*/ 24 h 119"/>
                  <a:gd name="T38" fmla="*/ 477 w 501"/>
                  <a:gd name="T39" fmla="*/ 24 h 119"/>
                  <a:gd name="T40" fmla="*/ 514 w 501"/>
                  <a:gd name="T41" fmla="*/ 24 h 119"/>
                  <a:gd name="T42" fmla="*/ 552 w 501"/>
                  <a:gd name="T43" fmla="*/ 24 h 119"/>
                  <a:gd name="T44" fmla="*/ 566 w 501"/>
                  <a:gd name="T45" fmla="*/ 16 h 119"/>
                  <a:gd name="T46" fmla="*/ 603 w 501"/>
                  <a:gd name="T47" fmla="*/ 16 h 119"/>
                  <a:gd name="T48" fmla="*/ 623 w 501"/>
                  <a:gd name="T49" fmla="*/ 8 h 119"/>
                  <a:gd name="T50" fmla="*/ 656 w 501"/>
                  <a:gd name="T51" fmla="*/ 8 h 119"/>
                  <a:gd name="T52" fmla="*/ 692 w 501"/>
                  <a:gd name="T53" fmla="*/ 8 h 119"/>
                  <a:gd name="T54" fmla="*/ 728 w 501"/>
                  <a:gd name="T55" fmla="*/ 0 h 119"/>
                  <a:gd name="T56" fmla="*/ 763 w 501"/>
                  <a:gd name="T57" fmla="*/ 0 h 119"/>
                  <a:gd name="T58" fmla="*/ 800 w 501"/>
                  <a:gd name="T59" fmla="*/ 0 h 119"/>
                  <a:gd name="T60" fmla="*/ 835 w 501"/>
                  <a:gd name="T61" fmla="*/ 0 h 119"/>
                  <a:gd name="T62" fmla="*/ 869 w 501"/>
                  <a:gd name="T63" fmla="*/ 0 h 119"/>
                  <a:gd name="T64" fmla="*/ 906 w 501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01"/>
                  <a:gd name="T100" fmla="*/ 0 h 119"/>
                  <a:gd name="T101" fmla="*/ 501 w 501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01" h="119">
                    <a:moveTo>
                      <a:pt x="0" y="119"/>
                    </a:moveTo>
                    <a:lnTo>
                      <a:pt x="10" y="119"/>
                    </a:lnTo>
                    <a:lnTo>
                      <a:pt x="20" y="119"/>
                    </a:lnTo>
                    <a:lnTo>
                      <a:pt x="20" y="111"/>
                    </a:lnTo>
                    <a:lnTo>
                      <a:pt x="30" y="111"/>
                    </a:lnTo>
                    <a:lnTo>
                      <a:pt x="30" y="103"/>
                    </a:lnTo>
                    <a:lnTo>
                      <a:pt x="40" y="103"/>
                    </a:lnTo>
                    <a:lnTo>
                      <a:pt x="49" y="103"/>
                    </a:lnTo>
                    <a:lnTo>
                      <a:pt x="49" y="95"/>
                    </a:lnTo>
                    <a:lnTo>
                      <a:pt x="59" y="95"/>
                    </a:lnTo>
                    <a:lnTo>
                      <a:pt x="59" y="87"/>
                    </a:lnTo>
                    <a:lnTo>
                      <a:pt x="69" y="87"/>
                    </a:lnTo>
                    <a:lnTo>
                      <a:pt x="79" y="87"/>
                    </a:lnTo>
                    <a:lnTo>
                      <a:pt x="79" y="79"/>
                    </a:lnTo>
                    <a:lnTo>
                      <a:pt x="89" y="79"/>
                    </a:lnTo>
                    <a:lnTo>
                      <a:pt x="98" y="79"/>
                    </a:lnTo>
                    <a:lnTo>
                      <a:pt x="108" y="79"/>
                    </a:lnTo>
                    <a:lnTo>
                      <a:pt x="108" y="71"/>
                    </a:lnTo>
                    <a:lnTo>
                      <a:pt x="118" y="71"/>
                    </a:lnTo>
                    <a:lnTo>
                      <a:pt x="118" y="64"/>
                    </a:lnTo>
                    <a:lnTo>
                      <a:pt x="128" y="64"/>
                    </a:lnTo>
                    <a:lnTo>
                      <a:pt x="138" y="64"/>
                    </a:lnTo>
                    <a:lnTo>
                      <a:pt x="148" y="64"/>
                    </a:lnTo>
                    <a:lnTo>
                      <a:pt x="148" y="56"/>
                    </a:lnTo>
                    <a:lnTo>
                      <a:pt x="157" y="56"/>
                    </a:lnTo>
                    <a:lnTo>
                      <a:pt x="157" y="48"/>
                    </a:lnTo>
                    <a:lnTo>
                      <a:pt x="167" y="48"/>
                    </a:lnTo>
                    <a:lnTo>
                      <a:pt x="177" y="48"/>
                    </a:lnTo>
                    <a:lnTo>
                      <a:pt x="187" y="48"/>
                    </a:lnTo>
                    <a:lnTo>
                      <a:pt x="187" y="40"/>
                    </a:lnTo>
                    <a:lnTo>
                      <a:pt x="197" y="40"/>
                    </a:lnTo>
                    <a:lnTo>
                      <a:pt x="197" y="32"/>
                    </a:lnTo>
                    <a:lnTo>
                      <a:pt x="206" y="32"/>
                    </a:lnTo>
                    <a:lnTo>
                      <a:pt x="216" y="32"/>
                    </a:lnTo>
                    <a:lnTo>
                      <a:pt x="226" y="32"/>
                    </a:lnTo>
                    <a:lnTo>
                      <a:pt x="236" y="32"/>
                    </a:lnTo>
                    <a:lnTo>
                      <a:pt x="236" y="24"/>
                    </a:lnTo>
                    <a:lnTo>
                      <a:pt x="246" y="24"/>
                    </a:lnTo>
                    <a:lnTo>
                      <a:pt x="255" y="24"/>
                    </a:lnTo>
                    <a:lnTo>
                      <a:pt x="265" y="24"/>
                    </a:lnTo>
                    <a:lnTo>
                      <a:pt x="275" y="24"/>
                    </a:lnTo>
                    <a:lnTo>
                      <a:pt x="285" y="24"/>
                    </a:lnTo>
                    <a:lnTo>
                      <a:pt x="295" y="24"/>
                    </a:lnTo>
                    <a:lnTo>
                      <a:pt x="305" y="24"/>
                    </a:lnTo>
                    <a:lnTo>
                      <a:pt x="305" y="16"/>
                    </a:lnTo>
                    <a:lnTo>
                      <a:pt x="314" y="16"/>
                    </a:lnTo>
                    <a:lnTo>
                      <a:pt x="324" y="16"/>
                    </a:lnTo>
                    <a:lnTo>
                      <a:pt x="334" y="16"/>
                    </a:lnTo>
                    <a:lnTo>
                      <a:pt x="344" y="16"/>
                    </a:lnTo>
                    <a:lnTo>
                      <a:pt x="344" y="8"/>
                    </a:lnTo>
                    <a:lnTo>
                      <a:pt x="354" y="8"/>
                    </a:lnTo>
                    <a:lnTo>
                      <a:pt x="363" y="8"/>
                    </a:lnTo>
                    <a:lnTo>
                      <a:pt x="373" y="8"/>
                    </a:lnTo>
                    <a:lnTo>
                      <a:pt x="383" y="8"/>
                    </a:lnTo>
                    <a:lnTo>
                      <a:pt x="393" y="0"/>
                    </a:lnTo>
                    <a:lnTo>
                      <a:pt x="403" y="0"/>
                    </a:lnTo>
                    <a:lnTo>
                      <a:pt x="412" y="0"/>
                    </a:lnTo>
                    <a:lnTo>
                      <a:pt x="422" y="0"/>
                    </a:lnTo>
                    <a:lnTo>
                      <a:pt x="432" y="0"/>
                    </a:lnTo>
                    <a:lnTo>
                      <a:pt x="442" y="0"/>
                    </a:lnTo>
                    <a:lnTo>
                      <a:pt x="452" y="0"/>
                    </a:lnTo>
                    <a:lnTo>
                      <a:pt x="462" y="0"/>
                    </a:lnTo>
                    <a:lnTo>
                      <a:pt x="471" y="0"/>
                    </a:lnTo>
                    <a:lnTo>
                      <a:pt x="481" y="0"/>
                    </a:lnTo>
                    <a:lnTo>
                      <a:pt x="491" y="0"/>
                    </a:lnTo>
                    <a:lnTo>
                      <a:pt x="501" y="0"/>
                    </a:lnTo>
                  </a:path>
                </a:pathLst>
              </a:custGeom>
              <a:noFill/>
              <a:ln w="31750">
                <a:solidFill>
                  <a:srgbClr val="CC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4" name="Freeform 149"/>
              <p:cNvSpPr>
                <a:spLocks/>
              </p:cNvSpPr>
              <p:nvPr/>
            </p:nvSpPr>
            <p:spPr bwMode="auto">
              <a:xfrm>
                <a:off x="538" y="2922"/>
                <a:ext cx="1225" cy="159"/>
              </a:xfrm>
              <a:custGeom>
                <a:avLst/>
                <a:gdLst>
                  <a:gd name="T0" fmla="*/ 35 w 1089"/>
                  <a:gd name="T1" fmla="*/ 151 h 159"/>
                  <a:gd name="T2" fmla="*/ 89 w 1089"/>
                  <a:gd name="T3" fmla="*/ 151 h 159"/>
                  <a:gd name="T4" fmla="*/ 141 w 1089"/>
                  <a:gd name="T5" fmla="*/ 151 h 159"/>
                  <a:gd name="T6" fmla="*/ 193 w 1089"/>
                  <a:gd name="T7" fmla="*/ 151 h 159"/>
                  <a:gd name="T8" fmla="*/ 264 w 1089"/>
                  <a:gd name="T9" fmla="*/ 151 h 159"/>
                  <a:gd name="T10" fmla="*/ 300 w 1089"/>
                  <a:gd name="T11" fmla="*/ 159 h 159"/>
                  <a:gd name="T12" fmla="*/ 352 w 1089"/>
                  <a:gd name="T13" fmla="*/ 159 h 159"/>
                  <a:gd name="T14" fmla="*/ 407 w 1089"/>
                  <a:gd name="T15" fmla="*/ 159 h 159"/>
                  <a:gd name="T16" fmla="*/ 442 w 1089"/>
                  <a:gd name="T17" fmla="*/ 151 h 159"/>
                  <a:gd name="T18" fmla="*/ 495 w 1089"/>
                  <a:gd name="T19" fmla="*/ 151 h 159"/>
                  <a:gd name="T20" fmla="*/ 548 w 1089"/>
                  <a:gd name="T21" fmla="*/ 151 h 159"/>
                  <a:gd name="T22" fmla="*/ 602 w 1089"/>
                  <a:gd name="T23" fmla="*/ 151 h 159"/>
                  <a:gd name="T24" fmla="*/ 652 w 1089"/>
                  <a:gd name="T25" fmla="*/ 151 h 159"/>
                  <a:gd name="T26" fmla="*/ 706 w 1089"/>
                  <a:gd name="T27" fmla="*/ 151 h 159"/>
                  <a:gd name="T28" fmla="*/ 760 w 1089"/>
                  <a:gd name="T29" fmla="*/ 143 h 159"/>
                  <a:gd name="T30" fmla="*/ 811 w 1089"/>
                  <a:gd name="T31" fmla="*/ 143 h 159"/>
                  <a:gd name="T32" fmla="*/ 867 w 1089"/>
                  <a:gd name="T33" fmla="*/ 143 h 159"/>
                  <a:gd name="T34" fmla="*/ 920 w 1089"/>
                  <a:gd name="T35" fmla="*/ 135 h 159"/>
                  <a:gd name="T36" fmla="*/ 972 w 1089"/>
                  <a:gd name="T37" fmla="*/ 135 h 159"/>
                  <a:gd name="T38" fmla="*/ 1025 w 1089"/>
                  <a:gd name="T39" fmla="*/ 127 h 159"/>
                  <a:gd name="T40" fmla="*/ 1078 w 1089"/>
                  <a:gd name="T41" fmla="*/ 127 h 159"/>
                  <a:gd name="T42" fmla="*/ 1131 w 1089"/>
                  <a:gd name="T43" fmla="*/ 127 h 159"/>
                  <a:gd name="T44" fmla="*/ 1183 w 1089"/>
                  <a:gd name="T45" fmla="*/ 127 h 159"/>
                  <a:gd name="T46" fmla="*/ 1238 w 1089"/>
                  <a:gd name="T47" fmla="*/ 127 h 159"/>
                  <a:gd name="T48" fmla="*/ 1289 w 1089"/>
                  <a:gd name="T49" fmla="*/ 119 h 159"/>
                  <a:gd name="T50" fmla="*/ 1344 w 1089"/>
                  <a:gd name="T51" fmla="*/ 119 h 159"/>
                  <a:gd name="T52" fmla="*/ 1379 w 1089"/>
                  <a:gd name="T53" fmla="*/ 111 h 159"/>
                  <a:gd name="T54" fmla="*/ 1432 w 1089"/>
                  <a:gd name="T55" fmla="*/ 111 h 159"/>
                  <a:gd name="T56" fmla="*/ 1467 w 1089"/>
                  <a:gd name="T57" fmla="*/ 103 h 159"/>
                  <a:gd name="T58" fmla="*/ 1502 w 1089"/>
                  <a:gd name="T59" fmla="*/ 95 h 159"/>
                  <a:gd name="T60" fmla="*/ 1539 w 1089"/>
                  <a:gd name="T61" fmla="*/ 87 h 159"/>
                  <a:gd name="T62" fmla="*/ 1589 w 1089"/>
                  <a:gd name="T63" fmla="*/ 87 h 159"/>
                  <a:gd name="T64" fmla="*/ 1628 w 1089"/>
                  <a:gd name="T65" fmla="*/ 79 h 159"/>
                  <a:gd name="T66" fmla="*/ 1661 w 1089"/>
                  <a:gd name="T67" fmla="*/ 71 h 159"/>
                  <a:gd name="T68" fmla="*/ 1696 w 1089"/>
                  <a:gd name="T69" fmla="*/ 63 h 159"/>
                  <a:gd name="T70" fmla="*/ 1732 w 1089"/>
                  <a:gd name="T71" fmla="*/ 56 h 159"/>
                  <a:gd name="T72" fmla="*/ 1767 w 1089"/>
                  <a:gd name="T73" fmla="*/ 48 h 159"/>
                  <a:gd name="T74" fmla="*/ 1803 w 1089"/>
                  <a:gd name="T75" fmla="*/ 40 h 159"/>
                  <a:gd name="T76" fmla="*/ 1836 w 1089"/>
                  <a:gd name="T77" fmla="*/ 32 h 159"/>
                  <a:gd name="T78" fmla="*/ 1873 w 1089"/>
                  <a:gd name="T79" fmla="*/ 24 h 159"/>
                  <a:gd name="T80" fmla="*/ 1908 w 1089"/>
                  <a:gd name="T81" fmla="*/ 16 h 159"/>
                  <a:gd name="T82" fmla="*/ 1945 w 1089"/>
                  <a:gd name="T83" fmla="*/ 8 h 1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89"/>
                  <a:gd name="T127" fmla="*/ 0 h 159"/>
                  <a:gd name="T128" fmla="*/ 1089 w 1089"/>
                  <a:gd name="T129" fmla="*/ 159 h 1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89" h="159">
                    <a:moveTo>
                      <a:pt x="0" y="151"/>
                    </a:moveTo>
                    <a:lnTo>
                      <a:pt x="10" y="151"/>
                    </a:lnTo>
                    <a:lnTo>
                      <a:pt x="20" y="151"/>
                    </a:lnTo>
                    <a:lnTo>
                      <a:pt x="29" y="151"/>
                    </a:lnTo>
                    <a:lnTo>
                      <a:pt x="39" y="151"/>
                    </a:lnTo>
                    <a:lnTo>
                      <a:pt x="49" y="151"/>
                    </a:lnTo>
                    <a:lnTo>
                      <a:pt x="59" y="151"/>
                    </a:lnTo>
                    <a:lnTo>
                      <a:pt x="69" y="151"/>
                    </a:lnTo>
                    <a:lnTo>
                      <a:pt x="78" y="151"/>
                    </a:lnTo>
                    <a:lnTo>
                      <a:pt x="88" y="151"/>
                    </a:lnTo>
                    <a:lnTo>
                      <a:pt x="98" y="151"/>
                    </a:lnTo>
                    <a:lnTo>
                      <a:pt x="108" y="151"/>
                    </a:lnTo>
                    <a:lnTo>
                      <a:pt x="118" y="151"/>
                    </a:lnTo>
                    <a:lnTo>
                      <a:pt x="127" y="151"/>
                    </a:lnTo>
                    <a:lnTo>
                      <a:pt x="147" y="151"/>
                    </a:lnTo>
                    <a:lnTo>
                      <a:pt x="157" y="151"/>
                    </a:lnTo>
                    <a:lnTo>
                      <a:pt x="167" y="151"/>
                    </a:lnTo>
                    <a:lnTo>
                      <a:pt x="167" y="159"/>
                    </a:lnTo>
                    <a:lnTo>
                      <a:pt x="177" y="159"/>
                    </a:lnTo>
                    <a:lnTo>
                      <a:pt x="186" y="159"/>
                    </a:lnTo>
                    <a:lnTo>
                      <a:pt x="196" y="159"/>
                    </a:lnTo>
                    <a:lnTo>
                      <a:pt x="206" y="159"/>
                    </a:lnTo>
                    <a:lnTo>
                      <a:pt x="216" y="159"/>
                    </a:lnTo>
                    <a:lnTo>
                      <a:pt x="226" y="159"/>
                    </a:lnTo>
                    <a:lnTo>
                      <a:pt x="226" y="151"/>
                    </a:lnTo>
                    <a:lnTo>
                      <a:pt x="235" y="151"/>
                    </a:lnTo>
                    <a:lnTo>
                      <a:pt x="245" y="151"/>
                    </a:lnTo>
                    <a:lnTo>
                      <a:pt x="255" y="151"/>
                    </a:lnTo>
                    <a:lnTo>
                      <a:pt x="265" y="151"/>
                    </a:lnTo>
                    <a:lnTo>
                      <a:pt x="275" y="151"/>
                    </a:lnTo>
                    <a:lnTo>
                      <a:pt x="284" y="151"/>
                    </a:lnTo>
                    <a:lnTo>
                      <a:pt x="294" y="151"/>
                    </a:lnTo>
                    <a:lnTo>
                      <a:pt x="304" y="151"/>
                    </a:lnTo>
                    <a:lnTo>
                      <a:pt x="314" y="151"/>
                    </a:lnTo>
                    <a:lnTo>
                      <a:pt x="324" y="151"/>
                    </a:lnTo>
                    <a:lnTo>
                      <a:pt x="334" y="151"/>
                    </a:lnTo>
                    <a:lnTo>
                      <a:pt x="343" y="151"/>
                    </a:lnTo>
                    <a:lnTo>
                      <a:pt x="353" y="151"/>
                    </a:lnTo>
                    <a:lnTo>
                      <a:pt x="363" y="151"/>
                    </a:lnTo>
                    <a:lnTo>
                      <a:pt x="373" y="151"/>
                    </a:lnTo>
                    <a:lnTo>
                      <a:pt x="383" y="151"/>
                    </a:lnTo>
                    <a:lnTo>
                      <a:pt x="392" y="151"/>
                    </a:lnTo>
                    <a:lnTo>
                      <a:pt x="402" y="143"/>
                    </a:lnTo>
                    <a:lnTo>
                      <a:pt x="412" y="143"/>
                    </a:lnTo>
                    <a:lnTo>
                      <a:pt x="422" y="143"/>
                    </a:lnTo>
                    <a:lnTo>
                      <a:pt x="432" y="143"/>
                    </a:lnTo>
                    <a:lnTo>
                      <a:pt x="441" y="143"/>
                    </a:lnTo>
                    <a:lnTo>
                      <a:pt x="451" y="143"/>
                    </a:lnTo>
                    <a:lnTo>
                      <a:pt x="461" y="143"/>
                    </a:lnTo>
                    <a:lnTo>
                      <a:pt x="471" y="143"/>
                    </a:lnTo>
                    <a:lnTo>
                      <a:pt x="481" y="143"/>
                    </a:lnTo>
                    <a:lnTo>
                      <a:pt x="491" y="135"/>
                    </a:lnTo>
                    <a:lnTo>
                      <a:pt x="500" y="135"/>
                    </a:lnTo>
                    <a:lnTo>
                      <a:pt x="510" y="135"/>
                    </a:lnTo>
                    <a:lnTo>
                      <a:pt x="520" y="135"/>
                    </a:lnTo>
                    <a:lnTo>
                      <a:pt x="530" y="135"/>
                    </a:lnTo>
                    <a:lnTo>
                      <a:pt x="540" y="135"/>
                    </a:lnTo>
                    <a:lnTo>
                      <a:pt x="549" y="127"/>
                    </a:lnTo>
                    <a:lnTo>
                      <a:pt x="559" y="127"/>
                    </a:lnTo>
                    <a:lnTo>
                      <a:pt x="569" y="127"/>
                    </a:lnTo>
                    <a:lnTo>
                      <a:pt x="579" y="127"/>
                    </a:lnTo>
                    <a:lnTo>
                      <a:pt x="589" y="127"/>
                    </a:lnTo>
                    <a:lnTo>
                      <a:pt x="598" y="127"/>
                    </a:lnTo>
                    <a:lnTo>
                      <a:pt x="608" y="127"/>
                    </a:lnTo>
                    <a:lnTo>
                      <a:pt x="618" y="127"/>
                    </a:lnTo>
                    <a:lnTo>
                      <a:pt x="628" y="127"/>
                    </a:lnTo>
                    <a:lnTo>
                      <a:pt x="638" y="127"/>
                    </a:lnTo>
                    <a:lnTo>
                      <a:pt x="648" y="127"/>
                    </a:lnTo>
                    <a:lnTo>
                      <a:pt x="657" y="127"/>
                    </a:lnTo>
                    <a:lnTo>
                      <a:pt x="667" y="127"/>
                    </a:lnTo>
                    <a:lnTo>
                      <a:pt x="677" y="127"/>
                    </a:lnTo>
                    <a:lnTo>
                      <a:pt x="687" y="127"/>
                    </a:lnTo>
                    <a:lnTo>
                      <a:pt x="697" y="119"/>
                    </a:lnTo>
                    <a:lnTo>
                      <a:pt x="706" y="119"/>
                    </a:lnTo>
                    <a:lnTo>
                      <a:pt x="716" y="119"/>
                    </a:lnTo>
                    <a:lnTo>
                      <a:pt x="726" y="119"/>
                    </a:lnTo>
                    <a:lnTo>
                      <a:pt x="736" y="119"/>
                    </a:lnTo>
                    <a:lnTo>
                      <a:pt x="746" y="119"/>
                    </a:lnTo>
                    <a:lnTo>
                      <a:pt x="746" y="111"/>
                    </a:lnTo>
                    <a:lnTo>
                      <a:pt x="755" y="111"/>
                    </a:lnTo>
                    <a:lnTo>
                      <a:pt x="765" y="111"/>
                    </a:lnTo>
                    <a:lnTo>
                      <a:pt x="775" y="111"/>
                    </a:lnTo>
                    <a:lnTo>
                      <a:pt x="785" y="111"/>
                    </a:lnTo>
                    <a:lnTo>
                      <a:pt x="795" y="111"/>
                    </a:lnTo>
                    <a:lnTo>
                      <a:pt x="805" y="111"/>
                    </a:lnTo>
                    <a:lnTo>
                      <a:pt x="805" y="103"/>
                    </a:lnTo>
                    <a:lnTo>
                      <a:pt x="814" y="103"/>
                    </a:lnTo>
                    <a:lnTo>
                      <a:pt x="824" y="103"/>
                    </a:lnTo>
                    <a:lnTo>
                      <a:pt x="824" y="95"/>
                    </a:lnTo>
                    <a:lnTo>
                      <a:pt x="834" y="95"/>
                    </a:lnTo>
                    <a:lnTo>
                      <a:pt x="844" y="95"/>
                    </a:lnTo>
                    <a:lnTo>
                      <a:pt x="854" y="95"/>
                    </a:lnTo>
                    <a:lnTo>
                      <a:pt x="854" y="87"/>
                    </a:lnTo>
                    <a:lnTo>
                      <a:pt x="863" y="87"/>
                    </a:lnTo>
                    <a:lnTo>
                      <a:pt x="873" y="87"/>
                    </a:lnTo>
                    <a:lnTo>
                      <a:pt x="883" y="87"/>
                    </a:lnTo>
                    <a:lnTo>
                      <a:pt x="883" y="79"/>
                    </a:lnTo>
                    <a:lnTo>
                      <a:pt x="893" y="79"/>
                    </a:lnTo>
                    <a:lnTo>
                      <a:pt x="903" y="79"/>
                    </a:lnTo>
                    <a:lnTo>
                      <a:pt x="912" y="79"/>
                    </a:lnTo>
                    <a:lnTo>
                      <a:pt x="912" y="71"/>
                    </a:lnTo>
                    <a:lnTo>
                      <a:pt x="922" y="71"/>
                    </a:lnTo>
                    <a:lnTo>
                      <a:pt x="932" y="71"/>
                    </a:lnTo>
                    <a:lnTo>
                      <a:pt x="932" y="63"/>
                    </a:lnTo>
                    <a:lnTo>
                      <a:pt x="942" y="63"/>
                    </a:lnTo>
                    <a:lnTo>
                      <a:pt x="952" y="63"/>
                    </a:lnTo>
                    <a:lnTo>
                      <a:pt x="962" y="63"/>
                    </a:lnTo>
                    <a:lnTo>
                      <a:pt x="962" y="56"/>
                    </a:lnTo>
                    <a:lnTo>
                      <a:pt x="971" y="56"/>
                    </a:lnTo>
                    <a:lnTo>
                      <a:pt x="981" y="56"/>
                    </a:lnTo>
                    <a:lnTo>
                      <a:pt x="981" y="48"/>
                    </a:lnTo>
                    <a:lnTo>
                      <a:pt x="991" y="48"/>
                    </a:lnTo>
                    <a:lnTo>
                      <a:pt x="1001" y="48"/>
                    </a:lnTo>
                    <a:lnTo>
                      <a:pt x="1001" y="40"/>
                    </a:lnTo>
                    <a:lnTo>
                      <a:pt x="1011" y="40"/>
                    </a:lnTo>
                    <a:lnTo>
                      <a:pt x="1020" y="40"/>
                    </a:lnTo>
                    <a:lnTo>
                      <a:pt x="1020" y="32"/>
                    </a:lnTo>
                    <a:lnTo>
                      <a:pt x="1030" y="32"/>
                    </a:lnTo>
                    <a:lnTo>
                      <a:pt x="1030" y="24"/>
                    </a:lnTo>
                    <a:lnTo>
                      <a:pt x="1040" y="24"/>
                    </a:lnTo>
                    <a:lnTo>
                      <a:pt x="1040" y="16"/>
                    </a:lnTo>
                    <a:lnTo>
                      <a:pt x="1050" y="16"/>
                    </a:lnTo>
                    <a:lnTo>
                      <a:pt x="1060" y="16"/>
                    </a:lnTo>
                    <a:lnTo>
                      <a:pt x="1060" y="8"/>
                    </a:lnTo>
                    <a:lnTo>
                      <a:pt x="1069" y="8"/>
                    </a:lnTo>
                    <a:lnTo>
                      <a:pt x="1079" y="8"/>
                    </a:lnTo>
                    <a:lnTo>
                      <a:pt x="1079" y="0"/>
                    </a:lnTo>
                    <a:lnTo>
                      <a:pt x="1089" y="0"/>
                    </a:lnTo>
                  </a:path>
                </a:pathLst>
              </a:custGeom>
              <a:noFill/>
              <a:ln w="31750">
                <a:solidFill>
                  <a:srgbClr val="CC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5" name="Line 150"/>
              <p:cNvSpPr>
                <a:spLocks noChangeShapeType="1"/>
              </p:cNvSpPr>
              <p:nvPr/>
            </p:nvSpPr>
            <p:spPr bwMode="auto">
              <a:xfrm flipV="1">
                <a:off x="1731" y="1142"/>
                <a:ext cx="2892" cy="1788"/>
              </a:xfrm>
              <a:prstGeom prst="line">
                <a:avLst/>
              </a:prstGeom>
              <a:noFill/>
              <a:ln w="31750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</p:grpSp>
      </p:grpSp>
      <p:grpSp>
        <p:nvGrpSpPr>
          <p:cNvPr id="69" name="Group 239"/>
          <p:cNvGrpSpPr>
            <a:grpSpLocks/>
          </p:cNvGrpSpPr>
          <p:nvPr/>
        </p:nvGrpSpPr>
        <p:grpSpPr bwMode="auto">
          <a:xfrm>
            <a:off x="6756155" y="2931869"/>
            <a:ext cx="994780" cy="2130681"/>
            <a:chOff x="4578" y="451"/>
            <a:chExt cx="694" cy="1676"/>
          </a:xfrm>
        </p:grpSpPr>
        <p:grpSp>
          <p:nvGrpSpPr>
            <p:cNvPr id="70" name="Group 31"/>
            <p:cNvGrpSpPr>
              <a:grpSpLocks/>
            </p:cNvGrpSpPr>
            <p:nvPr/>
          </p:nvGrpSpPr>
          <p:grpSpPr bwMode="auto">
            <a:xfrm>
              <a:off x="4680" y="1501"/>
              <a:ext cx="327" cy="353"/>
              <a:chOff x="4701" y="1897"/>
              <a:chExt cx="628" cy="617"/>
            </a:xfrm>
          </p:grpSpPr>
          <p:sp>
            <p:nvSpPr>
              <p:cNvPr id="73" name="Rectangle 32"/>
              <p:cNvSpPr>
                <a:spLocks noChangeArrowheads="1"/>
              </p:cNvSpPr>
              <p:nvPr/>
            </p:nvSpPr>
            <p:spPr bwMode="auto">
              <a:xfrm>
                <a:off x="4710" y="2379"/>
                <a:ext cx="619" cy="135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74" name="Line 33"/>
              <p:cNvSpPr>
                <a:spLocks noChangeShapeType="1"/>
              </p:cNvSpPr>
              <p:nvPr/>
            </p:nvSpPr>
            <p:spPr bwMode="auto">
              <a:xfrm>
                <a:off x="4701" y="2371"/>
                <a:ext cx="60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75" name="Line 34"/>
              <p:cNvSpPr>
                <a:spLocks noChangeShapeType="1"/>
              </p:cNvSpPr>
              <p:nvPr/>
            </p:nvSpPr>
            <p:spPr bwMode="auto">
              <a:xfrm>
                <a:off x="4701" y="2506"/>
                <a:ext cx="60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76" name="Freeform 35"/>
              <p:cNvSpPr>
                <a:spLocks/>
              </p:cNvSpPr>
              <p:nvPr/>
            </p:nvSpPr>
            <p:spPr bwMode="auto">
              <a:xfrm>
                <a:off x="4750" y="2283"/>
                <a:ext cx="274" cy="120"/>
              </a:xfrm>
              <a:custGeom>
                <a:avLst/>
                <a:gdLst>
                  <a:gd name="T0" fmla="*/ 0 w 274"/>
                  <a:gd name="T1" fmla="*/ 0 h 120"/>
                  <a:gd name="T2" fmla="*/ 0 w 274"/>
                  <a:gd name="T3" fmla="*/ 8 h 120"/>
                  <a:gd name="T4" fmla="*/ 9 w 274"/>
                  <a:gd name="T5" fmla="*/ 8 h 120"/>
                  <a:gd name="T6" fmla="*/ 9 w 274"/>
                  <a:gd name="T7" fmla="*/ 16 h 120"/>
                  <a:gd name="T8" fmla="*/ 9 w 274"/>
                  <a:gd name="T9" fmla="*/ 24 h 120"/>
                  <a:gd name="T10" fmla="*/ 9 w 274"/>
                  <a:gd name="T11" fmla="*/ 32 h 120"/>
                  <a:gd name="T12" fmla="*/ 19 w 274"/>
                  <a:gd name="T13" fmla="*/ 32 h 120"/>
                  <a:gd name="T14" fmla="*/ 19 w 274"/>
                  <a:gd name="T15" fmla="*/ 40 h 120"/>
                  <a:gd name="T16" fmla="*/ 19 w 274"/>
                  <a:gd name="T17" fmla="*/ 48 h 120"/>
                  <a:gd name="T18" fmla="*/ 29 w 274"/>
                  <a:gd name="T19" fmla="*/ 48 h 120"/>
                  <a:gd name="T20" fmla="*/ 29 w 274"/>
                  <a:gd name="T21" fmla="*/ 56 h 120"/>
                  <a:gd name="T22" fmla="*/ 29 w 274"/>
                  <a:gd name="T23" fmla="*/ 64 h 120"/>
                  <a:gd name="T24" fmla="*/ 39 w 274"/>
                  <a:gd name="T25" fmla="*/ 64 h 120"/>
                  <a:gd name="T26" fmla="*/ 39 w 274"/>
                  <a:gd name="T27" fmla="*/ 72 h 120"/>
                  <a:gd name="T28" fmla="*/ 39 w 274"/>
                  <a:gd name="T29" fmla="*/ 80 h 120"/>
                  <a:gd name="T30" fmla="*/ 49 w 274"/>
                  <a:gd name="T31" fmla="*/ 80 h 120"/>
                  <a:gd name="T32" fmla="*/ 49 w 274"/>
                  <a:gd name="T33" fmla="*/ 88 h 120"/>
                  <a:gd name="T34" fmla="*/ 59 w 274"/>
                  <a:gd name="T35" fmla="*/ 88 h 120"/>
                  <a:gd name="T36" fmla="*/ 59 w 274"/>
                  <a:gd name="T37" fmla="*/ 96 h 120"/>
                  <a:gd name="T38" fmla="*/ 68 w 274"/>
                  <a:gd name="T39" fmla="*/ 96 h 120"/>
                  <a:gd name="T40" fmla="*/ 68 w 274"/>
                  <a:gd name="T41" fmla="*/ 104 h 120"/>
                  <a:gd name="T42" fmla="*/ 78 w 274"/>
                  <a:gd name="T43" fmla="*/ 104 h 120"/>
                  <a:gd name="T44" fmla="*/ 88 w 274"/>
                  <a:gd name="T45" fmla="*/ 104 h 120"/>
                  <a:gd name="T46" fmla="*/ 98 w 274"/>
                  <a:gd name="T47" fmla="*/ 112 h 120"/>
                  <a:gd name="T48" fmla="*/ 108 w 274"/>
                  <a:gd name="T49" fmla="*/ 112 h 120"/>
                  <a:gd name="T50" fmla="*/ 108 w 274"/>
                  <a:gd name="T51" fmla="*/ 120 h 120"/>
                  <a:gd name="T52" fmla="*/ 117 w 274"/>
                  <a:gd name="T53" fmla="*/ 120 h 120"/>
                  <a:gd name="T54" fmla="*/ 127 w 274"/>
                  <a:gd name="T55" fmla="*/ 120 h 120"/>
                  <a:gd name="T56" fmla="*/ 137 w 274"/>
                  <a:gd name="T57" fmla="*/ 120 h 120"/>
                  <a:gd name="T58" fmla="*/ 147 w 274"/>
                  <a:gd name="T59" fmla="*/ 120 h 120"/>
                  <a:gd name="T60" fmla="*/ 157 w 274"/>
                  <a:gd name="T61" fmla="*/ 120 h 120"/>
                  <a:gd name="T62" fmla="*/ 166 w 274"/>
                  <a:gd name="T63" fmla="*/ 120 h 120"/>
                  <a:gd name="T64" fmla="*/ 166 w 274"/>
                  <a:gd name="T65" fmla="*/ 112 h 120"/>
                  <a:gd name="T66" fmla="*/ 176 w 274"/>
                  <a:gd name="T67" fmla="*/ 112 h 120"/>
                  <a:gd name="T68" fmla="*/ 176 w 274"/>
                  <a:gd name="T69" fmla="*/ 104 h 120"/>
                  <a:gd name="T70" fmla="*/ 186 w 274"/>
                  <a:gd name="T71" fmla="*/ 104 h 120"/>
                  <a:gd name="T72" fmla="*/ 196 w 274"/>
                  <a:gd name="T73" fmla="*/ 104 h 120"/>
                  <a:gd name="T74" fmla="*/ 196 w 274"/>
                  <a:gd name="T75" fmla="*/ 96 h 120"/>
                  <a:gd name="T76" fmla="*/ 206 w 274"/>
                  <a:gd name="T77" fmla="*/ 96 h 120"/>
                  <a:gd name="T78" fmla="*/ 206 w 274"/>
                  <a:gd name="T79" fmla="*/ 88 h 120"/>
                  <a:gd name="T80" fmla="*/ 216 w 274"/>
                  <a:gd name="T81" fmla="*/ 88 h 120"/>
                  <a:gd name="T82" fmla="*/ 216 w 274"/>
                  <a:gd name="T83" fmla="*/ 80 h 120"/>
                  <a:gd name="T84" fmla="*/ 225 w 274"/>
                  <a:gd name="T85" fmla="*/ 80 h 120"/>
                  <a:gd name="T86" fmla="*/ 225 w 274"/>
                  <a:gd name="T87" fmla="*/ 72 h 120"/>
                  <a:gd name="T88" fmla="*/ 235 w 274"/>
                  <a:gd name="T89" fmla="*/ 72 h 120"/>
                  <a:gd name="T90" fmla="*/ 235 w 274"/>
                  <a:gd name="T91" fmla="*/ 64 h 120"/>
                  <a:gd name="T92" fmla="*/ 235 w 274"/>
                  <a:gd name="T93" fmla="*/ 56 h 120"/>
                  <a:gd name="T94" fmla="*/ 245 w 274"/>
                  <a:gd name="T95" fmla="*/ 56 h 120"/>
                  <a:gd name="T96" fmla="*/ 245 w 274"/>
                  <a:gd name="T97" fmla="*/ 48 h 120"/>
                  <a:gd name="T98" fmla="*/ 245 w 274"/>
                  <a:gd name="T99" fmla="*/ 40 h 120"/>
                  <a:gd name="T100" fmla="*/ 255 w 274"/>
                  <a:gd name="T101" fmla="*/ 40 h 120"/>
                  <a:gd name="T102" fmla="*/ 255 w 274"/>
                  <a:gd name="T103" fmla="*/ 32 h 120"/>
                  <a:gd name="T104" fmla="*/ 265 w 274"/>
                  <a:gd name="T105" fmla="*/ 16 h 120"/>
                  <a:gd name="T106" fmla="*/ 265 w 274"/>
                  <a:gd name="T107" fmla="*/ 8 h 120"/>
                  <a:gd name="T108" fmla="*/ 265 w 274"/>
                  <a:gd name="T109" fmla="*/ 0 h 120"/>
                  <a:gd name="T110" fmla="*/ 274 w 274"/>
                  <a:gd name="T111" fmla="*/ 0 h 120"/>
                  <a:gd name="T112" fmla="*/ 0 w 274"/>
                  <a:gd name="T113" fmla="*/ 0 h 12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4"/>
                  <a:gd name="T172" fmla="*/ 0 h 120"/>
                  <a:gd name="T173" fmla="*/ 274 w 274"/>
                  <a:gd name="T174" fmla="*/ 120 h 12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4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6" y="120"/>
                    </a:lnTo>
                    <a:lnTo>
                      <a:pt x="166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96" y="104"/>
                    </a:lnTo>
                    <a:lnTo>
                      <a:pt x="196" y="96"/>
                    </a:lnTo>
                    <a:lnTo>
                      <a:pt x="206" y="96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35" y="72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45" y="56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55" y="40"/>
                    </a:lnTo>
                    <a:lnTo>
                      <a:pt x="255" y="32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274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77" name="Freeform 36"/>
              <p:cNvSpPr>
                <a:spLocks/>
              </p:cNvSpPr>
              <p:nvPr/>
            </p:nvSpPr>
            <p:spPr bwMode="auto">
              <a:xfrm>
                <a:off x="4750" y="2283"/>
                <a:ext cx="274" cy="120"/>
              </a:xfrm>
              <a:custGeom>
                <a:avLst/>
                <a:gdLst>
                  <a:gd name="T0" fmla="*/ 0 w 274"/>
                  <a:gd name="T1" fmla="*/ 0 h 120"/>
                  <a:gd name="T2" fmla="*/ 0 w 274"/>
                  <a:gd name="T3" fmla="*/ 8 h 120"/>
                  <a:gd name="T4" fmla="*/ 9 w 274"/>
                  <a:gd name="T5" fmla="*/ 8 h 120"/>
                  <a:gd name="T6" fmla="*/ 9 w 274"/>
                  <a:gd name="T7" fmla="*/ 16 h 120"/>
                  <a:gd name="T8" fmla="*/ 9 w 274"/>
                  <a:gd name="T9" fmla="*/ 24 h 120"/>
                  <a:gd name="T10" fmla="*/ 9 w 274"/>
                  <a:gd name="T11" fmla="*/ 32 h 120"/>
                  <a:gd name="T12" fmla="*/ 19 w 274"/>
                  <a:gd name="T13" fmla="*/ 32 h 120"/>
                  <a:gd name="T14" fmla="*/ 19 w 274"/>
                  <a:gd name="T15" fmla="*/ 40 h 120"/>
                  <a:gd name="T16" fmla="*/ 19 w 274"/>
                  <a:gd name="T17" fmla="*/ 48 h 120"/>
                  <a:gd name="T18" fmla="*/ 29 w 274"/>
                  <a:gd name="T19" fmla="*/ 48 h 120"/>
                  <a:gd name="T20" fmla="*/ 29 w 274"/>
                  <a:gd name="T21" fmla="*/ 56 h 120"/>
                  <a:gd name="T22" fmla="*/ 29 w 274"/>
                  <a:gd name="T23" fmla="*/ 64 h 120"/>
                  <a:gd name="T24" fmla="*/ 39 w 274"/>
                  <a:gd name="T25" fmla="*/ 64 h 120"/>
                  <a:gd name="T26" fmla="*/ 39 w 274"/>
                  <a:gd name="T27" fmla="*/ 72 h 120"/>
                  <a:gd name="T28" fmla="*/ 39 w 274"/>
                  <a:gd name="T29" fmla="*/ 80 h 120"/>
                  <a:gd name="T30" fmla="*/ 49 w 274"/>
                  <a:gd name="T31" fmla="*/ 80 h 120"/>
                  <a:gd name="T32" fmla="*/ 49 w 274"/>
                  <a:gd name="T33" fmla="*/ 88 h 120"/>
                  <a:gd name="T34" fmla="*/ 59 w 274"/>
                  <a:gd name="T35" fmla="*/ 88 h 120"/>
                  <a:gd name="T36" fmla="*/ 59 w 274"/>
                  <a:gd name="T37" fmla="*/ 96 h 120"/>
                  <a:gd name="T38" fmla="*/ 68 w 274"/>
                  <a:gd name="T39" fmla="*/ 96 h 120"/>
                  <a:gd name="T40" fmla="*/ 68 w 274"/>
                  <a:gd name="T41" fmla="*/ 104 h 120"/>
                  <a:gd name="T42" fmla="*/ 78 w 274"/>
                  <a:gd name="T43" fmla="*/ 104 h 120"/>
                  <a:gd name="T44" fmla="*/ 88 w 274"/>
                  <a:gd name="T45" fmla="*/ 104 h 120"/>
                  <a:gd name="T46" fmla="*/ 98 w 274"/>
                  <a:gd name="T47" fmla="*/ 112 h 120"/>
                  <a:gd name="T48" fmla="*/ 108 w 274"/>
                  <a:gd name="T49" fmla="*/ 112 h 120"/>
                  <a:gd name="T50" fmla="*/ 108 w 274"/>
                  <a:gd name="T51" fmla="*/ 120 h 120"/>
                  <a:gd name="T52" fmla="*/ 117 w 274"/>
                  <a:gd name="T53" fmla="*/ 120 h 120"/>
                  <a:gd name="T54" fmla="*/ 127 w 274"/>
                  <a:gd name="T55" fmla="*/ 120 h 120"/>
                  <a:gd name="T56" fmla="*/ 137 w 274"/>
                  <a:gd name="T57" fmla="*/ 120 h 120"/>
                  <a:gd name="T58" fmla="*/ 147 w 274"/>
                  <a:gd name="T59" fmla="*/ 120 h 120"/>
                  <a:gd name="T60" fmla="*/ 157 w 274"/>
                  <a:gd name="T61" fmla="*/ 120 h 120"/>
                  <a:gd name="T62" fmla="*/ 166 w 274"/>
                  <a:gd name="T63" fmla="*/ 120 h 120"/>
                  <a:gd name="T64" fmla="*/ 166 w 274"/>
                  <a:gd name="T65" fmla="*/ 112 h 120"/>
                  <a:gd name="T66" fmla="*/ 176 w 274"/>
                  <a:gd name="T67" fmla="*/ 112 h 120"/>
                  <a:gd name="T68" fmla="*/ 176 w 274"/>
                  <a:gd name="T69" fmla="*/ 104 h 120"/>
                  <a:gd name="T70" fmla="*/ 186 w 274"/>
                  <a:gd name="T71" fmla="*/ 104 h 120"/>
                  <a:gd name="T72" fmla="*/ 196 w 274"/>
                  <a:gd name="T73" fmla="*/ 104 h 120"/>
                  <a:gd name="T74" fmla="*/ 196 w 274"/>
                  <a:gd name="T75" fmla="*/ 96 h 120"/>
                  <a:gd name="T76" fmla="*/ 206 w 274"/>
                  <a:gd name="T77" fmla="*/ 96 h 120"/>
                  <a:gd name="T78" fmla="*/ 206 w 274"/>
                  <a:gd name="T79" fmla="*/ 88 h 120"/>
                  <a:gd name="T80" fmla="*/ 216 w 274"/>
                  <a:gd name="T81" fmla="*/ 88 h 120"/>
                  <a:gd name="T82" fmla="*/ 216 w 274"/>
                  <a:gd name="T83" fmla="*/ 80 h 120"/>
                  <a:gd name="T84" fmla="*/ 225 w 274"/>
                  <a:gd name="T85" fmla="*/ 80 h 120"/>
                  <a:gd name="T86" fmla="*/ 225 w 274"/>
                  <a:gd name="T87" fmla="*/ 72 h 120"/>
                  <a:gd name="T88" fmla="*/ 235 w 274"/>
                  <a:gd name="T89" fmla="*/ 72 h 120"/>
                  <a:gd name="T90" fmla="*/ 235 w 274"/>
                  <a:gd name="T91" fmla="*/ 64 h 120"/>
                  <a:gd name="T92" fmla="*/ 235 w 274"/>
                  <a:gd name="T93" fmla="*/ 56 h 120"/>
                  <a:gd name="T94" fmla="*/ 245 w 274"/>
                  <a:gd name="T95" fmla="*/ 56 h 120"/>
                  <a:gd name="T96" fmla="*/ 245 w 274"/>
                  <a:gd name="T97" fmla="*/ 48 h 120"/>
                  <a:gd name="T98" fmla="*/ 245 w 274"/>
                  <a:gd name="T99" fmla="*/ 40 h 120"/>
                  <a:gd name="T100" fmla="*/ 255 w 274"/>
                  <a:gd name="T101" fmla="*/ 40 h 120"/>
                  <a:gd name="T102" fmla="*/ 255 w 274"/>
                  <a:gd name="T103" fmla="*/ 32 h 120"/>
                  <a:gd name="T104" fmla="*/ 265 w 274"/>
                  <a:gd name="T105" fmla="*/ 16 h 120"/>
                  <a:gd name="T106" fmla="*/ 265 w 274"/>
                  <a:gd name="T107" fmla="*/ 8 h 120"/>
                  <a:gd name="T108" fmla="*/ 265 w 274"/>
                  <a:gd name="T109" fmla="*/ 0 h 120"/>
                  <a:gd name="T110" fmla="*/ 274 w 274"/>
                  <a:gd name="T111" fmla="*/ 0 h 12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4"/>
                  <a:gd name="T169" fmla="*/ 0 h 120"/>
                  <a:gd name="T170" fmla="*/ 274 w 274"/>
                  <a:gd name="T171" fmla="*/ 120 h 12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4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6" y="120"/>
                    </a:lnTo>
                    <a:lnTo>
                      <a:pt x="166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96" y="104"/>
                    </a:lnTo>
                    <a:lnTo>
                      <a:pt x="196" y="96"/>
                    </a:lnTo>
                    <a:lnTo>
                      <a:pt x="206" y="96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35" y="72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45" y="56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55" y="40"/>
                    </a:lnTo>
                    <a:lnTo>
                      <a:pt x="255" y="32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27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78" name="Oval 37"/>
              <p:cNvSpPr>
                <a:spLocks noChangeArrowheads="1"/>
              </p:cNvSpPr>
              <p:nvPr/>
            </p:nvSpPr>
            <p:spPr bwMode="auto">
              <a:xfrm>
                <a:off x="4863" y="2344"/>
                <a:ext cx="48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79" name="Freeform 38"/>
              <p:cNvSpPr>
                <a:spLocks/>
              </p:cNvSpPr>
              <p:nvPr/>
            </p:nvSpPr>
            <p:spPr bwMode="auto">
              <a:xfrm>
                <a:off x="5015" y="2283"/>
                <a:ext cx="255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9 w 255"/>
                  <a:gd name="T5" fmla="*/ 8 h 120"/>
                  <a:gd name="T6" fmla="*/ 9 w 255"/>
                  <a:gd name="T7" fmla="*/ 16 h 120"/>
                  <a:gd name="T8" fmla="*/ 9 w 255"/>
                  <a:gd name="T9" fmla="*/ 24 h 120"/>
                  <a:gd name="T10" fmla="*/ 9 w 255"/>
                  <a:gd name="T11" fmla="*/ 32 h 120"/>
                  <a:gd name="T12" fmla="*/ 19 w 255"/>
                  <a:gd name="T13" fmla="*/ 32 h 120"/>
                  <a:gd name="T14" fmla="*/ 19 w 255"/>
                  <a:gd name="T15" fmla="*/ 40 h 120"/>
                  <a:gd name="T16" fmla="*/ 19 w 255"/>
                  <a:gd name="T17" fmla="*/ 48 h 120"/>
                  <a:gd name="T18" fmla="*/ 19 w 255"/>
                  <a:gd name="T19" fmla="*/ 56 h 120"/>
                  <a:gd name="T20" fmla="*/ 29 w 255"/>
                  <a:gd name="T21" fmla="*/ 56 h 120"/>
                  <a:gd name="T22" fmla="*/ 29 w 255"/>
                  <a:gd name="T23" fmla="*/ 64 h 120"/>
                  <a:gd name="T24" fmla="*/ 39 w 255"/>
                  <a:gd name="T25" fmla="*/ 72 h 120"/>
                  <a:gd name="T26" fmla="*/ 39 w 255"/>
                  <a:gd name="T27" fmla="*/ 80 h 120"/>
                  <a:gd name="T28" fmla="*/ 49 w 255"/>
                  <a:gd name="T29" fmla="*/ 80 h 120"/>
                  <a:gd name="T30" fmla="*/ 49 w 255"/>
                  <a:gd name="T31" fmla="*/ 88 h 120"/>
                  <a:gd name="T32" fmla="*/ 58 w 255"/>
                  <a:gd name="T33" fmla="*/ 96 h 120"/>
                  <a:gd name="T34" fmla="*/ 58 w 255"/>
                  <a:gd name="T35" fmla="*/ 104 h 120"/>
                  <a:gd name="T36" fmla="*/ 68 w 255"/>
                  <a:gd name="T37" fmla="*/ 104 h 120"/>
                  <a:gd name="T38" fmla="*/ 78 w 255"/>
                  <a:gd name="T39" fmla="*/ 104 h 120"/>
                  <a:gd name="T40" fmla="*/ 88 w 255"/>
                  <a:gd name="T41" fmla="*/ 104 h 120"/>
                  <a:gd name="T42" fmla="*/ 98 w 255"/>
                  <a:gd name="T43" fmla="*/ 112 h 120"/>
                  <a:gd name="T44" fmla="*/ 108 w 255"/>
                  <a:gd name="T45" fmla="*/ 120 h 120"/>
                  <a:gd name="T46" fmla="*/ 117 w 255"/>
                  <a:gd name="T47" fmla="*/ 120 h 120"/>
                  <a:gd name="T48" fmla="*/ 127 w 255"/>
                  <a:gd name="T49" fmla="*/ 120 h 120"/>
                  <a:gd name="T50" fmla="*/ 137 w 255"/>
                  <a:gd name="T51" fmla="*/ 120 h 120"/>
                  <a:gd name="T52" fmla="*/ 147 w 255"/>
                  <a:gd name="T53" fmla="*/ 120 h 120"/>
                  <a:gd name="T54" fmla="*/ 157 w 255"/>
                  <a:gd name="T55" fmla="*/ 120 h 120"/>
                  <a:gd name="T56" fmla="*/ 157 w 255"/>
                  <a:gd name="T57" fmla="*/ 112 h 120"/>
                  <a:gd name="T58" fmla="*/ 166 w 255"/>
                  <a:gd name="T59" fmla="*/ 112 h 120"/>
                  <a:gd name="T60" fmla="*/ 166 w 255"/>
                  <a:gd name="T61" fmla="*/ 104 h 120"/>
                  <a:gd name="T62" fmla="*/ 176 w 255"/>
                  <a:gd name="T63" fmla="*/ 104 h 120"/>
                  <a:gd name="T64" fmla="*/ 186 w 255"/>
                  <a:gd name="T65" fmla="*/ 104 h 120"/>
                  <a:gd name="T66" fmla="*/ 186 w 255"/>
                  <a:gd name="T67" fmla="*/ 96 h 120"/>
                  <a:gd name="T68" fmla="*/ 186 w 255"/>
                  <a:gd name="T69" fmla="*/ 88 h 120"/>
                  <a:gd name="T70" fmla="*/ 196 w 255"/>
                  <a:gd name="T71" fmla="*/ 88 h 120"/>
                  <a:gd name="T72" fmla="*/ 206 w 255"/>
                  <a:gd name="T73" fmla="*/ 88 h 120"/>
                  <a:gd name="T74" fmla="*/ 206 w 255"/>
                  <a:gd name="T75" fmla="*/ 80 h 120"/>
                  <a:gd name="T76" fmla="*/ 215 w 255"/>
                  <a:gd name="T77" fmla="*/ 80 h 120"/>
                  <a:gd name="T78" fmla="*/ 215 w 255"/>
                  <a:gd name="T79" fmla="*/ 72 h 120"/>
                  <a:gd name="T80" fmla="*/ 225 w 255"/>
                  <a:gd name="T81" fmla="*/ 64 h 120"/>
                  <a:gd name="T82" fmla="*/ 225 w 255"/>
                  <a:gd name="T83" fmla="*/ 56 h 120"/>
                  <a:gd name="T84" fmla="*/ 235 w 255"/>
                  <a:gd name="T85" fmla="*/ 48 h 120"/>
                  <a:gd name="T86" fmla="*/ 235 w 255"/>
                  <a:gd name="T87" fmla="*/ 40 h 120"/>
                  <a:gd name="T88" fmla="*/ 235 w 255"/>
                  <a:gd name="T89" fmla="*/ 32 h 120"/>
                  <a:gd name="T90" fmla="*/ 245 w 255"/>
                  <a:gd name="T91" fmla="*/ 16 h 120"/>
                  <a:gd name="T92" fmla="*/ 255 w 255"/>
                  <a:gd name="T93" fmla="*/ 8 h 120"/>
                  <a:gd name="T94" fmla="*/ 255 w 255"/>
                  <a:gd name="T95" fmla="*/ 0 h 120"/>
                  <a:gd name="T96" fmla="*/ 0 w 255"/>
                  <a:gd name="T97" fmla="*/ 0 h 12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55"/>
                  <a:gd name="T148" fmla="*/ 0 h 120"/>
                  <a:gd name="T149" fmla="*/ 255 w 255"/>
                  <a:gd name="T150" fmla="*/ 120 h 12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8" y="96"/>
                    </a:lnTo>
                    <a:lnTo>
                      <a:pt x="58" y="104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57" y="112"/>
                    </a:lnTo>
                    <a:lnTo>
                      <a:pt x="166" y="112"/>
                    </a:lnTo>
                    <a:lnTo>
                      <a:pt x="166" y="104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86" y="88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5" y="80"/>
                    </a:lnTo>
                    <a:lnTo>
                      <a:pt x="215" y="72"/>
                    </a:lnTo>
                    <a:lnTo>
                      <a:pt x="225" y="64"/>
                    </a:lnTo>
                    <a:lnTo>
                      <a:pt x="22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8"/>
                    </a:lnTo>
                    <a:lnTo>
                      <a:pt x="25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80" name="Freeform 39"/>
              <p:cNvSpPr>
                <a:spLocks/>
              </p:cNvSpPr>
              <p:nvPr/>
            </p:nvSpPr>
            <p:spPr bwMode="auto">
              <a:xfrm>
                <a:off x="5015" y="2283"/>
                <a:ext cx="255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9 w 255"/>
                  <a:gd name="T5" fmla="*/ 8 h 120"/>
                  <a:gd name="T6" fmla="*/ 9 w 255"/>
                  <a:gd name="T7" fmla="*/ 16 h 120"/>
                  <a:gd name="T8" fmla="*/ 9 w 255"/>
                  <a:gd name="T9" fmla="*/ 24 h 120"/>
                  <a:gd name="T10" fmla="*/ 9 w 255"/>
                  <a:gd name="T11" fmla="*/ 32 h 120"/>
                  <a:gd name="T12" fmla="*/ 19 w 255"/>
                  <a:gd name="T13" fmla="*/ 32 h 120"/>
                  <a:gd name="T14" fmla="*/ 19 w 255"/>
                  <a:gd name="T15" fmla="*/ 40 h 120"/>
                  <a:gd name="T16" fmla="*/ 19 w 255"/>
                  <a:gd name="T17" fmla="*/ 48 h 120"/>
                  <a:gd name="T18" fmla="*/ 19 w 255"/>
                  <a:gd name="T19" fmla="*/ 56 h 120"/>
                  <a:gd name="T20" fmla="*/ 29 w 255"/>
                  <a:gd name="T21" fmla="*/ 56 h 120"/>
                  <a:gd name="T22" fmla="*/ 29 w 255"/>
                  <a:gd name="T23" fmla="*/ 64 h 120"/>
                  <a:gd name="T24" fmla="*/ 39 w 255"/>
                  <a:gd name="T25" fmla="*/ 72 h 120"/>
                  <a:gd name="T26" fmla="*/ 39 w 255"/>
                  <a:gd name="T27" fmla="*/ 80 h 120"/>
                  <a:gd name="T28" fmla="*/ 49 w 255"/>
                  <a:gd name="T29" fmla="*/ 80 h 120"/>
                  <a:gd name="T30" fmla="*/ 49 w 255"/>
                  <a:gd name="T31" fmla="*/ 88 h 120"/>
                  <a:gd name="T32" fmla="*/ 58 w 255"/>
                  <a:gd name="T33" fmla="*/ 96 h 120"/>
                  <a:gd name="T34" fmla="*/ 58 w 255"/>
                  <a:gd name="T35" fmla="*/ 104 h 120"/>
                  <a:gd name="T36" fmla="*/ 68 w 255"/>
                  <a:gd name="T37" fmla="*/ 104 h 120"/>
                  <a:gd name="T38" fmla="*/ 78 w 255"/>
                  <a:gd name="T39" fmla="*/ 104 h 120"/>
                  <a:gd name="T40" fmla="*/ 88 w 255"/>
                  <a:gd name="T41" fmla="*/ 104 h 120"/>
                  <a:gd name="T42" fmla="*/ 98 w 255"/>
                  <a:gd name="T43" fmla="*/ 112 h 120"/>
                  <a:gd name="T44" fmla="*/ 108 w 255"/>
                  <a:gd name="T45" fmla="*/ 120 h 120"/>
                  <a:gd name="T46" fmla="*/ 117 w 255"/>
                  <a:gd name="T47" fmla="*/ 120 h 120"/>
                  <a:gd name="T48" fmla="*/ 127 w 255"/>
                  <a:gd name="T49" fmla="*/ 120 h 120"/>
                  <a:gd name="T50" fmla="*/ 137 w 255"/>
                  <a:gd name="T51" fmla="*/ 120 h 120"/>
                  <a:gd name="T52" fmla="*/ 147 w 255"/>
                  <a:gd name="T53" fmla="*/ 120 h 120"/>
                  <a:gd name="T54" fmla="*/ 157 w 255"/>
                  <a:gd name="T55" fmla="*/ 120 h 120"/>
                  <a:gd name="T56" fmla="*/ 157 w 255"/>
                  <a:gd name="T57" fmla="*/ 112 h 120"/>
                  <a:gd name="T58" fmla="*/ 166 w 255"/>
                  <a:gd name="T59" fmla="*/ 112 h 120"/>
                  <a:gd name="T60" fmla="*/ 166 w 255"/>
                  <a:gd name="T61" fmla="*/ 104 h 120"/>
                  <a:gd name="T62" fmla="*/ 176 w 255"/>
                  <a:gd name="T63" fmla="*/ 104 h 120"/>
                  <a:gd name="T64" fmla="*/ 186 w 255"/>
                  <a:gd name="T65" fmla="*/ 104 h 120"/>
                  <a:gd name="T66" fmla="*/ 186 w 255"/>
                  <a:gd name="T67" fmla="*/ 96 h 120"/>
                  <a:gd name="T68" fmla="*/ 186 w 255"/>
                  <a:gd name="T69" fmla="*/ 88 h 120"/>
                  <a:gd name="T70" fmla="*/ 196 w 255"/>
                  <a:gd name="T71" fmla="*/ 88 h 120"/>
                  <a:gd name="T72" fmla="*/ 206 w 255"/>
                  <a:gd name="T73" fmla="*/ 88 h 120"/>
                  <a:gd name="T74" fmla="*/ 206 w 255"/>
                  <a:gd name="T75" fmla="*/ 80 h 120"/>
                  <a:gd name="T76" fmla="*/ 215 w 255"/>
                  <a:gd name="T77" fmla="*/ 80 h 120"/>
                  <a:gd name="T78" fmla="*/ 215 w 255"/>
                  <a:gd name="T79" fmla="*/ 72 h 120"/>
                  <a:gd name="T80" fmla="*/ 225 w 255"/>
                  <a:gd name="T81" fmla="*/ 64 h 120"/>
                  <a:gd name="T82" fmla="*/ 225 w 255"/>
                  <a:gd name="T83" fmla="*/ 56 h 120"/>
                  <a:gd name="T84" fmla="*/ 235 w 255"/>
                  <a:gd name="T85" fmla="*/ 48 h 120"/>
                  <a:gd name="T86" fmla="*/ 235 w 255"/>
                  <a:gd name="T87" fmla="*/ 40 h 120"/>
                  <a:gd name="T88" fmla="*/ 235 w 255"/>
                  <a:gd name="T89" fmla="*/ 32 h 120"/>
                  <a:gd name="T90" fmla="*/ 245 w 255"/>
                  <a:gd name="T91" fmla="*/ 16 h 120"/>
                  <a:gd name="T92" fmla="*/ 255 w 255"/>
                  <a:gd name="T93" fmla="*/ 8 h 120"/>
                  <a:gd name="T94" fmla="*/ 255 w 255"/>
                  <a:gd name="T95" fmla="*/ 0 h 12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5"/>
                  <a:gd name="T145" fmla="*/ 0 h 120"/>
                  <a:gd name="T146" fmla="*/ 255 w 255"/>
                  <a:gd name="T147" fmla="*/ 120 h 12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8" y="96"/>
                    </a:lnTo>
                    <a:lnTo>
                      <a:pt x="58" y="104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57" y="112"/>
                    </a:lnTo>
                    <a:lnTo>
                      <a:pt x="166" y="112"/>
                    </a:lnTo>
                    <a:lnTo>
                      <a:pt x="166" y="104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86" y="88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5" y="80"/>
                    </a:lnTo>
                    <a:lnTo>
                      <a:pt x="215" y="72"/>
                    </a:lnTo>
                    <a:lnTo>
                      <a:pt x="225" y="64"/>
                    </a:lnTo>
                    <a:lnTo>
                      <a:pt x="22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8"/>
                    </a:lnTo>
                    <a:lnTo>
                      <a:pt x="25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81" name="Oval 40"/>
              <p:cNvSpPr>
                <a:spLocks noChangeArrowheads="1"/>
              </p:cNvSpPr>
              <p:nvPr/>
            </p:nvSpPr>
            <p:spPr bwMode="auto">
              <a:xfrm>
                <a:off x="5118" y="2344"/>
                <a:ext cx="49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82" name="Rectangle 41"/>
              <p:cNvSpPr>
                <a:spLocks noChangeArrowheads="1"/>
              </p:cNvSpPr>
              <p:nvPr/>
            </p:nvSpPr>
            <p:spPr bwMode="auto">
              <a:xfrm>
                <a:off x="4769" y="1908"/>
                <a:ext cx="265" cy="391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83" name="Rectangle 42"/>
              <p:cNvSpPr>
                <a:spLocks noChangeArrowheads="1"/>
              </p:cNvSpPr>
              <p:nvPr/>
            </p:nvSpPr>
            <p:spPr bwMode="auto">
              <a:xfrm>
                <a:off x="5034" y="1908"/>
                <a:ext cx="246" cy="391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84" name="Line 43"/>
              <p:cNvSpPr>
                <a:spLocks noChangeShapeType="1"/>
              </p:cNvSpPr>
              <p:nvPr/>
            </p:nvSpPr>
            <p:spPr bwMode="auto">
              <a:xfrm flipV="1">
                <a:off x="4759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85" name="Line 44"/>
              <p:cNvSpPr>
                <a:spLocks noChangeShapeType="1"/>
              </p:cNvSpPr>
              <p:nvPr/>
            </p:nvSpPr>
            <p:spPr bwMode="auto">
              <a:xfrm flipV="1">
                <a:off x="5015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86" name="Line 45"/>
              <p:cNvSpPr>
                <a:spLocks noChangeShapeType="1"/>
              </p:cNvSpPr>
              <p:nvPr/>
            </p:nvSpPr>
            <p:spPr bwMode="auto">
              <a:xfrm flipV="1">
                <a:off x="5270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87" name="Rectangle 46"/>
              <p:cNvSpPr>
                <a:spLocks noChangeArrowheads="1"/>
              </p:cNvSpPr>
              <p:nvPr/>
            </p:nvSpPr>
            <p:spPr bwMode="auto">
              <a:xfrm>
                <a:off x="4764" y="1897"/>
                <a:ext cx="511" cy="22"/>
              </a:xfrm>
              <a:prstGeom prst="rect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</p:grpSp>
        <p:sp>
          <p:nvSpPr>
            <p:cNvPr id="71" name="Rectangle 47"/>
            <p:cNvSpPr>
              <a:spLocks noChangeArrowheads="1"/>
            </p:cNvSpPr>
            <p:nvPr/>
          </p:nvSpPr>
          <p:spPr bwMode="auto">
            <a:xfrm>
              <a:off x="4647" y="1848"/>
              <a:ext cx="364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GB" sz="1200">
                  <a:latin typeface="Calibri" pitchFamily="34" charset="0"/>
                </a:rPr>
                <a:t>Terminal</a:t>
              </a:r>
            </a:p>
            <a:p>
              <a:pPr algn="ctr" eaLnBrk="0" hangingPunct="0"/>
              <a:r>
                <a:rPr lang="en-GB" sz="1200">
                  <a:latin typeface="Calibri" pitchFamily="34" charset="0"/>
                </a:rPr>
                <a:t>Arrest</a:t>
              </a:r>
            </a:p>
          </p:txBody>
        </p:sp>
        <p:pic>
          <p:nvPicPr>
            <p:cNvPr id="72" name="Picture 48" descr="745EG1 IS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8" y="451"/>
              <a:ext cx="694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8" name="Group 237"/>
          <p:cNvGrpSpPr>
            <a:grpSpLocks/>
          </p:cNvGrpSpPr>
          <p:nvPr/>
        </p:nvGrpSpPr>
        <p:grpSpPr bwMode="auto">
          <a:xfrm>
            <a:off x="2124894" y="3423512"/>
            <a:ext cx="1142419" cy="1069154"/>
            <a:chOff x="2680" y="866"/>
            <a:chExt cx="797" cy="841"/>
          </a:xfrm>
        </p:grpSpPr>
        <p:sp>
          <p:nvSpPr>
            <p:cNvPr id="89" name="Rectangle 53"/>
            <p:cNvSpPr>
              <a:spLocks noChangeArrowheads="1"/>
            </p:cNvSpPr>
            <p:nvPr/>
          </p:nvSpPr>
          <p:spPr bwMode="auto">
            <a:xfrm>
              <a:off x="2808" y="1473"/>
              <a:ext cx="236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>
                  <a:latin typeface="Calibri" pitchFamily="34" charset="0"/>
                </a:rPr>
                <a:t>Initial</a:t>
              </a:r>
            </a:p>
          </p:txBody>
        </p:sp>
        <p:grpSp>
          <p:nvGrpSpPr>
            <p:cNvPr id="90" name="Group 54"/>
            <p:cNvGrpSpPr>
              <a:grpSpLocks/>
            </p:cNvGrpSpPr>
            <p:nvPr/>
          </p:nvGrpSpPr>
          <p:grpSpPr bwMode="auto">
            <a:xfrm>
              <a:off x="2800" y="1587"/>
              <a:ext cx="325" cy="120"/>
              <a:chOff x="640" y="2435"/>
              <a:chExt cx="706" cy="207"/>
            </a:xfrm>
          </p:grpSpPr>
          <p:sp>
            <p:nvSpPr>
              <p:cNvPr id="92" name="Rectangle 55"/>
              <p:cNvSpPr>
                <a:spLocks noChangeArrowheads="1"/>
              </p:cNvSpPr>
              <p:nvPr/>
            </p:nvSpPr>
            <p:spPr bwMode="auto">
              <a:xfrm>
                <a:off x="651" y="2499"/>
                <a:ext cx="695" cy="143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93" name="Line 56"/>
              <p:cNvSpPr>
                <a:spLocks noChangeShapeType="1"/>
              </p:cNvSpPr>
              <p:nvPr/>
            </p:nvSpPr>
            <p:spPr bwMode="auto">
              <a:xfrm>
                <a:off x="640" y="2491"/>
                <a:ext cx="672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94" name="Line 57"/>
              <p:cNvSpPr>
                <a:spLocks noChangeShapeType="1"/>
              </p:cNvSpPr>
              <p:nvPr/>
            </p:nvSpPr>
            <p:spPr bwMode="auto">
              <a:xfrm>
                <a:off x="640" y="2634"/>
                <a:ext cx="672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95" name="Freeform 58"/>
              <p:cNvSpPr>
                <a:spLocks/>
              </p:cNvSpPr>
              <p:nvPr/>
            </p:nvSpPr>
            <p:spPr bwMode="auto">
              <a:xfrm>
                <a:off x="1037" y="2435"/>
                <a:ext cx="176" cy="104"/>
              </a:xfrm>
              <a:custGeom>
                <a:avLst/>
                <a:gdLst>
                  <a:gd name="T0" fmla="*/ 141 w 157"/>
                  <a:gd name="T1" fmla="*/ 0 h 104"/>
                  <a:gd name="T2" fmla="*/ 121 w 157"/>
                  <a:gd name="T3" fmla="*/ 0 h 104"/>
                  <a:gd name="T4" fmla="*/ 104 w 157"/>
                  <a:gd name="T5" fmla="*/ 0 h 104"/>
                  <a:gd name="T6" fmla="*/ 87 w 157"/>
                  <a:gd name="T7" fmla="*/ 0 h 104"/>
                  <a:gd name="T8" fmla="*/ 70 w 157"/>
                  <a:gd name="T9" fmla="*/ 0 h 104"/>
                  <a:gd name="T10" fmla="*/ 54 w 157"/>
                  <a:gd name="T11" fmla="*/ 0 h 104"/>
                  <a:gd name="T12" fmla="*/ 54 w 157"/>
                  <a:gd name="T13" fmla="*/ 8 h 104"/>
                  <a:gd name="T14" fmla="*/ 35 w 157"/>
                  <a:gd name="T15" fmla="*/ 8 h 104"/>
                  <a:gd name="T16" fmla="*/ 35 w 157"/>
                  <a:gd name="T17" fmla="*/ 16 h 104"/>
                  <a:gd name="T18" fmla="*/ 17 w 157"/>
                  <a:gd name="T19" fmla="*/ 16 h 104"/>
                  <a:gd name="T20" fmla="*/ 17 w 157"/>
                  <a:gd name="T21" fmla="*/ 24 h 104"/>
                  <a:gd name="T22" fmla="*/ 17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7 w 157"/>
                  <a:gd name="T31" fmla="*/ 48 h 104"/>
                  <a:gd name="T32" fmla="*/ 17 w 157"/>
                  <a:gd name="T33" fmla="*/ 56 h 104"/>
                  <a:gd name="T34" fmla="*/ 17 w 157"/>
                  <a:gd name="T35" fmla="*/ 64 h 104"/>
                  <a:gd name="T36" fmla="*/ 35 w 157"/>
                  <a:gd name="T37" fmla="*/ 64 h 104"/>
                  <a:gd name="T38" fmla="*/ 35 w 157"/>
                  <a:gd name="T39" fmla="*/ 72 h 104"/>
                  <a:gd name="T40" fmla="*/ 54 w 157"/>
                  <a:gd name="T41" fmla="*/ 72 h 104"/>
                  <a:gd name="T42" fmla="*/ 54 w 157"/>
                  <a:gd name="T43" fmla="*/ 80 h 104"/>
                  <a:gd name="T44" fmla="*/ 70 w 157"/>
                  <a:gd name="T45" fmla="*/ 80 h 104"/>
                  <a:gd name="T46" fmla="*/ 70 w 157"/>
                  <a:gd name="T47" fmla="*/ 88 h 104"/>
                  <a:gd name="T48" fmla="*/ 87 w 157"/>
                  <a:gd name="T49" fmla="*/ 88 h 104"/>
                  <a:gd name="T50" fmla="*/ 104 w 157"/>
                  <a:gd name="T51" fmla="*/ 96 h 104"/>
                  <a:gd name="T52" fmla="*/ 121 w 157"/>
                  <a:gd name="T53" fmla="*/ 96 h 104"/>
                  <a:gd name="T54" fmla="*/ 121 w 157"/>
                  <a:gd name="T55" fmla="*/ 104 h 104"/>
                  <a:gd name="T56" fmla="*/ 141 w 157"/>
                  <a:gd name="T57" fmla="*/ 96 h 104"/>
                  <a:gd name="T58" fmla="*/ 156 w 157"/>
                  <a:gd name="T59" fmla="*/ 96 h 104"/>
                  <a:gd name="T60" fmla="*/ 174 w 157"/>
                  <a:gd name="T61" fmla="*/ 96 h 104"/>
                  <a:gd name="T62" fmla="*/ 191 w 157"/>
                  <a:gd name="T63" fmla="*/ 96 h 104"/>
                  <a:gd name="T64" fmla="*/ 209 w 157"/>
                  <a:gd name="T65" fmla="*/ 96 h 104"/>
                  <a:gd name="T66" fmla="*/ 209 w 157"/>
                  <a:gd name="T67" fmla="*/ 88 h 104"/>
                  <a:gd name="T68" fmla="*/ 209 w 157"/>
                  <a:gd name="T69" fmla="*/ 80 h 104"/>
                  <a:gd name="T70" fmla="*/ 225 w 157"/>
                  <a:gd name="T71" fmla="*/ 80 h 104"/>
                  <a:gd name="T72" fmla="*/ 243 w 157"/>
                  <a:gd name="T73" fmla="*/ 80 h 104"/>
                  <a:gd name="T74" fmla="*/ 243 w 157"/>
                  <a:gd name="T75" fmla="*/ 72 h 104"/>
                  <a:gd name="T76" fmla="*/ 243 w 157"/>
                  <a:gd name="T77" fmla="*/ 64 h 104"/>
                  <a:gd name="T78" fmla="*/ 260 w 157"/>
                  <a:gd name="T79" fmla="*/ 64 h 104"/>
                  <a:gd name="T80" fmla="*/ 260 w 157"/>
                  <a:gd name="T81" fmla="*/ 56 h 104"/>
                  <a:gd name="T82" fmla="*/ 260 w 157"/>
                  <a:gd name="T83" fmla="*/ 48 h 104"/>
                  <a:gd name="T84" fmla="*/ 260 w 157"/>
                  <a:gd name="T85" fmla="*/ 40 h 104"/>
                  <a:gd name="T86" fmla="*/ 278 w 157"/>
                  <a:gd name="T87" fmla="*/ 32 h 104"/>
                  <a:gd name="T88" fmla="*/ 278 w 157"/>
                  <a:gd name="T89" fmla="*/ 24 h 104"/>
                  <a:gd name="T90" fmla="*/ 278 w 157"/>
                  <a:gd name="T91" fmla="*/ 16 h 104"/>
                  <a:gd name="T92" fmla="*/ 278 w 157"/>
                  <a:gd name="T93" fmla="*/ 8 h 104"/>
                  <a:gd name="T94" fmla="*/ 260 w 157"/>
                  <a:gd name="T95" fmla="*/ 8 h 104"/>
                  <a:gd name="T96" fmla="*/ 260 w 157"/>
                  <a:gd name="T97" fmla="*/ 0 h 104"/>
                  <a:gd name="T98" fmla="*/ 243 w 157"/>
                  <a:gd name="T99" fmla="*/ 0 h 104"/>
                  <a:gd name="T100" fmla="*/ 225 w 157"/>
                  <a:gd name="T101" fmla="*/ 0 h 104"/>
                  <a:gd name="T102" fmla="*/ 209 w 157"/>
                  <a:gd name="T103" fmla="*/ 0 h 104"/>
                  <a:gd name="T104" fmla="*/ 191 w 157"/>
                  <a:gd name="T105" fmla="*/ 0 h 104"/>
                  <a:gd name="T106" fmla="*/ 174 w 157"/>
                  <a:gd name="T107" fmla="*/ 0 h 104"/>
                  <a:gd name="T108" fmla="*/ 156 w 157"/>
                  <a:gd name="T109" fmla="*/ 0 h 104"/>
                  <a:gd name="T110" fmla="*/ 141 w 157"/>
                  <a:gd name="T111" fmla="*/ 0 h 1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7"/>
                  <a:gd name="T169" fmla="*/ 0 h 104"/>
                  <a:gd name="T170" fmla="*/ 157 w 157"/>
                  <a:gd name="T171" fmla="*/ 104 h 1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7" h="104">
                    <a:moveTo>
                      <a:pt x="79" y="0"/>
                    </a:move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20" y="8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20" y="64"/>
                    </a:lnTo>
                    <a:lnTo>
                      <a:pt x="20" y="72"/>
                    </a:lnTo>
                    <a:lnTo>
                      <a:pt x="30" y="72"/>
                    </a:lnTo>
                    <a:lnTo>
                      <a:pt x="30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9" y="96"/>
                    </a:lnTo>
                    <a:lnTo>
                      <a:pt x="69" y="104"/>
                    </a:lnTo>
                    <a:lnTo>
                      <a:pt x="79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8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8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  <a:lnTo>
                      <a:pt x="79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96" name="Freeform 59"/>
              <p:cNvSpPr>
                <a:spLocks/>
              </p:cNvSpPr>
              <p:nvPr/>
            </p:nvSpPr>
            <p:spPr bwMode="auto">
              <a:xfrm>
                <a:off x="1037" y="2435"/>
                <a:ext cx="176" cy="104"/>
              </a:xfrm>
              <a:custGeom>
                <a:avLst/>
                <a:gdLst>
                  <a:gd name="T0" fmla="*/ 141 w 157"/>
                  <a:gd name="T1" fmla="*/ 0 h 104"/>
                  <a:gd name="T2" fmla="*/ 121 w 157"/>
                  <a:gd name="T3" fmla="*/ 0 h 104"/>
                  <a:gd name="T4" fmla="*/ 104 w 157"/>
                  <a:gd name="T5" fmla="*/ 0 h 104"/>
                  <a:gd name="T6" fmla="*/ 87 w 157"/>
                  <a:gd name="T7" fmla="*/ 0 h 104"/>
                  <a:gd name="T8" fmla="*/ 70 w 157"/>
                  <a:gd name="T9" fmla="*/ 0 h 104"/>
                  <a:gd name="T10" fmla="*/ 54 w 157"/>
                  <a:gd name="T11" fmla="*/ 0 h 104"/>
                  <a:gd name="T12" fmla="*/ 54 w 157"/>
                  <a:gd name="T13" fmla="*/ 8 h 104"/>
                  <a:gd name="T14" fmla="*/ 35 w 157"/>
                  <a:gd name="T15" fmla="*/ 8 h 104"/>
                  <a:gd name="T16" fmla="*/ 35 w 157"/>
                  <a:gd name="T17" fmla="*/ 16 h 104"/>
                  <a:gd name="T18" fmla="*/ 17 w 157"/>
                  <a:gd name="T19" fmla="*/ 16 h 104"/>
                  <a:gd name="T20" fmla="*/ 17 w 157"/>
                  <a:gd name="T21" fmla="*/ 24 h 104"/>
                  <a:gd name="T22" fmla="*/ 17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7 w 157"/>
                  <a:gd name="T31" fmla="*/ 48 h 104"/>
                  <a:gd name="T32" fmla="*/ 17 w 157"/>
                  <a:gd name="T33" fmla="*/ 56 h 104"/>
                  <a:gd name="T34" fmla="*/ 17 w 157"/>
                  <a:gd name="T35" fmla="*/ 64 h 104"/>
                  <a:gd name="T36" fmla="*/ 35 w 157"/>
                  <a:gd name="T37" fmla="*/ 64 h 104"/>
                  <a:gd name="T38" fmla="*/ 35 w 157"/>
                  <a:gd name="T39" fmla="*/ 72 h 104"/>
                  <a:gd name="T40" fmla="*/ 54 w 157"/>
                  <a:gd name="T41" fmla="*/ 72 h 104"/>
                  <a:gd name="T42" fmla="*/ 54 w 157"/>
                  <a:gd name="T43" fmla="*/ 80 h 104"/>
                  <a:gd name="T44" fmla="*/ 70 w 157"/>
                  <a:gd name="T45" fmla="*/ 80 h 104"/>
                  <a:gd name="T46" fmla="*/ 70 w 157"/>
                  <a:gd name="T47" fmla="*/ 88 h 104"/>
                  <a:gd name="T48" fmla="*/ 87 w 157"/>
                  <a:gd name="T49" fmla="*/ 88 h 104"/>
                  <a:gd name="T50" fmla="*/ 104 w 157"/>
                  <a:gd name="T51" fmla="*/ 96 h 104"/>
                  <a:gd name="T52" fmla="*/ 121 w 157"/>
                  <a:gd name="T53" fmla="*/ 96 h 104"/>
                  <a:gd name="T54" fmla="*/ 121 w 157"/>
                  <a:gd name="T55" fmla="*/ 104 h 104"/>
                  <a:gd name="T56" fmla="*/ 141 w 157"/>
                  <a:gd name="T57" fmla="*/ 96 h 104"/>
                  <a:gd name="T58" fmla="*/ 156 w 157"/>
                  <a:gd name="T59" fmla="*/ 96 h 104"/>
                  <a:gd name="T60" fmla="*/ 174 w 157"/>
                  <a:gd name="T61" fmla="*/ 96 h 104"/>
                  <a:gd name="T62" fmla="*/ 191 w 157"/>
                  <a:gd name="T63" fmla="*/ 96 h 104"/>
                  <a:gd name="T64" fmla="*/ 209 w 157"/>
                  <a:gd name="T65" fmla="*/ 96 h 104"/>
                  <a:gd name="T66" fmla="*/ 209 w 157"/>
                  <a:gd name="T67" fmla="*/ 88 h 104"/>
                  <a:gd name="T68" fmla="*/ 209 w 157"/>
                  <a:gd name="T69" fmla="*/ 80 h 104"/>
                  <a:gd name="T70" fmla="*/ 225 w 157"/>
                  <a:gd name="T71" fmla="*/ 80 h 104"/>
                  <a:gd name="T72" fmla="*/ 243 w 157"/>
                  <a:gd name="T73" fmla="*/ 80 h 104"/>
                  <a:gd name="T74" fmla="*/ 243 w 157"/>
                  <a:gd name="T75" fmla="*/ 72 h 104"/>
                  <a:gd name="T76" fmla="*/ 243 w 157"/>
                  <a:gd name="T77" fmla="*/ 64 h 104"/>
                  <a:gd name="T78" fmla="*/ 260 w 157"/>
                  <a:gd name="T79" fmla="*/ 64 h 104"/>
                  <a:gd name="T80" fmla="*/ 260 w 157"/>
                  <a:gd name="T81" fmla="*/ 56 h 104"/>
                  <a:gd name="T82" fmla="*/ 260 w 157"/>
                  <a:gd name="T83" fmla="*/ 48 h 104"/>
                  <a:gd name="T84" fmla="*/ 260 w 157"/>
                  <a:gd name="T85" fmla="*/ 40 h 104"/>
                  <a:gd name="T86" fmla="*/ 278 w 157"/>
                  <a:gd name="T87" fmla="*/ 32 h 104"/>
                  <a:gd name="T88" fmla="*/ 278 w 157"/>
                  <a:gd name="T89" fmla="*/ 24 h 104"/>
                  <a:gd name="T90" fmla="*/ 278 w 157"/>
                  <a:gd name="T91" fmla="*/ 16 h 104"/>
                  <a:gd name="T92" fmla="*/ 278 w 157"/>
                  <a:gd name="T93" fmla="*/ 8 h 104"/>
                  <a:gd name="T94" fmla="*/ 260 w 157"/>
                  <a:gd name="T95" fmla="*/ 8 h 104"/>
                  <a:gd name="T96" fmla="*/ 260 w 157"/>
                  <a:gd name="T97" fmla="*/ 0 h 104"/>
                  <a:gd name="T98" fmla="*/ 243 w 157"/>
                  <a:gd name="T99" fmla="*/ 0 h 104"/>
                  <a:gd name="T100" fmla="*/ 225 w 157"/>
                  <a:gd name="T101" fmla="*/ 0 h 104"/>
                  <a:gd name="T102" fmla="*/ 209 w 157"/>
                  <a:gd name="T103" fmla="*/ 0 h 104"/>
                  <a:gd name="T104" fmla="*/ 191 w 157"/>
                  <a:gd name="T105" fmla="*/ 0 h 104"/>
                  <a:gd name="T106" fmla="*/ 174 w 157"/>
                  <a:gd name="T107" fmla="*/ 0 h 104"/>
                  <a:gd name="T108" fmla="*/ 156 w 157"/>
                  <a:gd name="T109" fmla="*/ 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7"/>
                  <a:gd name="T166" fmla="*/ 0 h 104"/>
                  <a:gd name="T167" fmla="*/ 157 w 157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7" h="104">
                    <a:moveTo>
                      <a:pt x="79" y="0"/>
                    </a:move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20" y="8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20" y="64"/>
                    </a:lnTo>
                    <a:lnTo>
                      <a:pt x="20" y="72"/>
                    </a:lnTo>
                    <a:lnTo>
                      <a:pt x="30" y="72"/>
                    </a:lnTo>
                    <a:lnTo>
                      <a:pt x="30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9" y="96"/>
                    </a:lnTo>
                    <a:lnTo>
                      <a:pt x="69" y="104"/>
                    </a:lnTo>
                    <a:lnTo>
                      <a:pt x="79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8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8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97" name="Oval 60"/>
              <p:cNvSpPr>
                <a:spLocks noChangeArrowheads="1"/>
              </p:cNvSpPr>
              <p:nvPr/>
            </p:nvSpPr>
            <p:spPr bwMode="auto">
              <a:xfrm>
                <a:off x="1109" y="2472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98" name="Freeform 61"/>
              <p:cNvSpPr>
                <a:spLocks/>
              </p:cNvSpPr>
              <p:nvPr/>
            </p:nvSpPr>
            <p:spPr bwMode="auto">
              <a:xfrm>
                <a:off x="761" y="2435"/>
                <a:ext cx="177" cy="104"/>
              </a:xfrm>
              <a:custGeom>
                <a:avLst/>
                <a:gdLst>
                  <a:gd name="T0" fmla="*/ 142 w 157"/>
                  <a:gd name="T1" fmla="*/ 0 h 104"/>
                  <a:gd name="T2" fmla="*/ 124 w 157"/>
                  <a:gd name="T3" fmla="*/ 0 h 104"/>
                  <a:gd name="T4" fmla="*/ 109 w 157"/>
                  <a:gd name="T5" fmla="*/ 0 h 104"/>
                  <a:gd name="T6" fmla="*/ 89 w 157"/>
                  <a:gd name="T7" fmla="*/ 0 h 104"/>
                  <a:gd name="T8" fmla="*/ 71 w 157"/>
                  <a:gd name="T9" fmla="*/ 0 h 104"/>
                  <a:gd name="T10" fmla="*/ 53 w 157"/>
                  <a:gd name="T11" fmla="*/ 0 h 104"/>
                  <a:gd name="T12" fmla="*/ 53 w 157"/>
                  <a:gd name="T13" fmla="*/ 8 h 104"/>
                  <a:gd name="T14" fmla="*/ 34 w 157"/>
                  <a:gd name="T15" fmla="*/ 8 h 104"/>
                  <a:gd name="T16" fmla="*/ 34 w 157"/>
                  <a:gd name="T17" fmla="*/ 16 h 104"/>
                  <a:gd name="T18" fmla="*/ 18 w 157"/>
                  <a:gd name="T19" fmla="*/ 16 h 104"/>
                  <a:gd name="T20" fmla="*/ 18 w 157"/>
                  <a:gd name="T21" fmla="*/ 24 h 104"/>
                  <a:gd name="T22" fmla="*/ 18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8 w 157"/>
                  <a:gd name="T31" fmla="*/ 48 h 104"/>
                  <a:gd name="T32" fmla="*/ 18 w 157"/>
                  <a:gd name="T33" fmla="*/ 56 h 104"/>
                  <a:gd name="T34" fmla="*/ 18 w 157"/>
                  <a:gd name="T35" fmla="*/ 64 h 104"/>
                  <a:gd name="T36" fmla="*/ 34 w 157"/>
                  <a:gd name="T37" fmla="*/ 64 h 104"/>
                  <a:gd name="T38" fmla="*/ 34 w 157"/>
                  <a:gd name="T39" fmla="*/ 72 h 104"/>
                  <a:gd name="T40" fmla="*/ 53 w 157"/>
                  <a:gd name="T41" fmla="*/ 72 h 104"/>
                  <a:gd name="T42" fmla="*/ 53 w 157"/>
                  <a:gd name="T43" fmla="*/ 80 h 104"/>
                  <a:gd name="T44" fmla="*/ 71 w 157"/>
                  <a:gd name="T45" fmla="*/ 80 h 104"/>
                  <a:gd name="T46" fmla="*/ 71 w 157"/>
                  <a:gd name="T47" fmla="*/ 88 h 104"/>
                  <a:gd name="T48" fmla="*/ 89 w 157"/>
                  <a:gd name="T49" fmla="*/ 88 h 104"/>
                  <a:gd name="T50" fmla="*/ 109 w 157"/>
                  <a:gd name="T51" fmla="*/ 96 h 104"/>
                  <a:gd name="T52" fmla="*/ 124 w 157"/>
                  <a:gd name="T53" fmla="*/ 96 h 104"/>
                  <a:gd name="T54" fmla="*/ 124 w 157"/>
                  <a:gd name="T55" fmla="*/ 104 h 104"/>
                  <a:gd name="T56" fmla="*/ 142 w 157"/>
                  <a:gd name="T57" fmla="*/ 96 h 104"/>
                  <a:gd name="T58" fmla="*/ 160 w 157"/>
                  <a:gd name="T59" fmla="*/ 96 h 104"/>
                  <a:gd name="T60" fmla="*/ 178 w 157"/>
                  <a:gd name="T61" fmla="*/ 96 h 104"/>
                  <a:gd name="T62" fmla="*/ 198 w 157"/>
                  <a:gd name="T63" fmla="*/ 96 h 104"/>
                  <a:gd name="T64" fmla="*/ 215 w 157"/>
                  <a:gd name="T65" fmla="*/ 96 h 104"/>
                  <a:gd name="T66" fmla="*/ 215 w 157"/>
                  <a:gd name="T67" fmla="*/ 88 h 104"/>
                  <a:gd name="T68" fmla="*/ 215 w 157"/>
                  <a:gd name="T69" fmla="*/ 80 h 104"/>
                  <a:gd name="T70" fmla="*/ 231 w 157"/>
                  <a:gd name="T71" fmla="*/ 80 h 104"/>
                  <a:gd name="T72" fmla="*/ 249 w 157"/>
                  <a:gd name="T73" fmla="*/ 80 h 104"/>
                  <a:gd name="T74" fmla="*/ 249 w 157"/>
                  <a:gd name="T75" fmla="*/ 72 h 104"/>
                  <a:gd name="T76" fmla="*/ 249 w 157"/>
                  <a:gd name="T77" fmla="*/ 64 h 104"/>
                  <a:gd name="T78" fmla="*/ 268 w 157"/>
                  <a:gd name="T79" fmla="*/ 64 h 104"/>
                  <a:gd name="T80" fmla="*/ 268 w 157"/>
                  <a:gd name="T81" fmla="*/ 56 h 104"/>
                  <a:gd name="T82" fmla="*/ 268 w 157"/>
                  <a:gd name="T83" fmla="*/ 48 h 104"/>
                  <a:gd name="T84" fmla="*/ 268 w 157"/>
                  <a:gd name="T85" fmla="*/ 40 h 104"/>
                  <a:gd name="T86" fmla="*/ 286 w 157"/>
                  <a:gd name="T87" fmla="*/ 32 h 104"/>
                  <a:gd name="T88" fmla="*/ 286 w 157"/>
                  <a:gd name="T89" fmla="*/ 24 h 104"/>
                  <a:gd name="T90" fmla="*/ 286 w 157"/>
                  <a:gd name="T91" fmla="*/ 16 h 104"/>
                  <a:gd name="T92" fmla="*/ 286 w 157"/>
                  <a:gd name="T93" fmla="*/ 8 h 104"/>
                  <a:gd name="T94" fmla="*/ 268 w 157"/>
                  <a:gd name="T95" fmla="*/ 8 h 104"/>
                  <a:gd name="T96" fmla="*/ 268 w 157"/>
                  <a:gd name="T97" fmla="*/ 0 h 104"/>
                  <a:gd name="T98" fmla="*/ 249 w 157"/>
                  <a:gd name="T99" fmla="*/ 0 h 104"/>
                  <a:gd name="T100" fmla="*/ 231 w 157"/>
                  <a:gd name="T101" fmla="*/ 0 h 104"/>
                  <a:gd name="T102" fmla="*/ 215 w 157"/>
                  <a:gd name="T103" fmla="*/ 0 h 104"/>
                  <a:gd name="T104" fmla="*/ 198 w 157"/>
                  <a:gd name="T105" fmla="*/ 0 h 104"/>
                  <a:gd name="T106" fmla="*/ 178 w 157"/>
                  <a:gd name="T107" fmla="*/ 0 h 104"/>
                  <a:gd name="T108" fmla="*/ 160 w 157"/>
                  <a:gd name="T109" fmla="*/ 0 h 104"/>
                  <a:gd name="T110" fmla="*/ 142 w 157"/>
                  <a:gd name="T111" fmla="*/ 0 h 1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7"/>
                  <a:gd name="T169" fmla="*/ 0 h 104"/>
                  <a:gd name="T170" fmla="*/ 157 w 157"/>
                  <a:gd name="T171" fmla="*/ 104 h 1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7" h="104">
                    <a:moveTo>
                      <a:pt x="78" y="0"/>
                    </a:move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19" y="8"/>
                    </a:lnTo>
                    <a:lnTo>
                      <a:pt x="19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19" y="64"/>
                    </a:lnTo>
                    <a:lnTo>
                      <a:pt x="19" y="72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7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7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  <a:lnTo>
                      <a:pt x="78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99" name="Freeform 62"/>
              <p:cNvSpPr>
                <a:spLocks/>
              </p:cNvSpPr>
              <p:nvPr/>
            </p:nvSpPr>
            <p:spPr bwMode="auto">
              <a:xfrm>
                <a:off x="761" y="2435"/>
                <a:ext cx="177" cy="104"/>
              </a:xfrm>
              <a:custGeom>
                <a:avLst/>
                <a:gdLst>
                  <a:gd name="T0" fmla="*/ 142 w 157"/>
                  <a:gd name="T1" fmla="*/ 0 h 104"/>
                  <a:gd name="T2" fmla="*/ 124 w 157"/>
                  <a:gd name="T3" fmla="*/ 0 h 104"/>
                  <a:gd name="T4" fmla="*/ 109 w 157"/>
                  <a:gd name="T5" fmla="*/ 0 h 104"/>
                  <a:gd name="T6" fmla="*/ 89 w 157"/>
                  <a:gd name="T7" fmla="*/ 0 h 104"/>
                  <a:gd name="T8" fmla="*/ 71 w 157"/>
                  <a:gd name="T9" fmla="*/ 0 h 104"/>
                  <a:gd name="T10" fmla="*/ 53 w 157"/>
                  <a:gd name="T11" fmla="*/ 0 h 104"/>
                  <a:gd name="T12" fmla="*/ 53 w 157"/>
                  <a:gd name="T13" fmla="*/ 8 h 104"/>
                  <a:gd name="T14" fmla="*/ 34 w 157"/>
                  <a:gd name="T15" fmla="*/ 8 h 104"/>
                  <a:gd name="T16" fmla="*/ 34 w 157"/>
                  <a:gd name="T17" fmla="*/ 16 h 104"/>
                  <a:gd name="T18" fmla="*/ 18 w 157"/>
                  <a:gd name="T19" fmla="*/ 16 h 104"/>
                  <a:gd name="T20" fmla="*/ 18 w 157"/>
                  <a:gd name="T21" fmla="*/ 24 h 104"/>
                  <a:gd name="T22" fmla="*/ 18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8 w 157"/>
                  <a:gd name="T31" fmla="*/ 48 h 104"/>
                  <a:gd name="T32" fmla="*/ 18 w 157"/>
                  <a:gd name="T33" fmla="*/ 56 h 104"/>
                  <a:gd name="T34" fmla="*/ 18 w 157"/>
                  <a:gd name="T35" fmla="*/ 64 h 104"/>
                  <a:gd name="T36" fmla="*/ 34 w 157"/>
                  <a:gd name="T37" fmla="*/ 64 h 104"/>
                  <a:gd name="T38" fmla="*/ 34 w 157"/>
                  <a:gd name="T39" fmla="*/ 72 h 104"/>
                  <a:gd name="T40" fmla="*/ 53 w 157"/>
                  <a:gd name="T41" fmla="*/ 72 h 104"/>
                  <a:gd name="T42" fmla="*/ 53 w 157"/>
                  <a:gd name="T43" fmla="*/ 80 h 104"/>
                  <a:gd name="T44" fmla="*/ 71 w 157"/>
                  <a:gd name="T45" fmla="*/ 80 h 104"/>
                  <a:gd name="T46" fmla="*/ 71 w 157"/>
                  <a:gd name="T47" fmla="*/ 88 h 104"/>
                  <a:gd name="T48" fmla="*/ 89 w 157"/>
                  <a:gd name="T49" fmla="*/ 88 h 104"/>
                  <a:gd name="T50" fmla="*/ 109 w 157"/>
                  <a:gd name="T51" fmla="*/ 96 h 104"/>
                  <a:gd name="T52" fmla="*/ 124 w 157"/>
                  <a:gd name="T53" fmla="*/ 96 h 104"/>
                  <a:gd name="T54" fmla="*/ 124 w 157"/>
                  <a:gd name="T55" fmla="*/ 104 h 104"/>
                  <a:gd name="T56" fmla="*/ 142 w 157"/>
                  <a:gd name="T57" fmla="*/ 96 h 104"/>
                  <a:gd name="T58" fmla="*/ 160 w 157"/>
                  <a:gd name="T59" fmla="*/ 96 h 104"/>
                  <a:gd name="T60" fmla="*/ 178 w 157"/>
                  <a:gd name="T61" fmla="*/ 96 h 104"/>
                  <a:gd name="T62" fmla="*/ 198 w 157"/>
                  <a:gd name="T63" fmla="*/ 96 h 104"/>
                  <a:gd name="T64" fmla="*/ 215 w 157"/>
                  <a:gd name="T65" fmla="*/ 96 h 104"/>
                  <a:gd name="T66" fmla="*/ 215 w 157"/>
                  <a:gd name="T67" fmla="*/ 88 h 104"/>
                  <a:gd name="T68" fmla="*/ 215 w 157"/>
                  <a:gd name="T69" fmla="*/ 80 h 104"/>
                  <a:gd name="T70" fmla="*/ 231 w 157"/>
                  <a:gd name="T71" fmla="*/ 80 h 104"/>
                  <a:gd name="T72" fmla="*/ 249 w 157"/>
                  <a:gd name="T73" fmla="*/ 80 h 104"/>
                  <a:gd name="T74" fmla="*/ 249 w 157"/>
                  <a:gd name="T75" fmla="*/ 72 h 104"/>
                  <a:gd name="T76" fmla="*/ 249 w 157"/>
                  <a:gd name="T77" fmla="*/ 64 h 104"/>
                  <a:gd name="T78" fmla="*/ 268 w 157"/>
                  <a:gd name="T79" fmla="*/ 64 h 104"/>
                  <a:gd name="T80" fmla="*/ 268 w 157"/>
                  <a:gd name="T81" fmla="*/ 56 h 104"/>
                  <a:gd name="T82" fmla="*/ 268 w 157"/>
                  <a:gd name="T83" fmla="*/ 48 h 104"/>
                  <a:gd name="T84" fmla="*/ 268 w 157"/>
                  <a:gd name="T85" fmla="*/ 40 h 104"/>
                  <a:gd name="T86" fmla="*/ 286 w 157"/>
                  <a:gd name="T87" fmla="*/ 32 h 104"/>
                  <a:gd name="T88" fmla="*/ 286 w 157"/>
                  <a:gd name="T89" fmla="*/ 24 h 104"/>
                  <a:gd name="T90" fmla="*/ 286 w 157"/>
                  <a:gd name="T91" fmla="*/ 16 h 104"/>
                  <a:gd name="T92" fmla="*/ 286 w 157"/>
                  <a:gd name="T93" fmla="*/ 8 h 104"/>
                  <a:gd name="T94" fmla="*/ 268 w 157"/>
                  <a:gd name="T95" fmla="*/ 8 h 104"/>
                  <a:gd name="T96" fmla="*/ 268 w 157"/>
                  <a:gd name="T97" fmla="*/ 0 h 104"/>
                  <a:gd name="T98" fmla="*/ 249 w 157"/>
                  <a:gd name="T99" fmla="*/ 0 h 104"/>
                  <a:gd name="T100" fmla="*/ 231 w 157"/>
                  <a:gd name="T101" fmla="*/ 0 h 104"/>
                  <a:gd name="T102" fmla="*/ 215 w 157"/>
                  <a:gd name="T103" fmla="*/ 0 h 104"/>
                  <a:gd name="T104" fmla="*/ 198 w 157"/>
                  <a:gd name="T105" fmla="*/ 0 h 104"/>
                  <a:gd name="T106" fmla="*/ 178 w 157"/>
                  <a:gd name="T107" fmla="*/ 0 h 104"/>
                  <a:gd name="T108" fmla="*/ 160 w 157"/>
                  <a:gd name="T109" fmla="*/ 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7"/>
                  <a:gd name="T166" fmla="*/ 0 h 104"/>
                  <a:gd name="T167" fmla="*/ 157 w 157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7" h="104">
                    <a:moveTo>
                      <a:pt x="78" y="0"/>
                    </a:move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19" y="8"/>
                    </a:lnTo>
                    <a:lnTo>
                      <a:pt x="19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19" y="64"/>
                    </a:lnTo>
                    <a:lnTo>
                      <a:pt x="19" y="72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7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7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00" name="Oval 63"/>
              <p:cNvSpPr>
                <a:spLocks noChangeArrowheads="1"/>
              </p:cNvSpPr>
              <p:nvPr/>
            </p:nvSpPr>
            <p:spPr bwMode="auto">
              <a:xfrm>
                <a:off x="822" y="2472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</p:grpSp>
        <p:pic>
          <p:nvPicPr>
            <p:cNvPr id="91" name="Picture 64" descr="pintade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80" y="866"/>
              <a:ext cx="797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1" name="Group 238"/>
          <p:cNvGrpSpPr>
            <a:grpSpLocks/>
          </p:cNvGrpSpPr>
          <p:nvPr/>
        </p:nvGrpSpPr>
        <p:grpSpPr bwMode="auto">
          <a:xfrm>
            <a:off x="3916809" y="2066913"/>
            <a:ext cx="1824718" cy="1704799"/>
            <a:chOff x="3484" y="566"/>
            <a:chExt cx="1273" cy="1341"/>
          </a:xfrm>
        </p:grpSpPr>
        <p:sp>
          <p:nvSpPr>
            <p:cNvPr id="102" name="Rectangle 68"/>
            <p:cNvSpPr>
              <a:spLocks noChangeArrowheads="1"/>
            </p:cNvSpPr>
            <p:nvPr/>
          </p:nvSpPr>
          <p:spPr bwMode="auto">
            <a:xfrm>
              <a:off x="3484" y="1767"/>
              <a:ext cx="857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GB" sz="1200" dirty="0">
                  <a:latin typeface="Calibri" pitchFamily="34" charset="0"/>
                </a:rPr>
                <a:t>Linear growth phase</a:t>
              </a:r>
            </a:p>
          </p:txBody>
        </p:sp>
        <p:grpSp>
          <p:nvGrpSpPr>
            <p:cNvPr id="103" name="Group 69"/>
            <p:cNvGrpSpPr>
              <a:grpSpLocks/>
            </p:cNvGrpSpPr>
            <p:nvPr/>
          </p:nvGrpSpPr>
          <p:grpSpPr bwMode="auto">
            <a:xfrm>
              <a:off x="3718" y="1497"/>
              <a:ext cx="322" cy="267"/>
              <a:chOff x="3132" y="2188"/>
              <a:chExt cx="696" cy="462"/>
            </a:xfrm>
          </p:grpSpPr>
          <p:sp>
            <p:nvSpPr>
              <p:cNvPr id="105" name="Rectangle 70"/>
              <p:cNvSpPr>
                <a:spLocks noChangeArrowheads="1"/>
              </p:cNvSpPr>
              <p:nvPr/>
            </p:nvSpPr>
            <p:spPr bwMode="auto">
              <a:xfrm>
                <a:off x="3143" y="2515"/>
                <a:ext cx="685" cy="135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106" name="Line 71"/>
              <p:cNvSpPr>
                <a:spLocks noChangeShapeType="1"/>
              </p:cNvSpPr>
              <p:nvPr/>
            </p:nvSpPr>
            <p:spPr bwMode="auto">
              <a:xfrm>
                <a:off x="3132" y="2507"/>
                <a:ext cx="684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07" name="Line 72"/>
              <p:cNvSpPr>
                <a:spLocks noChangeShapeType="1"/>
              </p:cNvSpPr>
              <p:nvPr/>
            </p:nvSpPr>
            <p:spPr bwMode="auto">
              <a:xfrm>
                <a:off x="3132" y="2642"/>
                <a:ext cx="684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08" name="Freeform 73"/>
              <p:cNvSpPr>
                <a:spLocks/>
              </p:cNvSpPr>
              <p:nvPr/>
            </p:nvSpPr>
            <p:spPr bwMode="auto">
              <a:xfrm>
                <a:off x="3199" y="2419"/>
                <a:ext cx="298" cy="120"/>
              </a:xfrm>
              <a:custGeom>
                <a:avLst/>
                <a:gdLst>
                  <a:gd name="T0" fmla="*/ 0 w 265"/>
                  <a:gd name="T1" fmla="*/ 0 h 120"/>
                  <a:gd name="T2" fmla="*/ 0 w 265"/>
                  <a:gd name="T3" fmla="*/ 8 h 120"/>
                  <a:gd name="T4" fmla="*/ 0 w 265"/>
                  <a:gd name="T5" fmla="*/ 16 h 120"/>
                  <a:gd name="T6" fmla="*/ 0 w 265"/>
                  <a:gd name="T7" fmla="*/ 24 h 120"/>
                  <a:gd name="T8" fmla="*/ 0 w 265"/>
                  <a:gd name="T9" fmla="*/ 32 h 120"/>
                  <a:gd name="T10" fmla="*/ 0 w 265"/>
                  <a:gd name="T11" fmla="*/ 40 h 120"/>
                  <a:gd name="T12" fmla="*/ 17 w 265"/>
                  <a:gd name="T13" fmla="*/ 40 h 120"/>
                  <a:gd name="T14" fmla="*/ 17 w 265"/>
                  <a:gd name="T15" fmla="*/ 48 h 120"/>
                  <a:gd name="T16" fmla="*/ 17 w 265"/>
                  <a:gd name="T17" fmla="*/ 56 h 120"/>
                  <a:gd name="T18" fmla="*/ 34 w 265"/>
                  <a:gd name="T19" fmla="*/ 56 h 120"/>
                  <a:gd name="T20" fmla="*/ 34 w 265"/>
                  <a:gd name="T21" fmla="*/ 64 h 120"/>
                  <a:gd name="T22" fmla="*/ 53 w 265"/>
                  <a:gd name="T23" fmla="*/ 72 h 120"/>
                  <a:gd name="T24" fmla="*/ 53 w 265"/>
                  <a:gd name="T25" fmla="*/ 80 h 120"/>
                  <a:gd name="T26" fmla="*/ 70 w 265"/>
                  <a:gd name="T27" fmla="*/ 88 h 120"/>
                  <a:gd name="T28" fmla="*/ 70 w 265"/>
                  <a:gd name="T29" fmla="*/ 96 h 120"/>
                  <a:gd name="T30" fmla="*/ 89 w 265"/>
                  <a:gd name="T31" fmla="*/ 96 h 120"/>
                  <a:gd name="T32" fmla="*/ 105 w 265"/>
                  <a:gd name="T33" fmla="*/ 96 h 120"/>
                  <a:gd name="T34" fmla="*/ 105 w 265"/>
                  <a:gd name="T35" fmla="*/ 104 h 120"/>
                  <a:gd name="T36" fmla="*/ 121 w 265"/>
                  <a:gd name="T37" fmla="*/ 104 h 120"/>
                  <a:gd name="T38" fmla="*/ 141 w 265"/>
                  <a:gd name="T39" fmla="*/ 112 h 120"/>
                  <a:gd name="T40" fmla="*/ 159 w 265"/>
                  <a:gd name="T41" fmla="*/ 112 h 120"/>
                  <a:gd name="T42" fmla="*/ 159 w 265"/>
                  <a:gd name="T43" fmla="*/ 120 h 120"/>
                  <a:gd name="T44" fmla="*/ 175 w 265"/>
                  <a:gd name="T45" fmla="*/ 120 h 120"/>
                  <a:gd name="T46" fmla="*/ 193 w 265"/>
                  <a:gd name="T47" fmla="*/ 120 h 120"/>
                  <a:gd name="T48" fmla="*/ 210 w 265"/>
                  <a:gd name="T49" fmla="*/ 120 h 120"/>
                  <a:gd name="T50" fmla="*/ 229 w 265"/>
                  <a:gd name="T51" fmla="*/ 120 h 120"/>
                  <a:gd name="T52" fmla="*/ 246 w 265"/>
                  <a:gd name="T53" fmla="*/ 120 h 120"/>
                  <a:gd name="T54" fmla="*/ 264 w 265"/>
                  <a:gd name="T55" fmla="*/ 120 h 120"/>
                  <a:gd name="T56" fmla="*/ 283 w 265"/>
                  <a:gd name="T57" fmla="*/ 120 h 120"/>
                  <a:gd name="T58" fmla="*/ 300 w 265"/>
                  <a:gd name="T59" fmla="*/ 120 h 120"/>
                  <a:gd name="T60" fmla="*/ 317 w 265"/>
                  <a:gd name="T61" fmla="*/ 112 h 120"/>
                  <a:gd name="T62" fmla="*/ 317 w 265"/>
                  <a:gd name="T63" fmla="*/ 104 h 120"/>
                  <a:gd name="T64" fmla="*/ 334 w 265"/>
                  <a:gd name="T65" fmla="*/ 104 h 120"/>
                  <a:gd name="T66" fmla="*/ 334 w 265"/>
                  <a:gd name="T67" fmla="*/ 96 h 120"/>
                  <a:gd name="T68" fmla="*/ 352 w 265"/>
                  <a:gd name="T69" fmla="*/ 96 h 120"/>
                  <a:gd name="T70" fmla="*/ 352 w 265"/>
                  <a:gd name="T71" fmla="*/ 88 h 120"/>
                  <a:gd name="T72" fmla="*/ 372 w 265"/>
                  <a:gd name="T73" fmla="*/ 88 h 120"/>
                  <a:gd name="T74" fmla="*/ 388 w 265"/>
                  <a:gd name="T75" fmla="*/ 88 h 120"/>
                  <a:gd name="T76" fmla="*/ 388 w 265"/>
                  <a:gd name="T77" fmla="*/ 80 h 120"/>
                  <a:gd name="T78" fmla="*/ 405 w 265"/>
                  <a:gd name="T79" fmla="*/ 80 h 120"/>
                  <a:gd name="T80" fmla="*/ 405 w 265"/>
                  <a:gd name="T81" fmla="*/ 72 h 120"/>
                  <a:gd name="T82" fmla="*/ 405 w 265"/>
                  <a:gd name="T83" fmla="*/ 64 h 120"/>
                  <a:gd name="T84" fmla="*/ 423 w 265"/>
                  <a:gd name="T85" fmla="*/ 64 h 120"/>
                  <a:gd name="T86" fmla="*/ 423 w 265"/>
                  <a:gd name="T87" fmla="*/ 56 h 120"/>
                  <a:gd name="T88" fmla="*/ 423 w 265"/>
                  <a:gd name="T89" fmla="*/ 48 h 120"/>
                  <a:gd name="T90" fmla="*/ 441 w 265"/>
                  <a:gd name="T91" fmla="*/ 48 h 120"/>
                  <a:gd name="T92" fmla="*/ 441 w 265"/>
                  <a:gd name="T93" fmla="*/ 40 h 120"/>
                  <a:gd name="T94" fmla="*/ 441 w 265"/>
                  <a:gd name="T95" fmla="*/ 32 h 120"/>
                  <a:gd name="T96" fmla="*/ 459 w 265"/>
                  <a:gd name="T97" fmla="*/ 16 h 120"/>
                  <a:gd name="T98" fmla="*/ 477 w 265"/>
                  <a:gd name="T99" fmla="*/ 16 h 120"/>
                  <a:gd name="T100" fmla="*/ 477 w 265"/>
                  <a:gd name="T101" fmla="*/ 8 h 120"/>
                  <a:gd name="T102" fmla="*/ 477 w 265"/>
                  <a:gd name="T103" fmla="*/ 0 h 120"/>
                  <a:gd name="T104" fmla="*/ 0 w 265"/>
                  <a:gd name="T105" fmla="*/ 0 h 1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65"/>
                  <a:gd name="T160" fmla="*/ 0 h 120"/>
                  <a:gd name="T161" fmla="*/ 265 w 265"/>
                  <a:gd name="T162" fmla="*/ 120 h 12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65" h="120">
                    <a:moveTo>
                      <a:pt x="0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0" y="40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9" y="56"/>
                    </a:lnTo>
                    <a:lnTo>
                      <a:pt x="19" y="64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8"/>
                    </a:lnTo>
                    <a:lnTo>
                      <a:pt x="39" y="96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8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20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25" y="64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45" y="32"/>
                    </a:lnTo>
                    <a:lnTo>
                      <a:pt x="255" y="16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09" name="Freeform 74"/>
              <p:cNvSpPr>
                <a:spLocks/>
              </p:cNvSpPr>
              <p:nvPr/>
            </p:nvSpPr>
            <p:spPr bwMode="auto">
              <a:xfrm>
                <a:off x="3199" y="2419"/>
                <a:ext cx="298" cy="120"/>
              </a:xfrm>
              <a:custGeom>
                <a:avLst/>
                <a:gdLst>
                  <a:gd name="T0" fmla="*/ 0 w 265"/>
                  <a:gd name="T1" fmla="*/ 0 h 120"/>
                  <a:gd name="T2" fmla="*/ 0 w 265"/>
                  <a:gd name="T3" fmla="*/ 8 h 120"/>
                  <a:gd name="T4" fmla="*/ 0 w 265"/>
                  <a:gd name="T5" fmla="*/ 16 h 120"/>
                  <a:gd name="T6" fmla="*/ 0 w 265"/>
                  <a:gd name="T7" fmla="*/ 24 h 120"/>
                  <a:gd name="T8" fmla="*/ 0 w 265"/>
                  <a:gd name="T9" fmla="*/ 32 h 120"/>
                  <a:gd name="T10" fmla="*/ 0 w 265"/>
                  <a:gd name="T11" fmla="*/ 40 h 120"/>
                  <a:gd name="T12" fmla="*/ 17 w 265"/>
                  <a:gd name="T13" fmla="*/ 40 h 120"/>
                  <a:gd name="T14" fmla="*/ 17 w 265"/>
                  <a:gd name="T15" fmla="*/ 48 h 120"/>
                  <a:gd name="T16" fmla="*/ 17 w 265"/>
                  <a:gd name="T17" fmla="*/ 56 h 120"/>
                  <a:gd name="T18" fmla="*/ 34 w 265"/>
                  <a:gd name="T19" fmla="*/ 56 h 120"/>
                  <a:gd name="T20" fmla="*/ 34 w 265"/>
                  <a:gd name="T21" fmla="*/ 64 h 120"/>
                  <a:gd name="T22" fmla="*/ 53 w 265"/>
                  <a:gd name="T23" fmla="*/ 72 h 120"/>
                  <a:gd name="T24" fmla="*/ 53 w 265"/>
                  <a:gd name="T25" fmla="*/ 80 h 120"/>
                  <a:gd name="T26" fmla="*/ 70 w 265"/>
                  <a:gd name="T27" fmla="*/ 88 h 120"/>
                  <a:gd name="T28" fmla="*/ 70 w 265"/>
                  <a:gd name="T29" fmla="*/ 96 h 120"/>
                  <a:gd name="T30" fmla="*/ 89 w 265"/>
                  <a:gd name="T31" fmla="*/ 96 h 120"/>
                  <a:gd name="T32" fmla="*/ 105 w 265"/>
                  <a:gd name="T33" fmla="*/ 96 h 120"/>
                  <a:gd name="T34" fmla="*/ 105 w 265"/>
                  <a:gd name="T35" fmla="*/ 104 h 120"/>
                  <a:gd name="T36" fmla="*/ 121 w 265"/>
                  <a:gd name="T37" fmla="*/ 104 h 120"/>
                  <a:gd name="T38" fmla="*/ 141 w 265"/>
                  <a:gd name="T39" fmla="*/ 112 h 120"/>
                  <a:gd name="T40" fmla="*/ 159 w 265"/>
                  <a:gd name="T41" fmla="*/ 112 h 120"/>
                  <a:gd name="T42" fmla="*/ 159 w 265"/>
                  <a:gd name="T43" fmla="*/ 120 h 120"/>
                  <a:gd name="T44" fmla="*/ 175 w 265"/>
                  <a:gd name="T45" fmla="*/ 120 h 120"/>
                  <a:gd name="T46" fmla="*/ 193 w 265"/>
                  <a:gd name="T47" fmla="*/ 120 h 120"/>
                  <a:gd name="T48" fmla="*/ 210 w 265"/>
                  <a:gd name="T49" fmla="*/ 120 h 120"/>
                  <a:gd name="T50" fmla="*/ 229 w 265"/>
                  <a:gd name="T51" fmla="*/ 120 h 120"/>
                  <a:gd name="T52" fmla="*/ 246 w 265"/>
                  <a:gd name="T53" fmla="*/ 120 h 120"/>
                  <a:gd name="T54" fmla="*/ 264 w 265"/>
                  <a:gd name="T55" fmla="*/ 120 h 120"/>
                  <a:gd name="T56" fmla="*/ 283 w 265"/>
                  <a:gd name="T57" fmla="*/ 120 h 120"/>
                  <a:gd name="T58" fmla="*/ 300 w 265"/>
                  <a:gd name="T59" fmla="*/ 120 h 120"/>
                  <a:gd name="T60" fmla="*/ 317 w 265"/>
                  <a:gd name="T61" fmla="*/ 112 h 120"/>
                  <a:gd name="T62" fmla="*/ 317 w 265"/>
                  <a:gd name="T63" fmla="*/ 104 h 120"/>
                  <a:gd name="T64" fmla="*/ 334 w 265"/>
                  <a:gd name="T65" fmla="*/ 104 h 120"/>
                  <a:gd name="T66" fmla="*/ 334 w 265"/>
                  <a:gd name="T67" fmla="*/ 96 h 120"/>
                  <a:gd name="T68" fmla="*/ 352 w 265"/>
                  <a:gd name="T69" fmla="*/ 96 h 120"/>
                  <a:gd name="T70" fmla="*/ 352 w 265"/>
                  <a:gd name="T71" fmla="*/ 88 h 120"/>
                  <a:gd name="T72" fmla="*/ 372 w 265"/>
                  <a:gd name="T73" fmla="*/ 88 h 120"/>
                  <a:gd name="T74" fmla="*/ 388 w 265"/>
                  <a:gd name="T75" fmla="*/ 88 h 120"/>
                  <a:gd name="T76" fmla="*/ 388 w 265"/>
                  <a:gd name="T77" fmla="*/ 80 h 120"/>
                  <a:gd name="T78" fmla="*/ 405 w 265"/>
                  <a:gd name="T79" fmla="*/ 80 h 120"/>
                  <a:gd name="T80" fmla="*/ 405 w 265"/>
                  <a:gd name="T81" fmla="*/ 72 h 120"/>
                  <a:gd name="T82" fmla="*/ 405 w 265"/>
                  <a:gd name="T83" fmla="*/ 64 h 120"/>
                  <a:gd name="T84" fmla="*/ 423 w 265"/>
                  <a:gd name="T85" fmla="*/ 64 h 120"/>
                  <a:gd name="T86" fmla="*/ 423 w 265"/>
                  <a:gd name="T87" fmla="*/ 56 h 120"/>
                  <a:gd name="T88" fmla="*/ 423 w 265"/>
                  <a:gd name="T89" fmla="*/ 48 h 120"/>
                  <a:gd name="T90" fmla="*/ 441 w 265"/>
                  <a:gd name="T91" fmla="*/ 48 h 120"/>
                  <a:gd name="T92" fmla="*/ 441 w 265"/>
                  <a:gd name="T93" fmla="*/ 40 h 120"/>
                  <a:gd name="T94" fmla="*/ 441 w 265"/>
                  <a:gd name="T95" fmla="*/ 32 h 120"/>
                  <a:gd name="T96" fmla="*/ 459 w 265"/>
                  <a:gd name="T97" fmla="*/ 16 h 120"/>
                  <a:gd name="T98" fmla="*/ 477 w 265"/>
                  <a:gd name="T99" fmla="*/ 16 h 120"/>
                  <a:gd name="T100" fmla="*/ 477 w 265"/>
                  <a:gd name="T101" fmla="*/ 8 h 120"/>
                  <a:gd name="T102" fmla="*/ 477 w 265"/>
                  <a:gd name="T103" fmla="*/ 0 h 1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65"/>
                  <a:gd name="T157" fmla="*/ 0 h 120"/>
                  <a:gd name="T158" fmla="*/ 265 w 265"/>
                  <a:gd name="T159" fmla="*/ 120 h 1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65" h="120">
                    <a:moveTo>
                      <a:pt x="0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0" y="40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9" y="56"/>
                    </a:lnTo>
                    <a:lnTo>
                      <a:pt x="19" y="64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8"/>
                    </a:lnTo>
                    <a:lnTo>
                      <a:pt x="39" y="96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8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20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25" y="64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45" y="32"/>
                    </a:lnTo>
                    <a:lnTo>
                      <a:pt x="255" y="16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10" name="Oval 75"/>
              <p:cNvSpPr>
                <a:spLocks noChangeArrowheads="1"/>
              </p:cNvSpPr>
              <p:nvPr/>
            </p:nvSpPr>
            <p:spPr bwMode="auto">
              <a:xfrm>
                <a:off x="3326" y="2488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111" name="Freeform 76"/>
              <p:cNvSpPr>
                <a:spLocks/>
              </p:cNvSpPr>
              <p:nvPr/>
            </p:nvSpPr>
            <p:spPr bwMode="auto">
              <a:xfrm>
                <a:off x="3485" y="2419"/>
                <a:ext cx="287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18 w 255"/>
                  <a:gd name="T5" fmla="*/ 8 h 120"/>
                  <a:gd name="T6" fmla="*/ 18 w 255"/>
                  <a:gd name="T7" fmla="*/ 16 h 120"/>
                  <a:gd name="T8" fmla="*/ 18 w 255"/>
                  <a:gd name="T9" fmla="*/ 24 h 120"/>
                  <a:gd name="T10" fmla="*/ 18 w 255"/>
                  <a:gd name="T11" fmla="*/ 32 h 120"/>
                  <a:gd name="T12" fmla="*/ 18 w 255"/>
                  <a:gd name="T13" fmla="*/ 40 h 120"/>
                  <a:gd name="T14" fmla="*/ 34 w 255"/>
                  <a:gd name="T15" fmla="*/ 40 h 120"/>
                  <a:gd name="T16" fmla="*/ 34 w 255"/>
                  <a:gd name="T17" fmla="*/ 48 h 120"/>
                  <a:gd name="T18" fmla="*/ 34 w 255"/>
                  <a:gd name="T19" fmla="*/ 56 h 120"/>
                  <a:gd name="T20" fmla="*/ 53 w 255"/>
                  <a:gd name="T21" fmla="*/ 64 h 120"/>
                  <a:gd name="T22" fmla="*/ 53 w 255"/>
                  <a:gd name="T23" fmla="*/ 72 h 120"/>
                  <a:gd name="T24" fmla="*/ 71 w 255"/>
                  <a:gd name="T25" fmla="*/ 72 h 120"/>
                  <a:gd name="T26" fmla="*/ 71 w 255"/>
                  <a:gd name="T27" fmla="*/ 80 h 120"/>
                  <a:gd name="T28" fmla="*/ 71 w 255"/>
                  <a:gd name="T29" fmla="*/ 88 h 120"/>
                  <a:gd name="T30" fmla="*/ 89 w 255"/>
                  <a:gd name="T31" fmla="*/ 88 h 120"/>
                  <a:gd name="T32" fmla="*/ 89 w 255"/>
                  <a:gd name="T33" fmla="*/ 96 h 120"/>
                  <a:gd name="T34" fmla="*/ 105 w 255"/>
                  <a:gd name="T35" fmla="*/ 96 h 120"/>
                  <a:gd name="T36" fmla="*/ 105 w 255"/>
                  <a:gd name="T37" fmla="*/ 104 h 120"/>
                  <a:gd name="T38" fmla="*/ 125 w 255"/>
                  <a:gd name="T39" fmla="*/ 104 h 120"/>
                  <a:gd name="T40" fmla="*/ 141 w 255"/>
                  <a:gd name="T41" fmla="*/ 112 h 120"/>
                  <a:gd name="T42" fmla="*/ 159 w 255"/>
                  <a:gd name="T43" fmla="*/ 112 h 120"/>
                  <a:gd name="T44" fmla="*/ 178 w 255"/>
                  <a:gd name="T45" fmla="*/ 112 h 120"/>
                  <a:gd name="T46" fmla="*/ 178 w 255"/>
                  <a:gd name="T47" fmla="*/ 120 h 120"/>
                  <a:gd name="T48" fmla="*/ 195 w 255"/>
                  <a:gd name="T49" fmla="*/ 120 h 120"/>
                  <a:gd name="T50" fmla="*/ 214 w 255"/>
                  <a:gd name="T51" fmla="*/ 120 h 120"/>
                  <a:gd name="T52" fmla="*/ 230 w 255"/>
                  <a:gd name="T53" fmla="*/ 120 h 120"/>
                  <a:gd name="T54" fmla="*/ 246 w 255"/>
                  <a:gd name="T55" fmla="*/ 120 h 120"/>
                  <a:gd name="T56" fmla="*/ 264 w 255"/>
                  <a:gd name="T57" fmla="*/ 120 h 120"/>
                  <a:gd name="T58" fmla="*/ 284 w 255"/>
                  <a:gd name="T59" fmla="*/ 120 h 120"/>
                  <a:gd name="T60" fmla="*/ 303 w 255"/>
                  <a:gd name="T61" fmla="*/ 112 h 120"/>
                  <a:gd name="T62" fmla="*/ 317 w 255"/>
                  <a:gd name="T63" fmla="*/ 112 h 120"/>
                  <a:gd name="T64" fmla="*/ 317 w 255"/>
                  <a:gd name="T65" fmla="*/ 104 h 120"/>
                  <a:gd name="T66" fmla="*/ 334 w 255"/>
                  <a:gd name="T67" fmla="*/ 104 h 120"/>
                  <a:gd name="T68" fmla="*/ 334 w 255"/>
                  <a:gd name="T69" fmla="*/ 96 h 120"/>
                  <a:gd name="T70" fmla="*/ 355 w 255"/>
                  <a:gd name="T71" fmla="*/ 96 h 120"/>
                  <a:gd name="T72" fmla="*/ 355 w 255"/>
                  <a:gd name="T73" fmla="*/ 88 h 120"/>
                  <a:gd name="T74" fmla="*/ 373 w 255"/>
                  <a:gd name="T75" fmla="*/ 88 h 120"/>
                  <a:gd name="T76" fmla="*/ 373 w 255"/>
                  <a:gd name="T77" fmla="*/ 80 h 120"/>
                  <a:gd name="T78" fmla="*/ 389 w 255"/>
                  <a:gd name="T79" fmla="*/ 80 h 120"/>
                  <a:gd name="T80" fmla="*/ 389 w 255"/>
                  <a:gd name="T81" fmla="*/ 72 h 120"/>
                  <a:gd name="T82" fmla="*/ 407 w 255"/>
                  <a:gd name="T83" fmla="*/ 72 h 120"/>
                  <a:gd name="T84" fmla="*/ 407 w 255"/>
                  <a:gd name="T85" fmla="*/ 64 h 120"/>
                  <a:gd name="T86" fmla="*/ 407 w 255"/>
                  <a:gd name="T87" fmla="*/ 56 h 120"/>
                  <a:gd name="T88" fmla="*/ 423 w 255"/>
                  <a:gd name="T89" fmla="*/ 56 h 120"/>
                  <a:gd name="T90" fmla="*/ 423 w 255"/>
                  <a:gd name="T91" fmla="*/ 48 h 120"/>
                  <a:gd name="T92" fmla="*/ 423 w 255"/>
                  <a:gd name="T93" fmla="*/ 40 h 120"/>
                  <a:gd name="T94" fmla="*/ 423 w 255"/>
                  <a:gd name="T95" fmla="*/ 32 h 120"/>
                  <a:gd name="T96" fmla="*/ 443 w 255"/>
                  <a:gd name="T97" fmla="*/ 16 h 120"/>
                  <a:gd name="T98" fmla="*/ 461 w 255"/>
                  <a:gd name="T99" fmla="*/ 16 h 120"/>
                  <a:gd name="T100" fmla="*/ 461 w 255"/>
                  <a:gd name="T101" fmla="*/ 8 h 120"/>
                  <a:gd name="T102" fmla="*/ 461 w 255"/>
                  <a:gd name="T103" fmla="*/ 0 h 120"/>
                  <a:gd name="T104" fmla="*/ 0 w 255"/>
                  <a:gd name="T105" fmla="*/ 0 h 1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5"/>
                  <a:gd name="T160" fmla="*/ 0 h 120"/>
                  <a:gd name="T161" fmla="*/ 255 w 255"/>
                  <a:gd name="T162" fmla="*/ 120 h 12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64"/>
                    </a:lnTo>
                    <a:lnTo>
                      <a:pt x="29" y="72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9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98" y="112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8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6" y="80"/>
                    </a:lnTo>
                    <a:lnTo>
                      <a:pt x="216" y="72"/>
                    </a:lnTo>
                    <a:lnTo>
                      <a:pt x="226" y="72"/>
                    </a:lnTo>
                    <a:lnTo>
                      <a:pt x="226" y="64"/>
                    </a:lnTo>
                    <a:lnTo>
                      <a:pt x="226" y="56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16"/>
                    </a:lnTo>
                    <a:lnTo>
                      <a:pt x="255" y="8"/>
                    </a:lnTo>
                    <a:lnTo>
                      <a:pt x="25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12" name="Freeform 77"/>
              <p:cNvSpPr>
                <a:spLocks/>
              </p:cNvSpPr>
              <p:nvPr/>
            </p:nvSpPr>
            <p:spPr bwMode="auto">
              <a:xfrm>
                <a:off x="3485" y="2419"/>
                <a:ext cx="287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18 w 255"/>
                  <a:gd name="T5" fmla="*/ 8 h 120"/>
                  <a:gd name="T6" fmla="*/ 18 w 255"/>
                  <a:gd name="T7" fmla="*/ 16 h 120"/>
                  <a:gd name="T8" fmla="*/ 18 w 255"/>
                  <a:gd name="T9" fmla="*/ 24 h 120"/>
                  <a:gd name="T10" fmla="*/ 18 w 255"/>
                  <a:gd name="T11" fmla="*/ 32 h 120"/>
                  <a:gd name="T12" fmla="*/ 18 w 255"/>
                  <a:gd name="T13" fmla="*/ 40 h 120"/>
                  <a:gd name="T14" fmla="*/ 34 w 255"/>
                  <a:gd name="T15" fmla="*/ 40 h 120"/>
                  <a:gd name="T16" fmla="*/ 34 w 255"/>
                  <a:gd name="T17" fmla="*/ 48 h 120"/>
                  <a:gd name="T18" fmla="*/ 34 w 255"/>
                  <a:gd name="T19" fmla="*/ 56 h 120"/>
                  <a:gd name="T20" fmla="*/ 53 w 255"/>
                  <a:gd name="T21" fmla="*/ 64 h 120"/>
                  <a:gd name="T22" fmla="*/ 53 w 255"/>
                  <a:gd name="T23" fmla="*/ 72 h 120"/>
                  <a:gd name="T24" fmla="*/ 71 w 255"/>
                  <a:gd name="T25" fmla="*/ 72 h 120"/>
                  <a:gd name="T26" fmla="*/ 71 w 255"/>
                  <a:gd name="T27" fmla="*/ 80 h 120"/>
                  <a:gd name="T28" fmla="*/ 71 w 255"/>
                  <a:gd name="T29" fmla="*/ 88 h 120"/>
                  <a:gd name="T30" fmla="*/ 89 w 255"/>
                  <a:gd name="T31" fmla="*/ 88 h 120"/>
                  <a:gd name="T32" fmla="*/ 89 w 255"/>
                  <a:gd name="T33" fmla="*/ 96 h 120"/>
                  <a:gd name="T34" fmla="*/ 105 w 255"/>
                  <a:gd name="T35" fmla="*/ 96 h 120"/>
                  <a:gd name="T36" fmla="*/ 105 w 255"/>
                  <a:gd name="T37" fmla="*/ 104 h 120"/>
                  <a:gd name="T38" fmla="*/ 125 w 255"/>
                  <a:gd name="T39" fmla="*/ 104 h 120"/>
                  <a:gd name="T40" fmla="*/ 141 w 255"/>
                  <a:gd name="T41" fmla="*/ 112 h 120"/>
                  <a:gd name="T42" fmla="*/ 159 w 255"/>
                  <a:gd name="T43" fmla="*/ 112 h 120"/>
                  <a:gd name="T44" fmla="*/ 178 w 255"/>
                  <a:gd name="T45" fmla="*/ 112 h 120"/>
                  <a:gd name="T46" fmla="*/ 178 w 255"/>
                  <a:gd name="T47" fmla="*/ 120 h 120"/>
                  <a:gd name="T48" fmla="*/ 195 w 255"/>
                  <a:gd name="T49" fmla="*/ 120 h 120"/>
                  <a:gd name="T50" fmla="*/ 214 w 255"/>
                  <a:gd name="T51" fmla="*/ 120 h 120"/>
                  <a:gd name="T52" fmla="*/ 230 w 255"/>
                  <a:gd name="T53" fmla="*/ 120 h 120"/>
                  <a:gd name="T54" fmla="*/ 246 w 255"/>
                  <a:gd name="T55" fmla="*/ 120 h 120"/>
                  <a:gd name="T56" fmla="*/ 264 w 255"/>
                  <a:gd name="T57" fmla="*/ 120 h 120"/>
                  <a:gd name="T58" fmla="*/ 284 w 255"/>
                  <a:gd name="T59" fmla="*/ 120 h 120"/>
                  <a:gd name="T60" fmla="*/ 303 w 255"/>
                  <a:gd name="T61" fmla="*/ 112 h 120"/>
                  <a:gd name="T62" fmla="*/ 317 w 255"/>
                  <a:gd name="T63" fmla="*/ 112 h 120"/>
                  <a:gd name="T64" fmla="*/ 317 w 255"/>
                  <a:gd name="T65" fmla="*/ 104 h 120"/>
                  <a:gd name="T66" fmla="*/ 334 w 255"/>
                  <a:gd name="T67" fmla="*/ 104 h 120"/>
                  <a:gd name="T68" fmla="*/ 334 w 255"/>
                  <a:gd name="T69" fmla="*/ 96 h 120"/>
                  <a:gd name="T70" fmla="*/ 355 w 255"/>
                  <a:gd name="T71" fmla="*/ 96 h 120"/>
                  <a:gd name="T72" fmla="*/ 355 w 255"/>
                  <a:gd name="T73" fmla="*/ 88 h 120"/>
                  <a:gd name="T74" fmla="*/ 373 w 255"/>
                  <a:gd name="T75" fmla="*/ 88 h 120"/>
                  <a:gd name="T76" fmla="*/ 373 w 255"/>
                  <a:gd name="T77" fmla="*/ 80 h 120"/>
                  <a:gd name="T78" fmla="*/ 389 w 255"/>
                  <a:gd name="T79" fmla="*/ 80 h 120"/>
                  <a:gd name="T80" fmla="*/ 389 w 255"/>
                  <a:gd name="T81" fmla="*/ 72 h 120"/>
                  <a:gd name="T82" fmla="*/ 407 w 255"/>
                  <a:gd name="T83" fmla="*/ 72 h 120"/>
                  <a:gd name="T84" fmla="*/ 407 w 255"/>
                  <a:gd name="T85" fmla="*/ 64 h 120"/>
                  <a:gd name="T86" fmla="*/ 407 w 255"/>
                  <a:gd name="T87" fmla="*/ 56 h 120"/>
                  <a:gd name="T88" fmla="*/ 423 w 255"/>
                  <a:gd name="T89" fmla="*/ 56 h 120"/>
                  <a:gd name="T90" fmla="*/ 423 w 255"/>
                  <a:gd name="T91" fmla="*/ 48 h 120"/>
                  <a:gd name="T92" fmla="*/ 423 w 255"/>
                  <a:gd name="T93" fmla="*/ 40 h 120"/>
                  <a:gd name="T94" fmla="*/ 423 w 255"/>
                  <a:gd name="T95" fmla="*/ 32 h 120"/>
                  <a:gd name="T96" fmla="*/ 443 w 255"/>
                  <a:gd name="T97" fmla="*/ 16 h 120"/>
                  <a:gd name="T98" fmla="*/ 461 w 255"/>
                  <a:gd name="T99" fmla="*/ 16 h 120"/>
                  <a:gd name="T100" fmla="*/ 461 w 255"/>
                  <a:gd name="T101" fmla="*/ 8 h 120"/>
                  <a:gd name="T102" fmla="*/ 461 w 255"/>
                  <a:gd name="T103" fmla="*/ 0 h 1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5"/>
                  <a:gd name="T157" fmla="*/ 0 h 120"/>
                  <a:gd name="T158" fmla="*/ 255 w 255"/>
                  <a:gd name="T159" fmla="*/ 120 h 1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64"/>
                    </a:lnTo>
                    <a:lnTo>
                      <a:pt x="29" y="72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9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98" y="112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8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6" y="80"/>
                    </a:lnTo>
                    <a:lnTo>
                      <a:pt x="216" y="72"/>
                    </a:lnTo>
                    <a:lnTo>
                      <a:pt x="226" y="72"/>
                    </a:lnTo>
                    <a:lnTo>
                      <a:pt x="226" y="64"/>
                    </a:lnTo>
                    <a:lnTo>
                      <a:pt x="226" y="56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16"/>
                    </a:lnTo>
                    <a:lnTo>
                      <a:pt x="255" y="8"/>
                    </a:lnTo>
                    <a:lnTo>
                      <a:pt x="25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13" name="Oval 78"/>
              <p:cNvSpPr>
                <a:spLocks noChangeArrowheads="1"/>
              </p:cNvSpPr>
              <p:nvPr/>
            </p:nvSpPr>
            <p:spPr bwMode="auto">
              <a:xfrm>
                <a:off x="3601" y="2488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114" name="Rectangle 79"/>
              <p:cNvSpPr>
                <a:spLocks noChangeArrowheads="1"/>
              </p:cNvSpPr>
              <p:nvPr/>
            </p:nvSpPr>
            <p:spPr bwMode="auto">
              <a:xfrm>
                <a:off x="3210" y="2196"/>
                <a:ext cx="308" cy="239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115" name="Rectangle 80"/>
              <p:cNvSpPr>
                <a:spLocks noChangeArrowheads="1"/>
              </p:cNvSpPr>
              <p:nvPr/>
            </p:nvSpPr>
            <p:spPr bwMode="auto">
              <a:xfrm>
                <a:off x="3497" y="2196"/>
                <a:ext cx="287" cy="231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116" name="Line 81"/>
              <p:cNvSpPr>
                <a:spLocks noChangeShapeType="1"/>
              </p:cNvSpPr>
              <p:nvPr/>
            </p:nvSpPr>
            <p:spPr bwMode="auto">
              <a:xfrm flipV="1">
                <a:off x="3199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17" name="Line 82"/>
              <p:cNvSpPr>
                <a:spLocks noChangeShapeType="1"/>
              </p:cNvSpPr>
              <p:nvPr/>
            </p:nvSpPr>
            <p:spPr bwMode="auto">
              <a:xfrm flipV="1">
                <a:off x="3497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18" name="Line 83"/>
              <p:cNvSpPr>
                <a:spLocks noChangeShapeType="1"/>
              </p:cNvSpPr>
              <p:nvPr/>
            </p:nvSpPr>
            <p:spPr bwMode="auto">
              <a:xfrm flipV="1">
                <a:off x="3772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</p:grpSp>
        <p:pic>
          <p:nvPicPr>
            <p:cNvPr id="104" name="Picture 84" descr="pintade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26" y="566"/>
              <a:ext cx="1231" cy="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</p:spTree>
    <p:extLst>
      <p:ext uri="{BB962C8B-B14F-4D97-AF65-F5344CB8AC3E}">
        <p14:creationId xmlns:p14="http://schemas.microsoft.com/office/powerpoint/2010/main" val="8269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12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 smtClean="0">
                <a:solidFill>
                  <a:srgbClr val="027D51"/>
                </a:solidFill>
                <a:cs typeface="Times New Roman" pitchFamily="18" charset="0"/>
              </a:rPr>
              <a:t>Une composition adaptée au développement du poussin</a:t>
            </a:r>
            <a:endParaRPr lang="fr-FR" altLang="fr-FR" sz="36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61013" y="4541012"/>
            <a:ext cx="3467100" cy="20621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Un jaune d’œuf à la composition </a:t>
            </a:r>
            <a:r>
              <a:rPr lang="fr-FR" sz="1600" u="sng" dirty="0" smtClean="0"/>
              <a:t>adaptée </a:t>
            </a:r>
            <a:r>
              <a:rPr lang="fr-FR" sz="1600" i="1" dirty="0" smtClean="0"/>
              <a:t>(</a:t>
            </a:r>
            <a:r>
              <a:rPr lang="fr-FR" sz="1600" i="1" dirty="0"/>
              <a:t>atelier 1</a:t>
            </a:r>
            <a:r>
              <a:rPr lang="fr-FR" sz="1600" i="1" dirty="0" smtClean="0"/>
              <a:t>)</a:t>
            </a:r>
            <a:endParaRPr lang="fr-FR" sz="1600" u="sng" dirty="0" smtClean="0"/>
          </a:p>
          <a:p>
            <a:r>
              <a:rPr lang="fr-FR" sz="1600" dirty="0" smtClean="0"/>
              <a:t>- </a:t>
            </a:r>
            <a:r>
              <a:rPr lang="fr-FR" sz="1600" i="1" dirty="0" smtClean="0"/>
              <a:t>Le gamète féminin</a:t>
            </a:r>
          </a:p>
          <a:p>
            <a:r>
              <a:rPr lang="fr-FR" sz="1600" i="1" dirty="0" smtClean="0"/>
              <a:t>(Disque clair de 3,5 mm)</a:t>
            </a:r>
          </a:p>
          <a:p>
            <a:r>
              <a:rPr lang="fr-FR" sz="1600" i="1" dirty="0" smtClean="0"/>
              <a:t>- Des réserves nutritionnelles (lipides, protéines) et de défenses (anticorps)</a:t>
            </a:r>
          </a:p>
          <a:p>
            <a:r>
              <a:rPr lang="fr-FR" sz="1600" i="1" dirty="0" smtClean="0"/>
              <a:t>- Entouré d’une membrane vitelline fine et </a:t>
            </a:r>
            <a:r>
              <a:rPr lang="fr-FR" sz="1600" i="1" dirty="0" smtClean="0"/>
              <a:t>translucide</a:t>
            </a:r>
            <a:endParaRPr lang="fr-FR" sz="1600" i="1" dirty="0" smtClean="0"/>
          </a:p>
        </p:txBody>
      </p:sp>
      <p:sp>
        <p:nvSpPr>
          <p:cNvPr id="63" name="Oval 57"/>
          <p:cNvSpPr>
            <a:spLocks noChangeArrowheads="1"/>
          </p:cNvSpPr>
          <p:nvPr/>
        </p:nvSpPr>
        <p:spPr bwMode="auto">
          <a:xfrm>
            <a:off x="3852863" y="2919413"/>
            <a:ext cx="1277937" cy="1228725"/>
          </a:xfrm>
          <a:prstGeom prst="ellipse">
            <a:avLst/>
          </a:prstGeom>
          <a:solidFill>
            <a:srgbClr val="FFCC00"/>
          </a:solidFill>
          <a:ln w="12700">
            <a:solidFill>
              <a:srgbClr val="000000"/>
            </a:solidFill>
            <a:round/>
            <a:headEnd/>
            <a:tailEnd type="non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60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2" name="Picture 4" descr="coquill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020763"/>
            <a:ext cx="2312988" cy="2305050"/>
          </a:xfrm>
          <a:prstGeom prst="rect">
            <a:avLst/>
          </a:prstGeom>
          <a:noFill/>
        </p:spPr>
      </p:pic>
      <p:pic>
        <p:nvPicPr>
          <p:cNvPr id="252933" name="Picture 5" descr="ri_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3465513"/>
            <a:ext cx="1893887" cy="1893887"/>
          </a:xfrm>
          <a:prstGeom prst="rect">
            <a:avLst/>
          </a:prstGeom>
          <a:noFill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764088" y="1057275"/>
            <a:ext cx="2090737" cy="4613275"/>
            <a:chOff x="3001" y="666"/>
            <a:chExt cx="1317" cy="2906"/>
          </a:xfrm>
        </p:grpSpPr>
        <p:pic>
          <p:nvPicPr>
            <p:cNvPr id="25293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1" y="666"/>
              <a:ext cx="1017" cy="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2939" name="Picture 11" descr="turkey_bigg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36" y="2158"/>
              <a:ext cx="923" cy="1250"/>
            </a:xfrm>
            <a:prstGeom prst="rect">
              <a:avLst/>
            </a:prstGeom>
            <a:noFill/>
          </p:spPr>
        </p:pic>
        <p:sp>
          <p:nvSpPr>
            <p:cNvPr id="252940" name="Rectangle 12"/>
            <p:cNvSpPr>
              <a:spLocks noChangeArrowheads="1"/>
            </p:cNvSpPr>
            <p:nvPr/>
          </p:nvSpPr>
          <p:spPr bwMode="auto">
            <a:xfrm>
              <a:off x="3001" y="3380"/>
              <a:ext cx="1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sz="1400" i="1"/>
                <a:t>Meleagris gallopavo</a:t>
              </a:r>
            </a:p>
          </p:txBody>
        </p:sp>
      </p:grpSp>
      <p:sp>
        <p:nvSpPr>
          <p:cNvPr id="252942" name="Rectangle 14"/>
          <p:cNvSpPr>
            <a:spLocks noChangeArrowheads="1"/>
          </p:cNvSpPr>
          <p:nvPr/>
        </p:nvSpPr>
        <p:spPr bwMode="auto">
          <a:xfrm>
            <a:off x="741363" y="5372100"/>
            <a:ext cx="1141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Gallus gallus</a:t>
            </a:r>
            <a:r>
              <a:rPr lang="fr-FR" sz="1400"/>
              <a:t> 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7007225" y="1074738"/>
            <a:ext cx="1709738" cy="4602162"/>
            <a:chOff x="4414" y="677"/>
            <a:chExt cx="1077" cy="2899"/>
          </a:xfrm>
        </p:grpSpPr>
        <p:pic>
          <p:nvPicPr>
            <p:cNvPr id="252944" name="Picture 16" descr="A267_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14" y="2375"/>
              <a:ext cx="1077" cy="851"/>
            </a:xfrm>
            <a:prstGeom prst="rect">
              <a:avLst/>
            </a:prstGeom>
            <a:noFill/>
          </p:spPr>
        </p:pic>
        <p:sp>
          <p:nvSpPr>
            <p:cNvPr id="252945" name="Rectangle 17"/>
            <p:cNvSpPr>
              <a:spLocks noChangeArrowheads="1"/>
            </p:cNvSpPr>
            <p:nvPr/>
          </p:nvSpPr>
          <p:spPr bwMode="auto">
            <a:xfrm>
              <a:off x="4423" y="3384"/>
              <a:ext cx="10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/>
                <a:t>Anas platyrhynchos</a:t>
              </a:r>
            </a:p>
          </p:txBody>
        </p:sp>
        <p:pic>
          <p:nvPicPr>
            <p:cNvPr id="252946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36" y="677"/>
              <a:ext cx="943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2947" name="Rectangle 19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Similitude des coquilles d’œufs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747963" y="1057275"/>
            <a:ext cx="1889125" cy="4619625"/>
            <a:chOff x="1731" y="666"/>
            <a:chExt cx="1190" cy="2910"/>
          </a:xfrm>
        </p:grpSpPr>
        <p:sp>
          <p:nvSpPr>
            <p:cNvPr id="252941" name="Rectangle 13"/>
            <p:cNvSpPr>
              <a:spLocks noChangeArrowheads="1"/>
            </p:cNvSpPr>
            <p:nvPr/>
          </p:nvSpPr>
          <p:spPr bwMode="auto">
            <a:xfrm>
              <a:off x="1755" y="3384"/>
              <a:ext cx="9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coturnix japonica</a:t>
              </a:r>
            </a:p>
          </p:txBody>
        </p:sp>
        <p:pic>
          <p:nvPicPr>
            <p:cNvPr id="252950" name="Picture 22" descr="5038838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31" y="2256"/>
              <a:ext cx="1190" cy="1037"/>
            </a:xfrm>
            <a:prstGeom prst="rect">
              <a:avLst/>
            </a:prstGeom>
            <a:noFill/>
          </p:spPr>
        </p:pic>
        <p:pic>
          <p:nvPicPr>
            <p:cNvPr id="252951" name="Picture 2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78" y="666"/>
              <a:ext cx="1050" cy="1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2955" name="Rectangle 27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  <p:extLst>
      <p:ext uri="{BB962C8B-B14F-4D97-AF65-F5344CB8AC3E}">
        <p14:creationId xmlns:p14="http://schemas.microsoft.com/office/powerpoint/2010/main" val="778425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coquill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020763"/>
            <a:ext cx="2312988" cy="2305050"/>
          </a:xfrm>
          <a:prstGeom prst="rect">
            <a:avLst/>
          </a:prstGeom>
          <a:noFill/>
        </p:spPr>
      </p:pic>
      <p:pic>
        <p:nvPicPr>
          <p:cNvPr id="253955" name="Picture 3" descr="ri_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3465513"/>
            <a:ext cx="1893887" cy="1893887"/>
          </a:xfrm>
          <a:prstGeom prst="rect">
            <a:avLst/>
          </a:prstGeom>
          <a:noFill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62488" y="1028700"/>
            <a:ext cx="1816100" cy="4745038"/>
            <a:chOff x="2937" y="648"/>
            <a:chExt cx="1144" cy="2989"/>
          </a:xfrm>
        </p:grpSpPr>
        <p:pic>
          <p:nvPicPr>
            <p:cNvPr id="253956" name="Picture 4" descr="Struthio_camelus_kw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18" y="2145"/>
              <a:ext cx="782" cy="1239"/>
            </a:xfrm>
            <a:prstGeom prst="rect">
              <a:avLst/>
            </a:prstGeom>
            <a:noFill/>
          </p:spPr>
        </p:pic>
        <p:pic>
          <p:nvPicPr>
            <p:cNvPr id="25395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37" y="648"/>
              <a:ext cx="1144" cy="1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3961" name="Rectangle 9"/>
            <p:cNvSpPr>
              <a:spLocks noChangeArrowheads="1"/>
            </p:cNvSpPr>
            <p:nvPr/>
          </p:nvSpPr>
          <p:spPr bwMode="auto">
            <a:xfrm>
              <a:off x="3253" y="3445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Struthio</a:t>
              </a:r>
            </a:p>
          </p:txBody>
        </p:sp>
      </p:grpSp>
      <p:sp>
        <p:nvSpPr>
          <p:cNvPr id="253962" name="Rectangle 10"/>
          <p:cNvSpPr>
            <a:spLocks noChangeArrowheads="1"/>
          </p:cNvSpPr>
          <p:nvPr/>
        </p:nvSpPr>
        <p:spPr bwMode="auto">
          <a:xfrm>
            <a:off x="741363" y="5446713"/>
            <a:ext cx="1141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Gallus gallus</a:t>
            </a:r>
            <a:r>
              <a:rPr lang="fr-FR" sz="1400"/>
              <a:t> </a:t>
            </a:r>
          </a:p>
        </p:txBody>
      </p:sp>
      <p:sp>
        <p:nvSpPr>
          <p:cNvPr id="253966" name="Rectangle 14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Similitude des coquilles d’œufs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627313" y="1030288"/>
            <a:ext cx="1995487" cy="4718050"/>
            <a:chOff x="1655" y="649"/>
            <a:chExt cx="1257" cy="2972"/>
          </a:xfrm>
        </p:grpSpPr>
        <p:pic>
          <p:nvPicPr>
            <p:cNvPr id="253967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03" y="649"/>
              <a:ext cx="1162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3969" name="Picture 17" descr="Gallina-de-Guinea-we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5" y="2345"/>
              <a:ext cx="1257" cy="838"/>
            </a:xfrm>
            <a:prstGeom prst="rect">
              <a:avLst/>
            </a:prstGeom>
            <a:noFill/>
          </p:spPr>
        </p:pic>
        <p:sp>
          <p:nvSpPr>
            <p:cNvPr id="253970" name="Rectangle 18"/>
            <p:cNvSpPr>
              <a:spLocks noChangeArrowheads="1"/>
            </p:cNvSpPr>
            <p:nvPr/>
          </p:nvSpPr>
          <p:spPr bwMode="auto">
            <a:xfrm>
              <a:off x="1717" y="3429"/>
              <a:ext cx="9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Numida meleagris</a:t>
              </a:r>
              <a:r>
                <a:rPr lang="fr-FR" sz="1400"/>
                <a:t> 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484938" y="1047750"/>
            <a:ext cx="2497137" cy="4749800"/>
            <a:chOff x="4085" y="660"/>
            <a:chExt cx="1573" cy="2992"/>
          </a:xfrm>
        </p:grpSpPr>
        <p:pic>
          <p:nvPicPr>
            <p:cNvPr id="253972" name="Picture 20" descr="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85" y="2313"/>
              <a:ext cx="1573" cy="886"/>
            </a:xfrm>
            <a:prstGeom prst="rect">
              <a:avLst/>
            </a:prstGeom>
            <a:noFill/>
          </p:spPr>
        </p:pic>
        <p:pic>
          <p:nvPicPr>
            <p:cNvPr id="253973" name="Picture 2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11" y="660"/>
              <a:ext cx="922" cy="1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3974" name="Rectangle 22"/>
            <p:cNvSpPr>
              <a:spLocks noChangeArrowheads="1"/>
            </p:cNvSpPr>
            <p:nvPr/>
          </p:nvSpPr>
          <p:spPr bwMode="auto">
            <a:xfrm>
              <a:off x="4298" y="3460"/>
              <a:ext cx="95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Sankofa pyrenaica</a:t>
              </a:r>
            </a:p>
          </p:txBody>
        </p:sp>
      </p:grpSp>
      <p:sp>
        <p:nvSpPr>
          <p:cNvPr id="253975" name="Rectangle 2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  <p:sp>
        <p:nvSpPr>
          <p:cNvPr id="253979" name="Text Box 27"/>
          <p:cNvSpPr txBox="1">
            <a:spLocks noChangeArrowheads="1"/>
          </p:cNvSpPr>
          <p:nvPr/>
        </p:nvSpPr>
        <p:spPr bwMode="auto">
          <a:xfrm>
            <a:off x="1725613" y="550863"/>
            <a:ext cx="5046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sz="1800" b="1">
                <a:solidFill>
                  <a:srgbClr val="990000"/>
                </a:solidFill>
              </a:rPr>
              <a:t>PROCESSUS DE BIOMINERALISATION UNIVERSEL</a:t>
            </a:r>
          </a:p>
        </p:txBody>
      </p:sp>
    </p:spTree>
    <p:extLst>
      <p:ext uri="{BB962C8B-B14F-4D97-AF65-F5344CB8AC3E}">
        <p14:creationId xmlns:p14="http://schemas.microsoft.com/office/powerpoint/2010/main" val="1369417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7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AutoShape 5"/>
          <p:cNvSpPr>
            <a:spLocks noChangeAspect="1" noChangeArrowheads="1" noTextEdit="1"/>
          </p:cNvSpPr>
          <p:nvPr/>
        </p:nvSpPr>
        <p:spPr bwMode="auto">
          <a:xfrm>
            <a:off x="395288" y="1309688"/>
            <a:ext cx="83534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823913" y="449103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823913" y="390048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823913" y="33194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823913" y="273843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823913" y="214788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823913" y="15668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823913" y="1566863"/>
            <a:ext cx="0" cy="3505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776288" y="44910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776288" y="390048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776288" y="331946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776288" y="27384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>
            <a:off x="776288" y="214788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776288" y="156686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>
            <a:off x="823913" y="50720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 flipV="1">
            <a:off x="82391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 flipV="1">
            <a:off x="158591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3" name="Line 25"/>
          <p:cNvSpPr>
            <a:spLocks noChangeShapeType="1"/>
          </p:cNvSpPr>
          <p:nvPr/>
        </p:nvSpPr>
        <p:spPr bwMode="auto">
          <a:xfrm flipV="1">
            <a:off x="2357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 flipV="1">
            <a:off x="3119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V="1">
            <a:off x="3881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 flipV="1">
            <a:off x="4652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7" name="Line 29"/>
          <p:cNvSpPr>
            <a:spLocks noChangeShapeType="1"/>
          </p:cNvSpPr>
          <p:nvPr/>
        </p:nvSpPr>
        <p:spPr bwMode="auto">
          <a:xfrm flipV="1">
            <a:off x="5414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8" name="Line 30"/>
          <p:cNvSpPr>
            <a:spLocks noChangeShapeType="1"/>
          </p:cNvSpPr>
          <p:nvPr/>
        </p:nvSpPr>
        <p:spPr bwMode="auto">
          <a:xfrm flipV="1">
            <a:off x="6176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 flipV="1">
            <a:off x="6938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0" name="Line 32"/>
          <p:cNvSpPr>
            <a:spLocks noChangeShapeType="1"/>
          </p:cNvSpPr>
          <p:nvPr/>
        </p:nvSpPr>
        <p:spPr bwMode="auto">
          <a:xfrm flipV="1">
            <a:off x="771048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 flipV="1">
            <a:off x="847248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2" name="Freeform 34"/>
          <p:cNvSpPr>
            <a:spLocks/>
          </p:cNvSpPr>
          <p:nvPr/>
        </p:nvSpPr>
        <p:spPr bwMode="auto">
          <a:xfrm>
            <a:off x="900113" y="49672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3" name="Freeform 35"/>
          <p:cNvSpPr>
            <a:spLocks/>
          </p:cNvSpPr>
          <p:nvPr/>
        </p:nvSpPr>
        <p:spPr bwMode="auto">
          <a:xfrm>
            <a:off x="1166813" y="46624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4" name="Freeform 36"/>
          <p:cNvSpPr>
            <a:spLocks/>
          </p:cNvSpPr>
          <p:nvPr/>
        </p:nvSpPr>
        <p:spPr bwMode="auto">
          <a:xfrm>
            <a:off x="3090863" y="3871913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5" name="Freeform 37"/>
          <p:cNvSpPr>
            <a:spLocks/>
          </p:cNvSpPr>
          <p:nvPr/>
        </p:nvSpPr>
        <p:spPr bwMode="auto">
          <a:xfrm>
            <a:off x="4119563" y="32908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6" name="Freeform 38"/>
          <p:cNvSpPr>
            <a:spLocks/>
          </p:cNvSpPr>
          <p:nvPr/>
        </p:nvSpPr>
        <p:spPr bwMode="auto">
          <a:xfrm>
            <a:off x="2339975" y="2924175"/>
            <a:ext cx="150813" cy="128588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7" name="Freeform 39"/>
          <p:cNvSpPr>
            <a:spLocks/>
          </p:cNvSpPr>
          <p:nvPr/>
        </p:nvSpPr>
        <p:spPr bwMode="auto">
          <a:xfrm>
            <a:off x="2862263" y="41671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8" name="Freeform 40"/>
          <p:cNvSpPr>
            <a:spLocks/>
          </p:cNvSpPr>
          <p:nvPr/>
        </p:nvSpPr>
        <p:spPr bwMode="auto">
          <a:xfrm>
            <a:off x="7415213" y="1738313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9" name="Freeform 41"/>
          <p:cNvSpPr>
            <a:spLocks/>
          </p:cNvSpPr>
          <p:nvPr/>
        </p:nvSpPr>
        <p:spPr bwMode="auto">
          <a:xfrm>
            <a:off x="3805238" y="39004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90" name="Freeform 42"/>
          <p:cNvSpPr>
            <a:spLocks/>
          </p:cNvSpPr>
          <p:nvPr/>
        </p:nvSpPr>
        <p:spPr bwMode="auto">
          <a:xfrm>
            <a:off x="1042988" y="498633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91" name="Rectangle 43"/>
          <p:cNvSpPr>
            <a:spLocks noChangeArrowheads="1"/>
          </p:cNvSpPr>
          <p:nvPr/>
        </p:nvSpPr>
        <p:spPr bwMode="auto">
          <a:xfrm>
            <a:off x="633413" y="49958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0</a:t>
            </a:r>
            <a:endParaRPr lang="fr-FR" altLang="fr-FR"/>
          </a:p>
        </p:txBody>
      </p:sp>
      <p:sp>
        <p:nvSpPr>
          <p:cNvPr id="2092" name="Rectangle 44"/>
          <p:cNvSpPr>
            <a:spLocks noChangeArrowheads="1"/>
          </p:cNvSpPr>
          <p:nvPr/>
        </p:nvSpPr>
        <p:spPr bwMode="auto">
          <a:xfrm>
            <a:off x="633413" y="44148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</a:t>
            </a:r>
            <a:endParaRPr lang="fr-FR" altLang="fr-FR"/>
          </a:p>
        </p:txBody>
      </p:sp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633413" y="38242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4</a:t>
            </a:r>
            <a:endParaRPr lang="fr-FR" altLang="fr-FR"/>
          </a:p>
        </p:txBody>
      </p:sp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633413" y="32432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6</a:t>
            </a:r>
            <a:endParaRPr lang="fr-FR" altLang="fr-FR"/>
          </a:p>
        </p:txBody>
      </p:sp>
      <p:sp>
        <p:nvSpPr>
          <p:cNvPr id="2095" name="Rectangle 47"/>
          <p:cNvSpPr>
            <a:spLocks noChangeArrowheads="1"/>
          </p:cNvSpPr>
          <p:nvPr/>
        </p:nvSpPr>
        <p:spPr bwMode="auto">
          <a:xfrm>
            <a:off x="633413" y="26622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8</a:t>
            </a:r>
            <a:endParaRPr lang="fr-FR" altLang="fr-FR"/>
          </a:p>
        </p:txBody>
      </p:sp>
      <p:sp>
        <p:nvSpPr>
          <p:cNvPr id="2096" name="Rectangle 48"/>
          <p:cNvSpPr>
            <a:spLocks noChangeArrowheads="1"/>
          </p:cNvSpPr>
          <p:nvPr/>
        </p:nvSpPr>
        <p:spPr bwMode="auto">
          <a:xfrm>
            <a:off x="557213" y="2071688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10</a:t>
            </a:r>
            <a:endParaRPr lang="fr-FR" altLang="fr-FR"/>
          </a:p>
        </p:txBody>
      </p:sp>
      <p:sp>
        <p:nvSpPr>
          <p:cNvPr id="2097" name="Rectangle 49"/>
          <p:cNvSpPr>
            <a:spLocks noChangeArrowheads="1"/>
          </p:cNvSpPr>
          <p:nvPr/>
        </p:nvSpPr>
        <p:spPr bwMode="auto">
          <a:xfrm>
            <a:off x="557213" y="149066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12</a:t>
            </a:r>
            <a:endParaRPr lang="fr-FR" altLang="fr-FR"/>
          </a:p>
        </p:txBody>
      </p:sp>
      <p:sp>
        <p:nvSpPr>
          <p:cNvPr id="2098" name="Rectangle 50"/>
          <p:cNvSpPr>
            <a:spLocks noChangeArrowheads="1"/>
          </p:cNvSpPr>
          <p:nvPr/>
        </p:nvSpPr>
        <p:spPr bwMode="auto">
          <a:xfrm>
            <a:off x="785813" y="5205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0</a:t>
            </a:r>
            <a:endParaRPr lang="fr-FR" altLang="fr-FR"/>
          </a:p>
        </p:txBody>
      </p:sp>
      <p:sp>
        <p:nvSpPr>
          <p:cNvPr id="2099" name="Rectangle 51"/>
          <p:cNvSpPr>
            <a:spLocks noChangeArrowheads="1"/>
          </p:cNvSpPr>
          <p:nvPr/>
        </p:nvSpPr>
        <p:spPr bwMode="auto">
          <a:xfrm>
            <a:off x="1509713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20</a:t>
            </a:r>
            <a:endParaRPr lang="fr-FR" altLang="fr-FR"/>
          </a:p>
        </p:txBody>
      </p:sp>
      <p:sp>
        <p:nvSpPr>
          <p:cNvPr id="2100" name="Rectangle 52"/>
          <p:cNvSpPr>
            <a:spLocks noChangeArrowheads="1"/>
          </p:cNvSpPr>
          <p:nvPr/>
        </p:nvSpPr>
        <p:spPr bwMode="auto">
          <a:xfrm>
            <a:off x="2281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40</a:t>
            </a:r>
            <a:endParaRPr lang="fr-FR" altLang="fr-FR"/>
          </a:p>
        </p:txBody>
      </p:sp>
      <p:sp>
        <p:nvSpPr>
          <p:cNvPr id="2101" name="Rectangle 53"/>
          <p:cNvSpPr>
            <a:spLocks noChangeArrowheads="1"/>
          </p:cNvSpPr>
          <p:nvPr/>
        </p:nvSpPr>
        <p:spPr bwMode="auto">
          <a:xfrm>
            <a:off x="3043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60</a:t>
            </a:r>
            <a:endParaRPr lang="fr-FR" altLang="fr-FR"/>
          </a:p>
        </p:txBody>
      </p:sp>
      <p:sp>
        <p:nvSpPr>
          <p:cNvPr id="2102" name="Rectangle 54"/>
          <p:cNvSpPr>
            <a:spLocks noChangeArrowheads="1"/>
          </p:cNvSpPr>
          <p:nvPr/>
        </p:nvSpPr>
        <p:spPr bwMode="auto">
          <a:xfrm>
            <a:off x="3805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80</a:t>
            </a:r>
            <a:endParaRPr lang="fr-FR" altLang="fr-FR"/>
          </a:p>
        </p:txBody>
      </p:sp>
      <p:sp>
        <p:nvSpPr>
          <p:cNvPr id="2103" name="Rectangle 55"/>
          <p:cNvSpPr>
            <a:spLocks noChangeArrowheads="1"/>
          </p:cNvSpPr>
          <p:nvPr/>
        </p:nvSpPr>
        <p:spPr bwMode="auto">
          <a:xfrm>
            <a:off x="4538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100</a:t>
            </a:r>
            <a:endParaRPr lang="fr-FR" altLang="fr-FR"/>
          </a:p>
        </p:txBody>
      </p:sp>
      <p:sp>
        <p:nvSpPr>
          <p:cNvPr id="2104" name="Rectangle 56"/>
          <p:cNvSpPr>
            <a:spLocks noChangeArrowheads="1"/>
          </p:cNvSpPr>
          <p:nvPr/>
        </p:nvSpPr>
        <p:spPr bwMode="auto">
          <a:xfrm>
            <a:off x="5300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120</a:t>
            </a:r>
            <a:endParaRPr lang="fr-FR" altLang="fr-FR"/>
          </a:p>
        </p:txBody>
      </p:sp>
      <p:sp>
        <p:nvSpPr>
          <p:cNvPr id="2105" name="Rectangle 57"/>
          <p:cNvSpPr>
            <a:spLocks noChangeArrowheads="1"/>
          </p:cNvSpPr>
          <p:nvPr/>
        </p:nvSpPr>
        <p:spPr bwMode="auto">
          <a:xfrm>
            <a:off x="6062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140</a:t>
            </a:r>
            <a:endParaRPr lang="fr-FR" altLang="fr-FR"/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6824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160</a:t>
            </a:r>
            <a:endParaRPr lang="fr-FR" altLang="fr-FR"/>
          </a:p>
        </p:txBody>
      </p:sp>
      <p:sp>
        <p:nvSpPr>
          <p:cNvPr id="2107" name="Rectangle 59"/>
          <p:cNvSpPr>
            <a:spLocks noChangeArrowheads="1"/>
          </p:cNvSpPr>
          <p:nvPr/>
        </p:nvSpPr>
        <p:spPr bwMode="auto">
          <a:xfrm>
            <a:off x="7596188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180</a:t>
            </a:r>
            <a:endParaRPr lang="fr-FR" altLang="fr-FR"/>
          </a:p>
        </p:txBody>
      </p:sp>
      <p:sp>
        <p:nvSpPr>
          <p:cNvPr id="2108" name="Rectangle 60"/>
          <p:cNvSpPr>
            <a:spLocks noChangeArrowheads="1"/>
          </p:cNvSpPr>
          <p:nvPr/>
        </p:nvSpPr>
        <p:spPr bwMode="auto">
          <a:xfrm>
            <a:off x="8358188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200</a:t>
            </a:r>
            <a:endParaRPr lang="fr-FR" altLang="fr-FR"/>
          </a:p>
        </p:txBody>
      </p:sp>
      <p:sp>
        <p:nvSpPr>
          <p:cNvPr id="2110" name="Text Box 62"/>
          <p:cNvSpPr txBox="1">
            <a:spLocks noChangeArrowheads="1"/>
          </p:cNvSpPr>
          <p:nvPr/>
        </p:nvSpPr>
        <p:spPr bwMode="auto">
          <a:xfrm>
            <a:off x="3975100" y="532130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Poids œuf (g)</a:t>
            </a:r>
          </a:p>
        </p:txBody>
      </p:sp>
      <p:sp>
        <p:nvSpPr>
          <p:cNvPr id="2111" name="Text Box 63"/>
          <p:cNvSpPr txBox="1">
            <a:spLocks noChangeArrowheads="1"/>
          </p:cNvSpPr>
          <p:nvPr/>
        </p:nvSpPr>
        <p:spPr bwMode="auto">
          <a:xfrm rot="-5400000">
            <a:off x="-1204118" y="3156743"/>
            <a:ext cx="299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Résistance à la rupture (kg)</a:t>
            </a:r>
          </a:p>
        </p:txBody>
      </p:sp>
      <p:pic>
        <p:nvPicPr>
          <p:cNvPr id="2113" name="Picture 65" descr="sparrow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734050"/>
            <a:ext cx="1162050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4" name="Text Box 66"/>
          <p:cNvSpPr txBox="1">
            <a:spLocks noChangeArrowheads="1"/>
          </p:cNvSpPr>
          <p:nvPr/>
        </p:nvSpPr>
        <p:spPr bwMode="auto">
          <a:xfrm>
            <a:off x="323850" y="6599238"/>
            <a:ext cx="765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Moineau</a:t>
            </a:r>
          </a:p>
        </p:txBody>
      </p:sp>
      <p:sp>
        <p:nvSpPr>
          <p:cNvPr id="2115" name="Line 67"/>
          <p:cNvSpPr>
            <a:spLocks noChangeShapeType="1"/>
          </p:cNvSpPr>
          <p:nvPr/>
        </p:nvSpPr>
        <p:spPr bwMode="auto">
          <a:xfrm flipV="1">
            <a:off x="684213" y="5013325"/>
            <a:ext cx="2159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17" name="Picture 69" descr="ANd9GcQRR9HYoPV8YX_HxMm7Y1GnrOtbNr4FIoyMK7z8CqRpvA-UZjLx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734050"/>
            <a:ext cx="1152525" cy="8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8" name="Text Box 70"/>
          <p:cNvSpPr txBox="1">
            <a:spLocks noChangeArrowheads="1"/>
          </p:cNvSpPr>
          <p:nvPr/>
        </p:nvSpPr>
        <p:spPr bwMode="auto">
          <a:xfrm>
            <a:off x="1547813" y="6599238"/>
            <a:ext cx="858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Merle noir</a:t>
            </a:r>
          </a:p>
        </p:txBody>
      </p:sp>
      <p:sp>
        <p:nvSpPr>
          <p:cNvPr id="2119" name="Line 71"/>
          <p:cNvSpPr>
            <a:spLocks noChangeShapeType="1"/>
          </p:cNvSpPr>
          <p:nvPr/>
        </p:nvSpPr>
        <p:spPr bwMode="auto">
          <a:xfrm flipH="1" flipV="1">
            <a:off x="1116013" y="5084763"/>
            <a:ext cx="50323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21" name="Picture 73" descr="ANd9GcR0_CMDxIlcul-sDngifKfwb6891Yh6m5cDsp_hufEOhp_DZ30-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97200"/>
            <a:ext cx="739775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2" name="Text Box 74"/>
          <p:cNvSpPr txBox="1">
            <a:spLocks noChangeArrowheads="1"/>
          </p:cNvSpPr>
          <p:nvPr/>
        </p:nvSpPr>
        <p:spPr bwMode="auto">
          <a:xfrm>
            <a:off x="1057275" y="3860800"/>
            <a:ext cx="561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Caille</a:t>
            </a:r>
          </a:p>
        </p:txBody>
      </p:sp>
      <p:sp>
        <p:nvSpPr>
          <p:cNvPr id="2123" name="Line 75"/>
          <p:cNvSpPr>
            <a:spLocks noChangeShapeType="1"/>
          </p:cNvSpPr>
          <p:nvPr/>
        </p:nvSpPr>
        <p:spPr bwMode="auto">
          <a:xfrm flipH="1">
            <a:off x="1187450" y="4149725"/>
            <a:ext cx="7143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25" name="Picture 77" descr="ANd9GcSFsSKL4fnwzl0F19qQJ8JaP96RzQ_I-ubD51a5gurp6dumN7Eso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41438"/>
            <a:ext cx="1079500" cy="9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6" name="Text Box 78"/>
          <p:cNvSpPr txBox="1">
            <a:spLocks noChangeArrowheads="1"/>
          </p:cNvSpPr>
          <p:nvPr/>
        </p:nvSpPr>
        <p:spPr bwMode="auto">
          <a:xfrm>
            <a:off x="2124075" y="2349500"/>
            <a:ext cx="698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Pintade</a:t>
            </a:r>
          </a:p>
        </p:txBody>
      </p:sp>
      <p:sp>
        <p:nvSpPr>
          <p:cNvPr id="2127" name="Line 79"/>
          <p:cNvSpPr>
            <a:spLocks noChangeShapeType="1"/>
          </p:cNvSpPr>
          <p:nvPr/>
        </p:nvSpPr>
        <p:spPr bwMode="auto">
          <a:xfrm>
            <a:off x="2411413" y="26368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30" name="Text Box 82"/>
          <p:cNvSpPr txBox="1">
            <a:spLocks noChangeArrowheads="1"/>
          </p:cNvSpPr>
          <p:nvPr/>
        </p:nvSpPr>
        <p:spPr bwMode="auto">
          <a:xfrm>
            <a:off x="2882900" y="6599238"/>
            <a:ext cx="6810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Canard</a:t>
            </a:r>
          </a:p>
        </p:txBody>
      </p:sp>
      <p:pic>
        <p:nvPicPr>
          <p:cNvPr id="2132" name="Picture 84" descr="canar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734050"/>
            <a:ext cx="1176337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3" name="Line 85"/>
          <p:cNvSpPr>
            <a:spLocks noChangeShapeType="1"/>
          </p:cNvSpPr>
          <p:nvPr/>
        </p:nvSpPr>
        <p:spPr bwMode="auto">
          <a:xfrm flipH="1" flipV="1">
            <a:off x="2916238" y="4292600"/>
            <a:ext cx="714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34" name="Picture 86" descr="ri_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734050"/>
            <a:ext cx="865188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5" name="Text Box 87"/>
          <p:cNvSpPr txBox="1">
            <a:spLocks noChangeArrowheads="1"/>
          </p:cNvSpPr>
          <p:nvPr/>
        </p:nvSpPr>
        <p:spPr bwMode="auto">
          <a:xfrm>
            <a:off x="4000500" y="6610350"/>
            <a:ext cx="571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Poule</a:t>
            </a:r>
          </a:p>
        </p:txBody>
      </p:sp>
      <p:sp>
        <p:nvSpPr>
          <p:cNvPr id="2136" name="Line 88"/>
          <p:cNvSpPr>
            <a:spLocks noChangeShapeType="1"/>
          </p:cNvSpPr>
          <p:nvPr/>
        </p:nvSpPr>
        <p:spPr bwMode="auto">
          <a:xfrm flipH="1" flipV="1">
            <a:off x="3203575" y="4005263"/>
            <a:ext cx="86360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38" name="Picture 90" descr="ANd9GcTVAIj5ITrTeN3DUVrf7H_UD0GzswVMgE7BW3B39QdtCg6t2vW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341438"/>
            <a:ext cx="765175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9" name="Text Box 91"/>
          <p:cNvSpPr txBox="1">
            <a:spLocks noChangeArrowheads="1"/>
          </p:cNvSpPr>
          <p:nvPr/>
        </p:nvSpPr>
        <p:spPr bwMode="auto">
          <a:xfrm>
            <a:off x="3348038" y="2349500"/>
            <a:ext cx="7477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Cigogne</a:t>
            </a:r>
          </a:p>
        </p:txBody>
      </p:sp>
      <p:sp>
        <p:nvSpPr>
          <p:cNvPr id="2140" name="Line 92"/>
          <p:cNvSpPr>
            <a:spLocks noChangeShapeType="1"/>
          </p:cNvSpPr>
          <p:nvPr/>
        </p:nvSpPr>
        <p:spPr bwMode="auto">
          <a:xfrm>
            <a:off x="3708400" y="2636838"/>
            <a:ext cx="71438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43" name="Picture 95" descr="turkey_bigg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668337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5" name="Text Box 97"/>
          <p:cNvSpPr txBox="1">
            <a:spLocks noChangeArrowheads="1"/>
          </p:cNvSpPr>
          <p:nvPr/>
        </p:nvSpPr>
        <p:spPr bwMode="auto">
          <a:xfrm>
            <a:off x="4716463" y="4451350"/>
            <a:ext cx="5794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Dinde</a:t>
            </a:r>
          </a:p>
        </p:txBody>
      </p:sp>
      <p:sp>
        <p:nvSpPr>
          <p:cNvPr id="2146" name="Line 98"/>
          <p:cNvSpPr>
            <a:spLocks noChangeShapeType="1"/>
          </p:cNvSpPr>
          <p:nvPr/>
        </p:nvSpPr>
        <p:spPr bwMode="auto">
          <a:xfrm flipH="1" flipV="1">
            <a:off x="4211638" y="3357563"/>
            <a:ext cx="3603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54" name="Picture 106" descr="116402-004-7959D5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34" y="588963"/>
            <a:ext cx="889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5" name="Text Box 107"/>
          <p:cNvSpPr txBox="1">
            <a:spLocks noChangeArrowheads="1"/>
          </p:cNvSpPr>
          <p:nvPr/>
        </p:nvSpPr>
        <p:spPr bwMode="auto">
          <a:xfrm>
            <a:off x="7576271" y="1463676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dirty="0"/>
              <a:t>Oie</a:t>
            </a:r>
          </a:p>
        </p:txBody>
      </p:sp>
      <p:sp>
        <p:nvSpPr>
          <p:cNvPr id="2156" name="Line 108"/>
          <p:cNvSpPr>
            <a:spLocks noChangeShapeType="1"/>
          </p:cNvSpPr>
          <p:nvPr/>
        </p:nvSpPr>
        <p:spPr bwMode="auto">
          <a:xfrm flipV="1">
            <a:off x="827088" y="1700213"/>
            <a:ext cx="6913562" cy="33845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" name="Rectangle 19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Propriétés biomécaniques </a:t>
            </a:r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des coquilles d’œufs</a:t>
            </a:r>
          </a:p>
        </p:txBody>
      </p:sp>
    </p:spTree>
    <p:extLst>
      <p:ext uri="{BB962C8B-B14F-4D97-AF65-F5344CB8AC3E}">
        <p14:creationId xmlns:p14="http://schemas.microsoft.com/office/powerpoint/2010/main" val="19806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MCSO02952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201988"/>
            <a:ext cx="1741488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1" name="Picture 3" descr="MCHM00140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3322638"/>
            <a:ext cx="1331913" cy="203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885825" y="2241550"/>
            <a:ext cx="3009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/>
              <a:t>1) Biominéralisation cellulaire</a:t>
            </a:r>
          </a:p>
          <a:p>
            <a:r>
              <a:rPr lang="fr-FR" altLang="fr-FR" b="1"/>
              <a:t>	Os, dents….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0" y="105092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>
                <a:solidFill>
                  <a:schemeClr val="accent2"/>
                </a:solidFill>
              </a:rPr>
              <a:t>* Dépôts de minéraux sous conditions physiologiques dans un organisme vivant qui aboutit à la formation de structures très diversifiées avec des formes, des tailles et des couleurs différentes</a:t>
            </a: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27D51"/>
                </a:solidFill>
                <a:cs typeface="Times New Roman" panose="02020603050405020304" pitchFamily="18" charset="0"/>
              </a:rPr>
              <a:t>La Biominéralisation</a:t>
            </a: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495300" y="679450"/>
            <a:ext cx="5103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990000"/>
                </a:solidFill>
                <a:sym typeface="Wingdings" panose="05000000000000000000" pitchFamily="2" charset="2"/>
              </a:rPr>
              <a:t> </a:t>
            </a:r>
            <a:r>
              <a:rPr lang="fr-FR" altLang="fr-FR" b="1">
                <a:solidFill>
                  <a:srgbClr val="990000"/>
                </a:solidFill>
              </a:rPr>
              <a:t>PROCESSUS UNIVERSEL ET CONSERVE SUR TERRE</a:t>
            </a:r>
          </a:p>
        </p:txBody>
      </p:sp>
    </p:spTree>
    <p:extLst>
      <p:ext uri="{BB962C8B-B14F-4D97-AF65-F5344CB8AC3E}">
        <p14:creationId xmlns:p14="http://schemas.microsoft.com/office/powerpoint/2010/main" val="102650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2" grpId="0"/>
      <p:bldP spid="1198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0" y="105092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>
                <a:solidFill>
                  <a:schemeClr val="accent2"/>
                </a:solidFill>
              </a:rPr>
              <a:t>* Dépôts de minéraux sous conditions physiologiques dans un organisme vivant qui aboutit à la formation de structures très diversifiées avec des formes, des tailles et des couleurs différentes</a:t>
            </a:r>
          </a:p>
        </p:txBody>
      </p:sp>
      <p:grpSp>
        <p:nvGrpSpPr>
          <p:cNvPr id="120835" name="Group 3"/>
          <p:cNvGrpSpPr>
            <a:grpSpLocks/>
          </p:cNvGrpSpPr>
          <p:nvPr/>
        </p:nvGrpSpPr>
        <p:grpSpPr bwMode="auto">
          <a:xfrm>
            <a:off x="319088" y="1893888"/>
            <a:ext cx="8393112" cy="4135437"/>
            <a:chOff x="201" y="1193"/>
            <a:chExt cx="5287" cy="2605"/>
          </a:xfrm>
        </p:grpSpPr>
        <p:sp>
          <p:nvSpPr>
            <p:cNvPr id="120836" name="Text Box 4"/>
            <p:cNvSpPr txBox="1">
              <a:spLocks noChangeArrowheads="1"/>
            </p:cNvSpPr>
            <p:nvPr/>
          </p:nvSpPr>
          <p:spPr bwMode="auto">
            <a:xfrm>
              <a:off x="370" y="1193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fr-FR" altLang="fr-FR" b="1"/>
            </a:p>
          </p:txBody>
        </p:sp>
        <p:grpSp>
          <p:nvGrpSpPr>
            <p:cNvPr id="120837" name="Group 5"/>
            <p:cNvGrpSpPr>
              <a:grpSpLocks/>
            </p:cNvGrpSpPr>
            <p:nvPr/>
          </p:nvGrpSpPr>
          <p:grpSpPr bwMode="auto">
            <a:xfrm>
              <a:off x="201" y="1422"/>
              <a:ext cx="825" cy="1032"/>
              <a:chOff x="201" y="1560"/>
              <a:chExt cx="941" cy="1234"/>
            </a:xfrm>
          </p:grpSpPr>
          <p:pic>
            <p:nvPicPr>
              <p:cNvPr id="120838" name="Picture 6" descr="huitre perlier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" y="1560"/>
                <a:ext cx="941" cy="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0839" name="Text Box 7"/>
              <p:cNvSpPr txBox="1">
                <a:spLocks noChangeArrowheads="1"/>
              </p:cNvSpPr>
              <p:nvPr/>
            </p:nvSpPr>
            <p:spPr bwMode="auto">
              <a:xfrm>
                <a:off x="422" y="2541"/>
                <a:ext cx="438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00"/>
                  <a:t>Perle</a:t>
                </a:r>
              </a:p>
            </p:txBody>
          </p:sp>
        </p:grpSp>
        <p:grpSp>
          <p:nvGrpSpPr>
            <p:cNvPr id="120840" name="Group 8"/>
            <p:cNvGrpSpPr>
              <a:grpSpLocks/>
            </p:cNvGrpSpPr>
            <p:nvPr/>
          </p:nvGrpSpPr>
          <p:grpSpPr bwMode="auto">
            <a:xfrm>
              <a:off x="4166" y="1374"/>
              <a:ext cx="1322" cy="991"/>
              <a:chOff x="4166" y="1512"/>
              <a:chExt cx="1322" cy="991"/>
            </a:xfrm>
          </p:grpSpPr>
          <p:pic>
            <p:nvPicPr>
              <p:cNvPr id="120841" name="Picture 9" descr="j017796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2" y="1512"/>
                <a:ext cx="1176" cy="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0842" name="Text Box 10"/>
              <p:cNvSpPr txBox="1">
                <a:spLocks noChangeArrowheads="1"/>
              </p:cNvSpPr>
              <p:nvPr/>
            </p:nvSpPr>
            <p:spPr bwMode="auto">
              <a:xfrm>
                <a:off x="4166" y="2291"/>
                <a:ext cx="110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00"/>
                  <a:t>Coquilles d’oiseaux</a:t>
                </a:r>
              </a:p>
            </p:txBody>
          </p:sp>
        </p:grpSp>
        <p:grpSp>
          <p:nvGrpSpPr>
            <p:cNvPr id="120843" name="Group 11"/>
            <p:cNvGrpSpPr>
              <a:grpSpLocks/>
            </p:cNvGrpSpPr>
            <p:nvPr/>
          </p:nvGrpSpPr>
          <p:grpSpPr bwMode="auto">
            <a:xfrm>
              <a:off x="3249" y="1342"/>
              <a:ext cx="681" cy="1271"/>
              <a:chOff x="3249" y="1480"/>
              <a:chExt cx="775" cy="1378"/>
            </a:xfrm>
          </p:grpSpPr>
          <p:pic>
            <p:nvPicPr>
              <p:cNvPr id="120844" name="Picture 12" descr="MPj02625370000[1]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9" y="1480"/>
                <a:ext cx="775" cy="1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0845" name="Text Box 13"/>
              <p:cNvSpPr txBox="1">
                <a:spLocks noChangeArrowheads="1"/>
              </p:cNvSpPr>
              <p:nvPr/>
            </p:nvSpPr>
            <p:spPr bwMode="auto">
              <a:xfrm>
                <a:off x="3370" y="2628"/>
                <a:ext cx="473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00"/>
                  <a:t>Corail</a:t>
                </a:r>
              </a:p>
            </p:txBody>
          </p:sp>
        </p:grpSp>
        <p:grpSp>
          <p:nvGrpSpPr>
            <p:cNvPr id="120846" name="Group 14"/>
            <p:cNvGrpSpPr>
              <a:grpSpLocks/>
            </p:cNvGrpSpPr>
            <p:nvPr/>
          </p:nvGrpSpPr>
          <p:grpSpPr bwMode="auto">
            <a:xfrm>
              <a:off x="1352" y="1446"/>
              <a:ext cx="1395" cy="968"/>
              <a:chOff x="1352" y="1584"/>
              <a:chExt cx="1505" cy="1092"/>
            </a:xfrm>
          </p:grpSpPr>
          <p:pic>
            <p:nvPicPr>
              <p:cNvPr id="120847" name="Picture 15" descr="cocoliths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2" y="1584"/>
                <a:ext cx="864" cy="8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0848" name="Text Box 16"/>
              <p:cNvSpPr txBox="1">
                <a:spLocks noChangeArrowheads="1"/>
              </p:cNvSpPr>
              <p:nvPr/>
            </p:nvSpPr>
            <p:spPr bwMode="auto">
              <a:xfrm>
                <a:off x="1694" y="2437"/>
                <a:ext cx="860" cy="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fr-FR" sz="1600"/>
                  <a:t>Coccolithes</a:t>
                </a:r>
              </a:p>
            </p:txBody>
          </p:sp>
          <p:pic>
            <p:nvPicPr>
              <p:cNvPr id="120849" name="Picture 17" descr="cocolith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3" y="1669"/>
                <a:ext cx="564" cy="6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0850" name="Group 18"/>
            <p:cNvGrpSpPr>
              <a:grpSpLocks/>
            </p:cNvGrpSpPr>
            <p:nvPr/>
          </p:nvGrpSpPr>
          <p:grpSpPr bwMode="auto">
            <a:xfrm>
              <a:off x="558" y="2620"/>
              <a:ext cx="1865" cy="1178"/>
              <a:chOff x="558" y="2842"/>
              <a:chExt cx="2042" cy="1378"/>
            </a:xfrm>
          </p:grpSpPr>
          <p:pic>
            <p:nvPicPr>
              <p:cNvPr id="120851" name="Picture 19" descr="coquillageun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" y="2934"/>
                <a:ext cx="1068" cy="9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852" name="Picture 20" descr="coq St Jacques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" y="2842"/>
                <a:ext cx="864" cy="11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0853" name="Text Box 21"/>
              <p:cNvSpPr txBox="1">
                <a:spLocks noChangeArrowheads="1"/>
              </p:cNvSpPr>
              <p:nvPr/>
            </p:nvSpPr>
            <p:spPr bwMode="auto">
              <a:xfrm>
                <a:off x="662" y="3972"/>
                <a:ext cx="1499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00"/>
                  <a:t>Coquilles de mollusques</a:t>
                </a:r>
              </a:p>
            </p:txBody>
          </p:sp>
        </p:grpSp>
        <p:grpSp>
          <p:nvGrpSpPr>
            <p:cNvPr id="120854" name="Group 22"/>
            <p:cNvGrpSpPr>
              <a:grpSpLocks/>
            </p:cNvGrpSpPr>
            <p:nvPr/>
          </p:nvGrpSpPr>
          <p:grpSpPr bwMode="auto">
            <a:xfrm>
              <a:off x="3131" y="2486"/>
              <a:ext cx="2131" cy="1293"/>
              <a:chOff x="3131" y="2708"/>
              <a:chExt cx="2333" cy="1512"/>
            </a:xfrm>
          </p:grpSpPr>
          <p:pic>
            <p:nvPicPr>
              <p:cNvPr id="120855" name="Picture 23" descr="gasteropode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2708"/>
                <a:ext cx="856" cy="1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856" name="Picture 24" descr="escargot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" y="2811"/>
                <a:ext cx="1272" cy="1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0857" name="Text Box 25"/>
              <p:cNvSpPr txBox="1">
                <a:spLocks noChangeArrowheads="1"/>
              </p:cNvSpPr>
              <p:nvPr/>
            </p:nvSpPr>
            <p:spPr bwMode="auto">
              <a:xfrm>
                <a:off x="3870" y="3972"/>
                <a:ext cx="901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00"/>
                  <a:t>gastéropodes</a:t>
                </a:r>
              </a:p>
            </p:txBody>
          </p:sp>
        </p:grpSp>
      </p:grp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27D51"/>
                </a:solidFill>
                <a:cs typeface="Times New Roman" panose="02020603050405020304" pitchFamily="18" charset="0"/>
              </a:rPr>
              <a:t>La Biominéralisation</a:t>
            </a:r>
          </a:p>
        </p:txBody>
      </p:sp>
      <p:sp>
        <p:nvSpPr>
          <p:cNvPr id="120860" name="Text Box 28"/>
          <p:cNvSpPr txBox="1">
            <a:spLocks noChangeArrowheads="1"/>
          </p:cNvSpPr>
          <p:nvPr/>
        </p:nvSpPr>
        <p:spPr bwMode="auto">
          <a:xfrm>
            <a:off x="495300" y="679450"/>
            <a:ext cx="5103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990000"/>
                </a:solidFill>
                <a:sym typeface="Wingdings" panose="05000000000000000000" pitchFamily="2" charset="2"/>
              </a:rPr>
              <a:t> </a:t>
            </a:r>
            <a:r>
              <a:rPr lang="fr-FR" altLang="fr-FR" b="1">
                <a:solidFill>
                  <a:srgbClr val="990000"/>
                </a:solidFill>
              </a:rPr>
              <a:t>PROCESSUS UNIVERSEL ET CONSERVE SUR TERRE</a:t>
            </a:r>
          </a:p>
        </p:txBody>
      </p:sp>
      <p:sp>
        <p:nvSpPr>
          <p:cNvPr id="120861" name="Text Box 29"/>
          <p:cNvSpPr txBox="1">
            <a:spLocks noChangeArrowheads="1"/>
          </p:cNvSpPr>
          <p:nvPr/>
        </p:nvSpPr>
        <p:spPr bwMode="auto">
          <a:xfrm>
            <a:off x="225425" y="1727200"/>
            <a:ext cx="4505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/>
              <a:t>2) Biominéralisation acellulaire dite contrôlée</a:t>
            </a:r>
          </a:p>
        </p:txBody>
      </p:sp>
    </p:spTree>
    <p:extLst>
      <p:ext uri="{BB962C8B-B14F-4D97-AF65-F5344CB8AC3E}">
        <p14:creationId xmlns:p14="http://schemas.microsoft.com/office/powerpoint/2010/main" val="1398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6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0" y="10318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b="1"/>
              <a:t>Malgré la diversité de formes et de fonctions, les structures biominérales se forment toujours selon les mêmes principes</a:t>
            </a: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27D51"/>
                </a:solidFill>
                <a:cs typeface="Times New Roman" panose="02020603050405020304" pitchFamily="18" charset="0"/>
              </a:rPr>
              <a:t>La Biominéralisation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495300" y="679450"/>
            <a:ext cx="5103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990000"/>
                </a:solidFill>
                <a:sym typeface="Wingdings" panose="05000000000000000000" pitchFamily="2" charset="2"/>
              </a:rPr>
              <a:t> </a:t>
            </a:r>
            <a:r>
              <a:rPr lang="fr-FR" altLang="fr-FR" b="1">
                <a:solidFill>
                  <a:srgbClr val="990000"/>
                </a:solidFill>
              </a:rPr>
              <a:t>PROCESSUS UNIVERSEL ET CONSERVE SUR TERRE</a:t>
            </a:r>
          </a:p>
        </p:txBody>
      </p:sp>
      <p:grpSp>
        <p:nvGrpSpPr>
          <p:cNvPr id="121861" name="Group 5"/>
          <p:cNvGrpSpPr>
            <a:grpSpLocks/>
          </p:cNvGrpSpPr>
          <p:nvPr/>
        </p:nvGrpSpPr>
        <p:grpSpPr bwMode="auto">
          <a:xfrm>
            <a:off x="849313" y="2206625"/>
            <a:ext cx="5781675" cy="2160588"/>
            <a:chOff x="535" y="1390"/>
            <a:chExt cx="3642" cy="1361"/>
          </a:xfrm>
        </p:grpSpPr>
        <p:sp>
          <p:nvSpPr>
            <p:cNvPr id="121862" name="Text Box 6"/>
            <p:cNvSpPr txBox="1">
              <a:spLocks noChangeArrowheads="1"/>
            </p:cNvSpPr>
            <p:nvPr/>
          </p:nvSpPr>
          <p:spPr bwMode="auto">
            <a:xfrm>
              <a:off x="1303" y="1390"/>
              <a:ext cx="287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CCFF99"/>
                      </a:gs>
                      <a:gs pos="50000">
                        <a:schemeClr val="bg1"/>
                      </a:gs>
                      <a:gs pos="100000">
                        <a:srgbClr val="CCFF99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sz="1600" b="1">
                  <a:solidFill>
                    <a:schemeClr val="accent2"/>
                  </a:solidFill>
                </a:rPr>
                <a:t>Formation d’une structure solide</a:t>
              </a:r>
            </a:p>
          </p:txBody>
        </p:sp>
        <p:sp>
          <p:nvSpPr>
            <p:cNvPr id="121863" name="Text Box 7"/>
            <p:cNvSpPr txBox="1">
              <a:spLocks noChangeArrowheads="1"/>
            </p:cNvSpPr>
            <p:nvPr/>
          </p:nvSpPr>
          <p:spPr bwMode="auto">
            <a:xfrm>
              <a:off x="535" y="2539"/>
              <a:ext cx="6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CCFF99"/>
                      </a:gs>
                      <a:gs pos="50000">
                        <a:schemeClr val="bg1"/>
                      </a:gs>
                      <a:gs pos="100000">
                        <a:srgbClr val="CCFF99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600" b="1">
                  <a:solidFill>
                    <a:schemeClr val="accent2"/>
                  </a:solidFill>
                </a:rPr>
                <a:t>Minéraux</a:t>
              </a:r>
            </a:p>
          </p:txBody>
        </p:sp>
        <p:sp>
          <p:nvSpPr>
            <p:cNvPr id="121864" name="Line 8"/>
            <p:cNvSpPr>
              <a:spLocks noChangeShapeType="1"/>
            </p:cNvSpPr>
            <p:nvPr/>
          </p:nvSpPr>
          <p:spPr bwMode="auto">
            <a:xfrm flipH="1">
              <a:off x="991" y="1716"/>
              <a:ext cx="687" cy="6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1865" name="Group 9"/>
          <p:cNvGrpSpPr>
            <a:grpSpLocks/>
          </p:cNvGrpSpPr>
          <p:nvPr/>
        </p:nvGrpSpPr>
        <p:grpSpPr bwMode="auto">
          <a:xfrm>
            <a:off x="2330450" y="2743200"/>
            <a:ext cx="6813550" cy="1858963"/>
            <a:chOff x="1468" y="1728"/>
            <a:chExt cx="4292" cy="1171"/>
          </a:xfrm>
        </p:grpSpPr>
        <p:sp>
          <p:nvSpPr>
            <p:cNvPr id="121866" name="Text Box 10"/>
            <p:cNvSpPr txBox="1">
              <a:spLocks noChangeArrowheads="1"/>
            </p:cNvSpPr>
            <p:nvPr/>
          </p:nvSpPr>
          <p:spPr bwMode="auto">
            <a:xfrm>
              <a:off x="3207" y="2379"/>
              <a:ext cx="2553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CCFF99"/>
                      </a:gs>
                      <a:gs pos="50000">
                        <a:schemeClr val="bg1"/>
                      </a:gs>
                      <a:gs pos="100000">
                        <a:srgbClr val="CCFF99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sz="1600" b="1">
                  <a:solidFill>
                    <a:schemeClr val="accent2"/>
                  </a:solidFill>
                </a:rPr>
                <a:t>Matière organique (Matrice)</a:t>
              </a:r>
            </a:p>
            <a:p>
              <a:pPr algn="ctr"/>
              <a:r>
                <a:rPr lang="fr-FR" altLang="fr-FR" sz="1600" b="1">
                  <a:solidFill>
                    <a:schemeClr val="accent2"/>
                  </a:solidFill>
                </a:rPr>
                <a:t>(protéines, protéoglycans) </a:t>
              </a:r>
            </a:p>
            <a:p>
              <a:pPr algn="ctr"/>
              <a:r>
                <a:rPr lang="fr-FR" altLang="fr-FR" sz="1600" b="1">
                  <a:solidFill>
                    <a:schemeClr val="accent2"/>
                  </a:solidFill>
                </a:rPr>
                <a:t>en faible quantité</a:t>
              </a:r>
            </a:p>
          </p:txBody>
        </p:sp>
        <p:sp>
          <p:nvSpPr>
            <p:cNvPr id="121867" name="Text Box 11"/>
            <p:cNvSpPr txBox="1">
              <a:spLocks noChangeArrowheads="1"/>
            </p:cNvSpPr>
            <p:nvPr/>
          </p:nvSpPr>
          <p:spPr bwMode="auto">
            <a:xfrm>
              <a:off x="2105" y="2539"/>
              <a:ext cx="84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600" b="1">
                  <a:solidFill>
                    <a:srgbClr val="990000"/>
                  </a:solidFill>
                </a:rPr>
                <a:t>INTERACTION</a:t>
              </a:r>
            </a:p>
          </p:txBody>
        </p:sp>
        <p:sp>
          <p:nvSpPr>
            <p:cNvPr id="121868" name="Line 12"/>
            <p:cNvSpPr>
              <a:spLocks noChangeShapeType="1"/>
            </p:cNvSpPr>
            <p:nvPr/>
          </p:nvSpPr>
          <p:spPr bwMode="auto">
            <a:xfrm>
              <a:off x="3046" y="2642"/>
              <a:ext cx="471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869" name="Line 13"/>
            <p:cNvSpPr>
              <a:spLocks noChangeShapeType="1"/>
            </p:cNvSpPr>
            <p:nvPr/>
          </p:nvSpPr>
          <p:spPr bwMode="auto">
            <a:xfrm flipH="1">
              <a:off x="1468" y="2642"/>
              <a:ext cx="548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870" name="Line 14"/>
            <p:cNvSpPr>
              <a:spLocks noChangeShapeType="1"/>
            </p:cNvSpPr>
            <p:nvPr/>
          </p:nvSpPr>
          <p:spPr bwMode="auto">
            <a:xfrm>
              <a:off x="3822" y="1728"/>
              <a:ext cx="625" cy="6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5235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0" y="10318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b="1" dirty="0"/>
              <a:t>Malgré la diversité de formes et de fonctions, les structures </a:t>
            </a:r>
            <a:r>
              <a:rPr lang="fr-FR" altLang="fr-FR" b="1" dirty="0" err="1"/>
              <a:t>biominérales</a:t>
            </a:r>
            <a:r>
              <a:rPr lang="fr-FR" altLang="fr-FR" b="1" dirty="0"/>
              <a:t> se forment toujours selon les mêmes principes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27D51"/>
                </a:solidFill>
                <a:cs typeface="Times New Roman" panose="02020603050405020304" pitchFamily="18" charset="0"/>
              </a:rPr>
              <a:t>La Biominéralisation</a:t>
            </a: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495300" y="679450"/>
            <a:ext cx="5103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990000"/>
                </a:solidFill>
                <a:sym typeface="Wingdings" panose="05000000000000000000" pitchFamily="2" charset="2"/>
              </a:rPr>
              <a:t> </a:t>
            </a:r>
            <a:r>
              <a:rPr lang="fr-FR" altLang="fr-FR" b="1">
                <a:solidFill>
                  <a:srgbClr val="990000"/>
                </a:solidFill>
              </a:rPr>
              <a:t>PROCESSUS UNIVERSEL ET CONSERVE SUR TERRE</a:t>
            </a:r>
          </a:p>
        </p:txBody>
      </p:sp>
      <p:sp>
        <p:nvSpPr>
          <p:cNvPr id="132111" name="Text Box 15"/>
          <p:cNvSpPr txBox="1">
            <a:spLocks noChangeArrowheads="1"/>
          </p:cNvSpPr>
          <p:nvPr/>
        </p:nvSpPr>
        <p:spPr bwMode="auto">
          <a:xfrm>
            <a:off x="238125" y="1785938"/>
            <a:ext cx="472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>
                <a:sym typeface="Wingdings" panose="05000000000000000000" pitchFamily="2" charset="2"/>
              </a:rPr>
              <a:t> 95% de carbonate de calcium sous forme de calcite</a:t>
            </a:r>
            <a:endParaRPr lang="fr-FR" altLang="fr-FR" sz="1600" b="1"/>
          </a:p>
        </p:txBody>
      </p:sp>
      <p:grpSp>
        <p:nvGrpSpPr>
          <p:cNvPr id="132117" name="Group 21"/>
          <p:cNvGrpSpPr>
            <a:grpSpLocks/>
          </p:cNvGrpSpPr>
          <p:nvPr/>
        </p:nvGrpSpPr>
        <p:grpSpPr bwMode="auto">
          <a:xfrm>
            <a:off x="5559425" y="2127250"/>
            <a:ext cx="3457575" cy="2063750"/>
            <a:chOff x="3486" y="891"/>
            <a:chExt cx="2178" cy="1300"/>
          </a:xfrm>
        </p:grpSpPr>
        <p:sp>
          <p:nvSpPr>
            <p:cNvPr id="132118" name="Text Box 22"/>
            <p:cNvSpPr txBox="1">
              <a:spLocks noChangeArrowheads="1"/>
            </p:cNvSpPr>
            <p:nvPr/>
          </p:nvSpPr>
          <p:spPr bwMode="auto">
            <a:xfrm>
              <a:off x="3854" y="1711"/>
              <a:ext cx="181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sz="1600" b="1">
                  <a:solidFill>
                    <a:srgbClr val="CC0000"/>
                  </a:solidFill>
                </a:rPr>
                <a:t>Propriétés mécaniques</a:t>
              </a:r>
            </a:p>
            <a:p>
              <a:pPr algn="ctr"/>
              <a:r>
                <a:rPr lang="fr-FR" altLang="fr-FR" sz="1400">
                  <a:solidFill>
                    <a:srgbClr val="CC0000"/>
                  </a:solidFill>
                </a:rPr>
                <a:t>- Environ 300 µm d’épaisseur</a:t>
              </a:r>
            </a:p>
            <a:p>
              <a:pPr algn="ctr"/>
              <a:r>
                <a:rPr lang="fr-FR" altLang="fr-FR" sz="1400">
                  <a:solidFill>
                    <a:srgbClr val="CC0000"/>
                  </a:solidFill>
                </a:rPr>
                <a:t>- Résiste à 4 kg de pression</a:t>
              </a:r>
            </a:p>
          </p:txBody>
        </p:sp>
        <p:sp>
          <p:nvSpPr>
            <p:cNvPr id="132119" name="Line 23"/>
            <p:cNvSpPr>
              <a:spLocks noChangeShapeType="1"/>
            </p:cNvSpPr>
            <p:nvPr/>
          </p:nvSpPr>
          <p:spPr bwMode="auto">
            <a:xfrm>
              <a:off x="3486" y="891"/>
              <a:ext cx="679" cy="75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120" name="Text Box 24"/>
            <p:cNvSpPr txBox="1">
              <a:spLocks noChangeArrowheads="1"/>
            </p:cNvSpPr>
            <p:nvPr/>
          </p:nvSpPr>
          <p:spPr bwMode="auto">
            <a:xfrm>
              <a:off x="3560" y="1171"/>
              <a:ext cx="58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600" b="1">
                  <a:solidFill>
                    <a:schemeClr val="accent2"/>
                  </a:solidFill>
                </a:rPr>
                <a:t>Quantité</a:t>
              </a:r>
            </a:p>
          </p:txBody>
        </p:sp>
      </p:grpSp>
      <p:sp>
        <p:nvSpPr>
          <p:cNvPr id="132121" name="Text Box 25"/>
          <p:cNvSpPr txBox="1">
            <a:spLocks noChangeArrowheads="1"/>
          </p:cNvSpPr>
          <p:nvPr/>
        </p:nvSpPr>
        <p:spPr bwMode="auto">
          <a:xfrm>
            <a:off x="234950" y="5354638"/>
            <a:ext cx="44259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>
                <a:sym typeface="Wingdings" panose="05000000000000000000" pitchFamily="2" charset="2"/>
              </a:rPr>
              <a:t> 3,5% de matière organique (matrice organique)</a:t>
            </a:r>
          </a:p>
          <a:p>
            <a:r>
              <a:rPr lang="fr-FR" altLang="fr-FR" sz="1600" b="1">
                <a:sym typeface="Wingdings" panose="05000000000000000000" pitchFamily="2" charset="2"/>
              </a:rPr>
              <a:t>	</a:t>
            </a:r>
            <a:r>
              <a:rPr lang="fr-FR" altLang="fr-FR" sz="1600" i="1">
                <a:sym typeface="Wingdings" panose="05000000000000000000" pitchFamily="2" charset="2"/>
              </a:rPr>
              <a:t>Protéines et protéoglycanes</a:t>
            </a:r>
            <a:endParaRPr lang="fr-FR" altLang="fr-FR" sz="1600" i="1"/>
          </a:p>
        </p:txBody>
      </p:sp>
      <p:grpSp>
        <p:nvGrpSpPr>
          <p:cNvPr id="132122" name="Group 26"/>
          <p:cNvGrpSpPr>
            <a:grpSpLocks/>
          </p:cNvGrpSpPr>
          <p:nvPr/>
        </p:nvGrpSpPr>
        <p:grpSpPr bwMode="auto">
          <a:xfrm>
            <a:off x="4311650" y="2074863"/>
            <a:ext cx="3063875" cy="3343275"/>
            <a:chOff x="2700" y="858"/>
            <a:chExt cx="1930" cy="2106"/>
          </a:xfrm>
        </p:grpSpPr>
        <p:sp>
          <p:nvSpPr>
            <p:cNvPr id="132123" name="Line 27"/>
            <p:cNvSpPr>
              <a:spLocks noChangeShapeType="1"/>
            </p:cNvSpPr>
            <p:nvPr/>
          </p:nvSpPr>
          <p:spPr bwMode="auto">
            <a:xfrm flipV="1">
              <a:off x="2922" y="2250"/>
              <a:ext cx="1338" cy="71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124" name="Text Box 28"/>
            <p:cNvSpPr txBox="1">
              <a:spLocks noChangeArrowheads="1"/>
            </p:cNvSpPr>
            <p:nvPr/>
          </p:nvSpPr>
          <p:spPr bwMode="auto">
            <a:xfrm>
              <a:off x="3092" y="2437"/>
              <a:ext cx="1538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sz="1600" b="1">
                  <a:solidFill>
                    <a:schemeClr val="accent2"/>
                  </a:solidFill>
                </a:rPr>
                <a:t>Contrôle du processus de calcification</a:t>
              </a:r>
            </a:p>
          </p:txBody>
        </p:sp>
        <p:sp>
          <p:nvSpPr>
            <p:cNvPr id="132125" name="Line 29"/>
            <p:cNvSpPr>
              <a:spLocks noChangeShapeType="1"/>
            </p:cNvSpPr>
            <p:nvPr/>
          </p:nvSpPr>
          <p:spPr bwMode="auto">
            <a:xfrm flipV="1">
              <a:off x="2700" y="858"/>
              <a:ext cx="654" cy="202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126" name="Text Box 30"/>
            <p:cNvSpPr txBox="1">
              <a:spLocks noChangeArrowheads="1"/>
            </p:cNvSpPr>
            <p:nvPr/>
          </p:nvSpPr>
          <p:spPr bwMode="auto">
            <a:xfrm>
              <a:off x="2768" y="1795"/>
              <a:ext cx="703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600" b="1">
                  <a:solidFill>
                    <a:schemeClr val="accent2"/>
                  </a:solidFill>
                </a:rPr>
                <a:t>Interaction</a:t>
              </a:r>
            </a:p>
          </p:txBody>
        </p:sp>
        <p:sp>
          <p:nvSpPr>
            <p:cNvPr id="132127" name="Line 31"/>
            <p:cNvSpPr>
              <a:spLocks noChangeShapeType="1"/>
            </p:cNvSpPr>
            <p:nvPr/>
          </p:nvSpPr>
          <p:spPr bwMode="auto">
            <a:xfrm>
              <a:off x="3546" y="1932"/>
              <a:ext cx="43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0622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11" grpId="0"/>
      <p:bldP spid="1321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0" y="10318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b="1"/>
              <a:t>Malgré la diversité de formes et de fonctions, les structures biominérales se forment toujours selon les mêmes principes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27D51"/>
                </a:solidFill>
                <a:cs typeface="Times New Roman" panose="02020603050405020304" pitchFamily="18" charset="0"/>
              </a:rPr>
              <a:t>La Biominéralisation</a:t>
            </a: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495300" y="679450"/>
            <a:ext cx="5103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990000"/>
                </a:solidFill>
                <a:sym typeface="Wingdings" panose="05000000000000000000" pitchFamily="2" charset="2"/>
              </a:rPr>
              <a:t> </a:t>
            </a:r>
            <a:r>
              <a:rPr lang="fr-FR" altLang="fr-FR" b="1">
                <a:solidFill>
                  <a:srgbClr val="990000"/>
                </a:solidFill>
              </a:rPr>
              <a:t>PROCESSUS UNIVERSEL ET CONSERVE SUR TERRE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301625" y="1836738"/>
            <a:ext cx="4392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>
                <a:solidFill>
                  <a:schemeClr val="accent2"/>
                </a:solidFill>
              </a:rPr>
              <a:t>Définir un espace biologiquement compartimenté</a:t>
            </a: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576263" y="2249488"/>
            <a:ext cx="3105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>
                <a:sym typeface="Wingdings" panose="05000000000000000000" pitchFamily="2" charset="2"/>
              </a:rPr>
              <a:t> </a:t>
            </a:r>
            <a:r>
              <a:rPr lang="fr-FR" altLang="fr-FR" sz="1600"/>
              <a:t>Lieu ou le biominéral se formera</a:t>
            </a: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550863" y="2670175"/>
            <a:ext cx="8001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600">
                <a:sym typeface="Wingdings" panose="05000000000000000000" pitchFamily="2" charset="2"/>
              </a:rPr>
              <a:t> </a:t>
            </a:r>
            <a:r>
              <a:rPr lang="fr-FR" altLang="fr-FR" sz="1600"/>
              <a:t>Espace pouvant être:</a:t>
            </a:r>
          </a:p>
          <a:p>
            <a:r>
              <a:rPr lang="fr-FR" altLang="fr-FR" sz="1600"/>
              <a:t>	* Cellulaire (cas des êtres unicellulaires type bactéries magnétiques)</a:t>
            </a:r>
          </a:p>
          <a:p>
            <a:r>
              <a:rPr lang="fr-FR" altLang="fr-FR" sz="1600"/>
              <a:t>	* Fusion cellulaire pour former une vacuole unique (épine de l’oursin 	formée dans une vacuole allant jusqu’à 25 cm)</a:t>
            </a:r>
          </a:p>
          <a:p>
            <a:r>
              <a:rPr lang="fr-FR" altLang="fr-FR" sz="1600"/>
              <a:t>	* Extra cellulaire (utérus pour la coquille d’oiseaux)</a:t>
            </a:r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682625" y="4537075"/>
            <a:ext cx="8181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CC"/>
                    </a:gs>
                    <a:gs pos="50000">
                      <a:schemeClr val="bg1"/>
                    </a:gs>
                    <a:gs pos="100000">
                      <a:srgbClr val="FFCC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600" b="1">
                <a:solidFill>
                  <a:srgbClr val="990000"/>
                </a:solidFill>
              </a:rPr>
              <a:t>C’est dans cet espace que les entrées ioniques et organiques sont contrôlées pour atteindre les conditions physico-chimiques précises</a:t>
            </a:r>
          </a:p>
        </p:txBody>
      </p:sp>
    </p:spTree>
    <p:extLst>
      <p:ext uri="{BB962C8B-B14F-4D97-AF65-F5344CB8AC3E}">
        <p14:creationId xmlns:p14="http://schemas.microsoft.com/office/powerpoint/2010/main" val="349762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28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28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28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5" grpId="0"/>
      <p:bldP spid="122886" grpId="0"/>
      <p:bldP spid="12288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0" y="10318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b="1"/>
              <a:t>Malgré la diversité de formes et de fonctions, les structures biominérales se forment toujours selon les mêmes principes</a:t>
            </a: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27D51"/>
                </a:solidFill>
                <a:cs typeface="Times New Roman" panose="02020603050405020304" pitchFamily="18" charset="0"/>
              </a:rPr>
              <a:t>La Biominéralisation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495300" y="679450"/>
            <a:ext cx="5103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990000"/>
                </a:solidFill>
                <a:sym typeface="Wingdings" panose="05000000000000000000" pitchFamily="2" charset="2"/>
              </a:rPr>
              <a:t> </a:t>
            </a:r>
            <a:r>
              <a:rPr lang="fr-FR" altLang="fr-FR" b="1">
                <a:solidFill>
                  <a:srgbClr val="990000"/>
                </a:solidFill>
              </a:rPr>
              <a:t>PROCESSUS UNIVERSEL ET CONSERVE SUR TERRE</a:t>
            </a: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301625" y="1674813"/>
            <a:ext cx="2771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>
                <a:solidFill>
                  <a:schemeClr val="accent2"/>
                </a:solidFill>
              </a:rPr>
              <a:t>Une hypersaturation du milieu</a:t>
            </a: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809625" y="2106613"/>
            <a:ext cx="8334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600">
                <a:sym typeface="Wingdings" panose="05000000000000000000" pitchFamily="2" charset="2"/>
              </a:rPr>
              <a:t> </a:t>
            </a:r>
            <a:r>
              <a:rPr lang="fr-FR" altLang="fr-FR" sz="1600"/>
              <a:t>Les ions constitutifs du minéral doivent se trouver en conditions saturantes</a:t>
            </a:r>
          </a:p>
        </p:txBody>
      </p:sp>
      <p:grpSp>
        <p:nvGrpSpPr>
          <p:cNvPr id="123911" name="Group 7"/>
          <p:cNvGrpSpPr>
            <a:grpSpLocks/>
          </p:cNvGrpSpPr>
          <p:nvPr/>
        </p:nvGrpSpPr>
        <p:grpSpPr bwMode="auto">
          <a:xfrm>
            <a:off x="1698625" y="2684463"/>
            <a:ext cx="4586288" cy="336550"/>
            <a:chOff x="1070" y="1763"/>
            <a:chExt cx="2889" cy="212"/>
          </a:xfrm>
        </p:grpSpPr>
        <p:sp>
          <p:nvSpPr>
            <p:cNvPr id="123912" name="Text Box 8"/>
            <p:cNvSpPr txBox="1">
              <a:spLocks noChangeArrowheads="1"/>
            </p:cNvSpPr>
            <p:nvPr/>
          </p:nvSpPr>
          <p:spPr bwMode="auto">
            <a:xfrm>
              <a:off x="1070" y="1763"/>
              <a:ext cx="288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600"/>
                <a:t>C</a:t>
              </a:r>
              <a:r>
                <a:rPr lang="fr-FR" altLang="fr-FR" sz="1600" baseline="30000"/>
                <a:t>+</a:t>
              </a:r>
              <a:r>
                <a:rPr lang="fr-FR" altLang="fr-FR" sz="1600"/>
                <a:t> + A</a:t>
              </a:r>
              <a:r>
                <a:rPr lang="fr-FR" altLang="fr-FR" sz="1600" baseline="30000"/>
                <a:t>-</a:t>
              </a:r>
              <a:r>
                <a:rPr lang="fr-FR" altLang="fr-FR" sz="1600"/>
                <a:t>		CA	C=cations, A=anions</a:t>
              </a:r>
            </a:p>
          </p:txBody>
        </p:sp>
        <p:sp>
          <p:nvSpPr>
            <p:cNvPr id="123913" name="Line 9"/>
            <p:cNvSpPr>
              <a:spLocks noChangeShapeType="1"/>
            </p:cNvSpPr>
            <p:nvPr/>
          </p:nvSpPr>
          <p:spPr bwMode="auto">
            <a:xfrm>
              <a:off x="1808" y="1800"/>
              <a:ext cx="4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914" name="Line 10"/>
            <p:cNvSpPr>
              <a:spLocks noChangeShapeType="1"/>
            </p:cNvSpPr>
            <p:nvPr/>
          </p:nvSpPr>
          <p:spPr bwMode="auto">
            <a:xfrm flipH="1">
              <a:off x="1808" y="1848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3915" name="Group 11"/>
          <p:cNvGrpSpPr>
            <a:grpSpLocks/>
          </p:cNvGrpSpPr>
          <p:nvPr/>
        </p:nvGrpSpPr>
        <p:grpSpPr bwMode="auto">
          <a:xfrm>
            <a:off x="847725" y="3205163"/>
            <a:ext cx="4511675" cy="679450"/>
            <a:chOff x="534" y="2091"/>
            <a:chExt cx="2842" cy="428"/>
          </a:xfrm>
        </p:grpSpPr>
        <p:sp>
          <p:nvSpPr>
            <p:cNvPr id="123916" name="Text Box 12"/>
            <p:cNvSpPr txBox="1">
              <a:spLocks noChangeArrowheads="1"/>
            </p:cNvSpPr>
            <p:nvPr/>
          </p:nvSpPr>
          <p:spPr bwMode="auto">
            <a:xfrm>
              <a:off x="534" y="2091"/>
              <a:ext cx="27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600">
                  <a:sym typeface="Wingdings" panose="05000000000000000000" pitchFamily="2" charset="2"/>
                </a:rPr>
                <a:t> </a:t>
              </a:r>
              <a:r>
                <a:rPr lang="fr-FR" altLang="fr-FR" sz="1600"/>
                <a:t>Le sel CA formé est en équilibre entre 2 formes</a:t>
              </a:r>
            </a:p>
          </p:txBody>
        </p:sp>
        <p:grpSp>
          <p:nvGrpSpPr>
            <p:cNvPr id="123917" name="Group 13"/>
            <p:cNvGrpSpPr>
              <a:grpSpLocks/>
            </p:cNvGrpSpPr>
            <p:nvPr/>
          </p:nvGrpSpPr>
          <p:grpSpPr bwMode="auto">
            <a:xfrm>
              <a:off x="1054" y="2307"/>
              <a:ext cx="2322" cy="212"/>
              <a:chOff x="1054" y="2307"/>
              <a:chExt cx="2322" cy="212"/>
            </a:xfrm>
          </p:grpSpPr>
          <p:sp>
            <p:nvSpPr>
              <p:cNvPr id="123918" name="Text Box 14"/>
              <p:cNvSpPr txBox="1">
                <a:spLocks noChangeArrowheads="1"/>
              </p:cNvSpPr>
              <p:nvPr/>
            </p:nvSpPr>
            <p:spPr bwMode="auto">
              <a:xfrm>
                <a:off x="1054" y="2307"/>
                <a:ext cx="232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1600"/>
                  <a:t>CA soluble	   	   	CA solide</a:t>
                </a:r>
              </a:p>
            </p:txBody>
          </p:sp>
          <p:sp>
            <p:nvSpPr>
              <p:cNvPr id="123919" name="Line 15"/>
              <p:cNvSpPr>
                <a:spLocks noChangeShapeType="1"/>
              </p:cNvSpPr>
              <p:nvPr/>
            </p:nvSpPr>
            <p:spPr bwMode="auto">
              <a:xfrm>
                <a:off x="1936" y="2384"/>
                <a:ext cx="4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920" name="Line 16"/>
              <p:cNvSpPr>
                <a:spLocks noChangeShapeType="1"/>
              </p:cNvSpPr>
              <p:nvPr/>
            </p:nvSpPr>
            <p:spPr bwMode="auto">
              <a:xfrm flipH="1">
                <a:off x="1936" y="2432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809625" y="4456113"/>
            <a:ext cx="79089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CC"/>
                    </a:gs>
                    <a:gs pos="50000">
                      <a:schemeClr val="bg1"/>
                    </a:gs>
                    <a:gs pos="100000">
                      <a:srgbClr val="FFCC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600" b="1">
                <a:solidFill>
                  <a:srgbClr val="990000"/>
                </a:solidFill>
              </a:rPr>
              <a:t>Si le produit de solubilité de CA est atteint, la forme solide est favorisée et le sel précipite dans le milieu.</a:t>
            </a:r>
          </a:p>
          <a:p>
            <a:r>
              <a:rPr lang="fr-FR" altLang="fr-FR" sz="1600" b="1">
                <a:solidFill>
                  <a:srgbClr val="990000"/>
                </a:solidFill>
              </a:rPr>
              <a:t>	Le milieu est dit « hypersaturé »</a:t>
            </a:r>
          </a:p>
        </p:txBody>
      </p:sp>
    </p:spTree>
    <p:extLst>
      <p:ext uri="{BB962C8B-B14F-4D97-AF65-F5344CB8AC3E}">
        <p14:creationId xmlns:p14="http://schemas.microsoft.com/office/powerpoint/2010/main" val="356611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3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0" grpId="0"/>
      <p:bldP spid="1239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0" y="10318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b="1"/>
              <a:t>Malgré la diversité de formes et de fonctions, les structures biominérales se forment toujours selon les mêmes principes</a:t>
            </a: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27D51"/>
                </a:solidFill>
                <a:cs typeface="Times New Roman" panose="02020603050405020304" pitchFamily="18" charset="0"/>
              </a:rPr>
              <a:t>La Biominéralisation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495300" y="679450"/>
            <a:ext cx="5103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>
                <a:solidFill>
                  <a:srgbClr val="990000"/>
                </a:solidFill>
                <a:sym typeface="Wingdings" panose="05000000000000000000" pitchFamily="2" charset="2"/>
              </a:rPr>
              <a:t> </a:t>
            </a:r>
            <a:r>
              <a:rPr lang="fr-FR" altLang="fr-FR" b="1">
                <a:solidFill>
                  <a:srgbClr val="990000"/>
                </a:solidFill>
              </a:rPr>
              <a:t>PROCESSUS UNIVERSEL ET CONSERVE SUR TERRE</a:t>
            </a: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174625" y="1693863"/>
            <a:ext cx="3603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>
                <a:solidFill>
                  <a:schemeClr val="accent2"/>
                </a:solidFill>
              </a:rPr>
              <a:t>La nucléation et la croissance du minéral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555625" y="2112963"/>
            <a:ext cx="8588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600">
                <a:sym typeface="Wingdings" panose="05000000000000000000" pitchFamily="2" charset="2"/>
              </a:rPr>
              <a:t> </a:t>
            </a:r>
            <a:r>
              <a:rPr lang="fr-FR" altLang="fr-FR" sz="1600"/>
              <a:t>Les conditions d’hypersaturation ne sont pas suffisantes à elles seules pour précipiter un sel.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512763" y="2459038"/>
            <a:ext cx="8380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600">
                <a:sym typeface="Wingdings" panose="05000000000000000000" pitchFamily="2" charset="2"/>
              </a:rPr>
              <a:t> </a:t>
            </a:r>
            <a:r>
              <a:rPr lang="fr-FR" altLang="fr-FR" sz="1600"/>
              <a:t>L’initiation de la cristallisation se fait à partir de sites se trouvant dans le milieu (nucléation)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1514475" y="2832100"/>
            <a:ext cx="5561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CC"/>
                    </a:gs>
                    <a:gs pos="50000">
                      <a:schemeClr val="bg1"/>
                    </a:gs>
                    <a:gs pos="100000">
                      <a:srgbClr val="FFCC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 b="1">
                <a:solidFill>
                  <a:srgbClr val="990000"/>
                </a:solidFill>
              </a:rPr>
              <a:t>La matrice organique joue souvent ce rôle dans les biominéraux</a:t>
            </a: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441325" y="3455988"/>
            <a:ext cx="538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/>
              <a:t>- Elle inhibe la croissance du minéral selon un ou plusieurs axes</a:t>
            </a:r>
          </a:p>
        </p:txBody>
      </p:sp>
      <p:grpSp>
        <p:nvGrpSpPr>
          <p:cNvPr id="124939" name="Group 11"/>
          <p:cNvGrpSpPr>
            <a:grpSpLocks/>
          </p:cNvGrpSpPr>
          <p:nvPr/>
        </p:nvGrpSpPr>
        <p:grpSpPr bwMode="auto">
          <a:xfrm>
            <a:off x="276225" y="3943350"/>
            <a:ext cx="1084263" cy="1066800"/>
            <a:chOff x="262" y="2746"/>
            <a:chExt cx="683" cy="672"/>
          </a:xfrm>
        </p:grpSpPr>
        <p:sp>
          <p:nvSpPr>
            <p:cNvPr id="124940" name="Rectangle 12"/>
            <p:cNvSpPr>
              <a:spLocks noChangeArrowheads="1"/>
            </p:cNvSpPr>
            <p:nvPr/>
          </p:nvSpPr>
          <p:spPr bwMode="auto">
            <a:xfrm>
              <a:off x="600" y="2928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altLang="fr-FR" sz="1400"/>
            </a:p>
          </p:txBody>
        </p:sp>
        <p:sp>
          <p:nvSpPr>
            <p:cNvPr id="124941" name="Text Box 13"/>
            <p:cNvSpPr txBox="1">
              <a:spLocks noChangeArrowheads="1"/>
            </p:cNvSpPr>
            <p:nvPr/>
          </p:nvSpPr>
          <p:spPr bwMode="auto">
            <a:xfrm>
              <a:off x="262" y="3226"/>
              <a:ext cx="68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400"/>
                <a:t>Cristal initial</a:t>
              </a:r>
            </a:p>
          </p:txBody>
        </p:sp>
        <p:sp>
          <p:nvSpPr>
            <p:cNvPr id="124942" name="Line 14"/>
            <p:cNvSpPr>
              <a:spLocks noChangeShapeType="1"/>
            </p:cNvSpPr>
            <p:nvPr/>
          </p:nvSpPr>
          <p:spPr bwMode="auto">
            <a:xfrm>
              <a:off x="624" y="2848"/>
              <a:ext cx="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943" name="Line 15"/>
            <p:cNvSpPr>
              <a:spLocks noChangeShapeType="1"/>
            </p:cNvSpPr>
            <p:nvPr/>
          </p:nvSpPr>
          <p:spPr bwMode="auto">
            <a:xfrm flipV="1">
              <a:off x="552" y="308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944" name="Text Box 16"/>
            <p:cNvSpPr txBox="1">
              <a:spLocks noChangeArrowheads="1"/>
            </p:cNvSpPr>
            <p:nvPr/>
          </p:nvSpPr>
          <p:spPr bwMode="auto">
            <a:xfrm>
              <a:off x="750" y="2746"/>
              <a:ext cx="1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400"/>
                <a:t>a</a:t>
              </a:r>
            </a:p>
          </p:txBody>
        </p:sp>
        <p:sp>
          <p:nvSpPr>
            <p:cNvPr id="124945" name="Text Box 17"/>
            <p:cNvSpPr txBox="1">
              <a:spLocks noChangeArrowheads="1"/>
            </p:cNvSpPr>
            <p:nvPr/>
          </p:nvSpPr>
          <p:spPr bwMode="auto">
            <a:xfrm>
              <a:off x="454" y="2938"/>
              <a:ext cx="17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400"/>
                <a:t>b</a:t>
              </a:r>
            </a:p>
          </p:txBody>
        </p:sp>
      </p:grpSp>
      <p:grpSp>
        <p:nvGrpSpPr>
          <p:cNvPr id="124946" name="Group 18"/>
          <p:cNvGrpSpPr>
            <a:grpSpLocks/>
          </p:cNvGrpSpPr>
          <p:nvPr/>
        </p:nvGrpSpPr>
        <p:grpSpPr bwMode="auto">
          <a:xfrm>
            <a:off x="1498600" y="4232275"/>
            <a:ext cx="3146425" cy="989013"/>
            <a:chOff x="1032" y="2928"/>
            <a:chExt cx="1982" cy="623"/>
          </a:xfrm>
        </p:grpSpPr>
        <p:sp>
          <p:nvSpPr>
            <p:cNvPr id="124947" name="Text Box 19"/>
            <p:cNvSpPr txBox="1">
              <a:spLocks noChangeArrowheads="1"/>
            </p:cNvSpPr>
            <p:nvPr/>
          </p:nvSpPr>
          <p:spPr bwMode="auto">
            <a:xfrm>
              <a:off x="1286" y="3225"/>
              <a:ext cx="172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sz="1400"/>
                <a:t>Inhibition de la croissance le long de l’axe b</a:t>
              </a:r>
            </a:p>
          </p:txBody>
        </p:sp>
        <p:sp>
          <p:nvSpPr>
            <p:cNvPr id="124948" name="Rectangle 20"/>
            <p:cNvSpPr>
              <a:spLocks noChangeArrowheads="1"/>
            </p:cNvSpPr>
            <p:nvPr/>
          </p:nvSpPr>
          <p:spPr bwMode="auto">
            <a:xfrm>
              <a:off x="1832" y="2928"/>
              <a:ext cx="608" cy="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949" name="AutoShape 21"/>
            <p:cNvSpPr>
              <a:spLocks noChangeArrowheads="1"/>
            </p:cNvSpPr>
            <p:nvPr/>
          </p:nvSpPr>
          <p:spPr bwMode="auto">
            <a:xfrm>
              <a:off x="1032" y="3040"/>
              <a:ext cx="696" cy="64"/>
            </a:xfrm>
            <a:prstGeom prst="rightArrow">
              <a:avLst>
                <a:gd name="adj1" fmla="val 50000"/>
                <a:gd name="adj2" fmla="val 27187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24950" name="Group 22"/>
          <p:cNvGrpSpPr>
            <a:grpSpLocks/>
          </p:cNvGrpSpPr>
          <p:nvPr/>
        </p:nvGrpSpPr>
        <p:grpSpPr bwMode="auto">
          <a:xfrm>
            <a:off x="4013200" y="4232275"/>
            <a:ext cx="4521200" cy="790575"/>
            <a:chOff x="2616" y="2928"/>
            <a:chExt cx="2848" cy="498"/>
          </a:xfrm>
        </p:grpSpPr>
        <p:sp>
          <p:nvSpPr>
            <p:cNvPr id="124951" name="Rectangle 23"/>
            <p:cNvSpPr>
              <a:spLocks noChangeArrowheads="1"/>
            </p:cNvSpPr>
            <p:nvPr/>
          </p:nvSpPr>
          <p:spPr bwMode="auto">
            <a:xfrm>
              <a:off x="3432" y="2928"/>
              <a:ext cx="2032" cy="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952" name="Text Box 24"/>
            <p:cNvSpPr txBox="1">
              <a:spLocks noChangeArrowheads="1"/>
            </p:cNvSpPr>
            <p:nvPr/>
          </p:nvSpPr>
          <p:spPr bwMode="auto">
            <a:xfrm>
              <a:off x="3790" y="3234"/>
              <a:ext cx="11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400"/>
                <a:t>Forme finale du cristal</a:t>
              </a:r>
            </a:p>
          </p:txBody>
        </p:sp>
        <p:sp>
          <p:nvSpPr>
            <p:cNvPr id="124953" name="AutoShape 25"/>
            <p:cNvSpPr>
              <a:spLocks noChangeArrowheads="1"/>
            </p:cNvSpPr>
            <p:nvPr/>
          </p:nvSpPr>
          <p:spPr bwMode="auto">
            <a:xfrm>
              <a:off x="2616" y="3048"/>
              <a:ext cx="696" cy="64"/>
            </a:xfrm>
            <a:prstGeom prst="rightArrow">
              <a:avLst>
                <a:gd name="adj1" fmla="val 50000"/>
                <a:gd name="adj2" fmla="val 27187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0258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4" grpId="0"/>
      <p:bldP spid="124935" grpId="0"/>
      <p:bldP spid="124936" grpId="0"/>
      <p:bldP spid="1249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mmills\Desktop\photo membranes\100_18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4" t="38372" r="33715" b="28152"/>
          <a:stretch/>
        </p:blipFill>
        <p:spPr bwMode="auto">
          <a:xfrm>
            <a:off x="208987" y="1451293"/>
            <a:ext cx="2840918" cy="2296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 descr="C:\Users\mmills\Desktop\photo membranes\100_18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6" t="27949" r="33441" b="24226"/>
          <a:stretch/>
        </p:blipFill>
        <p:spPr bwMode="auto">
          <a:xfrm>
            <a:off x="3147352" y="1451293"/>
            <a:ext cx="2739098" cy="2296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 descr="C:\Users\mmills\Desktop\photo membranes\100_184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1" t="29042" r="27235" b="16151"/>
          <a:stretch/>
        </p:blipFill>
        <p:spPr bwMode="auto">
          <a:xfrm>
            <a:off x="5983897" y="1451293"/>
            <a:ext cx="2988653" cy="2296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 descr="C:\Users\mmills\Desktop\photo membranes\100_184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0" t="34658" r="23403" b="29065"/>
          <a:stretch/>
        </p:blipFill>
        <p:spPr bwMode="auto">
          <a:xfrm>
            <a:off x="208987" y="3854132"/>
            <a:ext cx="2840918" cy="22799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 descr="C:\Users\mmills\Desktop\photo membranes\100_184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71" r="22041" b="9983"/>
          <a:stretch/>
        </p:blipFill>
        <p:spPr bwMode="auto">
          <a:xfrm>
            <a:off x="3158490" y="3854132"/>
            <a:ext cx="2727960" cy="22799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 descr="C:\Users\mmills\Desktop\photo membranes\100_182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1092" r="4582"/>
          <a:stretch/>
        </p:blipFill>
        <p:spPr bwMode="auto">
          <a:xfrm>
            <a:off x="5983896" y="3854132"/>
            <a:ext cx="2988654" cy="22799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6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 smtClean="0">
                <a:solidFill>
                  <a:srgbClr val="027D51"/>
                </a:solidFill>
                <a:cs typeface="Times New Roman" pitchFamily="18" charset="0"/>
              </a:rPr>
              <a:t>Les membra</a:t>
            </a:r>
            <a:r>
              <a:rPr lang="fr-FR" altLang="fr-FR" sz="3600" b="1" dirty="0" smtClean="0">
                <a:solidFill>
                  <a:srgbClr val="027D51"/>
                </a:solidFill>
                <a:cs typeface="Times New Roman" pitchFamily="18" charset="0"/>
              </a:rPr>
              <a:t>nes vitellines</a:t>
            </a:r>
            <a:endParaRPr lang="fr-FR" altLang="fr-FR" sz="36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-47625" y="0"/>
            <a:ext cx="9191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La formation de la </a:t>
            </a:r>
            <a:r>
              <a:rPr 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coquille des oiseaux, </a:t>
            </a:r>
            <a:endParaRPr lang="fr-FR" sz="3200" b="1" dirty="0">
              <a:solidFill>
                <a:srgbClr val="027D51"/>
              </a:solidFill>
              <a:cs typeface="Times New Roman" pitchFamily="18" charset="0"/>
            </a:endParaRPr>
          </a:p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un processus de </a:t>
            </a:r>
            <a:r>
              <a:rPr lang="fr-FR" sz="3200" b="1" dirty="0" err="1">
                <a:solidFill>
                  <a:srgbClr val="027D51"/>
                </a:solidFill>
                <a:cs typeface="Times New Roman" pitchFamily="18" charset="0"/>
              </a:rPr>
              <a:t>biominéralisation</a:t>
            </a:r>
            <a:endParaRPr 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220313" name="Text Box 153"/>
          <p:cNvSpPr txBox="1">
            <a:spLocks noChangeArrowheads="1"/>
          </p:cNvSpPr>
          <p:nvPr/>
        </p:nvSpPr>
        <p:spPr bwMode="auto">
          <a:xfrm>
            <a:off x="0" y="1268413"/>
            <a:ext cx="91440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b="1">
                <a:sym typeface="Wingdings" pitchFamily="2" charset="2"/>
              </a:rPr>
              <a:t> Minéralisation de la coquille se produit dans l’utérus qui constitue un espace compartimenté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Les cellules de l’utérus sécrètent un fluide acellulaire (liquide utérin) dans lequel se produit la minéralisation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L’ensemble des constituants minéraux et organiques nécessaires à la formation de la coquille sont présents dans ce milieu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carbonate de calcium précipite à partir du calcium et des bicarbonates du fluide utérin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calcium et les carbonates se trouvent à des concentrations élevées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produit de solubilité est dépassé de 100 fois environ</a:t>
            </a:r>
          </a:p>
        </p:txBody>
      </p:sp>
      <p:sp>
        <p:nvSpPr>
          <p:cNvPr id="220334" name="Rectangle 174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  <p:extLst>
      <p:ext uri="{BB962C8B-B14F-4D97-AF65-F5344CB8AC3E}">
        <p14:creationId xmlns:p14="http://schemas.microsoft.com/office/powerpoint/2010/main" val="3836621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3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latin typeface="Century Gothic" pitchFamily="34" charset="0"/>
                <a:cs typeface="Times New Roman" pitchFamily="18" charset="0"/>
              </a:rPr>
              <a:t>La matrice organique</a:t>
            </a:r>
            <a:endParaRPr lang="fr-FR" sz="3200" b="1" dirty="0">
              <a:solidFill>
                <a:srgbClr val="027D5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10127" y="759508"/>
            <a:ext cx="7039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err="1" smtClean="0"/>
              <a:t>Joue</a:t>
            </a:r>
            <a:r>
              <a:rPr lang="en-US" b="1" dirty="0" smtClean="0"/>
              <a:t> un role clef</a:t>
            </a:r>
            <a:endParaRPr lang="en-US" b="1" dirty="0" smtClean="0"/>
          </a:p>
          <a:p>
            <a:r>
              <a:rPr lang="en-US" dirty="0" smtClean="0"/>
              <a:t>	</a:t>
            </a:r>
            <a:r>
              <a:rPr lang="en-US" i="1" dirty="0" err="1" smtClean="0"/>
              <a:t>détermine</a:t>
            </a:r>
            <a:r>
              <a:rPr lang="en-US" i="1" dirty="0" smtClean="0"/>
              <a:t> la texture de la coquille et </a:t>
            </a:r>
            <a:r>
              <a:rPr lang="en-US" i="1" dirty="0" err="1" smtClean="0"/>
              <a:t>ses</a:t>
            </a:r>
            <a:r>
              <a:rPr lang="en-US" i="1" dirty="0" smtClean="0"/>
              <a:t> </a:t>
            </a:r>
            <a:r>
              <a:rPr lang="en-US" i="1" dirty="0" err="1" smtClean="0"/>
              <a:t>propriétés</a:t>
            </a:r>
            <a:r>
              <a:rPr lang="en-US" i="1" dirty="0" smtClean="0"/>
              <a:t> </a:t>
            </a:r>
            <a:r>
              <a:rPr lang="en-US" i="1" dirty="0" err="1" smtClean="0"/>
              <a:t>mécaniques</a:t>
            </a:r>
            <a:endParaRPr lang="en-US" i="1" dirty="0"/>
          </a:p>
        </p:txBody>
      </p:sp>
      <p:sp>
        <p:nvSpPr>
          <p:cNvPr id="19" name="Text Box 580"/>
          <p:cNvSpPr txBox="1">
            <a:spLocks noChangeArrowheads="1"/>
          </p:cNvSpPr>
          <p:nvPr/>
        </p:nvSpPr>
        <p:spPr bwMode="auto">
          <a:xfrm>
            <a:off x="872330" y="1558197"/>
            <a:ext cx="1760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95% of CaCO</a:t>
            </a:r>
            <a:r>
              <a:rPr kumimoji="0" lang="fr-FR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3 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(calcite)</a:t>
            </a:r>
          </a:p>
        </p:txBody>
      </p:sp>
      <p:sp>
        <p:nvSpPr>
          <p:cNvPr id="20" name="Text Box 581"/>
          <p:cNvSpPr txBox="1">
            <a:spLocks noChangeArrowheads="1"/>
          </p:cNvSpPr>
          <p:nvPr/>
        </p:nvSpPr>
        <p:spPr bwMode="auto">
          <a:xfrm>
            <a:off x="375442" y="2672622"/>
            <a:ext cx="241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3.5% of 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organic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matrix (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proteins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proteoglycans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)</a:t>
            </a:r>
          </a:p>
        </p:txBody>
      </p:sp>
      <p:sp>
        <p:nvSpPr>
          <p:cNvPr id="21" name="Line 1132"/>
          <p:cNvSpPr>
            <a:spLocks noChangeShapeType="1"/>
          </p:cNvSpPr>
          <p:nvPr/>
        </p:nvSpPr>
        <p:spPr bwMode="auto">
          <a:xfrm flipV="1">
            <a:off x="1412080" y="1904272"/>
            <a:ext cx="9525" cy="77470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Text Box 1133"/>
          <p:cNvSpPr txBox="1">
            <a:spLocks noChangeArrowheads="1"/>
          </p:cNvSpPr>
          <p:nvPr/>
        </p:nvSpPr>
        <p:spPr bwMode="auto">
          <a:xfrm>
            <a:off x="939005" y="2053497"/>
            <a:ext cx="1000125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</a:rPr>
              <a:t>Interaction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2620528" y="1788910"/>
            <a:ext cx="2501899" cy="264587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3166357" y="1835577"/>
            <a:ext cx="8636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err="1" smtClean="0">
                <a:solidFill>
                  <a:srgbClr val="333399"/>
                </a:solidFill>
              </a:rPr>
              <a:t>quantité</a:t>
            </a:r>
            <a:endParaRPr lang="en-GB" sz="1400" b="1" dirty="0">
              <a:solidFill>
                <a:srgbClr val="333399"/>
              </a:solidFill>
            </a:endParaRP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5217677" y="2008515"/>
            <a:ext cx="1979613" cy="52322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/>
              <a:t>Ultrastructure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smtClean="0"/>
              <a:t>Propriétés mécaniques</a:t>
            </a:r>
            <a:endParaRPr lang="fr-FR" sz="1400" dirty="0"/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2620527" y="2478947"/>
            <a:ext cx="2501900" cy="431169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3071197" y="2315107"/>
            <a:ext cx="160056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 smtClean="0">
                <a:solidFill>
                  <a:srgbClr val="333399"/>
                </a:solidFill>
              </a:rPr>
              <a:t>contrôle</a:t>
            </a:r>
            <a:r>
              <a:rPr lang="en-GB" sz="1400" b="1" dirty="0" smtClean="0">
                <a:solidFill>
                  <a:srgbClr val="333399"/>
                </a:solidFill>
              </a:rPr>
              <a:t> du </a:t>
            </a:r>
            <a:r>
              <a:rPr lang="en-GB" sz="1400" b="1" dirty="0" err="1" smtClean="0">
                <a:solidFill>
                  <a:srgbClr val="333399"/>
                </a:solidFill>
              </a:rPr>
              <a:t>processus</a:t>
            </a:r>
            <a:r>
              <a:rPr lang="en-GB" sz="1400" b="1" dirty="0" smtClean="0">
                <a:solidFill>
                  <a:srgbClr val="333399"/>
                </a:solidFill>
              </a:rPr>
              <a:t> de </a:t>
            </a:r>
            <a:r>
              <a:rPr lang="en-GB" sz="1400" b="1" dirty="0" err="1" smtClean="0">
                <a:solidFill>
                  <a:srgbClr val="333399"/>
                </a:solidFill>
              </a:rPr>
              <a:t>biominaralisation</a:t>
            </a:r>
            <a:endParaRPr lang="en-GB" sz="1400" b="1" dirty="0">
              <a:solidFill>
                <a:srgbClr val="333399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2053789" y="2239864"/>
            <a:ext cx="3001963" cy="37621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/>
          <p:cNvGrpSpPr/>
          <p:nvPr/>
        </p:nvGrpSpPr>
        <p:grpSpPr>
          <a:xfrm>
            <a:off x="3808233" y="3427382"/>
            <a:ext cx="5108051" cy="2607034"/>
            <a:chOff x="3808233" y="3427382"/>
            <a:chExt cx="5108051" cy="2607034"/>
          </a:xfrm>
        </p:grpSpPr>
        <p:sp>
          <p:nvSpPr>
            <p:cNvPr id="30" name="ZoneTexte 29"/>
            <p:cNvSpPr txBox="1"/>
            <p:nvPr/>
          </p:nvSpPr>
          <p:spPr>
            <a:xfrm>
              <a:off x="3808233" y="3427382"/>
              <a:ext cx="1931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/>
                <a:t>Calcium carbonate</a:t>
              </a:r>
            </a:p>
            <a:p>
              <a:pPr algn="ctr"/>
              <a:r>
                <a:rPr lang="fr-FR" dirty="0" smtClean="0"/>
                <a:t>(calcite)</a:t>
              </a:r>
              <a:endParaRPr lang="fr-FR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001914" y="3557008"/>
              <a:ext cx="1914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Matrice organique</a:t>
              </a:r>
              <a:endParaRPr lang="fr-FR" dirty="0"/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4123228" y="5010415"/>
              <a:ext cx="1219194" cy="875500"/>
              <a:chOff x="2462847" y="3913840"/>
              <a:chExt cx="1219194" cy="875500"/>
            </a:xfrm>
          </p:grpSpPr>
          <p:sp>
            <p:nvSpPr>
              <p:cNvPr id="66" name="Freeform 30"/>
              <p:cNvSpPr>
                <a:spLocks/>
              </p:cNvSpPr>
              <p:nvPr/>
            </p:nvSpPr>
            <p:spPr bwMode="auto">
              <a:xfrm>
                <a:off x="2462847" y="4225504"/>
                <a:ext cx="611433" cy="5638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4" y="537"/>
                  </a:cxn>
                  <a:cxn ang="0">
                    <a:pos x="999" y="834"/>
                  </a:cxn>
                  <a:cxn ang="0">
                    <a:pos x="306" y="290"/>
                  </a:cxn>
                  <a:cxn ang="0">
                    <a:pos x="0" y="0"/>
                  </a:cxn>
                </a:cxnLst>
                <a:rect l="0" t="0" r="r" b="b"/>
                <a:pathLst>
                  <a:path w="999" h="834">
                    <a:moveTo>
                      <a:pt x="0" y="0"/>
                    </a:moveTo>
                    <a:lnTo>
                      <a:pt x="674" y="537"/>
                    </a:lnTo>
                    <a:lnTo>
                      <a:pt x="999" y="834"/>
                    </a:lnTo>
                    <a:lnTo>
                      <a:pt x="306" y="2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Freeform 31"/>
              <p:cNvSpPr>
                <a:spLocks/>
              </p:cNvSpPr>
              <p:nvPr/>
            </p:nvSpPr>
            <p:spPr bwMode="auto">
              <a:xfrm>
                <a:off x="2462847" y="4225504"/>
                <a:ext cx="611433" cy="5638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4" y="537"/>
                  </a:cxn>
                  <a:cxn ang="0">
                    <a:pos x="999" y="834"/>
                  </a:cxn>
                  <a:cxn ang="0">
                    <a:pos x="306" y="290"/>
                  </a:cxn>
                  <a:cxn ang="0">
                    <a:pos x="0" y="0"/>
                  </a:cxn>
                </a:cxnLst>
                <a:rect l="0" t="0" r="r" b="b"/>
                <a:pathLst>
                  <a:path w="999" h="834">
                    <a:moveTo>
                      <a:pt x="0" y="0"/>
                    </a:moveTo>
                    <a:lnTo>
                      <a:pt x="674" y="537"/>
                    </a:lnTo>
                    <a:lnTo>
                      <a:pt x="999" y="834"/>
                    </a:lnTo>
                    <a:lnTo>
                      <a:pt x="306" y="29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Freeform 32"/>
              <p:cNvSpPr>
                <a:spLocks/>
              </p:cNvSpPr>
              <p:nvPr/>
            </p:nvSpPr>
            <p:spPr bwMode="auto">
              <a:xfrm>
                <a:off x="3070608" y="3918572"/>
                <a:ext cx="611433" cy="5591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7" y="537"/>
                  </a:cxn>
                  <a:cxn ang="0">
                    <a:pos x="999" y="827"/>
                  </a:cxn>
                </a:cxnLst>
                <a:rect l="0" t="0" r="r" b="b"/>
                <a:pathLst>
                  <a:path w="999" h="827">
                    <a:moveTo>
                      <a:pt x="0" y="0"/>
                    </a:moveTo>
                    <a:lnTo>
                      <a:pt x="677" y="537"/>
                    </a:lnTo>
                    <a:lnTo>
                      <a:pt x="999" y="8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Line 33"/>
              <p:cNvSpPr>
                <a:spLocks noChangeShapeType="1"/>
              </p:cNvSpPr>
              <p:nvPr/>
            </p:nvSpPr>
            <p:spPr bwMode="auto">
              <a:xfrm flipV="1">
                <a:off x="2875365" y="4283646"/>
                <a:ext cx="607761" cy="3028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Line 34"/>
              <p:cNvSpPr>
                <a:spLocks noChangeShapeType="1"/>
              </p:cNvSpPr>
              <p:nvPr/>
            </p:nvSpPr>
            <p:spPr bwMode="auto">
              <a:xfrm flipV="1">
                <a:off x="2466519" y="3913840"/>
                <a:ext cx="605925" cy="3157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35"/>
              <p:cNvSpPr>
                <a:spLocks noChangeShapeType="1"/>
              </p:cNvSpPr>
              <p:nvPr/>
            </p:nvSpPr>
            <p:spPr bwMode="auto">
              <a:xfrm flipV="1">
                <a:off x="3076116" y="4477675"/>
                <a:ext cx="604089" cy="3116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Freeform 38"/>
              <p:cNvSpPr>
                <a:spLocks/>
              </p:cNvSpPr>
              <p:nvPr/>
            </p:nvSpPr>
            <p:spPr bwMode="auto">
              <a:xfrm>
                <a:off x="2473864" y="3920600"/>
                <a:ext cx="1208177" cy="866036"/>
              </a:xfrm>
              <a:custGeom>
                <a:avLst/>
                <a:gdLst/>
                <a:ahLst/>
                <a:cxnLst>
                  <a:cxn ang="0">
                    <a:pos x="659" y="985"/>
                  </a:cxn>
                  <a:cxn ang="0">
                    <a:pos x="987" y="1281"/>
                  </a:cxn>
                  <a:cxn ang="0">
                    <a:pos x="1974" y="815"/>
                  </a:cxn>
                  <a:cxn ang="0">
                    <a:pos x="1649" y="534"/>
                  </a:cxn>
                  <a:cxn ang="0">
                    <a:pos x="978" y="0"/>
                  </a:cxn>
                  <a:cxn ang="0">
                    <a:pos x="0" y="457"/>
                  </a:cxn>
                  <a:cxn ang="0">
                    <a:pos x="659" y="985"/>
                  </a:cxn>
                </a:cxnLst>
                <a:rect l="0" t="0" r="r" b="b"/>
                <a:pathLst>
                  <a:path w="1974" h="1281">
                    <a:moveTo>
                      <a:pt x="659" y="985"/>
                    </a:moveTo>
                    <a:lnTo>
                      <a:pt x="987" y="1281"/>
                    </a:lnTo>
                    <a:lnTo>
                      <a:pt x="1974" y="815"/>
                    </a:lnTo>
                    <a:lnTo>
                      <a:pt x="1649" y="534"/>
                    </a:lnTo>
                    <a:lnTo>
                      <a:pt x="978" y="0"/>
                    </a:lnTo>
                    <a:lnTo>
                      <a:pt x="0" y="457"/>
                    </a:lnTo>
                    <a:lnTo>
                      <a:pt x="659" y="985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Freeform 39"/>
              <p:cNvSpPr>
                <a:spLocks/>
              </p:cNvSpPr>
              <p:nvPr/>
            </p:nvSpPr>
            <p:spPr bwMode="auto">
              <a:xfrm>
                <a:off x="2470192" y="3920600"/>
                <a:ext cx="1208177" cy="866036"/>
              </a:xfrm>
              <a:custGeom>
                <a:avLst/>
                <a:gdLst/>
                <a:ahLst/>
                <a:cxnLst>
                  <a:cxn ang="0">
                    <a:pos x="659" y="985"/>
                  </a:cxn>
                  <a:cxn ang="0">
                    <a:pos x="987" y="1281"/>
                  </a:cxn>
                  <a:cxn ang="0">
                    <a:pos x="1974" y="815"/>
                  </a:cxn>
                  <a:cxn ang="0">
                    <a:pos x="1649" y="534"/>
                  </a:cxn>
                  <a:cxn ang="0">
                    <a:pos x="978" y="0"/>
                  </a:cxn>
                  <a:cxn ang="0">
                    <a:pos x="0" y="457"/>
                  </a:cxn>
                  <a:cxn ang="0">
                    <a:pos x="659" y="985"/>
                  </a:cxn>
                </a:cxnLst>
                <a:rect l="0" t="0" r="r" b="b"/>
                <a:pathLst>
                  <a:path w="1974" h="1281">
                    <a:moveTo>
                      <a:pt x="659" y="985"/>
                    </a:moveTo>
                    <a:lnTo>
                      <a:pt x="987" y="1281"/>
                    </a:lnTo>
                    <a:lnTo>
                      <a:pt x="1974" y="815"/>
                    </a:lnTo>
                    <a:lnTo>
                      <a:pt x="1649" y="534"/>
                    </a:lnTo>
                    <a:lnTo>
                      <a:pt x="978" y="0"/>
                    </a:lnTo>
                    <a:lnTo>
                      <a:pt x="0" y="457"/>
                    </a:lnTo>
                    <a:lnTo>
                      <a:pt x="659" y="98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Line 40"/>
              <p:cNvSpPr>
                <a:spLocks noChangeShapeType="1"/>
              </p:cNvSpPr>
              <p:nvPr/>
            </p:nvSpPr>
            <p:spPr bwMode="auto">
              <a:xfrm flipV="1">
                <a:off x="2873529" y="4235645"/>
                <a:ext cx="549005" cy="3447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Freeform 41"/>
              <p:cNvSpPr>
                <a:spLocks/>
              </p:cNvSpPr>
              <p:nvPr/>
            </p:nvSpPr>
            <p:spPr bwMode="auto">
              <a:xfrm>
                <a:off x="2818445" y="4191701"/>
                <a:ext cx="15301" cy="106818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19" y="19"/>
                  </a:cxn>
                  <a:cxn ang="0">
                    <a:pos x="16" y="22"/>
                  </a:cxn>
                  <a:cxn ang="0">
                    <a:pos x="16" y="28"/>
                  </a:cxn>
                  <a:cxn ang="0">
                    <a:pos x="13" y="31"/>
                  </a:cxn>
                  <a:cxn ang="0">
                    <a:pos x="13" y="37"/>
                  </a:cxn>
                  <a:cxn ang="0">
                    <a:pos x="13" y="43"/>
                  </a:cxn>
                  <a:cxn ang="0">
                    <a:pos x="13" y="50"/>
                  </a:cxn>
                  <a:cxn ang="0">
                    <a:pos x="13" y="105"/>
                  </a:cxn>
                  <a:cxn ang="0">
                    <a:pos x="13" y="111"/>
                  </a:cxn>
                  <a:cxn ang="0">
                    <a:pos x="13" y="118"/>
                  </a:cxn>
                  <a:cxn ang="0">
                    <a:pos x="13" y="124"/>
                  </a:cxn>
                  <a:cxn ang="0">
                    <a:pos x="13" y="130"/>
                  </a:cxn>
                  <a:cxn ang="0">
                    <a:pos x="16" y="133"/>
                  </a:cxn>
                  <a:cxn ang="0">
                    <a:pos x="19" y="136"/>
                  </a:cxn>
                  <a:cxn ang="0">
                    <a:pos x="22" y="142"/>
                  </a:cxn>
                  <a:cxn ang="0">
                    <a:pos x="25" y="158"/>
                  </a:cxn>
                  <a:cxn ang="0">
                    <a:pos x="22" y="155"/>
                  </a:cxn>
                  <a:cxn ang="0">
                    <a:pos x="16" y="155"/>
                  </a:cxn>
                  <a:cxn ang="0">
                    <a:pos x="13" y="152"/>
                  </a:cxn>
                  <a:cxn ang="0">
                    <a:pos x="10" y="148"/>
                  </a:cxn>
                  <a:cxn ang="0">
                    <a:pos x="10" y="142"/>
                  </a:cxn>
                  <a:cxn ang="0">
                    <a:pos x="7" y="139"/>
                  </a:cxn>
                  <a:cxn ang="0">
                    <a:pos x="4" y="133"/>
                  </a:cxn>
                  <a:cxn ang="0">
                    <a:pos x="4" y="127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1"/>
                  </a:cxn>
                  <a:cxn ang="0">
                    <a:pos x="0" y="50"/>
                  </a:cxn>
                  <a:cxn ang="0">
                    <a:pos x="0" y="43"/>
                  </a:cxn>
                  <a:cxn ang="0">
                    <a:pos x="0" y="37"/>
                  </a:cxn>
                  <a:cxn ang="0">
                    <a:pos x="0" y="31"/>
                  </a:cxn>
                  <a:cxn ang="0">
                    <a:pos x="4" y="28"/>
                  </a:cxn>
                  <a:cxn ang="0">
                    <a:pos x="4" y="22"/>
                  </a:cxn>
                  <a:cxn ang="0">
                    <a:pos x="7" y="19"/>
                  </a:cxn>
                  <a:cxn ang="0">
                    <a:pos x="10" y="16"/>
                  </a:cxn>
                  <a:cxn ang="0">
                    <a:pos x="10" y="9"/>
                  </a:cxn>
                  <a:cxn ang="0">
                    <a:pos x="13" y="6"/>
                  </a:cxn>
                  <a:cxn ang="0">
                    <a:pos x="16" y="3"/>
                  </a:cxn>
                  <a:cxn ang="0">
                    <a:pos x="22" y="3"/>
                  </a:cxn>
                  <a:cxn ang="0">
                    <a:pos x="25" y="0"/>
                  </a:cxn>
                </a:cxnLst>
                <a:rect l="0" t="0" r="r" b="b"/>
                <a:pathLst>
                  <a:path w="25" h="158">
                    <a:moveTo>
                      <a:pt x="25" y="0"/>
                    </a:moveTo>
                    <a:lnTo>
                      <a:pt x="25" y="13"/>
                    </a:lnTo>
                    <a:lnTo>
                      <a:pt x="22" y="16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16" y="22"/>
                    </a:lnTo>
                    <a:lnTo>
                      <a:pt x="16" y="25"/>
                    </a:lnTo>
                    <a:lnTo>
                      <a:pt x="16" y="28"/>
                    </a:lnTo>
                    <a:lnTo>
                      <a:pt x="13" y="28"/>
                    </a:lnTo>
                    <a:lnTo>
                      <a:pt x="13" y="31"/>
                    </a:lnTo>
                    <a:lnTo>
                      <a:pt x="13" y="34"/>
                    </a:lnTo>
                    <a:lnTo>
                      <a:pt x="13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47"/>
                    </a:lnTo>
                    <a:lnTo>
                      <a:pt x="13" y="50"/>
                    </a:lnTo>
                    <a:lnTo>
                      <a:pt x="13" y="53"/>
                    </a:lnTo>
                    <a:lnTo>
                      <a:pt x="13" y="105"/>
                    </a:lnTo>
                    <a:lnTo>
                      <a:pt x="13" y="108"/>
                    </a:lnTo>
                    <a:lnTo>
                      <a:pt x="13" y="111"/>
                    </a:lnTo>
                    <a:lnTo>
                      <a:pt x="13" y="114"/>
                    </a:lnTo>
                    <a:lnTo>
                      <a:pt x="13" y="118"/>
                    </a:lnTo>
                    <a:lnTo>
                      <a:pt x="13" y="121"/>
                    </a:lnTo>
                    <a:lnTo>
                      <a:pt x="13" y="124"/>
                    </a:lnTo>
                    <a:lnTo>
                      <a:pt x="13" y="127"/>
                    </a:lnTo>
                    <a:lnTo>
                      <a:pt x="13" y="130"/>
                    </a:lnTo>
                    <a:lnTo>
                      <a:pt x="16" y="130"/>
                    </a:lnTo>
                    <a:lnTo>
                      <a:pt x="16" y="133"/>
                    </a:lnTo>
                    <a:lnTo>
                      <a:pt x="16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22" y="142"/>
                    </a:lnTo>
                    <a:lnTo>
                      <a:pt x="25" y="145"/>
                    </a:lnTo>
                    <a:lnTo>
                      <a:pt x="25" y="158"/>
                    </a:lnTo>
                    <a:lnTo>
                      <a:pt x="22" y="158"/>
                    </a:lnTo>
                    <a:lnTo>
                      <a:pt x="22" y="155"/>
                    </a:lnTo>
                    <a:lnTo>
                      <a:pt x="19" y="155"/>
                    </a:lnTo>
                    <a:lnTo>
                      <a:pt x="16" y="155"/>
                    </a:lnTo>
                    <a:lnTo>
                      <a:pt x="16" y="152"/>
                    </a:lnTo>
                    <a:lnTo>
                      <a:pt x="13" y="152"/>
                    </a:lnTo>
                    <a:lnTo>
                      <a:pt x="13" y="148"/>
                    </a:lnTo>
                    <a:lnTo>
                      <a:pt x="10" y="148"/>
                    </a:lnTo>
                    <a:lnTo>
                      <a:pt x="10" y="145"/>
                    </a:lnTo>
                    <a:lnTo>
                      <a:pt x="10" y="142"/>
                    </a:lnTo>
                    <a:lnTo>
                      <a:pt x="7" y="142"/>
                    </a:lnTo>
                    <a:lnTo>
                      <a:pt x="7" y="139"/>
                    </a:lnTo>
                    <a:lnTo>
                      <a:pt x="4" y="136"/>
                    </a:lnTo>
                    <a:lnTo>
                      <a:pt x="4" y="133"/>
                    </a:lnTo>
                    <a:lnTo>
                      <a:pt x="4" y="130"/>
                    </a:lnTo>
                    <a:lnTo>
                      <a:pt x="4" y="127"/>
                    </a:lnTo>
                    <a:lnTo>
                      <a:pt x="0" y="127"/>
                    </a:lnTo>
                    <a:lnTo>
                      <a:pt x="0" y="124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0" y="114"/>
                    </a:lnTo>
                    <a:lnTo>
                      <a:pt x="0" y="111"/>
                    </a:lnTo>
                    <a:lnTo>
                      <a:pt x="0" y="108"/>
                    </a:lnTo>
                    <a:lnTo>
                      <a:pt x="0" y="50"/>
                    </a:lnTo>
                    <a:lnTo>
                      <a:pt x="0" y="47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4" y="31"/>
                    </a:lnTo>
                    <a:lnTo>
                      <a:pt x="4" y="28"/>
                    </a:lnTo>
                    <a:lnTo>
                      <a:pt x="4" y="25"/>
                    </a:lnTo>
                    <a:lnTo>
                      <a:pt x="4" y="22"/>
                    </a:lnTo>
                    <a:lnTo>
                      <a:pt x="7" y="22"/>
                    </a:lnTo>
                    <a:lnTo>
                      <a:pt x="7" y="19"/>
                    </a:lnTo>
                    <a:lnTo>
                      <a:pt x="7" y="16"/>
                    </a:lnTo>
                    <a:lnTo>
                      <a:pt x="10" y="16"/>
                    </a:lnTo>
                    <a:lnTo>
                      <a:pt x="10" y="13"/>
                    </a:lnTo>
                    <a:lnTo>
                      <a:pt x="10" y="9"/>
                    </a:lnTo>
                    <a:lnTo>
                      <a:pt x="13" y="9"/>
                    </a:lnTo>
                    <a:lnTo>
                      <a:pt x="13" y="6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" name="Freeform 42"/>
              <p:cNvSpPr>
                <a:spLocks/>
              </p:cNvSpPr>
              <p:nvPr/>
            </p:nvSpPr>
            <p:spPr bwMode="auto">
              <a:xfrm>
                <a:off x="2852720" y="4193729"/>
                <a:ext cx="20810" cy="79775"/>
              </a:xfrm>
              <a:custGeom>
                <a:avLst/>
                <a:gdLst/>
                <a:ahLst/>
                <a:cxnLst>
                  <a:cxn ang="0">
                    <a:pos x="34" y="118"/>
                  </a:cxn>
                  <a:cxn ang="0">
                    <a:pos x="22" y="118"/>
                  </a:cxn>
                  <a:cxn ang="0">
                    <a:pos x="22" y="10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18"/>
                  </a:cxn>
                </a:cxnLst>
                <a:rect l="0" t="0" r="r" b="b"/>
                <a:pathLst>
                  <a:path w="34" h="118">
                    <a:moveTo>
                      <a:pt x="34" y="118"/>
                    </a:moveTo>
                    <a:lnTo>
                      <a:pt x="22" y="118"/>
                    </a:lnTo>
                    <a:lnTo>
                      <a:pt x="22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" name="Freeform 43"/>
              <p:cNvSpPr>
                <a:spLocks noEditPoints="1"/>
              </p:cNvSpPr>
              <p:nvPr/>
            </p:nvSpPr>
            <p:spPr bwMode="auto">
              <a:xfrm>
                <a:off x="2902295" y="4191701"/>
                <a:ext cx="50800" cy="83832"/>
              </a:xfrm>
              <a:custGeom>
                <a:avLst/>
                <a:gdLst/>
                <a:ahLst/>
                <a:cxnLst>
                  <a:cxn ang="0">
                    <a:pos x="12" y="90"/>
                  </a:cxn>
                  <a:cxn ang="0">
                    <a:pos x="15" y="99"/>
                  </a:cxn>
                  <a:cxn ang="0">
                    <a:pos x="18" y="105"/>
                  </a:cxn>
                  <a:cxn ang="0">
                    <a:pos x="24" y="108"/>
                  </a:cxn>
                  <a:cxn ang="0">
                    <a:pos x="30" y="111"/>
                  </a:cxn>
                  <a:cxn ang="0">
                    <a:pos x="40" y="114"/>
                  </a:cxn>
                  <a:cxn ang="0">
                    <a:pos x="49" y="114"/>
                  </a:cxn>
                  <a:cxn ang="0">
                    <a:pos x="55" y="111"/>
                  </a:cxn>
                  <a:cxn ang="0">
                    <a:pos x="61" y="108"/>
                  </a:cxn>
                  <a:cxn ang="0">
                    <a:pos x="65" y="102"/>
                  </a:cxn>
                  <a:cxn ang="0">
                    <a:pos x="68" y="93"/>
                  </a:cxn>
                  <a:cxn ang="0">
                    <a:pos x="71" y="87"/>
                  </a:cxn>
                  <a:cxn ang="0">
                    <a:pos x="71" y="37"/>
                  </a:cxn>
                  <a:cxn ang="0">
                    <a:pos x="68" y="31"/>
                  </a:cxn>
                  <a:cxn ang="0">
                    <a:pos x="65" y="25"/>
                  </a:cxn>
                  <a:cxn ang="0">
                    <a:pos x="61" y="19"/>
                  </a:cxn>
                  <a:cxn ang="0">
                    <a:pos x="55" y="13"/>
                  </a:cxn>
                  <a:cxn ang="0">
                    <a:pos x="49" y="9"/>
                  </a:cxn>
                  <a:cxn ang="0">
                    <a:pos x="40" y="9"/>
                  </a:cxn>
                  <a:cxn ang="0">
                    <a:pos x="30" y="13"/>
                  </a:cxn>
                  <a:cxn ang="0">
                    <a:pos x="24" y="16"/>
                  </a:cxn>
                  <a:cxn ang="0">
                    <a:pos x="18" y="19"/>
                  </a:cxn>
                  <a:cxn ang="0">
                    <a:pos x="15" y="25"/>
                  </a:cxn>
                  <a:cxn ang="0">
                    <a:pos x="12" y="34"/>
                  </a:cxn>
                  <a:cxn ang="0">
                    <a:pos x="12" y="84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3" y="25"/>
                  </a:cxn>
                  <a:cxn ang="0">
                    <a:pos x="6" y="19"/>
                  </a:cxn>
                  <a:cxn ang="0">
                    <a:pos x="9" y="13"/>
                  </a:cxn>
                  <a:cxn ang="0">
                    <a:pos x="15" y="9"/>
                  </a:cxn>
                  <a:cxn ang="0">
                    <a:pos x="21" y="3"/>
                  </a:cxn>
                  <a:cxn ang="0">
                    <a:pos x="30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8" y="3"/>
                  </a:cxn>
                  <a:cxn ang="0">
                    <a:pos x="65" y="6"/>
                  </a:cxn>
                  <a:cxn ang="0">
                    <a:pos x="71" y="9"/>
                  </a:cxn>
                  <a:cxn ang="0">
                    <a:pos x="74" y="16"/>
                  </a:cxn>
                  <a:cxn ang="0">
                    <a:pos x="80" y="25"/>
                  </a:cxn>
                  <a:cxn ang="0">
                    <a:pos x="80" y="34"/>
                  </a:cxn>
                  <a:cxn ang="0">
                    <a:pos x="83" y="40"/>
                  </a:cxn>
                  <a:cxn ang="0">
                    <a:pos x="83" y="84"/>
                  </a:cxn>
                  <a:cxn ang="0">
                    <a:pos x="80" y="90"/>
                  </a:cxn>
                  <a:cxn ang="0">
                    <a:pos x="80" y="99"/>
                  </a:cxn>
                  <a:cxn ang="0">
                    <a:pos x="77" y="105"/>
                  </a:cxn>
                  <a:cxn ang="0">
                    <a:pos x="74" y="111"/>
                  </a:cxn>
                  <a:cxn ang="0">
                    <a:pos x="68" y="114"/>
                  </a:cxn>
                  <a:cxn ang="0">
                    <a:pos x="61" y="118"/>
                  </a:cxn>
                  <a:cxn ang="0">
                    <a:pos x="55" y="121"/>
                  </a:cxn>
                  <a:cxn ang="0">
                    <a:pos x="49" y="124"/>
                  </a:cxn>
                  <a:cxn ang="0">
                    <a:pos x="40" y="124"/>
                  </a:cxn>
                  <a:cxn ang="0">
                    <a:pos x="30" y="124"/>
                  </a:cxn>
                  <a:cxn ang="0">
                    <a:pos x="24" y="121"/>
                  </a:cxn>
                  <a:cxn ang="0">
                    <a:pos x="15" y="118"/>
                  </a:cxn>
                  <a:cxn ang="0">
                    <a:pos x="12" y="111"/>
                  </a:cxn>
                  <a:cxn ang="0">
                    <a:pos x="6" y="108"/>
                  </a:cxn>
                  <a:cxn ang="0">
                    <a:pos x="3" y="99"/>
                  </a:cxn>
                  <a:cxn ang="0">
                    <a:pos x="0" y="93"/>
                  </a:cxn>
                  <a:cxn ang="0">
                    <a:pos x="0" y="84"/>
                  </a:cxn>
                </a:cxnLst>
                <a:rect l="0" t="0" r="r" b="b"/>
                <a:pathLst>
                  <a:path w="83" h="124">
                    <a:moveTo>
                      <a:pt x="12" y="84"/>
                    </a:moveTo>
                    <a:lnTo>
                      <a:pt x="12" y="87"/>
                    </a:lnTo>
                    <a:lnTo>
                      <a:pt x="12" y="90"/>
                    </a:lnTo>
                    <a:lnTo>
                      <a:pt x="12" y="93"/>
                    </a:lnTo>
                    <a:lnTo>
                      <a:pt x="15" y="96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8" y="102"/>
                    </a:lnTo>
                    <a:lnTo>
                      <a:pt x="18" y="105"/>
                    </a:lnTo>
                    <a:lnTo>
                      <a:pt x="21" y="105"/>
                    </a:lnTo>
                    <a:lnTo>
                      <a:pt x="21" y="108"/>
                    </a:lnTo>
                    <a:lnTo>
                      <a:pt x="24" y="108"/>
                    </a:lnTo>
                    <a:lnTo>
                      <a:pt x="24" y="111"/>
                    </a:lnTo>
                    <a:lnTo>
                      <a:pt x="27" y="111"/>
                    </a:lnTo>
                    <a:lnTo>
                      <a:pt x="30" y="111"/>
                    </a:lnTo>
                    <a:lnTo>
                      <a:pt x="34" y="114"/>
                    </a:lnTo>
                    <a:lnTo>
                      <a:pt x="37" y="114"/>
                    </a:lnTo>
                    <a:lnTo>
                      <a:pt x="40" y="114"/>
                    </a:lnTo>
                    <a:lnTo>
                      <a:pt x="43" y="114"/>
                    </a:lnTo>
                    <a:lnTo>
                      <a:pt x="46" y="114"/>
                    </a:lnTo>
                    <a:lnTo>
                      <a:pt x="49" y="114"/>
                    </a:lnTo>
                    <a:lnTo>
                      <a:pt x="49" y="111"/>
                    </a:lnTo>
                    <a:lnTo>
                      <a:pt x="52" y="111"/>
                    </a:lnTo>
                    <a:lnTo>
                      <a:pt x="55" y="111"/>
                    </a:lnTo>
                    <a:lnTo>
                      <a:pt x="58" y="111"/>
                    </a:lnTo>
                    <a:lnTo>
                      <a:pt x="58" y="108"/>
                    </a:lnTo>
                    <a:lnTo>
                      <a:pt x="61" y="108"/>
                    </a:lnTo>
                    <a:lnTo>
                      <a:pt x="61" y="105"/>
                    </a:lnTo>
                    <a:lnTo>
                      <a:pt x="65" y="105"/>
                    </a:lnTo>
                    <a:lnTo>
                      <a:pt x="65" y="102"/>
                    </a:lnTo>
                    <a:lnTo>
                      <a:pt x="68" y="99"/>
                    </a:lnTo>
                    <a:lnTo>
                      <a:pt x="68" y="96"/>
                    </a:lnTo>
                    <a:lnTo>
                      <a:pt x="68" y="93"/>
                    </a:lnTo>
                    <a:lnTo>
                      <a:pt x="68" y="90"/>
                    </a:lnTo>
                    <a:lnTo>
                      <a:pt x="71" y="90"/>
                    </a:lnTo>
                    <a:lnTo>
                      <a:pt x="71" y="87"/>
                    </a:lnTo>
                    <a:lnTo>
                      <a:pt x="71" y="84"/>
                    </a:lnTo>
                    <a:lnTo>
                      <a:pt x="71" y="40"/>
                    </a:lnTo>
                    <a:lnTo>
                      <a:pt x="71" y="37"/>
                    </a:lnTo>
                    <a:lnTo>
                      <a:pt x="71" y="34"/>
                    </a:lnTo>
                    <a:lnTo>
                      <a:pt x="68" y="34"/>
                    </a:lnTo>
                    <a:lnTo>
                      <a:pt x="68" y="31"/>
                    </a:lnTo>
                    <a:lnTo>
                      <a:pt x="68" y="28"/>
                    </a:lnTo>
                    <a:lnTo>
                      <a:pt x="68" y="25"/>
                    </a:lnTo>
                    <a:lnTo>
                      <a:pt x="65" y="25"/>
                    </a:lnTo>
                    <a:lnTo>
                      <a:pt x="65" y="22"/>
                    </a:lnTo>
                    <a:lnTo>
                      <a:pt x="65" y="19"/>
                    </a:lnTo>
                    <a:lnTo>
                      <a:pt x="61" y="19"/>
                    </a:lnTo>
                    <a:lnTo>
                      <a:pt x="61" y="16"/>
                    </a:lnTo>
                    <a:lnTo>
                      <a:pt x="58" y="16"/>
                    </a:lnTo>
                    <a:lnTo>
                      <a:pt x="55" y="13"/>
                    </a:lnTo>
                    <a:lnTo>
                      <a:pt x="52" y="13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6" y="9"/>
                    </a:lnTo>
                    <a:lnTo>
                      <a:pt x="43" y="9"/>
                    </a:lnTo>
                    <a:lnTo>
                      <a:pt x="40" y="9"/>
                    </a:lnTo>
                    <a:lnTo>
                      <a:pt x="37" y="9"/>
                    </a:lnTo>
                    <a:lnTo>
                      <a:pt x="34" y="9"/>
                    </a:lnTo>
                    <a:lnTo>
                      <a:pt x="30" y="13"/>
                    </a:lnTo>
                    <a:lnTo>
                      <a:pt x="27" y="13"/>
                    </a:lnTo>
                    <a:lnTo>
                      <a:pt x="24" y="13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0"/>
                    </a:lnTo>
                    <a:lnTo>
                      <a:pt x="12" y="84"/>
                    </a:lnTo>
                    <a:close/>
                    <a:moveTo>
                      <a:pt x="0" y="80"/>
                    </a:move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9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8" y="6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58" y="3"/>
                    </a:lnTo>
                    <a:lnTo>
                      <a:pt x="61" y="3"/>
                    </a:lnTo>
                    <a:lnTo>
                      <a:pt x="65" y="3"/>
                    </a:lnTo>
                    <a:lnTo>
                      <a:pt x="65" y="6"/>
                    </a:lnTo>
                    <a:lnTo>
                      <a:pt x="68" y="6"/>
                    </a:lnTo>
                    <a:lnTo>
                      <a:pt x="68" y="9"/>
                    </a:lnTo>
                    <a:lnTo>
                      <a:pt x="71" y="9"/>
                    </a:lnTo>
                    <a:lnTo>
                      <a:pt x="71" y="13"/>
                    </a:lnTo>
                    <a:lnTo>
                      <a:pt x="74" y="13"/>
                    </a:lnTo>
                    <a:lnTo>
                      <a:pt x="74" y="16"/>
                    </a:lnTo>
                    <a:lnTo>
                      <a:pt x="77" y="19"/>
                    </a:lnTo>
                    <a:lnTo>
                      <a:pt x="77" y="22"/>
                    </a:lnTo>
                    <a:lnTo>
                      <a:pt x="80" y="25"/>
                    </a:lnTo>
                    <a:lnTo>
                      <a:pt x="80" y="28"/>
                    </a:lnTo>
                    <a:lnTo>
                      <a:pt x="80" y="31"/>
                    </a:lnTo>
                    <a:lnTo>
                      <a:pt x="80" y="34"/>
                    </a:lnTo>
                    <a:lnTo>
                      <a:pt x="80" y="37"/>
                    </a:lnTo>
                    <a:lnTo>
                      <a:pt x="83" y="37"/>
                    </a:lnTo>
                    <a:lnTo>
                      <a:pt x="83" y="40"/>
                    </a:lnTo>
                    <a:lnTo>
                      <a:pt x="83" y="43"/>
                    </a:lnTo>
                    <a:lnTo>
                      <a:pt x="83" y="80"/>
                    </a:lnTo>
                    <a:lnTo>
                      <a:pt x="83" y="84"/>
                    </a:lnTo>
                    <a:lnTo>
                      <a:pt x="83" y="87"/>
                    </a:lnTo>
                    <a:lnTo>
                      <a:pt x="80" y="87"/>
                    </a:lnTo>
                    <a:lnTo>
                      <a:pt x="80" y="90"/>
                    </a:lnTo>
                    <a:lnTo>
                      <a:pt x="80" y="93"/>
                    </a:lnTo>
                    <a:lnTo>
                      <a:pt x="80" y="96"/>
                    </a:lnTo>
                    <a:lnTo>
                      <a:pt x="80" y="99"/>
                    </a:lnTo>
                    <a:lnTo>
                      <a:pt x="80" y="102"/>
                    </a:lnTo>
                    <a:lnTo>
                      <a:pt x="77" y="102"/>
                    </a:lnTo>
                    <a:lnTo>
                      <a:pt x="77" y="105"/>
                    </a:lnTo>
                    <a:lnTo>
                      <a:pt x="77" y="108"/>
                    </a:lnTo>
                    <a:lnTo>
                      <a:pt x="74" y="108"/>
                    </a:lnTo>
                    <a:lnTo>
                      <a:pt x="74" y="111"/>
                    </a:lnTo>
                    <a:lnTo>
                      <a:pt x="71" y="111"/>
                    </a:lnTo>
                    <a:lnTo>
                      <a:pt x="71" y="114"/>
                    </a:lnTo>
                    <a:lnTo>
                      <a:pt x="68" y="114"/>
                    </a:lnTo>
                    <a:lnTo>
                      <a:pt x="68" y="118"/>
                    </a:lnTo>
                    <a:lnTo>
                      <a:pt x="65" y="118"/>
                    </a:lnTo>
                    <a:lnTo>
                      <a:pt x="61" y="118"/>
                    </a:lnTo>
                    <a:lnTo>
                      <a:pt x="61" y="121"/>
                    </a:lnTo>
                    <a:lnTo>
                      <a:pt x="58" y="121"/>
                    </a:lnTo>
                    <a:lnTo>
                      <a:pt x="55" y="121"/>
                    </a:lnTo>
                    <a:lnTo>
                      <a:pt x="55" y="124"/>
                    </a:lnTo>
                    <a:lnTo>
                      <a:pt x="52" y="124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0" y="124"/>
                    </a:lnTo>
                    <a:lnTo>
                      <a:pt x="27" y="124"/>
                    </a:lnTo>
                    <a:lnTo>
                      <a:pt x="27" y="121"/>
                    </a:lnTo>
                    <a:lnTo>
                      <a:pt x="24" y="121"/>
                    </a:lnTo>
                    <a:lnTo>
                      <a:pt x="21" y="121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4"/>
                    </a:lnTo>
                    <a:lnTo>
                      <a:pt x="12" y="114"/>
                    </a:lnTo>
                    <a:lnTo>
                      <a:pt x="12" y="111"/>
                    </a:lnTo>
                    <a:lnTo>
                      <a:pt x="9" y="111"/>
                    </a:lnTo>
                    <a:lnTo>
                      <a:pt x="9" y="108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3" y="96"/>
                    </a:lnTo>
                    <a:lnTo>
                      <a:pt x="3" y="93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" name="Freeform 44"/>
              <p:cNvSpPr>
                <a:spLocks noEditPoints="1"/>
              </p:cNvSpPr>
              <p:nvPr/>
            </p:nvSpPr>
            <p:spPr bwMode="auto">
              <a:xfrm>
                <a:off x="2960440" y="4193729"/>
                <a:ext cx="49576" cy="79775"/>
              </a:xfrm>
              <a:custGeom>
                <a:avLst/>
                <a:gdLst/>
                <a:ahLst/>
                <a:cxnLst>
                  <a:cxn ang="0">
                    <a:pos x="59" y="87"/>
                  </a:cxn>
                  <a:cxn ang="0">
                    <a:pos x="59" y="13"/>
                  </a:cxn>
                  <a:cxn ang="0">
                    <a:pos x="13" y="87"/>
                  </a:cxn>
                  <a:cxn ang="0">
                    <a:pos x="59" y="87"/>
                  </a:cxn>
                  <a:cxn ang="0">
                    <a:pos x="68" y="118"/>
                  </a:cxn>
                  <a:cxn ang="0">
                    <a:pos x="56" y="118"/>
                  </a:cxn>
                  <a:cxn ang="0">
                    <a:pos x="56" y="96"/>
                  </a:cxn>
                  <a:cxn ang="0">
                    <a:pos x="0" y="96"/>
                  </a:cxn>
                  <a:cxn ang="0">
                    <a:pos x="0" y="87"/>
                  </a:cxn>
                  <a:cxn ang="0">
                    <a:pos x="56" y="0"/>
                  </a:cxn>
                  <a:cxn ang="0">
                    <a:pos x="68" y="0"/>
                  </a:cxn>
                  <a:cxn ang="0">
                    <a:pos x="68" y="87"/>
                  </a:cxn>
                  <a:cxn ang="0">
                    <a:pos x="81" y="87"/>
                  </a:cxn>
                  <a:cxn ang="0">
                    <a:pos x="81" y="96"/>
                  </a:cxn>
                  <a:cxn ang="0">
                    <a:pos x="68" y="96"/>
                  </a:cxn>
                  <a:cxn ang="0">
                    <a:pos x="68" y="118"/>
                  </a:cxn>
                </a:cxnLst>
                <a:rect l="0" t="0" r="r" b="b"/>
                <a:pathLst>
                  <a:path w="81" h="118">
                    <a:moveTo>
                      <a:pt x="59" y="87"/>
                    </a:moveTo>
                    <a:lnTo>
                      <a:pt x="59" y="13"/>
                    </a:lnTo>
                    <a:lnTo>
                      <a:pt x="13" y="87"/>
                    </a:lnTo>
                    <a:lnTo>
                      <a:pt x="59" y="87"/>
                    </a:lnTo>
                    <a:close/>
                    <a:moveTo>
                      <a:pt x="68" y="118"/>
                    </a:moveTo>
                    <a:lnTo>
                      <a:pt x="56" y="118"/>
                    </a:lnTo>
                    <a:lnTo>
                      <a:pt x="56" y="96"/>
                    </a:lnTo>
                    <a:lnTo>
                      <a:pt x="0" y="96"/>
                    </a:lnTo>
                    <a:lnTo>
                      <a:pt x="0" y="87"/>
                    </a:lnTo>
                    <a:lnTo>
                      <a:pt x="56" y="0"/>
                    </a:lnTo>
                    <a:lnTo>
                      <a:pt x="68" y="0"/>
                    </a:lnTo>
                    <a:lnTo>
                      <a:pt x="68" y="87"/>
                    </a:lnTo>
                    <a:lnTo>
                      <a:pt x="81" y="87"/>
                    </a:lnTo>
                    <a:lnTo>
                      <a:pt x="81" y="96"/>
                    </a:lnTo>
                    <a:lnTo>
                      <a:pt x="68" y="96"/>
                    </a:lnTo>
                    <a:lnTo>
                      <a:pt x="68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Freeform 45"/>
              <p:cNvSpPr>
                <a:spLocks/>
              </p:cNvSpPr>
              <p:nvPr/>
            </p:nvSpPr>
            <p:spPr bwMode="auto">
              <a:xfrm>
                <a:off x="3021032" y="4191701"/>
                <a:ext cx="15301" cy="10681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3"/>
                  </a:cxn>
                  <a:cxn ang="0">
                    <a:pos x="13" y="9"/>
                  </a:cxn>
                  <a:cxn ang="0">
                    <a:pos x="16" y="13"/>
                  </a:cxn>
                  <a:cxn ang="0">
                    <a:pos x="19" y="16"/>
                  </a:cxn>
                  <a:cxn ang="0">
                    <a:pos x="19" y="22"/>
                  </a:cxn>
                  <a:cxn ang="0">
                    <a:pos x="22" y="25"/>
                  </a:cxn>
                  <a:cxn ang="0">
                    <a:pos x="22" y="31"/>
                  </a:cxn>
                  <a:cxn ang="0">
                    <a:pos x="25" y="34"/>
                  </a:cxn>
                  <a:cxn ang="0">
                    <a:pos x="25" y="40"/>
                  </a:cxn>
                  <a:cxn ang="0">
                    <a:pos x="25" y="47"/>
                  </a:cxn>
                  <a:cxn ang="0">
                    <a:pos x="25" y="108"/>
                  </a:cxn>
                  <a:cxn ang="0">
                    <a:pos x="25" y="114"/>
                  </a:cxn>
                  <a:cxn ang="0">
                    <a:pos x="25" y="121"/>
                  </a:cxn>
                  <a:cxn ang="0">
                    <a:pos x="22" y="127"/>
                  </a:cxn>
                  <a:cxn ang="0">
                    <a:pos x="22" y="133"/>
                  </a:cxn>
                  <a:cxn ang="0">
                    <a:pos x="19" y="136"/>
                  </a:cxn>
                  <a:cxn ang="0">
                    <a:pos x="19" y="142"/>
                  </a:cxn>
                  <a:cxn ang="0">
                    <a:pos x="16" y="145"/>
                  </a:cxn>
                  <a:cxn ang="0">
                    <a:pos x="13" y="148"/>
                  </a:cxn>
                  <a:cxn ang="0">
                    <a:pos x="7" y="155"/>
                  </a:cxn>
                  <a:cxn ang="0">
                    <a:pos x="3" y="158"/>
                  </a:cxn>
                  <a:cxn ang="0">
                    <a:pos x="0" y="145"/>
                  </a:cxn>
                  <a:cxn ang="0">
                    <a:pos x="3" y="142"/>
                  </a:cxn>
                  <a:cxn ang="0">
                    <a:pos x="7" y="139"/>
                  </a:cxn>
                  <a:cxn ang="0">
                    <a:pos x="10" y="136"/>
                  </a:cxn>
                  <a:cxn ang="0">
                    <a:pos x="10" y="130"/>
                  </a:cxn>
                  <a:cxn ang="0">
                    <a:pos x="13" y="124"/>
                  </a:cxn>
                  <a:cxn ang="0">
                    <a:pos x="13" y="118"/>
                  </a:cxn>
                  <a:cxn ang="0">
                    <a:pos x="13" y="111"/>
                  </a:cxn>
                  <a:cxn ang="0">
                    <a:pos x="13" y="105"/>
                  </a:cxn>
                  <a:cxn ang="0">
                    <a:pos x="13" y="50"/>
                  </a:cxn>
                  <a:cxn ang="0">
                    <a:pos x="13" y="43"/>
                  </a:cxn>
                  <a:cxn ang="0">
                    <a:pos x="13" y="37"/>
                  </a:cxn>
                  <a:cxn ang="0">
                    <a:pos x="13" y="31"/>
                  </a:cxn>
                  <a:cxn ang="0">
                    <a:pos x="10" y="28"/>
                  </a:cxn>
                  <a:cxn ang="0">
                    <a:pos x="10" y="22"/>
                  </a:cxn>
                  <a:cxn ang="0">
                    <a:pos x="7" y="19"/>
                  </a:cxn>
                  <a:cxn ang="0">
                    <a:pos x="3" y="16"/>
                  </a:cxn>
                  <a:cxn ang="0">
                    <a:pos x="0" y="13"/>
                  </a:cxn>
                </a:cxnLst>
                <a:rect l="0" t="0" r="r" b="b"/>
                <a:pathLst>
                  <a:path w="25" h="158">
                    <a:moveTo>
                      <a:pt x="0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7" y="3"/>
                    </a:lnTo>
                    <a:lnTo>
                      <a:pt x="10" y="6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16" y="13"/>
                    </a:lnTo>
                    <a:lnTo>
                      <a:pt x="16" y="16"/>
                    </a:lnTo>
                    <a:lnTo>
                      <a:pt x="19" y="16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22" y="22"/>
                    </a:lnTo>
                    <a:lnTo>
                      <a:pt x="22" y="25"/>
                    </a:lnTo>
                    <a:lnTo>
                      <a:pt x="22" y="28"/>
                    </a:lnTo>
                    <a:lnTo>
                      <a:pt x="22" y="31"/>
                    </a:lnTo>
                    <a:lnTo>
                      <a:pt x="22" y="34"/>
                    </a:lnTo>
                    <a:lnTo>
                      <a:pt x="25" y="34"/>
                    </a:lnTo>
                    <a:lnTo>
                      <a:pt x="25" y="37"/>
                    </a:lnTo>
                    <a:lnTo>
                      <a:pt x="25" y="40"/>
                    </a:lnTo>
                    <a:lnTo>
                      <a:pt x="25" y="43"/>
                    </a:lnTo>
                    <a:lnTo>
                      <a:pt x="25" y="47"/>
                    </a:lnTo>
                    <a:lnTo>
                      <a:pt x="25" y="50"/>
                    </a:lnTo>
                    <a:lnTo>
                      <a:pt x="25" y="108"/>
                    </a:lnTo>
                    <a:lnTo>
                      <a:pt x="25" y="111"/>
                    </a:lnTo>
                    <a:lnTo>
                      <a:pt x="25" y="114"/>
                    </a:lnTo>
                    <a:lnTo>
                      <a:pt x="25" y="118"/>
                    </a:lnTo>
                    <a:lnTo>
                      <a:pt x="25" y="121"/>
                    </a:lnTo>
                    <a:lnTo>
                      <a:pt x="25" y="124"/>
                    </a:lnTo>
                    <a:lnTo>
                      <a:pt x="22" y="127"/>
                    </a:lnTo>
                    <a:lnTo>
                      <a:pt x="22" y="130"/>
                    </a:lnTo>
                    <a:lnTo>
                      <a:pt x="22" y="133"/>
                    </a:lnTo>
                    <a:lnTo>
                      <a:pt x="22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19" y="142"/>
                    </a:lnTo>
                    <a:lnTo>
                      <a:pt x="16" y="142"/>
                    </a:lnTo>
                    <a:lnTo>
                      <a:pt x="16" y="145"/>
                    </a:lnTo>
                    <a:lnTo>
                      <a:pt x="13" y="145"/>
                    </a:lnTo>
                    <a:lnTo>
                      <a:pt x="13" y="148"/>
                    </a:lnTo>
                    <a:lnTo>
                      <a:pt x="10" y="152"/>
                    </a:lnTo>
                    <a:lnTo>
                      <a:pt x="7" y="155"/>
                    </a:lnTo>
                    <a:lnTo>
                      <a:pt x="3" y="155"/>
                    </a:lnTo>
                    <a:lnTo>
                      <a:pt x="3" y="158"/>
                    </a:lnTo>
                    <a:lnTo>
                      <a:pt x="0" y="158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3" y="142"/>
                    </a:lnTo>
                    <a:lnTo>
                      <a:pt x="3" y="139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10" y="136"/>
                    </a:lnTo>
                    <a:lnTo>
                      <a:pt x="10" y="133"/>
                    </a:lnTo>
                    <a:lnTo>
                      <a:pt x="10" y="130"/>
                    </a:lnTo>
                    <a:lnTo>
                      <a:pt x="13" y="127"/>
                    </a:lnTo>
                    <a:lnTo>
                      <a:pt x="13" y="124"/>
                    </a:lnTo>
                    <a:lnTo>
                      <a:pt x="13" y="121"/>
                    </a:lnTo>
                    <a:lnTo>
                      <a:pt x="13" y="118"/>
                    </a:lnTo>
                    <a:lnTo>
                      <a:pt x="13" y="114"/>
                    </a:lnTo>
                    <a:lnTo>
                      <a:pt x="13" y="111"/>
                    </a:lnTo>
                    <a:lnTo>
                      <a:pt x="13" y="108"/>
                    </a:lnTo>
                    <a:lnTo>
                      <a:pt x="13" y="105"/>
                    </a:lnTo>
                    <a:lnTo>
                      <a:pt x="13" y="53"/>
                    </a:lnTo>
                    <a:lnTo>
                      <a:pt x="13" y="50"/>
                    </a:lnTo>
                    <a:lnTo>
                      <a:pt x="13" y="47"/>
                    </a:lnTo>
                    <a:lnTo>
                      <a:pt x="13" y="43"/>
                    </a:lnTo>
                    <a:lnTo>
                      <a:pt x="13" y="40"/>
                    </a:lnTo>
                    <a:lnTo>
                      <a:pt x="13" y="37"/>
                    </a:lnTo>
                    <a:lnTo>
                      <a:pt x="13" y="34"/>
                    </a:lnTo>
                    <a:lnTo>
                      <a:pt x="13" y="31"/>
                    </a:lnTo>
                    <a:lnTo>
                      <a:pt x="10" y="31"/>
                    </a:lnTo>
                    <a:lnTo>
                      <a:pt x="10" y="28"/>
                    </a:lnTo>
                    <a:lnTo>
                      <a:pt x="10" y="25"/>
                    </a:lnTo>
                    <a:lnTo>
                      <a:pt x="10" y="22"/>
                    </a:lnTo>
                    <a:lnTo>
                      <a:pt x="7" y="22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33" name="Connecteur droit avec flèche 32"/>
            <p:cNvCxnSpPr/>
            <p:nvPr/>
          </p:nvCxnSpPr>
          <p:spPr>
            <a:xfrm>
              <a:off x="5827431" y="3762497"/>
              <a:ext cx="1141718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5883062" y="5422374"/>
              <a:ext cx="1141718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5829899" y="4453848"/>
              <a:ext cx="1209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2"/>
                  </a:solidFill>
                </a:rPr>
                <a:t>Interaction</a:t>
              </a:r>
              <a:endParaRPr lang="fr-FR" dirty="0">
                <a:solidFill>
                  <a:schemeClr val="accent2"/>
                </a:solidFill>
              </a:endParaRPr>
            </a:p>
          </p:txBody>
        </p:sp>
        <p:grpSp>
          <p:nvGrpSpPr>
            <p:cNvPr id="36" name="Group 50"/>
            <p:cNvGrpSpPr>
              <a:grpSpLocks/>
            </p:cNvGrpSpPr>
            <p:nvPr/>
          </p:nvGrpSpPr>
          <p:grpSpPr bwMode="auto">
            <a:xfrm>
              <a:off x="7332647" y="4638514"/>
              <a:ext cx="1058862" cy="1395902"/>
              <a:chOff x="4953" y="1985"/>
              <a:chExt cx="1434" cy="1633"/>
            </a:xfrm>
          </p:grpSpPr>
          <p:sp>
            <p:nvSpPr>
              <p:cNvPr id="41" name="Freeform 51"/>
              <p:cNvSpPr>
                <a:spLocks/>
              </p:cNvSpPr>
              <p:nvPr/>
            </p:nvSpPr>
            <p:spPr bwMode="auto">
              <a:xfrm>
                <a:off x="5653" y="1994"/>
                <a:ext cx="699" cy="1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7" y="327"/>
                  </a:cxn>
                  <a:cxn ang="0">
                    <a:pos x="621" y="534"/>
                  </a:cxn>
                  <a:cxn ang="0">
                    <a:pos x="621" y="1133"/>
                  </a:cxn>
                  <a:cxn ang="0">
                    <a:pos x="136" y="1207"/>
                  </a:cxn>
                  <a:cxn ang="0">
                    <a:pos x="130" y="608"/>
                  </a:cxn>
                  <a:cxn ang="0">
                    <a:pos x="380" y="321"/>
                  </a:cxn>
                </a:cxnLst>
                <a:rect l="0" t="0" r="r" b="b"/>
                <a:pathLst>
                  <a:path w="621" h="1207">
                    <a:moveTo>
                      <a:pt x="0" y="0"/>
                    </a:moveTo>
                    <a:lnTo>
                      <a:pt x="377" y="327"/>
                    </a:lnTo>
                    <a:lnTo>
                      <a:pt x="621" y="534"/>
                    </a:lnTo>
                    <a:lnTo>
                      <a:pt x="621" y="1133"/>
                    </a:lnTo>
                    <a:lnTo>
                      <a:pt x="136" y="1207"/>
                    </a:lnTo>
                    <a:lnTo>
                      <a:pt x="130" y="608"/>
                    </a:lnTo>
                    <a:lnTo>
                      <a:pt x="380" y="3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52"/>
              <p:cNvSpPr>
                <a:spLocks noChangeShapeType="1"/>
              </p:cNvSpPr>
              <p:nvPr/>
            </p:nvSpPr>
            <p:spPr bwMode="auto">
              <a:xfrm flipV="1">
                <a:off x="5016" y="1985"/>
                <a:ext cx="616" cy="28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53"/>
              <p:cNvSpPr>
                <a:spLocks/>
              </p:cNvSpPr>
              <p:nvPr/>
            </p:nvSpPr>
            <p:spPr bwMode="auto">
              <a:xfrm>
                <a:off x="5027" y="1985"/>
                <a:ext cx="1050" cy="623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551" y="0"/>
                  </a:cxn>
                  <a:cxn ang="0">
                    <a:pos x="934" y="342"/>
                  </a:cxn>
                  <a:cxn ang="0">
                    <a:pos x="684" y="623"/>
                  </a:cxn>
                  <a:cxn ang="0">
                    <a:pos x="68" y="580"/>
                  </a:cxn>
                  <a:cxn ang="0">
                    <a:pos x="0" y="284"/>
                  </a:cxn>
                </a:cxnLst>
                <a:rect l="0" t="0" r="r" b="b"/>
                <a:pathLst>
                  <a:path w="934" h="623">
                    <a:moveTo>
                      <a:pt x="0" y="284"/>
                    </a:moveTo>
                    <a:lnTo>
                      <a:pt x="551" y="0"/>
                    </a:lnTo>
                    <a:lnTo>
                      <a:pt x="934" y="342"/>
                    </a:lnTo>
                    <a:lnTo>
                      <a:pt x="684" y="623"/>
                    </a:lnTo>
                    <a:lnTo>
                      <a:pt x="68" y="580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54"/>
              <p:cNvSpPr>
                <a:spLocks/>
              </p:cNvSpPr>
              <p:nvPr/>
            </p:nvSpPr>
            <p:spPr bwMode="auto">
              <a:xfrm>
                <a:off x="5027" y="1985"/>
                <a:ext cx="1050" cy="623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551" y="0"/>
                  </a:cxn>
                  <a:cxn ang="0">
                    <a:pos x="934" y="342"/>
                  </a:cxn>
                  <a:cxn ang="0">
                    <a:pos x="684" y="623"/>
                  </a:cxn>
                  <a:cxn ang="0">
                    <a:pos x="68" y="580"/>
                  </a:cxn>
                  <a:cxn ang="0">
                    <a:pos x="0" y="284"/>
                  </a:cxn>
                </a:cxnLst>
                <a:rect l="0" t="0" r="r" b="b"/>
                <a:pathLst>
                  <a:path w="934" h="623">
                    <a:moveTo>
                      <a:pt x="0" y="284"/>
                    </a:moveTo>
                    <a:lnTo>
                      <a:pt x="551" y="0"/>
                    </a:lnTo>
                    <a:lnTo>
                      <a:pt x="934" y="342"/>
                    </a:lnTo>
                    <a:lnTo>
                      <a:pt x="684" y="623"/>
                    </a:lnTo>
                    <a:lnTo>
                      <a:pt x="68" y="580"/>
                    </a:lnTo>
                    <a:lnTo>
                      <a:pt x="0" y="2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55"/>
              <p:cNvSpPr>
                <a:spLocks/>
              </p:cNvSpPr>
              <p:nvPr/>
            </p:nvSpPr>
            <p:spPr bwMode="auto">
              <a:xfrm>
                <a:off x="4953" y="2266"/>
                <a:ext cx="1420" cy="1170"/>
              </a:xfrm>
              <a:custGeom>
                <a:avLst/>
                <a:gdLst/>
                <a:ahLst/>
                <a:cxnLst>
                  <a:cxn ang="0">
                    <a:pos x="12" y="840"/>
                  </a:cxn>
                  <a:cxn ang="0">
                    <a:pos x="0" y="203"/>
                  </a:cxn>
                  <a:cxn ang="0">
                    <a:pos x="74" y="0"/>
                  </a:cxn>
                  <a:cxn ang="0">
                    <a:pos x="151" y="308"/>
                  </a:cxn>
                  <a:cxn ang="0">
                    <a:pos x="751" y="342"/>
                  </a:cxn>
                  <a:cxn ang="0">
                    <a:pos x="1011" y="61"/>
                  </a:cxn>
                  <a:cxn ang="0">
                    <a:pos x="1246" y="259"/>
                  </a:cxn>
                  <a:cxn ang="0">
                    <a:pos x="1262" y="861"/>
                  </a:cxn>
                  <a:cxn ang="0">
                    <a:pos x="770" y="942"/>
                  </a:cxn>
                  <a:cxn ang="0">
                    <a:pos x="467" y="1170"/>
                  </a:cxn>
                  <a:cxn ang="0">
                    <a:pos x="142" y="895"/>
                  </a:cxn>
                  <a:cxn ang="0">
                    <a:pos x="12" y="840"/>
                  </a:cxn>
                </a:cxnLst>
                <a:rect l="0" t="0" r="r" b="b"/>
                <a:pathLst>
                  <a:path w="1262" h="1170">
                    <a:moveTo>
                      <a:pt x="12" y="840"/>
                    </a:moveTo>
                    <a:lnTo>
                      <a:pt x="0" y="203"/>
                    </a:lnTo>
                    <a:lnTo>
                      <a:pt x="74" y="0"/>
                    </a:lnTo>
                    <a:lnTo>
                      <a:pt x="151" y="308"/>
                    </a:lnTo>
                    <a:lnTo>
                      <a:pt x="751" y="342"/>
                    </a:lnTo>
                    <a:lnTo>
                      <a:pt x="1011" y="61"/>
                    </a:lnTo>
                    <a:lnTo>
                      <a:pt x="1246" y="259"/>
                    </a:lnTo>
                    <a:lnTo>
                      <a:pt x="1262" y="861"/>
                    </a:lnTo>
                    <a:lnTo>
                      <a:pt x="770" y="942"/>
                    </a:lnTo>
                    <a:lnTo>
                      <a:pt x="467" y="1170"/>
                    </a:lnTo>
                    <a:lnTo>
                      <a:pt x="142" y="895"/>
                    </a:lnTo>
                    <a:lnTo>
                      <a:pt x="12" y="84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56"/>
              <p:cNvSpPr>
                <a:spLocks/>
              </p:cNvSpPr>
              <p:nvPr/>
            </p:nvSpPr>
            <p:spPr bwMode="auto">
              <a:xfrm>
                <a:off x="4967" y="2266"/>
                <a:ext cx="1420" cy="1170"/>
              </a:xfrm>
              <a:custGeom>
                <a:avLst/>
                <a:gdLst/>
                <a:ahLst/>
                <a:cxnLst>
                  <a:cxn ang="0">
                    <a:pos x="12" y="840"/>
                  </a:cxn>
                  <a:cxn ang="0">
                    <a:pos x="0" y="203"/>
                  </a:cxn>
                  <a:cxn ang="0">
                    <a:pos x="74" y="0"/>
                  </a:cxn>
                  <a:cxn ang="0">
                    <a:pos x="151" y="308"/>
                  </a:cxn>
                  <a:cxn ang="0">
                    <a:pos x="751" y="342"/>
                  </a:cxn>
                  <a:cxn ang="0">
                    <a:pos x="1011" y="61"/>
                  </a:cxn>
                  <a:cxn ang="0">
                    <a:pos x="1246" y="259"/>
                  </a:cxn>
                  <a:cxn ang="0">
                    <a:pos x="1262" y="861"/>
                  </a:cxn>
                  <a:cxn ang="0">
                    <a:pos x="770" y="942"/>
                  </a:cxn>
                  <a:cxn ang="0">
                    <a:pos x="467" y="1170"/>
                  </a:cxn>
                  <a:cxn ang="0">
                    <a:pos x="142" y="895"/>
                  </a:cxn>
                  <a:cxn ang="0">
                    <a:pos x="12" y="840"/>
                  </a:cxn>
                </a:cxnLst>
                <a:rect l="0" t="0" r="r" b="b"/>
                <a:pathLst>
                  <a:path w="1262" h="1170">
                    <a:moveTo>
                      <a:pt x="12" y="840"/>
                    </a:moveTo>
                    <a:lnTo>
                      <a:pt x="0" y="203"/>
                    </a:lnTo>
                    <a:lnTo>
                      <a:pt x="74" y="0"/>
                    </a:lnTo>
                    <a:lnTo>
                      <a:pt x="151" y="308"/>
                    </a:lnTo>
                    <a:lnTo>
                      <a:pt x="751" y="342"/>
                    </a:lnTo>
                    <a:lnTo>
                      <a:pt x="1011" y="61"/>
                    </a:lnTo>
                    <a:lnTo>
                      <a:pt x="1246" y="259"/>
                    </a:lnTo>
                    <a:lnTo>
                      <a:pt x="1262" y="861"/>
                    </a:lnTo>
                    <a:lnTo>
                      <a:pt x="770" y="942"/>
                    </a:lnTo>
                    <a:lnTo>
                      <a:pt x="467" y="1170"/>
                    </a:lnTo>
                    <a:lnTo>
                      <a:pt x="142" y="895"/>
                    </a:lnTo>
                    <a:lnTo>
                      <a:pt x="12" y="8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57"/>
              <p:cNvSpPr>
                <a:spLocks/>
              </p:cNvSpPr>
              <p:nvPr/>
            </p:nvSpPr>
            <p:spPr bwMode="auto">
              <a:xfrm>
                <a:off x="4964" y="2269"/>
                <a:ext cx="698" cy="1331"/>
              </a:xfrm>
              <a:custGeom>
                <a:avLst/>
                <a:gdLst/>
                <a:ahLst/>
                <a:cxnLst>
                  <a:cxn ang="0">
                    <a:pos x="142" y="898"/>
                  </a:cxn>
                  <a:cxn ang="0">
                    <a:pos x="12" y="818"/>
                  </a:cxn>
                  <a:cxn ang="0">
                    <a:pos x="0" y="200"/>
                  </a:cxn>
                  <a:cxn ang="0">
                    <a:pos x="74" y="0"/>
                  </a:cxn>
                  <a:cxn ang="0">
                    <a:pos x="145" y="302"/>
                  </a:cxn>
                  <a:cxn ang="0">
                    <a:pos x="145" y="895"/>
                  </a:cxn>
                  <a:cxn ang="0">
                    <a:pos x="12" y="812"/>
                  </a:cxn>
                  <a:cxn ang="0">
                    <a:pos x="621" y="1331"/>
                  </a:cxn>
                  <a:cxn ang="0">
                    <a:pos x="454" y="1170"/>
                  </a:cxn>
                  <a:cxn ang="0">
                    <a:pos x="142" y="898"/>
                  </a:cxn>
                </a:cxnLst>
                <a:rect l="0" t="0" r="r" b="b"/>
                <a:pathLst>
                  <a:path w="621" h="1331">
                    <a:moveTo>
                      <a:pt x="142" y="898"/>
                    </a:moveTo>
                    <a:lnTo>
                      <a:pt x="12" y="818"/>
                    </a:lnTo>
                    <a:lnTo>
                      <a:pt x="0" y="200"/>
                    </a:lnTo>
                    <a:lnTo>
                      <a:pt x="74" y="0"/>
                    </a:lnTo>
                    <a:lnTo>
                      <a:pt x="145" y="302"/>
                    </a:lnTo>
                    <a:lnTo>
                      <a:pt x="145" y="895"/>
                    </a:lnTo>
                    <a:lnTo>
                      <a:pt x="12" y="812"/>
                    </a:lnTo>
                    <a:lnTo>
                      <a:pt x="621" y="1331"/>
                    </a:lnTo>
                    <a:lnTo>
                      <a:pt x="454" y="1170"/>
                    </a:lnTo>
                    <a:lnTo>
                      <a:pt x="142" y="89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58"/>
              <p:cNvSpPr>
                <a:spLocks noChangeShapeType="1"/>
              </p:cNvSpPr>
              <p:nvPr/>
            </p:nvSpPr>
            <p:spPr bwMode="auto">
              <a:xfrm>
                <a:off x="5117" y="2571"/>
                <a:ext cx="71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59"/>
              <p:cNvSpPr>
                <a:spLocks/>
              </p:cNvSpPr>
              <p:nvPr/>
            </p:nvSpPr>
            <p:spPr bwMode="auto">
              <a:xfrm>
                <a:off x="5478" y="3192"/>
                <a:ext cx="355" cy="241"/>
              </a:xfrm>
              <a:custGeom>
                <a:avLst/>
                <a:gdLst/>
                <a:ahLst/>
                <a:cxnLst>
                  <a:cxn ang="0">
                    <a:pos x="0" y="241"/>
                  </a:cxn>
                  <a:cxn ang="0">
                    <a:pos x="81" y="182"/>
                  </a:cxn>
                  <a:cxn ang="0">
                    <a:pos x="149" y="130"/>
                  </a:cxn>
                  <a:cxn ang="0">
                    <a:pos x="201" y="90"/>
                  </a:cxn>
                  <a:cxn ang="0">
                    <a:pos x="245" y="56"/>
                  </a:cxn>
                  <a:cxn ang="0">
                    <a:pos x="279" y="31"/>
                  </a:cxn>
                  <a:cxn ang="0">
                    <a:pos x="300" y="16"/>
                  </a:cxn>
                  <a:cxn ang="0">
                    <a:pos x="313" y="6"/>
                  </a:cxn>
                  <a:cxn ang="0">
                    <a:pos x="316" y="0"/>
                  </a:cxn>
                </a:cxnLst>
                <a:rect l="0" t="0" r="r" b="b"/>
                <a:pathLst>
                  <a:path w="316" h="241">
                    <a:moveTo>
                      <a:pt x="0" y="241"/>
                    </a:moveTo>
                    <a:lnTo>
                      <a:pt x="81" y="182"/>
                    </a:lnTo>
                    <a:lnTo>
                      <a:pt x="149" y="130"/>
                    </a:lnTo>
                    <a:lnTo>
                      <a:pt x="201" y="90"/>
                    </a:lnTo>
                    <a:lnTo>
                      <a:pt x="245" y="56"/>
                    </a:lnTo>
                    <a:lnTo>
                      <a:pt x="279" y="31"/>
                    </a:lnTo>
                    <a:lnTo>
                      <a:pt x="300" y="16"/>
                    </a:lnTo>
                    <a:lnTo>
                      <a:pt x="313" y="6"/>
                    </a:lnTo>
                    <a:lnTo>
                      <a:pt x="3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60"/>
              <p:cNvSpPr>
                <a:spLocks noChangeShapeType="1"/>
              </p:cNvSpPr>
              <p:nvPr/>
            </p:nvSpPr>
            <p:spPr bwMode="auto">
              <a:xfrm flipV="1">
                <a:off x="5680" y="3130"/>
                <a:ext cx="699" cy="47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61"/>
              <p:cNvSpPr>
                <a:spLocks/>
              </p:cNvSpPr>
              <p:nvPr/>
            </p:nvSpPr>
            <p:spPr bwMode="auto">
              <a:xfrm>
                <a:off x="5486" y="3137"/>
                <a:ext cx="883" cy="481"/>
              </a:xfrm>
              <a:custGeom>
                <a:avLst/>
                <a:gdLst/>
                <a:ahLst/>
                <a:cxnLst>
                  <a:cxn ang="0">
                    <a:pos x="167" y="481"/>
                  </a:cxn>
                  <a:cxn ang="0">
                    <a:pos x="0" y="305"/>
                  </a:cxn>
                  <a:cxn ang="0">
                    <a:pos x="318" y="61"/>
                  </a:cxn>
                  <a:cxn ang="0">
                    <a:pos x="785" y="0"/>
                  </a:cxn>
                  <a:cxn ang="0">
                    <a:pos x="167" y="481"/>
                  </a:cxn>
                </a:cxnLst>
                <a:rect l="0" t="0" r="r" b="b"/>
                <a:pathLst>
                  <a:path w="785" h="481">
                    <a:moveTo>
                      <a:pt x="167" y="481"/>
                    </a:moveTo>
                    <a:lnTo>
                      <a:pt x="0" y="305"/>
                    </a:lnTo>
                    <a:lnTo>
                      <a:pt x="318" y="61"/>
                    </a:lnTo>
                    <a:lnTo>
                      <a:pt x="785" y="0"/>
                    </a:lnTo>
                    <a:lnTo>
                      <a:pt x="167" y="481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Freeform 62"/>
              <p:cNvSpPr>
                <a:spLocks/>
              </p:cNvSpPr>
              <p:nvPr/>
            </p:nvSpPr>
            <p:spPr bwMode="auto">
              <a:xfrm>
                <a:off x="5486" y="3137"/>
                <a:ext cx="883" cy="481"/>
              </a:xfrm>
              <a:custGeom>
                <a:avLst/>
                <a:gdLst/>
                <a:ahLst/>
                <a:cxnLst>
                  <a:cxn ang="0">
                    <a:pos x="167" y="481"/>
                  </a:cxn>
                  <a:cxn ang="0">
                    <a:pos x="0" y="305"/>
                  </a:cxn>
                  <a:cxn ang="0">
                    <a:pos x="318" y="61"/>
                  </a:cxn>
                  <a:cxn ang="0">
                    <a:pos x="785" y="0"/>
                  </a:cxn>
                  <a:cxn ang="0">
                    <a:pos x="167" y="481"/>
                  </a:cxn>
                </a:cxnLst>
                <a:rect l="0" t="0" r="r" b="b"/>
                <a:pathLst>
                  <a:path w="785" h="481">
                    <a:moveTo>
                      <a:pt x="167" y="481"/>
                    </a:moveTo>
                    <a:lnTo>
                      <a:pt x="0" y="305"/>
                    </a:lnTo>
                    <a:lnTo>
                      <a:pt x="318" y="61"/>
                    </a:lnTo>
                    <a:lnTo>
                      <a:pt x="785" y="0"/>
                    </a:lnTo>
                    <a:lnTo>
                      <a:pt x="167" y="48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Freeform 63"/>
              <p:cNvSpPr>
                <a:spLocks/>
              </p:cNvSpPr>
              <p:nvPr/>
            </p:nvSpPr>
            <p:spPr bwMode="auto">
              <a:xfrm>
                <a:off x="4984" y="3109"/>
                <a:ext cx="689" cy="5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3" y="509"/>
                  </a:cxn>
                  <a:cxn ang="0">
                    <a:pos x="446" y="327"/>
                  </a:cxn>
                  <a:cxn ang="0">
                    <a:pos x="108" y="43"/>
                  </a:cxn>
                  <a:cxn ang="0">
                    <a:pos x="0" y="0"/>
                  </a:cxn>
                </a:cxnLst>
                <a:rect l="0" t="0" r="r" b="b"/>
                <a:pathLst>
                  <a:path w="613" h="509">
                    <a:moveTo>
                      <a:pt x="0" y="0"/>
                    </a:moveTo>
                    <a:lnTo>
                      <a:pt x="613" y="509"/>
                    </a:lnTo>
                    <a:lnTo>
                      <a:pt x="446" y="327"/>
                    </a:lnTo>
                    <a:lnTo>
                      <a:pt x="108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Freeform 64"/>
              <p:cNvSpPr>
                <a:spLocks/>
              </p:cNvSpPr>
              <p:nvPr/>
            </p:nvSpPr>
            <p:spPr bwMode="auto">
              <a:xfrm>
                <a:off x="4984" y="3109"/>
                <a:ext cx="689" cy="5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3" y="509"/>
                  </a:cxn>
                  <a:cxn ang="0">
                    <a:pos x="446" y="327"/>
                  </a:cxn>
                  <a:cxn ang="0">
                    <a:pos x="108" y="43"/>
                  </a:cxn>
                  <a:cxn ang="0">
                    <a:pos x="0" y="0"/>
                  </a:cxn>
                </a:cxnLst>
                <a:rect l="0" t="0" r="r" b="b"/>
                <a:pathLst>
                  <a:path w="613" h="509">
                    <a:moveTo>
                      <a:pt x="0" y="0"/>
                    </a:moveTo>
                    <a:lnTo>
                      <a:pt x="613" y="509"/>
                    </a:lnTo>
                    <a:lnTo>
                      <a:pt x="446" y="327"/>
                    </a:lnTo>
                    <a:lnTo>
                      <a:pt x="108" y="4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Freeform 65"/>
              <p:cNvSpPr>
                <a:spLocks/>
              </p:cNvSpPr>
              <p:nvPr/>
            </p:nvSpPr>
            <p:spPr bwMode="auto">
              <a:xfrm>
                <a:off x="5948" y="2744"/>
                <a:ext cx="28" cy="158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1" y="16"/>
                  </a:cxn>
                  <a:cxn ang="0">
                    <a:pos x="18" y="19"/>
                  </a:cxn>
                  <a:cxn ang="0">
                    <a:pos x="15" y="22"/>
                  </a:cxn>
                  <a:cxn ang="0">
                    <a:pos x="15" y="28"/>
                  </a:cxn>
                  <a:cxn ang="0">
                    <a:pos x="12" y="31"/>
                  </a:cxn>
                  <a:cxn ang="0">
                    <a:pos x="12" y="37"/>
                  </a:cxn>
                  <a:cxn ang="0">
                    <a:pos x="12" y="44"/>
                  </a:cxn>
                  <a:cxn ang="0">
                    <a:pos x="12" y="50"/>
                  </a:cxn>
                  <a:cxn ang="0">
                    <a:pos x="12" y="105"/>
                  </a:cxn>
                  <a:cxn ang="0">
                    <a:pos x="12" y="112"/>
                  </a:cxn>
                  <a:cxn ang="0">
                    <a:pos x="12" y="118"/>
                  </a:cxn>
                  <a:cxn ang="0">
                    <a:pos x="12" y="124"/>
                  </a:cxn>
                  <a:cxn ang="0">
                    <a:pos x="12" y="130"/>
                  </a:cxn>
                  <a:cxn ang="0">
                    <a:pos x="15" y="133"/>
                  </a:cxn>
                  <a:cxn ang="0">
                    <a:pos x="18" y="136"/>
                  </a:cxn>
                  <a:cxn ang="0">
                    <a:pos x="21" y="139"/>
                  </a:cxn>
                  <a:cxn ang="0">
                    <a:pos x="25" y="142"/>
                  </a:cxn>
                  <a:cxn ang="0">
                    <a:pos x="25" y="158"/>
                  </a:cxn>
                  <a:cxn ang="0">
                    <a:pos x="21" y="155"/>
                  </a:cxn>
                  <a:cxn ang="0">
                    <a:pos x="18" y="152"/>
                  </a:cxn>
                  <a:cxn ang="0">
                    <a:pos x="15" y="149"/>
                  </a:cxn>
                  <a:cxn ang="0">
                    <a:pos x="12" y="146"/>
                  </a:cxn>
                  <a:cxn ang="0">
                    <a:pos x="9" y="142"/>
                  </a:cxn>
                  <a:cxn ang="0">
                    <a:pos x="6" y="139"/>
                  </a:cxn>
                  <a:cxn ang="0">
                    <a:pos x="3" y="136"/>
                  </a:cxn>
                  <a:cxn ang="0">
                    <a:pos x="3" y="130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0" y="50"/>
                  </a:cxn>
                  <a:cxn ang="0">
                    <a:pos x="0" y="44"/>
                  </a:cxn>
                  <a:cxn ang="0">
                    <a:pos x="0" y="37"/>
                  </a:cxn>
                  <a:cxn ang="0">
                    <a:pos x="0" y="31"/>
                  </a:cxn>
                  <a:cxn ang="0">
                    <a:pos x="3" y="28"/>
                  </a:cxn>
                  <a:cxn ang="0">
                    <a:pos x="3" y="22"/>
                  </a:cxn>
                  <a:cxn ang="0">
                    <a:pos x="6" y="19"/>
                  </a:cxn>
                  <a:cxn ang="0">
                    <a:pos x="9" y="16"/>
                  </a:cxn>
                  <a:cxn ang="0">
                    <a:pos x="12" y="13"/>
                  </a:cxn>
                  <a:cxn ang="0">
                    <a:pos x="15" y="10"/>
                  </a:cxn>
                  <a:cxn ang="0">
                    <a:pos x="18" y="7"/>
                  </a:cxn>
                  <a:cxn ang="0">
                    <a:pos x="21" y="3"/>
                  </a:cxn>
                  <a:cxn ang="0">
                    <a:pos x="25" y="0"/>
                  </a:cxn>
                </a:cxnLst>
                <a:rect l="0" t="0" r="r" b="b"/>
                <a:pathLst>
                  <a:path w="25" h="158">
                    <a:moveTo>
                      <a:pt x="25" y="0"/>
                    </a:moveTo>
                    <a:lnTo>
                      <a:pt x="25" y="13"/>
                    </a:lnTo>
                    <a:lnTo>
                      <a:pt x="25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1"/>
                    </a:lnTo>
                    <a:lnTo>
                      <a:pt x="12" y="44"/>
                    </a:lnTo>
                    <a:lnTo>
                      <a:pt x="12" y="47"/>
                    </a:lnTo>
                    <a:lnTo>
                      <a:pt x="12" y="50"/>
                    </a:lnTo>
                    <a:lnTo>
                      <a:pt x="12" y="53"/>
                    </a:lnTo>
                    <a:lnTo>
                      <a:pt x="12" y="105"/>
                    </a:lnTo>
                    <a:lnTo>
                      <a:pt x="12" y="108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5" y="130"/>
                    </a:lnTo>
                    <a:lnTo>
                      <a:pt x="15" y="133"/>
                    </a:lnTo>
                    <a:lnTo>
                      <a:pt x="15" y="136"/>
                    </a:lnTo>
                    <a:lnTo>
                      <a:pt x="18" y="136"/>
                    </a:lnTo>
                    <a:lnTo>
                      <a:pt x="18" y="139"/>
                    </a:lnTo>
                    <a:lnTo>
                      <a:pt x="21" y="139"/>
                    </a:lnTo>
                    <a:lnTo>
                      <a:pt x="21" y="142"/>
                    </a:lnTo>
                    <a:lnTo>
                      <a:pt x="25" y="142"/>
                    </a:lnTo>
                    <a:lnTo>
                      <a:pt x="25" y="146"/>
                    </a:lnTo>
                    <a:lnTo>
                      <a:pt x="25" y="158"/>
                    </a:lnTo>
                    <a:lnTo>
                      <a:pt x="21" y="158"/>
                    </a:lnTo>
                    <a:lnTo>
                      <a:pt x="21" y="155"/>
                    </a:lnTo>
                    <a:lnTo>
                      <a:pt x="18" y="155"/>
                    </a:lnTo>
                    <a:lnTo>
                      <a:pt x="18" y="152"/>
                    </a:lnTo>
                    <a:lnTo>
                      <a:pt x="15" y="152"/>
                    </a:lnTo>
                    <a:lnTo>
                      <a:pt x="15" y="149"/>
                    </a:lnTo>
                    <a:lnTo>
                      <a:pt x="12" y="149"/>
                    </a:lnTo>
                    <a:lnTo>
                      <a:pt x="12" y="146"/>
                    </a:lnTo>
                    <a:lnTo>
                      <a:pt x="9" y="146"/>
                    </a:lnTo>
                    <a:lnTo>
                      <a:pt x="9" y="142"/>
                    </a:lnTo>
                    <a:lnTo>
                      <a:pt x="6" y="142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3" y="136"/>
                    </a:lnTo>
                    <a:lnTo>
                      <a:pt x="3" y="133"/>
                    </a:lnTo>
                    <a:lnTo>
                      <a:pt x="3" y="130"/>
                    </a:lnTo>
                    <a:lnTo>
                      <a:pt x="3" y="127"/>
                    </a:lnTo>
                    <a:lnTo>
                      <a:pt x="0" y="124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0" y="115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50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10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18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Freeform 66"/>
              <p:cNvSpPr>
                <a:spLocks/>
              </p:cNvSpPr>
              <p:nvPr/>
            </p:nvSpPr>
            <p:spPr bwMode="auto">
              <a:xfrm>
                <a:off x="6011" y="2747"/>
                <a:ext cx="38" cy="118"/>
              </a:xfrm>
              <a:custGeom>
                <a:avLst/>
                <a:gdLst/>
                <a:ahLst/>
                <a:cxnLst>
                  <a:cxn ang="0">
                    <a:pos x="34" y="118"/>
                  </a:cxn>
                  <a:cxn ang="0">
                    <a:pos x="21" y="118"/>
                  </a:cxn>
                  <a:cxn ang="0">
                    <a:pos x="21" y="10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18"/>
                  </a:cxn>
                </a:cxnLst>
                <a:rect l="0" t="0" r="r" b="b"/>
                <a:pathLst>
                  <a:path w="34" h="118">
                    <a:moveTo>
                      <a:pt x="34" y="118"/>
                    </a:moveTo>
                    <a:lnTo>
                      <a:pt x="21" y="118"/>
                    </a:lnTo>
                    <a:lnTo>
                      <a:pt x="21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Freeform 67"/>
              <p:cNvSpPr>
                <a:spLocks noEditPoints="1"/>
              </p:cNvSpPr>
              <p:nvPr/>
            </p:nvSpPr>
            <p:spPr bwMode="auto">
              <a:xfrm>
                <a:off x="6101" y="2744"/>
                <a:ext cx="87" cy="124"/>
              </a:xfrm>
              <a:custGeom>
                <a:avLst/>
                <a:gdLst/>
                <a:ahLst/>
                <a:cxnLst>
                  <a:cxn ang="0">
                    <a:pos x="9" y="90"/>
                  </a:cxn>
                  <a:cxn ang="0">
                    <a:pos x="12" y="99"/>
                  </a:cxn>
                  <a:cxn ang="0">
                    <a:pos x="15" y="105"/>
                  </a:cxn>
                  <a:cxn ang="0">
                    <a:pos x="22" y="108"/>
                  </a:cxn>
                  <a:cxn ang="0">
                    <a:pos x="28" y="112"/>
                  </a:cxn>
                  <a:cxn ang="0">
                    <a:pos x="34" y="115"/>
                  </a:cxn>
                  <a:cxn ang="0">
                    <a:pos x="43" y="115"/>
                  </a:cxn>
                  <a:cxn ang="0">
                    <a:pos x="49" y="112"/>
                  </a:cxn>
                  <a:cxn ang="0">
                    <a:pos x="56" y="108"/>
                  </a:cxn>
                  <a:cxn ang="0">
                    <a:pos x="62" y="105"/>
                  </a:cxn>
                  <a:cxn ang="0">
                    <a:pos x="65" y="99"/>
                  </a:cxn>
                  <a:cxn ang="0">
                    <a:pos x="65" y="90"/>
                  </a:cxn>
                  <a:cxn ang="0">
                    <a:pos x="68" y="84"/>
                  </a:cxn>
                  <a:cxn ang="0">
                    <a:pos x="68" y="34"/>
                  </a:cxn>
                  <a:cxn ang="0">
                    <a:pos x="65" y="28"/>
                  </a:cxn>
                  <a:cxn ang="0">
                    <a:pos x="62" y="22"/>
                  </a:cxn>
                  <a:cxn ang="0">
                    <a:pos x="59" y="16"/>
                  </a:cxn>
                  <a:cxn ang="0">
                    <a:pos x="53" y="13"/>
                  </a:cxn>
                  <a:cxn ang="0">
                    <a:pos x="43" y="13"/>
                  </a:cxn>
                  <a:cxn ang="0">
                    <a:pos x="37" y="10"/>
                  </a:cxn>
                  <a:cxn ang="0">
                    <a:pos x="31" y="13"/>
                  </a:cxn>
                  <a:cxn ang="0">
                    <a:pos x="25" y="16"/>
                  </a:cxn>
                  <a:cxn ang="0">
                    <a:pos x="18" y="19"/>
                  </a:cxn>
                  <a:cxn ang="0">
                    <a:pos x="15" y="25"/>
                  </a:cxn>
                  <a:cxn ang="0">
                    <a:pos x="12" y="31"/>
                  </a:cxn>
                  <a:cxn ang="0">
                    <a:pos x="9" y="37"/>
                  </a:cxn>
                  <a:cxn ang="0">
                    <a:pos x="9" y="84"/>
                  </a:cxn>
                  <a:cxn ang="0">
                    <a:pos x="0" y="41"/>
                  </a:cxn>
                  <a:cxn ang="0">
                    <a:pos x="0" y="31"/>
                  </a:cxn>
                  <a:cxn ang="0">
                    <a:pos x="3" y="22"/>
                  </a:cxn>
                  <a:cxn ang="0">
                    <a:pos x="6" y="16"/>
                  </a:cxn>
                  <a:cxn ang="0">
                    <a:pos x="9" y="10"/>
                  </a:cxn>
                  <a:cxn ang="0">
                    <a:pos x="18" y="7"/>
                  </a:cxn>
                  <a:cxn ang="0">
                    <a:pos x="25" y="3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9" y="3"/>
                  </a:cxn>
                  <a:cxn ang="0">
                    <a:pos x="65" y="10"/>
                  </a:cxn>
                  <a:cxn ang="0">
                    <a:pos x="71" y="16"/>
                  </a:cxn>
                  <a:cxn ang="0">
                    <a:pos x="74" y="22"/>
                  </a:cxn>
                  <a:cxn ang="0">
                    <a:pos x="77" y="28"/>
                  </a:cxn>
                  <a:cxn ang="0">
                    <a:pos x="77" y="37"/>
                  </a:cxn>
                  <a:cxn ang="0">
                    <a:pos x="77" y="81"/>
                  </a:cxn>
                  <a:cxn ang="0">
                    <a:pos x="77" y="90"/>
                  </a:cxn>
                  <a:cxn ang="0">
                    <a:pos x="77" y="99"/>
                  </a:cxn>
                  <a:cxn ang="0">
                    <a:pos x="74" y="105"/>
                  </a:cxn>
                  <a:cxn ang="0">
                    <a:pos x="71" y="112"/>
                  </a:cxn>
                  <a:cxn ang="0">
                    <a:pos x="65" y="115"/>
                  </a:cxn>
                  <a:cxn ang="0">
                    <a:pos x="59" y="121"/>
                  </a:cxn>
                  <a:cxn ang="0">
                    <a:pos x="49" y="121"/>
                  </a:cxn>
                  <a:cxn ang="0">
                    <a:pos x="43" y="124"/>
                  </a:cxn>
                  <a:cxn ang="0">
                    <a:pos x="34" y="124"/>
                  </a:cxn>
                  <a:cxn ang="0">
                    <a:pos x="28" y="121"/>
                  </a:cxn>
                  <a:cxn ang="0">
                    <a:pos x="18" y="121"/>
                  </a:cxn>
                  <a:cxn ang="0">
                    <a:pos x="15" y="115"/>
                  </a:cxn>
                  <a:cxn ang="0">
                    <a:pos x="9" y="112"/>
                  </a:cxn>
                  <a:cxn ang="0">
                    <a:pos x="6" y="105"/>
                  </a:cxn>
                  <a:cxn ang="0">
                    <a:pos x="0" y="102"/>
                  </a:cxn>
                  <a:cxn ang="0">
                    <a:pos x="0" y="93"/>
                  </a:cxn>
                  <a:cxn ang="0">
                    <a:pos x="0" y="84"/>
                  </a:cxn>
                </a:cxnLst>
                <a:rect l="0" t="0" r="r" b="b"/>
                <a:pathLst>
                  <a:path w="77" h="124">
                    <a:moveTo>
                      <a:pt x="9" y="84"/>
                    </a:moveTo>
                    <a:lnTo>
                      <a:pt x="9" y="87"/>
                    </a:lnTo>
                    <a:lnTo>
                      <a:pt x="9" y="90"/>
                    </a:lnTo>
                    <a:lnTo>
                      <a:pt x="12" y="93"/>
                    </a:lnTo>
                    <a:lnTo>
                      <a:pt x="12" y="96"/>
                    </a:lnTo>
                    <a:lnTo>
                      <a:pt x="12" y="99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5" y="105"/>
                    </a:lnTo>
                    <a:lnTo>
                      <a:pt x="18" y="105"/>
                    </a:lnTo>
                    <a:lnTo>
                      <a:pt x="18" y="108"/>
                    </a:lnTo>
                    <a:lnTo>
                      <a:pt x="22" y="108"/>
                    </a:lnTo>
                    <a:lnTo>
                      <a:pt x="25" y="108"/>
                    </a:lnTo>
                    <a:lnTo>
                      <a:pt x="25" y="112"/>
                    </a:lnTo>
                    <a:lnTo>
                      <a:pt x="28" y="112"/>
                    </a:lnTo>
                    <a:lnTo>
                      <a:pt x="31" y="112"/>
                    </a:lnTo>
                    <a:lnTo>
                      <a:pt x="34" y="112"/>
                    </a:lnTo>
                    <a:lnTo>
                      <a:pt x="34" y="115"/>
                    </a:lnTo>
                    <a:lnTo>
                      <a:pt x="37" y="115"/>
                    </a:lnTo>
                    <a:lnTo>
                      <a:pt x="40" y="115"/>
                    </a:lnTo>
                    <a:lnTo>
                      <a:pt x="43" y="115"/>
                    </a:lnTo>
                    <a:lnTo>
                      <a:pt x="43" y="112"/>
                    </a:lnTo>
                    <a:lnTo>
                      <a:pt x="46" y="112"/>
                    </a:lnTo>
                    <a:lnTo>
                      <a:pt x="49" y="112"/>
                    </a:lnTo>
                    <a:lnTo>
                      <a:pt x="53" y="112"/>
                    </a:lnTo>
                    <a:lnTo>
                      <a:pt x="53" y="108"/>
                    </a:lnTo>
                    <a:lnTo>
                      <a:pt x="56" y="108"/>
                    </a:lnTo>
                    <a:lnTo>
                      <a:pt x="59" y="108"/>
                    </a:lnTo>
                    <a:lnTo>
                      <a:pt x="59" y="105"/>
                    </a:lnTo>
                    <a:lnTo>
                      <a:pt x="62" y="105"/>
                    </a:lnTo>
                    <a:lnTo>
                      <a:pt x="62" y="102"/>
                    </a:lnTo>
                    <a:lnTo>
                      <a:pt x="62" y="99"/>
                    </a:lnTo>
                    <a:lnTo>
                      <a:pt x="65" y="99"/>
                    </a:lnTo>
                    <a:lnTo>
                      <a:pt x="65" y="96"/>
                    </a:lnTo>
                    <a:lnTo>
                      <a:pt x="65" y="93"/>
                    </a:lnTo>
                    <a:lnTo>
                      <a:pt x="65" y="90"/>
                    </a:lnTo>
                    <a:lnTo>
                      <a:pt x="68" y="90"/>
                    </a:lnTo>
                    <a:lnTo>
                      <a:pt x="68" y="87"/>
                    </a:lnTo>
                    <a:lnTo>
                      <a:pt x="68" y="84"/>
                    </a:lnTo>
                    <a:lnTo>
                      <a:pt x="68" y="41"/>
                    </a:lnTo>
                    <a:lnTo>
                      <a:pt x="68" y="37"/>
                    </a:lnTo>
                    <a:lnTo>
                      <a:pt x="68" y="34"/>
                    </a:lnTo>
                    <a:lnTo>
                      <a:pt x="65" y="34"/>
                    </a:lnTo>
                    <a:lnTo>
                      <a:pt x="65" y="31"/>
                    </a:lnTo>
                    <a:lnTo>
                      <a:pt x="65" y="28"/>
                    </a:lnTo>
                    <a:lnTo>
                      <a:pt x="65" y="25"/>
                    </a:lnTo>
                    <a:lnTo>
                      <a:pt x="62" y="25"/>
                    </a:lnTo>
                    <a:lnTo>
                      <a:pt x="62" y="22"/>
                    </a:lnTo>
                    <a:lnTo>
                      <a:pt x="62" y="19"/>
                    </a:lnTo>
                    <a:lnTo>
                      <a:pt x="59" y="19"/>
                    </a:lnTo>
                    <a:lnTo>
                      <a:pt x="59" y="16"/>
                    </a:lnTo>
                    <a:lnTo>
                      <a:pt x="56" y="16"/>
                    </a:lnTo>
                    <a:lnTo>
                      <a:pt x="53" y="16"/>
                    </a:lnTo>
                    <a:lnTo>
                      <a:pt x="53" y="13"/>
                    </a:lnTo>
                    <a:lnTo>
                      <a:pt x="49" y="13"/>
                    </a:lnTo>
                    <a:lnTo>
                      <a:pt x="46" y="13"/>
                    </a:lnTo>
                    <a:lnTo>
                      <a:pt x="43" y="13"/>
                    </a:lnTo>
                    <a:lnTo>
                      <a:pt x="43" y="10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34" y="10"/>
                    </a:lnTo>
                    <a:lnTo>
                      <a:pt x="34" y="13"/>
                    </a:lnTo>
                    <a:lnTo>
                      <a:pt x="31" y="13"/>
                    </a:lnTo>
                    <a:lnTo>
                      <a:pt x="28" y="13"/>
                    </a:lnTo>
                    <a:lnTo>
                      <a:pt x="25" y="13"/>
                    </a:lnTo>
                    <a:lnTo>
                      <a:pt x="25" y="16"/>
                    </a:lnTo>
                    <a:lnTo>
                      <a:pt x="22" y="16"/>
                    </a:lnTo>
                    <a:lnTo>
                      <a:pt x="18" y="16"/>
                    </a:lnTo>
                    <a:lnTo>
                      <a:pt x="18" y="19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1"/>
                    </a:lnTo>
                    <a:lnTo>
                      <a:pt x="9" y="44"/>
                    </a:lnTo>
                    <a:lnTo>
                      <a:pt x="9" y="84"/>
                    </a:lnTo>
                    <a:close/>
                    <a:moveTo>
                      <a:pt x="0" y="81"/>
                    </a:move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18" y="3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3" y="3"/>
                    </a:lnTo>
                    <a:lnTo>
                      <a:pt x="56" y="3"/>
                    </a:lnTo>
                    <a:lnTo>
                      <a:pt x="59" y="3"/>
                    </a:lnTo>
                    <a:lnTo>
                      <a:pt x="59" y="7"/>
                    </a:lnTo>
                    <a:lnTo>
                      <a:pt x="62" y="7"/>
                    </a:lnTo>
                    <a:lnTo>
                      <a:pt x="65" y="10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71" y="16"/>
                    </a:lnTo>
                    <a:lnTo>
                      <a:pt x="71" y="19"/>
                    </a:lnTo>
                    <a:lnTo>
                      <a:pt x="74" y="19"/>
                    </a:lnTo>
                    <a:lnTo>
                      <a:pt x="74" y="22"/>
                    </a:lnTo>
                    <a:lnTo>
                      <a:pt x="74" y="25"/>
                    </a:lnTo>
                    <a:lnTo>
                      <a:pt x="77" y="25"/>
                    </a:lnTo>
                    <a:lnTo>
                      <a:pt x="77" y="28"/>
                    </a:lnTo>
                    <a:lnTo>
                      <a:pt x="77" y="31"/>
                    </a:lnTo>
                    <a:lnTo>
                      <a:pt x="77" y="34"/>
                    </a:lnTo>
                    <a:lnTo>
                      <a:pt x="77" y="37"/>
                    </a:lnTo>
                    <a:lnTo>
                      <a:pt x="77" y="41"/>
                    </a:lnTo>
                    <a:lnTo>
                      <a:pt x="77" y="44"/>
                    </a:lnTo>
                    <a:lnTo>
                      <a:pt x="77" y="81"/>
                    </a:lnTo>
                    <a:lnTo>
                      <a:pt x="77" y="84"/>
                    </a:lnTo>
                    <a:lnTo>
                      <a:pt x="77" y="87"/>
                    </a:lnTo>
                    <a:lnTo>
                      <a:pt x="77" y="90"/>
                    </a:lnTo>
                    <a:lnTo>
                      <a:pt x="77" y="93"/>
                    </a:lnTo>
                    <a:lnTo>
                      <a:pt x="77" y="96"/>
                    </a:lnTo>
                    <a:lnTo>
                      <a:pt x="77" y="99"/>
                    </a:lnTo>
                    <a:lnTo>
                      <a:pt x="74" y="99"/>
                    </a:lnTo>
                    <a:lnTo>
                      <a:pt x="74" y="102"/>
                    </a:lnTo>
                    <a:lnTo>
                      <a:pt x="74" y="105"/>
                    </a:lnTo>
                    <a:lnTo>
                      <a:pt x="71" y="105"/>
                    </a:lnTo>
                    <a:lnTo>
                      <a:pt x="71" y="108"/>
                    </a:lnTo>
                    <a:lnTo>
                      <a:pt x="71" y="112"/>
                    </a:lnTo>
                    <a:lnTo>
                      <a:pt x="68" y="112"/>
                    </a:lnTo>
                    <a:lnTo>
                      <a:pt x="68" y="115"/>
                    </a:lnTo>
                    <a:lnTo>
                      <a:pt x="65" y="115"/>
                    </a:lnTo>
                    <a:lnTo>
                      <a:pt x="62" y="118"/>
                    </a:lnTo>
                    <a:lnTo>
                      <a:pt x="59" y="118"/>
                    </a:lnTo>
                    <a:lnTo>
                      <a:pt x="59" y="121"/>
                    </a:lnTo>
                    <a:lnTo>
                      <a:pt x="56" y="121"/>
                    </a:lnTo>
                    <a:lnTo>
                      <a:pt x="53" y="121"/>
                    </a:lnTo>
                    <a:lnTo>
                      <a:pt x="49" y="121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1" y="124"/>
                    </a:lnTo>
                    <a:lnTo>
                      <a:pt x="28" y="124"/>
                    </a:lnTo>
                    <a:lnTo>
                      <a:pt x="28" y="121"/>
                    </a:lnTo>
                    <a:lnTo>
                      <a:pt x="25" y="121"/>
                    </a:lnTo>
                    <a:lnTo>
                      <a:pt x="22" y="121"/>
                    </a:lnTo>
                    <a:lnTo>
                      <a:pt x="18" y="121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5"/>
                    </a:lnTo>
                    <a:lnTo>
                      <a:pt x="12" y="115"/>
                    </a:lnTo>
                    <a:lnTo>
                      <a:pt x="9" y="115"/>
                    </a:lnTo>
                    <a:lnTo>
                      <a:pt x="9" y="112"/>
                    </a:lnTo>
                    <a:lnTo>
                      <a:pt x="6" y="112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0" y="102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Freeform 68"/>
              <p:cNvSpPr>
                <a:spLocks noEditPoints="1"/>
              </p:cNvSpPr>
              <p:nvPr/>
            </p:nvSpPr>
            <p:spPr bwMode="auto">
              <a:xfrm>
                <a:off x="6206" y="2744"/>
                <a:ext cx="90" cy="124"/>
              </a:xfrm>
              <a:custGeom>
                <a:avLst/>
                <a:gdLst/>
                <a:ahLst/>
                <a:cxnLst>
                  <a:cxn ang="0">
                    <a:pos x="12" y="90"/>
                  </a:cxn>
                  <a:cxn ang="0">
                    <a:pos x="15" y="96"/>
                  </a:cxn>
                  <a:cxn ang="0">
                    <a:pos x="18" y="102"/>
                  </a:cxn>
                  <a:cxn ang="0">
                    <a:pos x="21" y="108"/>
                  </a:cxn>
                  <a:cxn ang="0">
                    <a:pos x="28" y="112"/>
                  </a:cxn>
                  <a:cxn ang="0">
                    <a:pos x="37" y="115"/>
                  </a:cxn>
                  <a:cxn ang="0">
                    <a:pos x="43" y="112"/>
                  </a:cxn>
                  <a:cxn ang="0">
                    <a:pos x="52" y="112"/>
                  </a:cxn>
                  <a:cxn ang="0">
                    <a:pos x="58" y="108"/>
                  </a:cxn>
                  <a:cxn ang="0">
                    <a:pos x="62" y="102"/>
                  </a:cxn>
                  <a:cxn ang="0">
                    <a:pos x="65" y="96"/>
                  </a:cxn>
                  <a:cxn ang="0">
                    <a:pos x="68" y="90"/>
                  </a:cxn>
                  <a:cxn ang="0">
                    <a:pos x="68" y="41"/>
                  </a:cxn>
                  <a:cxn ang="0">
                    <a:pos x="68" y="31"/>
                  </a:cxn>
                  <a:cxn ang="0">
                    <a:pos x="65" y="25"/>
                  </a:cxn>
                  <a:cxn ang="0">
                    <a:pos x="62" y="19"/>
                  </a:cxn>
                  <a:cxn ang="0">
                    <a:pos x="55" y="16"/>
                  </a:cxn>
                  <a:cxn ang="0">
                    <a:pos x="49" y="13"/>
                  </a:cxn>
                  <a:cxn ang="0">
                    <a:pos x="43" y="10"/>
                  </a:cxn>
                  <a:cxn ang="0">
                    <a:pos x="37" y="13"/>
                  </a:cxn>
                  <a:cxn ang="0">
                    <a:pos x="28" y="13"/>
                  </a:cxn>
                  <a:cxn ang="0">
                    <a:pos x="21" y="16"/>
                  </a:cxn>
                  <a:cxn ang="0">
                    <a:pos x="18" y="22"/>
                  </a:cxn>
                  <a:cxn ang="0">
                    <a:pos x="15" y="28"/>
                  </a:cxn>
                  <a:cxn ang="0">
                    <a:pos x="12" y="34"/>
                  </a:cxn>
                  <a:cxn ang="0">
                    <a:pos x="12" y="44"/>
                  </a:cxn>
                  <a:cxn ang="0">
                    <a:pos x="0" y="44"/>
                  </a:cxn>
                  <a:cxn ang="0">
                    <a:pos x="0" y="34"/>
                  </a:cxn>
                  <a:cxn ang="0">
                    <a:pos x="3" y="28"/>
                  </a:cxn>
                  <a:cxn ang="0">
                    <a:pos x="3" y="19"/>
                  </a:cxn>
                  <a:cxn ang="0">
                    <a:pos x="9" y="16"/>
                  </a:cxn>
                  <a:cxn ang="0">
                    <a:pos x="12" y="10"/>
                  </a:cxn>
                  <a:cxn ang="0">
                    <a:pos x="18" y="7"/>
                  </a:cxn>
                  <a:cxn ang="0">
                    <a:pos x="24" y="3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5" y="3"/>
                  </a:cxn>
                  <a:cxn ang="0">
                    <a:pos x="62" y="7"/>
                  </a:cxn>
                  <a:cxn ang="0">
                    <a:pos x="68" y="10"/>
                  </a:cxn>
                  <a:cxn ang="0">
                    <a:pos x="71" y="16"/>
                  </a:cxn>
                  <a:cxn ang="0">
                    <a:pos x="74" y="22"/>
                  </a:cxn>
                  <a:cxn ang="0">
                    <a:pos x="77" y="28"/>
                  </a:cxn>
                  <a:cxn ang="0">
                    <a:pos x="80" y="34"/>
                  </a:cxn>
                  <a:cxn ang="0">
                    <a:pos x="80" y="44"/>
                  </a:cxn>
                  <a:cxn ang="0">
                    <a:pos x="80" y="87"/>
                  </a:cxn>
                  <a:cxn ang="0">
                    <a:pos x="77" y="96"/>
                  </a:cxn>
                  <a:cxn ang="0">
                    <a:pos x="74" y="102"/>
                  </a:cxn>
                  <a:cxn ang="0">
                    <a:pos x="71" y="108"/>
                  </a:cxn>
                  <a:cxn ang="0">
                    <a:pos x="68" y="115"/>
                  </a:cxn>
                  <a:cxn ang="0">
                    <a:pos x="62" y="118"/>
                  </a:cxn>
                  <a:cxn ang="0">
                    <a:pos x="55" y="121"/>
                  </a:cxn>
                  <a:cxn ang="0">
                    <a:pos x="46" y="124"/>
                  </a:cxn>
                  <a:cxn ang="0">
                    <a:pos x="37" y="124"/>
                  </a:cxn>
                  <a:cxn ang="0">
                    <a:pos x="28" y="124"/>
                  </a:cxn>
                  <a:cxn ang="0">
                    <a:pos x="21" y="121"/>
                  </a:cxn>
                  <a:cxn ang="0">
                    <a:pos x="15" y="118"/>
                  </a:cxn>
                  <a:cxn ang="0">
                    <a:pos x="12" y="112"/>
                  </a:cxn>
                  <a:cxn ang="0">
                    <a:pos x="6" y="108"/>
                  </a:cxn>
                  <a:cxn ang="0">
                    <a:pos x="3" y="102"/>
                  </a:cxn>
                  <a:cxn ang="0">
                    <a:pos x="0" y="96"/>
                  </a:cxn>
                  <a:cxn ang="0">
                    <a:pos x="0" y="87"/>
                  </a:cxn>
                </a:cxnLst>
                <a:rect l="0" t="0" r="r" b="b"/>
                <a:pathLst>
                  <a:path w="80" h="124">
                    <a:moveTo>
                      <a:pt x="12" y="84"/>
                    </a:moveTo>
                    <a:lnTo>
                      <a:pt x="12" y="87"/>
                    </a:lnTo>
                    <a:lnTo>
                      <a:pt x="12" y="90"/>
                    </a:lnTo>
                    <a:lnTo>
                      <a:pt x="12" y="93"/>
                    </a:lnTo>
                    <a:lnTo>
                      <a:pt x="12" y="96"/>
                    </a:lnTo>
                    <a:lnTo>
                      <a:pt x="15" y="96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8" y="102"/>
                    </a:lnTo>
                    <a:lnTo>
                      <a:pt x="18" y="105"/>
                    </a:lnTo>
                    <a:lnTo>
                      <a:pt x="21" y="105"/>
                    </a:lnTo>
                    <a:lnTo>
                      <a:pt x="21" y="108"/>
                    </a:lnTo>
                    <a:lnTo>
                      <a:pt x="24" y="108"/>
                    </a:lnTo>
                    <a:lnTo>
                      <a:pt x="24" y="112"/>
                    </a:lnTo>
                    <a:lnTo>
                      <a:pt x="28" y="112"/>
                    </a:lnTo>
                    <a:lnTo>
                      <a:pt x="31" y="112"/>
                    </a:lnTo>
                    <a:lnTo>
                      <a:pt x="34" y="112"/>
                    </a:lnTo>
                    <a:lnTo>
                      <a:pt x="37" y="115"/>
                    </a:lnTo>
                    <a:lnTo>
                      <a:pt x="40" y="115"/>
                    </a:lnTo>
                    <a:lnTo>
                      <a:pt x="43" y="115"/>
                    </a:lnTo>
                    <a:lnTo>
                      <a:pt x="43" y="112"/>
                    </a:lnTo>
                    <a:lnTo>
                      <a:pt x="46" y="112"/>
                    </a:lnTo>
                    <a:lnTo>
                      <a:pt x="49" y="112"/>
                    </a:lnTo>
                    <a:lnTo>
                      <a:pt x="52" y="112"/>
                    </a:lnTo>
                    <a:lnTo>
                      <a:pt x="55" y="112"/>
                    </a:lnTo>
                    <a:lnTo>
                      <a:pt x="55" y="108"/>
                    </a:lnTo>
                    <a:lnTo>
                      <a:pt x="58" y="108"/>
                    </a:lnTo>
                    <a:lnTo>
                      <a:pt x="58" y="105"/>
                    </a:lnTo>
                    <a:lnTo>
                      <a:pt x="62" y="105"/>
                    </a:lnTo>
                    <a:lnTo>
                      <a:pt x="62" y="102"/>
                    </a:lnTo>
                    <a:lnTo>
                      <a:pt x="65" y="102"/>
                    </a:lnTo>
                    <a:lnTo>
                      <a:pt x="65" y="99"/>
                    </a:lnTo>
                    <a:lnTo>
                      <a:pt x="65" y="96"/>
                    </a:lnTo>
                    <a:lnTo>
                      <a:pt x="68" y="96"/>
                    </a:lnTo>
                    <a:lnTo>
                      <a:pt x="68" y="93"/>
                    </a:lnTo>
                    <a:lnTo>
                      <a:pt x="68" y="90"/>
                    </a:lnTo>
                    <a:lnTo>
                      <a:pt x="68" y="87"/>
                    </a:lnTo>
                    <a:lnTo>
                      <a:pt x="68" y="84"/>
                    </a:lnTo>
                    <a:lnTo>
                      <a:pt x="68" y="41"/>
                    </a:lnTo>
                    <a:lnTo>
                      <a:pt x="68" y="37"/>
                    </a:lnTo>
                    <a:lnTo>
                      <a:pt x="68" y="34"/>
                    </a:lnTo>
                    <a:lnTo>
                      <a:pt x="68" y="31"/>
                    </a:lnTo>
                    <a:lnTo>
                      <a:pt x="68" y="28"/>
                    </a:lnTo>
                    <a:lnTo>
                      <a:pt x="65" y="28"/>
                    </a:lnTo>
                    <a:lnTo>
                      <a:pt x="65" y="25"/>
                    </a:lnTo>
                    <a:lnTo>
                      <a:pt x="65" y="22"/>
                    </a:lnTo>
                    <a:lnTo>
                      <a:pt x="62" y="22"/>
                    </a:lnTo>
                    <a:lnTo>
                      <a:pt x="62" y="19"/>
                    </a:lnTo>
                    <a:lnTo>
                      <a:pt x="58" y="19"/>
                    </a:lnTo>
                    <a:lnTo>
                      <a:pt x="58" y="16"/>
                    </a:lnTo>
                    <a:lnTo>
                      <a:pt x="55" y="16"/>
                    </a:lnTo>
                    <a:lnTo>
                      <a:pt x="55" y="13"/>
                    </a:lnTo>
                    <a:lnTo>
                      <a:pt x="52" y="13"/>
                    </a:lnTo>
                    <a:lnTo>
                      <a:pt x="49" y="13"/>
                    </a:lnTo>
                    <a:lnTo>
                      <a:pt x="46" y="13"/>
                    </a:lnTo>
                    <a:lnTo>
                      <a:pt x="43" y="13"/>
                    </a:lnTo>
                    <a:lnTo>
                      <a:pt x="43" y="10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37" y="13"/>
                    </a:lnTo>
                    <a:lnTo>
                      <a:pt x="34" y="13"/>
                    </a:lnTo>
                    <a:lnTo>
                      <a:pt x="31" y="13"/>
                    </a:lnTo>
                    <a:lnTo>
                      <a:pt x="28" y="13"/>
                    </a:lnTo>
                    <a:lnTo>
                      <a:pt x="24" y="13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1"/>
                    </a:lnTo>
                    <a:lnTo>
                      <a:pt x="12" y="44"/>
                    </a:lnTo>
                    <a:lnTo>
                      <a:pt x="12" y="84"/>
                    </a:lnTo>
                    <a:close/>
                    <a:moveTo>
                      <a:pt x="0" y="81"/>
                    </a:move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10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55" y="3"/>
                    </a:lnTo>
                    <a:lnTo>
                      <a:pt x="58" y="3"/>
                    </a:lnTo>
                    <a:lnTo>
                      <a:pt x="58" y="7"/>
                    </a:lnTo>
                    <a:lnTo>
                      <a:pt x="62" y="7"/>
                    </a:lnTo>
                    <a:lnTo>
                      <a:pt x="65" y="7"/>
                    </a:lnTo>
                    <a:lnTo>
                      <a:pt x="65" y="10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71" y="13"/>
                    </a:lnTo>
                    <a:lnTo>
                      <a:pt x="71" y="16"/>
                    </a:lnTo>
                    <a:lnTo>
                      <a:pt x="74" y="16"/>
                    </a:lnTo>
                    <a:lnTo>
                      <a:pt x="74" y="19"/>
                    </a:lnTo>
                    <a:lnTo>
                      <a:pt x="74" y="22"/>
                    </a:lnTo>
                    <a:lnTo>
                      <a:pt x="77" y="22"/>
                    </a:lnTo>
                    <a:lnTo>
                      <a:pt x="77" y="25"/>
                    </a:lnTo>
                    <a:lnTo>
                      <a:pt x="77" y="28"/>
                    </a:lnTo>
                    <a:lnTo>
                      <a:pt x="77" y="31"/>
                    </a:lnTo>
                    <a:lnTo>
                      <a:pt x="80" y="31"/>
                    </a:lnTo>
                    <a:lnTo>
                      <a:pt x="80" y="34"/>
                    </a:lnTo>
                    <a:lnTo>
                      <a:pt x="80" y="37"/>
                    </a:lnTo>
                    <a:lnTo>
                      <a:pt x="80" y="41"/>
                    </a:lnTo>
                    <a:lnTo>
                      <a:pt x="80" y="44"/>
                    </a:lnTo>
                    <a:lnTo>
                      <a:pt x="80" y="81"/>
                    </a:lnTo>
                    <a:lnTo>
                      <a:pt x="80" y="84"/>
                    </a:lnTo>
                    <a:lnTo>
                      <a:pt x="80" y="87"/>
                    </a:lnTo>
                    <a:lnTo>
                      <a:pt x="80" y="90"/>
                    </a:lnTo>
                    <a:lnTo>
                      <a:pt x="80" y="93"/>
                    </a:lnTo>
                    <a:lnTo>
                      <a:pt x="77" y="96"/>
                    </a:lnTo>
                    <a:lnTo>
                      <a:pt x="77" y="99"/>
                    </a:lnTo>
                    <a:lnTo>
                      <a:pt x="77" y="102"/>
                    </a:lnTo>
                    <a:lnTo>
                      <a:pt x="74" y="102"/>
                    </a:lnTo>
                    <a:lnTo>
                      <a:pt x="74" y="105"/>
                    </a:lnTo>
                    <a:lnTo>
                      <a:pt x="74" y="108"/>
                    </a:lnTo>
                    <a:lnTo>
                      <a:pt x="71" y="108"/>
                    </a:lnTo>
                    <a:lnTo>
                      <a:pt x="71" y="112"/>
                    </a:lnTo>
                    <a:lnTo>
                      <a:pt x="68" y="112"/>
                    </a:lnTo>
                    <a:lnTo>
                      <a:pt x="68" y="115"/>
                    </a:lnTo>
                    <a:lnTo>
                      <a:pt x="65" y="115"/>
                    </a:lnTo>
                    <a:lnTo>
                      <a:pt x="65" y="118"/>
                    </a:lnTo>
                    <a:lnTo>
                      <a:pt x="62" y="118"/>
                    </a:lnTo>
                    <a:lnTo>
                      <a:pt x="58" y="118"/>
                    </a:lnTo>
                    <a:lnTo>
                      <a:pt x="58" y="121"/>
                    </a:lnTo>
                    <a:lnTo>
                      <a:pt x="55" y="121"/>
                    </a:lnTo>
                    <a:lnTo>
                      <a:pt x="52" y="121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1" y="124"/>
                    </a:lnTo>
                    <a:lnTo>
                      <a:pt x="28" y="124"/>
                    </a:lnTo>
                    <a:lnTo>
                      <a:pt x="28" y="121"/>
                    </a:lnTo>
                    <a:lnTo>
                      <a:pt x="24" y="121"/>
                    </a:lnTo>
                    <a:lnTo>
                      <a:pt x="21" y="121"/>
                    </a:lnTo>
                    <a:lnTo>
                      <a:pt x="21" y="118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5"/>
                    </a:lnTo>
                    <a:lnTo>
                      <a:pt x="12" y="115"/>
                    </a:lnTo>
                    <a:lnTo>
                      <a:pt x="12" y="112"/>
                    </a:lnTo>
                    <a:lnTo>
                      <a:pt x="9" y="112"/>
                    </a:lnTo>
                    <a:lnTo>
                      <a:pt x="9" y="108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3" y="96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Freeform 69"/>
              <p:cNvSpPr>
                <a:spLocks/>
              </p:cNvSpPr>
              <p:nvPr/>
            </p:nvSpPr>
            <p:spPr bwMode="auto">
              <a:xfrm>
                <a:off x="6314" y="2744"/>
                <a:ext cx="27" cy="15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6" y="3"/>
                  </a:cxn>
                  <a:cxn ang="0">
                    <a:pos x="9" y="7"/>
                  </a:cxn>
                  <a:cxn ang="0">
                    <a:pos x="12" y="10"/>
                  </a:cxn>
                  <a:cxn ang="0">
                    <a:pos x="15" y="13"/>
                  </a:cxn>
                  <a:cxn ang="0">
                    <a:pos x="18" y="16"/>
                  </a:cxn>
                  <a:cxn ang="0">
                    <a:pos x="18" y="22"/>
                  </a:cxn>
                  <a:cxn ang="0">
                    <a:pos x="21" y="25"/>
                  </a:cxn>
                  <a:cxn ang="0">
                    <a:pos x="21" y="31"/>
                  </a:cxn>
                  <a:cxn ang="0">
                    <a:pos x="24" y="34"/>
                  </a:cxn>
                  <a:cxn ang="0">
                    <a:pos x="24" y="41"/>
                  </a:cxn>
                  <a:cxn ang="0">
                    <a:pos x="24" y="47"/>
                  </a:cxn>
                  <a:cxn ang="0">
                    <a:pos x="24" y="108"/>
                  </a:cxn>
                  <a:cxn ang="0">
                    <a:pos x="24" y="115"/>
                  </a:cxn>
                  <a:cxn ang="0">
                    <a:pos x="24" y="121"/>
                  </a:cxn>
                  <a:cxn ang="0">
                    <a:pos x="21" y="127"/>
                  </a:cxn>
                  <a:cxn ang="0">
                    <a:pos x="21" y="133"/>
                  </a:cxn>
                  <a:cxn ang="0">
                    <a:pos x="18" y="136"/>
                  </a:cxn>
                  <a:cxn ang="0">
                    <a:pos x="18" y="142"/>
                  </a:cxn>
                  <a:cxn ang="0">
                    <a:pos x="15" y="146"/>
                  </a:cxn>
                  <a:cxn ang="0">
                    <a:pos x="12" y="149"/>
                  </a:cxn>
                  <a:cxn ang="0">
                    <a:pos x="9" y="152"/>
                  </a:cxn>
                  <a:cxn ang="0">
                    <a:pos x="6" y="155"/>
                  </a:cxn>
                  <a:cxn ang="0">
                    <a:pos x="3" y="158"/>
                  </a:cxn>
                  <a:cxn ang="0">
                    <a:pos x="0" y="146"/>
                  </a:cxn>
                  <a:cxn ang="0">
                    <a:pos x="3" y="142"/>
                  </a:cxn>
                  <a:cxn ang="0">
                    <a:pos x="6" y="139"/>
                  </a:cxn>
                  <a:cxn ang="0">
                    <a:pos x="9" y="136"/>
                  </a:cxn>
                  <a:cxn ang="0">
                    <a:pos x="9" y="130"/>
                  </a:cxn>
                  <a:cxn ang="0">
                    <a:pos x="12" y="127"/>
                  </a:cxn>
                  <a:cxn ang="0">
                    <a:pos x="12" y="121"/>
                  </a:cxn>
                  <a:cxn ang="0">
                    <a:pos x="12" y="115"/>
                  </a:cxn>
                  <a:cxn ang="0">
                    <a:pos x="12" y="108"/>
                  </a:cxn>
                  <a:cxn ang="0">
                    <a:pos x="12" y="53"/>
                  </a:cxn>
                  <a:cxn ang="0">
                    <a:pos x="12" y="47"/>
                  </a:cxn>
                  <a:cxn ang="0">
                    <a:pos x="12" y="41"/>
                  </a:cxn>
                  <a:cxn ang="0">
                    <a:pos x="12" y="34"/>
                  </a:cxn>
                  <a:cxn ang="0">
                    <a:pos x="12" y="28"/>
                  </a:cxn>
                  <a:cxn ang="0">
                    <a:pos x="9" y="25"/>
                  </a:cxn>
                  <a:cxn ang="0">
                    <a:pos x="6" y="22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24" h="158">
                    <a:moveTo>
                      <a:pt x="0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2" y="13"/>
                    </a:lnTo>
                    <a:lnTo>
                      <a:pt x="15" y="13"/>
                    </a:lnTo>
                    <a:lnTo>
                      <a:pt x="15" y="16"/>
                    </a:lnTo>
                    <a:lnTo>
                      <a:pt x="18" y="16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21" y="22"/>
                    </a:lnTo>
                    <a:lnTo>
                      <a:pt x="21" y="25"/>
                    </a:lnTo>
                    <a:lnTo>
                      <a:pt x="21" y="28"/>
                    </a:lnTo>
                    <a:lnTo>
                      <a:pt x="21" y="31"/>
                    </a:lnTo>
                    <a:lnTo>
                      <a:pt x="24" y="31"/>
                    </a:lnTo>
                    <a:lnTo>
                      <a:pt x="24" y="34"/>
                    </a:lnTo>
                    <a:lnTo>
                      <a:pt x="24" y="37"/>
                    </a:lnTo>
                    <a:lnTo>
                      <a:pt x="24" y="41"/>
                    </a:lnTo>
                    <a:lnTo>
                      <a:pt x="24" y="44"/>
                    </a:lnTo>
                    <a:lnTo>
                      <a:pt x="24" y="47"/>
                    </a:lnTo>
                    <a:lnTo>
                      <a:pt x="24" y="50"/>
                    </a:lnTo>
                    <a:lnTo>
                      <a:pt x="24" y="108"/>
                    </a:lnTo>
                    <a:lnTo>
                      <a:pt x="24" y="112"/>
                    </a:lnTo>
                    <a:lnTo>
                      <a:pt x="24" y="115"/>
                    </a:lnTo>
                    <a:lnTo>
                      <a:pt x="24" y="118"/>
                    </a:lnTo>
                    <a:lnTo>
                      <a:pt x="24" y="121"/>
                    </a:lnTo>
                    <a:lnTo>
                      <a:pt x="24" y="124"/>
                    </a:lnTo>
                    <a:lnTo>
                      <a:pt x="21" y="127"/>
                    </a:lnTo>
                    <a:lnTo>
                      <a:pt x="21" y="130"/>
                    </a:lnTo>
                    <a:lnTo>
                      <a:pt x="21" y="133"/>
                    </a:lnTo>
                    <a:lnTo>
                      <a:pt x="21" y="136"/>
                    </a:lnTo>
                    <a:lnTo>
                      <a:pt x="18" y="136"/>
                    </a:lnTo>
                    <a:lnTo>
                      <a:pt x="18" y="139"/>
                    </a:lnTo>
                    <a:lnTo>
                      <a:pt x="18" y="142"/>
                    </a:lnTo>
                    <a:lnTo>
                      <a:pt x="15" y="142"/>
                    </a:lnTo>
                    <a:lnTo>
                      <a:pt x="15" y="146"/>
                    </a:lnTo>
                    <a:lnTo>
                      <a:pt x="12" y="146"/>
                    </a:lnTo>
                    <a:lnTo>
                      <a:pt x="12" y="149"/>
                    </a:lnTo>
                    <a:lnTo>
                      <a:pt x="9" y="149"/>
                    </a:lnTo>
                    <a:lnTo>
                      <a:pt x="9" y="152"/>
                    </a:lnTo>
                    <a:lnTo>
                      <a:pt x="6" y="152"/>
                    </a:lnTo>
                    <a:lnTo>
                      <a:pt x="6" y="155"/>
                    </a:lnTo>
                    <a:lnTo>
                      <a:pt x="3" y="155"/>
                    </a:lnTo>
                    <a:lnTo>
                      <a:pt x="3" y="158"/>
                    </a:lnTo>
                    <a:lnTo>
                      <a:pt x="0" y="158"/>
                    </a:lnTo>
                    <a:lnTo>
                      <a:pt x="0" y="146"/>
                    </a:lnTo>
                    <a:lnTo>
                      <a:pt x="0" y="142"/>
                    </a:lnTo>
                    <a:lnTo>
                      <a:pt x="3" y="142"/>
                    </a:lnTo>
                    <a:lnTo>
                      <a:pt x="3" y="139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9" y="136"/>
                    </a:lnTo>
                    <a:lnTo>
                      <a:pt x="9" y="133"/>
                    </a:lnTo>
                    <a:lnTo>
                      <a:pt x="9" y="130"/>
                    </a:lnTo>
                    <a:lnTo>
                      <a:pt x="12" y="130"/>
                    </a:lnTo>
                    <a:lnTo>
                      <a:pt x="12" y="127"/>
                    </a:lnTo>
                    <a:lnTo>
                      <a:pt x="12" y="124"/>
                    </a:lnTo>
                    <a:lnTo>
                      <a:pt x="12" y="121"/>
                    </a:lnTo>
                    <a:lnTo>
                      <a:pt x="12" y="118"/>
                    </a:lnTo>
                    <a:lnTo>
                      <a:pt x="12" y="115"/>
                    </a:lnTo>
                    <a:lnTo>
                      <a:pt x="12" y="112"/>
                    </a:lnTo>
                    <a:lnTo>
                      <a:pt x="12" y="108"/>
                    </a:lnTo>
                    <a:lnTo>
                      <a:pt x="12" y="105"/>
                    </a:lnTo>
                    <a:lnTo>
                      <a:pt x="12" y="53"/>
                    </a:lnTo>
                    <a:lnTo>
                      <a:pt x="12" y="50"/>
                    </a:lnTo>
                    <a:lnTo>
                      <a:pt x="12" y="47"/>
                    </a:lnTo>
                    <a:lnTo>
                      <a:pt x="12" y="44"/>
                    </a:lnTo>
                    <a:lnTo>
                      <a:pt x="12" y="41"/>
                    </a:lnTo>
                    <a:lnTo>
                      <a:pt x="12" y="37"/>
                    </a:lnTo>
                    <a:lnTo>
                      <a:pt x="12" y="34"/>
                    </a:lnTo>
                    <a:lnTo>
                      <a:pt x="12" y="31"/>
                    </a:lnTo>
                    <a:lnTo>
                      <a:pt x="12" y="28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9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70"/>
              <p:cNvSpPr>
                <a:spLocks/>
              </p:cNvSpPr>
              <p:nvPr/>
            </p:nvSpPr>
            <p:spPr bwMode="auto">
              <a:xfrm>
                <a:off x="5283" y="2275"/>
                <a:ext cx="32" cy="164"/>
              </a:xfrm>
              <a:custGeom>
                <a:avLst/>
                <a:gdLst/>
                <a:ahLst/>
                <a:cxnLst>
                  <a:cxn ang="0">
                    <a:pos x="28" y="12"/>
                  </a:cxn>
                  <a:cxn ang="0">
                    <a:pos x="22" y="15"/>
                  </a:cxn>
                  <a:cxn ang="0">
                    <a:pos x="22" y="22"/>
                  </a:cxn>
                  <a:cxn ang="0">
                    <a:pos x="19" y="25"/>
                  </a:cxn>
                  <a:cxn ang="0">
                    <a:pos x="16" y="31"/>
                  </a:cxn>
                  <a:cxn ang="0">
                    <a:pos x="16" y="37"/>
                  </a:cxn>
                  <a:cxn ang="0">
                    <a:pos x="13" y="43"/>
                  </a:cxn>
                  <a:cxn ang="0">
                    <a:pos x="13" y="49"/>
                  </a:cxn>
                  <a:cxn ang="0">
                    <a:pos x="13" y="108"/>
                  </a:cxn>
                  <a:cxn ang="0">
                    <a:pos x="13" y="114"/>
                  </a:cxn>
                  <a:cxn ang="0">
                    <a:pos x="13" y="120"/>
                  </a:cxn>
                  <a:cxn ang="0">
                    <a:pos x="16" y="123"/>
                  </a:cxn>
                  <a:cxn ang="0">
                    <a:pos x="16" y="130"/>
                  </a:cxn>
                  <a:cxn ang="0">
                    <a:pos x="16" y="136"/>
                  </a:cxn>
                  <a:cxn ang="0">
                    <a:pos x="19" y="139"/>
                  </a:cxn>
                  <a:cxn ang="0">
                    <a:pos x="22" y="142"/>
                  </a:cxn>
                  <a:cxn ang="0">
                    <a:pos x="25" y="145"/>
                  </a:cxn>
                  <a:cxn ang="0">
                    <a:pos x="28" y="148"/>
                  </a:cxn>
                  <a:cxn ang="0">
                    <a:pos x="25" y="160"/>
                  </a:cxn>
                  <a:cxn ang="0">
                    <a:pos x="22" y="157"/>
                  </a:cxn>
                  <a:cxn ang="0">
                    <a:pos x="19" y="154"/>
                  </a:cxn>
                  <a:cxn ang="0">
                    <a:pos x="16" y="151"/>
                  </a:cxn>
                  <a:cxn ang="0">
                    <a:pos x="13" y="148"/>
                  </a:cxn>
                  <a:cxn ang="0">
                    <a:pos x="9" y="145"/>
                  </a:cxn>
                  <a:cxn ang="0">
                    <a:pos x="6" y="139"/>
                  </a:cxn>
                  <a:cxn ang="0">
                    <a:pos x="3" y="136"/>
                  </a:cxn>
                  <a:cxn ang="0">
                    <a:pos x="3" y="130"/>
                  </a:cxn>
                  <a:cxn ang="0">
                    <a:pos x="3" y="123"/>
                  </a:cxn>
                  <a:cxn ang="0">
                    <a:pos x="0" y="120"/>
                  </a:cxn>
                  <a:cxn ang="0">
                    <a:pos x="0" y="114"/>
                  </a:cxn>
                  <a:cxn ang="0">
                    <a:pos x="0" y="52"/>
                  </a:cxn>
                  <a:cxn ang="0">
                    <a:pos x="0" y="46"/>
                  </a:cxn>
                  <a:cxn ang="0">
                    <a:pos x="3" y="43"/>
                  </a:cxn>
                  <a:cxn ang="0">
                    <a:pos x="3" y="37"/>
                  </a:cxn>
                  <a:cxn ang="0">
                    <a:pos x="3" y="31"/>
                  </a:cxn>
                  <a:cxn ang="0">
                    <a:pos x="6" y="25"/>
                  </a:cxn>
                  <a:cxn ang="0">
                    <a:pos x="6" y="18"/>
                  </a:cxn>
                  <a:cxn ang="0">
                    <a:pos x="9" y="15"/>
                  </a:cxn>
                  <a:cxn ang="0">
                    <a:pos x="13" y="12"/>
                  </a:cxn>
                  <a:cxn ang="0">
                    <a:pos x="16" y="9"/>
                  </a:cxn>
                  <a:cxn ang="0">
                    <a:pos x="19" y="6"/>
                  </a:cxn>
                  <a:cxn ang="0">
                    <a:pos x="22" y="3"/>
                  </a:cxn>
                  <a:cxn ang="0">
                    <a:pos x="28" y="0"/>
                  </a:cxn>
                </a:cxnLst>
                <a:rect l="0" t="0" r="r" b="b"/>
                <a:pathLst>
                  <a:path w="28" h="164">
                    <a:moveTo>
                      <a:pt x="28" y="0"/>
                    </a:moveTo>
                    <a:lnTo>
                      <a:pt x="28" y="12"/>
                    </a:lnTo>
                    <a:lnTo>
                      <a:pt x="25" y="15"/>
                    </a:lnTo>
                    <a:lnTo>
                      <a:pt x="22" y="15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19" y="22"/>
                    </a:lnTo>
                    <a:lnTo>
                      <a:pt x="19" y="25"/>
                    </a:lnTo>
                    <a:lnTo>
                      <a:pt x="16" y="28"/>
                    </a:lnTo>
                    <a:lnTo>
                      <a:pt x="16" y="31"/>
                    </a:lnTo>
                    <a:lnTo>
                      <a:pt x="16" y="34"/>
                    </a:lnTo>
                    <a:lnTo>
                      <a:pt x="16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46"/>
                    </a:lnTo>
                    <a:lnTo>
                      <a:pt x="13" y="49"/>
                    </a:lnTo>
                    <a:lnTo>
                      <a:pt x="13" y="52"/>
                    </a:lnTo>
                    <a:lnTo>
                      <a:pt x="13" y="108"/>
                    </a:lnTo>
                    <a:lnTo>
                      <a:pt x="13" y="111"/>
                    </a:lnTo>
                    <a:lnTo>
                      <a:pt x="13" y="114"/>
                    </a:lnTo>
                    <a:lnTo>
                      <a:pt x="13" y="117"/>
                    </a:lnTo>
                    <a:lnTo>
                      <a:pt x="13" y="120"/>
                    </a:lnTo>
                    <a:lnTo>
                      <a:pt x="13" y="123"/>
                    </a:lnTo>
                    <a:lnTo>
                      <a:pt x="16" y="123"/>
                    </a:lnTo>
                    <a:lnTo>
                      <a:pt x="16" y="127"/>
                    </a:lnTo>
                    <a:lnTo>
                      <a:pt x="16" y="130"/>
                    </a:lnTo>
                    <a:lnTo>
                      <a:pt x="16" y="133"/>
                    </a:lnTo>
                    <a:lnTo>
                      <a:pt x="16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19" y="142"/>
                    </a:lnTo>
                    <a:lnTo>
                      <a:pt x="22" y="142"/>
                    </a:lnTo>
                    <a:lnTo>
                      <a:pt x="22" y="145"/>
                    </a:lnTo>
                    <a:lnTo>
                      <a:pt x="25" y="145"/>
                    </a:lnTo>
                    <a:lnTo>
                      <a:pt x="25" y="148"/>
                    </a:lnTo>
                    <a:lnTo>
                      <a:pt x="28" y="148"/>
                    </a:lnTo>
                    <a:lnTo>
                      <a:pt x="28" y="164"/>
                    </a:lnTo>
                    <a:lnTo>
                      <a:pt x="25" y="160"/>
                    </a:lnTo>
                    <a:lnTo>
                      <a:pt x="22" y="160"/>
                    </a:lnTo>
                    <a:lnTo>
                      <a:pt x="22" y="157"/>
                    </a:lnTo>
                    <a:lnTo>
                      <a:pt x="19" y="157"/>
                    </a:lnTo>
                    <a:lnTo>
                      <a:pt x="19" y="154"/>
                    </a:lnTo>
                    <a:lnTo>
                      <a:pt x="16" y="154"/>
                    </a:lnTo>
                    <a:lnTo>
                      <a:pt x="16" y="151"/>
                    </a:lnTo>
                    <a:lnTo>
                      <a:pt x="13" y="151"/>
                    </a:lnTo>
                    <a:lnTo>
                      <a:pt x="13" y="148"/>
                    </a:lnTo>
                    <a:lnTo>
                      <a:pt x="9" y="148"/>
                    </a:lnTo>
                    <a:lnTo>
                      <a:pt x="9" y="145"/>
                    </a:lnTo>
                    <a:lnTo>
                      <a:pt x="6" y="142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3" y="136"/>
                    </a:lnTo>
                    <a:lnTo>
                      <a:pt x="3" y="133"/>
                    </a:lnTo>
                    <a:lnTo>
                      <a:pt x="3" y="130"/>
                    </a:lnTo>
                    <a:lnTo>
                      <a:pt x="3" y="127"/>
                    </a:lnTo>
                    <a:lnTo>
                      <a:pt x="3" y="123"/>
                    </a:lnTo>
                    <a:lnTo>
                      <a:pt x="3" y="120"/>
                    </a:lnTo>
                    <a:lnTo>
                      <a:pt x="0" y="120"/>
                    </a:lnTo>
                    <a:lnTo>
                      <a:pt x="0" y="117"/>
                    </a:lnTo>
                    <a:lnTo>
                      <a:pt x="0" y="114"/>
                    </a:lnTo>
                    <a:lnTo>
                      <a:pt x="0" y="111"/>
                    </a:lnTo>
                    <a:lnTo>
                      <a:pt x="0" y="52"/>
                    </a:lnTo>
                    <a:lnTo>
                      <a:pt x="0" y="49"/>
                    </a:lnTo>
                    <a:lnTo>
                      <a:pt x="0" y="46"/>
                    </a:lnTo>
                    <a:lnTo>
                      <a:pt x="0" y="43"/>
                    </a:lnTo>
                    <a:lnTo>
                      <a:pt x="3" y="43"/>
                    </a:lnTo>
                    <a:lnTo>
                      <a:pt x="3" y="40"/>
                    </a:lnTo>
                    <a:lnTo>
                      <a:pt x="3" y="37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6" y="25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5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Freeform 71"/>
              <p:cNvSpPr>
                <a:spLocks/>
              </p:cNvSpPr>
              <p:nvPr/>
            </p:nvSpPr>
            <p:spPr bwMode="auto">
              <a:xfrm>
                <a:off x="5349" y="2278"/>
                <a:ext cx="39" cy="124"/>
              </a:xfrm>
              <a:custGeom>
                <a:avLst/>
                <a:gdLst/>
                <a:ahLst/>
                <a:cxnLst>
                  <a:cxn ang="0">
                    <a:pos x="34" y="124"/>
                  </a:cxn>
                  <a:cxn ang="0">
                    <a:pos x="22" y="124"/>
                  </a:cxn>
                  <a:cxn ang="0">
                    <a:pos x="22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24"/>
                  </a:cxn>
                </a:cxnLst>
                <a:rect l="0" t="0" r="r" b="b"/>
                <a:pathLst>
                  <a:path w="34" h="124">
                    <a:moveTo>
                      <a:pt x="34" y="124"/>
                    </a:moveTo>
                    <a:lnTo>
                      <a:pt x="22" y="124"/>
                    </a:lnTo>
                    <a:lnTo>
                      <a:pt x="22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Freeform 72"/>
              <p:cNvSpPr>
                <a:spLocks noEditPoints="1"/>
              </p:cNvSpPr>
              <p:nvPr/>
            </p:nvSpPr>
            <p:spPr bwMode="auto">
              <a:xfrm>
                <a:off x="5443" y="2275"/>
                <a:ext cx="94" cy="127"/>
              </a:xfrm>
              <a:custGeom>
                <a:avLst/>
                <a:gdLst/>
                <a:ahLst/>
                <a:cxnLst>
                  <a:cxn ang="0">
                    <a:pos x="13" y="89"/>
                  </a:cxn>
                  <a:cxn ang="0">
                    <a:pos x="16" y="99"/>
                  </a:cxn>
                  <a:cxn ang="0">
                    <a:pos x="19" y="105"/>
                  </a:cxn>
                  <a:cxn ang="0">
                    <a:pos x="22" y="111"/>
                  </a:cxn>
                  <a:cxn ang="0">
                    <a:pos x="28" y="114"/>
                  </a:cxn>
                  <a:cxn ang="0">
                    <a:pos x="34" y="117"/>
                  </a:cxn>
                  <a:cxn ang="0">
                    <a:pos x="44" y="117"/>
                  </a:cxn>
                  <a:cxn ang="0">
                    <a:pos x="53" y="117"/>
                  </a:cxn>
                  <a:cxn ang="0">
                    <a:pos x="59" y="114"/>
                  </a:cxn>
                  <a:cxn ang="0">
                    <a:pos x="62" y="108"/>
                  </a:cxn>
                  <a:cxn ang="0">
                    <a:pos x="68" y="105"/>
                  </a:cxn>
                  <a:cxn ang="0">
                    <a:pos x="72" y="99"/>
                  </a:cxn>
                  <a:cxn ang="0">
                    <a:pos x="72" y="89"/>
                  </a:cxn>
                  <a:cxn ang="0">
                    <a:pos x="72" y="43"/>
                  </a:cxn>
                  <a:cxn ang="0">
                    <a:pos x="72" y="34"/>
                  </a:cxn>
                  <a:cxn ang="0">
                    <a:pos x="68" y="28"/>
                  </a:cxn>
                  <a:cxn ang="0">
                    <a:pos x="65" y="22"/>
                  </a:cxn>
                  <a:cxn ang="0">
                    <a:pos x="62" y="15"/>
                  </a:cxn>
                  <a:cxn ang="0">
                    <a:pos x="56" y="12"/>
                  </a:cxn>
                  <a:cxn ang="0">
                    <a:pos x="50" y="9"/>
                  </a:cxn>
                  <a:cxn ang="0">
                    <a:pos x="41" y="9"/>
                  </a:cxn>
                  <a:cxn ang="0">
                    <a:pos x="34" y="12"/>
                  </a:cxn>
                  <a:cxn ang="0">
                    <a:pos x="25" y="15"/>
                  </a:cxn>
                  <a:cxn ang="0">
                    <a:pos x="19" y="18"/>
                  </a:cxn>
                  <a:cxn ang="0">
                    <a:pos x="16" y="28"/>
                  </a:cxn>
                  <a:cxn ang="0">
                    <a:pos x="13" y="34"/>
                  </a:cxn>
                  <a:cxn ang="0">
                    <a:pos x="13" y="43"/>
                  </a:cxn>
                  <a:cxn ang="0">
                    <a:pos x="0" y="46"/>
                  </a:cxn>
                  <a:cxn ang="0">
                    <a:pos x="0" y="37"/>
                  </a:cxn>
                  <a:cxn ang="0">
                    <a:pos x="0" y="28"/>
                  </a:cxn>
                  <a:cxn ang="0">
                    <a:pos x="3" y="22"/>
                  </a:cxn>
                  <a:cxn ang="0">
                    <a:pos x="7" y="15"/>
                  </a:cxn>
                  <a:cxn ang="0">
                    <a:pos x="13" y="12"/>
                  </a:cxn>
                  <a:cxn ang="0">
                    <a:pos x="16" y="6"/>
                  </a:cxn>
                  <a:cxn ang="0">
                    <a:pos x="25" y="3"/>
                  </a:cxn>
                  <a:cxn ang="0">
                    <a:pos x="31" y="0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9" y="0"/>
                  </a:cxn>
                  <a:cxn ang="0">
                    <a:pos x="65" y="3"/>
                  </a:cxn>
                  <a:cxn ang="0">
                    <a:pos x="72" y="9"/>
                  </a:cxn>
                  <a:cxn ang="0">
                    <a:pos x="78" y="15"/>
                  </a:cxn>
                  <a:cxn ang="0">
                    <a:pos x="81" y="25"/>
                  </a:cxn>
                  <a:cxn ang="0">
                    <a:pos x="84" y="31"/>
                  </a:cxn>
                  <a:cxn ang="0">
                    <a:pos x="84" y="40"/>
                  </a:cxn>
                  <a:cxn ang="0">
                    <a:pos x="84" y="86"/>
                  </a:cxn>
                  <a:cxn ang="0">
                    <a:pos x="84" y="96"/>
                  </a:cxn>
                  <a:cxn ang="0">
                    <a:pos x="81" y="102"/>
                  </a:cxn>
                  <a:cxn ang="0">
                    <a:pos x="78" y="108"/>
                  </a:cxn>
                  <a:cxn ang="0">
                    <a:pos x="75" y="117"/>
                  </a:cxn>
                  <a:cxn ang="0">
                    <a:pos x="65" y="120"/>
                  </a:cxn>
                  <a:cxn ang="0">
                    <a:pos x="59" y="123"/>
                  </a:cxn>
                  <a:cxn ang="0">
                    <a:pos x="53" y="127"/>
                  </a:cxn>
                  <a:cxn ang="0">
                    <a:pos x="44" y="127"/>
                  </a:cxn>
                  <a:cxn ang="0">
                    <a:pos x="34" y="127"/>
                  </a:cxn>
                  <a:cxn ang="0">
                    <a:pos x="25" y="123"/>
                  </a:cxn>
                  <a:cxn ang="0">
                    <a:pos x="19" y="120"/>
                  </a:cxn>
                  <a:cxn ang="0">
                    <a:pos x="13" y="117"/>
                  </a:cxn>
                  <a:cxn ang="0">
                    <a:pos x="10" y="111"/>
                  </a:cxn>
                  <a:cxn ang="0">
                    <a:pos x="3" y="108"/>
                  </a:cxn>
                  <a:cxn ang="0">
                    <a:pos x="3" y="99"/>
                  </a:cxn>
                  <a:cxn ang="0">
                    <a:pos x="0" y="93"/>
                  </a:cxn>
                  <a:cxn ang="0">
                    <a:pos x="0" y="83"/>
                  </a:cxn>
                </a:cxnLst>
                <a:rect l="0" t="0" r="r" b="b"/>
                <a:pathLst>
                  <a:path w="84" h="127">
                    <a:moveTo>
                      <a:pt x="13" y="83"/>
                    </a:moveTo>
                    <a:lnTo>
                      <a:pt x="13" y="86"/>
                    </a:lnTo>
                    <a:lnTo>
                      <a:pt x="13" y="89"/>
                    </a:lnTo>
                    <a:lnTo>
                      <a:pt x="13" y="93"/>
                    </a:lnTo>
                    <a:lnTo>
                      <a:pt x="13" y="96"/>
                    </a:lnTo>
                    <a:lnTo>
                      <a:pt x="16" y="99"/>
                    </a:lnTo>
                    <a:lnTo>
                      <a:pt x="16" y="102"/>
                    </a:lnTo>
                    <a:lnTo>
                      <a:pt x="16" y="105"/>
                    </a:lnTo>
                    <a:lnTo>
                      <a:pt x="19" y="105"/>
                    </a:lnTo>
                    <a:lnTo>
                      <a:pt x="19" y="108"/>
                    </a:lnTo>
                    <a:lnTo>
                      <a:pt x="22" y="108"/>
                    </a:lnTo>
                    <a:lnTo>
                      <a:pt x="22" y="111"/>
                    </a:lnTo>
                    <a:lnTo>
                      <a:pt x="25" y="111"/>
                    </a:lnTo>
                    <a:lnTo>
                      <a:pt x="25" y="114"/>
                    </a:lnTo>
                    <a:lnTo>
                      <a:pt x="28" y="114"/>
                    </a:lnTo>
                    <a:lnTo>
                      <a:pt x="31" y="114"/>
                    </a:lnTo>
                    <a:lnTo>
                      <a:pt x="31" y="117"/>
                    </a:lnTo>
                    <a:lnTo>
                      <a:pt x="34" y="117"/>
                    </a:lnTo>
                    <a:lnTo>
                      <a:pt x="38" y="117"/>
                    </a:lnTo>
                    <a:lnTo>
                      <a:pt x="41" y="117"/>
                    </a:lnTo>
                    <a:lnTo>
                      <a:pt x="44" y="117"/>
                    </a:lnTo>
                    <a:lnTo>
                      <a:pt x="47" y="117"/>
                    </a:lnTo>
                    <a:lnTo>
                      <a:pt x="50" y="117"/>
                    </a:lnTo>
                    <a:lnTo>
                      <a:pt x="53" y="117"/>
                    </a:lnTo>
                    <a:lnTo>
                      <a:pt x="53" y="114"/>
                    </a:lnTo>
                    <a:lnTo>
                      <a:pt x="56" y="114"/>
                    </a:lnTo>
                    <a:lnTo>
                      <a:pt x="59" y="114"/>
                    </a:lnTo>
                    <a:lnTo>
                      <a:pt x="59" y="111"/>
                    </a:lnTo>
                    <a:lnTo>
                      <a:pt x="62" y="111"/>
                    </a:lnTo>
                    <a:lnTo>
                      <a:pt x="62" y="108"/>
                    </a:lnTo>
                    <a:lnTo>
                      <a:pt x="65" y="108"/>
                    </a:lnTo>
                    <a:lnTo>
                      <a:pt x="65" y="105"/>
                    </a:lnTo>
                    <a:lnTo>
                      <a:pt x="68" y="105"/>
                    </a:lnTo>
                    <a:lnTo>
                      <a:pt x="68" y="102"/>
                    </a:lnTo>
                    <a:lnTo>
                      <a:pt x="68" y="99"/>
                    </a:lnTo>
                    <a:lnTo>
                      <a:pt x="72" y="99"/>
                    </a:lnTo>
                    <a:lnTo>
                      <a:pt x="72" y="96"/>
                    </a:lnTo>
                    <a:lnTo>
                      <a:pt x="72" y="93"/>
                    </a:lnTo>
                    <a:lnTo>
                      <a:pt x="72" y="89"/>
                    </a:lnTo>
                    <a:lnTo>
                      <a:pt x="72" y="86"/>
                    </a:lnTo>
                    <a:lnTo>
                      <a:pt x="72" y="83"/>
                    </a:lnTo>
                    <a:lnTo>
                      <a:pt x="72" y="43"/>
                    </a:lnTo>
                    <a:lnTo>
                      <a:pt x="72" y="40"/>
                    </a:lnTo>
                    <a:lnTo>
                      <a:pt x="72" y="37"/>
                    </a:lnTo>
                    <a:lnTo>
                      <a:pt x="72" y="34"/>
                    </a:lnTo>
                    <a:lnTo>
                      <a:pt x="72" y="31"/>
                    </a:lnTo>
                    <a:lnTo>
                      <a:pt x="72" y="28"/>
                    </a:lnTo>
                    <a:lnTo>
                      <a:pt x="68" y="28"/>
                    </a:lnTo>
                    <a:lnTo>
                      <a:pt x="68" y="25"/>
                    </a:lnTo>
                    <a:lnTo>
                      <a:pt x="68" y="22"/>
                    </a:lnTo>
                    <a:lnTo>
                      <a:pt x="65" y="22"/>
                    </a:lnTo>
                    <a:lnTo>
                      <a:pt x="65" y="18"/>
                    </a:lnTo>
                    <a:lnTo>
                      <a:pt x="62" y="18"/>
                    </a:lnTo>
                    <a:lnTo>
                      <a:pt x="62" y="15"/>
                    </a:lnTo>
                    <a:lnTo>
                      <a:pt x="59" y="15"/>
                    </a:lnTo>
                    <a:lnTo>
                      <a:pt x="59" y="12"/>
                    </a:lnTo>
                    <a:lnTo>
                      <a:pt x="56" y="12"/>
                    </a:lnTo>
                    <a:lnTo>
                      <a:pt x="53" y="12"/>
                    </a:lnTo>
                    <a:lnTo>
                      <a:pt x="50" y="12"/>
                    </a:lnTo>
                    <a:lnTo>
                      <a:pt x="50" y="9"/>
                    </a:lnTo>
                    <a:lnTo>
                      <a:pt x="47" y="9"/>
                    </a:lnTo>
                    <a:lnTo>
                      <a:pt x="44" y="9"/>
                    </a:lnTo>
                    <a:lnTo>
                      <a:pt x="41" y="9"/>
                    </a:lnTo>
                    <a:lnTo>
                      <a:pt x="38" y="9"/>
                    </a:lnTo>
                    <a:lnTo>
                      <a:pt x="34" y="9"/>
                    </a:lnTo>
                    <a:lnTo>
                      <a:pt x="34" y="12"/>
                    </a:lnTo>
                    <a:lnTo>
                      <a:pt x="31" y="12"/>
                    </a:lnTo>
                    <a:lnTo>
                      <a:pt x="28" y="12"/>
                    </a:lnTo>
                    <a:lnTo>
                      <a:pt x="25" y="15"/>
                    </a:lnTo>
                    <a:lnTo>
                      <a:pt x="22" y="15"/>
                    </a:lnTo>
                    <a:lnTo>
                      <a:pt x="22" y="18"/>
                    </a:lnTo>
                    <a:lnTo>
                      <a:pt x="19" y="18"/>
                    </a:lnTo>
                    <a:lnTo>
                      <a:pt x="19" y="22"/>
                    </a:lnTo>
                    <a:lnTo>
                      <a:pt x="16" y="25"/>
                    </a:lnTo>
                    <a:lnTo>
                      <a:pt x="16" y="28"/>
                    </a:lnTo>
                    <a:lnTo>
                      <a:pt x="16" y="31"/>
                    </a:lnTo>
                    <a:lnTo>
                      <a:pt x="13" y="31"/>
                    </a:lnTo>
                    <a:lnTo>
                      <a:pt x="13" y="34"/>
                    </a:lnTo>
                    <a:lnTo>
                      <a:pt x="13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83"/>
                    </a:lnTo>
                    <a:close/>
                    <a:moveTo>
                      <a:pt x="0" y="83"/>
                    </a:moveTo>
                    <a:lnTo>
                      <a:pt x="0" y="46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7" y="22"/>
                    </a:lnTo>
                    <a:lnTo>
                      <a:pt x="7" y="18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0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6" y="0"/>
                    </a:lnTo>
                    <a:lnTo>
                      <a:pt x="59" y="0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5" y="3"/>
                    </a:lnTo>
                    <a:lnTo>
                      <a:pt x="65" y="6"/>
                    </a:lnTo>
                    <a:lnTo>
                      <a:pt x="68" y="6"/>
                    </a:lnTo>
                    <a:lnTo>
                      <a:pt x="72" y="9"/>
                    </a:lnTo>
                    <a:lnTo>
                      <a:pt x="75" y="12"/>
                    </a:lnTo>
                    <a:lnTo>
                      <a:pt x="75" y="15"/>
                    </a:lnTo>
                    <a:lnTo>
                      <a:pt x="78" y="15"/>
                    </a:lnTo>
                    <a:lnTo>
                      <a:pt x="78" y="18"/>
                    </a:lnTo>
                    <a:lnTo>
                      <a:pt x="81" y="22"/>
                    </a:lnTo>
                    <a:lnTo>
                      <a:pt x="81" y="25"/>
                    </a:lnTo>
                    <a:lnTo>
                      <a:pt x="81" y="28"/>
                    </a:lnTo>
                    <a:lnTo>
                      <a:pt x="84" y="28"/>
                    </a:lnTo>
                    <a:lnTo>
                      <a:pt x="84" y="31"/>
                    </a:lnTo>
                    <a:lnTo>
                      <a:pt x="84" y="34"/>
                    </a:lnTo>
                    <a:lnTo>
                      <a:pt x="84" y="37"/>
                    </a:lnTo>
                    <a:lnTo>
                      <a:pt x="84" y="40"/>
                    </a:lnTo>
                    <a:lnTo>
                      <a:pt x="84" y="43"/>
                    </a:lnTo>
                    <a:lnTo>
                      <a:pt x="84" y="83"/>
                    </a:lnTo>
                    <a:lnTo>
                      <a:pt x="84" y="86"/>
                    </a:lnTo>
                    <a:lnTo>
                      <a:pt x="84" y="89"/>
                    </a:lnTo>
                    <a:lnTo>
                      <a:pt x="84" y="93"/>
                    </a:lnTo>
                    <a:lnTo>
                      <a:pt x="84" y="96"/>
                    </a:lnTo>
                    <a:lnTo>
                      <a:pt x="84" y="99"/>
                    </a:lnTo>
                    <a:lnTo>
                      <a:pt x="84" y="102"/>
                    </a:lnTo>
                    <a:lnTo>
                      <a:pt x="81" y="102"/>
                    </a:lnTo>
                    <a:lnTo>
                      <a:pt x="81" y="105"/>
                    </a:lnTo>
                    <a:lnTo>
                      <a:pt x="81" y="108"/>
                    </a:lnTo>
                    <a:lnTo>
                      <a:pt x="78" y="108"/>
                    </a:lnTo>
                    <a:lnTo>
                      <a:pt x="78" y="111"/>
                    </a:lnTo>
                    <a:lnTo>
                      <a:pt x="75" y="114"/>
                    </a:lnTo>
                    <a:lnTo>
                      <a:pt x="75" y="117"/>
                    </a:lnTo>
                    <a:lnTo>
                      <a:pt x="72" y="117"/>
                    </a:lnTo>
                    <a:lnTo>
                      <a:pt x="68" y="120"/>
                    </a:lnTo>
                    <a:lnTo>
                      <a:pt x="65" y="120"/>
                    </a:lnTo>
                    <a:lnTo>
                      <a:pt x="65" y="123"/>
                    </a:lnTo>
                    <a:lnTo>
                      <a:pt x="62" y="123"/>
                    </a:lnTo>
                    <a:lnTo>
                      <a:pt x="59" y="123"/>
                    </a:lnTo>
                    <a:lnTo>
                      <a:pt x="59" y="127"/>
                    </a:lnTo>
                    <a:lnTo>
                      <a:pt x="56" y="127"/>
                    </a:lnTo>
                    <a:lnTo>
                      <a:pt x="53" y="127"/>
                    </a:lnTo>
                    <a:lnTo>
                      <a:pt x="50" y="127"/>
                    </a:lnTo>
                    <a:lnTo>
                      <a:pt x="47" y="127"/>
                    </a:lnTo>
                    <a:lnTo>
                      <a:pt x="44" y="127"/>
                    </a:lnTo>
                    <a:lnTo>
                      <a:pt x="41" y="127"/>
                    </a:lnTo>
                    <a:lnTo>
                      <a:pt x="38" y="127"/>
                    </a:lnTo>
                    <a:lnTo>
                      <a:pt x="34" y="127"/>
                    </a:lnTo>
                    <a:lnTo>
                      <a:pt x="31" y="127"/>
                    </a:lnTo>
                    <a:lnTo>
                      <a:pt x="28" y="127"/>
                    </a:lnTo>
                    <a:lnTo>
                      <a:pt x="25" y="123"/>
                    </a:lnTo>
                    <a:lnTo>
                      <a:pt x="22" y="123"/>
                    </a:lnTo>
                    <a:lnTo>
                      <a:pt x="19" y="123"/>
                    </a:lnTo>
                    <a:lnTo>
                      <a:pt x="19" y="120"/>
                    </a:lnTo>
                    <a:lnTo>
                      <a:pt x="16" y="120"/>
                    </a:lnTo>
                    <a:lnTo>
                      <a:pt x="16" y="117"/>
                    </a:lnTo>
                    <a:lnTo>
                      <a:pt x="13" y="117"/>
                    </a:lnTo>
                    <a:lnTo>
                      <a:pt x="13" y="114"/>
                    </a:lnTo>
                    <a:lnTo>
                      <a:pt x="10" y="114"/>
                    </a:lnTo>
                    <a:lnTo>
                      <a:pt x="10" y="111"/>
                    </a:lnTo>
                    <a:lnTo>
                      <a:pt x="7" y="111"/>
                    </a:lnTo>
                    <a:lnTo>
                      <a:pt x="7" y="108"/>
                    </a:lnTo>
                    <a:lnTo>
                      <a:pt x="3" y="108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89"/>
                    </a:lnTo>
                    <a:lnTo>
                      <a:pt x="0" y="86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Freeform 73"/>
              <p:cNvSpPr>
                <a:spLocks noEditPoints="1"/>
              </p:cNvSpPr>
              <p:nvPr/>
            </p:nvSpPr>
            <p:spPr bwMode="auto">
              <a:xfrm>
                <a:off x="5554" y="2278"/>
                <a:ext cx="95" cy="124"/>
              </a:xfrm>
              <a:custGeom>
                <a:avLst/>
                <a:gdLst/>
                <a:ahLst/>
                <a:cxnLst>
                  <a:cxn ang="0">
                    <a:pos x="59" y="86"/>
                  </a:cxn>
                  <a:cxn ang="0">
                    <a:pos x="59" y="12"/>
                  </a:cxn>
                  <a:cxn ang="0">
                    <a:pos x="13" y="86"/>
                  </a:cxn>
                  <a:cxn ang="0">
                    <a:pos x="59" y="86"/>
                  </a:cxn>
                  <a:cxn ang="0">
                    <a:pos x="72" y="124"/>
                  </a:cxn>
                  <a:cxn ang="0">
                    <a:pos x="59" y="124"/>
                  </a:cxn>
                  <a:cxn ang="0">
                    <a:pos x="59" y="99"/>
                  </a:cxn>
                  <a:cxn ang="0">
                    <a:pos x="0" y="99"/>
                  </a:cxn>
                  <a:cxn ang="0">
                    <a:pos x="0" y="86"/>
                  </a:cxn>
                  <a:cxn ang="0">
                    <a:pos x="56" y="0"/>
                  </a:cxn>
                  <a:cxn ang="0">
                    <a:pos x="72" y="0"/>
                  </a:cxn>
                  <a:cxn ang="0">
                    <a:pos x="72" y="86"/>
                  </a:cxn>
                  <a:cxn ang="0">
                    <a:pos x="84" y="86"/>
                  </a:cxn>
                  <a:cxn ang="0">
                    <a:pos x="84" y="99"/>
                  </a:cxn>
                  <a:cxn ang="0">
                    <a:pos x="72" y="99"/>
                  </a:cxn>
                  <a:cxn ang="0">
                    <a:pos x="72" y="124"/>
                  </a:cxn>
                </a:cxnLst>
                <a:rect l="0" t="0" r="r" b="b"/>
                <a:pathLst>
                  <a:path w="84" h="124">
                    <a:moveTo>
                      <a:pt x="59" y="86"/>
                    </a:moveTo>
                    <a:lnTo>
                      <a:pt x="59" y="12"/>
                    </a:lnTo>
                    <a:lnTo>
                      <a:pt x="13" y="86"/>
                    </a:lnTo>
                    <a:lnTo>
                      <a:pt x="59" y="86"/>
                    </a:lnTo>
                    <a:close/>
                    <a:moveTo>
                      <a:pt x="72" y="124"/>
                    </a:moveTo>
                    <a:lnTo>
                      <a:pt x="59" y="124"/>
                    </a:lnTo>
                    <a:lnTo>
                      <a:pt x="59" y="99"/>
                    </a:lnTo>
                    <a:lnTo>
                      <a:pt x="0" y="99"/>
                    </a:lnTo>
                    <a:lnTo>
                      <a:pt x="0" y="86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72" y="86"/>
                    </a:lnTo>
                    <a:lnTo>
                      <a:pt x="84" y="86"/>
                    </a:lnTo>
                    <a:lnTo>
                      <a:pt x="84" y="99"/>
                    </a:lnTo>
                    <a:lnTo>
                      <a:pt x="72" y="99"/>
                    </a:lnTo>
                    <a:lnTo>
                      <a:pt x="72" y="1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Freeform 74"/>
              <p:cNvSpPr>
                <a:spLocks/>
              </p:cNvSpPr>
              <p:nvPr/>
            </p:nvSpPr>
            <p:spPr bwMode="auto">
              <a:xfrm>
                <a:off x="5666" y="2275"/>
                <a:ext cx="31" cy="16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3"/>
                  </a:cxn>
                  <a:cxn ang="0">
                    <a:pos x="10" y="6"/>
                  </a:cxn>
                  <a:cxn ang="0">
                    <a:pos x="13" y="9"/>
                  </a:cxn>
                  <a:cxn ang="0">
                    <a:pos x="16" y="12"/>
                  </a:cxn>
                  <a:cxn ang="0">
                    <a:pos x="19" y="15"/>
                  </a:cxn>
                  <a:cxn ang="0">
                    <a:pos x="22" y="22"/>
                  </a:cxn>
                  <a:cxn ang="0">
                    <a:pos x="25" y="25"/>
                  </a:cxn>
                  <a:cxn ang="0">
                    <a:pos x="25" y="31"/>
                  </a:cxn>
                  <a:cxn ang="0">
                    <a:pos x="25" y="37"/>
                  </a:cxn>
                  <a:cxn ang="0">
                    <a:pos x="28" y="40"/>
                  </a:cxn>
                  <a:cxn ang="0">
                    <a:pos x="28" y="46"/>
                  </a:cxn>
                  <a:cxn ang="0">
                    <a:pos x="28" y="52"/>
                  </a:cxn>
                  <a:cxn ang="0">
                    <a:pos x="28" y="114"/>
                  </a:cxn>
                  <a:cxn ang="0">
                    <a:pos x="28" y="120"/>
                  </a:cxn>
                  <a:cxn ang="0">
                    <a:pos x="28" y="127"/>
                  </a:cxn>
                  <a:cxn ang="0">
                    <a:pos x="25" y="130"/>
                  </a:cxn>
                  <a:cxn ang="0">
                    <a:pos x="25" y="136"/>
                  </a:cxn>
                  <a:cxn ang="0">
                    <a:pos x="22" y="139"/>
                  </a:cxn>
                  <a:cxn ang="0">
                    <a:pos x="22" y="145"/>
                  </a:cxn>
                  <a:cxn ang="0">
                    <a:pos x="19" y="148"/>
                  </a:cxn>
                  <a:cxn ang="0">
                    <a:pos x="16" y="154"/>
                  </a:cxn>
                  <a:cxn ang="0">
                    <a:pos x="13" y="157"/>
                  </a:cxn>
                  <a:cxn ang="0">
                    <a:pos x="7" y="160"/>
                  </a:cxn>
                  <a:cxn ang="0">
                    <a:pos x="3" y="164"/>
                  </a:cxn>
                  <a:cxn ang="0">
                    <a:pos x="0" y="148"/>
                  </a:cxn>
                  <a:cxn ang="0">
                    <a:pos x="3" y="145"/>
                  </a:cxn>
                  <a:cxn ang="0">
                    <a:pos x="7" y="142"/>
                  </a:cxn>
                  <a:cxn ang="0">
                    <a:pos x="10" y="139"/>
                  </a:cxn>
                  <a:cxn ang="0">
                    <a:pos x="13" y="136"/>
                  </a:cxn>
                  <a:cxn ang="0">
                    <a:pos x="13" y="130"/>
                  </a:cxn>
                  <a:cxn ang="0">
                    <a:pos x="16" y="127"/>
                  </a:cxn>
                  <a:cxn ang="0">
                    <a:pos x="16" y="120"/>
                  </a:cxn>
                  <a:cxn ang="0">
                    <a:pos x="16" y="114"/>
                  </a:cxn>
                  <a:cxn ang="0">
                    <a:pos x="16" y="108"/>
                  </a:cxn>
                  <a:cxn ang="0">
                    <a:pos x="16" y="49"/>
                  </a:cxn>
                  <a:cxn ang="0">
                    <a:pos x="16" y="43"/>
                  </a:cxn>
                  <a:cxn ang="0">
                    <a:pos x="16" y="37"/>
                  </a:cxn>
                  <a:cxn ang="0">
                    <a:pos x="13" y="34"/>
                  </a:cxn>
                  <a:cxn ang="0">
                    <a:pos x="13" y="28"/>
                  </a:cxn>
                  <a:cxn ang="0">
                    <a:pos x="10" y="25"/>
                  </a:cxn>
                  <a:cxn ang="0">
                    <a:pos x="10" y="18"/>
                  </a:cxn>
                  <a:cxn ang="0">
                    <a:pos x="7" y="15"/>
                  </a:cxn>
                  <a:cxn ang="0">
                    <a:pos x="3" y="12"/>
                  </a:cxn>
                  <a:cxn ang="0">
                    <a:pos x="0" y="0"/>
                  </a:cxn>
                </a:cxnLst>
                <a:rect l="0" t="0" r="r" b="b"/>
                <a:pathLst>
                  <a:path w="28" h="164">
                    <a:moveTo>
                      <a:pt x="0" y="0"/>
                    </a:moveTo>
                    <a:lnTo>
                      <a:pt x="3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2" y="25"/>
                    </a:lnTo>
                    <a:lnTo>
                      <a:pt x="25" y="25"/>
                    </a:lnTo>
                    <a:lnTo>
                      <a:pt x="25" y="28"/>
                    </a:lnTo>
                    <a:lnTo>
                      <a:pt x="25" y="31"/>
                    </a:lnTo>
                    <a:lnTo>
                      <a:pt x="25" y="34"/>
                    </a:lnTo>
                    <a:lnTo>
                      <a:pt x="25" y="37"/>
                    </a:lnTo>
                    <a:lnTo>
                      <a:pt x="28" y="37"/>
                    </a:lnTo>
                    <a:lnTo>
                      <a:pt x="28" y="40"/>
                    </a:lnTo>
                    <a:lnTo>
                      <a:pt x="28" y="43"/>
                    </a:lnTo>
                    <a:lnTo>
                      <a:pt x="28" y="46"/>
                    </a:lnTo>
                    <a:lnTo>
                      <a:pt x="28" y="49"/>
                    </a:lnTo>
                    <a:lnTo>
                      <a:pt x="28" y="52"/>
                    </a:lnTo>
                    <a:lnTo>
                      <a:pt x="28" y="111"/>
                    </a:lnTo>
                    <a:lnTo>
                      <a:pt x="28" y="114"/>
                    </a:lnTo>
                    <a:lnTo>
                      <a:pt x="28" y="117"/>
                    </a:lnTo>
                    <a:lnTo>
                      <a:pt x="28" y="120"/>
                    </a:lnTo>
                    <a:lnTo>
                      <a:pt x="28" y="123"/>
                    </a:lnTo>
                    <a:lnTo>
                      <a:pt x="28" y="127"/>
                    </a:lnTo>
                    <a:lnTo>
                      <a:pt x="25" y="127"/>
                    </a:lnTo>
                    <a:lnTo>
                      <a:pt x="25" y="130"/>
                    </a:lnTo>
                    <a:lnTo>
                      <a:pt x="25" y="133"/>
                    </a:lnTo>
                    <a:lnTo>
                      <a:pt x="25" y="136"/>
                    </a:lnTo>
                    <a:lnTo>
                      <a:pt x="25" y="139"/>
                    </a:lnTo>
                    <a:lnTo>
                      <a:pt x="22" y="139"/>
                    </a:lnTo>
                    <a:lnTo>
                      <a:pt x="22" y="142"/>
                    </a:lnTo>
                    <a:lnTo>
                      <a:pt x="22" y="145"/>
                    </a:lnTo>
                    <a:lnTo>
                      <a:pt x="19" y="145"/>
                    </a:lnTo>
                    <a:lnTo>
                      <a:pt x="19" y="148"/>
                    </a:lnTo>
                    <a:lnTo>
                      <a:pt x="16" y="151"/>
                    </a:lnTo>
                    <a:lnTo>
                      <a:pt x="16" y="154"/>
                    </a:lnTo>
                    <a:lnTo>
                      <a:pt x="13" y="154"/>
                    </a:lnTo>
                    <a:lnTo>
                      <a:pt x="13" y="157"/>
                    </a:lnTo>
                    <a:lnTo>
                      <a:pt x="10" y="157"/>
                    </a:lnTo>
                    <a:lnTo>
                      <a:pt x="7" y="160"/>
                    </a:lnTo>
                    <a:lnTo>
                      <a:pt x="3" y="160"/>
                    </a:lnTo>
                    <a:lnTo>
                      <a:pt x="3" y="164"/>
                    </a:lnTo>
                    <a:lnTo>
                      <a:pt x="0" y="164"/>
                    </a:lnTo>
                    <a:lnTo>
                      <a:pt x="0" y="148"/>
                    </a:lnTo>
                    <a:lnTo>
                      <a:pt x="3" y="148"/>
                    </a:lnTo>
                    <a:lnTo>
                      <a:pt x="3" y="145"/>
                    </a:lnTo>
                    <a:lnTo>
                      <a:pt x="7" y="145"/>
                    </a:lnTo>
                    <a:lnTo>
                      <a:pt x="7" y="142"/>
                    </a:lnTo>
                    <a:lnTo>
                      <a:pt x="10" y="142"/>
                    </a:lnTo>
                    <a:lnTo>
                      <a:pt x="10" y="139"/>
                    </a:lnTo>
                    <a:lnTo>
                      <a:pt x="13" y="139"/>
                    </a:lnTo>
                    <a:lnTo>
                      <a:pt x="13" y="136"/>
                    </a:lnTo>
                    <a:lnTo>
                      <a:pt x="13" y="133"/>
                    </a:lnTo>
                    <a:lnTo>
                      <a:pt x="13" y="130"/>
                    </a:lnTo>
                    <a:lnTo>
                      <a:pt x="16" y="130"/>
                    </a:lnTo>
                    <a:lnTo>
                      <a:pt x="16" y="127"/>
                    </a:lnTo>
                    <a:lnTo>
                      <a:pt x="16" y="123"/>
                    </a:lnTo>
                    <a:lnTo>
                      <a:pt x="16" y="120"/>
                    </a:lnTo>
                    <a:lnTo>
                      <a:pt x="16" y="117"/>
                    </a:lnTo>
                    <a:lnTo>
                      <a:pt x="16" y="114"/>
                    </a:lnTo>
                    <a:lnTo>
                      <a:pt x="16" y="111"/>
                    </a:lnTo>
                    <a:lnTo>
                      <a:pt x="16" y="108"/>
                    </a:lnTo>
                    <a:lnTo>
                      <a:pt x="16" y="52"/>
                    </a:lnTo>
                    <a:lnTo>
                      <a:pt x="16" y="49"/>
                    </a:lnTo>
                    <a:lnTo>
                      <a:pt x="16" y="46"/>
                    </a:lnTo>
                    <a:lnTo>
                      <a:pt x="16" y="43"/>
                    </a:lnTo>
                    <a:lnTo>
                      <a:pt x="16" y="40"/>
                    </a:lnTo>
                    <a:lnTo>
                      <a:pt x="16" y="37"/>
                    </a:lnTo>
                    <a:lnTo>
                      <a:pt x="16" y="34"/>
                    </a:lnTo>
                    <a:lnTo>
                      <a:pt x="13" y="34"/>
                    </a:lnTo>
                    <a:lnTo>
                      <a:pt x="13" y="31"/>
                    </a:lnTo>
                    <a:lnTo>
                      <a:pt x="13" y="28"/>
                    </a:lnTo>
                    <a:lnTo>
                      <a:pt x="13" y="25"/>
                    </a:lnTo>
                    <a:lnTo>
                      <a:pt x="10" y="25"/>
                    </a:lnTo>
                    <a:lnTo>
                      <a:pt x="10" y="22"/>
                    </a:lnTo>
                    <a:lnTo>
                      <a:pt x="10" y="18"/>
                    </a:lnTo>
                    <a:lnTo>
                      <a:pt x="7" y="18"/>
                    </a:lnTo>
                    <a:lnTo>
                      <a:pt x="7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75"/>
              <p:cNvSpPr>
                <a:spLocks noChangeShapeType="1"/>
              </p:cNvSpPr>
              <p:nvPr/>
            </p:nvSpPr>
            <p:spPr bwMode="auto">
              <a:xfrm>
                <a:off x="5833" y="2608"/>
                <a:ext cx="0" cy="59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cxnSp>
          <p:nvCxnSpPr>
            <p:cNvPr id="37" name="Connecteur droit avec flèche 36"/>
            <p:cNvCxnSpPr/>
            <p:nvPr/>
          </p:nvCxnSpPr>
          <p:spPr>
            <a:xfrm flipV="1">
              <a:off x="4730989" y="4602162"/>
              <a:ext cx="0" cy="3543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4422883" y="4367192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C-Axis</a:t>
              </a:r>
              <a:endParaRPr lang="en-US" sz="1400" dirty="0"/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 flipV="1">
              <a:off x="7836977" y="4247822"/>
              <a:ext cx="0" cy="3543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7528871" y="4012852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C-Axis</a:t>
              </a:r>
              <a:endParaRPr lang="en-US" sz="1400" dirty="0"/>
            </a:p>
          </p:txBody>
        </p:sp>
      </p:grpSp>
      <p:sp>
        <p:nvSpPr>
          <p:cNvPr id="80" name="ZoneTexte 79"/>
          <p:cNvSpPr txBox="1"/>
          <p:nvPr/>
        </p:nvSpPr>
        <p:spPr>
          <a:xfrm>
            <a:off x="97083" y="4256404"/>
            <a:ext cx="4037162" cy="1344482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-285750" algn="ctr">
              <a:lnSpc>
                <a:spcPct val="114000"/>
              </a:lnSpc>
              <a:defRPr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Orientation </a:t>
            </a: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et stabilisation des formes de carbonate de calcium</a:t>
            </a:r>
            <a:endParaRPr lang="fr-FR" sz="1600" b="1" i="1" dirty="0" smtClean="0">
              <a:solidFill>
                <a:schemeClr val="accent6">
                  <a:lumMod val="50000"/>
                </a:schemeClr>
              </a:solidFill>
              <a:cs typeface="Angsana New" pitchFamily="18" charset="-34"/>
            </a:endParaRPr>
          </a:p>
          <a:p>
            <a:pPr indent="-285750" algn="ctr">
              <a:lnSpc>
                <a:spcPct val="114000"/>
              </a:lnSpc>
              <a:defRPr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Détermine la morphologie des cristaux de calcite</a:t>
            </a:r>
            <a:endParaRPr lang="fr-FR" sz="1600" b="1" i="1" dirty="0" smtClean="0">
              <a:solidFill>
                <a:schemeClr val="accent6">
                  <a:lumMod val="50000"/>
                </a:schemeClr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743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8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latin typeface="Century Gothic" pitchFamily="34" charset="0"/>
                <a:cs typeface="Times New Roman" pitchFamily="18" charset="0"/>
              </a:rPr>
              <a:t>La matrice organique</a:t>
            </a:r>
            <a:endParaRPr lang="fr-FR" sz="3200" b="1" dirty="0">
              <a:solidFill>
                <a:srgbClr val="027D5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 sz="1600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  <a:endParaRPr lang="fr-FR" sz="16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08993" y="1090890"/>
            <a:ext cx="7930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prstClr val="black"/>
                </a:solidFill>
              </a:rPr>
              <a:t>La coquille des oiseaux est une biocéramique complexe et fortement structurée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prstClr val="black"/>
                </a:solidFill>
              </a:rPr>
              <a:t>Croissance cristalline par compétition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prstClr val="black"/>
                </a:solidFill>
              </a:rPr>
              <a:t>Les protéines qui se lient au minéral guident la croissance cristalline (contrôle par la matrice).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2" name="Text Box 562"/>
          <p:cNvSpPr txBox="1">
            <a:spLocks noChangeArrowheads="1"/>
          </p:cNvSpPr>
          <p:nvPr/>
        </p:nvSpPr>
        <p:spPr bwMode="auto">
          <a:xfrm>
            <a:off x="1175130" y="6163048"/>
            <a:ext cx="3259097" cy="276999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fr-FR" altLang="fr-FR" sz="1200" b="0" i="1" dirty="0" smtClean="0">
                <a:solidFill>
                  <a:srgbClr val="00B0F0"/>
                </a:solidFill>
                <a:latin typeface="+mj-lt"/>
              </a:rPr>
              <a:t>Rodriguez-Navarro et al., 2000; Nys et al.,  </a:t>
            </a:r>
            <a:r>
              <a:rPr lang="fr-FR" altLang="fr-FR" sz="1200" b="0" i="1" dirty="0">
                <a:solidFill>
                  <a:srgbClr val="00B0F0"/>
                </a:solidFill>
                <a:latin typeface="+mj-lt"/>
              </a:rPr>
              <a:t>(2004</a:t>
            </a:r>
            <a:r>
              <a:rPr lang="fr-FR" altLang="fr-FR" sz="1200" b="0" i="1" dirty="0" smtClean="0">
                <a:solidFill>
                  <a:srgbClr val="00B0F0"/>
                </a:solidFill>
                <a:latin typeface="+mj-lt"/>
              </a:rPr>
              <a:t>)</a:t>
            </a:r>
            <a:endParaRPr lang="fr-FR" altLang="fr-FR" sz="1200" b="0" i="1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83" name="Group 570"/>
          <p:cNvGrpSpPr>
            <a:grpSpLocks/>
          </p:cNvGrpSpPr>
          <p:nvPr/>
        </p:nvGrpSpPr>
        <p:grpSpPr bwMode="auto">
          <a:xfrm>
            <a:off x="767239" y="4644185"/>
            <a:ext cx="7498826" cy="1612426"/>
            <a:chOff x="374" y="2518"/>
            <a:chExt cx="4943" cy="1171"/>
          </a:xfrm>
        </p:grpSpPr>
        <p:grpSp>
          <p:nvGrpSpPr>
            <p:cNvPr id="84" name="Group 568"/>
            <p:cNvGrpSpPr>
              <a:grpSpLocks/>
            </p:cNvGrpSpPr>
            <p:nvPr/>
          </p:nvGrpSpPr>
          <p:grpSpPr bwMode="auto">
            <a:xfrm>
              <a:off x="374" y="2581"/>
              <a:ext cx="2629" cy="297"/>
              <a:chOff x="368" y="2330"/>
              <a:chExt cx="2629" cy="297"/>
            </a:xfrm>
          </p:grpSpPr>
          <p:sp>
            <p:nvSpPr>
              <p:cNvPr id="172" name="Freeform 89"/>
              <p:cNvSpPr>
                <a:spLocks/>
              </p:cNvSpPr>
              <p:nvPr/>
            </p:nvSpPr>
            <p:spPr bwMode="auto">
              <a:xfrm>
                <a:off x="970" y="2477"/>
                <a:ext cx="159" cy="102"/>
              </a:xfrm>
              <a:custGeom>
                <a:avLst/>
                <a:gdLst>
                  <a:gd name="T0" fmla="*/ 0 w 175"/>
                  <a:gd name="T1" fmla="*/ 5 h 76"/>
                  <a:gd name="T2" fmla="*/ 68 w 175"/>
                  <a:gd name="T3" fmla="*/ 137 h 76"/>
                  <a:gd name="T4" fmla="*/ 54 w 175"/>
                  <a:gd name="T5" fmla="*/ 38 h 76"/>
                  <a:gd name="T6" fmla="*/ 75 w 175"/>
                  <a:gd name="T7" fmla="*/ 0 h 76"/>
                  <a:gd name="T8" fmla="*/ 105 w 175"/>
                  <a:gd name="T9" fmla="*/ 27 h 76"/>
                  <a:gd name="T10" fmla="*/ 114 w 175"/>
                  <a:gd name="T11" fmla="*/ 119 h 76"/>
                  <a:gd name="T12" fmla="*/ 144 w 175"/>
                  <a:gd name="T13" fmla="*/ 12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76">
                    <a:moveTo>
                      <a:pt x="0" y="3"/>
                    </a:moveTo>
                    <a:lnTo>
                      <a:pt x="83" y="76"/>
                    </a:lnTo>
                    <a:lnTo>
                      <a:pt x="65" y="21"/>
                    </a:lnTo>
                    <a:lnTo>
                      <a:pt x="90" y="0"/>
                    </a:lnTo>
                    <a:lnTo>
                      <a:pt x="128" y="15"/>
                    </a:lnTo>
                    <a:lnTo>
                      <a:pt x="138" y="66"/>
                    </a:lnTo>
                    <a:lnTo>
                      <a:pt x="175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Line 90"/>
              <p:cNvSpPr>
                <a:spLocks noChangeShapeType="1"/>
              </p:cNvSpPr>
              <p:nvPr/>
            </p:nvSpPr>
            <p:spPr bwMode="auto">
              <a:xfrm flipH="1">
                <a:off x="1380" y="2486"/>
                <a:ext cx="50" cy="93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Freeform 91"/>
              <p:cNvSpPr>
                <a:spLocks/>
              </p:cNvSpPr>
              <p:nvPr/>
            </p:nvSpPr>
            <p:spPr bwMode="auto">
              <a:xfrm>
                <a:off x="2886" y="2483"/>
                <a:ext cx="83" cy="90"/>
              </a:xfrm>
              <a:custGeom>
                <a:avLst/>
                <a:gdLst>
                  <a:gd name="T0" fmla="*/ 75 w 92"/>
                  <a:gd name="T1" fmla="*/ 119 h 66"/>
                  <a:gd name="T2" fmla="*/ 50 w 92"/>
                  <a:gd name="T3" fmla="*/ 19 h 66"/>
                  <a:gd name="T4" fmla="*/ 19 w 92"/>
                  <a:gd name="T5" fmla="*/ 0 h 66"/>
                  <a:gd name="T6" fmla="*/ 0 w 92"/>
                  <a:gd name="T7" fmla="*/ 65 h 66"/>
                  <a:gd name="T8" fmla="*/ 22 w 92"/>
                  <a:gd name="T9" fmla="*/ 123 h 66"/>
                  <a:gd name="T10" fmla="*/ 75 w 92"/>
                  <a:gd name="T11" fmla="*/ 119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Freeform 92"/>
              <p:cNvSpPr>
                <a:spLocks/>
              </p:cNvSpPr>
              <p:nvPr/>
            </p:nvSpPr>
            <p:spPr bwMode="auto">
              <a:xfrm>
                <a:off x="2886" y="2483"/>
                <a:ext cx="83" cy="90"/>
              </a:xfrm>
              <a:custGeom>
                <a:avLst/>
                <a:gdLst>
                  <a:gd name="T0" fmla="*/ 75 w 92"/>
                  <a:gd name="T1" fmla="*/ 119 h 66"/>
                  <a:gd name="T2" fmla="*/ 50 w 92"/>
                  <a:gd name="T3" fmla="*/ 19 h 66"/>
                  <a:gd name="T4" fmla="*/ 19 w 92"/>
                  <a:gd name="T5" fmla="*/ 0 h 66"/>
                  <a:gd name="T6" fmla="*/ 0 w 92"/>
                  <a:gd name="T7" fmla="*/ 65 h 66"/>
                  <a:gd name="T8" fmla="*/ 22 w 92"/>
                  <a:gd name="T9" fmla="*/ 123 h 66"/>
                  <a:gd name="T10" fmla="*/ 75 w 92"/>
                  <a:gd name="T11" fmla="*/ 119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93"/>
              <p:cNvSpPr>
                <a:spLocks/>
              </p:cNvSpPr>
              <p:nvPr/>
            </p:nvSpPr>
            <p:spPr bwMode="auto">
              <a:xfrm>
                <a:off x="2712" y="2474"/>
                <a:ext cx="54" cy="109"/>
              </a:xfrm>
              <a:custGeom>
                <a:avLst/>
                <a:gdLst>
                  <a:gd name="T0" fmla="*/ 49 w 59"/>
                  <a:gd name="T1" fmla="*/ 142 h 80"/>
                  <a:gd name="T2" fmla="*/ 49 w 59"/>
                  <a:gd name="T3" fmla="*/ 61 h 80"/>
                  <a:gd name="T4" fmla="*/ 14 w 59"/>
                  <a:gd name="T5" fmla="*/ 0 h 80"/>
                  <a:gd name="T6" fmla="*/ 0 w 59"/>
                  <a:gd name="T7" fmla="*/ 83 h 80"/>
                  <a:gd name="T8" fmla="*/ 14 w 59"/>
                  <a:gd name="T9" fmla="*/ 149 h 80"/>
                  <a:gd name="T10" fmla="*/ 49 w 5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Freeform 94"/>
              <p:cNvSpPr>
                <a:spLocks/>
              </p:cNvSpPr>
              <p:nvPr/>
            </p:nvSpPr>
            <p:spPr bwMode="auto">
              <a:xfrm>
                <a:off x="2712" y="2474"/>
                <a:ext cx="54" cy="109"/>
              </a:xfrm>
              <a:custGeom>
                <a:avLst/>
                <a:gdLst>
                  <a:gd name="T0" fmla="*/ 49 w 59"/>
                  <a:gd name="T1" fmla="*/ 142 h 80"/>
                  <a:gd name="T2" fmla="*/ 49 w 59"/>
                  <a:gd name="T3" fmla="*/ 61 h 80"/>
                  <a:gd name="T4" fmla="*/ 14 w 59"/>
                  <a:gd name="T5" fmla="*/ 0 h 80"/>
                  <a:gd name="T6" fmla="*/ 0 w 59"/>
                  <a:gd name="T7" fmla="*/ 83 h 80"/>
                  <a:gd name="T8" fmla="*/ 14 w 59"/>
                  <a:gd name="T9" fmla="*/ 149 h 80"/>
                  <a:gd name="T10" fmla="*/ 49 w 5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Freeform 95"/>
              <p:cNvSpPr>
                <a:spLocks/>
              </p:cNvSpPr>
              <p:nvPr/>
            </p:nvSpPr>
            <p:spPr bwMode="auto">
              <a:xfrm>
                <a:off x="2415" y="2473"/>
                <a:ext cx="62" cy="116"/>
              </a:xfrm>
              <a:custGeom>
                <a:avLst/>
                <a:gdLst>
                  <a:gd name="T0" fmla="*/ 56 w 69"/>
                  <a:gd name="T1" fmla="*/ 156 h 86"/>
                  <a:gd name="T2" fmla="*/ 49 w 69"/>
                  <a:gd name="T3" fmla="*/ 38 h 86"/>
                  <a:gd name="T4" fmla="*/ 22 w 69"/>
                  <a:gd name="T5" fmla="*/ 0 h 86"/>
                  <a:gd name="T6" fmla="*/ 0 w 69"/>
                  <a:gd name="T7" fmla="*/ 53 h 86"/>
                  <a:gd name="T8" fmla="*/ 4 w 69"/>
                  <a:gd name="T9" fmla="*/ 147 h 86"/>
                  <a:gd name="T10" fmla="*/ 56 w 69"/>
                  <a:gd name="T11" fmla="*/ 15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Freeform 96"/>
              <p:cNvSpPr>
                <a:spLocks/>
              </p:cNvSpPr>
              <p:nvPr/>
            </p:nvSpPr>
            <p:spPr bwMode="auto">
              <a:xfrm>
                <a:off x="2415" y="2473"/>
                <a:ext cx="62" cy="116"/>
              </a:xfrm>
              <a:custGeom>
                <a:avLst/>
                <a:gdLst>
                  <a:gd name="T0" fmla="*/ 56 w 69"/>
                  <a:gd name="T1" fmla="*/ 156 h 86"/>
                  <a:gd name="T2" fmla="*/ 49 w 69"/>
                  <a:gd name="T3" fmla="*/ 38 h 86"/>
                  <a:gd name="T4" fmla="*/ 22 w 69"/>
                  <a:gd name="T5" fmla="*/ 0 h 86"/>
                  <a:gd name="T6" fmla="*/ 0 w 69"/>
                  <a:gd name="T7" fmla="*/ 53 h 86"/>
                  <a:gd name="T8" fmla="*/ 4 w 69"/>
                  <a:gd name="T9" fmla="*/ 147 h 86"/>
                  <a:gd name="T10" fmla="*/ 56 w 69"/>
                  <a:gd name="T11" fmla="*/ 15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Freeform 97"/>
              <p:cNvSpPr>
                <a:spLocks/>
              </p:cNvSpPr>
              <p:nvPr/>
            </p:nvSpPr>
            <p:spPr bwMode="auto">
              <a:xfrm>
                <a:off x="2312" y="2474"/>
                <a:ext cx="83" cy="109"/>
              </a:xfrm>
              <a:custGeom>
                <a:avLst/>
                <a:gdLst>
                  <a:gd name="T0" fmla="*/ 61 w 91"/>
                  <a:gd name="T1" fmla="*/ 144 h 80"/>
                  <a:gd name="T2" fmla="*/ 76 w 91"/>
                  <a:gd name="T3" fmla="*/ 61 h 80"/>
                  <a:gd name="T4" fmla="*/ 61 w 91"/>
                  <a:gd name="T5" fmla="*/ 0 h 80"/>
                  <a:gd name="T6" fmla="*/ 25 w 91"/>
                  <a:gd name="T7" fmla="*/ 26 h 80"/>
                  <a:gd name="T8" fmla="*/ 0 w 91"/>
                  <a:gd name="T9" fmla="*/ 149 h 80"/>
                  <a:gd name="T10" fmla="*/ 61 w 91"/>
                  <a:gd name="T11" fmla="*/ 144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4"/>
                    </a:lnTo>
                    <a:lnTo>
                      <a:pt x="0" y="80"/>
                    </a:lnTo>
                    <a:lnTo>
                      <a:pt x="73" y="7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Freeform 98"/>
              <p:cNvSpPr>
                <a:spLocks/>
              </p:cNvSpPr>
              <p:nvPr/>
            </p:nvSpPr>
            <p:spPr bwMode="auto">
              <a:xfrm>
                <a:off x="2312" y="2474"/>
                <a:ext cx="83" cy="109"/>
              </a:xfrm>
              <a:custGeom>
                <a:avLst/>
                <a:gdLst>
                  <a:gd name="T0" fmla="*/ 61 w 91"/>
                  <a:gd name="T1" fmla="*/ 144 h 80"/>
                  <a:gd name="T2" fmla="*/ 76 w 91"/>
                  <a:gd name="T3" fmla="*/ 61 h 80"/>
                  <a:gd name="T4" fmla="*/ 61 w 91"/>
                  <a:gd name="T5" fmla="*/ 0 h 80"/>
                  <a:gd name="T6" fmla="*/ 25 w 91"/>
                  <a:gd name="T7" fmla="*/ 26 h 80"/>
                  <a:gd name="T8" fmla="*/ 0 w 91"/>
                  <a:gd name="T9" fmla="*/ 149 h 80"/>
                  <a:gd name="T10" fmla="*/ 61 w 91"/>
                  <a:gd name="T11" fmla="*/ 144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4"/>
                    </a:lnTo>
                    <a:lnTo>
                      <a:pt x="0" y="80"/>
                    </a:lnTo>
                    <a:lnTo>
                      <a:pt x="73" y="7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Freeform 99"/>
              <p:cNvSpPr>
                <a:spLocks/>
              </p:cNvSpPr>
              <p:nvPr/>
            </p:nvSpPr>
            <p:spPr bwMode="auto">
              <a:xfrm>
                <a:off x="2224" y="2481"/>
                <a:ext cx="83" cy="102"/>
              </a:xfrm>
              <a:custGeom>
                <a:avLst/>
                <a:gdLst>
                  <a:gd name="T0" fmla="*/ 54 w 92"/>
                  <a:gd name="T1" fmla="*/ 139 h 75"/>
                  <a:gd name="T2" fmla="*/ 75 w 92"/>
                  <a:gd name="T3" fmla="*/ 68 h 75"/>
                  <a:gd name="T4" fmla="*/ 56 w 92"/>
                  <a:gd name="T5" fmla="*/ 0 h 75"/>
                  <a:gd name="T6" fmla="*/ 27 w 92"/>
                  <a:gd name="T7" fmla="*/ 22 h 75"/>
                  <a:gd name="T8" fmla="*/ 0 w 92"/>
                  <a:gd name="T9" fmla="*/ 125 h 75"/>
                  <a:gd name="T10" fmla="*/ 54 w 92"/>
                  <a:gd name="T11" fmla="*/ 139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Freeform 100"/>
              <p:cNvSpPr>
                <a:spLocks/>
              </p:cNvSpPr>
              <p:nvPr/>
            </p:nvSpPr>
            <p:spPr bwMode="auto">
              <a:xfrm>
                <a:off x="2224" y="2481"/>
                <a:ext cx="83" cy="102"/>
              </a:xfrm>
              <a:custGeom>
                <a:avLst/>
                <a:gdLst>
                  <a:gd name="T0" fmla="*/ 54 w 92"/>
                  <a:gd name="T1" fmla="*/ 139 h 75"/>
                  <a:gd name="T2" fmla="*/ 75 w 92"/>
                  <a:gd name="T3" fmla="*/ 68 h 75"/>
                  <a:gd name="T4" fmla="*/ 56 w 92"/>
                  <a:gd name="T5" fmla="*/ 0 h 75"/>
                  <a:gd name="T6" fmla="*/ 27 w 92"/>
                  <a:gd name="T7" fmla="*/ 22 h 75"/>
                  <a:gd name="T8" fmla="*/ 0 w 92"/>
                  <a:gd name="T9" fmla="*/ 125 h 75"/>
                  <a:gd name="T10" fmla="*/ 54 w 92"/>
                  <a:gd name="T11" fmla="*/ 139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Freeform 101"/>
              <p:cNvSpPr>
                <a:spLocks/>
              </p:cNvSpPr>
              <p:nvPr/>
            </p:nvSpPr>
            <p:spPr bwMode="auto">
              <a:xfrm>
                <a:off x="2017" y="2490"/>
                <a:ext cx="80" cy="83"/>
              </a:xfrm>
              <a:custGeom>
                <a:avLst/>
                <a:gdLst>
                  <a:gd name="T0" fmla="*/ 57 w 89"/>
                  <a:gd name="T1" fmla="*/ 113 h 61"/>
                  <a:gd name="T2" fmla="*/ 72 w 89"/>
                  <a:gd name="T3" fmla="*/ 67 h 61"/>
                  <a:gd name="T4" fmla="*/ 72 w 89"/>
                  <a:gd name="T5" fmla="*/ 0 h 61"/>
                  <a:gd name="T6" fmla="*/ 40 w 89"/>
                  <a:gd name="T7" fmla="*/ 15 h 61"/>
                  <a:gd name="T8" fmla="*/ 0 w 89"/>
                  <a:gd name="T9" fmla="*/ 113 h 61"/>
                  <a:gd name="T10" fmla="*/ 57 w 89"/>
                  <a:gd name="T11" fmla="*/ 113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Freeform 102"/>
              <p:cNvSpPr>
                <a:spLocks/>
              </p:cNvSpPr>
              <p:nvPr/>
            </p:nvSpPr>
            <p:spPr bwMode="auto">
              <a:xfrm>
                <a:off x="2017" y="2490"/>
                <a:ext cx="80" cy="83"/>
              </a:xfrm>
              <a:custGeom>
                <a:avLst/>
                <a:gdLst>
                  <a:gd name="T0" fmla="*/ 57 w 89"/>
                  <a:gd name="T1" fmla="*/ 113 h 61"/>
                  <a:gd name="T2" fmla="*/ 72 w 89"/>
                  <a:gd name="T3" fmla="*/ 67 h 61"/>
                  <a:gd name="T4" fmla="*/ 72 w 89"/>
                  <a:gd name="T5" fmla="*/ 0 h 61"/>
                  <a:gd name="T6" fmla="*/ 40 w 89"/>
                  <a:gd name="T7" fmla="*/ 15 h 61"/>
                  <a:gd name="T8" fmla="*/ 0 w 89"/>
                  <a:gd name="T9" fmla="*/ 113 h 61"/>
                  <a:gd name="T10" fmla="*/ 57 w 89"/>
                  <a:gd name="T11" fmla="*/ 113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Freeform 103"/>
              <p:cNvSpPr>
                <a:spLocks/>
              </p:cNvSpPr>
              <p:nvPr/>
            </p:nvSpPr>
            <p:spPr bwMode="auto">
              <a:xfrm>
                <a:off x="1919" y="2470"/>
                <a:ext cx="72" cy="107"/>
              </a:xfrm>
              <a:custGeom>
                <a:avLst/>
                <a:gdLst>
                  <a:gd name="T0" fmla="*/ 66 w 79"/>
                  <a:gd name="T1" fmla="*/ 145 h 79"/>
                  <a:gd name="T2" fmla="*/ 51 w 79"/>
                  <a:gd name="T3" fmla="*/ 42 h 79"/>
                  <a:gd name="T4" fmla="*/ 21 w 79"/>
                  <a:gd name="T5" fmla="*/ 0 h 79"/>
                  <a:gd name="T6" fmla="*/ 0 w 79"/>
                  <a:gd name="T7" fmla="*/ 57 h 79"/>
                  <a:gd name="T8" fmla="*/ 17 w 79"/>
                  <a:gd name="T9" fmla="*/ 135 h 79"/>
                  <a:gd name="T10" fmla="*/ 66 w 79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Freeform 104"/>
              <p:cNvSpPr>
                <a:spLocks/>
              </p:cNvSpPr>
              <p:nvPr/>
            </p:nvSpPr>
            <p:spPr bwMode="auto">
              <a:xfrm>
                <a:off x="1919" y="2470"/>
                <a:ext cx="72" cy="107"/>
              </a:xfrm>
              <a:custGeom>
                <a:avLst/>
                <a:gdLst>
                  <a:gd name="T0" fmla="*/ 66 w 79"/>
                  <a:gd name="T1" fmla="*/ 145 h 79"/>
                  <a:gd name="T2" fmla="*/ 51 w 79"/>
                  <a:gd name="T3" fmla="*/ 42 h 79"/>
                  <a:gd name="T4" fmla="*/ 21 w 79"/>
                  <a:gd name="T5" fmla="*/ 0 h 79"/>
                  <a:gd name="T6" fmla="*/ 0 w 79"/>
                  <a:gd name="T7" fmla="*/ 57 h 79"/>
                  <a:gd name="T8" fmla="*/ 17 w 79"/>
                  <a:gd name="T9" fmla="*/ 135 h 79"/>
                  <a:gd name="T10" fmla="*/ 66 w 79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Freeform 105"/>
              <p:cNvSpPr>
                <a:spLocks/>
              </p:cNvSpPr>
              <p:nvPr/>
            </p:nvSpPr>
            <p:spPr bwMode="auto">
              <a:xfrm>
                <a:off x="1704" y="2473"/>
                <a:ext cx="87" cy="106"/>
              </a:xfrm>
              <a:custGeom>
                <a:avLst/>
                <a:gdLst>
                  <a:gd name="T0" fmla="*/ 75 w 96"/>
                  <a:gd name="T1" fmla="*/ 138 h 79"/>
                  <a:gd name="T2" fmla="*/ 79 w 96"/>
                  <a:gd name="T3" fmla="*/ 47 h 79"/>
                  <a:gd name="T4" fmla="*/ 44 w 96"/>
                  <a:gd name="T5" fmla="*/ 0 h 79"/>
                  <a:gd name="T6" fmla="*/ 17 w 96"/>
                  <a:gd name="T7" fmla="*/ 42 h 79"/>
                  <a:gd name="T8" fmla="*/ 24 w 96"/>
                  <a:gd name="T9" fmla="*/ 142 h 79"/>
                  <a:gd name="T10" fmla="*/ 0 w 96"/>
                  <a:gd name="T11" fmla="*/ 142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79">
                    <a:moveTo>
                      <a:pt x="92" y="77"/>
                    </a:moveTo>
                    <a:lnTo>
                      <a:pt x="96" y="26"/>
                    </a:lnTo>
                    <a:lnTo>
                      <a:pt x="53" y="0"/>
                    </a:lnTo>
                    <a:lnTo>
                      <a:pt x="21" y="23"/>
                    </a:lnTo>
                    <a:lnTo>
                      <a:pt x="29" y="79"/>
                    </a:lnTo>
                    <a:lnTo>
                      <a:pt x="0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Freeform 106"/>
              <p:cNvSpPr>
                <a:spLocks/>
              </p:cNvSpPr>
              <p:nvPr/>
            </p:nvSpPr>
            <p:spPr bwMode="auto">
              <a:xfrm>
                <a:off x="1731" y="2474"/>
                <a:ext cx="60" cy="115"/>
              </a:xfrm>
              <a:custGeom>
                <a:avLst/>
                <a:gdLst>
                  <a:gd name="T0" fmla="*/ 50 w 67"/>
                  <a:gd name="T1" fmla="*/ 146 h 85"/>
                  <a:gd name="T2" fmla="*/ 54 w 67"/>
                  <a:gd name="T3" fmla="*/ 41 h 85"/>
                  <a:gd name="T4" fmla="*/ 26 w 67"/>
                  <a:gd name="T5" fmla="*/ 0 h 85"/>
                  <a:gd name="T6" fmla="*/ 0 w 67"/>
                  <a:gd name="T7" fmla="*/ 41 h 85"/>
                  <a:gd name="T8" fmla="*/ 2 w 67"/>
                  <a:gd name="T9" fmla="*/ 156 h 85"/>
                  <a:gd name="T10" fmla="*/ 50 w 67"/>
                  <a:gd name="T11" fmla="*/ 14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Freeform 107"/>
              <p:cNvSpPr>
                <a:spLocks/>
              </p:cNvSpPr>
              <p:nvPr/>
            </p:nvSpPr>
            <p:spPr bwMode="auto">
              <a:xfrm>
                <a:off x="1731" y="2474"/>
                <a:ext cx="60" cy="115"/>
              </a:xfrm>
              <a:custGeom>
                <a:avLst/>
                <a:gdLst>
                  <a:gd name="T0" fmla="*/ 50 w 67"/>
                  <a:gd name="T1" fmla="*/ 146 h 85"/>
                  <a:gd name="T2" fmla="*/ 54 w 67"/>
                  <a:gd name="T3" fmla="*/ 41 h 85"/>
                  <a:gd name="T4" fmla="*/ 26 w 67"/>
                  <a:gd name="T5" fmla="*/ 0 h 85"/>
                  <a:gd name="T6" fmla="*/ 0 w 67"/>
                  <a:gd name="T7" fmla="*/ 41 h 85"/>
                  <a:gd name="T8" fmla="*/ 2 w 67"/>
                  <a:gd name="T9" fmla="*/ 156 h 85"/>
                  <a:gd name="T10" fmla="*/ 50 w 67"/>
                  <a:gd name="T11" fmla="*/ 14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Freeform 108"/>
              <p:cNvSpPr>
                <a:spLocks/>
              </p:cNvSpPr>
              <p:nvPr/>
            </p:nvSpPr>
            <p:spPr bwMode="auto">
              <a:xfrm>
                <a:off x="1636" y="2486"/>
                <a:ext cx="84" cy="97"/>
              </a:xfrm>
              <a:custGeom>
                <a:avLst/>
                <a:gdLst>
                  <a:gd name="T0" fmla="*/ 56 w 92"/>
                  <a:gd name="T1" fmla="*/ 133 h 71"/>
                  <a:gd name="T2" fmla="*/ 77 w 92"/>
                  <a:gd name="T3" fmla="*/ 71 h 71"/>
                  <a:gd name="T4" fmla="*/ 70 w 92"/>
                  <a:gd name="T5" fmla="*/ 0 h 71"/>
                  <a:gd name="T6" fmla="*/ 37 w 92"/>
                  <a:gd name="T7" fmla="*/ 11 h 71"/>
                  <a:gd name="T8" fmla="*/ 0 w 92"/>
                  <a:gd name="T9" fmla="*/ 87 h 71"/>
                  <a:gd name="T10" fmla="*/ 0 w 92"/>
                  <a:gd name="T11" fmla="*/ 119 h 71"/>
                  <a:gd name="T12" fmla="*/ 56 w 92"/>
                  <a:gd name="T13" fmla="*/ 133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2" name="Freeform 109"/>
              <p:cNvSpPr>
                <a:spLocks/>
              </p:cNvSpPr>
              <p:nvPr/>
            </p:nvSpPr>
            <p:spPr bwMode="auto">
              <a:xfrm>
                <a:off x="1636" y="2486"/>
                <a:ext cx="84" cy="97"/>
              </a:xfrm>
              <a:custGeom>
                <a:avLst/>
                <a:gdLst>
                  <a:gd name="T0" fmla="*/ 56 w 92"/>
                  <a:gd name="T1" fmla="*/ 133 h 71"/>
                  <a:gd name="T2" fmla="*/ 77 w 92"/>
                  <a:gd name="T3" fmla="*/ 71 h 71"/>
                  <a:gd name="T4" fmla="*/ 70 w 92"/>
                  <a:gd name="T5" fmla="*/ 0 h 71"/>
                  <a:gd name="T6" fmla="*/ 37 w 92"/>
                  <a:gd name="T7" fmla="*/ 11 h 71"/>
                  <a:gd name="T8" fmla="*/ 0 w 92"/>
                  <a:gd name="T9" fmla="*/ 87 h 71"/>
                  <a:gd name="T10" fmla="*/ 0 w 92"/>
                  <a:gd name="T11" fmla="*/ 119 h 71"/>
                  <a:gd name="T12" fmla="*/ 56 w 92"/>
                  <a:gd name="T13" fmla="*/ 133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3" name="Freeform 110"/>
              <p:cNvSpPr>
                <a:spLocks/>
              </p:cNvSpPr>
              <p:nvPr/>
            </p:nvSpPr>
            <p:spPr bwMode="auto">
              <a:xfrm>
                <a:off x="1324" y="2473"/>
                <a:ext cx="69" cy="104"/>
              </a:xfrm>
              <a:custGeom>
                <a:avLst/>
                <a:gdLst>
                  <a:gd name="T0" fmla="*/ 63 w 75"/>
                  <a:gd name="T1" fmla="*/ 140 h 77"/>
                  <a:gd name="T2" fmla="*/ 60 w 75"/>
                  <a:gd name="T3" fmla="*/ 32 h 77"/>
                  <a:gd name="T4" fmla="*/ 27 w 75"/>
                  <a:gd name="T5" fmla="*/ 0 h 77"/>
                  <a:gd name="T6" fmla="*/ 6 w 75"/>
                  <a:gd name="T7" fmla="*/ 42 h 77"/>
                  <a:gd name="T8" fmla="*/ 0 w 75"/>
                  <a:gd name="T9" fmla="*/ 131 h 77"/>
                  <a:gd name="T10" fmla="*/ 63 w 75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Freeform 111"/>
              <p:cNvSpPr>
                <a:spLocks/>
              </p:cNvSpPr>
              <p:nvPr/>
            </p:nvSpPr>
            <p:spPr bwMode="auto">
              <a:xfrm>
                <a:off x="1324" y="2473"/>
                <a:ext cx="69" cy="104"/>
              </a:xfrm>
              <a:custGeom>
                <a:avLst/>
                <a:gdLst>
                  <a:gd name="T0" fmla="*/ 63 w 75"/>
                  <a:gd name="T1" fmla="*/ 140 h 77"/>
                  <a:gd name="T2" fmla="*/ 60 w 75"/>
                  <a:gd name="T3" fmla="*/ 32 h 77"/>
                  <a:gd name="T4" fmla="*/ 27 w 75"/>
                  <a:gd name="T5" fmla="*/ 0 h 77"/>
                  <a:gd name="T6" fmla="*/ 6 w 75"/>
                  <a:gd name="T7" fmla="*/ 42 h 77"/>
                  <a:gd name="T8" fmla="*/ 0 w 75"/>
                  <a:gd name="T9" fmla="*/ 131 h 77"/>
                  <a:gd name="T10" fmla="*/ 63 w 75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Freeform 112"/>
              <p:cNvSpPr>
                <a:spLocks/>
              </p:cNvSpPr>
              <p:nvPr/>
            </p:nvSpPr>
            <p:spPr bwMode="auto">
              <a:xfrm>
                <a:off x="1240" y="2481"/>
                <a:ext cx="80" cy="98"/>
              </a:xfrm>
              <a:custGeom>
                <a:avLst/>
                <a:gdLst>
                  <a:gd name="T0" fmla="*/ 56 w 89"/>
                  <a:gd name="T1" fmla="*/ 132 h 73"/>
                  <a:gd name="T2" fmla="*/ 72 w 89"/>
                  <a:gd name="T3" fmla="*/ 67 h 73"/>
                  <a:gd name="T4" fmla="*/ 60 w 89"/>
                  <a:gd name="T5" fmla="*/ 0 h 73"/>
                  <a:gd name="T6" fmla="*/ 27 w 89"/>
                  <a:gd name="T7" fmla="*/ 17 h 73"/>
                  <a:gd name="T8" fmla="*/ 4 w 89"/>
                  <a:gd name="T9" fmla="*/ 86 h 73"/>
                  <a:gd name="T10" fmla="*/ 0 w 89"/>
                  <a:gd name="T11" fmla="*/ 128 h 73"/>
                  <a:gd name="T12" fmla="*/ 56 w 89"/>
                  <a:gd name="T13" fmla="*/ 132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Freeform 113"/>
              <p:cNvSpPr>
                <a:spLocks/>
              </p:cNvSpPr>
              <p:nvPr/>
            </p:nvSpPr>
            <p:spPr bwMode="auto">
              <a:xfrm>
                <a:off x="1240" y="2481"/>
                <a:ext cx="80" cy="98"/>
              </a:xfrm>
              <a:custGeom>
                <a:avLst/>
                <a:gdLst>
                  <a:gd name="T0" fmla="*/ 56 w 89"/>
                  <a:gd name="T1" fmla="*/ 132 h 73"/>
                  <a:gd name="T2" fmla="*/ 72 w 89"/>
                  <a:gd name="T3" fmla="*/ 67 h 73"/>
                  <a:gd name="T4" fmla="*/ 60 w 89"/>
                  <a:gd name="T5" fmla="*/ 0 h 73"/>
                  <a:gd name="T6" fmla="*/ 27 w 89"/>
                  <a:gd name="T7" fmla="*/ 17 h 73"/>
                  <a:gd name="T8" fmla="*/ 4 w 89"/>
                  <a:gd name="T9" fmla="*/ 86 h 73"/>
                  <a:gd name="T10" fmla="*/ 0 w 89"/>
                  <a:gd name="T11" fmla="*/ 128 h 73"/>
                  <a:gd name="T12" fmla="*/ 56 w 89"/>
                  <a:gd name="T13" fmla="*/ 132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Freeform 114"/>
              <p:cNvSpPr>
                <a:spLocks/>
              </p:cNvSpPr>
              <p:nvPr/>
            </p:nvSpPr>
            <p:spPr bwMode="auto">
              <a:xfrm>
                <a:off x="1033" y="2474"/>
                <a:ext cx="62" cy="109"/>
              </a:xfrm>
              <a:custGeom>
                <a:avLst/>
                <a:gdLst>
                  <a:gd name="T0" fmla="*/ 56 w 69"/>
                  <a:gd name="T1" fmla="*/ 142 h 80"/>
                  <a:gd name="T2" fmla="*/ 51 w 69"/>
                  <a:gd name="T3" fmla="*/ 42 h 80"/>
                  <a:gd name="T4" fmla="*/ 20 w 69"/>
                  <a:gd name="T5" fmla="*/ 0 h 80"/>
                  <a:gd name="T6" fmla="*/ 0 w 69"/>
                  <a:gd name="T7" fmla="*/ 56 h 80"/>
                  <a:gd name="T8" fmla="*/ 13 w 69"/>
                  <a:gd name="T9" fmla="*/ 149 h 80"/>
                  <a:gd name="T10" fmla="*/ 56 w 6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Freeform 115"/>
              <p:cNvSpPr>
                <a:spLocks/>
              </p:cNvSpPr>
              <p:nvPr/>
            </p:nvSpPr>
            <p:spPr bwMode="auto">
              <a:xfrm>
                <a:off x="1033" y="2474"/>
                <a:ext cx="62" cy="109"/>
              </a:xfrm>
              <a:custGeom>
                <a:avLst/>
                <a:gdLst>
                  <a:gd name="T0" fmla="*/ 56 w 69"/>
                  <a:gd name="T1" fmla="*/ 142 h 80"/>
                  <a:gd name="T2" fmla="*/ 51 w 69"/>
                  <a:gd name="T3" fmla="*/ 42 h 80"/>
                  <a:gd name="T4" fmla="*/ 20 w 69"/>
                  <a:gd name="T5" fmla="*/ 0 h 80"/>
                  <a:gd name="T6" fmla="*/ 0 w 69"/>
                  <a:gd name="T7" fmla="*/ 56 h 80"/>
                  <a:gd name="T8" fmla="*/ 13 w 69"/>
                  <a:gd name="T9" fmla="*/ 149 h 80"/>
                  <a:gd name="T10" fmla="*/ 56 w 6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Freeform 116"/>
              <p:cNvSpPr>
                <a:spLocks/>
              </p:cNvSpPr>
              <p:nvPr/>
            </p:nvSpPr>
            <p:spPr bwMode="auto">
              <a:xfrm>
                <a:off x="888" y="2518"/>
                <a:ext cx="145" cy="61"/>
              </a:xfrm>
              <a:custGeom>
                <a:avLst/>
                <a:gdLst>
                  <a:gd name="T0" fmla="*/ 131 w 160"/>
                  <a:gd name="T1" fmla="*/ 83 h 45"/>
                  <a:gd name="T2" fmla="*/ 34 w 160"/>
                  <a:gd name="T3" fmla="*/ 0 h 45"/>
                  <a:gd name="T4" fmla="*/ 0 w 160"/>
                  <a:gd name="T5" fmla="*/ 26 h 45"/>
                  <a:gd name="T6" fmla="*/ 14 w 160"/>
                  <a:gd name="T7" fmla="*/ 79 h 45"/>
                  <a:gd name="T8" fmla="*/ 131 w 160"/>
                  <a:gd name="T9" fmla="*/ 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Freeform 117"/>
              <p:cNvSpPr>
                <a:spLocks/>
              </p:cNvSpPr>
              <p:nvPr/>
            </p:nvSpPr>
            <p:spPr bwMode="auto">
              <a:xfrm>
                <a:off x="888" y="2518"/>
                <a:ext cx="145" cy="61"/>
              </a:xfrm>
              <a:custGeom>
                <a:avLst/>
                <a:gdLst>
                  <a:gd name="T0" fmla="*/ 131 w 160"/>
                  <a:gd name="T1" fmla="*/ 83 h 45"/>
                  <a:gd name="T2" fmla="*/ 34 w 160"/>
                  <a:gd name="T3" fmla="*/ 0 h 45"/>
                  <a:gd name="T4" fmla="*/ 0 w 160"/>
                  <a:gd name="T5" fmla="*/ 26 h 45"/>
                  <a:gd name="T6" fmla="*/ 14 w 160"/>
                  <a:gd name="T7" fmla="*/ 79 h 45"/>
                  <a:gd name="T8" fmla="*/ 131 w 160"/>
                  <a:gd name="T9" fmla="*/ 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Freeform 118"/>
              <p:cNvSpPr>
                <a:spLocks/>
              </p:cNvSpPr>
              <p:nvPr/>
            </p:nvSpPr>
            <p:spPr bwMode="auto">
              <a:xfrm>
                <a:off x="803" y="2356"/>
                <a:ext cx="2187" cy="223"/>
              </a:xfrm>
              <a:custGeom>
                <a:avLst/>
                <a:gdLst>
                  <a:gd name="T0" fmla="*/ 24 w 2412"/>
                  <a:gd name="T1" fmla="*/ 301 h 165"/>
                  <a:gd name="T2" fmla="*/ 0 w 2412"/>
                  <a:gd name="T3" fmla="*/ 162 h 165"/>
                  <a:gd name="T4" fmla="*/ 78 w 2412"/>
                  <a:gd name="T5" fmla="*/ 116 h 165"/>
                  <a:gd name="T6" fmla="*/ 167 w 2412"/>
                  <a:gd name="T7" fmla="*/ 201 h 165"/>
                  <a:gd name="T8" fmla="*/ 160 w 2412"/>
                  <a:gd name="T9" fmla="*/ 116 h 165"/>
                  <a:gd name="T10" fmla="*/ 211 w 2412"/>
                  <a:gd name="T11" fmla="*/ 0 h 165"/>
                  <a:gd name="T12" fmla="*/ 275 w 2412"/>
                  <a:gd name="T13" fmla="*/ 80 h 165"/>
                  <a:gd name="T14" fmla="*/ 288 w 2412"/>
                  <a:gd name="T15" fmla="*/ 201 h 165"/>
                  <a:gd name="T16" fmla="*/ 406 w 2412"/>
                  <a:gd name="T17" fmla="*/ 108 h 165"/>
                  <a:gd name="T18" fmla="*/ 416 w 2412"/>
                  <a:gd name="T19" fmla="*/ 46 h 165"/>
                  <a:gd name="T20" fmla="*/ 476 w 2412"/>
                  <a:gd name="T21" fmla="*/ 46 h 165"/>
                  <a:gd name="T22" fmla="*/ 490 w 2412"/>
                  <a:gd name="T23" fmla="*/ 0 h 165"/>
                  <a:gd name="T24" fmla="*/ 549 w 2412"/>
                  <a:gd name="T25" fmla="*/ 80 h 165"/>
                  <a:gd name="T26" fmla="*/ 559 w 2412"/>
                  <a:gd name="T27" fmla="*/ 201 h 165"/>
                  <a:gd name="T28" fmla="*/ 661 w 2412"/>
                  <a:gd name="T29" fmla="*/ 89 h 165"/>
                  <a:gd name="T30" fmla="*/ 745 w 2412"/>
                  <a:gd name="T31" fmla="*/ 172 h 165"/>
                  <a:gd name="T32" fmla="*/ 824 w 2412"/>
                  <a:gd name="T33" fmla="*/ 72 h 165"/>
                  <a:gd name="T34" fmla="*/ 858 w 2412"/>
                  <a:gd name="T35" fmla="*/ 9 h 165"/>
                  <a:gd name="T36" fmla="*/ 930 w 2412"/>
                  <a:gd name="T37" fmla="*/ 99 h 165"/>
                  <a:gd name="T38" fmla="*/ 924 w 2412"/>
                  <a:gd name="T39" fmla="*/ 297 h 165"/>
                  <a:gd name="T40" fmla="*/ 991 w 2412"/>
                  <a:gd name="T41" fmla="*/ 301 h 165"/>
                  <a:gd name="T42" fmla="*/ 969 w 2412"/>
                  <a:gd name="T43" fmla="*/ 116 h 165"/>
                  <a:gd name="T44" fmla="*/ 1014 w 2412"/>
                  <a:gd name="T45" fmla="*/ 19 h 165"/>
                  <a:gd name="T46" fmla="*/ 1079 w 2412"/>
                  <a:gd name="T47" fmla="*/ 80 h 165"/>
                  <a:gd name="T48" fmla="*/ 1088 w 2412"/>
                  <a:gd name="T49" fmla="*/ 228 h 165"/>
                  <a:gd name="T50" fmla="*/ 1147 w 2412"/>
                  <a:gd name="T51" fmla="*/ 62 h 165"/>
                  <a:gd name="T52" fmla="*/ 1220 w 2412"/>
                  <a:gd name="T53" fmla="*/ 53 h 165"/>
                  <a:gd name="T54" fmla="*/ 1234 w 2412"/>
                  <a:gd name="T55" fmla="*/ 141 h 165"/>
                  <a:gd name="T56" fmla="*/ 1244 w 2412"/>
                  <a:gd name="T57" fmla="*/ 208 h 165"/>
                  <a:gd name="T58" fmla="*/ 1250 w 2412"/>
                  <a:gd name="T59" fmla="*/ 250 h 165"/>
                  <a:gd name="T60" fmla="*/ 1257 w 2412"/>
                  <a:gd name="T61" fmla="*/ 269 h 165"/>
                  <a:gd name="T62" fmla="*/ 1264 w 2412"/>
                  <a:gd name="T63" fmla="*/ 259 h 165"/>
                  <a:gd name="T64" fmla="*/ 1274 w 2412"/>
                  <a:gd name="T65" fmla="*/ 219 h 165"/>
                  <a:gd name="T66" fmla="*/ 1288 w 2412"/>
                  <a:gd name="T67" fmla="*/ 154 h 165"/>
                  <a:gd name="T68" fmla="*/ 1308 w 2412"/>
                  <a:gd name="T69" fmla="*/ 53 h 165"/>
                  <a:gd name="T70" fmla="*/ 1372 w 2412"/>
                  <a:gd name="T71" fmla="*/ 19 h 165"/>
                  <a:gd name="T72" fmla="*/ 1392 w 2412"/>
                  <a:gd name="T73" fmla="*/ 72 h 165"/>
                  <a:gd name="T74" fmla="*/ 1445 w 2412"/>
                  <a:gd name="T75" fmla="*/ 19 h 165"/>
                  <a:gd name="T76" fmla="*/ 1475 w 2412"/>
                  <a:gd name="T77" fmla="*/ 19 h 165"/>
                  <a:gd name="T78" fmla="*/ 1529 w 2412"/>
                  <a:gd name="T79" fmla="*/ 80 h 165"/>
                  <a:gd name="T80" fmla="*/ 1553 w 2412"/>
                  <a:gd name="T81" fmla="*/ 201 h 165"/>
                  <a:gd name="T82" fmla="*/ 1686 w 2412"/>
                  <a:gd name="T83" fmla="*/ 162 h 165"/>
                  <a:gd name="T84" fmla="*/ 1720 w 2412"/>
                  <a:gd name="T85" fmla="*/ 9 h 165"/>
                  <a:gd name="T86" fmla="*/ 1788 w 2412"/>
                  <a:gd name="T87" fmla="*/ 72 h 165"/>
                  <a:gd name="T88" fmla="*/ 1803 w 2412"/>
                  <a:gd name="T89" fmla="*/ 172 h 165"/>
                  <a:gd name="T90" fmla="*/ 1832 w 2412"/>
                  <a:gd name="T91" fmla="*/ 191 h 165"/>
                  <a:gd name="T92" fmla="*/ 1856 w 2412"/>
                  <a:gd name="T93" fmla="*/ 36 h 165"/>
                  <a:gd name="T94" fmla="*/ 1936 w 2412"/>
                  <a:gd name="T95" fmla="*/ 53 h 165"/>
                  <a:gd name="T96" fmla="*/ 1983 w 2412"/>
                  <a:gd name="T97" fmla="*/ 265 h 1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412" h="165">
                    <a:moveTo>
                      <a:pt x="29" y="165"/>
                    </a:moveTo>
                    <a:lnTo>
                      <a:pt x="0" y="89"/>
                    </a:lnTo>
                    <a:lnTo>
                      <a:pt x="95" y="64"/>
                    </a:lnTo>
                    <a:lnTo>
                      <a:pt x="203" y="110"/>
                    </a:lnTo>
                    <a:lnTo>
                      <a:pt x="195" y="64"/>
                    </a:lnTo>
                    <a:lnTo>
                      <a:pt x="257" y="0"/>
                    </a:lnTo>
                    <a:lnTo>
                      <a:pt x="334" y="44"/>
                    </a:lnTo>
                    <a:lnTo>
                      <a:pt x="351" y="110"/>
                    </a:lnTo>
                    <a:lnTo>
                      <a:pt x="494" y="59"/>
                    </a:lnTo>
                    <a:lnTo>
                      <a:pt x="506" y="25"/>
                    </a:lnTo>
                    <a:lnTo>
                      <a:pt x="579" y="25"/>
                    </a:lnTo>
                    <a:lnTo>
                      <a:pt x="596" y="0"/>
                    </a:lnTo>
                    <a:lnTo>
                      <a:pt x="668" y="44"/>
                    </a:lnTo>
                    <a:lnTo>
                      <a:pt x="679" y="110"/>
                    </a:lnTo>
                    <a:lnTo>
                      <a:pt x="804" y="49"/>
                    </a:lnTo>
                    <a:lnTo>
                      <a:pt x="907" y="94"/>
                    </a:lnTo>
                    <a:lnTo>
                      <a:pt x="1002" y="39"/>
                    </a:lnTo>
                    <a:lnTo>
                      <a:pt x="1043" y="5"/>
                    </a:lnTo>
                    <a:lnTo>
                      <a:pt x="1132" y="54"/>
                    </a:lnTo>
                    <a:lnTo>
                      <a:pt x="1124" y="163"/>
                    </a:lnTo>
                    <a:lnTo>
                      <a:pt x="1205" y="165"/>
                    </a:lnTo>
                    <a:lnTo>
                      <a:pt x="1179" y="64"/>
                    </a:lnTo>
                    <a:lnTo>
                      <a:pt x="1233" y="10"/>
                    </a:lnTo>
                    <a:lnTo>
                      <a:pt x="1312" y="44"/>
                    </a:lnTo>
                    <a:lnTo>
                      <a:pt x="1324" y="125"/>
                    </a:lnTo>
                    <a:lnTo>
                      <a:pt x="1395" y="34"/>
                    </a:lnTo>
                    <a:lnTo>
                      <a:pt x="1484" y="29"/>
                    </a:lnTo>
                    <a:lnTo>
                      <a:pt x="1501" y="77"/>
                    </a:lnTo>
                    <a:lnTo>
                      <a:pt x="1513" y="114"/>
                    </a:lnTo>
                    <a:lnTo>
                      <a:pt x="1521" y="137"/>
                    </a:lnTo>
                    <a:lnTo>
                      <a:pt x="1529" y="147"/>
                    </a:lnTo>
                    <a:lnTo>
                      <a:pt x="1537" y="142"/>
                    </a:lnTo>
                    <a:lnTo>
                      <a:pt x="1549" y="120"/>
                    </a:lnTo>
                    <a:lnTo>
                      <a:pt x="1567" y="84"/>
                    </a:lnTo>
                    <a:lnTo>
                      <a:pt x="1592" y="29"/>
                    </a:lnTo>
                    <a:lnTo>
                      <a:pt x="1669" y="10"/>
                    </a:lnTo>
                    <a:lnTo>
                      <a:pt x="1693" y="39"/>
                    </a:lnTo>
                    <a:lnTo>
                      <a:pt x="1758" y="10"/>
                    </a:lnTo>
                    <a:lnTo>
                      <a:pt x="1794" y="10"/>
                    </a:lnTo>
                    <a:lnTo>
                      <a:pt x="1859" y="44"/>
                    </a:lnTo>
                    <a:lnTo>
                      <a:pt x="1889" y="110"/>
                    </a:lnTo>
                    <a:lnTo>
                      <a:pt x="2051" y="89"/>
                    </a:lnTo>
                    <a:lnTo>
                      <a:pt x="2092" y="5"/>
                    </a:lnTo>
                    <a:lnTo>
                      <a:pt x="2175" y="39"/>
                    </a:lnTo>
                    <a:lnTo>
                      <a:pt x="2193" y="94"/>
                    </a:lnTo>
                    <a:lnTo>
                      <a:pt x="2228" y="104"/>
                    </a:lnTo>
                    <a:lnTo>
                      <a:pt x="2258" y="20"/>
                    </a:lnTo>
                    <a:lnTo>
                      <a:pt x="2355" y="29"/>
                    </a:lnTo>
                    <a:lnTo>
                      <a:pt x="2412" y="145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Freeform 119"/>
              <p:cNvSpPr>
                <a:spLocks/>
              </p:cNvSpPr>
              <p:nvPr/>
            </p:nvSpPr>
            <p:spPr bwMode="auto">
              <a:xfrm>
                <a:off x="1419" y="2518"/>
                <a:ext cx="135" cy="55"/>
              </a:xfrm>
              <a:custGeom>
                <a:avLst/>
                <a:gdLst>
                  <a:gd name="T0" fmla="*/ 0 w 149"/>
                  <a:gd name="T1" fmla="*/ 76 h 40"/>
                  <a:gd name="T2" fmla="*/ 73 w 149"/>
                  <a:gd name="T3" fmla="*/ 0 h 40"/>
                  <a:gd name="T4" fmla="*/ 122 w 149"/>
                  <a:gd name="T5" fmla="*/ 19 h 40"/>
                  <a:gd name="T6" fmla="*/ 102 w 149"/>
                  <a:gd name="T7" fmla="*/ 66 h 40"/>
                  <a:gd name="T8" fmla="*/ 0 w 149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Freeform 120"/>
              <p:cNvSpPr>
                <a:spLocks/>
              </p:cNvSpPr>
              <p:nvPr/>
            </p:nvSpPr>
            <p:spPr bwMode="auto">
              <a:xfrm>
                <a:off x="1419" y="2518"/>
                <a:ext cx="135" cy="55"/>
              </a:xfrm>
              <a:custGeom>
                <a:avLst/>
                <a:gdLst>
                  <a:gd name="T0" fmla="*/ 0 w 149"/>
                  <a:gd name="T1" fmla="*/ 76 h 40"/>
                  <a:gd name="T2" fmla="*/ 73 w 149"/>
                  <a:gd name="T3" fmla="*/ 0 h 40"/>
                  <a:gd name="T4" fmla="*/ 122 w 149"/>
                  <a:gd name="T5" fmla="*/ 19 h 40"/>
                  <a:gd name="T6" fmla="*/ 102 w 149"/>
                  <a:gd name="T7" fmla="*/ 66 h 40"/>
                  <a:gd name="T8" fmla="*/ 0 w 149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Freeform 121"/>
              <p:cNvSpPr>
                <a:spLocks/>
              </p:cNvSpPr>
              <p:nvPr/>
            </p:nvSpPr>
            <p:spPr bwMode="auto">
              <a:xfrm>
                <a:off x="1117" y="2511"/>
                <a:ext cx="119" cy="66"/>
              </a:xfrm>
              <a:custGeom>
                <a:avLst/>
                <a:gdLst>
                  <a:gd name="T0" fmla="*/ 0 w 132"/>
                  <a:gd name="T1" fmla="*/ 89 h 49"/>
                  <a:gd name="T2" fmla="*/ 83 w 132"/>
                  <a:gd name="T3" fmla="*/ 0 h 49"/>
                  <a:gd name="T4" fmla="*/ 107 w 132"/>
                  <a:gd name="T5" fmla="*/ 20 h 49"/>
                  <a:gd name="T6" fmla="*/ 99 w 132"/>
                  <a:gd name="T7" fmla="*/ 69 h 49"/>
                  <a:gd name="T8" fmla="*/ 0 w 132"/>
                  <a:gd name="T9" fmla="*/ 8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Freeform 122"/>
              <p:cNvSpPr>
                <a:spLocks/>
              </p:cNvSpPr>
              <p:nvPr/>
            </p:nvSpPr>
            <p:spPr bwMode="auto">
              <a:xfrm>
                <a:off x="1117" y="2511"/>
                <a:ext cx="119" cy="66"/>
              </a:xfrm>
              <a:custGeom>
                <a:avLst/>
                <a:gdLst>
                  <a:gd name="T0" fmla="*/ 0 w 132"/>
                  <a:gd name="T1" fmla="*/ 89 h 49"/>
                  <a:gd name="T2" fmla="*/ 83 w 132"/>
                  <a:gd name="T3" fmla="*/ 0 h 49"/>
                  <a:gd name="T4" fmla="*/ 107 w 132"/>
                  <a:gd name="T5" fmla="*/ 20 h 49"/>
                  <a:gd name="T6" fmla="*/ 99 w 132"/>
                  <a:gd name="T7" fmla="*/ 69 h 49"/>
                  <a:gd name="T8" fmla="*/ 0 w 132"/>
                  <a:gd name="T9" fmla="*/ 8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Freeform 123"/>
              <p:cNvSpPr>
                <a:spLocks/>
              </p:cNvSpPr>
              <p:nvPr/>
            </p:nvSpPr>
            <p:spPr bwMode="auto">
              <a:xfrm>
                <a:off x="1314" y="2391"/>
                <a:ext cx="21" cy="99"/>
              </a:xfrm>
              <a:custGeom>
                <a:avLst/>
                <a:gdLst>
                  <a:gd name="T0" fmla="*/ 4 w 24"/>
                  <a:gd name="T1" fmla="*/ 0 h 73"/>
                  <a:gd name="T2" fmla="*/ 18 w 24"/>
                  <a:gd name="T3" fmla="*/ 24 h 73"/>
                  <a:gd name="T4" fmla="*/ 0 w 24"/>
                  <a:gd name="T5" fmla="*/ 134 h 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73">
                    <a:moveTo>
                      <a:pt x="6" y="0"/>
                    </a:moveTo>
                    <a:lnTo>
                      <a:pt x="24" y="13"/>
                    </a:lnTo>
                    <a:lnTo>
                      <a:pt x="0" y="73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Line 124"/>
              <p:cNvSpPr>
                <a:spLocks noChangeShapeType="1"/>
              </p:cNvSpPr>
              <p:nvPr/>
            </p:nvSpPr>
            <p:spPr bwMode="auto">
              <a:xfrm flipH="1" flipV="1">
                <a:off x="1248" y="2436"/>
                <a:ext cx="16" cy="5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Freeform 125"/>
              <p:cNvSpPr>
                <a:spLocks/>
              </p:cNvSpPr>
              <p:nvPr/>
            </p:nvSpPr>
            <p:spPr bwMode="auto">
              <a:xfrm>
                <a:off x="1616" y="2480"/>
                <a:ext cx="18" cy="96"/>
              </a:xfrm>
              <a:custGeom>
                <a:avLst/>
                <a:gdLst>
                  <a:gd name="T0" fmla="*/ 14 w 20"/>
                  <a:gd name="T1" fmla="*/ 0 h 71"/>
                  <a:gd name="T2" fmla="*/ 0 w 20"/>
                  <a:gd name="T3" fmla="*/ 43 h 71"/>
                  <a:gd name="T4" fmla="*/ 16 w 20"/>
                  <a:gd name="T5" fmla="*/ 130 h 7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71">
                    <a:moveTo>
                      <a:pt x="18" y="0"/>
                    </a:moveTo>
                    <a:lnTo>
                      <a:pt x="0" y="24"/>
                    </a:lnTo>
                    <a:lnTo>
                      <a:pt x="20" y="7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Freeform 126"/>
              <p:cNvSpPr>
                <a:spLocks/>
              </p:cNvSpPr>
              <p:nvPr/>
            </p:nvSpPr>
            <p:spPr bwMode="auto">
              <a:xfrm>
                <a:off x="1718" y="2408"/>
                <a:ext cx="13" cy="169"/>
              </a:xfrm>
              <a:custGeom>
                <a:avLst/>
                <a:gdLst>
                  <a:gd name="T0" fmla="*/ 0 w 14"/>
                  <a:gd name="T1" fmla="*/ 0 h 125"/>
                  <a:gd name="T2" fmla="*/ 12 w 14"/>
                  <a:gd name="T3" fmla="*/ 62 h 125"/>
                  <a:gd name="T4" fmla="*/ 7 w 14"/>
                  <a:gd name="T5" fmla="*/ 228 h 1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25">
                    <a:moveTo>
                      <a:pt x="0" y="0"/>
                    </a:moveTo>
                    <a:lnTo>
                      <a:pt x="14" y="34"/>
                    </a:lnTo>
                    <a:lnTo>
                      <a:pt x="8" y="125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Line 127"/>
              <p:cNvSpPr>
                <a:spLocks noChangeShapeType="1"/>
              </p:cNvSpPr>
              <p:nvPr/>
            </p:nvSpPr>
            <p:spPr bwMode="auto">
              <a:xfrm flipH="1">
                <a:off x="1561" y="2528"/>
                <a:ext cx="61" cy="6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Freeform 128"/>
              <p:cNvSpPr>
                <a:spLocks/>
              </p:cNvSpPr>
              <p:nvPr/>
            </p:nvSpPr>
            <p:spPr bwMode="auto">
              <a:xfrm>
                <a:off x="2312" y="2405"/>
                <a:ext cx="23" cy="168"/>
              </a:xfrm>
              <a:custGeom>
                <a:avLst/>
                <a:gdLst>
                  <a:gd name="T0" fmla="*/ 22 w 24"/>
                  <a:gd name="T1" fmla="*/ 0 h 124"/>
                  <a:gd name="T2" fmla="*/ 6 w 24"/>
                  <a:gd name="T3" fmla="*/ 79 h 124"/>
                  <a:gd name="T4" fmla="*/ 0 w 24"/>
                  <a:gd name="T5" fmla="*/ 228 h 1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124">
                    <a:moveTo>
                      <a:pt x="24" y="0"/>
                    </a:moveTo>
                    <a:lnTo>
                      <a:pt x="6" y="43"/>
                    </a:lnTo>
                    <a:lnTo>
                      <a:pt x="0" y="124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Line 129"/>
              <p:cNvSpPr>
                <a:spLocks noChangeShapeType="1"/>
              </p:cNvSpPr>
              <p:nvPr/>
            </p:nvSpPr>
            <p:spPr bwMode="auto">
              <a:xfrm flipH="1">
                <a:off x="2398" y="2372"/>
                <a:ext cx="6" cy="143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Line 130"/>
              <p:cNvSpPr>
                <a:spLocks noChangeShapeType="1"/>
              </p:cNvSpPr>
              <p:nvPr/>
            </p:nvSpPr>
            <p:spPr bwMode="auto">
              <a:xfrm flipV="1">
                <a:off x="2488" y="2490"/>
                <a:ext cx="35" cy="54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Line 131"/>
              <p:cNvSpPr>
                <a:spLocks noChangeShapeType="1"/>
              </p:cNvSpPr>
              <p:nvPr/>
            </p:nvSpPr>
            <p:spPr bwMode="auto">
              <a:xfrm>
                <a:off x="2665" y="2481"/>
                <a:ext cx="37" cy="5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Freeform 132"/>
              <p:cNvSpPr>
                <a:spLocks/>
              </p:cNvSpPr>
              <p:nvPr/>
            </p:nvSpPr>
            <p:spPr bwMode="auto">
              <a:xfrm>
                <a:off x="2523" y="2535"/>
                <a:ext cx="122" cy="42"/>
              </a:xfrm>
              <a:custGeom>
                <a:avLst/>
                <a:gdLst>
                  <a:gd name="T0" fmla="*/ 0 w 134"/>
                  <a:gd name="T1" fmla="*/ 56 h 31"/>
                  <a:gd name="T2" fmla="*/ 9 w 134"/>
                  <a:gd name="T3" fmla="*/ 12 h 31"/>
                  <a:gd name="T4" fmla="*/ 81 w 134"/>
                  <a:gd name="T5" fmla="*/ 0 h 31"/>
                  <a:gd name="T6" fmla="*/ 111 w 134"/>
                  <a:gd name="T7" fmla="*/ 27 h 31"/>
                  <a:gd name="T8" fmla="*/ 97 w 134"/>
                  <a:gd name="T9" fmla="*/ 57 h 31"/>
                  <a:gd name="T10" fmla="*/ 19 w 134"/>
                  <a:gd name="T11" fmla="*/ 57 h 31"/>
                  <a:gd name="T12" fmla="*/ 0 w 134"/>
                  <a:gd name="T13" fmla="*/ 5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4" h="31">
                    <a:moveTo>
                      <a:pt x="0" y="30"/>
                    </a:moveTo>
                    <a:lnTo>
                      <a:pt x="11" y="7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6" name="Freeform 133"/>
              <p:cNvSpPr>
                <a:spLocks/>
              </p:cNvSpPr>
              <p:nvPr/>
            </p:nvSpPr>
            <p:spPr bwMode="auto">
              <a:xfrm>
                <a:off x="2523" y="2535"/>
                <a:ext cx="122" cy="42"/>
              </a:xfrm>
              <a:custGeom>
                <a:avLst/>
                <a:gdLst>
                  <a:gd name="T0" fmla="*/ 0 w 134"/>
                  <a:gd name="T1" fmla="*/ 56 h 31"/>
                  <a:gd name="T2" fmla="*/ 9 w 134"/>
                  <a:gd name="T3" fmla="*/ 12 h 31"/>
                  <a:gd name="T4" fmla="*/ 81 w 134"/>
                  <a:gd name="T5" fmla="*/ 0 h 31"/>
                  <a:gd name="T6" fmla="*/ 111 w 134"/>
                  <a:gd name="T7" fmla="*/ 27 h 31"/>
                  <a:gd name="T8" fmla="*/ 97 w 134"/>
                  <a:gd name="T9" fmla="*/ 57 h 31"/>
                  <a:gd name="T10" fmla="*/ 19 w 134"/>
                  <a:gd name="T11" fmla="*/ 57 h 31"/>
                  <a:gd name="T12" fmla="*/ 0 w 134"/>
                  <a:gd name="T13" fmla="*/ 5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4" h="31">
                    <a:moveTo>
                      <a:pt x="0" y="30"/>
                    </a:moveTo>
                    <a:lnTo>
                      <a:pt x="11" y="7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7" name="Freeform 134"/>
              <p:cNvSpPr>
                <a:spLocks/>
              </p:cNvSpPr>
              <p:nvPr/>
            </p:nvSpPr>
            <p:spPr bwMode="auto">
              <a:xfrm>
                <a:off x="2778" y="2418"/>
                <a:ext cx="70" cy="165"/>
              </a:xfrm>
              <a:custGeom>
                <a:avLst/>
                <a:gdLst>
                  <a:gd name="T0" fmla="*/ 28 w 77"/>
                  <a:gd name="T1" fmla="*/ 57 h 121"/>
                  <a:gd name="T2" fmla="*/ 64 w 77"/>
                  <a:gd name="T3" fmla="*/ 225 h 121"/>
                  <a:gd name="T4" fmla="*/ 33 w 77"/>
                  <a:gd name="T5" fmla="*/ 225 h 121"/>
                  <a:gd name="T6" fmla="*/ 0 w 77"/>
                  <a:gd name="T7" fmla="*/ 0 h 1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21">
                    <a:moveTo>
                      <a:pt x="34" y="31"/>
                    </a:moveTo>
                    <a:lnTo>
                      <a:pt x="77" y="121"/>
                    </a:lnTo>
                    <a:lnTo>
                      <a:pt x="40" y="12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8" name="Line 135"/>
              <p:cNvSpPr>
                <a:spLocks noChangeShapeType="1"/>
              </p:cNvSpPr>
              <p:nvPr/>
            </p:nvSpPr>
            <p:spPr bwMode="auto">
              <a:xfrm flipH="1" flipV="1">
                <a:off x="878" y="2537"/>
                <a:ext cx="15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9" name="Line 136"/>
              <p:cNvSpPr>
                <a:spLocks noChangeShapeType="1"/>
              </p:cNvSpPr>
              <p:nvPr/>
            </p:nvSpPr>
            <p:spPr bwMode="auto">
              <a:xfrm flipH="1" flipV="1">
                <a:off x="860" y="2522"/>
                <a:ext cx="15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Line 137"/>
              <p:cNvSpPr>
                <a:spLocks noChangeShapeType="1"/>
              </p:cNvSpPr>
              <p:nvPr/>
            </p:nvSpPr>
            <p:spPr bwMode="auto">
              <a:xfrm flipH="1" flipV="1">
                <a:off x="842" y="2507"/>
                <a:ext cx="14" cy="1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Line 138"/>
              <p:cNvSpPr>
                <a:spLocks noChangeShapeType="1"/>
              </p:cNvSpPr>
              <p:nvPr/>
            </p:nvSpPr>
            <p:spPr bwMode="auto">
              <a:xfrm flipH="1" flipV="1">
                <a:off x="825" y="2494"/>
                <a:ext cx="14" cy="1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2" name="Line 139"/>
              <p:cNvSpPr>
                <a:spLocks noChangeShapeType="1"/>
              </p:cNvSpPr>
              <p:nvPr/>
            </p:nvSpPr>
            <p:spPr bwMode="auto">
              <a:xfrm flipH="1" flipV="1">
                <a:off x="807" y="2481"/>
                <a:ext cx="15" cy="1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3" name="Line 140"/>
              <p:cNvSpPr>
                <a:spLocks noChangeShapeType="1"/>
              </p:cNvSpPr>
              <p:nvPr/>
            </p:nvSpPr>
            <p:spPr bwMode="auto">
              <a:xfrm>
                <a:off x="803" y="2477"/>
                <a:ext cx="1" cy="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4" name="Line 141"/>
              <p:cNvSpPr>
                <a:spLocks noChangeShapeType="1"/>
              </p:cNvSpPr>
              <p:nvPr/>
            </p:nvSpPr>
            <p:spPr bwMode="auto">
              <a:xfrm flipH="1" flipV="1">
                <a:off x="1055" y="2465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" name="Line 142"/>
              <p:cNvSpPr>
                <a:spLocks noChangeShapeType="1"/>
              </p:cNvSpPr>
              <p:nvPr/>
            </p:nvSpPr>
            <p:spPr bwMode="auto">
              <a:xfrm flipH="1" flipV="1">
                <a:off x="1051" y="2441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" name="Line 143"/>
              <p:cNvSpPr>
                <a:spLocks noChangeShapeType="1"/>
              </p:cNvSpPr>
              <p:nvPr/>
            </p:nvSpPr>
            <p:spPr bwMode="auto">
              <a:xfrm flipH="1" flipV="1">
                <a:off x="1048" y="2415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Line 144"/>
              <p:cNvSpPr>
                <a:spLocks noChangeShapeType="1"/>
              </p:cNvSpPr>
              <p:nvPr/>
            </p:nvSpPr>
            <p:spPr bwMode="auto">
              <a:xfrm flipH="1" flipV="1">
                <a:off x="1047" y="2387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Line 145"/>
              <p:cNvSpPr>
                <a:spLocks noChangeShapeType="1"/>
              </p:cNvSpPr>
              <p:nvPr/>
            </p:nvSpPr>
            <p:spPr bwMode="auto">
              <a:xfrm flipH="1" flipV="1">
                <a:off x="1043" y="2363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9" name="Line 146"/>
              <p:cNvSpPr>
                <a:spLocks noChangeShapeType="1"/>
              </p:cNvSpPr>
              <p:nvPr/>
            </p:nvSpPr>
            <p:spPr bwMode="auto">
              <a:xfrm flipH="1" flipV="1">
                <a:off x="1040" y="2336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Line 147"/>
              <p:cNvSpPr>
                <a:spLocks noChangeShapeType="1"/>
              </p:cNvSpPr>
              <p:nvPr/>
            </p:nvSpPr>
            <p:spPr bwMode="auto">
              <a:xfrm flipV="1">
                <a:off x="1040" y="2330"/>
                <a:ext cx="1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Line 148"/>
              <p:cNvSpPr>
                <a:spLocks noChangeShapeType="1"/>
              </p:cNvSpPr>
              <p:nvPr/>
            </p:nvSpPr>
            <p:spPr bwMode="auto">
              <a:xfrm flipH="1" flipV="1">
                <a:off x="1364" y="2459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2" name="Line 149"/>
              <p:cNvSpPr>
                <a:spLocks noChangeShapeType="1"/>
              </p:cNvSpPr>
              <p:nvPr/>
            </p:nvSpPr>
            <p:spPr bwMode="auto">
              <a:xfrm flipH="1" flipV="1">
                <a:off x="1358" y="2432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3" name="Line 150"/>
              <p:cNvSpPr>
                <a:spLocks noChangeShapeType="1"/>
              </p:cNvSpPr>
              <p:nvPr/>
            </p:nvSpPr>
            <p:spPr bwMode="auto">
              <a:xfrm flipH="1" flipV="1">
                <a:off x="1355" y="2408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4" name="Line 151"/>
              <p:cNvSpPr>
                <a:spLocks noChangeShapeType="1"/>
              </p:cNvSpPr>
              <p:nvPr/>
            </p:nvSpPr>
            <p:spPr bwMode="auto">
              <a:xfrm flipH="1" flipV="1">
                <a:off x="1351" y="2380"/>
                <a:ext cx="4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" name="Line 152"/>
              <p:cNvSpPr>
                <a:spLocks noChangeShapeType="1"/>
              </p:cNvSpPr>
              <p:nvPr/>
            </p:nvSpPr>
            <p:spPr bwMode="auto">
              <a:xfrm flipH="1" flipV="1">
                <a:off x="1349" y="2369"/>
                <a:ext cx="2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" name="Line 153"/>
              <p:cNvSpPr>
                <a:spLocks noChangeShapeType="1"/>
              </p:cNvSpPr>
              <p:nvPr/>
            </p:nvSpPr>
            <p:spPr bwMode="auto">
              <a:xfrm flipV="1">
                <a:off x="1549" y="2532"/>
                <a:ext cx="14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7" name="Line 154"/>
              <p:cNvSpPr>
                <a:spLocks noChangeShapeType="1"/>
              </p:cNvSpPr>
              <p:nvPr/>
            </p:nvSpPr>
            <p:spPr bwMode="auto">
              <a:xfrm flipV="1">
                <a:off x="1567" y="2522"/>
                <a:ext cx="15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8" name="Line 155"/>
              <p:cNvSpPr>
                <a:spLocks noChangeShapeType="1"/>
              </p:cNvSpPr>
              <p:nvPr/>
            </p:nvSpPr>
            <p:spPr bwMode="auto">
              <a:xfrm flipV="1">
                <a:off x="1586" y="2507"/>
                <a:ext cx="14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9" name="Line 156"/>
              <p:cNvSpPr>
                <a:spLocks noChangeShapeType="1"/>
              </p:cNvSpPr>
              <p:nvPr/>
            </p:nvSpPr>
            <p:spPr bwMode="auto">
              <a:xfrm flipV="1">
                <a:off x="1605" y="2497"/>
                <a:ext cx="15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0" name="Line 157"/>
              <p:cNvSpPr>
                <a:spLocks noChangeShapeType="1"/>
              </p:cNvSpPr>
              <p:nvPr/>
            </p:nvSpPr>
            <p:spPr bwMode="auto">
              <a:xfrm>
                <a:off x="1624" y="2494"/>
                <a:ext cx="1" cy="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1" name="Line 158"/>
              <p:cNvSpPr>
                <a:spLocks noChangeShapeType="1"/>
              </p:cNvSpPr>
              <p:nvPr/>
            </p:nvSpPr>
            <p:spPr bwMode="auto">
              <a:xfrm flipH="1" flipV="1">
                <a:off x="1936" y="2450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2" name="Line 159"/>
              <p:cNvSpPr>
                <a:spLocks noChangeShapeType="1"/>
              </p:cNvSpPr>
              <p:nvPr/>
            </p:nvSpPr>
            <p:spPr bwMode="auto">
              <a:xfrm flipH="1" flipV="1">
                <a:off x="1932" y="2426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3" name="Line 160"/>
              <p:cNvSpPr>
                <a:spLocks noChangeShapeType="1"/>
              </p:cNvSpPr>
              <p:nvPr/>
            </p:nvSpPr>
            <p:spPr bwMode="auto">
              <a:xfrm flipH="1" flipV="1">
                <a:off x="1928" y="2398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Line 161"/>
              <p:cNvSpPr>
                <a:spLocks noChangeShapeType="1"/>
              </p:cNvSpPr>
              <p:nvPr/>
            </p:nvSpPr>
            <p:spPr bwMode="auto">
              <a:xfrm flipH="1" flipV="1">
                <a:off x="1925" y="2376"/>
                <a:ext cx="3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5" name="Line 162"/>
              <p:cNvSpPr>
                <a:spLocks noChangeShapeType="1"/>
              </p:cNvSpPr>
              <p:nvPr/>
            </p:nvSpPr>
            <p:spPr bwMode="auto">
              <a:xfrm flipV="1">
                <a:off x="2103" y="2470"/>
                <a:ext cx="8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6" name="Line 163"/>
              <p:cNvSpPr>
                <a:spLocks noChangeShapeType="1"/>
              </p:cNvSpPr>
              <p:nvPr/>
            </p:nvSpPr>
            <p:spPr bwMode="auto">
              <a:xfrm flipV="1">
                <a:off x="2114" y="2447"/>
                <a:ext cx="9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7" name="Line 164"/>
              <p:cNvSpPr>
                <a:spLocks noChangeShapeType="1"/>
              </p:cNvSpPr>
              <p:nvPr/>
            </p:nvSpPr>
            <p:spPr bwMode="auto">
              <a:xfrm flipV="1">
                <a:off x="2125" y="2426"/>
                <a:ext cx="9" cy="1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8" name="Line 165"/>
              <p:cNvSpPr>
                <a:spLocks noChangeShapeType="1"/>
              </p:cNvSpPr>
              <p:nvPr/>
            </p:nvSpPr>
            <p:spPr bwMode="auto">
              <a:xfrm flipV="1">
                <a:off x="2138" y="2411"/>
                <a:ext cx="3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9" name="Line 166"/>
              <p:cNvSpPr>
                <a:spLocks noChangeShapeType="1"/>
              </p:cNvSpPr>
              <p:nvPr/>
            </p:nvSpPr>
            <p:spPr bwMode="auto">
              <a:xfrm flipH="1" flipV="1">
                <a:off x="2446" y="2474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0" name="Line 167"/>
              <p:cNvSpPr>
                <a:spLocks noChangeShapeType="1"/>
              </p:cNvSpPr>
              <p:nvPr/>
            </p:nvSpPr>
            <p:spPr bwMode="auto">
              <a:xfrm flipH="1" flipV="1">
                <a:off x="2442" y="2447"/>
                <a:ext cx="4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1" name="Line 168"/>
              <p:cNvSpPr>
                <a:spLocks noChangeShapeType="1"/>
              </p:cNvSpPr>
              <p:nvPr/>
            </p:nvSpPr>
            <p:spPr bwMode="auto">
              <a:xfrm flipH="1" flipV="1">
                <a:off x="2439" y="2422"/>
                <a:ext cx="3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2" name="Line 169"/>
              <p:cNvSpPr>
                <a:spLocks noChangeShapeType="1"/>
              </p:cNvSpPr>
              <p:nvPr/>
            </p:nvSpPr>
            <p:spPr bwMode="auto">
              <a:xfrm flipH="1" flipV="1">
                <a:off x="2435" y="2396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3" name="Line 170"/>
              <p:cNvSpPr>
                <a:spLocks noChangeShapeType="1"/>
              </p:cNvSpPr>
              <p:nvPr/>
            </p:nvSpPr>
            <p:spPr bwMode="auto">
              <a:xfrm flipH="1" flipV="1">
                <a:off x="2430" y="2372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4" name="Line 171"/>
              <p:cNvSpPr>
                <a:spLocks noChangeShapeType="1"/>
              </p:cNvSpPr>
              <p:nvPr/>
            </p:nvSpPr>
            <p:spPr bwMode="auto">
              <a:xfrm flipH="1" flipV="1">
                <a:off x="2727" y="2450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5" name="Line 172"/>
              <p:cNvSpPr>
                <a:spLocks noChangeShapeType="1"/>
              </p:cNvSpPr>
              <p:nvPr/>
            </p:nvSpPr>
            <p:spPr bwMode="auto">
              <a:xfrm flipH="1" flipV="1">
                <a:off x="2721" y="2426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Line 173"/>
              <p:cNvSpPr>
                <a:spLocks noChangeShapeType="1"/>
              </p:cNvSpPr>
              <p:nvPr/>
            </p:nvSpPr>
            <p:spPr bwMode="auto">
              <a:xfrm flipH="1" flipV="1">
                <a:off x="2714" y="2401"/>
                <a:ext cx="6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7" name="Line 174"/>
              <p:cNvSpPr>
                <a:spLocks noChangeShapeType="1"/>
              </p:cNvSpPr>
              <p:nvPr/>
            </p:nvSpPr>
            <p:spPr bwMode="auto">
              <a:xfrm flipH="1" flipV="1">
                <a:off x="2707" y="2376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8" name="Line 175"/>
              <p:cNvSpPr>
                <a:spLocks noChangeShapeType="1"/>
              </p:cNvSpPr>
              <p:nvPr/>
            </p:nvSpPr>
            <p:spPr bwMode="auto">
              <a:xfrm flipH="1" flipV="1">
                <a:off x="2703" y="2357"/>
                <a:ext cx="4" cy="1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9" name="Line 176"/>
              <p:cNvSpPr>
                <a:spLocks noChangeShapeType="1"/>
              </p:cNvSpPr>
              <p:nvPr/>
            </p:nvSpPr>
            <p:spPr bwMode="auto">
              <a:xfrm flipH="1" flipV="1">
                <a:off x="2890" y="2474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0" name="Line 177"/>
              <p:cNvSpPr>
                <a:spLocks noChangeShapeType="1"/>
              </p:cNvSpPr>
              <p:nvPr/>
            </p:nvSpPr>
            <p:spPr bwMode="auto">
              <a:xfrm flipH="1" flipV="1">
                <a:off x="2881" y="2452"/>
                <a:ext cx="7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1" name="Line 178"/>
              <p:cNvSpPr>
                <a:spLocks noChangeShapeType="1"/>
              </p:cNvSpPr>
              <p:nvPr/>
            </p:nvSpPr>
            <p:spPr bwMode="auto">
              <a:xfrm flipH="1" flipV="1">
                <a:off x="2874" y="2428"/>
                <a:ext cx="5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2" name="Line 179"/>
              <p:cNvSpPr>
                <a:spLocks noChangeShapeType="1"/>
              </p:cNvSpPr>
              <p:nvPr/>
            </p:nvSpPr>
            <p:spPr bwMode="auto">
              <a:xfrm flipH="1" flipV="1">
                <a:off x="2865" y="2402"/>
                <a:ext cx="7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3" name="Line 180"/>
              <p:cNvSpPr>
                <a:spLocks noChangeShapeType="1"/>
              </p:cNvSpPr>
              <p:nvPr/>
            </p:nvSpPr>
            <p:spPr bwMode="auto">
              <a:xfrm flipH="1" flipV="1">
                <a:off x="2861" y="2391"/>
                <a:ext cx="2" cy="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4" name="Freeform 181"/>
              <p:cNvSpPr>
                <a:spLocks/>
              </p:cNvSpPr>
              <p:nvPr/>
            </p:nvSpPr>
            <p:spPr bwMode="auto">
              <a:xfrm>
                <a:off x="1121" y="2569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5" name="Freeform 182"/>
              <p:cNvSpPr>
                <a:spLocks/>
              </p:cNvSpPr>
              <p:nvPr/>
            </p:nvSpPr>
            <p:spPr bwMode="auto">
              <a:xfrm>
                <a:off x="1121" y="2569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Freeform 183"/>
              <p:cNvSpPr>
                <a:spLocks/>
              </p:cNvSpPr>
              <p:nvPr/>
            </p:nvSpPr>
            <p:spPr bwMode="auto">
              <a:xfrm>
                <a:off x="1239" y="2577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Freeform 184"/>
              <p:cNvSpPr>
                <a:spLocks/>
              </p:cNvSpPr>
              <p:nvPr/>
            </p:nvSpPr>
            <p:spPr bwMode="auto">
              <a:xfrm>
                <a:off x="1239" y="2577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Freeform 185"/>
              <p:cNvSpPr>
                <a:spLocks/>
              </p:cNvSpPr>
              <p:nvPr/>
            </p:nvSpPr>
            <p:spPr bwMode="auto">
              <a:xfrm>
                <a:off x="1731" y="2583"/>
                <a:ext cx="54" cy="37"/>
              </a:xfrm>
              <a:custGeom>
                <a:avLst/>
                <a:gdLst>
                  <a:gd name="T0" fmla="*/ 0 w 60"/>
                  <a:gd name="T1" fmla="*/ 0 h 28"/>
                  <a:gd name="T2" fmla="*/ 20 w 60"/>
                  <a:gd name="T3" fmla="*/ 49 h 28"/>
                  <a:gd name="T4" fmla="*/ 49 w 60"/>
                  <a:gd name="T5" fmla="*/ 1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0" h="28">
                    <a:moveTo>
                      <a:pt x="0" y="0"/>
                    </a:moveTo>
                    <a:lnTo>
                      <a:pt x="24" y="28"/>
                    </a:lnTo>
                    <a:lnTo>
                      <a:pt x="60" y="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" name="Freeform 186"/>
              <p:cNvSpPr>
                <a:spLocks/>
              </p:cNvSpPr>
              <p:nvPr/>
            </p:nvSpPr>
            <p:spPr bwMode="auto">
              <a:xfrm>
                <a:off x="1942" y="2566"/>
                <a:ext cx="42" cy="45"/>
              </a:xfrm>
              <a:custGeom>
                <a:avLst/>
                <a:gdLst>
                  <a:gd name="T0" fmla="*/ 0 w 46"/>
                  <a:gd name="T1" fmla="*/ 0 h 33"/>
                  <a:gd name="T2" fmla="*/ 26 w 46"/>
                  <a:gd name="T3" fmla="*/ 61 h 33"/>
                  <a:gd name="T4" fmla="*/ 38 w 46"/>
                  <a:gd name="T5" fmla="*/ 10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0" y="0"/>
                    </a:moveTo>
                    <a:lnTo>
                      <a:pt x="32" y="33"/>
                    </a:lnTo>
                    <a:lnTo>
                      <a:pt x="46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Freeform 187"/>
              <p:cNvSpPr>
                <a:spLocks/>
              </p:cNvSpPr>
              <p:nvPr/>
            </p:nvSpPr>
            <p:spPr bwMode="auto">
              <a:xfrm>
                <a:off x="2022" y="2573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Freeform 188"/>
              <p:cNvSpPr>
                <a:spLocks/>
              </p:cNvSpPr>
              <p:nvPr/>
            </p:nvSpPr>
            <p:spPr bwMode="auto">
              <a:xfrm>
                <a:off x="2022" y="2573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Freeform 189"/>
              <p:cNvSpPr>
                <a:spLocks/>
              </p:cNvSpPr>
              <p:nvPr/>
            </p:nvSpPr>
            <p:spPr bwMode="auto">
              <a:xfrm>
                <a:off x="2233" y="2562"/>
                <a:ext cx="48" cy="53"/>
              </a:xfrm>
              <a:custGeom>
                <a:avLst/>
                <a:gdLst>
                  <a:gd name="T0" fmla="*/ 4 w 52"/>
                  <a:gd name="T1" fmla="*/ 72 h 39"/>
                  <a:gd name="T2" fmla="*/ 32 w 52"/>
                  <a:gd name="T3" fmla="*/ 67 h 39"/>
                  <a:gd name="T4" fmla="*/ 44 w 52"/>
                  <a:gd name="T5" fmla="*/ 20 h 39"/>
                  <a:gd name="T6" fmla="*/ 38 w 52"/>
                  <a:gd name="T7" fmla="*/ 11 h 39"/>
                  <a:gd name="T8" fmla="*/ 20 w 52"/>
                  <a:gd name="T9" fmla="*/ 0 h 39"/>
                  <a:gd name="T10" fmla="*/ 6 w 52"/>
                  <a:gd name="T11" fmla="*/ 0 h 39"/>
                  <a:gd name="T12" fmla="*/ 0 w 52"/>
                  <a:gd name="T13" fmla="*/ 2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39">
                    <a:moveTo>
                      <a:pt x="4" y="39"/>
                    </a:moveTo>
                    <a:lnTo>
                      <a:pt x="38" y="36"/>
                    </a:lnTo>
                    <a:lnTo>
                      <a:pt x="52" y="11"/>
                    </a:lnTo>
                    <a:lnTo>
                      <a:pt x="44" y="6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3" name="Line 190"/>
              <p:cNvSpPr>
                <a:spLocks noChangeShapeType="1"/>
              </p:cNvSpPr>
              <p:nvPr/>
            </p:nvSpPr>
            <p:spPr bwMode="auto">
              <a:xfrm flipH="1" flipV="1">
                <a:off x="901" y="2577"/>
                <a:ext cx="132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4" name="Freeform 191"/>
              <p:cNvSpPr>
                <a:spLocks/>
              </p:cNvSpPr>
              <p:nvPr/>
            </p:nvSpPr>
            <p:spPr bwMode="auto">
              <a:xfrm>
                <a:off x="901" y="2577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5" name="Freeform 192"/>
              <p:cNvSpPr>
                <a:spLocks/>
              </p:cNvSpPr>
              <p:nvPr/>
            </p:nvSpPr>
            <p:spPr bwMode="auto">
              <a:xfrm>
                <a:off x="901" y="2577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" name="Freeform 193"/>
              <p:cNvSpPr>
                <a:spLocks/>
              </p:cNvSpPr>
              <p:nvPr/>
            </p:nvSpPr>
            <p:spPr bwMode="auto">
              <a:xfrm>
                <a:off x="1048" y="2573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" name="Freeform 194"/>
              <p:cNvSpPr>
                <a:spLocks/>
              </p:cNvSpPr>
              <p:nvPr/>
            </p:nvSpPr>
            <p:spPr bwMode="auto">
              <a:xfrm>
                <a:off x="1048" y="2573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" name="Freeform 195"/>
              <p:cNvSpPr>
                <a:spLocks/>
              </p:cNvSpPr>
              <p:nvPr/>
            </p:nvSpPr>
            <p:spPr bwMode="auto">
              <a:xfrm>
                <a:off x="1641" y="2573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" name="Freeform 196"/>
              <p:cNvSpPr>
                <a:spLocks/>
              </p:cNvSpPr>
              <p:nvPr/>
            </p:nvSpPr>
            <p:spPr bwMode="auto">
              <a:xfrm>
                <a:off x="1641" y="2573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" name="Freeform 197"/>
              <p:cNvSpPr>
                <a:spLocks/>
              </p:cNvSpPr>
              <p:nvPr/>
            </p:nvSpPr>
            <p:spPr bwMode="auto">
              <a:xfrm>
                <a:off x="1946" y="2566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1" name="Freeform 198"/>
              <p:cNvSpPr>
                <a:spLocks/>
              </p:cNvSpPr>
              <p:nvPr/>
            </p:nvSpPr>
            <p:spPr bwMode="auto">
              <a:xfrm>
                <a:off x="1946" y="2566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Freeform 199"/>
              <p:cNvSpPr>
                <a:spLocks/>
              </p:cNvSpPr>
              <p:nvPr/>
            </p:nvSpPr>
            <p:spPr bwMode="auto">
              <a:xfrm>
                <a:off x="1735" y="2583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Freeform 200"/>
              <p:cNvSpPr>
                <a:spLocks/>
              </p:cNvSpPr>
              <p:nvPr/>
            </p:nvSpPr>
            <p:spPr bwMode="auto">
              <a:xfrm>
                <a:off x="1735" y="2583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4" name="Freeform 201"/>
              <p:cNvSpPr>
                <a:spLocks/>
              </p:cNvSpPr>
              <p:nvPr/>
            </p:nvSpPr>
            <p:spPr bwMode="auto">
              <a:xfrm>
                <a:off x="1334" y="2569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5" name="Freeform 202"/>
              <p:cNvSpPr>
                <a:spLocks/>
              </p:cNvSpPr>
              <p:nvPr/>
            </p:nvSpPr>
            <p:spPr bwMode="auto">
              <a:xfrm>
                <a:off x="1334" y="2569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6" name="Freeform 203"/>
              <p:cNvSpPr>
                <a:spLocks/>
              </p:cNvSpPr>
              <p:nvPr/>
            </p:nvSpPr>
            <p:spPr bwMode="auto">
              <a:xfrm>
                <a:off x="1421" y="2566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" name="Freeform 204"/>
              <p:cNvSpPr>
                <a:spLocks/>
              </p:cNvSpPr>
              <p:nvPr/>
            </p:nvSpPr>
            <p:spPr bwMode="auto">
              <a:xfrm>
                <a:off x="1421" y="2566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8" name="Freeform 205"/>
              <p:cNvSpPr>
                <a:spLocks/>
              </p:cNvSpPr>
              <p:nvPr/>
            </p:nvSpPr>
            <p:spPr bwMode="auto">
              <a:xfrm>
                <a:off x="2225" y="2569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9" name="Freeform 206"/>
              <p:cNvSpPr>
                <a:spLocks/>
              </p:cNvSpPr>
              <p:nvPr/>
            </p:nvSpPr>
            <p:spPr bwMode="auto">
              <a:xfrm>
                <a:off x="2225" y="2569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0" name="Freeform 207"/>
              <p:cNvSpPr>
                <a:spLocks/>
              </p:cNvSpPr>
              <p:nvPr/>
            </p:nvSpPr>
            <p:spPr bwMode="auto">
              <a:xfrm>
                <a:off x="2320" y="2583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" name="Freeform 208"/>
              <p:cNvSpPr>
                <a:spLocks/>
              </p:cNvSpPr>
              <p:nvPr/>
            </p:nvSpPr>
            <p:spPr bwMode="auto">
              <a:xfrm>
                <a:off x="2320" y="2583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2" name="Freeform 209"/>
              <p:cNvSpPr>
                <a:spLocks/>
              </p:cNvSpPr>
              <p:nvPr/>
            </p:nvSpPr>
            <p:spPr bwMode="auto">
              <a:xfrm>
                <a:off x="2424" y="2577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3" name="Freeform 210"/>
              <p:cNvSpPr>
                <a:spLocks/>
              </p:cNvSpPr>
              <p:nvPr/>
            </p:nvSpPr>
            <p:spPr bwMode="auto">
              <a:xfrm>
                <a:off x="2424" y="2577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4" name="Freeform 211"/>
              <p:cNvSpPr>
                <a:spLocks/>
              </p:cNvSpPr>
              <p:nvPr/>
            </p:nvSpPr>
            <p:spPr bwMode="auto">
              <a:xfrm>
                <a:off x="2529" y="2577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5" name="Freeform 212"/>
              <p:cNvSpPr>
                <a:spLocks/>
              </p:cNvSpPr>
              <p:nvPr/>
            </p:nvSpPr>
            <p:spPr bwMode="auto">
              <a:xfrm>
                <a:off x="2529" y="2577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Freeform 213"/>
              <p:cNvSpPr>
                <a:spLocks/>
              </p:cNvSpPr>
              <p:nvPr/>
            </p:nvSpPr>
            <p:spPr bwMode="auto">
              <a:xfrm>
                <a:off x="2729" y="2573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Freeform 214"/>
              <p:cNvSpPr>
                <a:spLocks/>
              </p:cNvSpPr>
              <p:nvPr/>
            </p:nvSpPr>
            <p:spPr bwMode="auto">
              <a:xfrm>
                <a:off x="2729" y="2573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Freeform 215"/>
              <p:cNvSpPr>
                <a:spLocks/>
              </p:cNvSpPr>
              <p:nvPr/>
            </p:nvSpPr>
            <p:spPr bwMode="auto">
              <a:xfrm>
                <a:off x="2916" y="2569"/>
                <a:ext cx="45" cy="31"/>
              </a:xfrm>
              <a:custGeom>
                <a:avLst/>
                <a:gdLst>
                  <a:gd name="T0" fmla="*/ 0 w 50"/>
                  <a:gd name="T1" fmla="*/ 18 h 23"/>
                  <a:gd name="T2" fmla="*/ 34 w 50"/>
                  <a:gd name="T3" fmla="*/ 42 h 23"/>
                  <a:gd name="T4" fmla="*/ 41 w 50"/>
                  <a:gd name="T5" fmla="*/ 0 h 23"/>
                  <a:gd name="T6" fmla="*/ 0 w 50"/>
                  <a:gd name="T7" fmla="*/ 18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9" name="Freeform 216"/>
              <p:cNvSpPr>
                <a:spLocks/>
              </p:cNvSpPr>
              <p:nvPr/>
            </p:nvSpPr>
            <p:spPr bwMode="auto">
              <a:xfrm>
                <a:off x="2916" y="2569"/>
                <a:ext cx="45" cy="31"/>
              </a:xfrm>
              <a:custGeom>
                <a:avLst/>
                <a:gdLst>
                  <a:gd name="T0" fmla="*/ 0 w 50"/>
                  <a:gd name="T1" fmla="*/ 18 h 23"/>
                  <a:gd name="T2" fmla="*/ 34 w 50"/>
                  <a:gd name="T3" fmla="*/ 42 h 23"/>
                  <a:gd name="T4" fmla="*/ 41 w 50"/>
                  <a:gd name="T5" fmla="*/ 0 h 23"/>
                  <a:gd name="T6" fmla="*/ 0 w 50"/>
                  <a:gd name="T7" fmla="*/ 18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0" name="Line 217"/>
              <p:cNvSpPr>
                <a:spLocks noChangeShapeType="1"/>
              </p:cNvSpPr>
              <p:nvPr/>
            </p:nvSpPr>
            <p:spPr bwMode="auto">
              <a:xfrm>
                <a:off x="1754" y="236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1" name="Line 218"/>
              <p:cNvSpPr>
                <a:spLocks noChangeShapeType="1"/>
              </p:cNvSpPr>
              <p:nvPr/>
            </p:nvSpPr>
            <p:spPr bwMode="auto">
              <a:xfrm>
                <a:off x="1756" y="2384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2" name="Line 219"/>
              <p:cNvSpPr>
                <a:spLocks noChangeShapeType="1"/>
              </p:cNvSpPr>
              <p:nvPr/>
            </p:nvSpPr>
            <p:spPr bwMode="auto">
              <a:xfrm>
                <a:off x="1756" y="2402"/>
                <a:ext cx="2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3" name="Line 220"/>
              <p:cNvSpPr>
                <a:spLocks noChangeShapeType="1"/>
              </p:cNvSpPr>
              <p:nvPr/>
            </p:nvSpPr>
            <p:spPr bwMode="auto">
              <a:xfrm>
                <a:off x="1758" y="2422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4" name="Line 221"/>
              <p:cNvSpPr>
                <a:spLocks noChangeShapeType="1"/>
              </p:cNvSpPr>
              <p:nvPr/>
            </p:nvSpPr>
            <p:spPr bwMode="auto">
              <a:xfrm>
                <a:off x="1760" y="244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5" name="Line 222"/>
              <p:cNvSpPr>
                <a:spLocks noChangeShapeType="1"/>
              </p:cNvSpPr>
              <p:nvPr/>
            </p:nvSpPr>
            <p:spPr bwMode="auto">
              <a:xfrm>
                <a:off x="1760" y="246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6" name="Line 534"/>
              <p:cNvSpPr>
                <a:spLocks noChangeShapeType="1"/>
              </p:cNvSpPr>
              <p:nvPr/>
            </p:nvSpPr>
            <p:spPr bwMode="auto">
              <a:xfrm flipH="1">
                <a:off x="2167" y="2542"/>
                <a:ext cx="15" cy="4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7" name="Line 536"/>
              <p:cNvSpPr>
                <a:spLocks noChangeShapeType="1"/>
              </p:cNvSpPr>
              <p:nvPr/>
            </p:nvSpPr>
            <p:spPr bwMode="auto">
              <a:xfrm>
                <a:off x="831" y="2577"/>
                <a:ext cx="2166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8" name="Freeform 540"/>
              <p:cNvSpPr>
                <a:spLocks/>
              </p:cNvSpPr>
              <p:nvPr/>
            </p:nvSpPr>
            <p:spPr bwMode="auto">
              <a:xfrm>
                <a:off x="368" y="2460"/>
                <a:ext cx="41" cy="136"/>
              </a:xfrm>
              <a:custGeom>
                <a:avLst/>
                <a:gdLst>
                  <a:gd name="T0" fmla="*/ 14 w 45"/>
                  <a:gd name="T1" fmla="*/ 185 h 100"/>
                  <a:gd name="T2" fmla="*/ 14 w 45"/>
                  <a:gd name="T3" fmla="*/ 61 h 100"/>
                  <a:gd name="T4" fmla="*/ 0 w 45"/>
                  <a:gd name="T5" fmla="*/ 61 h 100"/>
                  <a:gd name="T6" fmla="*/ 0 w 45"/>
                  <a:gd name="T7" fmla="*/ 46 h 100"/>
                  <a:gd name="T8" fmla="*/ 14 w 45"/>
                  <a:gd name="T9" fmla="*/ 46 h 100"/>
                  <a:gd name="T10" fmla="*/ 14 w 45"/>
                  <a:gd name="T11" fmla="*/ 0 h 100"/>
                  <a:gd name="T12" fmla="*/ 23 w 45"/>
                  <a:gd name="T13" fmla="*/ 0 h 100"/>
                  <a:gd name="T14" fmla="*/ 23 w 45"/>
                  <a:gd name="T15" fmla="*/ 46 h 100"/>
                  <a:gd name="T16" fmla="*/ 37 w 45"/>
                  <a:gd name="T17" fmla="*/ 46 h 100"/>
                  <a:gd name="T18" fmla="*/ 37 w 45"/>
                  <a:gd name="T19" fmla="*/ 61 h 100"/>
                  <a:gd name="T20" fmla="*/ 23 w 45"/>
                  <a:gd name="T21" fmla="*/ 61 h 100"/>
                  <a:gd name="T22" fmla="*/ 23 w 45"/>
                  <a:gd name="T23" fmla="*/ 185 h 100"/>
                  <a:gd name="T24" fmla="*/ 14 w 45"/>
                  <a:gd name="T25" fmla="*/ 185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100">
                    <a:moveTo>
                      <a:pt x="17" y="100"/>
                    </a:moveTo>
                    <a:lnTo>
                      <a:pt x="17" y="33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17" y="25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25"/>
                    </a:lnTo>
                    <a:lnTo>
                      <a:pt x="45" y="25"/>
                    </a:lnTo>
                    <a:lnTo>
                      <a:pt x="45" y="33"/>
                    </a:lnTo>
                    <a:lnTo>
                      <a:pt x="27" y="33"/>
                    </a:lnTo>
                    <a:lnTo>
                      <a:pt x="27" y="100"/>
                    </a:lnTo>
                    <a:lnTo>
                      <a:pt x="17" y="10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9" name="Freeform 541"/>
              <p:cNvSpPr>
                <a:spLocks noEditPoints="1"/>
              </p:cNvSpPr>
              <p:nvPr/>
            </p:nvSpPr>
            <p:spPr bwMode="auto">
              <a:xfrm>
                <a:off x="427" y="2517"/>
                <a:ext cx="88" cy="42"/>
              </a:xfrm>
              <a:custGeom>
                <a:avLst/>
                <a:gdLst>
                  <a:gd name="T0" fmla="*/ 80 w 97"/>
                  <a:gd name="T1" fmla="*/ 45 h 31"/>
                  <a:gd name="T2" fmla="*/ 80 w 97"/>
                  <a:gd name="T3" fmla="*/ 57 h 31"/>
                  <a:gd name="T4" fmla="*/ 0 w 97"/>
                  <a:gd name="T5" fmla="*/ 57 h 31"/>
                  <a:gd name="T6" fmla="*/ 0 w 97"/>
                  <a:gd name="T7" fmla="*/ 45 h 31"/>
                  <a:gd name="T8" fmla="*/ 80 w 97"/>
                  <a:gd name="T9" fmla="*/ 45 h 31"/>
                  <a:gd name="T10" fmla="*/ 80 w 97"/>
                  <a:gd name="T11" fmla="*/ 0 h 31"/>
                  <a:gd name="T12" fmla="*/ 80 w 97"/>
                  <a:gd name="T13" fmla="*/ 11 h 31"/>
                  <a:gd name="T14" fmla="*/ 0 w 97"/>
                  <a:gd name="T15" fmla="*/ 11 h 31"/>
                  <a:gd name="T16" fmla="*/ 0 w 97"/>
                  <a:gd name="T17" fmla="*/ 0 h 31"/>
                  <a:gd name="T18" fmla="*/ 80 w 97"/>
                  <a:gd name="T19" fmla="*/ 0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7" h="31">
                    <a:moveTo>
                      <a:pt x="97" y="24"/>
                    </a:moveTo>
                    <a:lnTo>
                      <a:pt x="97" y="3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97" y="24"/>
                    </a:lnTo>
                    <a:close/>
                    <a:moveTo>
                      <a:pt x="97" y="0"/>
                    </a:moveTo>
                    <a:lnTo>
                      <a:pt x="97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97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0" name="Freeform 542"/>
              <p:cNvSpPr>
                <a:spLocks/>
              </p:cNvSpPr>
              <p:nvPr/>
            </p:nvSpPr>
            <p:spPr bwMode="auto">
              <a:xfrm>
                <a:off x="543" y="2459"/>
                <a:ext cx="66" cy="137"/>
              </a:xfrm>
              <a:custGeom>
                <a:avLst/>
                <a:gdLst>
                  <a:gd name="T0" fmla="*/ 0 w 73"/>
                  <a:gd name="T1" fmla="*/ 167 h 101"/>
                  <a:gd name="T2" fmla="*/ 38 w 73"/>
                  <a:gd name="T3" fmla="*/ 99 h 101"/>
                  <a:gd name="T4" fmla="*/ 42 w 73"/>
                  <a:gd name="T5" fmla="*/ 90 h 101"/>
                  <a:gd name="T6" fmla="*/ 44 w 73"/>
                  <a:gd name="T7" fmla="*/ 84 h 101"/>
                  <a:gd name="T8" fmla="*/ 47 w 73"/>
                  <a:gd name="T9" fmla="*/ 81 h 101"/>
                  <a:gd name="T10" fmla="*/ 49 w 73"/>
                  <a:gd name="T11" fmla="*/ 76 h 101"/>
                  <a:gd name="T12" fmla="*/ 51 w 73"/>
                  <a:gd name="T13" fmla="*/ 71 h 101"/>
                  <a:gd name="T14" fmla="*/ 51 w 73"/>
                  <a:gd name="T15" fmla="*/ 61 h 101"/>
                  <a:gd name="T16" fmla="*/ 51 w 73"/>
                  <a:gd name="T17" fmla="*/ 52 h 101"/>
                  <a:gd name="T18" fmla="*/ 51 w 73"/>
                  <a:gd name="T19" fmla="*/ 42 h 101"/>
                  <a:gd name="T20" fmla="*/ 49 w 73"/>
                  <a:gd name="T21" fmla="*/ 37 h 101"/>
                  <a:gd name="T22" fmla="*/ 47 w 73"/>
                  <a:gd name="T23" fmla="*/ 30 h 101"/>
                  <a:gd name="T24" fmla="*/ 44 w 73"/>
                  <a:gd name="T25" fmla="*/ 24 h 101"/>
                  <a:gd name="T26" fmla="*/ 41 w 73"/>
                  <a:gd name="T27" fmla="*/ 20 h 101"/>
                  <a:gd name="T28" fmla="*/ 38 w 73"/>
                  <a:gd name="T29" fmla="*/ 19 h 101"/>
                  <a:gd name="T30" fmla="*/ 34 w 73"/>
                  <a:gd name="T31" fmla="*/ 15 h 101"/>
                  <a:gd name="T32" fmla="*/ 30 w 73"/>
                  <a:gd name="T33" fmla="*/ 15 h 101"/>
                  <a:gd name="T34" fmla="*/ 24 w 73"/>
                  <a:gd name="T35" fmla="*/ 15 h 101"/>
                  <a:gd name="T36" fmla="*/ 22 w 73"/>
                  <a:gd name="T37" fmla="*/ 19 h 101"/>
                  <a:gd name="T38" fmla="*/ 18 w 73"/>
                  <a:gd name="T39" fmla="*/ 24 h 101"/>
                  <a:gd name="T40" fmla="*/ 14 w 73"/>
                  <a:gd name="T41" fmla="*/ 27 h 101"/>
                  <a:gd name="T42" fmla="*/ 13 w 73"/>
                  <a:gd name="T43" fmla="*/ 33 h 101"/>
                  <a:gd name="T44" fmla="*/ 12 w 73"/>
                  <a:gd name="T45" fmla="*/ 42 h 101"/>
                  <a:gd name="T46" fmla="*/ 10 w 73"/>
                  <a:gd name="T47" fmla="*/ 47 h 101"/>
                  <a:gd name="T48" fmla="*/ 10 w 73"/>
                  <a:gd name="T49" fmla="*/ 57 h 101"/>
                  <a:gd name="T50" fmla="*/ 0 w 73"/>
                  <a:gd name="T51" fmla="*/ 62 h 101"/>
                  <a:gd name="T52" fmla="*/ 0 w 73"/>
                  <a:gd name="T53" fmla="*/ 53 h 101"/>
                  <a:gd name="T54" fmla="*/ 0 w 73"/>
                  <a:gd name="T55" fmla="*/ 46 h 101"/>
                  <a:gd name="T56" fmla="*/ 2 w 73"/>
                  <a:gd name="T57" fmla="*/ 38 h 101"/>
                  <a:gd name="T58" fmla="*/ 4 w 73"/>
                  <a:gd name="T59" fmla="*/ 30 h 101"/>
                  <a:gd name="T60" fmla="*/ 6 w 73"/>
                  <a:gd name="T61" fmla="*/ 24 h 101"/>
                  <a:gd name="T62" fmla="*/ 8 w 73"/>
                  <a:gd name="T63" fmla="*/ 15 h 101"/>
                  <a:gd name="T64" fmla="*/ 12 w 73"/>
                  <a:gd name="T65" fmla="*/ 11 h 101"/>
                  <a:gd name="T66" fmla="*/ 14 w 73"/>
                  <a:gd name="T67" fmla="*/ 5 h 101"/>
                  <a:gd name="T68" fmla="*/ 18 w 73"/>
                  <a:gd name="T69" fmla="*/ 1 h 101"/>
                  <a:gd name="T70" fmla="*/ 23 w 73"/>
                  <a:gd name="T71" fmla="*/ 0 h 101"/>
                  <a:gd name="T72" fmla="*/ 28 w 73"/>
                  <a:gd name="T73" fmla="*/ 0 h 101"/>
                  <a:gd name="T74" fmla="*/ 33 w 73"/>
                  <a:gd name="T75" fmla="*/ 0 h 101"/>
                  <a:gd name="T76" fmla="*/ 38 w 73"/>
                  <a:gd name="T77" fmla="*/ 0 h 101"/>
                  <a:gd name="T78" fmla="*/ 41 w 73"/>
                  <a:gd name="T79" fmla="*/ 1 h 101"/>
                  <a:gd name="T80" fmla="*/ 46 w 73"/>
                  <a:gd name="T81" fmla="*/ 5 h 101"/>
                  <a:gd name="T82" fmla="*/ 49 w 73"/>
                  <a:gd name="T83" fmla="*/ 11 h 101"/>
                  <a:gd name="T84" fmla="*/ 52 w 73"/>
                  <a:gd name="T85" fmla="*/ 15 h 101"/>
                  <a:gd name="T86" fmla="*/ 54 w 73"/>
                  <a:gd name="T87" fmla="*/ 20 h 101"/>
                  <a:gd name="T88" fmla="*/ 55 w 73"/>
                  <a:gd name="T89" fmla="*/ 27 h 101"/>
                  <a:gd name="T90" fmla="*/ 56 w 73"/>
                  <a:gd name="T91" fmla="*/ 33 h 101"/>
                  <a:gd name="T92" fmla="*/ 58 w 73"/>
                  <a:gd name="T93" fmla="*/ 38 h 101"/>
                  <a:gd name="T94" fmla="*/ 60 w 73"/>
                  <a:gd name="T95" fmla="*/ 46 h 101"/>
                  <a:gd name="T96" fmla="*/ 60 w 73"/>
                  <a:gd name="T97" fmla="*/ 53 h 101"/>
                  <a:gd name="T98" fmla="*/ 60 w 73"/>
                  <a:gd name="T99" fmla="*/ 62 h 101"/>
                  <a:gd name="T100" fmla="*/ 58 w 73"/>
                  <a:gd name="T101" fmla="*/ 72 h 101"/>
                  <a:gd name="T102" fmla="*/ 56 w 73"/>
                  <a:gd name="T103" fmla="*/ 81 h 101"/>
                  <a:gd name="T104" fmla="*/ 55 w 73"/>
                  <a:gd name="T105" fmla="*/ 88 h 101"/>
                  <a:gd name="T106" fmla="*/ 54 w 73"/>
                  <a:gd name="T107" fmla="*/ 94 h 101"/>
                  <a:gd name="T108" fmla="*/ 51 w 73"/>
                  <a:gd name="T109" fmla="*/ 99 h 101"/>
                  <a:gd name="T110" fmla="*/ 49 w 73"/>
                  <a:gd name="T111" fmla="*/ 107 h 101"/>
                  <a:gd name="T112" fmla="*/ 13 w 73"/>
                  <a:gd name="T113" fmla="*/ 167 h 10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3" h="101">
                    <a:moveTo>
                      <a:pt x="73" y="101"/>
                    </a:moveTo>
                    <a:lnTo>
                      <a:pt x="0" y="101"/>
                    </a:lnTo>
                    <a:lnTo>
                      <a:pt x="0" y="91"/>
                    </a:lnTo>
                    <a:lnTo>
                      <a:pt x="42" y="58"/>
                    </a:lnTo>
                    <a:lnTo>
                      <a:pt x="44" y="56"/>
                    </a:lnTo>
                    <a:lnTo>
                      <a:pt x="46" y="54"/>
                    </a:lnTo>
                    <a:lnTo>
                      <a:pt x="48" y="53"/>
                    </a:lnTo>
                    <a:lnTo>
                      <a:pt x="50" y="51"/>
                    </a:lnTo>
                    <a:lnTo>
                      <a:pt x="52" y="49"/>
                    </a:lnTo>
                    <a:lnTo>
                      <a:pt x="52" y="48"/>
                    </a:lnTo>
                    <a:lnTo>
                      <a:pt x="54" y="48"/>
                    </a:lnTo>
                    <a:lnTo>
                      <a:pt x="54" y="46"/>
                    </a:lnTo>
                    <a:lnTo>
                      <a:pt x="56" y="46"/>
                    </a:lnTo>
                    <a:lnTo>
                      <a:pt x="56" y="44"/>
                    </a:lnTo>
                    <a:lnTo>
                      <a:pt x="58" y="44"/>
                    </a:lnTo>
                    <a:lnTo>
                      <a:pt x="58" y="43"/>
                    </a:lnTo>
                    <a:lnTo>
                      <a:pt x="58" y="41"/>
                    </a:lnTo>
                    <a:lnTo>
                      <a:pt x="60" y="41"/>
                    </a:lnTo>
                    <a:lnTo>
                      <a:pt x="60" y="39"/>
                    </a:lnTo>
                    <a:lnTo>
                      <a:pt x="60" y="38"/>
                    </a:lnTo>
                    <a:lnTo>
                      <a:pt x="62" y="38"/>
                    </a:lnTo>
                    <a:lnTo>
                      <a:pt x="62" y="36"/>
                    </a:lnTo>
                    <a:lnTo>
                      <a:pt x="62" y="34"/>
                    </a:lnTo>
                    <a:lnTo>
                      <a:pt x="62" y="33"/>
                    </a:lnTo>
                    <a:lnTo>
                      <a:pt x="62" y="31"/>
                    </a:lnTo>
                    <a:lnTo>
                      <a:pt x="62" y="29"/>
                    </a:lnTo>
                    <a:lnTo>
                      <a:pt x="62" y="28"/>
                    </a:lnTo>
                    <a:lnTo>
                      <a:pt x="62" y="26"/>
                    </a:lnTo>
                    <a:lnTo>
                      <a:pt x="62" y="25"/>
                    </a:lnTo>
                    <a:lnTo>
                      <a:pt x="62" y="23"/>
                    </a:lnTo>
                    <a:lnTo>
                      <a:pt x="62" y="21"/>
                    </a:lnTo>
                    <a:lnTo>
                      <a:pt x="60" y="21"/>
                    </a:lnTo>
                    <a:lnTo>
                      <a:pt x="60" y="20"/>
                    </a:lnTo>
                    <a:lnTo>
                      <a:pt x="60" y="18"/>
                    </a:lnTo>
                    <a:lnTo>
                      <a:pt x="58" y="18"/>
                    </a:lnTo>
                    <a:lnTo>
                      <a:pt x="58" y="16"/>
                    </a:lnTo>
                    <a:lnTo>
                      <a:pt x="56" y="16"/>
                    </a:lnTo>
                    <a:lnTo>
                      <a:pt x="56" y="15"/>
                    </a:lnTo>
                    <a:lnTo>
                      <a:pt x="54" y="13"/>
                    </a:lnTo>
                    <a:lnTo>
                      <a:pt x="52" y="13"/>
                    </a:lnTo>
                    <a:lnTo>
                      <a:pt x="52" y="11"/>
                    </a:lnTo>
                    <a:lnTo>
                      <a:pt x="50" y="11"/>
                    </a:lnTo>
                    <a:lnTo>
                      <a:pt x="48" y="11"/>
                    </a:lnTo>
                    <a:lnTo>
                      <a:pt x="48" y="10"/>
                    </a:lnTo>
                    <a:lnTo>
                      <a:pt x="46" y="10"/>
                    </a:lnTo>
                    <a:lnTo>
                      <a:pt x="44" y="10"/>
                    </a:lnTo>
                    <a:lnTo>
                      <a:pt x="44" y="8"/>
                    </a:lnTo>
                    <a:lnTo>
                      <a:pt x="42" y="8"/>
                    </a:lnTo>
                    <a:lnTo>
                      <a:pt x="40" y="8"/>
                    </a:lnTo>
                    <a:lnTo>
                      <a:pt x="38" y="8"/>
                    </a:lnTo>
                    <a:lnTo>
                      <a:pt x="36" y="8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10"/>
                    </a:lnTo>
                    <a:lnTo>
                      <a:pt x="28" y="10"/>
                    </a:lnTo>
                    <a:lnTo>
                      <a:pt x="26" y="10"/>
                    </a:lnTo>
                    <a:lnTo>
                      <a:pt x="24" y="11"/>
                    </a:lnTo>
                    <a:lnTo>
                      <a:pt x="22" y="11"/>
                    </a:lnTo>
                    <a:lnTo>
                      <a:pt x="22" y="13"/>
                    </a:lnTo>
                    <a:lnTo>
                      <a:pt x="20" y="13"/>
                    </a:lnTo>
                    <a:lnTo>
                      <a:pt x="20" y="15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4" y="23"/>
                    </a:lnTo>
                    <a:lnTo>
                      <a:pt x="12" y="23"/>
                    </a:lnTo>
                    <a:lnTo>
                      <a:pt x="12" y="25"/>
                    </a:lnTo>
                    <a:lnTo>
                      <a:pt x="12" y="26"/>
                    </a:lnTo>
                    <a:lnTo>
                      <a:pt x="12" y="28"/>
                    </a:lnTo>
                    <a:lnTo>
                      <a:pt x="12" y="29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2" y="20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6" y="15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8" y="11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6" y="5"/>
                    </a:lnTo>
                    <a:lnTo>
                      <a:pt x="18" y="5"/>
                    </a:lnTo>
                    <a:lnTo>
                      <a:pt x="18" y="3"/>
                    </a:lnTo>
                    <a:lnTo>
                      <a:pt x="20" y="3"/>
                    </a:lnTo>
                    <a:lnTo>
                      <a:pt x="22" y="3"/>
                    </a:lnTo>
                    <a:lnTo>
                      <a:pt x="22" y="1"/>
                    </a:lnTo>
                    <a:lnTo>
                      <a:pt x="24" y="1"/>
                    </a:lnTo>
                    <a:lnTo>
                      <a:pt x="26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8" y="1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4" y="3"/>
                    </a:lnTo>
                    <a:lnTo>
                      <a:pt x="56" y="3"/>
                    </a:lnTo>
                    <a:lnTo>
                      <a:pt x="58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2" y="6"/>
                    </a:lnTo>
                    <a:lnTo>
                      <a:pt x="62" y="8"/>
                    </a:lnTo>
                    <a:lnTo>
                      <a:pt x="64" y="8"/>
                    </a:lnTo>
                    <a:lnTo>
                      <a:pt x="64" y="10"/>
                    </a:lnTo>
                    <a:lnTo>
                      <a:pt x="66" y="10"/>
                    </a:lnTo>
                    <a:lnTo>
                      <a:pt x="66" y="11"/>
                    </a:lnTo>
                    <a:lnTo>
                      <a:pt x="67" y="11"/>
                    </a:lnTo>
                    <a:lnTo>
                      <a:pt x="67" y="13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69" y="16"/>
                    </a:lnTo>
                    <a:lnTo>
                      <a:pt x="69" y="18"/>
                    </a:lnTo>
                    <a:lnTo>
                      <a:pt x="71" y="18"/>
                    </a:lnTo>
                    <a:lnTo>
                      <a:pt x="71" y="20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3" y="25"/>
                    </a:lnTo>
                    <a:lnTo>
                      <a:pt x="73" y="26"/>
                    </a:lnTo>
                    <a:lnTo>
                      <a:pt x="73" y="28"/>
                    </a:lnTo>
                    <a:lnTo>
                      <a:pt x="73" y="29"/>
                    </a:lnTo>
                    <a:lnTo>
                      <a:pt x="73" y="31"/>
                    </a:lnTo>
                    <a:lnTo>
                      <a:pt x="73" y="33"/>
                    </a:lnTo>
                    <a:lnTo>
                      <a:pt x="73" y="34"/>
                    </a:lnTo>
                    <a:lnTo>
                      <a:pt x="73" y="36"/>
                    </a:lnTo>
                    <a:lnTo>
                      <a:pt x="73" y="38"/>
                    </a:lnTo>
                    <a:lnTo>
                      <a:pt x="71" y="39"/>
                    </a:lnTo>
                    <a:lnTo>
                      <a:pt x="71" y="41"/>
                    </a:lnTo>
                    <a:lnTo>
                      <a:pt x="71" y="43"/>
                    </a:lnTo>
                    <a:lnTo>
                      <a:pt x="69" y="44"/>
                    </a:lnTo>
                    <a:lnTo>
                      <a:pt x="69" y="46"/>
                    </a:lnTo>
                    <a:lnTo>
                      <a:pt x="67" y="46"/>
                    </a:lnTo>
                    <a:lnTo>
                      <a:pt x="67" y="48"/>
                    </a:lnTo>
                    <a:lnTo>
                      <a:pt x="67" y="49"/>
                    </a:lnTo>
                    <a:lnTo>
                      <a:pt x="66" y="49"/>
                    </a:lnTo>
                    <a:lnTo>
                      <a:pt x="66" y="51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2" y="54"/>
                    </a:lnTo>
                    <a:lnTo>
                      <a:pt x="62" y="56"/>
                    </a:lnTo>
                    <a:lnTo>
                      <a:pt x="60" y="56"/>
                    </a:lnTo>
                    <a:lnTo>
                      <a:pt x="60" y="58"/>
                    </a:lnTo>
                    <a:lnTo>
                      <a:pt x="58" y="58"/>
                    </a:lnTo>
                    <a:lnTo>
                      <a:pt x="56" y="59"/>
                    </a:lnTo>
                    <a:lnTo>
                      <a:pt x="16" y="91"/>
                    </a:lnTo>
                    <a:lnTo>
                      <a:pt x="73" y="91"/>
                    </a:lnTo>
                    <a:lnTo>
                      <a:pt x="73" y="101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5" name="Group 567"/>
            <p:cNvGrpSpPr>
              <a:grpSpLocks/>
            </p:cNvGrpSpPr>
            <p:nvPr/>
          </p:nvGrpSpPr>
          <p:grpSpPr bwMode="auto">
            <a:xfrm>
              <a:off x="377" y="3115"/>
              <a:ext cx="2592" cy="463"/>
              <a:chOff x="377" y="3115"/>
              <a:chExt cx="2592" cy="463"/>
            </a:xfrm>
          </p:grpSpPr>
          <p:sp>
            <p:nvSpPr>
              <p:cNvPr id="87" name="Freeform 18"/>
              <p:cNvSpPr>
                <a:spLocks/>
              </p:cNvSpPr>
              <p:nvPr/>
            </p:nvSpPr>
            <p:spPr bwMode="auto">
              <a:xfrm>
                <a:off x="2836" y="3158"/>
                <a:ext cx="86" cy="91"/>
              </a:xfrm>
              <a:custGeom>
                <a:avLst/>
                <a:gdLst>
                  <a:gd name="T0" fmla="*/ 78 w 95"/>
                  <a:gd name="T1" fmla="*/ 117 h 67"/>
                  <a:gd name="T2" fmla="*/ 53 w 95"/>
                  <a:gd name="T3" fmla="*/ 19 h 67"/>
                  <a:gd name="T4" fmla="*/ 22 w 95"/>
                  <a:gd name="T5" fmla="*/ 0 h 67"/>
                  <a:gd name="T6" fmla="*/ 0 w 95"/>
                  <a:gd name="T7" fmla="*/ 65 h 67"/>
                  <a:gd name="T8" fmla="*/ 23 w 95"/>
                  <a:gd name="T9" fmla="*/ 124 h 67"/>
                  <a:gd name="T10" fmla="*/ 78 w 95"/>
                  <a:gd name="T11" fmla="*/ 117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" h="67">
                    <a:moveTo>
                      <a:pt x="95" y="63"/>
                    </a:moveTo>
                    <a:lnTo>
                      <a:pt x="64" y="10"/>
                    </a:lnTo>
                    <a:lnTo>
                      <a:pt x="26" y="0"/>
                    </a:lnTo>
                    <a:lnTo>
                      <a:pt x="0" y="35"/>
                    </a:lnTo>
                    <a:lnTo>
                      <a:pt x="28" y="67"/>
                    </a:lnTo>
                    <a:lnTo>
                      <a:pt x="95" y="6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" name="Freeform 19"/>
              <p:cNvSpPr>
                <a:spLocks/>
              </p:cNvSpPr>
              <p:nvPr/>
            </p:nvSpPr>
            <p:spPr bwMode="auto">
              <a:xfrm>
                <a:off x="2836" y="3158"/>
                <a:ext cx="86" cy="91"/>
              </a:xfrm>
              <a:custGeom>
                <a:avLst/>
                <a:gdLst>
                  <a:gd name="T0" fmla="*/ 78 w 95"/>
                  <a:gd name="T1" fmla="*/ 117 h 67"/>
                  <a:gd name="T2" fmla="*/ 53 w 95"/>
                  <a:gd name="T3" fmla="*/ 19 h 67"/>
                  <a:gd name="T4" fmla="*/ 22 w 95"/>
                  <a:gd name="T5" fmla="*/ 0 h 67"/>
                  <a:gd name="T6" fmla="*/ 0 w 95"/>
                  <a:gd name="T7" fmla="*/ 65 h 67"/>
                  <a:gd name="T8" fmla="*/ 23 w 95"/>
                  <a:gd name="T9" fmla="*/ 124 h 67"/>
                  <a:gd name="T10" fmla="*/ 78 w 95"/>
                  <a:gd name="T11" fmla="*/ 117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" h="67">
                    <a:moveTo>
                      <a:pt x="95" y="63"/>
                    </a:moveTo>
                    <a:lnTo>
                      <a:pt x="64" y="10"/>
                    </a:lnTo>
                    <a:lnTo>
                      <a:pt x="26" y="0"/>
                    </a:lnTo>
                    <a:lnTo>
                      <a:pt x="0" y="35"/>
                    </a:lnTo>
                    <a:lnTo>
                      <a:pt x="28" y="67"/>
                    </a:lnTo>
                    <a:lnTo>
                      <a:pt x="95" y="6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Freeform 20"/>
              <p:cNvSpPr>
                <a:spLocks/>
              </p:cNvSpPr>
              <p:nvPr/>
            </p:nvSpPr>
            <p:spPr bwMode="auto">
              <a:xfrm>
                <a:off x="2665" y="3150"/>
                <a:ext cx="52" cy="104"/>
              </a:xfrm>
              <a:custGeom>
                <a:avLst/>
                <a:gdLst>
                  <a:gd name="T0" fmla="*/ 46 w 59"/>
                  <a:gd name="T1" fmla="*/ 135 h 77"/>
                  <a:gd name="T2" fmla="*/ 46 w 59"/>
                  <a:gd name="T3" fmla="*/ 61 h 77"/>
                  <a:gd name="T4" fmla="*/ 10 w 59"/>
                  <a:gd name="T5" fmla="*/ 0 h 77"/>
                  <a:gd name="T6" fmla="*/ 0 w 59"/>
                  <a:gd name="T7" fmla="*/ 78 h 77"/>
                  <a:gd name="T8" fmla="*/ 10 w 59"/>
                  <a:gd name="T9" fmla="*/ 140 h 77"/>
                  <a:gd name="T10" fmla="*/ 46 w 59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77">
                    <a:moveTo>
                      <a:pt x="59" y="74"/>
                    </a:moveTo>
                    <a:lnTo>
                      <a:pt x="59" y="33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13" y="77"/>
                    </a:lnTo>
                    <a:lnTo>
                      <a:pt x="59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>
                <a:off x="2665" y="3150"/>
                <a:ext cx="52" cy="104"/>
              </a:xfrm>
              <a:custGeom>
                <a:avLst/>
                <a:gdLst>
                  <a:gd name="T0" fmla="*/ 46 w 59"/>
                  <a:gd name="T1" fmla="*/ 135 h 77"/>
                  <a:gd name="T2" fmla="*/ 46 w 59"/>
                  <a:gd name="T3" fmla="*/ 61 h 77"/>
                  <a:gd name="T4" fmla="*/ 10 w 59"/>
                  <a:gd name="T5" fmla="*/ 0 h 77"/>
                  <a:gd name="T6" fmla="*/ 0 w 59"/>
                  <a:gd name="T7" fmla="*/ 78 h 77"/>
                  <a:gd name="T8" fmla="*/ 10 w 59"/>
                  <a:gd name="T9" fmla="*/ 140 h 77"/>
                  <a:gd name="T10" fmla="*/ 46 w 59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77">
                    <a:moveTo>
                      <a:pt x="59" y="74"/>
                    </a:moveTo>
                    <a:lnTo>
                      <a:pt x="59" y="33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13" y="77"/>
                    </a:lnTo>
                    <a:lnTo>
                      <a:pt x="59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Freeform 22"/>
              <p:cNvSpPr>
                <a:spLocks/>
              </p:cNvSpPr>
              <p:nvPr/>
            </p:nvSpPr>
            <p:spPr bwMode="auto">
              <a:xfrm>
                <a:off x="2365" y="3146"/>
                <a:ext cx="62" cy="115"/>
              </a:xfrm>
              <a:custGeom>
                <a:avLst/>
                <a:gdLst>
                  <a:gd name="T0" fmla="*/ 56 w 69"/>
                  <a:gd name="T1" fmla="*/ 156 h 85"/>
                  <a:gd name="T2" fmla="*/ 51 w 69"/>
                  <a:gd name="T3" fmla="*/ 38 h 85"/>
                  <a:gd name="T4" fmla="*/ 22 w 69"/>
                  <a:gd name="T5" fmla="*/ 0 h 85"/>
                  <a:gd name="T6" fmla="*/ 0 w 69"/>
                  <a:gd name="T7" fmla="*/ 53 h 85"/>
                  <a:gd name="T8" fmla="*/ 4 w 69"/>
                  <a:gd name="T9" fmla="*/ 146 h 85"/>
                  <a:gd name="T10" fmla="*/ 56 w 69"/>
                  <a:gd name="T11" fmla="*/ 15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5">
                    <a:moveTo>
                      <a:pt x="69" y="85"/>
                    </a:moveTo>
                    <a:lnTo>
                      <a:pt x="63" y="21"/>
                    </a:lnTo>
                    <a:lnTo>
                      <a:pt x="27" y="0"/>
                    </a:lnTo>
                    <a:lnTo>
                      <a:pt x="0" y="29"/>
                    </a:lnTo>
                    <a:lnTo>
                      <a:pt x="6" y="80"/>
                    </a:lnTo>
                    <a:lnTo>
                      <a:pt x="69" y="8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Freeform 23"/>
              <p:cNvSpPr>
                <a:spLocks/>
              </p:cNvSpPr>
              <p:nvPr/>
            </p:nvSpPr>
            <p:spPr bwMode="auto">
              <a:xfrm>
                <a:off x="2365" y="3146"/>
                <a:ext cx="62" cy="115"/>
              </a:xfrm>
              <a:custGeom>
                <a:avLst/>
                <a:gdLst>
                  <a:gd name="T0" fmla="*/ 56 w 69"/>
                  <a:gd name="T1" fmla="*/ 156 h 85"/>
                  <a:gd name="T2" fmla="*/ 51 w 69"/>
                  <a:gd name="T3" fmla="*/ 38 h 85"/>
                  <a:gd name="T4" fmla="*/ 22 w 69"/>
                  <a:gd name="T5" fmla="*/ 0 h 85"/>
                  <a:gd name="T6" fmla="*/ 0 w 69"/>
                  <a:gd name="T7" fmla="*/ 53 h 85"/>
                  <a:gd name="T8" fmla="*/ 4 w 69"/>
                  <a:gd name="T9" fmla="*/ 146 h 85"/>
                  <a:gd name="T10" fmla="*/ 56 w 69"/>
                  <a:gd name="T11" fmla="*/ 15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5">
                    <a:moveTo>
                      <a:pt x="69" y="85"/>
                    </a:moveTo>
                    <a:lnTo>
                      <a:pt x="63" y="21"/>
                    </a:lnTo>
                    <a:lnTo>
                      <a:pt x="27" y="0"/>
                    </a:lnTo>
                    <a:lnTo>
                      <a:pt x="0" y="29"/>
                    </a:lnTo>
                    <a:lnTo>
                      <a:pt x="6" y="80"/>
                    </a:lnTo>
                    <a:lnTo>
                      <a:pt x="69" y="8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Freeform 24"/>
              <p:cNvSpPr>
                <a:spLocks/>
              </p:cNvSpPr>
              <p:nvPr/>
            </p:nvSpPr>
            <p:spPr bwMode="auto">
              <a:xfrm>
                <a:off x="2265" y="3150"/>
                <a:ext cx="80" cy="104"/>
              </a:xfrm>
              <a:custGeom>
                <a:avLst/>
                <a:gdLst>
                  <a:gd name="T0" fmla="*/ 58 w 89"/>
                  <a:gd name="T1" fmla="*/ 139 h 77"/>
                  <a:gd name="T2" fmla="*/ 72 w 89"/>
                  <a:gd name="T3" fmla="*/ 61 h 77"/>
                  <a:gd name="T4" fmla="*/ 58 w 89"/>
                  <a:gd name="T5" fmla="*/ 0 h 77"/>
                  <a:gd name="T6" fmla="*/ 24 w 89"/>
                  <a:gd name="T7" fmla="*/ 20 h 77"/>
                  <a:gd name="T8" fmla="*/ 0 w 89"/>
                  <a:gd name="T9" fmla="*/ 140 h 77"/>
                  <a:gd name="T10" fmla="*/ 58 w 89"/>
                  <a:gd name="T11" fmla="*/ 139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77">
                    <a:moveTo>
                      <a:pt x="71" y="76"/>
                    </a:moveTo>
                    <a:lnTo>
                      <a:pt x="89" y="33"/>
                    </a:lnTo>
                    <a:lnTo>
                      <a:pt x="71" y="0"/>
                    </a:lnTo>
                    <a:lnTo>
                      <a:pt x="30" y="11"/>
                    </a:lnTo>
                    <a:lnTo>
                      <a:pt x="0" y="77"/>
                    </a:lnTo>
                    <a:lnTo>
                      <a:pt x="71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Freeform 25"/>
              <p:cNvSpPr>
                <a:spLocks/>
              </p:cNvSpPr>
              <p:nvPr/>
            </p:nvSpPr>
            <p:spPr bwMode="auto">
              <a:xfrm>
                <a:off x="2265" y="3150"/>
                <a:ext cx="80" cy="104"/>
              </a:xfrm>
              <a:custGeom>
                <a:avLst/>
                <a:gdLst>
                  <a:gd name="T0" fmla="*/ 58 w 89"/>
                  <a:gd name="T1" fmla="*/ 139 h 77"/>
                  <a:gd name="T2" fmla="*/ 72 w 89"/>
                  <a:gd name="T3" fmla="*/ 61 h 77"/>
                  <a:gd name="T4" fmla="*/ 58 w 89"/>
                  <a:gd name="T5" fmla="*/ 0 h 77"/>
                  <a:gd name="T6" fmla="*/ 24 w 89"/>
                  <a:gd name="T7" fmla="*/ 20 h 77"/>
                  <a:gd name="T8" fmla="*/ 0 w 89"/>
                  <a:gd name="T9" fmla="*/ 140 h 77"/>
                  <a:gd name="T10" fmla="*/ 58 w 89"/>
                  <a:gd name="T11" fmla="*/ 139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77">
                    <a:moveTo>
                      <a:pt x="71" y="76"/>
                    </a:moveTo>
                    <a:lnTo>
                      <a:pt x="89" y="33"/>
                    </a:lnTo>
                    <a:lnTo>
                      <a:pt x="71" y="0"/>
                    </a:lnTo>
                    <a:lnTo>
                      <a:pt x="30" y="11"/>
                    </a:lnTo>
                    <a:lnTo>
                      <a:pt x="0" y="77"/>
                    </a:lnTo>
                    <a:lnTo>
                      <a:pt x="71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Freeform 26"/>
              <p:cNvSpPr>
                <a:spLocks/>
              </p:cNvSpPr>
              <p:nvPr/>
            </p:nvSpPr>
            <p:spPr bwMode="auto">
              <a:xfrm>
                <a:off x="2175" y="3154"/>
                <a:ext cx="82" cy="100"/>
              </a:xfrm>
              <a:custGeom>
                <a:avLst/>
                <a:gdLst>
                  <a:gd name="T0" fmla="*/ 54 w 91"/>
                  <a:gd name="T1" fmla="*/ 135 h 74"/>
                  <a:gd name="T2" fmla="*/ 74 w 91"/>
                  <a:gd name="T3" fmla="*/ 69 h 74"/>
                  <a:gd name="T4" fmla="*/ 56 w 91"/>
                  <a:gd name="T5" fmla="*/ 0 h 74"/>
                  <a:gd name="T6" fmla="*/ 26 w 91"/>
                  <a:gd name="T7" fmla="*/ 24 h 74"/>
                  <a:gd name="T8" fmla="*/ 0 w 91"/>
                  <a:gd name="T9" fmla="*/ 128 h 74"/>
                  <a:gd name="T10" fmla="*/ 54 w 91"/>
                  <a:gd name="T11" fmla="*/ 135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74">
                    <a:moveTo>
                      <a:pt x="67" y="74"/>
                    </a:moveTo>
                    <a:lnTo>
                      <a:pt x="91" y="38"/>
                    </a:lnTo>
                    <a:lnTo>
                      <a:pt x="69" y="0"/>
                    </a:lnTo>
                    <a:lnTo>
                      <a:pt x="32" y="13"/>
                    </a:lnTo>
                    <a:lnTo>
                      <a:pt x="0" y="70"/>
                    </a:lnTo>
                    <a:lnTo>
                      <a:pt x="67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27"/>
              <p:cNvSpPr>
                <a:spLocks/>
              </p:cNvSpPr>
              <p:nvPr/>
            </p:nvSpPr>
            <p:spPr bwMode="auto">
              <a:xfrm>
                <a:off x="2175" y="3154"/>
                <a:ext cx="82" cy="100"/>
              </a:xfrm>
              <a:custGeom>
                <a:avLst/>
                <a:gdLst>
                  <a:gd name="T0" fmla="*/ 54 w 91"/>
                  <a:gd name="T1" fmla="*/ 135 h 74"/>
                  <a:gd name="T2" fmla="*/ 74 w 91"/>
                  <a:gd name="T3" fmla="*/ 69 h 74"/>
                  <a:gd name="T4" fmla="*/ 56 w 91"/>
                  <a:gd name="T5" fmla="*/ 0 h 74"/>
                  <a:gd name="T6" fmla="*/ 26 w 91"/>
                  <a:gd name="T7" fmla="*/ 24 h 74"/>
                  <a:gd name="T8" fmla="*/ 0 w 91"/>
                  <a:gd name="T9" fmla="*/ 128 h 74"/>
                  <a:gd name="T10" fmla="*/ 54 w 91"/>
                  <a:gd name="T11" fmla="*/ 135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74">
                    <a:moveTo>
                      <a:pt x="67" y="74"/>
                    </a:moveTo>
                    <a:lnTo>
                      <a:pt x="91" y="38"/>
                    </a:lnTo>
                    <a:lnTo>
                      <a:pt x="69" y="0"/>
                    </a:lnTo>
                    <a:lnTo>
                      <a:pt x="32" y="13"/>
                    </a:lnTo>
                    <a:lnTo>
                      <a:pt x="0" y="70"/>
                    </a:lnTo>
                    <a:lnTo>
                      <a:pt x="67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Freeform 28"/>
              <p:cNvSpPr>
                <a:spLocks/>
              </p:cNvSpPr>
              <p:nvPr/>
            </p:nvSpPr>
            <p:spPr bwMode="auto">
              <a:xfrm>
                <a:off x="1969" y="3164"/>
                <a:ext cx="81" cy="85"/>
              </a:xfrm>
              <a:custGeom>
                <a:avLst/>
                <a:gdLst>
                  <a:gd name="T0" fmla="*/ 57 w 89"/>
                  <a:gd name="T1" fmla="*/ 115 h 63"/>
                  <a:gd name="T2" fmla="*/ 74 w 89"/>
                  <a:gd name="T3" fmla="*/ 69 h 63"/>
                  <a:gd name="T4" fmla="*/ 74 w 89"/>
                  <a:gd name="T5" fmla="*/ 0 h 63"/>
                  <a:gd name="T6" fmla="*/ 41 w 89"/>
                  <a:gd name="T7" fmla="*/ 15 h 63"/>
                  <a:gd name="T8" fmla="*/ 0 w 89"/>
                  <a:gd name="T9" fmla="*/ 115 h 63"/>
                  <a:gd name="T10" fmla="*/ 57 w 89"/>
                  <a:gd name="T11" fmla="*/ 115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3">
                    <a:moveTo>
                      <a:pt x="69" y="63"/>
                    </a:moveTo>
                    <a:lnTo>
                      <a:pt x="89" y="38"/>
                    </a:lnTo>
                    <a:lnTo>
                      <a:pt x="89" y="0"/>
                    </a:lnTo>
                    <a:lnTo>
                      <a:pt x="49" y="8"/>
                    </a:lnTo>
                    <a:lnTo>
                      <a:pt x="0" y="63"/>
                    </a:lnTo>
                    <a:lnTo>
                      <a:pt x="69" y="6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Freeform 29"/>
              <p:cNvSpPr>
                <a:spLocks/>
              </p:cNvSpPr>
              <p:nvPr/>
            </p:nvSpPr>
            <p:spPr bwMode="auto">
              <a:xfrm>
                <a:off x="1969" y="3164"/>
                <a:ext cx="81" cy="85"/>
              </a:xfrm>
              <a:custGeom>
                <a:avLst/>
                <a:gdLst>
                  <a:gd name="T0" fmla="*/ 57 w 89"/>
                  <a:gd name="T1" fmla="*/ 115 h 63"/>
                  <a:gd name="T2" fmla="*/ 74 w 89"/>
                  <a:gd name="T3" fmla="*/ 69 h 63"/>
                  <a:gd name="T4" fmla="*/ 74 w 89"/>
                  <a:gd name="T5" fmla="*/ 0 h 63"/>
                  <a:gd name="T6" fmla="*/ 41 w 89"/>
                  <a:gd name="T7" fmla="*/ 15 h 63"/>
                  <a:gd name="T8" fmla="*/ 0 w 89"/>
                  <a:gd name="T9" fmla="*/ 115 h 63"/>
                  <a:gd name="T10" fmla="*/ 57 w 89"/>
                  <a:gd name="T11" fmla="*/ 115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3">
                    <a:moveTo>
                      <a:pt x="69" y="63"/>
                    </a:moveTo>
                    <a:lnTo>
                      <a:pt x="89" y="38"/>
                    </a:lnTo>
                    <a:lnTo>
                      <a:pt x="89" y="0"/>
                    </a:lnTo>
                    <a:lnTo>
                      <a:pt x="49" y="8"/>
                    </a:lnTo>
                    <a:lnTo>
                      <a:pt x="0" y="63"/>
                    </a:lnTo>
                    <a:lnTo>
                      <a:pt x="69" y="6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Freeform 30"/>
              <p:cNvSpPr>
                <a:spLocks/>
              </p:cNvSpPr>
              <p:nvPr/>
            </p:nvSpPr>
            <p:spPr bwMode="auto">
              <a:xfrm>
                <a:off x="1868" y="3143"/>
                <a:ext cx="74" cy="107"/>
              </a:xfrm>
              <a:custGeom>
                <a:avLst/>
                <a:gdLst>
                  <a:gd name="T0" fmla="*/ 68 w 81"/>
                  <a:gd name="T1" fmla="*/ 145 h 79"/>
                  <a:gd name="T2" fmla="*/ 53 w 81"/>
                  <a:gd name="T3" fmla="*/ 42 h 79"/>
                  <a:gd name="T4" fmla="*/ 22 w 81"/>
                  <a:gd name="T5" fmla="*/ 0 h 79"/>
                  <a:gd name="T6" fmla="*/ 0 w 81"/>
                  <a:gd name="T7" fmla="*/ 57 h 79"/>
                  <a:gd name="T8" fmla="*/ 20 w 81"/>
                  <a:gd name="T9" fmla="*/ 135 h 79"/>
                  <a:gd name="T10" fmla="*/ 68 w 81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1" h="79">
                    <a:moveTo>
                      <a:pt x="81" y="79"/>
                    </a:moveTo>
                    <a:lnTo>
                      <a:pt x="64" y="2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24" y="74"/>
                    </a:lnTo>
                    <a:lnTo>
                      <a:pt x="81" y="7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Freeform 31"/>
              <p:cNvSpPr>
                <a:spLocks/>
              </p:cNvSpPr>
              <p:nvPr/>
            </p:nvSpPr>
            <p:spPr bwMode="auto">
              <a:xfrm>
                <a:off x="1868" y="3143"/>
                <a:ext cx="74" cy="107"/>
              </a:xfrm>
              <a:custGeom>
                <a:avLst/>
                <a:gdLst>
                  <a:gd name="T0" fmla="*/ 68 w 81"/>
                  <a:gd name="T1" fmla="*/ 145 h 79"/>
                  <a:gd name="T2" fmla="*/ 53 w 81"/>
                  <a:gd name="T3" fmla="*/ 42 h 79"/>
                  <a:gd name="T4" fmla="*/ 22 w 81"/>
                  <a:gd name="T5" fmla="*/ 0 h 79"/>
                  <a:gd name="T6" fmla="*/ 0 w 81"/>
                  <a:gd name="T7" fmla="*/ 57 h 79"/>
                  <a:gd name="T8" fmla="*/ 20 w 81"/>
                  <a:gd name="T9" fmla="*/ 135 h 79"/>
                  <a:gd name="T10" fmla="*/ 68 w 81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1" h="79">
                    <a:moveTo>
                      <a:pt x="81" y="79"/>
                    </a:moveTo>
                    <a:lnTo>
                      <a:pt x="64" y="2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24" y="74"/>
                    </a:lnTo>
                    <a:lnTo>
                      <a:pt x="81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Freeform 32"/>
              <p:cNvSpPr>
                <a:spLocks/>
              </p:cNvSpPr>
              <p:nvPr/>
            </p:nvSpPr>
            <p:spPr bwMode="auto">
              <a:xfrm>
                <a:off x="1654" y="3146"/>
                <a:ext cx="87" cy="107"/>
              </a:xfrm>
              <a:custGeom>
                <a:avLst/>
                <a:gdLst>
                  <a:gd name="T0" fmla="*/ 76 w 97"/>
                  <a:gd name="T1" fmla="*/ 141 h 79"/>
                  <a:gd name="T2" fmla="*/ 78 w 97"/>
                  <a:gd name="T3" fmla="*/ 51 h 79"/>
                  <a:gd name="T4" fmla="*/ 45 w 97"/>
                  <a:gd name="T5" fmla="*/ 0 h 79"/>
                  <a:gd name="T6" fmla="*/ 18 w 97"/>
                  <a:gd name="T7" fmla="*/ 42 h 79"/>
                  <a:gd name="T8" fmla="*/ 24 w 97"/>
                  <a:gd name="T9" fmla="*/ 145 h 79"/>
                  <a:gd name="T10" fmla="*/ 0 w 97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7" h="79">
                    <a:moveTo>
                      <a:pt x="95" y="77"/>
                    </a:moveTo>
                    <a:lnTo>
                      <a:pt x="97" y="28"/>
                    </a:lnTo>
                    <a:lnTo>
                      <a:pt x="56" y="0"/>
                    </a:lnTo>
                    <a:lnTo>
                      <a:pt x="22" y="23"/>
                    </a:lnTo>
                    <a:lnTo>
                      <a:pt x="30" y="79"/>
                    </a:lnTo>
                    <a:lnTo>
                      <a:pt x="0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Freeform 33"/>
              <p:cNvSpPr>
                <a:spLocks/>
              </p:cNvSpPr>
              <p:nvPr/>
            </p:nvSpPr>
            <p:spPr bwMode="auto">
              <a:xfrm>
                <a:off x="1681" y="3150"/>
                <a:ext cx="60" cy="111"/>
              </a:xfrm>
              <a:custGeom>
                <a:avLst/>
                <a:gdLst>
                  <a:gd name="T0" fmla="*/ 52 w 67"/>
                  <a:gd name="T1" fmla="*/ 141 h 82"/>
                  <a:gd name="T2" fmla="*/ 54 w 67"/>
                  <a:gd name="T3" fmla="*/ 37 h 82"/>
                  <a:gd name="T4" fmla="*/ 27 w 67"/>
                  <a:gd name="T5" fmla="*/ 0 h 82"/>
                  <a:gd name="T6" fmla="*/ 0 w 67"/>
                  <a:gd name="T7" fmla="*/ 37 h 82"/>
                  <a:gd name="T8" fmla="*/ 4 w 67"/>
                  <a:gd name="T9" fmla="*/ 150 h 82"/>
                  <a:gd name="T10" fmla="*/ 52 w 67"/>
                  <a:gd name="T11" fmla="*/ 141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2">
                    <a:moveTo>
                      <a:pt x="65" y="77"/>
                    </a:moveTo>
                    <a:lnTo>
                      <a:pt x="67" y="20"/>
                    </a:lnTo>
                    <a:lnTo>
                      <a:pt x="34" y="0"/>
                    </a:lnTo>
                    <a:lnTo>
                      <a:pt x="0" y="20"/>
                    </a:lnTo>
                    <a:lnTo>
                      <a:pt x="4" y="82"/>
                    </a:lnTo>
                    <a:lnTo>
                      <a:pt x="65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Freeform 34"/>
              <p:cNvSpPr>
                <a:spLocks/>
              </p:cNvSpPr>
              <p:nvPr/>
            </p:nvSpPr>
            <p:spPr bwMode="auto">
              <a:xfrm>
                <a:off x="1681" y="3150"/>
                <a:ext cx="60" cy="111"/>
              </a:xfrm>
              <a:custGeom>
                <a:avLst/>
                <a:gdLst>
                  <a:gd name="T0" fmla="*/ 52 w 67"/>
                  <a:gd name="T1" fmla="*/ 141 h 82"/>
                  <a:gd name="T2" fmla="*/ 54 w 67"/>
                  <a:gd name="T3" fmla="*/ 37 h 82"/>
                  <a:gd name="T4" fmla="*/ 27 w 67"/>
                  <a:gd name="T5" fmla="*/ 0 h 82"/>
                  <a:gd name="T6" fmla="*/ 0 w 67"/>
                  <a:gd name="T7" fmla="*/ 37 h 82"/>
                  <a:gd name="T8" fmla="*/ 4 w 67"/>
                  <a:gd name="T9" fmla="*/ 150 h 82"/>
                  <a:gd name="T10" fmla="*/ 52 w 67"/>
                  <a:gd name="T11" fmla="*/ 141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2">
                    <a:moveTo>
                      <a:pt x="65" y="77"/>
                    </a:moveTo>
                    <a:lnTo>
                      <a:pt x="67" y="20"/>
                    </a:lnTo>
                    <a:lnTo>
                      <a:pt x="34" y="0"/>
                    </a:lnTo>
                    <a:lnTo>
                      <a:pt x="0" y="20"/>
                    </a:lnTo>
                    <a:lnTo>
                      <a:pt x="4" y="82"/>
                    </a:lnTo>
                    <a:lnTo>
                      <a:pt x="65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Freeform 35"/>
              <p:cNvSpPr>
                <a:spLocks/>
              </p:cNvSpPr>
              <p:nvPr/>
            </p:nvSpPr>
            <p:spPr bwMode="auto">
              <a:xfrm>
                <a:off x="1587" y="3160"/>
                <a:ext cx="83" cy="94"/>
              </a:xfrm>
              <a:custGeom>
                <a:avLst/>
                <a:gdLst>
                  <a:gd name="T0" fmla="*/ 54 w 91"/>
                  <a:gd name="T1" fmla="*/ 128 h 69"/>
                  <a:gd name="T2" fmla="*/ 76 w 91"/>
                  <a:gd name="T3" fmla="*/ 67 h 69"/>
                  <a:gd name="T4" fmla="*/ 69 w 91"/>
                  <a:gd name="T5" fmla="*/ 0 h 69"/>
                  <a:gd name="T6" fmla="*/ 36 w 91"/>
                  <a:gd name="T7" fmla="*/ 14 h 69"/>
                  <a:gd name="T8" fmla="*/ 0 w 91"/>
                  <a:gd name="T9" fmla="*/ 89 h 69"/>
                  <a:gd name="T10" fmla="*/ 0 w 91"/>
                  <a:gd name="T11" fmla="*/ 121 h 69"/>
                  <a:gd name="T12" fmla="*/ 54 w 91"/>
                  <a:gd name="T13" fmla="*/ 128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" h="69">
                    <a:moveTo>
                      <a:pt x="65" y="69"/>
                    </a:moveTo>
                    <a:lnTo>
                      <a:pt x="91" y="36"/>
                    </a:lnTo>
                    <a:lnTo>
                      <a:pt x="83" y="0"/>
                    </a:lnTo>
                    <a:lnTo>
                      <a:pt x="44" y="7"/>
                    </a:lnTo>
                    <a:lnTo>
                      <a:pt x="0" y="48"/>
                    </a:lnTo>
                    <a:lnTo>
                      <a:pt x="0" y="65"/>
                    </a:lnTo>
                    <a:lnTo>
                      <a:pt x="65" y="6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Freeform 36"/>
              <p:cNvSpPr>
                <a:spLocks/>
              </p:cNvSpPr>
              <p:nvPr/>
            </p:nvSpPr>
            <p:spPr bwMode="auto">
              <a:xfrm>
                <a:off x="1587" y="3160"/>
                <a:ext cx="83" cy="94"/>
              </a:xfrm>
              <a:custGeom>
                <a:avLst/>
                <a:gdLst>
                  <a:gd name="T0" fmla="*/ 54 w 91"/>
                  <a:gd name="T1" fmla="*/ 128 h 69"/>
                  <a:gd name="T2" fmla="*/ 76 w 91"/>
                  <a:gd name="T3" fmla="*/ 67 h 69"/>
                  <a:gd name="T4" fmla="*/ 69 w 91"/>
                  <a:gd name="T5" fmla="*/ 0 h 69"/>
                  <a:gd name="T6" fmla="*/ 36 w 91"/>
                  <a:gd name="T7" fmla="*/ 14 h 69"/>
                  <a:gd name="T8" fmla="*/ 0 w 91"/>
                  <a:gd name="T9" fmla="*/ 89 h 69"/>
                  <a:gd name="T10" fmla="*/ 0 w 91"/>
                  <a:gd name="T11" fmla="*/ 121 h 69"/>
                  <a:gd name="T12" fmla="*/ 54 w 91"/>
                  <a:gd name="T13" fmla="*/ 128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" h="69">
                    <a:moveTo>
                      <a:pt x="65" y="69"/>
                    </a:moveTo>
                    <a:lnTo>
                      <a:pt x="91" y="36"/>
                    </a:lnTo>
                    <a:lnTo>
                      <a:pt x="83" y="0"/>
                    </a:lnTo>
                    <a:lnTo>
                      <a:pt x="44" y="7"/>
                    </a:lnTo>
                    <a:lnTo>
                      <a:pt x="0" y="48"/>
                    </a:lnTo>
                    <a:lnTo>
                      <a:pt x="0" y="65"/>
                    </a:lnTo>
                    <a:lnTo>
                      <a:pt x="65" y="6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Freeform 37"/>
              <p:cNvSpPr>
                <a:spLocks/>
              </p:cNvSpPr>
              <p:nvPr/>
            </p:nvSpPr>
            <p:spPr bwMode="auto">
              <a:xfrm>
                <a:off x="1276" y="3146"/>
                <a:ext cx="67" cy="104"/>
              </a:xfrm>
              <a:custGeom>
                <a:avLst/>
                <a:gdLst>
                  <a:gd name="T0" fmla="*/ 61 w 74"/>
                  <a:gd name="T1" fmla="*/ 140 h 77"/>
                  <a:gd name="T2" fmla="*/ 59 w 74"/>
                  <a:gd name="T3" fmla="*/ 35 h 77"/>
                  <a:gd name="T4" fmla="*/ 26 w 74"/>
                  <a:gd name="T5" fmla="*/ 0 h 77"/>
                  <a:gd name="T6" fmla="*/ 4 w 74"/>
                  <a:gd name="T7" fmla="*/ 42 h 77"/>
                  <a:gd name="T8" fmla="*/ 0 w 74"/>
                  <a:gd name="T9" fmla="*/ 131 h 77"/>
                  <a:gd name="T10" fmla="*/ 61 w 74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77">
                    <a:moveTo>
                      <a:pt x="74" y="77"/>
                    </a:moveTo>
                    <a:lnTo>
                      <a:pt x="72" y="19"/>
                    </a:lnTo>
                    <a:lnTo>
                      <a:pt x="32" y="0"/>
                    </a:lnTo>
                    <a:lnTo>
                      <a:pt x="4" y="23"/>
                    </a:lnTo>
                    <a:lnTo>
                      <a:pt x="0" y="72"/>
                    </a:lnTo>
                    <a:lnTo>
                      <a:pt x="74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Freeform 38"/>
              <p:cNvSpPr>
                <a:spLocks/>
              </p:cNvSpPr>
              <p:nvPr/>
            </p:nvSpPr>
            <p:spPr bwMode="auto">
              <a:xfrm>
                <a:off x="1276" y="3146"/>
                <a:ext cx="67" cy="104"/>
              </a:xfrm>
              <a:custGeom>
                <a:avLst/>
                <a:gdLst>
                  <a:gd name="T0" fmla="*/ 61 w 74"/>
                  <a:gd name="T1" fmla="*/ 140 h 77"/>
                  <a:gd name="T2" fmla="*/ 59 w 74"/>
                  <a:gd name="T3" fmla="*/ 35 h 77"/>
                  <a:gd name="T4" fmla="*/ 26 w 74"/>
                  <a:gd name="T5" fmla="*/ 0 h 77"/>
                  <a:gd name="T6" fmla="*/ 4 w 74"/>
                  <a:gd name="T7" fmla="*/ 42 h 77"/>
                  <a:gd name="T8" fmla="*/ 0 w 74"/>
                  <a:gd name="T9" fmla="*/ 131 h 77"/>
                  <a:gd name="T10" fmla="*/ 61 w 74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77">
                    <a:moveTo>
                      <a:pt x="74" y="77"/>
                    </a:moveTo>
                    <a:lnTo>
                      <a:pt x="72" y="19"/>
                    </a:lnTo>
                    <a:lnTo>
                      <a:pt x="32" y="0"/>
                    </a:lnTo>
                    <a:lnTo>
                      <a:pt x="4" y="23"/>
                    </a:lnTo>
                    <a:lnTo>
                      <a:pt x="0" y="72"/>
                    </a:lnTo>
                    <a:lnTo>
                      <a:pt x="74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Freeform 39"/>
              <p:cNvSpPr>
                <a:spLocks/>
              </p:cNvSpPr>
              <p:nvPr/>
            </p:nvSpPr>
            <p:spPr bwMode="auto">
              <a:xfrm>
                <a:off x="1190" y="3154"/>
                <a:ext cx="80" cy="99"/>
              </a:xfrm>
              <a:custGeom>
                <a:avLst/>
                <a:gdLst>
                  <a:gd name="T0" fmla="*/ 57 w 88"/>
                  <a:gd name="T1" fmla="*/ 134 h 73"/>
                  <a:gd name="T2" fmla="*/ 73 w 88"/>
                  <a:gd name="T3" fmla="*/ 71 h 73"/>
                  <a:gd name="T4" fmla="*/ 64 w 88"/>
                  <a:gd name="T5" fmla="*/ 0 h 73"/>
                  <a:gd name="T6" fmla="*/ 27 w 88"/>
                  <a:gd name="T7" fmla="*/ 22 h 73"/>
                  <a:gd name="T8" fmla="*/ 4 w 88"/>
                  <a:gd name="T9" fmla="*/ 88 h 73"/>
                  <a:gd name="T10" fmla="*/ 0 w 88"/>
                  <a:gd name="T11" fmla="*/ 130 h 73"/>
                  <a:gd name="T12" fmla="*/ 57 w 88"/>
                  <a:gd name="T13" fmla="*/ 134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3">
                    <a:moveTo>
                      <a:pt x="69" y="73"/>
                    </a:moveTo>
                    <a:lnTo>
                      <a:pt x="88" y="38"/>
                    </a:lnTo>
                    <a:lnTo>
                      <a:pt x="77" y="0"/>
                    </a:lnTo>
                    <a:lnTo>
                      <a:pt x="33" y="12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Freeform 40"/>
              <p:cNvSpPr>
                <a:spLocks/>
              </p:cNvSpPr>
              <p:nvPr/>
            </p:nvSpPr>
            <p:spPr bwMode="auto">
              <a:xfrm>
                <a:off x="1190" y="3154"/>
                <a:ext cx="80" cy="99"/>
              </a:xfrm>
              <a:custGeom>
                <a:avLst/>
                <a:gdLst>
                  <a:gd name="T0" fmla="*/ 57 w 88"/>
                  <a:gd name="T1" fmla="*/ 134 h 73"/>
                  <a:gd name="T2" fmla="*/ 73 w 88"/>
                  <a:gd name="T3" fmla="*/ 71 h 73"/>
                  <a:gd name="T4" fmla="*/ 64 w 88"/>
                  <a:gd name="T5" fmla="*/ 0 h 73"/>
                  <a:gd name="T6" fmla="*/ 27 w 88"/>
                  <a:gd name="T7" fmla="*/ 22 h 73"/>
                  <a:gd name="T8" fmla="*/ 4 w 88"/>
                  <a:gd name="T9" fmla="*/ 88 h 73"/>
                  <a:gd name="T10" fmla="*/ 0 w 88"/>
                  <a:gd name="T11" fmla="*/ 130 h 73"/>
                  <a:gd name="T12" fmla="*/ 57 w 88"/>
                  <a:gd name="T13" fmla="*/ 134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3">
                    <a:moveTo>
                      <a:pt x="69" y="73"/>
                    </a:moveTo>
                    <a:lnTo>
                      <a:pt x="88" y="38"/>
                    </a:lnTo>
                    <a:lnTo>
                      <a:pt x="77" y="0"/>
                    </a:lnTo>
                    <a:lnTo>
                      <a:pt x="33" y="12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Freeform 41"/>
              <p:cNvSpPr>
                <a:spLocks/>
              </p:cNvSpPr>
              <p:nvPr/>
            </p:nvSpPr>
            <p:spPr bwMode="auto">
              <a:xfrm>
                <a:off x="984" y="3150"/>
                <a:ext cx="63" cy="104"/>
              </a:xfrm>
              <a:custGeom>
                <a:avLst/>
                <a:gdLst>
                  <a:gd name="T0" fmla="*/ 57 w 70"/>
                  <a:gd name="T1" fmla="*/ 135 h 77"/>
                  <a:gd name="T2" fmla="*/ 50 w 70"/>
                  <a:gd name="T3" fmla="*/ 42 h 77"/>
                  <a:gd name="T4" fmla="*/ 20 w 70"/>
                  <a:gd name="T5" fmla="*/ 0 h 77"/>
                  <a:gd name="T6" fmla="*/ 0 w 70"/>
                  <a:gd name="T7" fmla="*/ 51 h 77"/>
                  <a:gd name="T8" fmla="*/ 12 w 70"/>
                  <a:gd name="T9" fmla="*/ 140 h 77"/>
                  <a:gd name="T10" fmla="*/ 57 w 70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0" h="77">
                    <a:moveTo>
                      <a:pt x="70" y="74"/>
                    </a:moveTo>
                    <a:lnTo>
                      <a:pt x="62" y="23"/>
                    </a:lnTo>
                    <a:lnTo>
                      <a:pt x="24" y="0"/>
                    </a:lnTo>
                    <a:lnTo>
                      <a:pt x="0" y="28"/>
                    </a:lnTo>
                    <a:lnTo>
                      <a:pt x="14" y="77"/>
                    </a:lnTo>
                    <a:lnTo>
                      <a:pt x="70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Freeform 42"/>
              <p:cNvSpPr>
                <a:spLocks/>
              </p:cNvSpPr>
              <p:nvPr/>
            </p:nvSpPr>
            <p:spPr bwMode="auto">
              <a:xfrm>
                <a:off x="984" y="3150"/>
                <a:ext cx="63" cy="104"/>
              </a:xfrm>
              <a:custGeom>
                <a:avLst/>
                <a:gdLst>
                  <a:gd name="T0" fmla="*/ 57 w 70"/>
                  <a:gd name="T1" fmla="*/ 135 h 77"/>
                  <a:gd name="T2" fmla="*/ 50 w 70"/>
                  <a:gd name="T3" fmla="*/ 42 h 77"/>
                  <a:gd name="T4" fmla="*/ 20 w 70"/>
                  <a:gd name="T5" fmla="*/ 0 h 77"/>
                  <a:gd name="T6" fmla="*/ 0 w 70"/>
                  <a:gd name="T7" fmla="*/ 51 h 77"/>
                  <a:gd name="T8" fmla="*/ 12 w 70"/>
                  <a:gd name="T9" fmla="*/ 140 h 77"/>
                  <a:gd name="T10" fmla="*/ 57 w 70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0" h="77">
                    <a:moveTo>
                      <a:pt x="70" y="74"/>
                    </a:moveTo>
                    <a:lnTo>
                      <a:pt x="62" y="23"/>
                    </a:lnTo>
                    <a:lnTo>
                      <a:pt x="24" y="0"/>
                    </a:lnTo>
                    <a:lnTo>
                      <a:pt x="0" y="28"/>
                    </a:lnTo>
                    <a:lnTo>
                      <a:pt x="14" y="77"/>
                    </a:lnTo>
                    <a:lnTo>
                      <a:pt x="70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" name="Freeform 43"/>
              <p:cNvSpPr>
                <a:spLocks/>
              </p:cNvSpPr>
              <p:nvPr/>
            </p:nvSpPr>
            <p:spPr bwMode="auto">
              <a:xfrm>
                <a:off x="836" y="3195"/>
                <a:ext cx="148" cy="58"/>
              </a:xfrm>
              <a:custGeom>
                <a:avLst/>
                <a:gdLst>
                  <a:gd name="T0" fmla="*/ 135 w 162"/>
                  <a:gd name="T1" fmla="*/ 78 h 43"/>
                  <a:gd name="T2" fmla="*/ 37 w 162"/>
                  <a:gd name="T3" fmla="*/ 0 h 43"/>
                  <a:gd name="T4" fmla="*/ 0 w 162"/>
                  <a:gd name="T5" fmla="*/ 20 h 43"/>
                  <a:gd name="T6" fmla="*/ 15 w 162"/>
                  <a:gd name="T7" fmla="*/ 74 h 43"/>
                  <a:gd name="T8" fmla="*/ 135 w 162"/>
                  <a:gd name="T9" fmla="*/ 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43">
                    <a:moveTo>
                      <a:pt x="162" y="43"/>
                    </a:moveTo>
                    <a:lnTo>
                      <a:pt x="44" y="0"/>
                    </a:lnTo>
                    <a:lnTo>
                      <a:pt x="0" y="11"/>
                    </a:lnTo>
                    <a:lnTo>
                      <a:pt x="18" y="41"/>
                    </a:lnTo>
                    <a:lnTo>
                      <a:pt x="162" y="4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Freeform 44"/>
              <p:cNvSpPr>
                <a:spLocks/>
              </p:cNvSpPr>
              <p:nvPr/>
            </p:nvSpPr>
            <p:spPr bwMode="auto">
              <a:xfrm>
                <a:off x="836" y="3195"/>
                <a:ext cx="148" cy="58"/>
              </a:xfrm>
              <a:custGeom>
                <a:avLst/>
                <a:gdLst>
                  <a:gd name="T0" fmla="*/ 135 w 162"/>
                  <a:gd name="T1" fmla="*/ 78 h 43"/>
                  <a:gd name="T2" fmla="*/ 37 w 162"/>
                  <a:gd name="T3" fmla="*/ 0 h 43"/>
                  <a:gd name="T4" fmla="*/ 0 w 162"/>
                  <a:gd name="T5" fmla="*/ 20 h 43"/>
                  <a:gd name="T6" fmla="*/ 15 w 162"/>
                  <a:gd name="T7" fmla="*/ 74 h 43"/>
                  <a:gd name="T8" fmla="*/ 135 w 162"/>
                  <a:gd name="T9" fmla="*/ 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43">
                    <a:moveTo>
                      <a:pt x="162" y="43"/>
                    </a:moveTo>
                    <a:lnTo>
                      <a:pt x="44" y="0"/>
                    </a:lnTo>
                    <a:lnTo>
                      <a:pt x="0" y="11"/>
                    </a:lnTo>
                    <a:lnTo>
                      <a:pt x="18" y="41"/>
                    </a:lnTo>
                    <a:lnTo>
                      <a:pt x="162" y="4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Freeform 45"/>
              <p:cNvSpPr>
                <a:spLocks/>
              </p:cNvSpPr>
              <p:nvPr/>
            </p:nvSpPr>
            <p:spPr bwMode="auto">
              <a:xfrm>
                <a:off x="1369" y="3192"/>
                <a:ext cx="136" cy="55"/>
              </a:xfrm>
              <a:custGeom>
                <a:avLst/>
                <a:gdLst>
                  <a:gd name="T0" fmla="*/ 0 w 150"/>
                  <a:gd name="T1" fmla="*/ 76 h 40"/>
                  <a:gd name="T2" fmla="*/ 75 w 150"/>
                  <a:gd name="T3" fmla="*/ 0 h 40"/>
                  <a:gd name="T4" fmla="*/ 123 w 150"/>
                  <a:gd name="T5" fmla="*/ 19 h 40"/>
                  <a:gd name="T6" fmla="*/ 104 w 150"/>
                  <a:gd name="T7" fmla="*/ 66 h 40"/>
                  <a:gd name="T8" fmla="*/ 0 w 150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" h="40">
                    <a:moveTo>
                      <a:pt x="0" y="40"/>
                    </a:moveTo>
                    <a:lnTo>
                      <a:pt x="91" y="0"/>
                    </a:lnTo>
                    <a:lnTo>
                      <a:pt x="150" y="10"/>
                    </a:lnTo>
                    <a:lnTo>
                      <a:pt x="127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Freeform 46"/>
              <p:cNvSpPr>
                <a:spLocks/>
              </p:cNvSpPr>
              <p:nvPr/>
            </p:nvSpPr>
            <p:spPr bwMode="auto">
              <a:xfrm>
                <a:off x="1369" y="3192"/>
                <a:ext cx="136" cy="55"/>
              </a:xfrm>
              <a:custGeom>
                <a:avLst/>
                <a:gdLst>
                  <a:gd name="T0" fmla="*/ 0 w 150"/>
                  <a:gd name="T1" fmla="*/ 76 h 40"/>
                  <a:gd name="T2" fmla="*/ 75 w 150"/>
                  <a:gd name="T3" fmla="*/ 0 h 40"/>
                  <a:gd name="T4" fmla="*/ 123 w 150"/>
                  <a:gd name="T5" fmla="*/ 19 h 40"/>
                  <a:gd name="T6" fmla="*/ 104 w 150"/>
                  <a:gd name="T7" fmla="*/ 66 h 40"/>
                  <a:gd name="T8" fmla="*/ 0 w 150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" h="40">
                    <a:moveTo>
                      <a:pt x="0" y="40"/>
                    </a:moveTo>
                    <a:lnTo>
                      <a:pt x="91" y="0"/>
                    </a:lnTo>
                    <a:lnTo>
                      <a:pt x="150" y="10"/>
                    </a:lnTo>
                    <a:lnTo>
                      <a:pt x="127" y="35"/>
                    </a:lnTo>
                    <a:lnTo>
                      <a:pt x="0" y="4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Freeform 47"/>
              <p:cNvSpPr>
                <a:spLocks/>
              </p:cNvSpPr>
              <p:nvPr/>
            </p:nvSpPr>
            <p:spPr bwMode="auto">
              <a:xfrm>
                <a:off x="1066" y="3184"/>
                <a:ext cx="122" cy="69"/>
              </a:xfrm>
              <a:custGeom>
                <a:avLst/>
                <a:gdLst>
                  <a:gd name="T0" fmla="*/ 0 w 135"/>
                  <a:gd name="T1" fmla="*/ 93 h 51"/>
                  <a:gd name="T2" fmla="*/ 86 w 135"/>
                  <a:gd name="T3" fmla="*/ 0 h 51"/>
                  <a:gd name="T4" fmla="*/ 110 w 135"/>
                  <a:gd name="T5" fmla="*/ 20 h 51"/>
                  <a:gd name="T6" fmla="*/ 100 w 135"/>
                  <a:gd name="T7" fmla="*/ 72 h 51"/>
                  <a:gd name="T8" fmla="*/ 0 w 135"/>
                  <a:gd name="T9" fmla="*/ 93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" h="51">
                    <a:moveTo>
                      <a:pt x="0" y="51"/>
                    </a:moveTo>
                    <a:lnTo>
                      <a:pt x="105" y="0"/>
                    </a:lnTo>
                    <a:lnTo>
                      <a:pt x="135" y="11"/>
                    </a:lnTo>
                    <a:lnTo>
                      <a:pt x="123" y="3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Freeform 48"/>
              <p:cNvSpPr>
                <a:spLocks/>
              </p:cNvSpPr>
              <p:nvPr/>
            </p:nvSpPr>
            <p:spPr bwMode="auto">
              <a:xfrm>
                <a:off x="1066" y="3184"/>
                <a:ext cx="122" cy="69"/>
              </a:xfrm>
              <a:custGeom>
                <a:avLst/>
                <a:gdLst>
                  <a:gd name="T0" fmla="*/ 0 w 135"/>
                  <a:gd name="T1" fmla="*/ 93 h 51"/>
                  <a:gd name="T2" fmla="*/ 86 w 135"/>
                  <a:gd name="T3" fmla="*/ 0 h 51"/>
                  <a:gd name="T4" fmla="*/ 110 w 135"/>
                  <a:gd name="T5" fmla="*/ 20 h 51"/>
                  <a:gd name="T6" fmla="*/ 100 w 135"/>
                  <a:gd name="T7" fmla="*/ 72 h 51"/>
                  <a:gd name="T8" fmla="*/ 0 w 135"/>
                  <a:gd name="T9" fmla="*/ 93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" h="51">
                    <a:moveTo>
                      <a:pt x="0" y="51"/>
                    </a:moveTo>
                    <a:lnTo>
                      <a:pt x="105" y="0"/>
                    </a:lnTo>
                    <a:lnTo>
                      <a:pt x="135" y="11"/>
                    </a:lnTo>
                    <a:lnTo>
                      <a:pt x="123" y="39"/>
                    </a:lnTo>
                    <a:lnTo>
                      <a:pt x="0" y="5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" name="Freeform 49"/>
              <p:cNvSpPr>
                <a:spLocks/>
              </p:cNvSpPr>
              <p:nvPr/>
            </p:nvSpPr>
            <p:spPr bwMode="auto">
              <a:xfrm>
                <a:off x="2474" y="3210"/>
                <a:ext cx="122" cy="43"/>
              </a:xfrm>
              <a:custGeom>
                <a:avLst/>
                <a:gdLst>
                  <a:gd name="T0" fmla="*/ 0 w 135"/>
                  <a:gd name="T1" fmla="*/ 54 h 32"/>
                  <a:gd name="T2" fmla="*/ 10 w 135"/>
                  <a:gd name="T3" fmla="*/ 12 h 32"/>
                  <a:gd name="T4" fmla="*/ 80 w 135"/>
                  <a:gd name="T5" fmla="*/ 0 h 32"/>
                  <a:gd name="T6" fmla="*/ 110 w 135"/>
                  <a:gd name="T7" fmla="*/ 27 h 32"/>
                  <a:gd name="T8" fmla="*/ 98 w 135"/>
                  <a:gd name="T9" fmla="*/ 58 h 32"/>
                  <a:gd name="T10" fmla="*/ 20 w 135"/>
                  <a:gd name="T11" fmla="*/ 58 h 32"/>
                  <a:gd name="T12" fmla="*/ 0 w 135"/>
                  <a:gd name="T13" fmla="*/ 54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5" h="32">
                    <a:moveTo>
                      <a:pt x="0" y="30"/>
                    </a:moveTo>
                    <a:lnTo>
                      <a:pt x="12" y="7"/>
                    </a:lnTo>
                    <a:lnTo>
                      <a:pt x="99" y="0"/>
                    </a:lnTo>
                    <a:lnTo>
                      <a:pt x="135" y="15"/>
                    </a:lnTo>
                    <a:lnTo>
                      <a:pt x="119" y="32"/>
                    </a:lnTo>
                    <a:lnTo>
                      <a:pt x="24" y="3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" name="Freeform 50"/>
              <p:cNvSpPr>
                <a:spLocks/>
              </p:cNvSpPr>
              <p:nvPr/>
            </p:nvSpPr>
            <p:spPr bwMode="auto">
              <a:xfrm>
                <a:off x="2474" y="3210"/>
                <a:ext cx="122" cy="43"/>
              </a:xfrm>
              <a:custGeom>
                <a:avLst/>
                <a:gdLst>
                  <a:gd name="T0" fmla="*/ 0 w 135"/>
                  <a:gd name="T1" fmla="*/ 54 h 32"/>
                  <a:gd name="T2" fmla="*/ 10 w 135"/>
                  <a:gd name="T3" fmla="*/ 12 h 32"/>
                  <a:gd name="T4" fmla="*/ 80 w 135"/>
                  <a:gd name="T5" fmla="*/ 0 h 32"/>
                  <a:gd name="T6" fmla="*/ 110 w 135"/>
                  <a:gd name="T7" fmla="*/ 27 h 32"/>
                  <a:gd name="T8" fmla="*/ 98 w 135"/>
                  <a:gd name="T9" fmla="*/ 58 h 32"/>
                  <a:gd name="T10" fmla="*/ 20 w 135"/>
                  <a:gd name="T11" fmla="*/ 58 h 32"/>
                  <a:gd name="T12" fmla="*/ 0 w 135"/>
                  <a:gd name="T13" fmla="*/ 54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5" h="32">
                    <a:moveTo>
                      <a:pt x="0" y="30"/>
                    </a:moveTo>
                    <a:lnTo>
                      <a:pt x="12" y="7"/>
                    </a:lnTo>
                    <a:lnTo>
                      <a:pt x="99" y="0"/>
                    </a:lnTo>
                    <a:lnTo>
                      <a:pt x="135" y="15"/>
                    </a:lnTo>
                    <a:lnTo>
                      <a:pt x="119" y="32"/>
                    </a:lnTo>
                    <a:lnTo>
                      <a:pt x="24" y="32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Freeform 51"/>
              <p:cNvSpPr>
                <a:spLocks/>
              </p:cNvSpPr>
              <p:nvPr/>
            </p:nvSpPr>
            <p:spPr bwMode="auto">
              <a:xfrm>
                <a:off x="1074" y="3243"/>
                <a:ext cx="105" cy="43"/>
              </a:xfrm>
              <a:custGeom>
                <a:avLst/>
                <a:gdLst>
                  <a:gd name="T0" fmla="*/ 94 w 117"/>
                  <a:gd name="T1" fmla="*/ 0 h 32"/>
                  <a:gd name="T2" fmla="*/ 28 w 117"/>
                  <a:gd name="T3" fmla="*/ 58 h 32"/>
                  <a:gd name="T4" fmla="*/ 0 w 117"/>
                  <a:gd name="T5" fmla="*/ 46 h 32"/>
                  <a:gd name="T6" fmla="*/ 0 w 117"/>
                  <a:gd name="T7" fmla="*/ 0 h 32"/>
                  <a:gd name="T8" fmla="*/ 94 w 11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2">
                    <a:moveTo>
                      <a:pt x="117" y="0"/>
                    </a:moveTo>
                    <a:lnTo>
                      <a:pt x="34" y="32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" name="Freeform 52"/>
              <p:cNvSpPr>
                <a:spLocks/>
              </p:cNvSpPr>
              <p:nvPr/>
            </p:nvSpPr>
            <p:spPr bwMode="auto">
              <a:xfrm>
                <a:off x="1074" y="3243"/>
                <a:ext cx="105" cy="43"/>
              </a:xfrm>
              <a:custGeom>
                <a:avLst/>
                <a:gdLst>
                  <a:gd name="T0" fmla="*/ 94 w 117"/>
                  <a:gd name="T1" fmla="*/ 0 h 32"/>
                  <a:gd name="T2" fmla="*/ 28 w 117"/>
                  <a:gd name="T3" fmla="*/ 58 h 32"/>
                  <a:gd name="T4" fmla="*/ 0 w 117"/>
                  <a:gd name="T5" fmla="*/ 46 h 32"/>
                  <a:gd name="T6" fmla="*/ 0 w 117"/>
                  <a:gd name="T7" fmla="*/ 0 h 32"/>
                  <a:gd name="T8" fmla="*/ 94 w 11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2">
                    <a:moveTo>
                      <a:pt x="117" y="0"/>
                    </a:moveTo>
                    <a:lnTo>
                      <a:pt x="34" y="32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" name="Freeform 53"/>
              <p:cNvSpPr>
                <a:spLocks/>
              </p:cNvSpPr>
              <p:nvPr/>
            </p:nvSpPr>
            <p:spPr bwMode="auto">
              <a:xfrm>
                <a:off x="1188" y="3250"/>
                <a:ext cx="63" cy="41"/>
              </a:xfrm>
              <a:custGeom>
                <a:avLst/>
                <a:gdLst>
                  <a:gd name="T0" fmla="*/ 4 w 69"/>
                  <a:gd name="T1" fmla="*/ 56 h 30"/>
                  <a:gd name="T2" fmla="*/ 39 w 69"/>
                  <a:gd name="T3" fmla="*/ 42 h 30"/>
                  <a:gd name="T4" fmla="*/ 58 w 69"/>
                  <a:gd name="T5" fmla="*/ 0 h 30"/>
                  <a:gd name="T6" fmla="*/ 0 w 69"/>
                  <a:gd name="T7" fmla="*/ 5 h 30"/>
                  <a:gd name="T8" fmla="*/ 4 w 69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30">
                    <a:moveTo>
                      <a:pt x="4" y="30"/>
                    </a:moveTo>
                    <a:lnTo>
                      <a:pt x="47" y="23"/>
                    </a:lnTo>
                    <a:lnTo>
                      <a:pt x="69" y="0"/>
                    </a:lnTo>
                    <a:lnTo>
                      <a:pt x="0" y="3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Freeform 54"/>
              <p:cNvSpPr>
                <a:spLocks/>
              </p:cNvSpPr>
              <p:nvPr/>
            </p:nvSpPr>
            <p:spPr bwMode="auto">
              <a:xfrm>
                <a:off x="1188" y="3250"/>
                <a:ext cx="63" cy="41"/>
              </a:xfrm>
              <a:custGeom>
                <a:avLst/>
                <a:gdLst>
                  <a:gd name="T0" fmla="*/ 4 w 69"/>
                  <a:gd name="T1" fmla="*/ 56 h 30"/>
                  <a:gd name="T2" fmla="*/ 39 w 69"/>
                  <a:gd name="T3" fmla="*/ 42 h 30"/>
                  <a:gd name="T4" fmla="*/ 58 w 69"/>
                  <a:gd name="T5" fmla="*/ 0 h 30"/>
                  <a:gd name="T6" fmla="*/ 0 w 69"/>
                  <a:gd name="T7" fmla="*/ 5 h 30"/>
                  <a:gd name="T8" fmla="*/ 4 w 69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30">
                    <a:moveTo>
                      <a:pt x="4" y="30"/>
                    </a:moveTo>
                    <a:lnTo>
                      <a:pt x="47" y="23"/>
                    </a:lnTo>
                    <a:lnTo>
                      <a:pt x="69" y="0"/>
                    </a:lnTo>
                    <a:lnTo>
                      <a:pt x="0" y="3"/>
                    </a:lnTo>
                    <a:lnTo>
                      <a:pt x="4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Freeform 55"/>
              <p:cNvSpPr>
                <a:spLocks/>
              </p:cNvSpPr>
              <p:nvPr/>
            </p:nvSpPr>
            <p:spPr bwMode="auto">
              <a:xfrm>
                <a:off x="1683" y="3254"/>
                <a:ext cx="52" cy="40"/>
              </a:xfrm>
              <a:custGeom>
                <a:avLst/>
                <a:gdLst>
                  <a:gd name="T0" fmla="*/ 0 w 57"/>
                  <a:gd name="T1" fmla="*/ 0 h 29"/>
                  <a:gd name="T2" fmla="*/ 20 w 57"/>
                  <a:gd name="T3" fmla="*/ 55 h 29"/>
                  <a:gd name="T4" fmla="*/ 47 w 57"/>
                  <a:gd name="T5" fmla="*/ 8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7" h="29">
                    <a:moveTo>
                      <a:pt x="0" y="0"/>
                    </a:moveTo>
                    <a:lnTo>
                      <a:pt x="24" y="29"/>
                    </a:lnTo>
                    <a:lnTo>
                      <a:pt x="57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Freeform 56"/>
              <p:cNvSpPr>
                <a:spLocks/>
              </p:cNvSpPr>
              <p:nvPr/>
            </p:nvSpPr>
            <p:spPr bwMode="auto">
              <a:xfrm>
                <a:off x="1892" y="3239"/>
                <a:ext cx="42" cy="47"/>
              </a:xfrm>
              <a:custGeom>
                <a:avLst/>
                <a:gdLst>
                  <a:gd name="T0" fmla="*/ 0 w 46"/>
                  <a:gd name="T1" fmla="*/ 0 h 35"/>
                  <a:gd name="T2" fmla="*/ 26 w 46"/>
                  <a:gd name="T3" fmla="*/ 63 h 35"/>
                  <a:gd name="T4" fmla="*/ 38 w 46"/>
                  <a:gd name="T5" fmla="*/ 12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0" y="0"/>
                    </a:moveTo>
                    <a:lnTo>
                      <a:pt x="32" y="35"/>
                    </a:lnTo>
                    <a:lnTo>
                      <a:pt x="46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Freeform 57"/>
              <p:cNvSpPr>
                <a:spLocks/>
              </p:cNvSpPr>
              <p:nvPr/>
            </p:nvSpPr>
            <p:spPr bwMode="auto">
              <a:xfrm>
                <a:off x="1975" y="3249"/>
                <a:ext cx="51" cy="53"/>
              </a:xfrm>
              <a:custGeom>
                <a:avLst/>
                <a:gdLst>
                  <a:gd name="T0" fmla="*/ 0 w 57"/>
                  <a:gd name="T1" fmla="*/ 0 h 39"/>
                  <a:gd name="T2" fmla="*/ 2 w 57"/>
                  <a:gd name="T3" fmla="*/ 72 h 39"/>
                  <a:gd name="T4" fmla="*/ 30 w 57"/>
                  <a:gd name="T5" fmla="*/ 67 h 39"/>
                  <a:gd name="T6" fmla="*/ 46 w 57"/>
                  <a:gd name="T7" fmla="*/ 1 h 39"/>
                  <a:gd name="T8" fmla="*/ 0 w 57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39">
                    <a:moveTo>
                      <a:pt x="0" y="0"/>
                    </a:moveTo>
                    <a:lnTo>
                      <a:pt x="2" y="39"/>
                    </a:lnTo>
                    <a:lnTo>
                      <a:pt x="37" y="36"/>
                    </a:lnTo>
                    <a:lnTo>
                      <a:pt x="5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Freeform 58"/>
              <p:cNvSpPr>
                <a:spLocks/>
              </p:cNvSpPr>
              <p:nvPr/>
            </p:nvSpPr>
            <p:spPr bwMode="auto">
              <a:xfrm>
                <a:off x="1975" y="3249"/>
                <a:ext cx="51" cy="53"/>
              </a:xfrm>
              <a:custGeom>
                <a:avLst/>
                <a:gdLst>
                  <a:gd name="T0" fmla="*/ 0 w 57"/>
                  <a:gd name="T1" fmla="*/ 0 h 39"/>
                  <a:gd name="T2" fmla="*/ 2 w 57"/>
                  <a:gd name="T3" fmla="*/ 72 h 39"/>
                  <a:gd name="T4" fmla="*/ 30 w 57"/>
                  <a:gd name="T5" fmla="*/ 67 h 39"/>
                  <a:gd name="T6" fmla="*/ 46 w 57"/>
                  <a:gd name="T7" fmla="*/ 1 h 39"/>
                  <a:gd name="T8" fmla="*/ 0 w 57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39">
                    <a:moveTo>
                      <a:pt x="0" y="0"/>
                    </a:moveTo>
                    <a:lnTo>
                      <a:pt x="2" y="39"/>
                    </a:lnTo>
                    <a:lnTo>
                      <a:pt x="37" y="36"/>
                    </a:lnTo>
                    <a:lnTo>
                      <a:pt x="57" y="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Freeform 59"/>
              <p:cNvSpPr>
                <a:spLocks/>
              </p:cNvSpPr>
              <p:nvPr/>
            </p:nvSpPr>
            <p:spPr bwMode="auto">
              <a:xfrm>
                <a:off x="2184" y="3236"/>
                <a:ext cx="46" cy="55"/>
              </a:xfrm>
              <a:custGeom>
                <a:avLst/>
                <a:gdLst>
                  <a:gd name="T0" fmla="*/ 4 w 51"/>
                  <a:gd name="T1" fmla="*/ 74 h 41"/>
                  <a:gd name="T2" fmla="*/ 31 w 51"/>
                  <a:gd name="T3" fmla="*/ 68 h 41"/>
                  <a:gd name="T4" fmla="*/ 41 w 51"/>
                  <a:gd name="T5" fmla="*/ 20 h 41"/>
                  <a:gd name="T6" fmla="*/ 36 w 51"/>
                  <a:gd name="T7" fmla="*/ 15 h 41"/>
                  <a:gd name="T8" fmla="*/ 21 w 51"/>
                  <a:gd name="T9" fmla="*/ 1 h 41"/>
                  <a:gd name="T10" fmla="*/ 6 w 51"/>
                  <a:gd name="T11" fmla="*/ 0 h 41"/>
                  <a:gd name="T12" fmla="*/ 0 w 51"/>
                  <a:gd name="T13" fmla="*/ 20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41">
                    <a:moveTo>
                      <a:pt x="4" y="41"/>
                    </a:moveTo>
                    <a:lnTo>
                      <a:pt x="38" y="38"/>
                    </a:lnTo>
                    <a:lnTo>
                      <a:pt x="51" y="11"/>
                    </a:lnTo>
                    <a:lnTo>
                      <a:pt x="44" y="8"/>
                    </a:lnTo>
                    <a:lnTo>
                      <a:pt x="26" y="1"/>
                    </a:lnTo>
                    <a:lnTo>
                      <a:pt x="8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Line 60"/>
              <p:cNvSpPr>
                <a:spLocks noChangeShapeType="1"/>
              </p:cNvSpPr>
              <p:nvPr/>
            </p:nvSpPr>
            <p:spPr bwMode="auto">
              <a:xfrm flipH="1" flipV="1">
                <a:off x="853" y="3250"/>
                <a:ext cx="131" cy="4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" name="Freeform 61"/>
              <p:cNvSpPr>
                <a:spLocks/>
              </p:cNvSpPr>
              <p:nvPr/>
            </p:nvSpPr>
            <p:spPr bwMode="auto">
              <a:xfrm>
                <a:off x="853" y="3250"/>
                <a:ext cx="119" cy="36"/>
              </a:xfrm>
              <a:custGeom>
                <a:avLst/>
                <a:gdLst>
                  <a:gd name="T0" fmla="*/ 0 w 131"/>
                  <a:gd name="T1" fmla="*/ 0 h 27"/>
                  <a:gd name="T2" fmla="*/ 78 w 131"/>
                  <a:gd name="T3" fmla="*/ 48 h 27"/>
                  <a:gd name="T4" fmla="*/ 108 w 131"/>
                  <a:gd name="T5" fmla="*/ 36 h 27"/>
                  <a:gd name="T6" fmla="*/ 108 w 131"/>
                  <a:gd name="T7" fmla="*/ 5 h 27"/>
                  <a:gd name="T8" fmla="*/ 0 w 131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7">
                    <a:moveTo>
                      <a:pt x="0" y="0"/>
                    </a:moveTo>
                    <a:lnTo>
                      <a:pt x="95" y="27"/>
                    </a:lnTo>
                    <a:lnTo>
                      <a:pt x="131" y="20"/>
                    </a:lnTo>
                    <a:lnTo>
                      <a:pt x="13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" name="Freeform 62"/>
              <p:cNvSpPr>
                <a:spLocks/>
              </p:cNvSpPr>
              <p:nvPr/>
            </p:nvSpPr>
            <p:spPr bwMode="auto">
              <a:xfrm>
                <a:off x="853" y="3250"/>
                <a:ext cx="119" cy="36"/>
              </a:xfrm>
              <a:custGeom>
                <a:avLst/>
                <a:gdLst>
                  <a:gd name="T0" fmla="*/ 0 w 131"/>
                  <a:gd name="T1" fmla="*/ 0 h 27"/>
                  <a:gd name="T2" fmla="*/ 78 w 131"/>
                  <a:gd name="T3" fmla="*/ 48 h 27"/>
                  <a:gd name="T4" fmla="*/ 108 w 131"/>
                  <a:gd name="T5" fmla="*/ 36 h 27"/>
                  <a:gd name="T6" fmla="*/ 108 w 131"/>
                  <a:gd name="T7" fmla="*/ 5 h 27"/>
                  <a:gd name="T8" fmla="*/ 0 w 131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7">
                    <a:moveTo>
                      <a:pt x="0" y="0"/>
                    </a:moveTo>
                    <a:lnTo>
                      <a:pt x="95" y="27"/>
                    </a:lnTo>
                    <a:lnTo>
                      <a:pt x="131" y="20"/>
                    </a:lnTo>
                    <a:lnTo>
                      <a:pt x="13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" name="Freeform 63"/>
              <p:cNvSpPr>
                <a:spLocks/>
              </p:cNvSpPr>
              <p:nvPr/>
            </p:nvSpPr>
            <p:spPr bwMode="auto">
              <a:xfrm>
                <a:off x="998" y="3249"/>
                <a:ext cx="44" cy="37"/>
              </a:xfrm>
              <a:custGeom>
                <a:avLst/>
                <a:gdLst>
                  <a:gd name="T0" fmla="*/ 0 w 48"/>
                  <a:gd name="T1" fmla="*/ 7 h 28"/>
                  <a:gd name="T2" fmla="*/ 24 w 48"/>
                  <a:gd name="T3" fmla="*/ 49 h 28"/>
                  <a:gd name="T4" fmla="*/ 40 w 48"/>
                  <a:gd name="T5" fmla="*/ 0 h 28"/>
                  <a:gd name="T6" fmla="*/ 0 w 48"/>
                  <a:gd name="T7" fmla="*/ 7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4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" name="Freeform 64"/>
              <p:cNvSpPr>
                <a:spLocks/>
              </p:cNvSpPr>
              <p:nvPr/>
            </p:nvSpPr>
            <p:spPr bwMode="auto">
              <a:xfrm>
                <a:off x="998" y="3249"/>
                <a:ext cx="44" cy="37"/>
              </a:xfrm>
              <a:custGeom>
                <a:avLst/>
                <a:gdLst>
                  <a:gd name="T0" fmla="*/ 0 w 48"/>
                  <a:gd name="T1" fmla="*/ 7 h 28"/>
                  <a:gd name="T2" fmla="*/ 24 w 48"/>
                  <a:gd name="T3" fmla="*/ 49 h 28"/>
                  <a:gd name="T4" fmla="*/ 40 w 48"/>
                  <a:gd name="T5" fmla="*/ 0 h 28"/>
                  <a:gd name="T6" fmla="*/ 0 w 48"/>
                  <a:gd name="T7" fmla="*/ 7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4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" name="Freeform 65"/>
              <p:cNvSpPr>
                <a:spLocks/>
              </p:cNvSpPr>
              <p:nvPr/>
            </p:nvSpPr>
            <p:spPr bwMode="auto">
              <a:xfrm>
                <a:off x="1591" y="3249"/>
                <a:ext cx="57" cy="37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49 h 28"/>
                  <a:gd name="T4" fmla="*/ 38 w 63"/>
                  <a:gd name="T5" fmla="*/ 42 h 28"/>
                  <a:gd name="T6" fmla="*/ 52 w 63"/>
                  <a:gd name="T7" fmla="*/ 7 h 28"/>
                  <a:gd name="T8" fmla="*/ 0 w 6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0"/>
                    </a:moveTo>
                    <a:lnTo>
                      <a:pt x="0" y="28"/>
                    </a:lnTo>
                    <a:lnTo>
                      <a:pt x="46" y="24"/>
                    </a:lnTo>
                    <a:lnTo>
                      <a:pt x="6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Freeform 66"/>
              <p:cNvSpPr>
                <a:spLocks/>
              </p:cNvSpPr>
              <p:nvPr/>
            </p:nvSpPr>
            <p:spPr bwMode="auto">
              <a:xfrm>
                <a:off x="1591" y="3249"/>
                <a:ext cx="57" cy="37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49 h 28"/>
                  <a:gd name="T4" fmla="*/ 38 w 63"/>
                  <a:gd name="T5" fmla="*/ 42 h 28"/>
                  <a:gd name="T6" fmla="*/ 52 w 63"/>
                  <a:gd name="T7" fmla="*/ 7 h 28"/>
                  <a:gd name="T8" fmla="*/ 0 w 6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0"/>
                    </a:moveTo>
                    <a:lnTo>
                      <a:pt x="0" y="28"/>
                    </a:lnTo>
                    <a:lnTo>
                      <a:pt x="46" y="24"/>
                    </a:lnTo>
                    <a:lnTo>
                      <a:pt x="63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Freeform 67"/>
              <p:cNvSpPr>
                <a:spLocks/>
              </p:cNvSpPr>
              <p:nvPr/>
            </p:nvSpPr>
            <p:spPr bwMode="auto">
              <a:xfrm>
                <a:off x="1896" y="3239"/>
                <a:ext cx="40" cy="42"/>
              </a:xfrm>
              <a:custGeom>
                <a:avLst/>
                <a:gdLst>
                  <a:gd name="T0" fmla="*/ 0 w 45"/>
                  <a:gd name="T1" fmla="*/ 0 h 31"/>
                  <a:gd name="T2" fmla="*/ 22 w 45"/>
                  <a:gd name="T3" fmla="*/ 57 h 31"/>
                  <a:gd name="T4" fmla="*/ 36 w 45"/>
                  <a:gd name="T5" fmla="*/ 0 h 31"/>
                  <a:gd name="T6" fmla="*/ 0 w 45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31">
                    <a:moveTo>
                      <a:pt x="0" y="0"/>
                    </a:moveTo>
                    <a:lnTo>
                      <a:pt x="28" y="31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Freeform 68"/>
              <p:cNvSpPr>
                <a:spLocks/>
              </p:cNvSpPr>
              <p:nvPr/>
            </p:nvSpPr>
            <p:spPr bwMode="auto">
              <a:xfrm>
                <a:off x="1896" y="3239"/>
                <a:ext cx="40" cy="42"/>
              </a:xfrm>
              <a:custGeom>
                <a:avLst/>
                <a:gdLst>
                  <a:gd name="T0" fmla="*/ 0 w 45"/>
                  <a:gd name="T1" fmla="*/ 0 h 31"/>
                  <a:gd name="T2" fmla="*/ 22 w 45"/>
                  <a:gd name="T3" fmla="*/ 57 h 31"/>
                  <a:gd name="T4" fmla="*/ 36 w 45"/>
                  <a:gd name="T5" fmla="*/ 0 h 31"/>
                  <a:gd name="T6" fmla="*/ 0 w 45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31">
                    <a:moveTo>
                      <a:pt x="0" y="0"/>
                    </a:moveTo>
                    <a:lnTo>
                      <a:pt x="28" y="31"/>
                    </a:lnTo>
                    <a:lnTo>
                      <a:pt x="45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Freeform 69"/>
              <p:cNvSpPr>
                <a:spLocks/>
              </p:cNvSpPr>
              <p:nvPr/>
            </p:nvSpPr>
            <p:spPr bwMode="auto">
              <a:xfrm>
                <a:off x="1684" y="3254"/>
                <a:ext cx="57" cy="37"/>
              </a:xfrm>
              <a:custGeom>
                <a:avLst/>
                <a:gdLst>
                  <a:gd name="T0" fmla="*/ 52 w 63"/>
                  <a:gd name="T1" fmla="*/ 0 h 27"/>
                  <a:gd name="T2" fmla="*/ 0 w 63"/>
                  <a:gd name="T3" fmla="*/ 0 h 27"/>
                  <a:gd name="T4" fmla="*/ 14 w 63"/>
                  <a:gd name="T5" fmla="*/ 51 h 27"/>
                  <a:gd name="T6" fmla="*/ 52 w 6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27">
                    <a:moveTo>
                      <a:pt x="63" y="0"/>
                    </a:moveTo>
                    <a:lnTo>
                      <a:pt x="0" y="0"/>
                    </a:lnTo>
                    <a:lnTo>
                      <a:pt x="18" y="27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Freeform 70"/>
              <p:cNvSpPr>
                <a:spLocks/>
              </p:cNvSpPr>
              <p:nvPr/>
            </p:nvSpPr>
            <p:spPr bwMode="auto">
              <a:xfrm>
                <a:off x="1684" y="3254"/>
                <a:ext cx="57" cy="37"/>
              </a:xfrm>
              <a:custGeom>
                <a:avLst/>
                <a:gdLst>
                  <a:gd name="T0" fmla="*/ 52 w 63"/>
                  <a:gd name="T1" fmla="*/ 0 h 27"/>
                  <a:gd name="T2" fmla="*/ 0 w 63"/>
                  <a:gd name="T3" fmla="*/ 0 h 27"/>
                  <a:gd name="T4" fmla="*/ 14 w 63"/>
                  <a:gd name="T5" fmla="*/ 51 h 27"/>
                  <a:gd name="T6" fmla="*/ 52 w 6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27">
                    <a:moveTo>
                      <a:pt x="63" y="0"/>
                    </a:moveTo>
                    <a:lnTo>
                      <a:pt x="0" y="0"/>
                    </a:lnTo>
                    <a:lnTo>
                      <a:pt x="18" y="27"/>
                    </a:lnTo>
                    <a:lnTo>
                      <a:pt x="63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Freeform 71"/>
              <p:cNvSpPr>
                <a:spLocks/>
              </p:cNvSpPr>
              <p:nvPr/>
            </p:nvSpPr>
            <p:spPr bwMode="auto">
              <a:xfrm>
                <a:off x="1285" y="3243"/>
                <a:ext cx="55" cy="38"/>
              </a:xfrm>
              <a:custGeom>
                <a:avLst/>
                <a:gdLst>
                  <a:gd name="T0" fmla="*/ 0 w 62"/>
                  <a:gd name="T1" fmla="*/ 0 h 28"/>
                  <a:gd name="T2" fmla="*/ 19 w 62"/>
                  <a:gd name="T3" fmla="*/ 52 h 28"/>
                  <a:gd name="T4" fmla="*/ 49 w 62"/>
                  <a:gd name="T5" fmla="*/ 7 h 28"/>
                  <a:gd name="T6" fmla="*/ 0 w 62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24" y="28"/>
                    </a:lnTo>
                    <a:lnTo>
                      <a:pt x="6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Freeform 72"/>
              <p:cNvSpPr>
                <a:spLocks/>
              </p:cNvSpPr>
              <p:nvPr/>
            </p:nvSpPr>
            <p:spPr bwMode="auto">
              <a:xfrm>
                <a:off x="1285" y="3243"/>
                <a:ext cx="55" cy="38"/>
              </a:xfrm>
              <a:custGeom>
                <a:avLst/>
                <a:gdLst>
                  <a:gd name="T0" fmla="*/ 0 w 62"/>
                  <a:gd name="T1" fmla="*/ 0 h 28"/>
                  <a:gd name="T2" fmla="*/ 19 w 62"/>
                  <a:gd name="T3" fmla="*/ 52 h 28"/>
                  <a:gd name="T4" fmla="*/ 49 w 62"/>
                  <a:gd name="T5" fmla="*/ 7 h 28"/>
                  <a:gd name="T6" fmla="*/ 0 w 62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24" y="28"/>
                    </a:lnTo>
                    <a:lnTo>
                      <a:pt x="62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Freeform 73"/>
              <p:cNvSpPr>
                <a:spLocks/>
              </p:cNvSpPr>
              <p:nvPr/>
            </p:nvSpPr>
            <p:spPr bwMode="auto">
              <a:xfrm>
                <a:off x="1371" y="3239"/>
                <a:ext cx="113" cy="42"/>
              </a:xfrm>
              <a:custGeom>
                <a:avLst/>
                <a:gdLst>
                  <a:gd name="T0" fmla="*/ 102 w 125"/>
                  <a:gd name="T1" fmla="*/ 12 h 31"/>
                  <a:gd name="T2" fmla="*/ 30 w 125"/>
                  <a:gd name="T3" fmla="*/ 57 h 31"/>
                  <a:gd name="T4" fmla="*/ 0 w 125"/>
                  <a:gd name="T5" fmla="*/ 51 h 31"/>
                  <a:gd name="T6" fmla="*/ 0 w 125"/>
                  <a:gd name="T7" fmla="*/ 0 h 31"/>
                  <a:gd name="T8" fmla="*/ 102 w 125"/>
                  <a:gd name="T9" fmla="*/ 1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" h="31">
                    <a:moveTo>
                      <a:pt x="125" y="7"/>
                    </a:moveTo>
                    <a:lnTo>
                      <a:pt x="36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5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Freeform 74"/>
              <p:cNvSpPr>
                <a:spLocks/>
              </p:cNvSpPr>
              <p:nvPr/>
            </p:nvSpPr>
            <p:spPr bwMode="auto">
              <a:xfrm>
                <a:off x="1371" y="3239"/>
                <a:ext cx="113" cy="42"/>
              </a:xfrm>
              <a:custGeom>
                <a:avLst/>
                <a:gdLst>
                  <a:gd name="T0" fmla="*/ 102 w 125"/>
                  <a:gd name="T1" fmla="*/ 12 h 31"/>
                  <a:gd name="T2" fmla="*/ 30 w 125"/>
                  <a:gd name="T3" fmla="*/ 57 h 31"/>
                  <a:gd name="T4" fmla="*/ 0 w 125"/>
                  <a:gd name="T5" fmla="*/ 51 h 31"/>
                  <a:gd name="T6" fmla="*/ 0 w 125"/>
                  <a:gd name="T7" fmla="*/ 0 h 31"/>
                  <a:gd name="T8" fmla="*/ 102 w 125"/>
                  <a:gd name="T9" fmla="*/ 1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" h="31">
                    <a:moveTo>
                      <a:pt x="125" y="7"/>
                    </a:moveTo>
                    <a:lnTo>
                      <a:pt x="36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5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Freeform 75"/>
              <p:cNvSpPr>
                <a:spLocks/>
              </p:cNvSpPr>
              <p:nvPr/>
            </p:nvSpPr>
            <p:spPr bwMode="auto">
              <a:xfrm>
                <a:off x="2175" y="3243"/>
                <a:ext cx="58" cy="43"/>
              </a:xfrm>
              <a:custGeom>
                <a:avLst/>
                <a:gdLst>
                  <a:gd name="T0" fmla="*/ 52 w 65"/>
                  <a:gd name="T1" fmla="*/ 7 h 32"/>
                  <a:gd name="T2" fmla="*/ 37 w 65"/>
                  <a:gd name="T3" fmla="*/ 51 h 32"/>
                  <a:gd name="T4" fmla="*/ 8 w 65"/>
                  <a:gd name="T5" fmla="*/ 58 h 32"/>
                  <a:gd name="T6" fmla="*/ 0 w 65"/>
                  <a:gd name="T7" fmla="*/ 0 h 32"/>
                  <a:gd name="T8" fmla="*/ 52 w 65"/>
                  <a:gd name="T9" fmla="*/ 7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2">
                    <a:moveTo>
                      <a:pt x="65" y="4"/>
                    </a:moveTo>
                    <a:lnTo>
                      <a:pt x="46" y="28"/>
                    </a:lnTo>
                    <a:lnTo>
                      <a:pt x="10" y="32"/>
                    </a:lnTo>
                    <a:lnTo>
                      <a:pt x="0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Freeform 76"/>
              <p:cNvSpPr>
                <a:spLocks/>
              </p:cNvSpPr>
              <p:nvPr/>
            </p:nvSpPr>
            <p:spPr bwMode="auto">
              <a:xfrm>
                <a:off x="2175" y="3243"/>
                <a:ext cx="58" cy="43"/>
              </a:xfrm>
              <a:custGeom>
                <a:avLst/>
                <a:gdLst>
                  <a:gd name="T0" fmla="*/ 52 w 65"/>
                  <a:gd name="T1" fmla="*/ 7 h 32"/>
                  <a:gd name="T2" fmla="*/ 37 w 65"/>
                  <a:gd name="T3" fmla="*/ 51 h 32"/>
                  <a:gd name="T4" fmla="*/ 8 w 65"/>
                  <a:gd name="T5" fmla="*/ 58 h 32"/>
                  <a:gd name="T6" fmla="*/ 0 w 65"/>
                  <a:gd name="T7" fmla="*/ 0 h 32"/>
                  <a:gd name="T8" fmla="*/ 52 w 65"/>
                  <a:gd name="T9" fmla="*/ 7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2">
                    <a:moveTo>
                      <a:pt x="65" y="4"/>
                    </a:moveTo>
                    <a:lnTo>
                      <a:pt x="46" y="28"/>
                    </a:lnTo>
                    <a:lnTo>
                      <a:pt x="10" y="32"/>
                    </a:lnTo>
                    <a:lnTo>
                      <a:pt x="0" y="0"/>
                    </a:lnTo>
                    <a:lnTo>
                      <a:pt x="65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Freeform 77"/>
              <p:cNvSpPr>
                <a:spLocks/>
              </p:cNvSpPr>
              <p:nvPr/>
            </p:nvSpPr>
            <p:spPr bwMode="auto">
              <a:xfrm>
                <a:off x="2272" y="3254"/>
                <a:ext cx="55" cy="37"/>
              </a:xfrm>
              <a:custGeom>
                <a:avLst/>
                <a:gdLst>
                  <a:gd name="T0" fmla="*/ 50 w 61"/>
                  <a:gd name="T1" fmla="*/ 0 h 27"/>
                  <a:gd name="T2" fmla="*/ 14 w 61"/>
                  <a:gd name="T3" fmla="*/ 51 h 27"/>
                  <a:gd name="T4" fmla="*/ 0 w 61"/>
                  <a:gd name="T5" fmla="*/ 7 h 27"/>
                  <a:gd name="T6" fmla="*/ 50 w 61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7">
                    <a:moveTo>
                      <a:pt x="61" y="0"/>
                    </a:moveTo>
                    <a:lnTo>
                      <a:pt x="18" y="27"/>
                    </a:lnTo>
                    <a:lnTo>
                      <a:pt x="0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Freeform 78"/>
              <p:cNvSpPr>
                <a:spLocks/>
              </p:cNvSpPr>
              <p:nvPr/>
            </p:nvSpPr>
            <p:spPr bwMode="auto">
              <a:xfrm>
                <a:off x="2272" y="3254"/>
                <a:ext cx="55" cy="37"/>
              </a:xfrm>
              <a:custGeom>
                <a:avLst/>
                <a:gdLst>
                  <a:gd name="T0" fmla="*/ 50 w 61"/>
                  <a:gd name="T1" fmla="*/ 0 h 27"/>
                  <a:gd name="T2" fmla="*/ 14 w 61"/>
                  <a:gd name="T3" fmla="*/ 51 h 27"/>
                  <a:gd name="T4" fmla="*/ 0 w 61"/>
                  <a:gd name="T5" fmla="*/ 7 h 27"/>
                  <a:gd name="T6" fmla="*/ 50 w 61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7">
                    <a:moveTo>
                      <a:pt x="61" y="0"/>
                    </a:moveTo>
                    <a:lnTo>
                      <a:pt x="18" y="27"/>
                    </a:lnTo>
                    <a:lnTo>
                      <a:pt x="0" y="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Freeform 79"/>
              <p:cNvSpPr>
                <a:spLocks/>
              </p:cNvSpPr>
              <p:nvPr/>
            </p:nvSpPr>
            <p:spPr bwMode="auto">
              <a:xfrm>
                <a:off x="2374" y="3250"/>
                <a:ext cx="50" cy="36"/>
              </a:xfrm>
              <a:custGeom>
                <a:avLst/>
                <a:gdLst>
                  <a:gd name="T0" fmla="*/ 0 w 55"/>
                  <a:gd name="T1" fmla="*/ 0 h 27"/>
                  <a:gd name="T2" fmla="*/ 19 w 55"/>
                  <a:gd name="T3" fmla="*/ 48 h 27"/>
                  <a:gd name="T4" fmla="*/ 45 w 55"/>
                  <a:gd name="T5" fmla="*/ 15 h 27"/>
                  <a:gd name="T6" fmla="*/ 0 w 55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27">
                    <a:moveTo>
                      <a:pt x="0" y="0"/>
                    </a:moveTo>
                    <a:lnTo>
                      <a:pt x="23" y="27"/>
                    </a:lnTo>
                    <a:lnTo>
                      <a:pt x="5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Freeform 80"/>
              <p:cNvSpPr>
                <a:spLocks/>
              </p:cNvSpPr>
              <p:nvPr/>
            </p:nvSpPr>
            <p:spPr bwMode="auto">
              <a:xfrm>
                <a:off x="2374" y="3250"/>
                <a:ext cx="50" cy="36"/>
              </a:xfrm>
              <a:custGeom>
                <a:avLst/>
                <a:gdLst>
                  <a:gd name="T0" fmla="*/ 0 w 55"/>
                  <a:gd name="T1" fmla="*/ 0 h 27"/>
                  <a:gd name="T2" fmla="*/ 19 w 55"/>
                  <a:gd name="T3" fmla="*/ 48 h 27"/>
                  <a:gd name="T4" fmla="*/ 45 w 55"/>
                  <a:gd name="T5" fmla="*/ 15 h 27"/>
                  <a:gd name="T6" fmla="*/ 0 w 55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27">
                    <a:moveTo>
                      <a:pt x="0" y="0"/>
                    </a:moveTo>
                    <a:lnTo>
                      <a:pt x="23" y="27"/>
                    </a:lnTo>
                    <a:lnTo>
                      <a:pt x="55" y="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Freeform 81"/>
              <p:cNvSpPr>
                <a:spLocks/>
              </p:cNvSpPr>
              <p:nvPr/>
            </p:nvSpPr>
            <p:spPr bwMode="auto">
              <a:xfrm>
                <a:off x="2480" y="3250"/>
                <a:ext cx="92" cy="21"/>
              </a:xfrm>
              <a:custGeom>
                <a:avLst/>
                <a:gdLst>
                  <a:gd name="T0" fmla="*/ 0 w 103"/>
                  <a:gd name="T1" fmla="*/ 6 h 15"/>
                  <a:gd name="T2" fmla="*/ 22 w 103"/>
                  <a:gd name="T3" fmla="*/ 29 h 15"/>
                  <a:gd name="T4" fmla="*/ 82 w 103"/>
                  <a:gd name="T5" fmla="*/ 0 h 15"/>
                  <a:gd name="T6" fmla="*/ 0 w 103"/>
                  <a:gd name="T7" fmla="*/ 6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3"/>
                    </a:moveTo>
                    <a:lnTo>
                      <a:pt x="28" y="15"/>
                    </a:lnTo>
                    <a:lnTo>
                      <a:pt x="10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Freeform 82"/>
              <p:cNvSpPr>
                <a:spLocks/>
              </p:cNvSpPr>
              <p:nvPr/>
            </p:nvSpPr>
            <p:spPr bwMode="auto">
              <a:xfrm>
                <a:off x="2480" y="3250"/>
                <a:ext cx="92" cy="21"/>
              </a:xfrm>
              <a:custGeom>
                <a:avLst/>
                <a:gdLst>
                  <a:gd name="T0" fmla="*/ 0 w 103"/>
                  <a:gd name="T1" fmla="*/ 6 h 15"/>
                  <a:gd name="T2" fmla="*/ 22 w 103"/>
                  <a:gd name="T3" fmla="*/ 29 h 15"/>
                  <a:gd name="T4" fmla="*/ 82 w 103"/>
                  <a:gd name="T5" fmla="*/ 0 h 15"/>
                  <a:gd name="T6" fmla="*/ 0 w 103"/>
                  <a:gd name="T7" fmla="*/ 6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3"/>
                    </a:moveTo>
                    <a:lnTo>
                      <a:pt x="28" y="15"/>
                    </a:lnTo>
                    <a:lnTo>
                      <a:pt x="103" y="0"/>
                    </a:lnTo>
                    <a:lnTo>
                      <a:pt x="0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Freeform 83"/>
              <p:cNvSpPr>
                <a:spLocks/>
              </p:cNvSpPr>
              <p:nvPr/>
            </p:nvSpPr>
            <p:spPr bwMode="auto">
              <a:xfrm>
                <a:off x="2678" y="3249"/>
                <a:ext cx="43" cy="32"/>
              </a:xfrm>
              <a:custGeom>
                <a:avLst/>
                <a:gdLst>
                  <a:gd name="T0" fmla="*/ 0 w 48"/>
                  <a:gd name="T1" fmla="*/ 16 h 24"/>
                  <a:gd name="T2" fmla="*/ 22 w 48"/>
                  <a:gd name="T3" fmla="*/ 43 h 24"/>
                  <a:gd name="T4" fmla="*/ 39 w 48"/>
                  <a:gd name="T5" fmla="*/ 0 h 24"/>
                  <a:gd name="T6" fmla="*/ 0 w 48"/>
                  <a:gd name="T7" fmla="*/ 16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9"/>
                    </a:moveTo>
                    <a:lnTo>
                      <a:pt x="28" y="24"/>
                    </a:lnTo>
                    <a:lnTo>
                      <a:pt x="4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Freeform 84"/>
              <p:cNvSpPr>
                <a:spLocks/>
              </p:cNvSpPr>
              <p:nvPr/>
            </p:nvSpPr>
            <p:spPr bwMode="auto">
              <a:xfrm>
                <a:off x="2678" y="3249"/>
                <a:ext cx="43" cy="32"/>
              </a:xfrm>
              <a:custGeom>
                <a:avLst/>
                <a:gdLst>
                  <a:gd name="T0" fmla="*/ 0 w 48"/>
                  <a:gd name="T1" fmla="*/ 16 h 24"/>
                  <a:gd name="T2" fmla="*/ 22 w 48"/>
                  <a:gd name="T3" fmla="*/ 43 h 24"/>
                  <a:gd name="T4" fmla="*/ 39 w 48"/>
                  <a:gd name="T5" fmla="*/ 0 h 24"/>
                  <a:gd name="T6" fmla="*/ 0 w 48"/>
                  <a:gd name="T7" fmla="*/ 16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9"/>
                    </a:moveTo>
                    <a:lnTo>
                      <a:pt x="28" y="24"/>
                    </a:lnTo>
                    <a:lnTo>
                      <a:pt x="48" y="0"/>
                    </a:lnTo>
                    <a:lnTo>
                      <a:pt x="0" y="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Freeform 85"/>
              <p:cNvSpPr>
                <a:spLocks/>
              </p:cNvSpPr>
              <p:nvPr/>
            </p:nvSpPr>
            <p:spPr bwMode="auto">
              <a:xfrm>
                <a:off x="2868" y="3243"/>
                <a:ext cx="43" cy="31"/>
              </a:xfrm>
              <a:custGeom>
                <a:avLst/>
                <a:gdLst>
                  <a:gd name="T0" fmla="*/ 0 w 47"/>
                  <a:gd name="T1" fmla="*/ 15 h 23"/>
                  <a:gd name="T2" fmla="*/ 35 w 47"/>
                  <a:gd name="T3" fmla="*/ 42 h 23"/>
                  <a:gd name="T4" fmla="*/ 39 w 47"/>
                  <a:gd name="T5" fmla="*/ 0 h 23"/>
                  <a:gd name="T6" fmla="*/ 0 w 47"/>
                  <a:gd name="T7" fmla="*/ 1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3">
                    <a:moveTo>
                      <a:pt x="0" y="8"/>
                    </a:moveTo>
                    <a:lnTo>
                      <a:pt x="41" y="23"/>
                    </a:lnTo>
                    <a:lnTo>
                      <a:pt x="4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Freeform 86"/>
              <p:cNvSpPr>
                <a:spLocks/>
              </p:cNvSpPr>
              <p:nvPr/>
            </p:nvSpPr>
            <p:spPr bwMode="auto">
              <a:xfrm>
                <a:off x="2868" y="3243"/>
                <a:ext cx="43" cy="31"/>
              </a:xfrm>
              <a:custGeom>
                <a:avLst/>
                <a:gdLst>
                  <a:gd name="T0" fmla="*/ 0 w 47"/>
                  <a:gd name="T1" fmla="*/ 15 h 23"/>
                  <a:gd name="T2" fmla="*/ 35 w 47"/>
                  <a:gd name="T3" fmla="*/ 42 h 23"/>
                  <a:gd name="T4" fmla="*/ 39 w 47"/>
                  <a:gd name="T5" fmla="*/ 0 h 23"/>
                  <a:gd name="T6" fmla="*/ 0 w 47"/>
                  <a:gd name="T7" fmla="*/ 1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3">
                    <a:moveTo>
                      <a:pt x="0" y="8"/>
                    </a:moveTo>
                    <a:lnTo>
                      <a:pt x="41" y="23"/>
                    </a:lnTo>
                    <a:lnTo>
                      <a:pt x="47" y="0"/>
                    </a:lnTo>
                    <a:lnTo>
                      <a:pt x="0" y="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Line 533"/>
              <p:cNvSpPr>
                <a:spLocks noChangeShapeType="1"/>
              </p:cNvSpPr>
              <p:nvPr/>
            </p:nvSpPr>
            <p:spPr bwMode="auto">
              <a:xfrm>
                <a:off x="801" y="3273"/>
                <a:ext cx="2168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Freeform 543"/>
              <p:cNvSpPr>
                <a:spLocks/>
              </p:cNvSpPr>
              <p:nvPr/>
            </p:nvSpPr>
            <p:spPr bwMode="auto">
              <a:xfrm>
                <a:off x="377" y="3115"/>
                <a:ext cx="41" cy="132"/>
              </a:xfrm>
              <a:custGeom>
                <a:avLst/>
                <a:gdLst>
                  <a:gd name="T0" fmla="*/ 14 w 45"/>
                  <a:gd name="T1" fmla="*/ 180 h 97"/>
                  <a:gd name="T2" fmla="*/ 14 w 45"/>
                  <a:gd name="T3" fmla="*/ 61 h 97"/>
                  <a:gd name="T4" fmla="*/ 0 w 45"/>
                  <a:gd name="T5" fmla="*/ 61 h 97"/>
                  <a:gd name="T6" fmla="*/ 0 w 45"/>
                  <a:gd name="T7" fmla="*/ 42 h 97"/>
                  <a:gd name="T8" fmla="*/ 14 w 45"/>
                  <a:gd name="T9" fmla="*/ 42 h 97"/>
                  <a:gd name="T10" fmla="*/ 14 w 45"/>
                  <a:gd name="T11" fmla="*/ 0 h 97"/>
                  <a:gd name="T12" fmla="*/ 24 w 45"/>
                  <a:gd name="T13" fmla="*/ 0 h 97"/>
                  <a:gd name="T14" fmla="*/ 24 w 45"/>
                  <a:gd name="T15" fmla="*/ 42 h 97"/>
                  <a:gd name="T16" fmla="*/ 37 w 45"/>
                  <a:gd name="T17" fmla="*/ 42 h 97"/>
                  <a:gd name="T18" fmla="*/ 37 w 45"/>
                  <a:gd name="T19" fmla="*/ 61 h 97"/>
                  <a:gd name="T20" fmla="*/ 24 w 45"/>
                  <a:gd name="T21" fmla="*/ 61 h 97"/>
                  <a:gd name="T22" fmla="*/ 24 w 45"/>
                  <a:gd name="T23" fmla="*/ 180 h 97"/>
                  <a:gd name="T24" fmla="*/ 14 w 45"/>
                  <a:gd name="T25" fmla="*/ 180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97">
                    <a:moveTo>
                      <a:pt x="17" y="97"/>
                    </a:moveTo>
                    <a:lnTo>
                      <a:pt x="17" y="33"/>
                    </a:lnTo>
                    <a:lnTo>
                      <a:pt x="0" y="33"/>
                    </a:lnTo>
                    <a:lnTo>
                      <a:pt x="0" y="23"/>
                    </a:lnTo>
                    <a:lnTo>
                      <a:pt x="17" y="23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23"/>
                    </a:lnTo>
                    <a:lnTo>
                      <a:pt x="45" y="23"/>
                    </a:lnTo>
                    <a:lnTo>
                      <a:pt x="45" y="33"/>
                    </a:lnTo>
                    <a:lnTo>
                      <a:pt x="29" y="33"/>
                    </a:lnTo>
                    <a:lnTo>
                      <a:pt x="29" y="97"/>
                    </a:lnTo>
                    <a:lnTo>
                      <a:pt x="17" y="9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Freeform 544"/>
              <p:cNvSpPr>
                <a:spLocks noEditPoints="1"/>
              </p:cNvSpPr>
              <p:nvPr/>
            </p:nvSpPr>
            <p:spPr bwMode="auto">
              <a:xfrm>
                <a:off x="438" y="3170"/>
                <a:ext cx="88" cy="43"/>
              </a:xfrm>
              <a:custGeom>
                <a:avLst/>
                <a:gdLst>
                  <a:gd name="T0" fmla="*/ 80 w 97"/>
                  <a:gd name="T1" fmla="*/ 46 h 32"/>
                  <a:gd name="T2" fmla="*/ 80 w 97"/>
                  <a:gd name="T3" fmla="*/ 58 h 32"/>
                  <a:gd name="T4" fmla="*/ 0 w 97"/>
                  <a:gd name="T5" fmla="*/ 58 h 32"/>
                  <a:gd name="T6" fmla="*/ 0 w 97"/>
                  <a:gd name="T7" fmla="*/ 46 h 32"/>
                  <a:gd name="T8" fmla="*/ 80 w 97"/>
                  <a:gd name="T9" fmla="*/ 46 h 32"/>
                  <a:gd name="T10" fmla="*/ 80 w 97"/>
                  <a:gd name="T11" fmla="*/ 0 h 32"/>
                  <a:gd name="T12" fmla="*/ 80 w 97"/>
                  <a:gd name="T13" fmla="*/ 12 h 32"/>
                  <a:gd name="T14" fmla="*/ 0 w 97"/>
                  <a:gd name="T15" fmla="*/ 12 h 32"/>
                  <a:gd name="T16" fmla="*/ 0 w 97"/>
                  <a:gd name="T17" fmla="*/ 0 h 32"/>
                  <a:gd name="T18" fmla="*/ 80 w 97"/>
                  <a:gd name="T19" fmla="*/ 0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7" h="32">
                    <a:moveTo>
                      <a:pt x="97" y="25"/>
                    </a:moveTo>
                    <a:lnTo>
                      <a:pt x="97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97" y="25"/>
                    </a:lnTo>
                    <a:close/>
                    <a:moveTo>
                      <a:pt x="97" y="0"/>
                    </a:moveTo>
                    <a:lnTo>
                      <a:pt x="97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Freeform 545"/>
              <p:cNvSpPr>
                <a:spLocks/>
              </p:cNvSpPr>
              <p:nvPr/>
            </p:nvSpPr>
            <p:spPr bwMode="auto">
              <a:xfrm>
                <a:off x="563" y="3115"/>
                <a:ext cx="31" cy="132"/>
              </a:xfrm>
              <a:custGeom>
                <a:avLst/>
                <a:gdLst>
                  <a:gd name="T0" fmla="*/ 28 w 34"/>
                  <a:gd name="T1" fmla="*/ 180 h 97"/>
                  <a:gd name="T2" fmla="*/ 16 w 34"/>
                  <a:gd name="T3" fmla="*/ 180 h 97"/>
                  <a:gd name="T4" fmla="*/ 16 w 34"/>
                  <a:gd name="T5" fmla="*/ 15 h 97"/>
                  <a:gd name="T6" fmla="*/ 0 w 34"/>
                  <a:gd name="T7" fmla="*/ 15 h 97"/>
                  <a:gd name="T8" fmla="*/ 0 w 34"/>
                  <a:gd name="T9" fmla="*/ 0 h 97"/>
                  <a:gd name="T10" fmla="*/ 28 w 34"/>
                  <a:gd name="T11" fmla="*/ 0 h 97"/>
                  <a:gd name="T12" fmla="*/ 28 w 34"/>
                  <a:gd name="T13" fmla="*/ 18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97">
                    <a:moveTo>
                      <a:pt x="34" y="97"/>
                    </a:moveTo>
                    <a:lnTo>
                      <a:pt x="20" y="97"/>
                    </a:lnTo>
                    <a:lnTo>
                      <a:pt x="2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9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Line 546"/>
              <p:cNvSpPr>
                <a:spLocks noChangeShapeType="1"/>
              </p:cNvSpPr>
              <p:nvPr/>
            </p:nvSpPr>
            <p:spPr bwMode="auto">
              <a:xfrm>
                <a:off x="1034" y="3379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547"/>
              <p:cNvSpPr>
                <a:spLocks noChangeShapeType="1"/>
              </p:cNvSpPr>
              <p:nvPr/>
            </p:nvSpPr>
            <p:spPr bwMode="auto">
              <a:xfrm>
                <a:off x="1034" y="3406"/>
                <a:ext cx="1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Line 548"/>
              <p:cNvSpPr>
                <a:spLocks noChangeShapeType="1"/>
              </p:cNvSpPr>
              <p:nvPr/>
            </p:nvSpPr>
            <p:spPr bwMode="auto">
              <a:xfrm>
                <a:off x="1034" y="3432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Line 549"/>
              <p:cNvSpPr>
                <a:spLocks noChangeShapeType="1"/>
              </p:cNvSpPr>
              <p:nvPr/>
            </p:nvSpPr>
            <p:spPr bwMode="auto">
              <a:xfrm>
                <a:off x="1034" y="3459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Line 550"/>
              <p:cNvSpPr>
                <a:spLocks noChangeShapeType="1"/>
              </p:cNvSpPr>
              <p:nvPr/>
            </p:nvSpPr>
            <p:spPr bwMode="auto">
              <a:xfrm>
                <a:off x="900" y="3373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Line 551"/>
              <p:cNvSpPr>
                <a:spLocks noChangeShapeType="1"/>
              </p:cNvSpPr>
              <p:nvPr/>
            </p:nvSpPr>
            <p:spPr bwMode="auto">
              <a:xfrm>
                <a:off x="900" y="3399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Line 552"/>
              <p:cNvSpPr>
                <a:spLocks noChangeShapeType="1"/>
              </p:cNvSpPr>
              <p:nvPr/>
            </p:nvSpPr>
            <p:spPr bwMode="auto">
              <a:xfrm>
                <a:off x="900" y="3424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Line 553"/>
              <p:cNvSpPr>
                <a:spLocks noChangeShapeType="1"/>
              </p:cNvSpPr>
              <p:nvPr/>
            </p:nvSpPr>
            <p:spPr bwMode="auto">
              <a:xfrm>
                <a:off x="900" y="3451"/>
                <a:ext cx="0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Freeform 554"/>
              <p:cNvSpPr>
                <a:spLocks/>
              </p:cNvSpPr>
              <p:nvPr/>
            </p:nvSpPr>
            <p:spPr bwMode="auto">
              <a:xfrm>
                <a:off x="905" y="3387"/>
                <a:ext cx="30" cy="50"/>
              </a:xfrm>
              <a:custGeom>
                <a:avLst/>
                <a:gdLst>
                  <a:gd name="T0" fmla="*/ 26 w 34"/>
                  <a:gd name="T1" fmla="*/ 0 h 37"/>
                  <a:gd name="T2" fmla="*/ 0 w 34"/>
                  <a:gd name="T3" fmla="*/ 35 h 37"/>
                  <a:gd name="T4" fmla="*/ 26 w 34"/>
                  <a:gd name="T5" fmla="*/ 68 h 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" h="37">
                    <a:moveTo>
                      <a:pt x="34" y="0"/>
                    </a:moveTo>
                    <a:lnTo>
                      <a:pt x="0" y="19"/>
                    </a:lnTo>
                    <a:lnTo>
                      <a:pt x="34" y="3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555"/>
              <p:cNvSpPr>
                <a:spLocks noChangeShapeType="1"/>
              </p:cNvSpPr>
              <p:nvPr/>
            </p:nvSpPr>
            <p:spPr bwMode="auto">
              <a:xfrm>
                <a:off x="910" y="3412"/>
                <a:ext cx="99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Freeform 556"/>
              <p:cNvSpPr>
                <a:spLocks/>
              </p:cNvSpPr>
              <p:nvPr/>
            </p:nvSpPr>
            <p:spPr bwMode="auto">
              <a:xfrm>
                <a:off x="985" y="3387"/>
                <a:ext cx="31" cy="50"/>
              </a:xfrm>
              <a:custGeom>
                <a:avLst/>
                <a:gdLst>
                  <a:gd name="T0" fmla="*/ 0 w 34"/>
                  <a:gd name="T1" fmla="*/ 0 h 37"/>
                  <a:gd name="T2" fmla="*/ 28 w 34"/>
                  <a:gd name="T3" fmla="*/ 35 h 37"/>
                  <a:gd name="T4" fmla="*/ 0 w 34"/>
                  <a:gd name="T5" fmla="*/ 68 h 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" h="37">
                    <a:moveTo>
                      <a:pt x="0" y="0"/>
                    </a:moveTo>
                    <a:lnTo>
                      <a:pt x="34" y="19"/>
                    </a:lnTo>
                    <a:lnTo>
                      <a:pt x="0" y="3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1" name="Freeform 557"/>
              <p:cNvSpPr>
                <a:spLocks noEditPoints="1"/>
              </p:cNvSpPr>
              <p:nvPr/>
            </p:nvSpPr>
            <p:spPr bwMode="auto">
              <a:xfrm>
                <a:off x="930" y="3454"/>
                <a:ext cx="86" cy="124"/>
              </a:xfrm>
              <a:custGeom>
                <a:avLst/>
                <a:gdLst>
                  <a:gd name="T0" fmla="*/ 78 w 95"/>
                  <a:gd name="T1" fmla="*/ 169 h 91"/>
                  <a:gd name="T2" fmla="*/ 0 w 95"/>
                  <a:gd name="T3" fmla="*/ 169 h 91"/>
                  <a:gd name="T4" fmla="*/ 40 w 95"/>
                  <a:gd name="T5" fmla="*/ 0 h 91"/>
                  <a:gd name="T6" fmla="*/ 78 w 95"/>
                  <a:gd name="T7" fmla="*/ 169 h 91"/>
                  <a:gd name="T8" fmla="*/ 63 w 95"/>
                  <a:gd name="T9" fmla="*/ 159 h 91"/>
                  <a:gd name="T10" fmla="*/ 38 w 95"/>
                  <a:gd name="T11" fmla="*/ 42 h 91"/>
                  <a:gd name="T12" fmla="*/ 8 w 95"/>
                  <a:gd name="T13" fmla="*/ 159 h 91"/>
                  <a:gd name="T14" fmla="*/ 63 w 95"/>
                  <a:gd name="T15" fmla="*/ 159 h 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5" h="91">
                    <a:moveTo>
                      <a:pt x="95" y="91"/>
                    </a:moveTo>
                    <a:lnTo>
                      <a:pt x="0" y="91"/>
                    </a:lnTo>
                    <a:lnTo>
                      <a:pt x="49" y="0"/>
                    </a:lnTo>
                    <a:lnTo>
                      <a:pt x="95" y="91"/>
                    </a:lnTo>
                    <a:close/>
                    <a:moveTo>
                      <a:pt x="77" y="86"/>
                    </a:moveTo>
                    <a:lnTo>
                      <a:pt x="46" y="23"/>
                    </a:lnTo>
                    <a:lnTo>
                      <a:pt x="10" y="86"/>
                    </a:lnTo>
                    <a:lnTo>
                      <a:pt x="77" y="8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86" name="Picture 56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" y="2518"/>
              <a:ext cx="1493" cy="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1" name="Group 571"/>
          <p:cNvGrpSpPr>
            <a:grpSpLocks/>
          </p:cNvGrpSpPr>
          <p:nvPr/>
        </p:nvGrpSpPr>
        <p:grpSpPr bwMode="auto">
          <a:xfrm>
            <a:off x="768303" y="2373699"/>
            <a:ext cx="7897812" cy="2190750"/>
            <a:chOff x="363" y="877"/>
            <a:chExt cx="5206" cy="1591"/>
          </a:xfrm>
        </p:grpSpPr>
        <p:grpSp>
          <p:nvGrpSpPr>
            <p:cNvPr id="312" name="Group 569"/>
            <p:cNvGrpSpPr>
              <a:grpSpLocks/>
            </p:cNvGrpSpPr>
            <p:nvPr/>
          </p:nvGrpSpPr>
          <p:grpSpPr bwMode="auto">
            <a:xfrm>
              <a:off x="363" y="1002"/>
              <a:ext cx="2612" cy="1235"/>
              <a:chOff x="385" y="774"/>
              <a:chExt cx="2612" cy="1235"/>
            </a:xfrm>
          </p:grpSpPr>
          <p:sp>
            <p:nvSpPr>
              <p:cNvPr id="315" name="Freeform 87"/>
              <p:cNvSpPr>
                <a:spLocks/>
              </p:cNvSpPr>
              <p:nvPr/>
            </p:nvSpPr>
            <p:spPr bwMode="auto">
              <a:xfrm>
                <a:off x="1743" y="774"/>
                <a:ext cx="79" cy="86"/>
              </a:xfrm>
              <a:custGeom>
                <a:avLst/>
                <a:gdLst>
                  <a:gd name="T0" fmla="*/ 36 w 87"/>
                  <a:gd name="T1" fmla="*/ 0 h 64"/>
                  <a:gd name="T2" fmla="*/ 72 w 87"/>
                  <a:gd name="T3" fmla="*/ 116 h 64"/>
                  <a:gd name="T4" fmla="*/ 36 w 87"/>
                  <a:gd name="T5" fmla="*/ 0 h 64"/>
                  <a:gd name="T6" fmla="*/ 0 w 87"/>
                  <a:gd name="T7" fmla="*/ 116 h 64"/>
                  <a:gd name="T8" fmla="*/ 72 w 87"/>
                  <a:gd name="T9" fmla="*/ 116 h 64"/>
                  <a:gd name="T10" fmla="*/ 36 w 87"/>
                  <a:gd name="T11" fmla="*/ 0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7" h="64">
                    <a:moveTo>
                      <a:pt x="44" y="0"/>
                    </a:moveTo>
                    <a:lnTo>
                      <a:pt x="87" y="64"/>
                    </a:lnTo>
                    <a:lnTo>
                      <a:pt x="44" y="0"/>
                    </a:lnTo>
                    <a:lnTo>
                      <a:pt x="0" y="64"/>
                    </a:lnTo>
                    <a:lnTo>
                      <a:pt x="87" y="64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6" name="Freeform 88"/>
              <p:cNvSpPr>
                <a:spLocks/>
              </p:cNvSpPr>
              <p:nvPr/>
            </p:nvSpPr>
            <p:spPr bwMode="auto">
              <a:xfrm>
                <a:off x="1776" y="854"/>
                <a:ext cx="14" cy="346"/>
              </a:xfrm>
              <a:custGeom>
                <a:avLst/>
                <a:gdLst>
                  <a:gd name="T0" fmla="*/ 7 w 15"/>
                  <a:gd name="T1" fmla="*/ 468 h 256"/>
                  <a:gd name="T2" fmla="*/ 13 w 15"/>
                  <a:gd name="T3" fmla="*/ 468 h 256"/>
                  <a:gd name="T4" fmla="*/ 13 w 15"/>
                  <a:gd name="T5" fmla="*/ 0 h 256"/>
                  <a:gd name="T6" fmla="*/ 0 w 15"/>
                  <a:gd name="T7" fmla="*/ 0 h 256"/>
                  <a:gd name="T8" fmla="*/ 0 w 15"/>
                  <a:gd name="T9" fmla="*/ 468 h 256"/>
                  <a:gd name="T10" fmla="*/ 7 w 15"/>
                  <a:gd name="T11" fmla="*/ 468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256">
                    <a:moveTo>
                      <a:pt x="8" y="256"/>
                    </a:moveTo>
                    <a:lnTo>
                      <a:pt x="15" y="256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56"/>
                    </a:lnTo>
                    <a:lnTo>
                      <a:pt x="8" y="256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7" name="Freeform 223"/>
              <p:cNvSpPr>
                <a:spLocks/>
              </p:cNvSpPr>
              <p:nvPr/>
            </p:nvSpPr>
            <p:spPr bwMode="auto">
              <a:xfrm>
                <a:off x="770" y="1462"/>
                <a:ext cx="437" cy="500"/>
              </a:xfrm>
              <a:custGeom>
                <a:avLst/>
                <a:gdLst>
                  <a:gd name="T0" fmla="*/ 0 w 482"/>
                  <a:gd name="T1" fmla="*/ 56 h 369"/>
                  <a:gd name="T2" fmla="*/ 249 w 482"/>
                  <a:gd name="T3" fmla="*/ 678 h 369"/>
                  <a:gd name="T4" fmla="*/ 234 w 482"/>
                  <a:gd name="T5" fmla="*/ 576 h 369"/>
                  <a:gd name="T6" fmla="*/ 255 w 482"/>
                  <a:gd name="T7" fmla="*/ 538 h 369"/>
                  <a:gd name="T8" fmla="*/ 286 w 482"/>
                  <a:gd name="T9" fmla="*/ 565 h 369"/>
                  <a:gd name="T10" fmla="*/ 295 w 482"/>
                  <a:gd name="T11" fmla="*/ 659 h 369"/>
                  <a:gd name="T12" fmla="*/ 379 w 482"/>
                  <a:gd name="T13" fmla="*/ 402 h 369"/>
                  <a:gd name="T14" fmla="*/ 396 w 482"/>
                  <a:gd name="T15" fmla="*/ 274 h 369"/>
                  <a:gd name="T16" fmla="*/ 384 w 482"/>
                  <a:gd name="T17" fmla="*/ 0 h 3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2" h="369">
                    <a:moveTo>
                      <a:pt x="0" y="30"/>
                    </a:moveTo>
                    <a:lnTo>
                      <a:pt x="303" y="369"/>
                    </a:lnTo>
                    <a:lnTo>
                      <a:pt x="285" y="314"/>
                    </a:lnTo>
                    <a:lnTo>
                      <a:pt x="310" y="293"/>
                    </a:lnTo>
                    <a:lnTo>
                      <a:pt x="348" y="308"/>
                    </a:lnTo>
                    <a:lnTo>
                      <a:pt x="358" y="359"/>
                    </a:lnTo>
                    <a:lnTo>
                      <a:pt x="461" y="219"/>
                    </a:lnTo>
                    <a:lnTo>
                      <a:pt x="482" y="149"/>
                    </a:lnTo>
                    <a:lnTo>
                      <a:pt x="468" y="0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8" name="Line 224"/>
              <p:cNvSpPr>
                <a:spLocks noChangeShapeType="1"/>
              </p:cNvSpPr>
              <p:nvPr/>
            </p:nvSpPr>
            <p:spPr bwMode="auto">
              <a:xfrm flipH="1">
                <a:off x="1380" y="1605"/>
                <a:ext cx="169" cy="35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9" name="Freeform 225"/>
              <p:cNvSpPr>
                <a:spLocks/>
              </p:cNvSpPr>
              <p:nvPr/>
            </p:nvSpPr>
            <p:spPr bwMode="auto">
              <a:xfrm>
                <a:off x="1811" y="1354"/>
                <a:ext cx="61" cy="496"/>
              </a:xfrm>
              <a:custGeom>
                <a:avLst/>
                <a:gdLst>
                  <a:gd name="T0" fmla="*/ 0 w 67"/>
                  <a:gd name="T1" fmla="*/ 0 h 366"/>
                  <a:gd name="T2" fmla="*/ 28 w 67"/>
                  <a:gd name="T3" fmla="*/ 491 h 366"/>
                  <a:gd name="T4" fmla="*/ 56 w 67"/>
                  <a:gd name="T5" fmla="*/ 672 h 36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" h="366">
                    <a:moveTo>
                      <a:pt x="0" y="0"/>
                    </a:moveTo>
                    <a:lnTo>
                      <a:pt x="34" y="267"/>
                    </a:lnTo>
                    <a:lnTo>
                      <a:pt x="67" y="366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0" name="Line 226"/>
              <p:cNvSpPr>
                <a:spLocks noChangeShapeType="1"/>
              </p:cNvSpPr>
              <p:nvPr/>
            </p:nvSpPr>
            <p:spPr bwMode="auto">
              <a:xfrm flipH="1">
                <a:off x="2028" y="1458"/>
                <a:ext cx="59" cy="36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1" name="Freeform 227"/>
              <p:cNvSpPr>
                <a:spLocks/>
              </p:cNvSpPr>
              <p:nvPr/>
            </p:nvSpPr>
            <p:spPr bwMode="auto">
              <a:xfrm>
                <a:off x="2196" y="1410"/>
                <a:ext cx="147" cy="538"/>
              </a:xfrm>
              <a:custGeom>
                <a:avLst/>
                <a:gdLst>
                  <a:gd name="T0" fmla="*/ 99 w 162"/>
                  <a:gd name="T1" fmla="*/ 0 h 397"/>
                  <a:gd name="T2" fmla="*/ 133 w 162"/>
                  <a:gd name="T3" fmla="*/ 79 h 397"/>
                  <a:gd name="T4" fmla="*/ 54 w 162"/>
                  <a:gd name="T5" fmla="*/ 279 h 397"/>
                  <a:gd name="T6" fmla="*/ 18 w 162"/>
                  <a:gd name="T7" fmla="*/ 529 h 397"/>
                  <a:gd name="T8" fmla="*/ 0 w 162"/>
                  <a:gd name="T9" fmla="*/ 729 h 3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397">
                    <a:moveTo>
                      <a:pt x="120" y="0"/>
                    </a:moveTo>
                    <a:lnTo>
                      <a:pt x="162" y="43"/>
                    </a:lnTo>
                    <a:lnTo>
                      <a:pt x="65" y="152"/>
                    </a:lnTo>
                    <a:lnTo>
                      <a:pt x="22" y="288"/>
                    </a:lnTo>
                    <a:lnTo>
                      <a:pt x="0" y="397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2" name="Line 228"/>
              <p:cNvSpPr>
                <a:spLocks noChangeShapeType="1"/>
              </p:cNvSpPr>
              <p:nvPr/>
            </p:nvSpPr>
            <p:spPr bwMode="auto">
              <a:xfrm>
                <a:off x="2551" y="1425"/>
                <a:ext cx="29" cy="36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3" name="Line 229"/>
              <p:cNvSpPr>
                <a:spLocks noChangeShapeType="1"/>
              </p:cNvSpPr>
              <p:nvPr/>
            </p:nvSpPr>
            <p:spPr bwMode="auto">
              <a:xfrm>
                <a:off x="2687" y="1333"/>
                <a:ext cx="119" cy="38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324" name="Group 230"/>
              <p:cNvGrpSpPr>
                <a:grpSpLocks/>
              </p:cNvGrpSpPr>
              <p:nvPr/>
            </p:nvGrpSpPr>
            <p:grpSpPr bwMode="auto">
              <a:xfrm>
                <a:off x="748" y="1293"/>
                <a:ext cx="2248" cy="683"/>
                <a:chOff x="3136" y="2085"/>
                <a:chExt cx="2479" cy="504"/>
              </a:xfrm>
            </p:grpSpPr>
            <p:sp>
              <p:nvSpPr>
                <p:cNvPr id="432" name="Freeform 231"/>
                <p:cNvSpPr>
                  <a:spLocks/>
                </p:cNvSpPr>
                <p:nvPr/>
              </p:nvSpPr>
              <p:spPr bwMode="auto">
                <a:xfrm>
                  <a:off x="5495" y="2508"/>
                  <a:ext cx="92" cy="66"/>
                </a:xfrm>
                <a:custGeom>
                  <a:avLst/>
                  <a:gdLst>
                    <a:gd name="T0" fmla="*/ 92 w 92"/>
                    <a:gd name="T1" fmla="*/ 64 h 66"/>
                    <a:gd name="T2" fmla="*/ 61 w 92"/>
                    <a:gd name="T3" fmla="*/ 10 h 66"/>
                    <a:gd name="T4" fmla="*/ 23 w 92"/>
                    <a:gd name="T5" fmla="*/ 0 h 66"/>
                    <a:gd name="T6" fmla="*/ 0 w 92"/>
                    <a:gd name="T7" fmla="*/ 35 h 66"/>
                    <a:gd name="T8" fmla="*/ 27 w 92"/>
                    <a:gd name="T9" fmla="*/ 66 h 66"/>
                    <a:gd name="T10" fmla="*/ 92 w 92"/>
                    <a:gd name="T11" fmla="*/ 64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66">
                      <a:moveTo>
                        <a:pt x="92" y="64"/>
                      </a:moveTo>
                      <a:lnTo>
                        <a:pt x="61" y="10"/>
                      </a:lnTo>
                      <a:lnTo>
                        <a:pt x="23" y="0"/>
                      </a:lnTo>
                      <a:lnTo>
                        <a:pt x="0" y="35"/>
                      </a:lnTo>
                      <a:lnTo>
                        <a:pt x="27" y="66"/>
                      </a:lnTo>
                      <a:lnTo>
                        <a:pt x="92" y="64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3" name="Freeform 232"/>
                <p:cNvSpPr>
                  <a:spLocks/>
                </p:cNvSpPr>
                <p:nvPr/>
              </p:nvSpPr>
              <p:spPr bwMode="auto">
                <a:xfrm>
                  <a:off x="5495" y="2508"/>
                  <a:ext cx="92" cy="66"/>
                </a:xfrm>
                <a:custGeom>
                  <a:avLst/>
                  <a:gdLst>
                    <a:gd name="T0" fmla="*/ 92 w 92"/>
                    <a:gd name="T1" fmla="*/ 64 h 66"/>
                    <a:gd name="T2" fmla="*/ 61 w 92"/>
                    <a:gd name="T3" fmla="*/ 10 h 66"/>
                    <a:gd name="T4" fmla="*/ 23 w 92"/>
                    <a:gd name="T5" fmla="*/ 0 h 66"/>
                    <a:gd name="T6" fmla="*/ 0 w 92"/>
                    <a:gd name="T7" fmla="*/ 35 h 66"/>
                    <a:gd name="T8" fmla="*/ 27 w 92"/>
                    <a:gd name="T9" fmla="*/ 66 h 66"/>
                    <a:gd name="T10" fmla="*/ 92 w 92"/>
                    <a:gd name="T11" fmla="*/ 64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66">
                      <a:moveTo>
                        <a:pt x="92" y="64"/>
                      </a:moveTo>
                      <a:lnTo>
                        <a:pt x="61" y="10"/>
                      </a:lnTo>
                      <a:lnTo>
                        <a:pt x="23" y="0"/>
                      </a:lnTo>
                      <a:lnTo>
                        <a:pt x="0" y="35"/>
                      </a:lnTo>
                      <a:lnTo>
                        <a:pt x="27" y="66"/>
                      </a:lnTo>
                      <a:lnTo>
                        <a:pt x="92" y="64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4" name="Freeform 233"/>
                <p:cNvSpPr>
                  <a:spLocks/>
                </p:cNvSpPr>
                <p:nvPr/>
              </p:nvSpPr>
              <p:spPr bwMode="auto">
                <a:xfrm>
                  <a:off x="5303" y="2501"/>
                  <a:ext cx="59" cy="80"/>
                </a:xfrm>
                <a:custGeom>
                  <a:avLst/>
                  <a:gdLst>
                    <a:gd name="T0" fmla="*/ 59 w 59"/>
                    <a:gd name="T1" fmla="*/ 76 h 80"/>
                    <a:gd name="T2" fmla="*/ 59 w 59"/>
                    <a:gd name="T3" fmla="*/ 33 h 80"/>
                    <a:gd name="T4" fmla="*/ 16 w 59"/>
                    <a:gd name="T5" fmla="*/ 0 h 80"/>
                    <a:gd name="T6" fmla="*/ 0 w 59"/>
                    <a:gd name="T7" fmla="*/ 45 h 80"/>
                    <a:gd name="T8" fmla="*/ 16 w 59"/>
                    <a:gd name="T9" fmla="*/ 80 h 80"/>
                    <a:gd name="T10" fmla="*/ 59 w 5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9" h="80">
                      <a:moveTo>
                        <a:pt x="59" y="76"/>
                      </a:moveTo>
                      <a:lnTo>
                        <a:pt x="59" y="33"/>
                      </a:lnTo>
                      <a:lnTo>
                        <a:pt x="16" y="0"/>
                      </a:lnTo>
                      <a:lnTo>
                        <a:pt x="0" y="45"/>
                      </a:lnTo>
                      <a:lnTo>
                        <a:pt x="16" y="80"/>
                      </a:lnTo>
                      <a:lnTo>
                        <a:pt x="59" y="7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5" name="Freeform 234"/>
                <p:cNvSpPr>
                  <a:spLocks/>
                </p:cNvSpPr>
                <p:nvPr/>
              </p:nvSpPr>
              <p:spPr bwMode="auto">
                <a:xfrm>
                  <a:off x="5303" y="2501"/>
                  <a:ext cx="59" cy="80"/>
                </a:xfrm>
                <a:custGeom>
                  <a:avLst/>
                  <a:gdLst>
                    <a:gd name="T0" fmla="*/ 59 w 59"/>
                    <a:gd name="T1" fmla="*/ 76 h 80"/>
                    <a:gd name="T2" fmla="*/ 59 w 59"/>
                    <a:gd name="T3" fmla="*/ 33 h 80"/>
                    <a:gd name="T4" fmla="*/ 16 w 59"/>
                    <a:gd name="T5" fmla="*/ 0 h 80"/>
                    <a:gd name="T6" fmla="*/ 0 w 59"/>
                    <a:gd name="T7" fmla="*/ 45 h 80"/>
                    <a:gd name="T8" fmla="*/ 16 w 59"/>
                    <a:gd name="T9" fmla="*/ 80 h 80"/>
                    <a:gd name="T10" fmla="*/ 59 w 5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9" h="80">
                      <a:moveTo>
                        <a:pt x="59" y="76"/>
                      </a:moveTo>
                      <a:lnTo>
                        <a:pt x="59" y="33"/>
                      </a:lnTo>
                      <a:lnTo>
                        <a:pt x="16" y="0"/>
                      </a:lnTo>
                      <a:lnTo>
                        <a:pt x="0" y="45"/>
                      </a:lnTo>
                      <a:lnTo>
                        <a:pt x="16" y="80"/>
                      </a:lnTo>
                      <a:lnTo>
                        <a:pt x="59" y="7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6" name="Freeform 235"/>
                <p:cNvSpPr>
                  <a:spLocks/>
                </p:cNvSpPr>
                <p:nvPr/>
              </p:nvSpPr>
              <p:spPr bwMode="auto">
                <a:xfrm>
                  <a:off x="4975" y="2500"/>
                  <a:ext cx="69" cy="86"/>
                </a:xfrm>
                <a:custGeom>
                  <a:avLst/>
                  <a:gdLst>
                    <a:gd name="T0" fmla="*/ 69 w 69"/>
                    <a:gd name="T1" fmla="*/ 86 h 86"/>
                    <a:gd name="T2" fmla="*/ 61 w 69"/>
                    <a:gd name="T3" fmla="*/ 21 h 86"/>
                    <a:gd name="T4" fmla="*/ 28 w 69"/>
                    <a:gd name="T5" fmla="*/ 0 h 86"/>
                    <a:gd name="T6" fmla="*/ 0 w 69"/>
                    <a:gd name="T7" fmla="*/ 29 h 86"/>
                    <a:gd name="T8" fmla="*/ 4 w 69"/>
                    <a:gd name="T9" fmla="*/ 81 h 86"/>
                    <a:gd name="T10" fmla="*/ 69 w 69"/>
                    <a:gd name="T11" fmla="*/ 86 h 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6">
                      <a:moveTo>
                        <a:pt x="69" y="86"/>
                      </a:moveTo>
                      <a:lnTo>
                        <a:pt x="61" y="21"/>
                      </a:lnTo>
                      <a:lnTo>
                        <a:pt x="28" y="0"/>
                      </a:lnTo>
                      <a:lnTo>
                        <a:pt x="0" y="29"/>
                      </a:lnTo>
                      <a:lnTo>
                        <a:pt x="4" y="81"/>
                      </a:lnTo>
                      <a:lnTo>
                        <a:pt x="69" y="8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7" name="Freeform 236"/>
                <p:cNvSpPr>
                  <a:spLocks/>
                </p:cNvSpPr>
                <p:nvPr/>
              </p:nvSpPr>
              <p:spPr bwMode="auto">
                <a:xfrm>
                  <a:off x="4975" y="2500"/>
                  <a:ext cx="69" cy="86"/>
                </a:xfrm>
                <a:custGeom>
                  <a:avLst/>
                  <a:gdLst>
                    <a:gd name="T0" fmla="*/ 69 w 69"/>
                    <a:gd name="T1" fmla="*/ 86 h 86"/>
                    <a:gd name="T2" fmla="*/ 61 w 69"/>
                    <a:gd name="T3" fmla="*/ 21 h 86"/>
                    <a:gd name="T4" fmla="*/ 28 w 69"/>
                    <a:gd name="T5" fmla="*/ 0 h 86"/>
                    <a:gd name="T6" fmla="*/ 0 w 69"/>
                    <a:gd name="T7" fmla="*/ 29 h 86"/>
                    <a:gd name="T8" fmla="*/ 4 w 69"/>
                    <a:gd name="T9" fmla="*/ 81 h 86"/>
                    <a:gd name="T10" fmla="*/ 69 w 69"/>
                    <a:gd name="T11" fmla="*/ 86 h 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6">
                      <a:moveTo>
                        <a:pt x="69" y="86"/>
                      </a:moveTo>
                      <a:lnTo>
                        <a:pt x="61" y="21"/>
                      </a:lnTo>
                      <a:lnTo>
                        <a:pt x="28" y="0"/>
                      </a:lnTo>
                      <a:lnTo>
                        <a:pt x="0" y="29"/>
                      </a:lnTo>
                      <a:lnTo>
                        <a:pt x="4" y="81"/>
                      </a:lnTo>
                      <a:lnTo>
                        <a:pt x="69" y="8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8" name="Freeform 237"/>
                <p:cNvSpPr>
                  <a:spLocks/>
                </p:cNvSpPr>
                <p:nvPr/>
              </p:nvSpPr>
              <p:spPr bwMode="auto">
                <a:xfrm>
                  <a:off x="4862" y="2501"/>
                  <a:ext cx="91" cy="80"/>
                </a:xfrm>
                <a:custGeom>
                  <a:avLst/>
                  <a:gdLst>
                    <a:gd name="T0" fmla="*/ 73 w 91"/>
                    <a:gd name="T1" fmla="*/ 78 h 80"/>
                    <a:gd name="T2" fmla="*/ 91 w 91"/>
                    <a:gd name="T3" fmla="*/ 33 h 80"/>
                    <a:gd name="T4" fmla="*/ 73 w 91"/>
                    <a:gd name="T5" fmla="*/ 0 h 80"/>
                    <a:gd name="T6" fmla="*/ 30 w 91"/>
                    <a:gd name="T7" fmla="*/ 13 h 80"/>
                    <a:gd name="T8" fmla="*/ 0 w 91"/>
                    <a:gd name="T9" fmla="*/ 80 h 80"/>
                    <a:gd name="T10" fmla="*/ 73 w 91"/>
                    <a:gd name="T11" fmla="*/ 78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" h="80">
                      <a:moveTo>
                        <a:pt x="73" y="78"/>
                      </a:moveTo>
                      <a:lnTo>
                        <a:pt x="91" y="33"/>
                      </a:lnTo>
                      <a:lnTo>
                        <a:pt x="73" y="0"/>
                      </a:lnTo>
                      <a:lnTo>
                        <a:pt x="30" y="13"/>
                      </a:lnTo>
                      <a:lnTo>
                        <a:pt x="0" y="80"/>
                      </a:lnTo>
                      <a:lnTo>
                        <a:pt x="73" y="78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9" name="Freeform 238"/>
                <p:cNvSpPr>
                  <a:spLocks/>
                </p:cNvSpPr>
                <p:nvPr/>
              </p:nvSpPr>
              <p:spPr bwMode="auto">
                <a:xfrm>
                  <a:off x="4862" y="2501"/>
                  <a:ext cx="91" cy="80"/>
                </a:xfrm>
                <a:custGeom>
                  <a:avLst/>
                  <a:gdLst>
                    <a:gd name="T0" fmla="*/ 73 w 91"/>
                    <a:gd name="T1" fmla="*/ 78 h 80"/>
                    <a:gd name="T2" fmla="*/ 91 w 91"/>
                    <a:gd name="T3" fmla="*/ 33 h 80"/>
                    <a:gd name="T4" fmla="*/ 73 w 91"/>
                    <a:gd name="T5" fmla="*/ 0 h 80"/>
                    <a:gd name="T6" fmla="*/ 30 w 91"/>
                    <a:gd name="T7" fmla="*/ 13 h 80"/>
                    <a:gd name="T8" fmla="*/ 0 w 91"/>
                    <a:gd name="T9" fmla="*/ 80 h 80"/>
                    <a:gd name="T10" fmla="*/ 73 w 91"/>
                    <a:gd name="T11" fmla="*/ 78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" h="80">
                      <a:moveTo>
                        <a:pt x="73" y="78"/>
                      </a:moveTo>
                      <a:lnTo>
                        <a:pt x="91" y="33"/>
                      </a:lnTo>
                      <a:lnTo>
                        <a:pt x="73" y="0"/>
                      </a:lnTo>
                      <a:lnTo>
                        <a:pt x="30" y="13"/>
                      </a:lnTo>
                      <a:lnTo>
                        <a:pt x="0" y="80"/>
                      </a:lnTo>
                      <a:lnTo>
                        <a:pt x="73" y="78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0" name="Freeform 239"/>
                <p:cNvSpPr>
                  <a:spLocks/>
                </p:cNvSpPr>
                <p:nvPr/>
              </p:nvSpPr>
              <p:spPr bwMode="auto">
                <a:xfrm>
                  <a:off x="4764" y="2506"/>
                  <a:ext cx="92" cy="75"/>
                </a:xfrm>
                <a:custGeom>
                  <a:avLst/>
                  <a:gdLst>
                    <a:gd name="T0" fmla="*/ 67 w 92"/>
                    <a:gd name="T1" fmla="*/ 75 h 75"/>
                    <a:gd name="T2" fmla="*/ 92 w 92"/>
                    <a:gd name="T3" fmla="*/ 37 h 75"/>
                    <a:gd name="T4" fmla="*/ 69 w 92"/>
                    <a:gd name="T5" fmla="*/ 0 h 75"/>
                    <a:gd name="T6" fmla="*/ 33 w 92"/>
                    <a:gd name="T7" fmla="*/ 12 h 75"/>
                    <a:gd name="T8" fmla="*/ 0 w 92"/>
                    <a:gd name="T9" fmla="*/ 68 h 75"/>
                    <a:gd name="T10" fmla="*/ 67 w 92"/>
                    <a:gd name="T11" fmla="*/ 75 h 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75">
                      <a:moveTo>
                        <a:pt x="67" y="75"/>
                      </a:moveTo>
                      <a:lnTo>
                        <a:pt x="92" y="37"/>
                      </a:lnTo>
                      <a:lnTo>
                        <a:pt x="69" y="0"/>
                      </a:lnTo>
                      <a:lnTo>
                        <a:pt x="33" y="12"/>
                      </a:lnTo>
                      <a:lnTo>
                        <a:pt x="0" y="68"/>
                      </a:lnTo>
                      <a:lnTo>
                        <a:pt x="67" y="7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1" name="Freeform 240"/>
                <p:cNvSpPr>
                  <a:spLocks/>
                </p:cNvSpPr>
                <p:nvPr/>
              </p:nvSpPr>
              <p:spPr bwMode="auto">
                <a:xfrm>
                  <a:off x="4764" y="2506"/>
                  <a:ext cx="92" cy="75"/>
                </a:xfrm>
                <a:custGeom>
                  <a:avLst/>
                  <a:gdLst>
                    <a:gd name="T0" fmla="*/ 67 w 92"/>
                    <a:gd name="T1" fmla="*/ 75 h 75"/>
                    <a:gd name="T2" fmla="*/ 92 w 92"/>
                    <a:gd name="T3" fmla="*/ 37 h 75"/>
                    <a:gd name="T4" fmla="*/ 69 w 92"/>
                    <a:gd name="T5" fmla="*/ 0 h 75"/>
                    <a:gd name="T6" fmla="*/ 33 w 92"/>
                    <a:gd name="T7" fmla="*/ 12 h 75"/>
                    <a:gd name="T8" fmla="*/ 0 w 92"/>
                    <a:gd name="T9" fmla="*/ 68 h 75"/>
                    <a:gd name="T10" fmla="*/ 67 w 92"/>
                    <a:gd name="T11" fmla="*/ 75 h 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75">
                      <a:moveTo>
                        <a:pt x="67" y="75"/>
                      </a:moveTo>
                      <a:lnTo>
                        <a:pt x="92" y="37"/>
                      </a:lnTo>
                      <a:lnTo>
                        <a:pt x="69" y="0"/>
                      </a:lnTo>
                      <a:lnTo>
                        <a:pt x="33" y="12"/>
                      </a:lnTo>
                      <a:lnTo>
                        <a:pt x="0" y="68"/>
                      </a:lnTo>
                      <a:lnTo>
                        <a:pt x="67" y="7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2" name="Freeform 241"/>
                <p:cNvSpPr>
                  <a:spLocks/>
                </p:cNvSpPr>
                <p:nvPr/>
              </p:nvSpPr>
              <p:spPr bwMode="auto">
                <a:xfrm>
                  <a:off x="4536" y="2513"/>
                  <a:ext cx="89" cy="61"/>
                </a:xfrm>
                <a:custGeom>
                  <a:avLst/>
                  <a:gdLst>
                    <a:gd name="T0" fmla="*/ 70 w 89"/>
                    <a:gd name="T1" fmla="*/ 61 h 61"/>
                    <a:gd name="T2" fmla="*/ 89 w 89"/>
                    <a:gd name="T3" fmla="*/ 36 h 61"/>
                    <a:gd name="T4" fmla="*/ 89 w 89"/>
                    <a:gd name="T5" fmla="*/ 0 h 61"/>
                    <a:gd name="T6" fmla="*/ 50 w 89"/>
                    <a:gd name="T7" fmla="*/ 8 h 61"/>
                    <a:gd name="T8" fmla="*/ 0 w 89"/>
                    <a:gd name="T9" fmla="*/ 61 h 61"/>
                    <a:gd name="T10" fmla="*/ 70 w 89"/>
                    <a:gd name="T11" fmla="*/ 61 h 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9" h="61">
                      <a:moveTo>
                        <a:pt x="70" y="61"/>
                      </a:moveTo>
                      <a:lnTo>
                        <a:pt x="89" y="36"/>
                      </a:lnTo>
                      <a:lnTo>
                        <a:pt x="89" y="0"/>
                      </a:lnTo>
                      <a:lnTo>
                        <a:pt x="50" y="8"/>
                      </a:lnTo>
                      <a:lnTo>
                        <a:pt x="0" y="61"/>
                      </a:lnTo>
                      <a:lnTo>
                        <a:pt x="70" y="61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3" name="Freeform 242"/>
                <p:cNvSpPr>
                  <a:spLocks/>
                </p:cNvSpPr>
                <p:nvPr/>
              </p:nvSpPr>
              <p:spPr bwMode="auto">
                <a:xfrm>
                  <a:off x="4536" y="2513"/>
                  <a:ext cx="89" cy="61"/>
                </a:xfrm>
                <a:custGeom>
                  <a:avLst/>
                  <a:gdLst>
                    <a:gd name="T0" fmla="*/ 70 w 89"/>
                    <a:gd name="T1" fmla="*/ 61 h 61"/>
                    <a:gd name="T2" fmla="*/ 89 w 89"/>
                    <a:gd name="T3" fmla="*/ 36 h 61"/>
                    <a:gd name="T4" fmla="*/ 89 w 89"/>
                    <a:gd name="T5" fmla="*/ 0 h 61"/>
                    <a:gd name="T6" fmla="*/ 50 w 89"/>
                    <a:gd name="T7" fmla="*/ 8 h 61"/>
                    <a:gd name="T8" fmla="*/ 0 w 89"/>
                    <a:gd name="T9" fmla="*/ 61 h 61"/>
                    <a:gd name="T10" fmla="*/ 70 w 89"/>
                    <a:gd name="T11" fmla="*/ 61 h 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9" h="61">
                      <a:moveTo>
                        <a:pt x="70" y="61"/>
                      </a:moveTo>
                      <a:lnTo>
                        <a:pt x="89" y="36"/>
                      </a:lnTo>
                      <a:lnTo>
                        <a:pt x="89" y="0"/>
                      </a:lnTo>
                      <a:lnTo>
                        <a:pt x="50" y="8"/>
                      </a:lnTo>
                      <a:lnTo>
                        <a:pt x="0" y="61"/>
                      </a:lnTo>
                      <a:lnTo>
                        <a:pt x="70" y="6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4" name="Freeform 243"/>
                <p:cNvSpPr>
                  <a:spLocks/>
                </p:cNvSpPr>
                <p:nvPr/>
              </p:nvSpPr>
              <p:spPr bwMode="auto">
                <a:xfrm>
                  <a:off x="4428" y="2498"/>
                  <a:ext cx="79" cy="79"/>
                </a:xfrm>
                <a:custGeom>
                  <a:avLst/>
                  <a:gdLst>
                    <a:gd name="T0" fmla="*/ 79 w 79"/>
                    <a:gd name="T1" fmla="*/ 79 h 79"/>
                    <a:gd name="T2" fmla="*/ 61 w 79"/>
                    <a:gd name="T3" fmla="*/ 23 h 79"/>
                    <a:gd name="T4" fmla="*/ 25 w 79"/>
                    <a:gd name="T5" fmla="*/ 0 h 79"/>
                    <a:gd name="T6" fmla="*/ 0 w 79"/>
                    <a:gd name="T7" fmla="*/ 31 h 79"/>
                    <a:gd name="T8" fmla="*/ 21 w 79"/>
                    <a:gd name="T9" fmla="*/ 74 h 79"/>
                    <a:gd name="T10" fmla="*/ 79 w 79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9" h="79">
                      <a:moveTo>
                        <a:pt x="79" y="79"/>
                      </a:moveTo>
                      <a:lnTo>
                        <a:pt x="61" y="23"/>
                      </a:lnTo>
                      <a:lnTo>
                        <a:pt x="25" y="0"/>
                      </a:lnTo>
                      <a:lnTo>
                        <a:pt x="0" y="31"/>
                      </a:lnTo>
                      <a:lnTo>
                        <a:pt x="21" y="74"/>
                      </a:lnTo>
                      <a:lnTo>
                        <a:pt x="79" y="7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5" name="Freeform 244"/>
                <p:cNvSpPr>
                  <a:spLocks/>
                </p:cNvSpPr>
                <p:nvPr/>
              </p:nvSpPr>
              <p:spPr bwMode="auto">
                <a:xfrm>
                  <a:off x="4428" y="2498"/>
                  <a:ext cx="79" cy="79"/>
                </a:xfrm>
                <a:custGeom>
                  <a:avLst/>
                  <a:gdLst>
                    <a:gd name="T0" fmla="*/ 79 w 79"/>
                    <a:gd name="T1" fmla="*/ 79 h 79"/>
                    <a:gd name="T2" fmla="*/ 61 w 79"/>
                    <a:gd name="T3" fmla="*/ 23 h 79"/>
                    <a:gd name="T4" fmla="*/ 25 w 79"/>
                    <a:gd name="T5" fmla="*/ 0 h 79"/>
                    <a:gd name="T6" fmla="*/ 0 w 79"/>
                    <a:gd name="T7" fmla="*/ 31 h 79"/>
                    <a:gd name="T8" fmla="*/ 21 w 79"/>
                    <a:gd name="T9" fmla="*/ 74 h 79"/>
                    <a:gd name="T10" fmla="*/ 79 w 79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9" h="79">
                      <a:moveTo>
                        <a:pt x="79" y="79"/>
                      </a:moveTo>
                      <a:lnTo>
                        <a:pt x="61" y="23"/>
                      </a:lnTo>
                      <a:lnTo>
                        <a:pt x="25" y="0"/>
                      </a:lnTo>
                      <a:lnTo>
                        <a:pt x="0" y="31"/>
                      </a:lnTo>
                      <a:lnTo>
                        <a:pt x="21" y="74"/>
                      </a:lnTo>
                      <a:lnTo>
                        <a:pt x="79" y="7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6" name="Freeform 245"/>
                <p:cNvSpPr>
                  <a:spLocks/>
                </p:cNvSpPr>
                <p:nvPr/>
              </p:nvSpPr>
              <p:spPr bwMode="auto">
                <a:xfrm>
                  <a:off x="4191" y="2500"/>
                  <a:ext cx="96" cy="79"/>
                </a:xfrm>
                <a:custGeom>
                  <a:avLst/>
                  <a:gdLst>
                    <a:gd name="T0" fmla="*/ 92 w 96"/>
                    <a:gd name="T1" fmla="*/ 77 h 79"/>
                    <a:gd name="T2" fmla="*/ 96 w 96"/>
                    <a:gd name="T3" fmla="*/ 26 h 79"/>
                    <a:gd name="T4" fmla="*/ 53 w 96"/>
                    <a:gd name="T5" fmla="*/ 0 h 79"/>
                    <a:gd name="T6" fmla="*/ 21 w 96"/>
                    <a:gd name="T7" fmla="*/ 23 h 79"/>
                    <a:gd name="T8" fmla="*/ 29 w 96"/>
                    <a:gd name="T9" fmla="*/ 79 h 79"/>
                    <a:gd name="T10" fmla="*/ 0 w 96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6" h="79">
                      <a:moveTo>
                        <a:pt x="92" y="77"/>
                      </a:moveTo>
                      <a:lnTo>
                        <a:pt x="96" y="26"/>
                      </a:lnTo>
                      <a:lnTo>
                        <a:pt x="53" y="0"/>
                      </a:lnTo>
                      <a:lnTo>
                        <a:pt x="21" y="23"/>
                      </a:lnTo>
                      <a:lnTo>
                        <a:pt x="29" y="79"/>
                      </a:lnTo>
                      <a:lnTo>
                        <a:pt x="0" y="7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7" name="Freeform 246"/>
                <p:cNvSpPr>
                  <a:spLocks/>
                </p:cNvSpPr>
                <p:nvPr/>
              </p:nvSpPr>
              <p:spPr bwMode="auto">
                <a:xfrm>
                  <a:off x="4220" y="2501"/>
                  <a:ext cx="67" cy="85"/>
                </a:xfrm>
                <a:custGeom>
                  <a:avLst/>
                  <a:gdLst>
                    <a:gd name="T0" fmla="*/ 63 w 67"/>
                    <a:gd name="T1" fmla="*/ 80 h 85"/>
                    <a:gd name="T2" fmla="*/ 67 w 67"/>
                    <a:gd name="T3" fmla="*/ 22 h 85"/>
                    <a:gd name="T4" fmla="*/ 32 w 67"/>
                    <a:gd name="T5" fmla="*/ 0 h 85"/>
                    <a:gd name="T6" fmla="*/ 0 w 67"/>
                    <a:gd name="T7" fmla="*/ 22 h 85"/>
                    <a:gd name="T8" fmla="*/ 2 w 67"/>
                    <a:gd name="T9" fmla="*/ 85 h 85"/>
                    <a:gd name="T10" fmla="*/ 63 w 67"/>
                    <a:gd name="T11" fmla="*/ 80 h 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85">
                      <a:moveTo>
                        <a:pt x="63" y="80"/>
                      </a:moveTo>
                      <a:lnTo>
                        <a:pt x="67" y="22"/>
                      </a:lnTo>
                      <a:lnTo>
                        <a:pt x="32" y="0"/>
                      </a:lnTo>
                      <a:lnTo>
                        <a:pt x="0" y="22"/>
                      </a:lnTo>
                      <a:lnTo>
                        <a:pt x="2" y="85"/>
                      </a:lnTo>
                      <a:lnTo>
                        <a:pt x="63" y="8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8" name="Freeform 247"/>
                <p:cNvSpPr>
                  <a:spLocks/>
                </p:cNvSpPr>
                <p:nvPr/>
              </p:nvSpPr>
              <p:spPr bwMode="auto">
                <a:xfrm>
                  <a:off x="4220" y="2501"/>
                  <a:ext cx="67" cy="85"/>
                </a:xfrm>
                <a:custGeom>
                  <a:avLst/>
                  <a:gdLst>
                    <a:gd name="T0" fmla="*/ 63 w 67"/>
                    <a:gd name="T1" fmla="*/ 80 h 85"/>
                    <a:gd name="T2" fmla="*/ 67 w 67"/>
                    <a:gd name="T3" fmla="*/ 22 h 85"/>
                    <a:gd name="T4" fmla="*/ 32 w 67"/>
                    <a:gd name="T5" fmla="*/ 0 h 85"/>
                    <a:gd name="T6" fmla="*/ 0 w 67"/>
                    <a:gd name="T7" fmla="*/ 22 h 85"/>
                    <a:gd name="T8" fmla="*/ 2 w 67"/>
                    <a:gd name="T9" fmla="*/ 85 h 85"/>
                    <a:gd name="T10" fmla="*/ 63 w 67"/>
                    <a:gd name="T11" fmla="*/ 80 h 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85">
                      <a:moveTo>
                        <a:pt x="63" y="80"/>
                      </a:moveTo>
                      <a:lnTo>
                        <a:pt x="67" y="22"/>
                      </a:lnTo>
                      <a:lnTo>
                        <a:pt x="32" y="0"/>
                      </a:lnTo>
                      <a:lnTo>
                        <a:pt x="0" y="22"/>
                      </a:lnTo>
                      <a:lnTo>
                        <a:pt x="2" y="85"/>
                      </a:lnTo>
                      <a:lnTo>
                        <a:pt x="63" y="8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9" name="Freeform 248"/>
                <p:cNvSpPr>
                  <a:spLocks/>
                </p:cNvSpPr>
                <p:nvPr/>
              </p:nvSpPr>
              <p:spPr bwMode="auto">
                <a:xfrm>
                  <a:off x="4116" y="2510"/>
                  <a:ext cx="92" cy="71"/>
                </a:xfrm>
                <a:custGeom>
                  <a:avLst/>
                  <a:gdLst>
                    <a:gd name="T0" fmla="*/ 67 w 92"/>
                    <a:gd name="T1" fmla="*/ 71 h 71"/>
                    <a:gd name="T2" fmla="*/ 92 w 92"/>
                    <a:gd name="T3" fmla="*/ 38 h 71"/>
                    <a:gd name="T4" fmla="*/ 84 w 92"/>
                    <a:gd name="T5" fmla="*/ 0 h 71"/>
                    <a:gd name="T6" fmla="*/ 45 w 92"/>
                    <a:gd name="T7" fmla="*/ 6 h 71"/>
                    <a:gd name="T8" fmla="*/ 0 w 92"/>
                    <a:gd name="T9" fmla="*/ 47 h 71"/>
                    <a:gd name="T10" fmla="*/ 0 w 92"/>
                    <a:gd name="T11" fmla="*/ 64 h 71"/>
                    <a:gd name="T12" fmla="*/ 67 w 92"/>
                    <a:gd name="T13" fmla="*/ 7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2" h="71">
                      <a:moveTo>
                        <a:pt x="67" y="71"/>
                      </a:moveTo>
                      <a:lnTo>
                        <a:pt x="92" y="38"/>
                      </a:lnTo>
                      <a:lnTo>
                        <a:pt x="84" y="0"/>
                      </a:lnTo>
                      <a:lnTo>
                        <a:pt x="45" y="6"/>
                      </a:lnTo>
                      <a:lnTo>
                        <a:pt x="0" y="47"/>
                      </a:lnTo>
                      <a:lnTo>
                        <a:pt x="0" y="64"/>
                      </a:lnTo>
                      <a:lnTo>
                        <a:pt x="67" y="71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0" name="Freeform 249"/>
                <p:cNvSpPr>
                  <a:spLocks/>
                </p:cNvSpPr>
                <p:nvPr/>
              </p:nvSpPr>
              <p:spPr bwMode="auto">
                <a:xfrm>
                  <a:off x="4116" y="2510"/>
                  <a:ext cx="92" cy="71"/>
                </a:xfrm>
                <a:custGeom>
                  <a:avLst/>
                  <a:gdLst>
                    <a:gd name="T0" fmla="*/ 67 w 92"/>
                    <a:gd name="T1" fmla="*/ 71 h 71"/>
                    <a:gd name="T2" fmla="*/ 92 w 92"/>
                    <a:gd name="T3" fmla="*/ 38 h 71"/>
                    <a:gd name="T4" fmla="*/ 84 w 92"/>
                    <a:gd name="T5" fmla="*/ 0 h 71"/>
                    <a:gd name="T6" fmla="*/ 45 w 92"/>
                    <a:gd name="T7" fmla="*/ 6 h 71"/>
                    <a:gd name="T8" fmla="*/ 0 w 92"/>
                    <a:gd name="T9" fmla="*/ 47 h 71"/>
                    <a:gd name="T10" fmla="*/ 0 w 92"/>
                    <a:gd name="T11" fmla="*/ 64 h 71"/>
                    <a:gd name="T12" fmla="*/ 67 w 92"/>
                    <a:gd name="T13" fmla="*/ 7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2" h="71">
                      <a:moveTo>
                        <a:pt x="67" y="71"/>
                      </a:moveTo>
                      <a:lnTo>
                        <a:pt x="92" y="38"/>
                      </a:lnTo>
                      <a:lnTo>
                        <a:pt x="84" y="0"/>
                      </a:lnTo>
                      <a:lnTo>
                        <a:pt x="45" y="6"/>
                      </a:lnTo>
                      <a:lnTo>
                        <a:pt x="0" y="47"/>
                      </a:lnTo>
                      <a:lnTo>
                        <a:pt x="0" y="64"/>
                      </a:lnTo>
                      <a:lnTo>
                        <a:pt x="67" y="7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" name="Freeform 250"/>
                <p:cNvSpPr>
                  <a:spLocks/>
                </p:cNvSpPr>
                <p:nvPr/>
              </p:nvSpPr>
              <p:spPr bwMode="auto">
                <a:xfrm>
                  <a:off x="3772" y="2500"/>
                  <a:ext cx="75" cy="77"/>
                </a:xfrm>
                <a:custGeom>
                  <a:avLst/>
                  <a:gdLst>
                    <a:gd name="T0" fmla="*/ 75 w 75"/>
                    <a:gd name="T1" fmla="*/ 77 h 77"/>
                    <a:gd name="T2" fmla="*/ 71 w 75"/>
                    <a:gd name="T3" fmla="*/ 18 h 77"/>
                    <a:gd name="T4" fmla="*/ 31 w 75"/>
                    <a:gd name="T5" fmla="*/ 0 h 77"/>
                    <a:gd name="T6" fmla="*/ 6 w 75"/>
                    <a:gd name="T7" fmla="*/ 23 h 77"/>
                    <a:gd name="T8" fmla="*/ 0 w 75"/>
                    <a:gd name="T9" fmla="*/ 72 h 77"/>
                    <a:gd name="T10" fmla="*/ 75 w 75"/>
                    <a:gd name="T11" fmla="*/ 77 h 7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5" h="77">
                      <a:moveTo>
                        <a:pt x="75" y="77"/>
                      </a:moveTo>
                      <a:lnTo>
                        <a:pt x="71" y="18"/>
                      </a:lnTo>
                      <a:lnTo>
                        <a:pt x="31" y="0"/>
                      </a:lnTo>
                      <a:lnTo>
                        <a:pt x="6" y="23"/>
                      </a:lnTo>
                      <a:lnTo>
                        <a:pt x="0" y="72"/>
                      </a:lnTo>
                      <a:lnTo>
                        <a:pt x="75" y="77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2" name="Freeform 251"/>
                <p:cNvSpPr>
                  <a:spLocks/>
                </p:cNvSpPr>
                <p:nvPr/>
              </p:nvSpPr>
              <p:spPr bwMode="auto">
                <a:xfrm>
                  <a:off x="3772" y="2500"/>
                  <a:ext cx="75" cy="77"/>
                </a:xfrm>
                <a:custGeom>
                  <a:avLst/>
                  <a:gdLst>
                    <a:gd name="T0" fmla="*/ 75 w 75"/>
                    <a:gd name="T1" fmla="*/ 77 h 77"/>
                    <a:gd name="T2" fmla="*/ 71 w 75"/>
                    <a:gd name="T3" fmla="*/ 18 h 77"/>
                    <a:gd name="T4" fmla="*/ 31 w 75"/>
                    <a:gd name="T5" fmla="*/ 0 h 77"/>
                    <a:gd name="T6" fmla="*/ 6 w 75"/>
                    <a:gd name="T7" fmla="*/ 23 h 77"/>
                    <a:gd name="T8" fmla="*/ 0 w 75"/>
                    <a:gd name="T9" fmla="*/ 72 h 77"/>
                    <a:gd name="T10" fmla="*/ 75 w 75"/>
                    <a:gd name="T11" fmla="*/ 77 h 7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5" h="77">
                      <a:moveTo>
                        <a:pt x="75" y="77"/>
                      </a:moveTo>
                      <a:lnTo>
                        <a:pt x="71" y="18"/>
                      </a:lnTo>
                      <a:lnTo>
                        <a:pt x="31" y="0"/>
                      </a:lnTo>
                      <a:lnTo>
                        <a:pt x="6" y="23"/>
                      </a:lnTo>
                      <a:lnTo>
                        <a:pt x="0" y="72"/>
                      </a:lnTo>
                      <a:lnTo>
                        <a:pt x="75" y="77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3" name="Freeform 252"/>
                <p:cNvSpPr>
                  <a:spLocks/>
                </p:cNvSpPr>
                <p:nvPr/>
              </p:nvSpPr>
              <p:spPr bwMode="auto">
                <a:xfrm>
                  <a:off x="3679" y="2506"/>
                  <a:ext cx="89" cy="73"/>
                </a:xfrm>
                <a:custGeom>
                  <a:avLst/>
                  <a:gdLst>
                    <a:gd name="T0" fmla="*/ 69 w 89"/>
                    <a:gd name="T1" fmla="*/ 73 h 73"/>
                    <a:gd name="T2" fmla="*/ 89 w 89"/>
                    <a:gd name="T3" fmla="*/ 37 h 73"/>
                    <a:gd name="T4" fmla="*/ 75 w 89"/>
                    <a:gd name="T5" fmla="*/ 0 h 73"/>
                    <a:gd name="T6" fmla="*/ 33 w 89"/>
                    <a:gd name="T7" fmla="*/ 10 h 73"/>
                    <a:gd name="T8" fmla="*/ 4 w 89"/>
                    <a:gd name="T9" fmla="*/ 48 h 73"/>
                    <a:gd name="T10" fmla="*/ 0 w 89"/>
                    <a:gd name="T11" fmla="*/ 71 h 73"/>
                    <a:gd name="T12" fmla="*/ 69 w 89"/>
                    <a:gd name="T13" fmla="*/ 73 h 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9" h="73">
                      <a:moveTo>
                        <a:pt x="69" y="73"/>
                      </a:moveTo>
                      <a:lnTo>
                        <a:pt x="89" y="37"/>
                      </a:lnTo>
                      <a:lnTo>
                        <a:pt x="75" y="0"/>
                      </a:lnTo>
                      <a:lnTo>
                        <a:pt x="33" y="10"/>
                      </a:lnTo>
                      <a:lnTo>
                        <a:pt x="4" y="48"/>
                      </a:lnTo>
                      <a:lnTo>
                        <a:pt x="0" y="71"/>
                      </a:lnTo>
                      <a:lnTo>
                        <a:pt x="69" y="7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4" name="Freeform 253"/>
                <p:cNvSpPr>
                  <a:spLocks/>
                </p:cNvSpPr>
                <p:nvPr/>
              </p:nvSpPr>
              <p:spPr bwMode="auto">
                <a:xfrm>
                  <a:off x="3679" y="2506"/>
                  <a:ext cx="89" cy="73"/>
                </a:xfrm>
                <a:custGeom>
                  <a:avLst/>
                  <a:gdLst>
                    <a:gd name="T0" fmla="*/ 69 w 89"/>
                    <a:gd name="T1" fmla="*/ 73 h 73"/>
                    <a:gd name="T2" fmla="*/ 89 w 89"/>
                    <a:gd name="T3" fmla="*/ 37 h 73"/>
                    <a:gd name="T4" fmla="*/ 75 w 89"/>
                    <a:gd name="T5" fmla="*/ 0 h 73"/>
                    <a:gd name="T6" fmla="*/ 33 w 89"/>
                    <a:gd name="T7" fmla="*/ 10 h 73"/>
                    <a:gd name="T8" fmla="*/ 4 w 89"/>
                    <a:gd name="T9" fmla="*/ 48 h 73"/>
                    <a:gd name="T10" fmla="*/ 0 w 89"/>
                    <a:gd name="T11" fmla="*/ 71 h 73"/>
                    <a:gd name="T12" fmla="*/ 69 w 89"/>
                    <a:gd name="T13" fmla="*/ 73 h 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9" h="73">
                      <a:moveTo>
                        <a:pt x="69" y="73"/>
                      </a:moveTo>
                      <a:lnTo>
                        <a:pt x="89" y="37"/>
                      </a:lnTo>
                      <a:lnTo>
                        <a:pt x="75" y="0"/>
                      </a:lnTo>
                      <a:lnTo>
                        <a:pt x="33" y="10"/>
                      </a:lnTo>
                      <a:lnTo>
                        <a:pt x="4" y="48"/>
                      </a:lnTo>
                      <a:lnTo>
                        <a:pt x="0" y="71"/>
                      </a:lnTo>
                      <a:lnTo>
                        <a:pt x="69" y="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5" name="Freeform 254"/>
                <p:cNvSpPr>
                  <a:spLocks/>
                </p:cNvSpPr>
                <p:nvPr/>
              </p:nvSpPr>
              <p:spPr bwMode="auto">
                <a:xfrm>
                  <a:off x="3450" y="2501"/>
                  <a:ext cx="69" cy="80"/>
                </a:xfrm>
                <a:custGeom>
                  <a:avLst/>
                  <a:gdLst>
                    <a:gd name="T0" fmla="*/ 69 w 69"/>
                    <a:gd name="T1" fmla="*/ 76 h 80"/>
                    <a:gd name="T2" fmla="*/ 63 w 69"/>
                    <a:gd name="T3" fmla="*/ 23 h 80"/>
                    <a:gd name="T4" fmla="*/ 25 w 69"/>
                    <a:gd name="T5" fmla="*/ 0 h 80"/>
                    <a:gd name="T6" fmla="*/ 0 w 69"/>
                    <a:gd name="T7" fmla="*/ 30 h 80"/>
                    <a:gd name="T8" fmla="*/ 16 w 69"/>
                    <a:gd name="T9" fmla="*/ 80 h 80"/>
                    <a:gd name="T10" fmla="*/ 69 w 6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0">
                      <a:moveTo>
                        <a:pt x="69" y="76"/>
                      </a:moveTo>
                      <a:lnTo>
                        <a:pt x="63" y="23"/>
                      </a:lnTo>
                      <a:lnTo>
                        <a:pt x="25" y="0"/>
                      </a:lnTo>
                      <a:lnTo>
                        <a:pt x="0" y="30"/>
                      </a:lnTo>
                      <a:lnTo>
                        <a:pt x="16" y="80"/>
                      </a:lnTo>
                      <a:lnTo>
                        <a:pt x="69" y="7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6" name="Freeform 255"/>
                <p:cNvSpPr>
                  <a:spLocks/>
                </p:cNvSpPr>
                <p:nvPr/>
              </p:nvSpPr>
              <p:spPr bwMode="auto">
                <a:xfrm>
                  <a:off x="3450" y="2501"/>
                  <a:ext cx="69" cy="80"/>
                </a:xfrm>
                <a:custGeom>
                  <a:avLst/>
                  <a:gdLst>
                    <a:gd name="T0" fmla="*/ 69 w 69"/>
                    <a:gd name="T1" fmla="*/ 76 h 80"/>
                    <a:gd name="T2" fmla="*/ 63 w 69"/>
                    <a:gd name="T3" fmla="*/ 23 h 80"/>
                    <a:gd name="T4" fmla="*/ 25 w 69"/>
                    <a:gd name="T5" fmla="*/ 0 h 80"/>
                    <a:gd name="T6" fmla="*/ 0 w 69"/>
                    <a:gd name="T7" fmla="*/ 30 h 80"/>
                    <a:gd name="T8" fmla="*/ 16 w 69"/>
                    <a:gd name="T9" fmla="*/ 80 h 80"/>
                    <a:gd name="T10" fmla="*/ 69 w 6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0">
                      <a:moveTo>
                        <a:pt x="69" y="76"/>
                      </a:moveTo>
                      <a:lnTo>
                        <a:pt x="63" y="23"/>
                      </a:lnTo>
                      <a:lnTo>
                        <a:pt x="25" y="0"/>
                      </a:lnTo>
                      <a:lnTo>
                        <a:pt x="0" y="30"/>
                      </a:lnTo>
                      <a:lnTo>
                        <a:pt x="16" y="80"/>
                      </a:lnTo>
                      <a:lnTo>
                        <a:pt x="69" y="7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7" name="Freeform 256"/>
                <p:cNvSpPr>
                  <a:spLocks/>
                </p:cNvSpPr>
                <p:nvPr/>
              </p:nvSpPr>
              <p:spPr bwMode="auto">
                <a:xfrm>
                  <a:off x="3290" y="2534"/>
                  <a:ext cx="160" cy="45"/>
                </a:xfrm>
                <a:custGeom>
                  <a:avLst/>
                  <a:gdLst>
                    <a:gd name="T0" fmla="*/ 160 w 160"/>
                    <a:gd name="T1" fmla="*/ 45 h 45"/>
                    <a:gd name="T2" fmla="*/ 41 w 160"/>
                    <a:gd name="T3" fmla="*/ 0 h 45"/>
                    <a:gd name="T4" fmla="*/ 0 w 160"/>
                    <a:gd name="T5" fmla="*/ 14 h 45"/>
                    <a:gd name="T6" fmla="*/ 17 w 160"/>
                    <a:gd name="T7" fmla="*/ 43 h 45"/>
                    <a:gd name="T8" fmla="*/ 160 w 160"/>
                    <a:gd name="T9" fmla="*/ 4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0" h="45">
                      <a:moveTo>
                        <a:pt x="160" y="45"/>
                      </a:moveTo>
                      <a:lnTo>
                        <a:pt x="41" y="0"/>
                      </a:lnTo>
                      <a:lnTo>
                        <a:pt x="0" y="14"/>
                      </a:lnTo>
                      <a:lnTo>
                        <a:pt x="17" y="43"/>
                      </a:lnTo>
                      <a:lnTo>
                        <a:pt x="160" y="4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8" name="Freeform 257"/>
                <p:cNvSpPr>
                  <a:spLocks/>
                </p:cNvSpPr>
                <p:nvPr/>
              </p:nvSpPr>
              <p:spPr bwMode="auto">
                <a:xfrm>
                  <a:off x="3290" y="2534"/>
                  <a:ext cx="160" cy="45"/>
                </a:xfrm>
                <a:custGeom>
                  <a:avLst/>
                  <a:gdLst>
                    <a:gd name="T0" fmla="*/ 160 w 160"/>
                    <a:gd name="T1" fmla="*/ 45 h 45"/>
                    <a:gd name="T2" fmla="*/ 41 w 160"/>
                    <a:gd name="T3" fmla="*/ 0 h 45"/>
                    <a:gd name="T4" fmla="*/ 0 w 160"/>
                    <a:gd name="T5" fmla="*/ 14 h 45"/>
                    <a:gd name="T6" fmla="*/ 17 w 160"/>
                    <a:gd name="T7" fmla="*/ 43 h 45"/>
                    <a:gd name="T8" fmla="*/ 160 w 160"/>
                    <a:gd name="T9" fmla="*/ 4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0" h="45">
                      <a:moveTo>
                        <a:pt x="160" y="45"/>
                      </a:moveTo>
                      <a:lnTo>
                        <a:pt x="41" y="0"/>
                      </a:lnTo>
                      <a:lnTo>
                        <a:pt x="0" y="14"/>
                      </a:lnTo>
                      <a:lnTo>
                        <a:pt x="17" y="43"/>
                      </a:lnTo>
                      <a:lnTo>
                        <a:pt x="160" y="4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9" name="Freeform 258"/>
                <p:cNvSpPr>
                  <a:spLocks/>
                </p:cNvSpPr>
                <p:nvPr/>
              </p:nvSpPr>
              <p:spPr bwMode="auto">
                <a:xfrm>
                  <a:off x="3197" y="2414"/>
                  <a:ext cx="2412" cy="165"/>
                </a:xfrm>
                <a:custGeom>
                  <a:avLst/>
                  <a:gdLst>
                    <a:gd name="T0" fmla="*/ 29 w 2412"/>
                    <a:gd name="T1" fmla="*/ 165 h 165"/>
                    <a:gd name="T2" fmla="*/ 0 w 2412"/>
                    <a:gd name="T3" fmla="*/ 89 h 165"/>
                    <a:gd name="T4" fmla="*/ 95 w 2412"/>
                    <a:gd name="T5" fmla="*/ 64 h 165"/>
                    <a:gd name="T6" fmla="*/ 203 w 2412"/>
                    <a:gd name="T7" fmla="*/ 110 h 165"/>
                    <a:gd name="T8" fmla="*/ 195 w 2412"/>
                    <a:gd name="T9" fmla="*/ 64 h 165"/>
                    <a:gd name="T10" fmla="*/ 257 w 2412"/>
                    <a:gd name="T11" fmla="*/ 0 h 165"/>
                    <a:gd name="T12" fmla="*/ 334 w 2412"/>
                    <a:gd name="T13" fmla="*/ 44 h 165"/>
                    <a:gd name="T14" fmla="*/ 351 w 2412"/>
                    <a:gd name="T15" fmla="*/ 110 h 165"/>
                    <a:gd name="T16" fmla="*/ 494 w 2412"/>
                    <a:gd name="T17" fmla="*/ 59 h 165"/>
                    <a:gd name="T18" fmla="*/ 506 w 2412"/>
                    <a:gd name="T19" fmla="*/ 24 h 165"/>
                    <a:gd name="T20" fmla="*/ 579 w 2412"/>
                    <a:gd name="T21" fmla="*/ 24 h 165"/>
                    <a:gd name="T22" fmla="*/ 596 w 2412"/>
                    <a:gd name="T23" fmla="*/ 0 h 165"/>
                    <a:gd name="T24" fmla="*/ 668 w 2412"/>
                    <a:gd name="T25" fmla="*/ 44 h 165"/>
                    <a:gd name="T26" fmla="*/ 679 w 2412"/>
                    <a:gd name="T27" fmla="*/ 110 h 165"/>
                    <a:gd name="T28" fmla="*/ 804 w 2412"/>
                    <a:gd name="T29" fmla="*/ 49 h 165"/>
                    <a:gd name="T30" fmla="*/ 907 w 2412"/>
                    <a:gd name="T31" fmla="*/ 94 h 165"/>
                    <a:gd name="T32" fmla="*/ 1002 w 2412"/>
                    <a:gd name="T33" fmla="*/ 39 h 165"/>
                    <a:gd name="T34" fmla="*/ 1043 w 2412"/>
                    <a:gd name="T35" fmla="*/ 5 h 165"/>
                    <a:gd name="T36" fmla="*/ 1132 w 2412"/>
                    <a:gd name="T37" fmla="*/ 54 h 165"/>
                    <a:gd name="T38" fmla="*/ 1124 w 2412"/>
                    <a:gd name="T39" fmla="*/ 163 h 165"/>
                    <a:gd name="T40" fmla="*/ 1205 w 2412"/>
                    <a:gd name="T41" fmla="*/ 165 h 165"/>
                    <a:gd name="T42" fmla="*/ 1179 w 2412"/>
                    <a:gd name="T43" fmla="*/ 64 h 165"/>
                    <a:gd name="T44" fmla="*/ 1233 w 2412"/>
                    <a:gd name="T45" fmla="*/ 10 h 165"/>
                    <a:gd name="T46" fmla="*/ 1312 w 2412"/>
                    <a:gd name="T47" fmla="*/ 44 h 165"/>
                    <a:gd name="T48" fmla="*/ 1324 w 2412"/>
                    <a:gd name="T49" fmla="*/ 125 h 165"/>
                    <a:gd name="T50" fmla="*/ 1395 w 2412"/>
                    <a:gd name="T51" fmla="*/ 34 h 165"/>
                    <a:gd name="T52" fmla="*/ 1484 w 2412"/>
                    <a:gd name="T53" fmla="*/ 29 h 165"/>
                    <a:gd name="T54" fmla="*/ 1501 w 2412"/>
                    <a:gd name="T55" fmla="*/ 77 h 165"/>
                    <a:gd name="T56" fmla="*/ 1513 w 2412"/>
                    <a:gd name="T57" fmla="*/ 114 h 165"/>
                    <a:gd name="T58" fmla="*/ 1521 w 2412"/>
                    <a:gd name="T59" fmla="*/ 137 h 165"/>
                    <a:gd name="T60" fmla="*/ 1529 w 2412"/>
                    <a:gd name="T61" fmla="*/ 147 h 165"/>
                    <a:gd name="T62" fmla="*/ 1537 w 2412"/>
                    <a:gd name="T63" fmla="*/ 142 h 165"/>
                    <a:gd name="T64" fmla="*/ 1549 w 2412"/>
                    <a:gd name="T65" fmla="*/ 120 h 165"/>
                    <a:gd name="T66" fmla="*/ 1567 w 2412"/>
                    <a:gd name="T67" fmla="*/ 84 h 165"/>
                    <a:gd name="T68" fmla="*/ 1592 w 2412"/>
                    <a:gd name="T69" fmla="*/ 29 h 165"/>
                    <a:gd name="T70" fmla="*/ 1669 w 2412"/>
                    <a:gd name="T71" fmla="*/ 10 h 165"/>
                    <a:gd name="T72" fmla="*/ 1693 w 2412"/>
                    <a:gd name="T73" fmla="*/ 39 h 165"/>
                    <a:gd name="T74" fmla="*/ 1758 w 2412"/>
                    <a:gd name="T75" fmla="*/ 10 h 165"/>
                    <a:gd name="T76" fmla="*/ 1794 w 2412"/>
                    <a:gd name="T77" fmla="*/ 10 h 165"/>
                    <a:gd name="T78" fmla="*/ 1859 w 2412"/>
                    <a:gd name="T79" fmla="*/ 44 h 165"/>
                    <a:gd name="T80" fmla="*/ 1889 w 2412"/>
                    <a:gd name="T81" fmla="*/ 110 h 165"/>
                    <a:gd name="T82" fmla="*/ 2051 w 2412"/>
                    <a:gd name="T83" fmla="*/ 89 h 165"/>
                    <a:gd name="T84" fmla="*/ 2092 w 2412"/>
                    <a:gd name="T85" fmla="*/ 5 h 165"/>
                    <a:gd name="T86" fmla="*/ 2175 w 2412"/>
                    <a:gd name="T87" fmla="*/ 39 h 165"/>
                    <a:gd name="T88" fmla="*/ 2193 w 2412"/>
                    <a:gd name="T89" fmla="*/ 94 h 165"/>
                    <a:gd name="T90" fmla="*/ 2228 w 2412"/>
                    <a:gd name="T91" fmla="*/ 104 h 165"/>
                    <a:gd name="T92" fmla="*/ 2258 w 2412"/>
                    <a:gd name="T93" fmla="*/ 20 h 165"/>
                    <a:gd name="T94" fmla="*/ 2355 w 2412"/>
                    <a:gd name="T95" fmla="*/ 29 h 165"/>
                    <a:gd name="T96" fmla="*/ 2412 w 2412"/>
                    <a:gd name="T97" fmla="*/ 145 h 16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412" h="165">
                      <a:moveTo>
                        <a:pt x="29" y="165"/>
                      </a:moveTo>
                      <a:lnTo>
                        <a:pt x="0" y="89"/>
                      </a:lnTo>
                      <a:lnTo>
                        <a:pt x="95" y="64"/>
                      </a:lnTo>
                      <a:lnTo>
                        <a:pt x="203" y="110"/>
                      </a:lnTo>
                      <a:lnTo>
                        <a:pt x="195" y="64"/>
                      </a:lnTo>
                      <a:lnTo>
                        <a:pt x="257" y="0"/>
                      </a:lnTo>
                      <a:lnTo>
                        <a:pt x="334" y="44"/>
                      </a:lnTo>
                      <a:lnTo>
                        <a:pt x="351" y="110"/>
                      </a:lnTo>
                      <a:lnTo>
                        <a:pt x="494" y="59"/>
                      </a:lnTo>
                      <a:lnTo>
                        <a:pt x="506" y="24"/>
                      </a:lnTo>
                      <a:lnTo>
                        <a:pt x="579" y="24"/>
                      </a:lnTo>
                      <a:lnTo>
                        <a:pt x="596" y="0"/>
                      </a:lnTo>
                      <a:lnTo>
                        <a:pt x="668" y="44"/>
                      </a:lnTo>
                      <a:lnTo>
                        <a:pt x="679" y="110"/>
                      </a:lnTo>
                      <a:lnTo>
                        <a:pt x="804" y="49"/>
                      </a:lnTo>
                      <a:lnTo>
                        <a:pt x="907" y="94"/>
                      </a:lnTo>
                      <a:lnTo>
                        <a:pt x="1002" y="39"/>
                      </a:lnTo>
                      <a:lnTo>
                        <a:pt x="1043" y="5"/>
                      </a:lnTo>
                      <a:lnTo>
                        <a:pt x="1132" y="54"/>
                      </a:lnTo>
                      <a:lnTo>
                        <a:pt x="1124" y="163"/>
                      </a:lnTo>
                      <a:lnTo>
                        <a:pt x="1205" y="165"/>
                      </a:lnTo>
                      <a:lnTo>
                        <a:pt x="1179" y="64"/>
                      </a:lnTo>
                      <a:lnTo>
                        <a:pt x="1233" y="10"/>
                      </a:lnTo>
                      <a:lnTo>
                        <a:pt x="1312" y="44"/>
                      </a:lnTo>
                      <a:lnTo>
                        <a:pt x="1324" y="125"/>
                      </a:lnTo>
                      <a:lnTo>
                        <a:pt x="1395" y="34"/>
                      </a:lnTo>
                      <a:lnTo>
                        <a:pt x="1484" y="29"/>
                      </a:lnTo>
                      <a:lnTo>
                        <a:pt x="1501" y="77"/>
                      </a:lnTo>
                      <a:lnTo>
                        <a:pt x="1513" y="114"/>
                      </a:lnTo>
                      <a:lnTo>
                        <a:pt x="1521" y="137"/>
                      </a:lnTo>
                      <a:lnTo>
                        <a:pt x="1529" y="147"/>
                      </a:lnTo>
                      <a:lnTo>
                        <a:pt x="1537" y="142"/>
                      </a:lnTo>
                      <a:lnTo>
                        <a:pt x="1549" y="120"/>
                      </a:lnTo>
                      <a:lnTo>
                        <a:pt x="1567" y="84"/>
                      </a:lnTo>
                      <a:lnTo>
                        <a:pt x="1592" y="29"/>
                      </a:lnTo>
                      <a:lnTo>
                        <a:pt x="1669" y="10"/>
                      </a:lnTo>
                      <a:lnTo>
                        <a:pt x="1693" y="39"/>
                      </a:lnTo>
                      <a:lnTo>
                        <a:pt x="1758" y="10"/>
                      </a:lnTo>
                      <a:lnTo>
                        <a:pt x="1794" y="10"/>
                      </a:lnTo>
                      <a:lnTo>
                        <a:pt x="1859" y="44"/>
                      </a:lnTo>
                      <a:lnTo>
                        <a:pt x="1889" y="110"/>
                      </a:lnTo>
                      <a:lnTo>
                        <a:pt x="2051" y="89"/>
                      </a:lnTo>
                      <a:lnTo>
                        <a:pt x="2092" y="5"/>
                      </a:lnTo>
                      <a:lnTo>
                        <a:pt x="2175" y="39"/>
                      </a:lnTo>
                      <a:lnTo>
                        <a:pt x="2193" y="94"/>
                      </a:lnTo>
                      <a:lnTo>
                        <a:pt x="2228" y="104"/>
                      </a:lnTo>
                      <a:lnTo>
                        <a:pt x="2258" y="20"/>
                      </a:lnTo>
                      <a:lnTo>
                        <a:pt x="2355" y="29"/>
                      </a:lnTo>
                      <a:lnTo>
                        <a:pt x="2412" y="14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0" name="Freeform 259"/>
                <p:cNvSpPr>
                  <a:spLocks/>
                </p:cNvSpPr>
                <p:nvPr/>
              </p:nvSpPr>
              <p:spPr bwMode="auto">
                <a:xfrm>
                  <a:off x="3876" y="2534"/>
                  <a:ext cx="149" cy="40"/>
                </a:xfrm>
                <a:custGeom>
                  <a:avLst/>
                  <a:gdLst>
                    <a:gd name="T0" fmla="*/ 0 w 149"/>
                    <a:gd name="T1" fmla="*/ 40 h 40"/>
                    <a:gd name="T2" fmla="*/ 89 w 149"/>
                    <a:gd name="T3" fmla="*/ 0 h 40"/>
                    <a:gd name="T4" fmla="*/ 149 w 149"/>
                    <a:gd name="T5" fmla="*/ 10 h 40"/>
                    <a:gd name="T6" fmla="*/ 125 w 149"/>
                    <a:gd name="T7" fmla="*/ 35 h 40"/>
                    <a:gd name="T8" fmla="*/ 0 w 149"/>
                    <a:gd name="T9" fmla="*/ 4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9" h="40">
                      <a:moveTo>
                        <a:pt x="0" y="40"/>
                      </a:moveTo>
                      <a:lnTo>
                        <a:pt x="89" y="0"/>
                      </a:lnTo>
                      <a:lnTo>
                        <a:pt x="149" y="10"/>
                      </a:lnTo>
                      <a:lnTo>
                        <a:pt x="125" y="35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1" name="Freeform 260"/>
                <p:cNvSpPr>
                  <a:spLocks/>
                </p:cNvSpPr>
                <p:nvPr/>
              </p:nvSpPr>
              <p:spPr bwMode="auto">
                <a:xfrm>
                  <a:off x="3876" y="2534"/>
                  <a:ext cx="149" cy="40"/>
                </a:xfrm>
                <a:custGeom>
                  <a:avLst/>
                  <a:gdLst>
                    <a:gd name="T0" fmla="*/ 0 w 149"/>
                    <a:gd name="T1" fmla="*/ 40 h 40"/>
                    <a:gd name="T2" fmla="*/ 89 w 149"/>
                    <a:gd name="T3" fmla="*/ 0 h 40"/>
                    <a:gd name="T4" fmla="*/ 149 w 149"/>
                    <a:gd name="T5" fmla="*/ 10 h 40"/>
                    <a:gd name="T6" fmla="*/ 125 w 149"/>
                    <a:gd name="T7" fmla="*/ 35 h 40"/>
                    <a:gd name="T8" fmla="*/ 0 w 149"/>
                    <a:gd name="T9" fmla="*/ 4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9" h="40">
                      <a:moveTo>
                        <a:pt x="0" y="40"/>
                      </a:moveTo>
                      <a:lnTo>
                        <a:pt x="89" y="0"/>
                      </a:lnTo>
                      <a:lnTo>
                        <a:pt x="149" y="10"/>
                      </a:lnTo>
                      <a:lnTo>
                        <a:pt x="125" y="35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2" name="Line 261"/>
                <p:cNvSpPr>
                  <a:spLocks noChangeShapeType="1"/>
                </p:cNvSpPr>
                <p:nvPr/>
              </p:nvSpPr>
              <p:spPr bwMode="auto">
                <a:xfrm>
                  <a:off x="3145" y="2253"/>
                  <a:ext cx="1" cy="33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3" name="Freeform 262"/>
                <p:cNvSpPr>
                  <a:spLocks/>
                </p:cNvSpPr>
                <p:nvPr/>
              </p:nvSpPr>
              <p:spPr bwMode="auto">
                <a:xfrm>
                  <a:off x="3543" y="2528"/>
                  <a:ext cx="132" cy="49"/>
                </a:xfrm>
                <a:custGeom>
                  <a:avLst/>
                  <a:gdLst>
                    <a:gd name="T0" fmla="*/ 0 w 132"/>
                    <a:gd name="T1" fmla="*/ 49 h 49"/>
                    <a:gd name="T2" fmla="*/ 102 w 132"/>
                    <a:gd name="T3" fmla="*/ 0 h 49"/>
                    <a:gd name="T4" fmla="*/ 132 w 132"/>
                    <a:gd name="T5" fmla="*/ 11 h 49"/>
                    <a:gd name="T6" fmla="*/ 122 w 132"/>
                    <a:gd name="T7" fmla="*/ 38 h 49"/>
                    <a:gd name="T8" fmla="*/ 0 w 132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" h="49">
                      <a:moveTo>
                        <a:pt x="0" y="49"/>
                      </a:moveTo>
                      <a:lnTo>
                        <a:pt x="102" y="0"/>
                      </a:lnTo>
                      <a:lnTo>
                        <a:pt x="132" y="11"/>
                      </a:lnTo>
                      <a:lnTo>
                        <a:pt x="122" y="38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4" name="Freeform 263"/>
                <p:cNvSpPr>
                  <a:spLocks/>
                </p:cNvSpPr>
                <p:nvPr/>
              </p:nvSpPr>
              <p:spPr bwMode="auto">
                <a:xfrm>
                  <a:off x="3543" y="2528"/>
                  <a:ext cx="132" cy="49"/>
                </a:xfrm>
                <a:custGeom>
                  <a:avLst/>
                  <a:gdLst>
                    <a:gd name="T0" fmla="*/ 0 w 132"/>
                    <a:gd name="T1" fmla="*/ 49 h 49"/>
                    <a:gd name="T2" fmla="*/ 102 w 132"/>
                    <a:gd name="T3" fmla="*/ 0 h 49"/>
                    <a:gd name="T4" fmla="*/ 132 w 132"/>
                    <a:gd name="T5" fmla="*/ 11 h 49"/>
                    <a:gd name="T6" fmla="*/ 122 w 132"/>
                    <a:gd name="T7" fmla="*/ 38 h 49"/>
                    <a:gd name="T8" fmla="*/ 0 w 132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" h="49">
                      <a:moveTo>
                        <a:pt x="0" y="49"/>
                      </a:moveTo>
                      <a:lnTo>
                        <a:pt x="102" y="0"/>
                      </a:lnTo>
                      <a:lnTo>
                        <a:pt x="132" y="11"/>
                      </a:lnTo>
                      <a:lnTo>
                        <a:pt x="122" y="38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5" name="Freeform 264"/>
                <p:cNvSpPr>
                  <a:spLocks/>
                </p:cNvSpPr>
                <p:nvPr/>
              </p:nvSpPr>
              <p:spPr bwMode="auto">
                <a:xfrm>
                  <a:off x="3643" y="2367"/>
                  <a:ext cx="141" cy="146"/>
                </a:xfrm>
                <a:custGeom>
                  <a:avLst/>
                  <a:gdLst>
                    <a:gd name="T0" fmla="*/ 62 w 141"/>
                    <a:gd name="T1" fmla="*/ 144 h 146"/>
                    <a:gd name="T2" fmla="*/ 0 w 141"/>
                    <a:gd name="T3" fmla="*/ 0 h 146"/>
                    <a:gd name="T4" fmla="*/ 87 w 141"/>
                    <a:gd name="T5" fmla="*/ 19 h 146"/>
                    <a:gd name="T6" fmla="*/ 123 w 141"/>
                    <a:gd name="T7" fmla="*/ 73 h 146"/>
                    <a:gd name="T8" fmla="*/ 141 w 141"/>
                    <a:gd name="T9" fmla="*/ 86 h 146"/>
                    <a:gd name="T10" fmla="*/ 117 w 141"/>
                    <a:gd name="T11" fmla="*/ 146 h 1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41" h="146">
                      <a:moveTo>
                        <a:pt x="62" y="144"/>
                      </a:moveTo>
                      <a:lnTo>
                        <a:pt x="0" y="0"/>
                      </a:lnTo>
                      <a:lnTo>
                        <a:pt x="87" y="19"/>
                      </a:lnTo>
                      <a:lnTo>
                        <a:pt x="123" y="73"/>
                      </a:lnTo>
                      <a:lnTo>
                        <a:pt x="141" y="86"/>
                      </a:lnTo>
                      <a:lnTo>
                        <a:pt x="117" y="14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6" name="Freeform 265"/>
                <p:cNvSpPr>
                  <a:spLocks/>
                </p:cNvSpPr>
                <p:nvPr/>
              </p:nvSpPr>
              <p:spPr bwMode="auto">
                <a:xfrm>
                  <a:off x="4027" y="2315"/>
                  <a:ext cx="116" cy="261"/>
                </a:xfrm>
                <a:custGeom>
                  <a:avLst/>
                  <a:gdLst>
                    <a:gd name="T0" fmla="*/ 0 w 116"/>
                    <a:gd name="T1" fmla="*/ 0 h 261"/>
                    <a:gd name="T2" fmla="*/ 63 w 116"/>
                    <a:gd name="T3" fmla="*/ 29 h 261"/>
                    <a:gd name="T4" fmla="*/ 92 w 116"/>
                    <a:gd name="T5" fmla="*/ 72 h 261"/>
                    <a:gd name="T6" fmla="*/ 116 w 116"/>
                    <a:gd name="T7" fmla="*/ 107 h 261"/>
                    <a:gd name="T8" fmla="*/ 100 w 116"/>
                    <a:gd name="T9" fmla="*/ 123 h 261"/>
                    <a:gd name="T10" fmla="*/ 85 w 116"/>
                    <a:gd name="T11" fmla="*/ 190 h 261"/>
                    <a:gd name="T12" fmla="*/ 67 w 116"/>
                    <a:gd name="T13" fmla="*/ 214 h 261"/>
                    <a:gd name="T14" fmla="*/ 87 w 116"/>
                    <a:gd name="T15" fmla="*/ 261 h 26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16" h="261">
                      <a:moveTo>
                        <a:pt x="0" y="0"/>
                      </a:moveTo>
                      <a:lnTo>
                        <a:pt x="63" y="29"/>
                      </a:lnTo>
                      <a:lnTo>
                        <a:pt x="92" y="72"/>
                      </a:lnTo>
                      <a:lnTo>
                        <a:pt x="116" y="107"/>
                      </a:lnTo>
                      <a:lnTo>
                        <a:pt x="100" y="123"/>
                      </a:lnTo>
                      <a:lnTo>
                        <a:pt x="85" y="190"/>
                      </a:lnTo>
                      <a:lnTo>
                        <a:pt x="67" y="214"/>
                      </a:lnTo>
                      <a:lnTo>
                        <a:pt x="87" y="26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7" name="Freeform 266"/>
                <p:cNvSpPr>
                  <a:spLocks/>
                </p:cNvSpPr>
                <p:nvPr/>
              </p:nvSpPr>
              <p:spPr bwMode="auto">
                <a:xfrm>
                  <a:off x="4143" y="2404"/>
                  <a:ext cx="77" cy="173"/>
                </a:xfrm>
                <a:custGeom>
                  <a:avLst/>
                  <a:gdLst>
                    <a:gd name="T0" fmla="*/ 0 w 77"/>
                    <a:gd name="T1" fmla="*/ 25 h 173"/>
                    <a:gd name="T2" fmla="*/ 12 w 77"/>
                    <a:gd name="T3" fmla="*/ 0 h 173"/>
                    <a:gd name="T4" fmla="*/ 42 w 77"/>
                    <a:gd name="T5" fmla="*/ 13 h 173"/>
                    <a:gd name="T6" fmla="*/ 63 w 77"/>
                    <a:gd name="T7" fmla="*/ 48 h 173"/>
                    <a:gd name="T8" fmla="*/ 77 w 77"/>
                    <a:gd name="T9" fmla="*/ 82 h 173"/>
                    <a:gd name="T10" fmla="*/ 71 w 77"/>
                    <a:gd name="T11" fmla="*/ 173 h 1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7" h="173">
                      <a:moveTo>
                        <a:pt x="0" y="25"/>
                      </a:moveTo>
                      <a:lnTo>
                        <a:pt x="12" y="0"/>
                      </a:lnTo>
                      <a:lnTo>
                        <a:pt x="42" y="13"/>
                      </a:lnTo>
                      <a:lnTo>
                        <a:pt x="63" y="48"/>
                      </a:lnTo>
                      <a:lnTo>
                        <a:pt x="77" y="82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" name="Freeform 267"/>
                <p:cNvSpPr>
                  <a:spLocks/>
                </p:cNvSpPr>
                <p:nvPr/>
              </p:nvSpPr>
              <p:spPr bwMode="auto">
                <a:xfrm>
                  <a:off x="4299" y="2493"/>
                  <a:ext cx="117" cy="61"/>
                </a:xfrm>
                <a:custGeom>
                  <a:avLst/>
                  <a:gdLst>
                    <a:gd name="T0" fmla="*/ 0 w 117"/>
                    <a:gd name="T1" fmla="*/ 61 h 61"/>
                    <a:gd name="T2" fmla="*/ 62 w 117"/>
                    <a:gd name="T3" fmla="*/ 0 h 61"/>
                    <a:gd name="T4" fmla="*/ 117 w 117"/>
                    <a:gd name="T5" fmla="*/ 41 h 6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7" h="61">
                      <a:moveTo>
                        <a:pt x="0" y="61"/>
                      </a:moveTo>
                      <a:lnTo>
                        <a:pt x="62" y="0"/>
                      </a:lnTo>
                      <a:lnTo>
                        <a:pt x="117" y="4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4033" y="2541"/>
                  <a:ext cx="67" cy="4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0" name="Freeform 269"/>
                <p:cNvSpPr>
                  <a:spLocks/>
                </p:cNvSpPr>
                <p:nvPr/>
              </p:nvSpPr>
              <p:spPr bwMode="auto">
                <a:xfrm>
                  <a:off x="4862" y="2222"/>
                  <a:ext cx="83" cy="352"/>
                </a:xfrm>
                <a:custGeom>
                  <a:avLst/>
                  <a:gdLst>
                    <a:gd name="T0" fmla="*/ 32 w 83"/>
                    <a:gd name="T1" fmla="*/ 0 h 352"/>
                    <a:gd name="T2" fmla="*/ 83 w 83"/>
                    <a:gd name="T3" fmla="*/ 66 h 352"/>
                    <a:gd name="T4" fmla="*/ 58 w 83"/>
                    <a:gd name="T5" fmla="*/ 155 h 352"/>
                    <a:gd name="T6" fmla="*/ 6 w 83"/>
                    <a:gd name="T7" fmla="*/ 271 h 352"/>
                    <a:gd name="T8" fmla="*/ 0 w 83"/>
                    <a:gd name="T9" fmla="*/ 352 h 3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" h="352">
                      <a:moveTo>
                        <a:pt x="32" y="0"/>
                      </a:moveTo>
                      <a:lnTo>
                        <a:pt x="83" y="66"/>
                      </a:lnTo>
                      <a:lnTo>
                        <a:pt x="58" y="155"/>
                      </a:lnTo>
                      <a:lnTo>
                        <a:pt x="6" y="271"/>
                      </a:lnTo>
                      <a:lnTo>
                        <a:pt x="0" y="352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1" name="Freeform 270"/>
                <p:cNvSpPr>
                  <a:spLocks/>
                </p:cNvSpPr>
                <p:nvPr/>
              </p:nvSpPr>
              <p:spPr bwMode="auto">
                <a:xfrm>
                  <a:off x="4935" y="2344"/>
                  <a:ext cx="36" cy="187"/>
                </a:xfrm>
                <a:custGeom>
                  <a:avLst/>
                  <a:gdLst>
                    <a:gd name="T0" fmla="*/ 0 w 36"/>
                    <a:gd name="T1" fmla="*/ 0 h 187"/>
                    <a:gd name="T2" fmla="*/ 36 w 36"/>
                    <a:gd name="T3" fmla="*/ 27 h 187"/>
                    <a:gd name="T4" fmla="*/ 22 w 36"/>
                    <a:gd name="T5" fmla="*/ 187 h 1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87">
                      <a:moveTo>
                        <a:pt x="0" y="0"/>
                      </a:moveTo>
                      <a:lnTo>
                        <a:pt x="36" y="27"/>
                      </a:lnTo>
                      <a:lnTo>
                        <a:pt x="22" y="187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2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5056" y="2458"/>
                  <a:ext cx="79" cy="9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3" name="Freeform 272"/>
                <p:cNvSpPr>
                  <a:spLocks/>
                </p:cNvSpPr>
                <p:nvPr/>
              </p:nvSpPr>
              <p:spPr bwMode="auto">
                <a:xfrm>
                  <a:off x="5169" y="2458"/>
                  <a:ext cx="122" cy="90"/>
                </a:xfrm>
                <a:custGeom>
                  <a:avLst/>
                  <a:gdLst>
                    <a:gd name="T0" fmla="*/ 0 w 122"/>
                    <a:gd name="T1" fmla="*/ 0 h 90"/>
                    <a:gd name="T2" fmla="*/ 81 w 122"/>
                    <a:gd name="T3" fmla="*/ 48 h 90"/>
                    <a:gd name="T4" fmla="*/ 122 w 122"/>
                    <a:gd name="T5" fmla="*/ 90 h 9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2" h="90">
                      <a:moveTo>
                        <a:pt x="0" y="0"/>
                      </a:moveTo>
                      <a:lnTo>
                        <a:pt x="81" y="48"/>
                      </a:lnTo>
                      <a:lnTo>
                        <a:pt x="122" y="9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4" name="Freeform 273"/>
                <p:cNvSpPr>
                  <a:spLocks/>
                </p:cNvSpPr>
                <p:nvPr/>
              </p:nvSpPr>
              <p:spPr bwMode="auto">
                <a:xfrm>
                  <a:off x="5094" y="2546"/>
                  <a:ext cx="134" cy="31"/>
                </a:xfrm>
                <a:custGeom>
                  <a:avLst/>
                  <a:gdLst>
                    <a:gd name="T0" fmla="*/ 0 w 134"/>
                    <a:gd name="T1" fmla="*/ 30 h 31"/>
                    <a:gd name="T2" fmla="*/ 11 w 134"/>
                    <a:gd name="T3" fmla="*/ 6 h 31"/>
                    <a:gd name="T4" fmla="*/ 98 w 134"/>
                    <a:gd name="T5" fmla="*/ 0 h 31"/>
                    <a:gd name="T6" fmla="*/ 134 w 134"/>
                    <a:gd name="T7" fmla="*/ 15 h 31"/>
                    <a:gd name="T8" fmla="*/ 118 w 134"/>
                    <a:gd name="T9" fmla="*/ 31 h 31"/>
                    <a:gd name="T10" fmla="*/ 23 w 134"/>
                    <a:gd name="T11" fmla="*/ 31 h 31"/>
                    <a:gd name="T12" fmla="*/ 0 w 134"/>
                    <a:gd name="T13" fmla="*/ 3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4" h="31">
                      <a:moveTo>
                        <a:pt x="0" y="30"/>
                      </a:moveTo>
                      <a:lnTo>
                        <a:pt x="11" y="6"/>
                      </a:lnTo>
                      <a:lnTo>
                        <a:pt x="98" y="0"/>
                      </a:lnTo>
                      <a:lnTo>
                        <a:pt x="134" y="15"/>
                      </a:lnTo>
                      <a:lnTo>
                        <a:pt x="118" y="31"/>
                      </a:lnTo>
                      <a:lnTo>
                        <a:pt x="23" y="31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5" name="Freeform 274"/>
                <p:cNvSpPr>
                  <a:spLocks/>
                </p:cNvSpPr>
                <p:nvPr/>
              </p:nvSpPr>
              <p:spPr bwMode="auto">
                <a:xfrm>
                  <a:off x="5094" y="2546"/>
                  <a:ext cx="134" cy="31"/>
                </a:xfrm>
                <a:custGeom>
                  <a:avLst/>
                  <a:gdLst>
                    <a:gd name="T0" fmla="*/ 0 w 134"/>
                    <a:gd name="T1" fmla="*/ 30 h 31"/>
                    <a:gd name="T2" fmla="*/ 11 w 134"/>
                    <a:gd name="T3" fmla="*/ 6 h 31"/>
                    <a:gd name="T4" fmla="*/ 98 w 134"/>
                    <a:gd name="T5" fmla="*/ 0 h 31"/>
                    <a:gd name="T6" fmla="*/ 134 w 134"/>
                    <a:gd name="T7" fmla="*/ 15 h 31"/>
                    <a:gd name="T8" fmla="*/ 118 w 134"/>
                    <a:gd name="T9" fmla="*/ 31 h 31"/>
                    <a:gd name="T10" fmla="*/ 23 w 134"/>
                    <a:gd name="T11" fmla="*/ 31 h 31"/>
                    <a:gd name="T12" fmla="*/ 0 w 134"/>
                    <a:gd name="T13" fmla="*/ 3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4" h="31">
                      <a:moveTo>
                        <a:pt x="0" y="30"/>
                      </a:moveTo>
                      <a:lnTo>
                        <a:pt x="11" y="6"/>
                      </a:lnTo>
                      <a:lnTo>
                        <a:pt x="98" y="0"/>
                      </a:lnTo>
                      <a:lnTo>
                        <a:pt x="134" y="15"/>
                      </a:lnTo>
                      <a:lnTo>
                        <a:pt x="118" y="31"/>
                      </a:lnTo>
                      <a:lnTo>
                        <a:pt x="23" y="31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6" name="Freeform 275"/>
                <p:cNvSpPr>
                  <a:spLocks/>
                </p:cNvSpPr>
                <p:nvPr/>
              </p:nvSpPr>
              <p:spPr bwMode="auto">
                <a:xfrm>
                  <a:off x="5376" y="2387"/>
                  <a:ext cx="77" cy="194"/>
                </a:xfrm>
                <a:custGeom>
                  <a:avLst/>
                  <a:gdLst>
                    <a:gd name="T0" fmla="*/ 30 w 77"/>
                    <a:gd name="T1" fmla="*/ 0 h 194"/>
                    <a:gd name="T2" fmla="*/ 34 w 77"/>
                    <a:gd name="T3" fmla="*/ 104 h 194"/>
                    <a:gd name="T4" fmla="*/ 77 w 77"/>
                    <a:gd name="T5" fmla="*/ 194 h 194"/>
                    <a:gd name="T6" fmla="*/ 40 w 77"/>
                    <a:gd name="T7" fmla="*/ 194 h 194"/>
                    <a:gd name="T8" fmla="*/ 0 w 77"/>
                    <a:gd name="T9" fmla="*/ 73 h 1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7" h="194">
                      <a:moveTo>
                        <a:pt x="30" y="0"/>
                      </a:moveTo>
                      <a:lnTo>
                        <a:pt x="34" y="104"/>
                      </a:lnTo>
                      <a:lnTo>
                        <a:pt x="77" y="194"/>
                      </a:lnTo>
                      <a:lnTo>
                        <a:pt x="40" y="194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7" name="Freeform 276"/>
                <p:cNvSpPr>
                  <a:spLocks/>
                </p:cNvSpPr>
                <p:nvPr/>
              </p:nvSpPr>
              <p:spPr bwMode="auto">
                <a:xfrm>
                  <a:off x="3157" y="2247"/>
                  <a:ext cx="2458" cy="213"/>
                </a:xfrm>
                <a:custGeom>
                  <a:avLst/>
                  <a:gdLst>
                    <a:gd name="T0" fmla="*/ 0 w 2458"/>
                    <a:gd name="T1" fmla="*/ 150 h 213"/>
                    <a:gd name="T2" fmla="*/ 22 w 2458"/>
                    <a:gd name="T3" fmla="*/ 137 h 213"/>
                    <a:gd name="T4" fmla="*/ 156 w 2458"/>
                    <a:gd name="T5" fmla="*/ 185 h 213"/>
                    <a:gd name="T6" fmla="*/ 168 w 2458"/>
                    <a:gd name="T7" fmla="*/ 115 h 213"/>
                    <a:gd name="T8" fmla="*/ 281 w 2458"/>
                    <a:gd name="T9" fmla="*/ 6 h 213"/>
                    <a:gd name="T10" fmla="*/ 431 w 2458"/>
                    <a:gd name="T11" fmla="*/ 97 h 213"/>
                    <a:gd name="T12" fmla="*/ 453 w 2458"/>
                    <a:gd name="T13" fmla="*/ 200 h 213"/>
                    <a:gd name="T14" fmla="*/ 494 w 2458"/>
                    <a:gd name="T15" fmla="*/ 175 h 213"/>
                    <a:gd name="T16" fmla="*/ 524 w 2458"/>
                    <a:gd name="T17" fmla="*/ 140 h 213"/>
                    <a:gd name="T18" fmla="*/ 524 w 2458"/>
                    <a:gd name="T19" fmla="*/ 101 h 213"/>
                    <a:gd name="T20" fmla="*/ 621 w 2458"/>
                    <a:gd name="T21" fmla="*/ 6 h 213"/>
                    <a:gd name="T22" fmla="*/ 771 w 2458"/>
                    <a:gd name="T23" fmla="*/ 106 h 213"/>
                    <a:gd name="T24" fmla="*/ 783 w 2458"/>
                    <a:gd name="T25" fmla="*/ 193 h 213"/>
                    <a:gd name="T26" fmla="*/ 951 w 2458"/>
                    <a:gd name="T27" fmla="*/ 137 h 213"/>
                    <a:gd name="T28" fmla="*/ 962 w 2458"/>
                    <a:gd name="T29" fmla="*/ 97 h 213"/>
                    <a:gd name="T30" fmla="*/ 1093 w 2458"/>
                    <a:gd name="T31" fmla="*/ 6 h 213"/>
                    <a:gd name="T32" fmla="*/ 1176 w 2458"/>
                    <a:gd name="T33" fmla="*/ 69 h 213"/>
                    <a:gd name="T34" fmla="*/ 1247 w 2458"/>
                    <a:gd name="T35" fmla="*/ 3 h 213"/>
                    <a:gd name="T36" fmla="*/ 1407 w 2458"/>
                    <a:gd name="T37" fmla="*/ 97 h 213"/>
                    <a:gd name="T38" fmla="*/ 1407 w 2458"/>
                    <a:gd name="T39" fmla="*/ 119 h 213"/>
                    <a:gd name="T40" fmla="*/ 1445 w 2458"/>
                    <a:gd name="T41" fmla="*/ 73 h 213"/>
                    <a:gd name="T42" fmla="*/ 1624 w 2458"/>
                    <a:gd name="T43" fmla="*/ 56 h 213"/>
                    <a:gd name="T44" fmla="*/ 1640 w 2458"/>
                    <a:gd name="T45" fmla="*/ 73 h 213"/>
                    <a:gd name="T46" fmla="*/ 1771 w 2458"/>
                    <a:gd name="T47" fmla="*/ 25 h 213"/>
                    <a:gd name="T48" fmla="*/ 1808 w 2458"/>
                    <a:gd name="T49" fmla="*/ 0 h 213"/>
                    <a:gd name="T50" fmla="*/ 1958 w 2458"/>
                    <a:gd name="T51" fmla="*/ 97 h 213"/>
                    <a:gd name="T52" fmla="*/ 1972 w 2458"/>
                    <a:gd name="T53" fmla="*/ 213 h 213"/>
                    <a:gd name="T54" fmla="*/ 2010 w 2458"/>
                    <a:gd name="T55" fmla="*/ 213 h 213"/>
                    <a:gd name="T56" fmla="*/ 1992 w 2458"/>
                    <a:gd name="T57" fmla="*/ 134 h 213"/>
                    <a:gd name="T58" fmla="*/ 2089 w 2458"/>
                    <a:gd name="T59" fmla="*/ 13 h 213"/>
                    <a:gd name="T60" fmla="*/ 2201 w 2458"/>
                    <a:gd name="T61" fmla="*/ 59 h 213"/>
                    <a:gd name="T62" fmla="*/ 2213 w 2458"/>
                    <a:gd name="T63" fmla="*/ 35 h 213"/>
                    <a:gd name="T64" fmla="*/ 2403 w 2458"/>
                    <a:gd name="T65" fmla="*/ 84 h 213"/>
                    <a:gd name="T66" fmla="*/ 2458 w 2458"/>
                    <a:gd name="T67" fmla="*/ 144 h 21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458" h="213">
                      <a:moveTo>
                        <a:pt x="0" y="150"/>
                      </a:moveTo>
                      <a:lnTo>
                        <a:pt x="22" y="137"/>
                      </a:lnTo>
                      <a:lnTo>
                        <a:pt x="156" y="185"/>
                      </a:lnTo>
                      <a:lnTo>
                        <a:pt x="168" y="115"/>
                      </a:lnTo>
                      <a:lnTo>
                        <a:pt x="281" y="6"/>
                      </a:lnTo>
                      <a:lnTo>
                        <a:pt x="431" y="97"/>
                      </a:lnTo>
                      <a:lnTo>
                        <a:pt x="453" y="200"/>
                      </a:lnTo>
                      <a:lnTo>
                        <a:pt x="494" y="175"/>
                      </a:lnTo>
                      <a:lnTo>
                        <a:pt x="524" y="140"/>
                      </a:lnTo>
                      <a:lnTo>
                        <a:pt x="524" y="101"/>
                      </a:lnTo>
                      <a:lnTo>
                        <a:pt x="621" y="6"/>
                      </a:lnTo>
                      <a:lnTo>
                        <a:pt x="771" y="106"/>
                      </a:lnTo>
                      <a:lnTo>
                        <a:pt x="783" y="193"/>
                      </a:lnTo>
                      <a:lnTo>
                        <a:pt x="951" y="137"/>
                      </a:lnTo>
                      <a:lnTo>
                        <a:pt x="962" y="97"/>
                      </a:lnTo>
                      <a:lnTo>
                        <a:pt x="1093" y="6"/>
                      </a:lnTo>
                      <a:lnTo>
                        <a:pt x="1176" y="69"/>
                      </a:lnTo>
                      <a:lnTo>
                        <a:pt x="1247" y="3"/>
                      </a:lnTo>
                      <a:lnTo>
                        <a:pt x="1407" y="97"/>
                      </a:lnTo>
                      <a:lnTo>
                        <a:pt x="1407" y="119"/>
                      </a:lnTo>
                      <a:lnTo>
                        <a:pt x="1445" y="73"/>
                      </a:lnTo>
                      <a:lnTo>
                        <a:pt x="1624" y="56"/>
                      </a:lnTo>
                      <a:lnTo>
                        <a:pt x="1640" y="73"/>
                      </a:lnTo>
                      <a:lnTo>
                        <a:pt x="1771" y="25"/>
                      </a:lnTo>
                      <a:lnTo>
                        <a:pt x="1808" y="0"/>
                      </a:lnTo>
                      <a:lnTo>
                        <a:pt x="1958" y="97"/>
                      </a:lnTo>
                      <a:lnTo>
                        <a:pt x="1972" y="213"/>
                      </a:lnTo>
                      <a:lnTo>
                        <a:pt x="2010" y="213"/>
                      </a:lnTo>
                      <a:lnTo>
                        <a:pt x="1992" y="134"/>
                      </a:lnTo>
                      <a:lnTo>
                        <a:pt x="2089" y="13"/>
                      </a:lnTo>
                      <a:lnTo>
                        <a:pt x="2201" y="59"/>
                      </a:lnTo>
                      <a:lnTo>
                        <a:pt x="2213" y="35"/>
                      </a:lnTo>
                      <a:lnTo>
                        <a:pt x="2403" y="84"/>
                      </a:lnTo>
                      <a:lnTo>
                        <a:pt x="2458" y="144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8" name="Freeform 277"/>
                <p:cNvSpPr>
                  <a:spLocks/>
                </p:cNvSpPr>
                <p:nvPr/>
              </p:nvSpPr>
              <p:spPr bwMode="auto">
                <a:xfrm>
                  <a:off x="3159" y="2323"/>
                  <a:ext cx="2444" cy="168"/>
                </a:xfrm>
                <a:custGeom>
                  <a:avLst/>
                  <a:gdLst>
                    <a:gd name="T0" fmla="*/ 0 w 2444"/>
                    <a:gd name="T1" fmla="*/ 135 h 168"/>
                    <a:gd name="T2" fmla="*/ 67 w 2444"/>
                    <a:gd name="T3" fmla="*/ 111 h 168"/>
                    <a:gd name="T4" fmla="*/ 208 w 2444"/>
                    <a:gd name="T5" fmla="*/ 152 h 168"/>
                    <a:gd name="T6" fmla="*/ 202 w 2444"/>
                    <a:gd name="T7" fmla="*/ 97 h 168"/>
                    <a:gd name="T8" fmla="*/ 299 w 2444"/>
                    <a:gd name="T9" fmla="*/ 16 h 168"/>
                    <a:gd name="T10" fmla="*/ 403 w 2444"/>
                    <a:gd name="T11" fmla="*/ 81 h 168"/>
                    <a:gd name="T12" fmla="*/ 415 w 2444"/>
                    <a:gd name="T13" fmla="*/ 165 h 168"/>
                    <a:gd name="T14" fmla="*/ 504 w 2444"/>
                    <a:gd name="T15" fmla="*/ 135 h 168"/>
                    <a:gd name="T16" fmla="*/ 585 w 2444"/>
                    <a:gd name="T17" fmla="*/ 68 h 168"/>
                    <a:gd name="T18" fmla="*/ 615 w 2444"/>
                    <a:gd name="T19" fmla="*/ 0 h 168"/>
                    <a:gd name="T20" fmla="*/ 741 w 2444"/>
                    <a:gd name="T21" fmla="*/ 84 h 168"/>
                    <a:gd name="T22" fmla="*/ 757 w 2444"/>
                    <a:gd name="T23" fmla="*/ 165 h 168"/>
                    <a:gd name="T24" fmla="*/ 897 w 2444"/>
                    <a:gd name="T25" fmla="*/ 114 h 168"/>
                    <a:gd name="T26" fmla="*/ 968 w 2444"/>
                    <a:gd name="T27" fmla="*/ 114 h 168"/>
                    <a:gd name="T28" fmla="*/ 1085 w 2444"/>
                    <a:gd name="T29" fmla="*/ 13 h 168"/>
                    <a:gd name="T30" fmla="*/ 1184 w 2444"/>
                    <a:gd name="T31" fmla="*/ 84 h 168"/>
                    <a:gd name="T32" fmla="*/ 1265 w 2444"/>
                    <a:gd name="T33" fmla="*/ 16 h 168"/>
                    <a:gd name="T34" fmla="*/ 1375 w 2444"/>
                    <a:gd name="T35" fmla="*/ 84 h 168"/>
                    <a:gd name="T36" fmla="*/ 1381 w 2444"/>
                    <a:gd name="T37" fmla="*/ 122 h 168"/>
                    <a:gd name="T38" fmla="*/ 1452 w 2444"/>
                    <a:gd name="T39" fmla="*/ 76 h 168"/>
                    <a:gd name="T40" fmla="*/ 1583 w 2444"/>
                    <a:gd name="T41" fmla="*/ 46 h 168"/>
                    <a:gd name="T42" fmla="*/ 1593 w 2444"/>
                    <a:gd name="T43" fmla="*/ 106 h 168"/>
                    <a:gd name="T44" fmla="*/ 1622 w 2444"/>
                    <a:gd name="T45" fmla="*/ 59 h 168"/>
                    <a:gd name="T46" fmla="*/ 1749 w 2444"/>
                    <a:gd name="T47" fmla="*/ 26 h 168"/>
                    <a:gd name="T48" fmla="*/ 1759 w 2444"/>
                    <a:gd name="T49" fmla="*/ 54 h 168"/>
                    <a:gd name="T50" fmla="*/ 1775 w 2444"/>
                    <a:gd name="T51" fmla="*/ 26 h 168"/>
                    <a:gd name="T52" fmla="*/ 1814 w 2444"/>
                    <a:gd name="T53" fmla="*/ 8 h 168"/>
                    <a:gd name="T54" fmla="*/ 1935 w 2444"/>
                    <a:gd name="T55" fmla="*/ 84 h 168"/>
                    <a:gd name="T56" fmla="*/ 1950 w 2444"/>
                    <a:gd name="T57" fmla="*/ 168 h 168"/>
                    <a:gd name="T58" fmla="*/ 2041 w 2444"/>
                    <a:gd name="T59" fmla="*/ 160 h 168"/>
                    <a:gd name="T60" fmla="*/ 2041 w 2444"/>
                    <a:gd name="T61" fmla="*/ 114 h 168"/>
                    <a:gd name="T62" fmla="*/ 2110 w 2444"/>
                    <a:gd name="T63" fmla="*/ 16 h 168"/>
                    <a:gd name="T64" fmla="*/ 2247 w 2444"/>
                    <a:gd name="T65" fmla="*/ 68 h 168"/>
                    <a:gd name="T66" fmla="*/ 2263 w 2444"/>
                    <a:gd name="T67" fmla="*/ 35 h 168"/>
                    <a:gd name="T68" fmla="*/ 2403 w 2444"/>
                    <a:gd name="T69" fmla="*/ 68 h 168"/>
                    <a:gd name="T70" fmla="*/ 2444 w 2444"/>
                    <a:gd name="T71" fmla="*/ 112 h 16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444" h="168">
                      <a:moveTo>
                        <a:pt x="0" y="135"/>
                      </a:moveTo>
                      <a:lnTo>
                        <a:pt x="67" y="111"/>
                      </a:lnTo>
                      <a:lnTo>
                        <a:pt x="208" y="152"/>
                      </a:lnTo>
                      <a:lnTo>
                        <a:pt x="202" y="97"/>
                      </a:lnTo>
                      <a:lnTo>
                        <a:pt x="299" y="16"/>
                      </a:lnTo>
                      <a:lnTo>
                        <a:pt x="403" y="81"/>
                      </a:lnTo>
                      <a:lnTo>
                        <a:pt x="415" y="165"/>
                      </a:lnTo>
                      <a:lnTo>
                        <a:pt x="504" y="135"/>
                      </a:lnTo>
                      <a:lnTo>
                        <a:pt x="585" y="68"/>
                      </a:lnTo>
                      <a:lnTo>
                        <a:pt x="615" y="0"/>
                      </a:lnTo>
                      <a:lnTo>
                        <a:pt x="741" y="84"/>
                      </a:lnTo>
                      <a:lnTo>
                        <a:pt x="757" y="165"/>
                      </a:lnTo>
                      <a:lnTo>
                        <a:pt x="897" y="114"/>
                      </a:lnTo>
                      <a:lnTo>
                        <a:pt x="968" y="114"/>
                      </a:lnTo>
                      <a:lnTo>
                        <a:pt x="1085" y="13"/>
                      </a:lnTo>
                      <a:lnTo>
                        <a:pt x="1184" y="84"/>
                      </a:lnTo>
                      <a:lnTo>
                        <a:pt x="1265" y="16"/>
                      </a:lnTo>
                      <a:lnTo>
                        <a:pt x="1375" y="84"/>
                      </a:lnTo>
                      <a:lnTo>
                        <a:pt x="1381" y="122"/>
                      </a:lnTo>
                      <a:lnTo>
                        <a:pt x="1452" y="76"/>
                      </a:lnTo>
                      <a:lnTo>
                        <a:pt x="1583" y="46"/>
                      </a:lnTo>
                      <a:lnTo>
                        <a:pt x="1593" y="106"/>
                      </a:lnTo>
                      <a:lnTo>
                        <a:pt x="1622" y="59"/>
                      </a:lnTo>
                      <a:lnTo>
                        <a:pt x="1749" y="26"/>
                      </a:lnTo>
                      <a:lnTo>
                        <a:pt x="1759" y="54"/>
                      </a:lnTo>
                      <a:lnTo>
                        <a:pt x="1775" y="26"/>
                      </a:lnTo>
                      <a:lnTo>
                        <a:pt x="1814" y="8"/>
                      </a:lnTo>
                      <a:lnTo>
                        <a:pt x="1935" y="84"/>
                      </a:lnTo>
                      <a:lnTo>
                        <a:pt x="1950" y="168"/>
                      </a:lnTo>
                      <a:lnTo>
                        <a:pt x="2041" y="160"/>
                      </a:lnTo>
                      <a:lnTo>
                        <a:pt x="2041" y="114"/>
                      </a:lnTo>
                      <a:lnTo>
                        <a:pt x="2110" y="16"/>
                      </a:lnTo>
                      <a:lnTo>
                        <a:pt x="2247" y="68"/>
                      </a:lnTo>
                      <a:lnTo>
                        <a:pt x="2263" y="35"/>
                      </a:lnTo>
                      <a:lnTo>
                        <a:pt x="2403" y="68"/>
                      </a:lnTo>
                      <a:lnTo>
                        <a:pt x="2444" y="112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9" name="Line 278"/>
                <p:cNvSpPr>
                  <a:spLocks noChangeShapeType="1"/>
                </p:cNvSpPr>
                <p:nvPr/>
              </p:nvSpPr>
              <p:spPr bwMode="auto">
                <a:xfrm flipH="1" flipV="1">
                  <a:off x="3280" y="2546"/>
                  <a:ext cx="16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0" name="Line 279"/>
                <p:cNvSpPr>
                  <a:spLocks noChangeShapeType="1"/>
                </p:cNvSpPr>
                <p:nvPr/>
              </p:nvSpPr>
              <p:spPr bwMode="auto">
                <a:xfrm flipH="1" flipV="1">
                  <a:off x="3262" y="2534"/>
                  <a:ext cx="14" cy="10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1" name="Line 280"/>
                <p:cNvSpPr>
                  <a:spLocks noChangeShapeType="1"/>
                </p:cNvSpPr>
                <p:nvPr/>
              </p:nvSpPr>
              <p:spPr bwMode="auto">
                <a:xfrm flipH="1" flipV="1">
                  <a:off x="3242" y="2523"/>
                  <a:ext cx="16" cy="10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2" name="Line 281"/>
                <p:cNvSpPr>
                  <a:spLocks noChangeShapeType="1"/>
                </p:cNvSpPr>
                <p:nvPr/>
              </p:nvSpPr>
              <p:spPr bwMode="auto">
                <a:xfrm flipH="1" flipV="1">
                  <a:off x="3224" y="2513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3" name="Line 282"/>
                <p:cNvSpPr>
                  <a:spLocks noChangeShapeType="1"/>
                </p:cNvSpPr>
                <p:nvPr/>
              </p:nvSpPr>
              <p:spPr bwMode="auto">
                <a:xfrm flipH="1" flipV="1">
                  <a:off x="3205" y="2501"/>
                  <a:ext cx="16" cy="9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4" name="Line 283"/>
                <p:cNvSpPr>
                  <a:spLocks noChangeShapeType="1"/>
                </p:cNvSpPr>
                <p:nvPr/>
              </p:nvSpPr>
              <p:spPr bwMode="auto">
                <a:xfrm flipH="1" flipV="1">
                  <a:off x="3187" y="2490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5" name="Line 284"/>
                <p:cNvSpPr>
                  <a:spLocks noChangeShapeType="1"/>
                </p:cNvSpPr>
                <p:nvPr/>
              </p:nvSpPr>
              <p:spPr bwMode="auto">
                <a:xfrm flipH="1" flipV="1">
                  <a:off x="3167" y="2478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6" name="Line 285"/>
                <p:cNvSpPr>
                  <a:spLocks noChangeShapeType="1"/>
                </p:cNvSpPr>
                <p:nvPr/>
              </p:nvSpPr>
              <p:spPr bwMode="auto">
                <a:xfrm flipH="1" flipV="1">
                  <a:off x="3149" y="2467"/>
                  <a:ext cx="14" cy="9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7" name="Line 286"/>
                <p:cNvSpPr>
                  <a:spLocks noChangeShapeType="1"/>
                </p:cNvSpPr>
                <p:nvPr/>
              </p:nvSpPr>
              <p:spPr bwMode="auto">
                <a:xfrm flipH="1" flipV="1">
                  <a:off x="3136" y="2458"/>
                  <a:ext cx="7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8" name="Line 287"/>
                <p:cNvSpPr>
                  <a:spLocks noChangeShapeType="1"/>
                </p:cNvSpPr>
                <p:nvPr/>
              </p:nvSpPr>
              <p:spPr bwMode="auto">
                <a:xfrm flipH="1" flipV="1">
                  <a:off x="3475" y="249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9" name="Line 288"/>
                <p:cNvSpPr>
                  <a:spLocks noChangeShapeType="1"/>
                </p:cNvSpPr>
                <p:nvPr/>
              </p:nvSpPr>
              <p:spPr bwMode="auto">
                <a:xfrm flipH="1" flipV="1">
                  <a:off x="3471" y="247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0" name="Line 289"/>
                <p:cNvSpPr>
                  <a:spLocks noChangeShapeType="1"/>
                </p:cNvSpPr>
                <p:nvPr/>
              </p:nvSpPr>
              <p:spPr bwMode="auto">
                <a:xfrm flipH="1" flipV="1">
                  <a:off x="3467" y="245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1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466" y="2437"/>
                  <a:ext cx="1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2" name="Line 291"/>
                <p:cNvSpPr>
                  <a:spLocks noChangeShapeType="1"/>
                </p:cNvSpPr>
                <p:nvPr/>
              </p:nvSpPr>
              <p:spPr bwMode="auto">
                <a:xfrm flipH="1" flipV="1">
                  <a:off x="3462" y="2419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3" name="Line 292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239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4" name="Line 293"/>
                <p:cNvSpPr>
                  <a:spLocks noChangeShapeType="1"/>
                </p:cNvSpPr>
                <p:nvPr/>
              </p:nvSpPr>
              <p:spPr bwMode="auto">
                <a:xfrm flipH="1" flipV="1">
                  <a:off x="3454" y="238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5" name="Line 294"/>
                <p:cNvSpPr>
                  <a:spLocks noChangeShapeType="1"/>
                </p:cNvSpPr>
                <p:nvPr/>
              </p:nvSpPr>
              <p:spPr bwMode="auto">
                <a:xfrm flipH="1" flipV="1">
                  <a:off x="3452" y="236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6" name="Line 295"/>
                <p:cNvSpPr>
                  <a:spLocks noChangeShapeType="1"/>
                </p:cNvSpPr>
                <p:nvPr/>
              </p:nvSpPr>
              <p:spPr bwMode="auto">
                <a:xfrm flipH="1" flipV="1">
                  <a:off x="3448" y="2343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7" name="Line 296"/>
                <p:cNvSpPr>
                  <a:spLocks noChangeShapeType="1"/>
                </p:cNvSpPr>
                <p:nvPr/>
              </p:nvSpPr>
              <p:spPr bwMode="auto">
                <a:xfrm flipH="1" flipV="1">
                  <a:off x="3444" y="232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8" name="Line 297"/>
                <p:cNvSpPr>
                  <a:spLocks noChangeShapeType="1"/>
                </p:cNvSpPr>
                <p:nvPr/>
              </p:nvSpPr>
              <p:spPr bwMode="auto">
                <a:xfrm flipH="1" flipV="1">
                  <a:off x="3442" y="230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9" name="Line 298"/>
                <p:cNvSpPr>
                  <a:spLocks noChangeShapeType="1"/>
                </p:cNvSpPr>
                <p:nvPr/>
              </p:nvSpPr>
              <p:spPr bwMode="auto">
                <a:xfrm flipH="1" flipV="1">
                  <a:off x="3438" y="228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0" name="Line 299"/>
                <p:cNvSpPr>
                  <a:spLocks noChangeShapeType="1"/>
                </p:cNvSpPr>
                <p:nvPr/>
              </p:nvSpPr>
              <p:spPr bwMode="auto">
                <a:xfrm flipH="1" flipV="1">
                  <a:off x="3434" y="226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1" name="Line 300"/>
                <p:cNvSpPr>
                  <a:spLocks noChangeShapeType="1"/>
                </p:cNvSpPr>
                <p:nvPr/>
              </p:nvSpPr>
              <p:spPr bwMode="auto">
                <a:xfrm flipH="1" flipV="1">
                  <a:off x="3430" y="224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2" name="Line 301"/>
                <p:cNvSpPr>
                  <a:spLocks noChangeShapeType="1"/>
                </p:cNvSpPr>
                <p:nvPr/>
              </p:nvSpPr>
              <p:spPr bwMode="auto">
                <a:xfrm flipH="1" flipV="1">
                  <a:off x="3428" y="222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3" name="Line 302"/>
                <p:cNvSpPr>
                  <a:spLocks noChangeShapeType="1"/>
                </p:cNvSpPr>
                <p:nvPr/>
              </p:nvSpPr>
              <p:spPr bwMode="auto">
                <a:xfrm flipH="1" flipV="1">
                  <a:off x="3424" y="2209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4" name="Line 303"/>
                <p:cNvSpPr>
                  <a:spLocks noChangeShapeType="1"/>
                </p:cNvSpPr>
                <p:nvPr/>
              </p:nvSpPr>
              <p:spPr bwMode="auto">
                <a:xfrm flipH="1" flipV="1">
                  <a:off x="3420" y="218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5" name="Line 304"/>
                <p:cNvSpPr>
                  <a:spLocks noChangeShapeType="1"/>
                </p:cNvSpPr>
                <p:nvPr/>
              </p:nvSpPr>
              <p:spPr bwMode="auto">
                <a:xfrm flipH="1" flipV="1">
                  <a:off x="3416" y="216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6" name="Line 305"/>
                <p:cNvSpPr>
                  <a:spLocks noChangeShapeType="1"/>
                </p:cNvSpPr>
                <p:nvPr/>
              </p:nvSpPr>
              <p:spPr bwMode="auto">
                <a:xfrm flipH="1" flipV="1">
                  <a:off x="3414" y="215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7" name="Line 306"/>
                <p:cNvSpPr>
                  <a:spLocks noChangeShapeType="1"/>
                </p:cNvSpPr>
                <p:nvPr/>
              </p:nvSpPr>
              <p:spPr bwMode="auto">
                <a:xfrm flipH="1" flipV="1">
                  <a:off x="3410" y="213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8" name="Line 307"/>
                <p:cNvSpPr>
                  <a:spLocks noChangeShapeType="1"/>
                </p:cNvSpPr>
                <p:nvPr/>
              </p:nvSpPr>
              <p:spPr bwMode="auto">
                <a:xfrm flipH="1" flipV="1">
                  <a:off x="3406" y="211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9" name="Line 308"/>
                <p:cNvSpPr>
                  <a:spLocks noChangeShapeType="1"/>
                </p:cNvSpPr>
                <p:nvPr/>
              </p:nvSpPr>
              <p:spPr bwMode="auto">
                <a:xfrm flipH="1" flipV="1">
                  <a:off x="3404" y="2100"/>
                  <a:ext cx="2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0" name="Line 309"/>
                <p:cNvSpPr>
                  <a:spLocks noChangeShapeType="1"/>
                </p:cNvSpPr>
                <p:nvPr/>
              </p:nvSpPr>
              <p:spPr bwMode="auto">
                <a:xfrm flipH="1" flipV="1">
                  <a:off x="3815" y="249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1" name="Line 310"/>
                <p:cNvSpPr>
                  <a:spLocks noChangeShapeType="1"/>
                </p:cNvSpPr>
                <p:nvPr/>
              </p:nvSpPr>
              <p:spPr bwMode="auto">
                <a:xfrm flipH="1" flipV="1">
                  <a:off x="3813" y="247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" name="Line 311"/>
                <p:cNvSpPr>
                  <a:spLocks noChangeShapeType="1"/>
                </p:cNvSpPr>
                <p:nvPr/>
              </p:nvSpPr>
              <p:spPr bwMode="auto">
                <a:xfrm flipH="1" flipV="1">
                  <a:off x="3811" y="245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" name="Line 312"/>
                <p:cNvSpPr>
                  <a:spLocks noChangeShapeType="1"/>
                </p:cNvSpPr>
                <p:nvPr/>
              </p:nvSpPr>
              <p:spPr bwMode="auto">
                <a:xfrm flipH="1" flipV="1">
                  <a:off x="3809" y="243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4" name="Line 313"/>
                <p:cNvSpPr>
                  <a:spLocks noChangeShapeType="1"/>
                </p:cNvSpPr>
                <p:nvPr/>
              </p:nvSpPr>
              <p:spPr bwMode="auto">
                <a:xfrm flipH="1" flipV="1">
                  <a:off x="3807" y="241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5" name="Line 314"/>
                <p:cNvSpPr>
                  <a:spLocks noChangeShapeType="1"/>
                </p:cNvSpPr>
                <p:nvPr/>
              </p:nvSpPr>
              <p:spPr bwMode="auto">
                <a:xfrm flipH="1" flipV="1">
                  <a:off x="3805" y="239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6" name="Line 3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01" y="237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7" name="Line 316"/>
                <p:cNvSpPr>
                  <a:spLocks noChangeShapeType="1"/>
                </p:cNvSpPr>
                <p:nvPr/>
              </p:nvSpPr>
              <p:spPr bwMode="auto">
                <a:xfrm flipH="1" flipV="1">
                  <a:off x="3799" y="235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8" name="Line 317"/>
                <p:cNvSpPr>
                  <a:spLocks noChangeShapeType="1"/>
                </p:cNvSpPr>
                <p:nvPr/>
              </p:nvSpPr>
              <p:spPr bwMode="auto">
                <a:xfrm flipH="1" flipV="1">
                  <a:off x="3797" y="233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9" name="Line 318"/>
                <p:cNvSpPr>
                  <a:spLocks noChangeShapeType="1"/>
                </p:cNvSpPr>
                <p:nvPr/>
              </p:nvSpPr>
              <p:spPr bwMode="auto">
                <a:xfrm flipH="1" flipV="1">
                  <a:off x="3795" y="231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0" name="Line 319"/>
                <p:cNvSpPr>
                  <a:spLocks noChangeShapeType="1"/>
                </p:cNvSpPr>
                <p:nvPr/>
              </p:nvSpPr>
              <p:spPr bwMode="auto">
                <a:xfrm flipH="1" flipV="1">
                  <a:off x="3793" y="229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1" name="Line 320"/>
                <p:cNvSpPr>
                  <a:spLocks noChangeShapeType="1"/>
                </p:cNvSpPr>
                <p:nvPr/>
              </p:nvSpPr>
              <p:spPr bwMode="auto">
                <a:xfrm flipV="1">
                  <a:off x="3792" y="2278"/>
                  <a:ext cx="1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2" name="Line 321"/>
                <p:cNvSpPr>
                  <a:spLocks noChangeShapeType="1"/>
                </p:cNvSpPr>
                <p:nvPr/>
              </p:nvSpPr>
              <p:spPr bwMode="auto">
                <a:xfrm flipH="1" flipV="1">
                  <a:off x="3788" y="2258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3" name="Line 322"/>
                <p:cNvSpPr>
                  <a:spLocks noChangeShapeType="1"/>
                </p:cNvSpPr>
                <p:nvPr/>
              </p:nvSpPr>
              <p:spPr bwMode="auto">
                <a:xfrm flipH="1" flipV="1">
                  <a:off x="3786" y="2239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4" name="Line 323"/>
                <p:cNvSpPr>
                  <a:spLocks noChangeShapeType="1"/>
                </p:cNvSpPr>
                <p:nvPr/>
              </p:nvSpPr>
              <p:spPr bwMode="auto">
                <a:xfrm flipH="1" flipV="1">
                  <a:off x="3784" y="222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5" name="Line 324"/>
                <p:cNvSpPr>
                  <a:spLocks noChangeShapeType="1"/>
                </p:cNvSpPr>
                <p:nvPr/>
              </p:nvSpPr>
              <p:spPr bwMode="auto">
                <a:xfrm flipH="1" flipV="1">
                  <a:off x="3782" y="2201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6" name="Line 325"/>
                <p:cNvSpPr>
                  <a:spLocks noChangeShapeType="1"/>
                </p:cNvSpPr>
                <p:nvPr/>
              </p:nvSpPr>
              <p:spPr bwMode="auto">
                <a:xfrm flipH="1" flipV="1">
                  <a:off x="3780" y="218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7" name="Line 326"/>
                <p:cNvSpPr>
                  <a:spLocks noChangeShapeType="1"/>
                </p:cNvSpPr>
                <p:nvPr/>
              </p:nvSpPr>
              <p:spPr bwMode="auto">
                <a:xfrm flipH="1" flipV="1">
                  <a:off x="3776" y="2163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8" name="Line 327"/>
                <p:cNvSpPr>
                  <a:spLocks noChangeShapeType="1"/>
                </p:cNvSpPr>
                <p:nvPr/>
              </p:nvSpPr>
              <p:spPr bwMode="auto">
                <a:xfrm flipH="1" flipV="1">
                  <a:off x="3774" y="214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9" name="Line 328"/>
                <p:cNvSpPr>
                  <a:spLocks noChangeShapeType="1"/>
                </p:cNvSpPr>
                <p:nvPr/>
              </p:nvSpPr>
              <p:spPr bwMode="auto">
                <a:xfrm flipH="1" flipV="1">
                  <a:off x="3772" y="212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0" name="Line 329"/>
                <p:cNvSpPr>
                  <a:spLocks noChangeShapeType="1"/>
                </p:cNvSpPr>
                <p:nvPr/>
              </p:nvSpPr>
              <p:spPr bwMode="auto">
                <a:xfrm flipH="1" flipV="1">
                  <a:off x="3770" y="210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1" name="Line 330"/>
                <p:cNvSpPr>
                  <a:spLocks noChangeShapeType="1"/>
                </p:cNvSpPr>
                <p:nvPr/>
              </p:nvSpPr>
              <p:spPr bwMode="auto">
                <a:xfrm flipH="1" flipV="1">
                  <a:off x="3768" y="208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2" name="Line 331"/>
                <p:cNvSpPr>
                  <a:spLocks noChangeShapeType="1"/>
                </p:cNvSpPr>
                <p:nvPr/>
              </p:nvSpPr>
              <p:spPr bwMode="auto">
                <a:xfrm flipV="1">
                  <a:off x="4019" y="2544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" name="Line 332"/>
                <p:cNvSpPr>
                  <a:spLocks noChangeShapeType="1"/>
                </p:cNvSpPr>
                <p:nvPr/>
              </p:nvSpPr>
              <p:spPr bwMode="auto">
                <a:xfrm flipV="1">
                  <a:off x="4040" y="2536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4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4060" y="2526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5" name="Line 334"/>
                <p:cNvSpPr>
                  <a:spLocks noChangeShapeType="1"/>
                </p:cNvSpPr>
                <p:nvPr/>
              </p:nvSpPr>
              <p:spPr bwMode="auto">
                <a:xfrm flipV="1">
                  <a:off x="4082" y="2518"/>
                  <a:ext cx="16" cy="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6" name="Line 335"/>
                <p:cNvSpPr>
                  <a:spLocks noChangeShapeType="1"/>
                </p:cNvSpPr>
                <p:nvPr/>
              </p:nvSpPr>
              <p:spPr bwMode="auto">
                <a:xfrm>
                  <a:off x="4102" y="2516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7" name="Line 336"/>
                <p:cNvSpPr>
                  <a:spLocks noChangeShapeType="1"/>
                </p:cNvSpPr>
                <p:nvPr/>
              </p:nvSpPr>
              <p:spPr bwMode="auto">
                <a:xfrm flipH="1" flipV="1">
                  <a:off x="4447" y="248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8" name="Line 337"/>
                <p:cNvSpPr>
                  <a:spLocks noChangeShapeType="1"/>
                </p:cNvSpPr>
                <p:nvPr/>
              </p:nvSpPr>
              <p:spPr bwMode="auto">
                <a:xfrm flipH="1" flipV="1">
                  <a:off x="4444" y="2465"/>
                  <a:ext cx="1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9" name="Line 338"/>
                <p:cNvSpPr>
                  <a:spLocks noChangeShapeType="1"/>
                </p:cNvSpPr>
                <p:nvPr/>
              </p:nvSpPr>
              <p:spPr bwMode="auto">
                <a:xfrm flipH="1" flipV="1">
                  <a:off x="4438" y="2445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0" name="Line 339"/>
                <p:cNvSpPr>
                  <a:spLocks noChangeShapeType="1"/>
                </p:cNvSpPr>
                <p:nvPr/>
              </p:nvSpPr>
              <p:spPr bwMode="auto">
                <a:xfrm flipH="1" flipV="1">
                  <a:off x="4434" y="242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1" name="Line 340"/>
                <p:cNvSpPr>
                  <a:spLocks noChangeShapeType="1"/>
                </p:cNvSpPr>
                <p:nvPr/>
              </p:nvSpPr>
              <p:spPr bwMode="auto">
                <a:xfrm flipH="1" flipV="1">
                  <a:off x="4430" y="240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2" name="Line 341"/>
                <p:cNvSpPr>
                  <a:spLocks noChangeShapeType="1"/>
                </p:cNvSpPr>
                <p:nvPr/>
              </p:nvSpPr>
              <p:spPr bwMode="auto">
                <a:xfrm flipH="1" flipV="1">
                  <a:off x="4426" y="2389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3" name="Line 342"/>
                <p:cNvSpPr>
                  <a:spLocks noChangeShapeType="1"/>
                </p:cNvSpPr>
                <p:nvPr/>
              </p:nvSpPr>
              <p:spPr bwMode="auto">
                <a:xfrm flipH="1" flipV="1">
                  <a:off x="4422" y="236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4" name="Line 343"/>
                <p:cNvSpPr>
                  <a:spLocks noChangeShapeType="1"/>
                </p:cNvSpPr>
                <p:nvPr/>
              </p:nvSpPr>
              <p:spPr bwMode="auto">
                <a:xfrm flipH="1" flipV="1">
                  <a:off x="4418" y="2351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5" name="Line 344"/>
                <p:cNvSpPr>
                  <a:spLocks noChangeShapeType="1"/>
                </p:cNvSpPr>
                <p:nvPr/>
              </p:nvSpPr>
              <p:spPr bwMode="auto">
                <a:xfrm flipH="1" flipV="1">
                  <a:off x="4414" y="233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6" name="Line 345"/>
                <p:cNvSpPr>
                  <a:spLocks noChangeShapeType="1"/>
                </p:cNvSpPr>
                <p:nvPr/>
              </p:nvSpPr>
              <p:spPr bwMode="auto">
                <a:xfrm flipH="1" flipV="1">
                  <a:off x="4410" y="231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7" name="Line 346"/>
                <p:cNvSpPr>
                  <a:spLocks noChangeShapeType="1"/>
                </p:cNvSpPr>
                <p:nvPr/>
              </p:nvSpPr>
              <p:spPr bwMode="auto">
                <a:xfrm flipH="1" flipV="1">
                  <a:off x="4406" y="229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8" name="Line 347"/>
                <p:cNvSpPr>
                  <a:spLocks noChangeShapeType="1"/>
                </p:cNvSpPr>
                <p:nvPr/>
              </p:nvSpPr>
              <p:spPr bwMode="auto">
                <a:xfrm flipH="1" flipV="1">
                  <a:off x="4402" y="227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9" name="Line 348"/>
                <p:cNvSpPr>
                  <a:spLocks noChangeShapeType="1"/>
                </p:cNvSpPr>
                <p:nvPr/>
              </p:nvSpPr>
              <p:spPr bwMode="auto">
                <a:xfrm flipH="1" flipV="1">
                  <a:off x="4398" y="225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0" name="Line 349"/>
                <p:cNvSpPr>
                  <a:spLocks noChangeShapeType="1"/>
                </p:cNvSpPr>
                <p:nvPr/>
              </p:nvSpPr>
              <p:spPr bwMode="auto">
                <a:xfrm flipH="1" flipV="1">
                  <a:off x="4394" y="223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1" name="Line 350"/>
                <p:cNvSpPr>
                  <a:spLocks noChangeShapeType="1"/>
                </p:cNvSpPr>
                <p:nvPr/>
              </p:nvSpPr>
              <p:spPr bwMode="auto">
                <a:xfrm flipH="1" flipV="1">
                  <a:off x="4390" y="221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2" name="Line 351"/>
                <p:cNvSpPr>
                  <a:spLocks noChangeShapeType="1"/>
                </p:cNvSpPr>
                <p:nvPr/>
              </p:nvSpPr>
              <p:spPr bwMode="auto">
                <a:xfrm flipH="1" flipV="1">
                  <a:off x="4386" y="219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" name="Line 352"/>
                <p:cNvSpPr>
                  <a:spLocks noChangeShapeType="1"/>
                </p:cNvSpPr>
                <p:nvPr/>
              </p:nvSpPr>
              <p:spPr bwMode="auto">
                <a:xfrm flipH="1" flipV="1">
                  <a:off x="4380" y="217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4" name="Line 353"/>
                <p:cNvSpPr>
                  <a:spLocks noChangeShapeType="1"/>
                </p:cNvSpPr>
                <p:nvPr/>
              </p:nvSpPr>
              <p:spPr bwMode="auto">
                <a:xfrm flipH="1" flipV="1">
                  <a:off x="4376" y="215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5" name="Line 354"/>
                <p:cNvSpPr>
                  <a:spLocks noChangeShapeType="1"/>
                </p:cNvSpPr>
                <p:nvPr/>
              </p:nvSpPr>
              <p:spPr bwMode="auto">
                <a:xfrm flipH="1" flipV="1">
                  <a:off x="4372" y="214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6" name="Line 355"/>
                <p:cNvSpPr>
                  <a:spLocks noChangeShapeType="1"/>
                </p:cNvSpPr>
                <p:nvPr/>
              </p:nvSpPr>
              <p:spPr bwMode="auto">
                <a:xfrm flipH="1" flipV="1">
                  <a:off x="4368" y="212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7" name="Line 356"/>
                <p:cNvSpPr>
                  <a:spLocks noChangeShapeType="1"/>
                </p:cNvSpPr>
                <p:nvPr/>
              </p:nvSpPr>
              <p:spPr bwMode="auto">
                <a:xfrm flipH="1" flipV="1">
                  <a:off x="4364" y="2105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8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4631" y="2498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9" name="Line 358"/>
                <p:cNvSpPr>
                  <a:spLocks noChangeShapeType="1"/>
                </p:cNvSpPr>
                <p:nvPr/>
              </p:nvSpPr>
              <p:spPr bwMode="auto">
                <a:xfrm flipV="1">
                  <a:off x="4643" y="2481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0" name="Line 359"/>
                <p:cNvSpPr>
                  <a:spLocks noChangeShapeType="1"/>
                </p:cNvSpPr>
                <p:nvPr/>
              </p:nvSpPr>
              <p:spPr bwMode="auto">
                <a:xfrm flipV="1">
                  <a:off x="4657" y="2465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1" name="Line 360"/>
                <p:cNvSpPr>
                  <a:spLocks noChangeShapeType="1"/>
                </p:cNvSpPr>
                <p:nvPr/>
              </p:nvSpPr>
              <p:spPr bwMode="auto">
                <a:xfrm flipV="1">
                  <a:off x="4669" y="2448"/>
                  <a:ext cx="10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2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4681" y="2434"/>
                  <a:ext cx="9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" name="Line 362"/>
                <p:cNvSpPr>
                  <a:spLocks noChangeShapeType="1"/>
                </p:cNvSpPr>
                <p:nvPr/>
              </p:nvSpPr>
              <p:spPr bwMode="auto">
                <a:xfrm flipV="1">
                  <a:off x="4694" y="2417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" name="Line 363"/>
                <p:cNvSpPr>
                  <a:spLocks noChangeShapeType="1"/>
                </p:cNvSpPr>
                <p:nvPr/>
              </p:nvSpPr>
              <p:spPr bwMode="auto">
                <a:xfrm flipV="1">
                  <a:off x="4706" y="2400"/>
                  <a:ext cx="10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4720" y="2384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6" name="Line 365"/>
                <p:cNvSpPr>
                  <a:spLocks noChangeShapeType="1"/>
                </p:cNvSpPr>
                <p:nvPr/>
              </p:nvSpPr>
              <p:spPr bwMode="auto">
                <a:xfrm flipV="1">
                  <a:off x="4732" y="2369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7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4746" y="2353"/>
                  <a:ext cx="10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8" name="Line 367"/>
                <p:cNvSpPr>
                  <a:spLocks noChangeShapeType="1"/>
                </p:cNvSpPr>
                <p:nvPr/>
              </p:nvSpPr>
              <p:spPr bwMode="auto">
                <a:xfrm flipV="1">
                  <a:off x="4758" y="2336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9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4771" y="2320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0" name="Line 369"/>
                <p:cNvSpPr>
                  <a:spLocks noChangeShapeType="1"/>
                </p:cNvSpPr>
                <p:nvPr/>
              </p:nvSpPr>
              <p:spPr bwMode="auto">
                <a:xfrm flipV="1">
                  <a:off x="4783" y="2305"/>
                  <a:ext cx="10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1" name="Line 370"/>
                <p:cNvSpPr>
                  <a:spLocks noChangeShapeType="1"/>
                </p:cNvSpPr>
                <p:nvPr/>
              </p:nvSpPr>
              <p:spPr bwMode="auto">
                <a:xfrm flipV="1">
                  <a:off x="4797" y="2288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2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4809" y="2272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3" name="Line 372"/>
                <p:cNvSpPr>
                  <a:spLocks noChangeShapeType="1"/>
                </p:cNvSpPr>
                <p:nvPr/>
              </p:nvSpPr>
              <p:spPr bwMode="auto">
                <a:xfrm flipV="1">
                  <a:off x="4823" y="2255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" name="Line 373"/>
                <p:cNvSpPr>
                  <a:spLocks noChangeShapeType="1"/>
                </p:cNvSpPr>
                <p:nvPr/>
              </p:nvSpPr>
              <p:spPr bwMode="auto">
                <a:xfrm flipV="1">
                  <a:off x="4835" y="2240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5" name="Line 374"/>
                <p:cNvSpPr>
                  <a:spLocks noChangeShapeType="1"/>
                </p:cNvSpPr>
                <p:nvPr/>
              </p:nvSpPr>
              <p:spPr bwMode="auto">
                <a:xfrm flipV="1">
                  <a:off x="4849" y="2224"/>
                  <a:ext cx="9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6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4860" y="2207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7" name="Line 376"/>
                <p:cNvSpPr>
                  <a:spLocks noChangeShapeType="1"/>
                </p:cNvSpPr>
                <p:nvPr/>
              </p:nvSpPr>
              <p:spPr bwMode="auto">
                <a:xfrm flipV="1">
                  <a:off x="4874" y="2196"/>
                  <a:ext cx="6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8" name="Line 377"/>
                <p:cNvSpPr>
                  <a:spLocks noChangeShapeType="1"/>
                </p:cNvSpPr>
                <p:nvPr/>
              </p:nvSpPr>
              <p:spPr bwMode="auto">
                <a:xfrm flipH="1" flipV="1">
                  <a:off x="5011" y="250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9" name="Line 378"/>
                <p:cNvSpPr>
                  <a:spLocks noChangeShapeType="1"/>
                </p:cNvSpPr>
                <p:nvPr/>
              </p:nvSpPr>
              <p:spPr bwMode="auto">
                <a:xfrm flipH="1" flipV="1">
                  <a:off x="5007" y="248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0" name="Line 379"/>
                <p:cNvSpPr>
                  <a:spLocks noChangeShapeType="1"/>
                </p:cNvSpPr>
                <p:nvPr/>
              </p:nvSpPr>
              <p:spPr bwMode="auto">
                <a:xfrm flipH="1" flipV="1">
                  <a:off x="5003" y="246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1" name="Line 380"/>
                <p:cNvSpPr>
                  <a:spLocks noChangeShapeType="1"/>
                </p:cNvSpPr>
                <p:nvPr/>
              </p:nvSpPr>
              <p:spPr bwMode="auto">
                <a:xfrm flipH="1" flipV="1">
                  <a:off x="5001" y="244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2" name="Line 381"/>
                <p:cNvSpPr>
                  <a:spLocks noChangeShapeType="1"/>
                </p:cNvSpPr>
                <p:nvPr/>
              </p:nvSpPr>
              <p:spPr bwMode="auto">
                <a:xfrm flipH="1" flipV="1">
                  <a:off x="4997" y="2424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3" name="Line 382"/>
                <p:cNvSpPr>
                  <a:spLocks noChangeShapeType="1"/>
                </p:cNvSpPr>
                <p:nvPr/>
              </p:nvSpPr>
              <p:spPr bwMode="auto">
                <a:xfrm flipH="1" flipV="1">
                  <a:off x="4995" y="240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4" name="Line 383"/>
                <p:cNvSpPr>
                  <a:spLocks noChangeShapeType="1"/>
                </p:cNvSpPr>
                <p:nvPr/>
              </p:nvSpPr>
              <p:spPr bwMode="auto">
                <a:xfrm flipH="1" flipV="1">
                  <a:off x="4991" y="2386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5" name="Line 384"/>
                <p:cNvSpPr>
                  <a:spLocks noChangeShapeType="1"/>
                </p:cNvSpPr>
                <p:nvPr/>
              </p:nvSpPr>
              <p:spPr bwMode="auto">
                <a:xfrm flipH="1" flipV="1">
                  <a:off x="4989" y="2367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6" name="Line 385"/>
                <p:cNvSpPr>
                  <a:spLocks noChangeShapeType="1"/>
                </p:cNvSpPr>
                <p:nvPr/>
              </p:nvSpPr>
              <p:spPr bwMode="auto">
                <a:xfrm flipH="1" flipV="1">
                  <a:off x="4985" y="2348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7" name="Line 386"/>
                <p:cNvSpPr>
                  <a:spLocks noChangeShapeType="1"/>
                </p:cNvSpPr>
                <p:nvPr/>
              </p:nvSpPr>
              <p:spPr bwMode="auto">
                <a:xfrm flipH="1" flipV="1">
                  <a:off x="4981" y="232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8" name="Line 387"/>
                <p:cNvSpPr>
                  <a:spLocks noChangeShapeType="1"/>
                </p:cNvSpPr>
                <p:nvPr/>
              </p:nvSpPr>
              <p:spPr bwMode="auto">
                <a:xfrm flipH="1" flipV="1">
                  <a:off x="4979" y="2310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9" name="Line 388"/>
                <p:cNvSpPr>
                  <a:spLocks noChangeShapeType="1"/>
                </p:cNvSpPr>
                <p:nvPr/>
              </p:nvSpPr>
              <p:spPr bwMode="auto">
                <a:xfrm flipH="1" flipV="1">
                  <a:off x="4975" y="229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0" name="Line 389"/>
                <p:cNvSpPr>
                  <a:spLocks noChangeShapeType="1"/>
                </p:cNvSpPr>
                <p:nvPr/>
              </p:nvSpPr>
              <p:spPr bwMode="auto">
                <a:xfrm flipH="1" flipV="1">
                  <a:off x="4973" y="2272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1" name="Line 390"/>
                <p:cNvSpPr>
                  <a:spLocks noChangeShapeType="1"/>
                </p:cNvSpPr>
                <p:nvPr/>
              </p:nvSpPr>
              <p:spPr bwMode="auto">
                <a:xfrm flipH="1" flipV="1">
                  <a:off x="4969" y="225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2" name="Line 391"/>
                <p:cNvSpPr>
                  <a:spLocks noChangeShapeType="1"/>
                </p:cNvSpPr>
                <p:nvPr/>
              </p:nvSpPr>
              <p:spPr bwMode="auto">
                <a:xfrm flipH="1" flipV="1">
                  <a:off x="4965" y="2232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3" name="Line 392"/>
                <p:cNvSpPr>
                  <a:spLocks noChangeShapeType="1"/>
                </p:cNvSpPr>
                <p:nvPr/>
              </p:nvSpPr>
              <p:spPr bwMode="auto">
                <a:xfrm flipH="1" flipV="1">
                  <a:off x="4963" y="221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4" name="Line 393"/>
                <p:cNvSpPr>
                  <a:spLocks noChangeShapeType="1"/>
                </p:cNvSpPr>
                <p:nvPr/>
              </p:nvSpPr>
              <p:spPr bwMode="auto">
                <a:xfrm flipH="1" flipV="1">
                  <a:off x="4959" y="2194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5" name="Line 394"/>
                <p:cNvSpPr>
                  <a:spLocks noChangeShapeType="1"/>
                </p:cNvSpPr>
                <p:nvPr/>
              </p:nvSpPr>
              <p:spPr bwMode="auto">
                <a:xfrm flipH="1" flipV="1">
                  <a:off x="4957" y="2176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6" name="Line 395"/>
                <p:cNvSpPr>
                  <a:spLocks noChangeShapeType="1"/>
                </p:cNvSpPr>
                <p:nvPr/>
              </p:nvSpPr>
              <p:spPr bwMode="auto">
                <a:xfrm flipH="1" flipV="1">
                  <a:off x="4953" y="215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7" name="Line 396"/>
                <p:cNvSpPr>
                  <a:spLocks noChangeShapeType="1"/>
                </p:cNvSpPr>
                <p:nvPr/>
              </p:nvSpPr>
              <p:spPr bwMode="auto">
                <a:xfrm flipH="1" flipV="1">
                  <a:off x="4951" y="213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8" name="Line 397"/>
                <p:cNvSpPr>
                  <a:spLocks noChangeShapeType="1"/>
                </p:cNvSpPr>
                <p:nvPr/>
              </p:nvSpPr>
              <p:spPr bwMode="auto">
                <a:xfrm flipH="1" flipV="1">
                  <a:off x="4947" y="2118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9" name="Line 398"/>
                <p:cNvSpPr>
                  <a:spLocks noChangeShapeType="1"/>
                </p:cNvSpPr>
                <p:nvPr/>
              </p:nvSpPr>
              <p:spPr bwMode="auto">
                <a:xfrm flipH="1" flipV="1">
                  <a:off x="4943" y="209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0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4943" y="2090"/>
                  <a:ext cx="1" cy="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1" name="Line 400"/>
                <p:cNvSpPr>
                  <a:spLocks noChangeShapeType="1"/>
                </p:cNvSpPr>
                <p:nvPr/>
              </p:nvSpPr>
              <p:spPr bwMode="auto">
                <a:xfrm flipH="1" flipV="1">
                  <a:off x="5321" y="248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2" name="Line 401"/>
                <p:cNvSpPr>
                  <a:spLocks noChangeShapeType="1"/>
                </p:cNvSpPr>
                <p:nvPr/>
              </p:nvSpPr>
              <p:spPr bwMode="auto">
                <a:xfrm flipH="1" flipV="1">
                  <a:off x="5315" y="2465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3" name="Line 402"/>
                <p:cNvSpPr>
                  <a:spLocks noChangeShapeType="1"/>
                </p:cNvSpPr>
                <p:nvPr/>
              </p:nvSpPr>
              <p:spPr bwMode="auto">
                <a:xfrm flipH="1" flipV="1">
                  <a:off x="5309" y="2447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4" name="Line 403"/>
                <p:cNvSpPr>
                  <a:spLocks noChangeShapeType="1"/>
                </p:cNvSpPr>
                <p:nvPr/>
              </p:nvSpPr>
              <p:spPr bwMode="auto">
                <a:xfrm flipH="1" flipV="1">
                  <a:off x="5305" y="242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5" name="Line 404"/>
                <p:cNvSpPr>
                  <a:spLocks noChangeShapeType="1"/>
                </p:cNvSpPr>
                <p:nvPr/>
              </p:nvSpPr>
              <p:spPr bwMode="auto">
                <a:xfrm flipH="1" flipV="1">
                  <a:off x="5299" y="240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6" name="Line 405"/>
                <p:cNvSpPr>
                  <a:spLocks noChangeShapeType="1"/>
                </p:cNvSpPr>
                <p:nvPr/>
              </p:nvSpPr>
              <p:spPr bwMode="auto">
                <a:xfrm flipH="1" flipV="1">
                  <a:off x="5293" y="238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7" name="Line 406"/>
                <p:cNvSpPr>
                  <a:spLocks noChangeShapeType="1"/>
                </p:cNvSpPr>
                <p:nvPr/>
              </p:nvSpPr>
              <p:spPr bwMode="auto">
                <a:xfrm flipH="1" flipV="1">
                  <a:off x="5287" y="237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8" name="Line 407"/>
                <p:cNvSpPr>
                  <a:spLocks noChangeShapeType="1"/>
                </p:cNvSpPr>
                <p:nvPr/>
              </p:nvSpPr>
              <p:spPr bwMode="auto">
                <a:xfrm flipH="1" flipV="1">
                  <a:off x="5283" y="235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9" name="Line 408"/>
                <p:cNvSpPr>
                  <a:spLocks noChangeShapeType="1"/>
                </p:cNvSpPr>
                <p:nvPr/>
              </p:nvSpPr>
              <p:spPr bwMode="auto">
                <a:xfrm flipH="1" flipV="1">
                  <a:off x="5277" y="233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0" name="Line 409"/>
                <p:cNvSpPr>
                  <a:spLocks noChangeShapeType="1"/>
                </p:cNvSpPr>
                <p:nvPr/>
              </p:nvSpPr>
              <p:spPr bwMode="auto">
                <a:xfrm flipH="1" flipV="1">
                  <a:off x="5271" y="2315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1" name="Line 410"/>
                <p:cNvSpPr>
                  <a:spLocks noChangeShapeType="1"/>
                </p:cNvSpPr>
                <p:nvPr/>
              </p:nvSpPr>
              <p:spPr bwMode="auto">
                <a:xfrm flipH="1" flipV="1">
                  <a:off x="5265" y="2296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2" name="Line 411"/>
                <p:cNvSpPr>
                  <a:spLocks noChangeShapeType="1"/>
                </p:cNvSpPr>
                <p:nvPr/>
              </p:nvSpPr>
              <p:spPr bwMode="auto">
                <a:xfrm flipH="1" flipV="1">
                  <a:off x="5260" y="2277"/>
                  <a:ext cx="5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3" name="Line 412"/>
                <p:cNvSpPr>
                  <a:spLocks noChangeShapeType="1"/>
                </p:cNvSpPr>
                <p:nvPr/>
              </p:nvSpPr>
              <p:spPr bwMode="auto">
                <a:xfrm flipH="1" flipV="1">
                  <a:off x="5256" y="225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4" name="Line 413"/>
                <p:cNvSpPr>
                  <a:spLocks noChangeShapeType="1"/>
                </p:cNvSpPr>
                <p:nvPr/>
              </p:nvSpPr>
              <p:spPr bwMode="auto">
                <a:xfrm flipH="1" flipV="1">
                  <a:off x="5250" y="2239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5" name="Line 414"/>
                <p:cNvSpPr>
                  <a:spLocks noChangeShapeType="1"/>
                </p:cNvSpPr>
                <p:nvPr/>
              </p:nvSpPr>
              <p:spPr bwMode="auto">
                <a:xfrm flipH="1" flipV="1">
                  <a:off x="5244" y="2220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6" name="Line 415"/>
                <p:cNvSpPr>
                  <a:spLocks noChangeShapeType="1"/>
                </p:cNvSpPr>
                <p:nvPr/>
              </p:nvSpPr>
              <p:spPr bwMode="auto">
                <a:xfrm flipH="1" flipV="1">
                  <a:off x="5238" y="2202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7" name="Line 416"/>
                <p:cNvSpPr>
                  <a:spLocks noChangeShapeType="1"/>
                </p:cNvSpPr>
                <p:nvPr/>
              </p:nvSpPr>
              <p:spPr bwMode="auto">
                <a:xfrm flipH="1" flipV="1">
                  <a:off x="5234" y="2182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8" name="Line 417"/>
                <p:cNvSpPr>
                  <a:spLocks noChangeShapeType="1"/>
                </p:cNvSpPr>
                <p:nvPr/>
              </p:nvSpPr>
              <p:spPr bwMode="auto">
                <a:xfrm flipH="1" flipV="1">
                  <a:off x="5228" y="2164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9" name="Line 418"/>
                <p:cNvSpPr>
                  <a:spLocks noChangeShapeType="1"/>
                </p:cNvSpPr>
                <p:nvPr/>
              </p:nvSpPr>
              <p:spPr bwMode="auto">
                <a:xfrm flipH="1" flipV="1">
                  <a:off x="5222" y="2146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0" name="Line 419"/>
                <p:cNvSpPr>
                  <a:spLocks noChangeShapeType="1"/>
                </p:cNvSpPr>
                <p:nvPr/>
              </p:nvSpPr>
              <p:spPr bwMode="auto">
                <a:xfrm flipH="1" flipV="1">
                  <a:off x="5216" y="2126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1" name="Line 420"/>
                <p:cNvSpPr>
                  <a:spLocks noChangeShapeType="1"/>
                </p:cNvSpPr>
                <p:nvPr/>
              </p:nvSpPr>
              <p:spPr bwMode="auto">
                <a:xfrm flipH="1" flipV="1">
                  <a:off x="5212" y="210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2" name="Line 421"/>
                <p:cNvSpPr>
                  <a:spLocks noChangeShapeType="1"/>
                </p:cNvSpPr>
                <p:nvPr/>
              </p:nvSpPr>
              <p:spPr bwMode="auto">
                <a:xfrm flipH="1" flipV="1">
                  <a:off x="5497" y="2503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3" name="Line 422"/>
                <p:cNvSpPr>
                  <a:spLocks noChangeShapeType="1"/>
                </p:cNvSpPr>
                <p:nvPr/>
              </p:nvSpPr>
              <p:spPr bwMode="auto">
                <a:xfrm flipH="1" flipV="1">
                  <a:off x="5487" y="2485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4" name="Line 423"/>
                <p:cNvSpPr>
                  <a:spLocks noChangeShapeType="1"/>
                </p:cNvSpPr>
                <p:nvPr/>
              </p:nvSpPr>
              <p:spPr bwMode="auto">
                <a:xfrm flipH="1" flipV="1">
                  <a:off x="5477" y="2467"/>
                  <a:ext cx="8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5" name="Line 424"/>
                <p:cNvSpPr>
                  <a:spLocks noChangeShapeType="1"/>
                </p:cNvSpPr>
                <p:nvPr/>
              </p:nvSpPr>
              <p:spPr bwMode="auto">
                <a:xfrm flipH="1" flipV="1">
                  <a:off x="5467" y="2450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6" name="Line 425"/>
                <p:cNvSpPr>
                  <a:spLocks noChangeShapeType="1"/>
                </p:cNvSpPr>
                <p:nvPr/>
              </p:nvSpPr>
              <p:spPr bwMode="auto">
                <a:xfrm flipH="1" flipV="1">
                  <a:off x="5457" y="2432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7" name="Line 426"/>
                <p:cNvSpPr>
                  <a:spLocks noChangeShapeType="1"/>
                </p:cNvSpPr>
                <p:nvPr/>
              </p:nvSpPr>
              <p:spPr bwMode="auto">
                <a:xfrm flipH="1" flipV="1">
                  <a:off x="5447" y="2415"/>
                  <a:ext cx="8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8" name="Line 427"/>
                <p:cNvSpPr>
                  <a:spLocks noChangeShapeType="1"/>
                </p:cNvSpPr>
                <p:nvPr/>
              </p:nvSpPr>
              <p:spPr bwMode="auto">
                <a:xfrm flipH="1" flipV="1">
                  <a:off x="5437" y="2397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9" name="Line 428"/>
                <p:cNvSpPr>
                  <a:spLocks noChangeShapeType="1"/>
                </p:cNvSpPr>
                <p:nvPr/>
              </p:nvSpPr>
              <p:spPr bwMode="auto">
                <a:xfrm flipH="1" flipV="1">
                  <a:off x="5427" y="2381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0" name="Line 429"/>
                <p:cNvSpPr>
                  <a:spLocks noChangeShapeType="1"/>
                </p:cNvSpPr>
                <p:nvPr/>
              </p:nvSpPr>
              <p:spPr bwMode="auto">
                <a:xfrm flipH="1" flipV="1">
                  <a:off x="5418" y="2362"/>
                  <a:ext cx="7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1" name="Line 430"/>
                <p:cNvSpPr>
                  <a:spLocks noChangeShapeType="1"/>
                </p:cNvSpPr>
                <p:nvPr/>
              </p:nvSpPr>
              <p:spPr bwMode="auto">
                <a:xfrm flipH="1" flipV="1">
                  <a:off x="5408" y="2346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25" name="Line 431"/>
              <p:cNvSpPr>
                <a:spLocks noChangeShapeType="1"/>
              </p:cNvSpPr>
              <p:nvPr/>
            </p:nvSpPr>
            <p:spPr bwMode="auto">
              <a:xfrm flipH="1" flipV="1">
                <a:off x="2798" y="1622"/>
                <a:ext cx="6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6" name="Line 432"/>
              <p:cNvSpPr>
                <a:spLocks noChangeShapeType="1"/>
              </p:cNvSpPr>
              <p:nvPr/>
            </p:nvSpPr>
            <p:spPr bwMode="auto">
              <a:xfrm flipH="1" flipV="1">
                <a:off x="2787" y="1599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7" name="Line 433"/>
              <p:cNvSpPr>
                <a:spLocks noChangeShapeType="1"/>
              </p:cNvSpPr>
              <p:nvPr/>
            </p:nvSpPr>
            <p:spPr bwMode="auto">
              <a:xfrm flipH="1" flipV="1">
                <a:off x="2778" y="1575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" name="Line 434"/>
              <p:cNvSpPr>
                <a:spLocks noChangeShapeType="1"/>
              </p:cNvSpPr>
              <p:nvPr/>
            </p:nvSpPr>
            <p:spPr bwMode="auto">
              <a:xfrm flipH="1" flipV="1">
                <a:off x="2769" y="1553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" name="Line 435"/>
              <p:cNvSpPr>
                <a:spLocks noChangeShapeType="1"/>
              </p:cNvSpPr>
              <p:nvPr/>
            </p:nvSpPr>
            <p:spPr bwMode="auto">
              <a:xfrm flipH="1" flipV="1">
                <a:off x="2761" y="1527"/>
                <a:ext cx="7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0" name="Line 436"/>
              <p:cNvSpPr>
                <a:spLocks noChangeShapeType="1"/>
              </p:cNvSpPr>
              <p:nvPr/>
            </p:nvSpPr>
            <p:spPr bwMode="auto">
              <a:xfrm flipH="1" flipV="1">
                <a:off x="2752" y="1503"/>
                <a:ext cx="6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" name="Line 437"/>
              <p:cNvSpPr>
                <a:spLocks noChangeShapeType="1"/>
              </p:cNvSpPr>
              <p:nvPr/>
            </p:nvSpPr>
            <p:spPr bwMode="auto">
              <a:xfrm flipH="1" flipV="1">
                <a:off x="2743" y="1481"/>
                <a:ext cx="6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2" name="Line 438"/>
              <p:cNvSpPr>
                <a:spLocks noChangeShapeType="1"/>
              </p:cNvSpPr>
              <p:nvPr/>
            </p:nvSpPr>
            <p:spPr bwMode="auto">
              <a:xfrm flipH="1" flipV="1">
                <a:off x="2734" y="1457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3" name="Line 439"/>
              <p:cNvSpPr>
                <a:spLocks noChangeShapeType="1"/>
              </p:cNvSpPr>
              <p:nvPr/>
            </p:nvSpPr>
            <p:spPr bwMode="auto">
              <a:xfrm flipH="1" flipV="1">
                <a:off x="2725" y="1434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4" name="Line 440"/>
              <p:cNvSpPr>
                <a:spLocks noChangeShapeType="1"/>
              </p:cNvSpPr>
              <p:nvPr/>
            </p:nvSpPr>
            <p:spPr bwMode="auto">
              <a:xfrm flipH="1" flipV="1">
                <a:off x="2716" y="1409"/>
                <a:ext cx="7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5" name="Line 441"/>
              <p:cNvSpPr>
                <a:spLocks noChangeShapeType="1"/>
              </p:cNvSpPr>
              <p:nvPr/>
            </p:nvSpPr>
            <p:spPr bwMode="auto">
              <a:xfrm flipH="1" flipV="1">
                <a:off x="2707" y="1386"/>
                <a:ext cx="5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6" name="Line 442"/>
              <p:cNvSpPr>
                <a:spLocks noChangeShapeType="1"/>
              </p:cNvSpPr>
              <p:nvPr/>
            </p:nvSpPr>
            <p:spPr bwMode="auto">
              <a:xfrm flipH="1" flipV="1">
                <a:off x="2696" y="1362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7" name="Line 443"/>
              <p:cNvSpPr>
                <a:spLocks noChangeShapeType="1"/>
              </p:cNvSpPr>
              <p:nvPr/>
            </p:nvSpPr>
            <p:spPr bwMode="auto">
              <a:xfrm flipH="1" flipV="1">
                <a:off x="2687" y="1341"/>
                <a:ext cx="7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8" name="Line 444"/>
              <p:cNvSpPr>
                <a:spLocks noChangeShapeType="1"/>
              </p:cNvSpPr>
              <p:nvPr/>
            </p:nvSpPr>
            <p:spPr bwMode="auto">
              <a:xfrm>
                <a:off x="2955" y="1461"/>
                <a:ext cx="37" cy="5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9" name="Freeform 445"/>
              <p:cNvSpPr>
                <a:spLocks/>
              </p:cNvSpPr>
              <p:nvPr/>
            </p:nvSpPr>
            <p:spPr bwMode="auto">
              <a:xfrm>
                <a:off x="774" y="1289"/>
                <a:ext cx="2181" cy="373"/>
              </a:xfrm>
              <a:custGeom>
                <a:avLst/>
                <a:gdLst>
                  <a:gd name="T0" fmla="*/ 0 w 2405"/>
                  <a:gd name="T1" fmla="*/ 431 h 276"/>
                  <a:gd name="T2" fmla="*/ 70 w 2405"/>
                  <a:gd name="T3" fmla="*/ 478 h 276"/>
                  <a:gd name="T4" fmla="*/ 65 w 2405"/>
                  <a:gd name="T5" fmla="*/ 343 h 276"/>
                  <a:gd name="T6" fmla="*/ 207 w 2405"/>
                  <a:gd name="T7" fmla="*/ 24 h 276"/>
                  <a:gd name="T8" fmla="*/ 379 w 2405"/>
                  <a:gd name="T9" fmla="*/ 232 h 276"/>
                  <a:gd name="T10" fmla="*/ 494 w 2405"/>
                  <a:gd name="T11" fmla="*/ 0 h 276"/>
                  <a:gd name="T12" fmla="*/ 675 w 2405"/>
                  <a:gd name="T13" fmla="*/ 280 h 276"/>
                  <a:gd name="T14" fmla="*/ 687 w 2405"/>
                  <a:gd name="T15" fmla="*/ 455 h 276"/>
                  <a:gd name="T16" fmla="*/ 683 w 2405"/>
                  <a:gd name="T17" fmla="*/ 504 h 276"/>
                  <a:gd name="T18" fmla="*/ 735 w 2405"/>
                  <a:gd name="T19" fmla="*/ 455 h 276"/>
                  <a:gd name="T20" fmla="*/ 735 w 2405"/>
                  <a:gd name="T21" fmla="*/ 280 h 276"/>
                  <a:gd name="T22" fmla="*/ 894 w 2405"/>
                  <a:gd name="T23" fmla="*/ 24 h 276"/>
                  <a:gd name="T24" fmla="*/ 958 w 2405"/>
                  <a:gd name="T25" fmla="*/ 95 h 276"/>
                  <a:gd name="T26" fmla="*/ 996 w 2405"/>
                  <a:gd name="T27" fmla="*/ 15 h 276"/>
                  <a:gd name="T28" fmla="*/ 1180 w 2405"/>
                  <a:gd name="T29" fmla="*/ 246 h 276"/>
                  <a:gd name="T30" fmla="*/ 1399 w 2405"/>
                  <a:gd name="T31" fmla="*/ 173 h 276"/>
                  <a:gd name="T32" fmla="*/ 1464 w 2405"/>
                  <a:gd name="T33" fmla="*/ 15 h 276"/>
                  <a:gd name="T34" fmla="*/ 1627 w 2405"/>
                  <a:gd name="T35" fmla="*/ 199 h 276"/>
                  <a:gd name="T36" fmla="*/ 1682 w 2405"/>
                  <a:gd name="T37" fmla="*/ 24 h 276"/>
                  <a:gd name="T38" fmla="*/ 1738 w 2405"/>
                  <a:gd name="T39" fmla="*/ 72 h 276"/>
                  <a:gd name="T40" fmla="*/ 1978 w 2405"/>
                  <a:gd name="T41" fmla="*/ 232 h 27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405" h="276">
                    <a:moveTo>
                      <a:pt x="0" y="236"/>
                    </a:moveTo>
                    <a:lnTo>
                      <a:pt x="85" y="262"/>
                    </a:lnTo>
                    <a:lnTo>
                      <a:pt x="79" y="188"/>
                    </a:lnTo>
                    <a:lnTo>
                      <a:pt x="251" y="13"/>
                    </a:lnTo>
                    <a:lnTo>
                      <a:pt x="461" y="127"/>
                    </a:lnTo>
                    <a:lnTo>
                      <a:pt x="601" y="0"/>
                    </a:lnTo>
                    <a:lnTo>
                      <a:pt x="820" y="153"/>
                    </a:lnTo>
                    <a:lnTo>
                      <a:pt x="836" y="249"/>
                    </a:lnTo>
                    <a:lnTo>
                      <a:pt x="830" y="276"/>
                    </a:lnTo>
                    <a:lnTo>
                      <a:pt x="893" y="249"/>
                    </a:lnTo>
                    <a:lnTo>
                      <a:pt x="893" y="153"/>
                    </a:lnTo>
                    <a:lnTo>
                      <a:pt x="1087" y="13"/>
                    </a:lnTo>
                    <a:lnTo>
                      <a:pt x="1164" y="52"/>
                    </a:lnTo>
                    <a:lnTo>
                      <a:pt x="1211" y="8"/>
                    </a:lnTo>
                    <a:lnTo>
                      <a:pt x="1435" y="135"/>
                    </a:lnTo>
                    <a:lnTo>
                      <a:pt x="1701" y="95"/>
                    </a:lnTo>
                    <a:lnTo>
                      <a:pt x="1780" y="8"/>
                    </a:lnTo>
                    <a:lnTo>
                      <a:pt x="1978" y="109"/>
                    </a:lnTo>
                    <a:lnTo>
                      <a:pt x="2045" y="13"/>
                    </a:lnTo>
                    <a:lnTo>
                      <a:pt x="2114" y="39"/>
                    </a:lnTo>
                    <a:lnTo>
                      <a:pt x="2405" y="127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0" name="Line 446"/>
              <p:cNvSpPr>
                <a:spLocks noChangeShapeType="1"/>
              </p:cNvSpPr>
              <p:nvPr/>
            </p:nvSpPr>
            <p:spPr bwMode="auto">
              <a:xfrm flipV="1">
                <a:off x="2666" y="193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1" name="Line 447"/>
              <p:cNvSpPr>
                <a:spLocks noChangeShapeType="1"/>
              </p:cNvSpPr>
              <p:nvPr/>
            </p:nvSpPr>
            <p:spPr bwMode="auto">
              <a:xfrm flipV="1">
                <a:off x="2666" y="1911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2" name="Line 448"/>
              <p:cNvSpPr>
                <a:spLocks noChangeShapeType="1"/>
              </p:cNvSpPr>
              <p:nvPr/>
            </p:nvSpPr>
            <p:spPr bwMode="auto">
              <a:xfrm flipV="1">
                <a:off x="2668" y="1883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3" name="Line 449"/>
              <p:cNvSpPr>
                <a:spLocks noChangeShapeType="1"/>
              </p:cNvSpPr>
              <p:nvPr/>
            </p:nvSpPr>
            <p:spPr bwMode="auto">
              <a:xfrm flipV="1">
                <a:off x="2668" y="1857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4" name="Line 450"/>
              <p:cNvSpPr>
                <a:spLocks noChangeShapeType="1"/>
              </p:cNvSpPr>
              <p:nvPr/>
            </p:nvSpPr>
            <p:spPr bwMode="auto">
              <a:xfrm flipV="1">
                <a:off x="2668" y="1832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5" name="Line 451"/>
              <p:cNvSpPr>
                <a:spLocks noChangeShapeType="1"/>
              </p:cNvSpPr>
              <p:nvPr/>
            </p:nvSpPr>
            <p:spPr bwMode="auto">
              <a:xfrm flipV="1">
                <a:off x="2670" y="180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6" name="Line 452"/>
              <p:cNvSpPr>
                <a:spLocks noChangeShapeType="1"/>
              </p:cNvSpPr>
              <p:nvPr/>
            </p:nvSpPr>
            <p:spPr bwMode="auto">
              <a:xfrm flipV="1">
                <a:off x="2670" y="1778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7" name="Line 453"/>
              <p:cNvSpPr>
                <a:spLocks noChangeShapeType="1"/>
              </p:cNvSpPr>
              <p:nvPr/>
            </p:nvSpPr>
            <p:spPr bwMode="auto">
              <a:xfrm flipV="1">
                <a:off x="2671" y="1752"/>
                <a:ext cx="1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8" name="Line 454"/>
              <p:cNvSpPr>
                <a:spLocks noChangeShapeType="1"/>
              </p:cNvSpPr>
              <p:nvPr/>
            </p:nvSpPr>
            <p:spPr bwMode="auto">
              <a:xfrm flipV="1">
                <a:off x="2671" y="1726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" name="Line 455"/>
              <p:cNvSpPr>
                <a:spLocks noChangeShapeType="1"/>
              </p:cNvSpPr>
              <p:nvPr/>
            </p:nvSpPr>
            <p:spPr bwMode="auto">
              <a:xfrm flipV="1">
                <a:off x="2671" y="1701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0" name="Line 456"/>
              <p:cNvSpPr>
                <a:spLocks noChangeShapeType="1"/>
              </p:cNvSpPr>
              <p:nvPr/>
            </p:nvSpPr>
            <p:spPr bwMode="auto">
              <a:xfrm flipV="1">
                <a:off x="2674" y="1673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1" name="Line 457"/>
              <p:cNvSpPr>
                <a:spLocks noChangeShapeType="1"/>
              </p:cNvSpPr>
              <p:nvPr/>
            </p:nvSpPr>
            <p:spPr bwMode="auto">
              <a:xfrm flipV="1">
                <a:off x="2674" y="164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2" name="Line 458"/>
              <p:cNvSpPr>
                <a:spLocks noChangeShapeType="1"/>
              </p:cNvSpPr>
              <p:nvPr/>
            </p:nvSpPr>
            <p:spPr bwMode="auto">
              <a:xfrm flipV="1">
                <a:off x="2674" y="1622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3" name="Line 459"/>
              <p:cNvSpPr>
                <a:spLocks noChangeShapeType="1"/>
              </p:cNvSpPr>
              <p:nvPr/>
            </p:nvSpPr>
            <p:spPr bwMode="auto">
              <a:xfrm flipV="1">
                <a:off x="2674" y="159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4" name="Line 460"/>
              <p:cNvSpPr>
                <a:spLocks noChangeShapeType="1"/>
              </p:cNvSpPr>
              <p:nvPr/>
            </p:nvSpPr>
            <p:spPr bwMode="auto">
              <a:xfrm flipV="1">
                <a:off x="2674" y="1571"/>
                <a:ext cx="2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5" name="Line 461"/>
              <p:cNvSpPr>
                <a:spLocks noChangeShapeType="1"/>
              </p:cNvSpPr>
              <p:nvPr/>
            </p:nvSpPr>
            <p:spPr bwMode="auto">
              <a:xfrm flipV="1">
                <a:off x="2676" y="1543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6" name="Line 462"/>
              <p:cNvSpPr>
                <a:spLocks noChangeShapeType="1"/>
              </p:cNvSpPr>
              <p:nvPr/>
            </p:nvSpPr>
            <p:spPr bwMode="auto">
              <a:xfrm flipV="1">
                <a:off x="2676" y="1516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7" name="Line 463"/>
              <p:cNvSpPr>
                <a:spLocks noChangeShapeType="1"/>
              </p:cNvSpPr>
              <p:nvPr/>
            </p:nvSpPr>
            <p:spPr bwMode="auto">
              <a:xfrm flipV="1">
                <a:off x="2678" y="1489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8" name="Line 464"/>
              <p:cNvSpPr>
                <a:spLocks noChangeShapeType="1"/>
              </p:cNvSpPr>
              <p:nvPr/>
            </p:nvSpPr>
            <p:spPr bwMode="auto">
              <a:xfrm flipV="1">
                <a:off x="2678" y="146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9" name="Line 465"/>
              <p:cNvSpPr>
                <a:spLocks noChangeShapeType="1"/>
              </p:cNvSpPr>
              <p:nvPr/>
            </p:nvSpPr>
            <p:spPr bwMode="auto">
              <a:xfrm flipV="1">
                <a:off x="2678" y="1438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0" name="Line 466"/>
              <p:cNvSpPr>
                <a:spLocks noChangeShapeType="1"/>
              </p:cNvSpPr>
              <p:nvPr/>
            </p:nvSpPr>
            <p:spPr bwMode="auto">
              <a:xfrm flipV="1">
                <a:off x="2680" y="1410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1" name="Line 467"/>
              <p:cNvSpPr>
                <a:spLocks noChangeShapeType="1"/>
              </p:cNvSpPr>
              <p:nvPr/>
            </p:nvSpPr>
            <p:spPr bwMode="auto">
              <a:xfrm flipV="1">
                <a:off x="2680" y="1386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2" name="Freeform 468"/>
              <p:cNvSpPr>
                <a:spLocks/>
              </p:cNvSpPr>
              <p:nvPr/>
            </p:nvSpPr>
            <p:spPr bwMode="auto">
              <a:xfrm>
                <a:off x="1121" y="1951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3" name="Freeform 469"/>
              <p:cNvSpPr>
                <a:spLocks/>
              </p:cNvSpPr>
              <p:nvPr/>
            </p:nvSpPr>
            <p:spPr bwMode="auto">
              <a:xfrm>
                <a:off x="1121" y="1951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4" name="Freeform 470"/>
              <p:cNvSpPr>
                <a:spLocks/>
              </p:cNvSpPr>
              <p:nvPr/>
            </p:nvSpPr>
            <p:spPr bwMode="auto">
              <a:xfrm>
                <a:off x="1239" y="1959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5" name="Freeform 471"/>
              <p:cNvSpPr>
                <a:spLocks/>
              </p:cNvSpPr>
              <p:nvPr/>
            </p:nvSpPr>
            <p:spPr bwMode="auto">
              <a:xfrm>
                <a:off x="1239" y="1959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6" name="Freeform 472"/>
              <p:cNvSpPr>
                <a:spLocks/>
              </p:cNvSpPr>
              <p:nvPr/>
            </p:nvSpPr>
            <p:spPr bwMode="auto">
              <a:xfrm>
                <a:off x="1731" y="1965"/>
                <a:ext cx="54" cy="38"/>
              </a:xfrm>
              <a:custGeom>
                <a:avLst/>
                <a:gdLst>
                  <a:gd name="T0" fmla="*/ 0 w 60"/>
                  <a:gd name="T1" fmla="*/ 0 h 28"/>
                  <a:gd name="T2" fmla="*/ 20 w 60"/>
                  <a:gd name="T3" fmla="*/ 52 h 28"/>
                  <a:gd name="T4" fmla="*/ 49 w 60"/>
                  <a:gd name="T5" fmla="*/ 1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0" h="28">
                    <a:moveTo>
                      <a:pt x="0" y="0"/>
                    </a:moveTo>
                    <a:lnTo>
                      <a:pt x="24" y="28"/>
                    </a:lnTo>
                    <a:lnTo>
                      <a:pt x="60" y="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7" name="Freeform 473"/>
              <p:cNvSpPr>
                <a:spLocks/>
              </p:cNvSpPr>
              <p:nvPr/>
            </p:nvSpPr>
            <p:spPr bwMode="auto">
              <a:xfrm>
                <a:off x="1942" y="1948"/>
                <a:ext cx="42" cy="45"/>
              </a:xfrm>
              <a:custGeom>
                <a:avLst/>
                <a:gdLst>
                  <a:gd name="T0" fmla="*/ 0 w 46"/>
                  <a:gd name="T1" fmla="*/ 0 h 33"/>
                  <a:gd name="T2" fmla="*/ 26 w 46"/>
                  <a:gd name="T3" fmla="*/ 61 h 33"/>
                  <a:gd name="T4" fmla="*/ 38 w 46"/>
                  <a:gd name="T5" fmla="*/ 10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0" y="0"/>
                    </a:moveTo>
                    <a:lnTo>
                      <a:pt x="32" y="33"/>
                    </a:lnTo>
                    <a:lnTo>
                      <a:pt x="46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8" name="Freeform 474"/>
              <p:cNvSpPr>
                <a:spLocks/>
              </p:cNvSpPr>
              <p:nvPr/>
            </p:nvSpPr>
            <p:spPr bwMode="auto">
              <a:xfrm>
                <a:off x="2022" y="1955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9" name="Freeform 475"/>
              <p:cNvSpPr>
                <a:spLocks/>
              </p:cNvSpPr>
              <p:nvPr/>
            </p:nvSpPr>
            <p:spPr bwMode="auto">
              <a:xfrm>
                <a:off x="2022" y="1955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0" name="Freeform 476"/>
              <p:cNvSpPr>
                <a:spLocks/>
              </p:cNvSpPr>
              <p:nvPr/>
            </p:nvSpPr>
            <p:spPr bwMode="auto">
              <a:xfrm>
                <a:off x="2233" y="1944"/>
                <a:ext cx="48" cy="53"/>
              </a:xfrm>
              <a:custGeom>
                <a:avLst/>
                <a:gdLst>
                  <a:gd name="T0" fmla="*/ 4 w 52"/>
                  <a:gd name="T1" fmla="*/ 72 h 39"/>
                  <a:gd name="T2" fmla="*/ 32 w 52"/>
                  <a:gd name="T3" fmla="*/ 67 h 39"/>
                  <a:gd name="T4" fmla="*/ 44 w 52"/>
                  <a:gd name="T5" fmla="*/ 20 h 39"/>
                  <a:gd name="T6" fmla="*/ 38 w 52"/>
                  <a:gd name="T7" fmla="*/ 11 h 39"/>
                  <a:gd name="T8" fmla="*/ 20 w 52"/>
                  <a:gd name="T9" fmla="*/ 0 h 39"/>
                  <a:gd name="T10" fmla="*/ 6 w 52"/>
                  <a:gd name="T11" fmla="*/ 0 h 39"/>
                  <a:gd name="T12" fmla="*/ 0 w 52"/>
                  <a:gd name="T13" fmla="*/ 2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39">
                    <a:moveTo>
                      <a:pt x="4" y="39"/>
                    </a:moveTo>
                    <a:lnTo>
                      <a:pt x="38" y="36"/>
                    </a:lnTo>
                    <a:lnTo>
                      <a:pt x="52" y="11"/>
                    </a:lnTo>
                    <a:lnTo>
                      <a:pt x="44" y="6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1" name="Line 477"/>
              <p:cNvSpPr>
                <a:spLocks noChangeShapeType="1"/>
              </p:cNvSpPr>
              <p:nvPr/>
            </p:nvSpPr>
            <p:spPr bwMode="auto">
              <a:xfrm flipH="1" flipV="1">
                <a:off x="901" y="1959"/>
                <a:ext cx="132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2" name="Freeform 478"/>
              <p:cNvSpPr>
                <a:spLocks/>
              </p:cNvSpPr>
              <p:nvPr/>
            </p:nvSpPr>
            <p:spPr bwMode="auto">
              <a:xfrm>
                <a:off x="901" y="1959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3" name="Freeform 479"/>
              <p:cNvSpPr>
                <a:spLocks/>
              </p:cNvSpPr>
              <p:nvPr/>
            </p:nvSpPr>
            <p:spPr bwMode="auto">
              <a:xfrm>
                <a:off x="901" y="1959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4" name="Freeform 480"/>
              <p:cNvSpPr>
                <a:spLocks/>
              </p:cNvSpPr>
              <p:nvPr/>
            </p:nvSpPr>
            <p:spPr bwMode="auto">
              <a:xfrm>
                <a:off x="1048" y="1955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5" name="Freeform 481"/>
              <p:cNvSpPr>
                <a:spLocks/>
              </p:cNvSpPr>
              <p:nvPr/>
            </p:nvSpPr>
            <p:spPr bwMode="auto">
              <a:xfrm>
                <a:off x="1048" y="1955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6" name="Freeform 482"/>
              <p:cNvSpPr>
                <a:spLocks/>
              </p:cNvSpPr>
              <p:nvPr/>
            </p:nvSpPr>
            <p:spPr bwMode="auto">
              <a:xfrm>
                <a:off x="1641" y="1955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7" name="Freeform 483"/>
              <p:cNvSpPr>
                <a:spLocks/>
              </p:cNvSpPr>
              <p:nvPr/>
            </p:nvSpPr>
            <p:spPr bwMode="auto">
              <a:xfrm>
                <a:off x="1641" y="1955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8" name="Freeform 484"/>
              <p:cNvSpPr>
                <a:spLocks/>
              </p:cNvSpPr>
              <p:nvPr/>
            </p:nvSpPr>
            <p:spPr bwMode="auto">
              <a:xfrm>
                <a:off x="1946" y="1948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" name="Freeform 485"/>
              <p:cNvSpPr>
                <a:spLocks/>
              </p:cNvSpPr>
              <p:nvPr/>
            </p:nvSpPr>
            <p:spPr bwMode="auto">
              <a:xfrm>
                <a:off x="1946" y="1948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" name="Freeform 486"/>
              <p:cNvSpPr>
                <a:spLocks/>
              </p:cNvSpPr>
              <p:nvPr/>
            </p:nvSpPr>
            <p:spPr bwMode="auto">
              <a:xfrm>
                <a:off x="1735" y="1965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" name="Freeform 487"/>
              <p:cNvSpPr>
                <a:spLocks/>
              </p:cNvSpPr>
              <p:nvPr/>
            </p:nvSpPr>
            <p:spPr bwMode="auto">
              <a:xfrm>
                <a:off x="1735" y="1965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2" name="Freeform 488"/>
              <p:cNvSpPr>
                <a:spLocks/>
              </p:cNvSpPr>
              <p:nvPr/>
            </p:nvSpPr>
            <p:spPr bwMode="auto">
              <a:xfrm>
                <a:off x="1334" y="1951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3" name="Freeform 489"/>
              <p:cNvSpPr>
                <a:spLocks/>
              </p:cNvSpPr>
              <p:nvPr/>
            </p:nvSpPr>
            <p:spPr bwMode="auto">
              <a:xfrm>
                <a:off x="1334" y="1951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4" name="Freeform 490"/>
              <p:cNvSpPr>
                <a:spLocks/>
              </p:cNvSpPr>
              <p:nvPr/>
            </p:nvSpPr>
            <p:spPr bwMode="auto">
              <a:xfrm>
                <a:off x="1421" y="1948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5" name="Freeform 491"/>
              <p:cNvSpPr>
                <a:spLocks/>
              </p:cNvSpPr>
              <p:nvPr/>
            </p:nvSpPr>
            <p:spPr bwMode="auto">
              <a:xfrm>
                <a:off x="1421" y="1948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6" name="Freeform 492"/>
              <p:cNvSpPr>
                <a:spLocks/>
              </p:cNvSpPr>
              <p:nvPr/>
            </p:nvSpPr>
            <p:spPr bwMode="auto">
              <a:xfrm>
                <a:off x="2225" y="1951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7" name="Freeform 493"/>
              <p:cNvSpPr>
                <a:spLocks/>
              </p:cNvSpPr>
              <p:nvPr/>
            </p:nvSpPr>
            <p:spPr bwMode="auto">
              <a:xfrm>
                <a:off x="2225" y="1951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8" name="Freeform 494"/>
              <p:cNvSpPr>
                <a:spLocks/>
              </p:cNvSpPr>
              <p:nvPr/>
            </p:nvSpPr>
            <p:spPr bwMode="auto">
              <a:xfrm>
                <a:off x="2320" y="1965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" name="Freeform 495"/>
              <p:cNvSpPr>
                <a:spLocks/>
              </p:cNvSpPr>
              <p:nvPr/>
            </p:nvSpPr>
            <p:spPr bwMode="auto">
              <a:xfrm>
                <a:off x="2320" y="1965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0" name="Freeform 496"/>
              <p:cNvSpPr>
                <a:spLocks/>
              </p:cNvSpPr>
              <p:nvPr/>
            </p:nvSpPr>
            <p:spPr bwMode="auto">
              <a:xfrm>
                <a:off x="2424" y="1959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1" name="Freeform 497"/>
              <p:cNvSpPr>
                <a:spLocks/>
              </p:cNvSpPr>
              <p:nvPr/>
            </p:nvSpPr>
            <p:spPr bwMode="auto">
              <a:xfrm>
                <a:off x="2424" y="1959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2" name="Freeform 498"/>
              <p:cNvSpPr>
                <a:spLocks/>
              </p:cNvSpPr>
              <p:nvPr/>
            </p:nvSpPr>
            <p:spPr bwMode="auto">
              <a:xfrm>
                <a:off x="2529" y="1959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3" name="Freeform 499"/>
              <p:cNvSpPr>
                <a:spLocks/>
              </p:cNvSpPr>
              <p:nvPr/>
            </p:nvSpPr>
            <p:spPr bwMode="auto">
              <a:xfrm>
                <a:off x="2529" y="1959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4" name="Freeform 500"/>
              <p:cNvSpPr>
                <a:spLocks/>
              </p:cNvSpPr>
              <p:nvPr/>
            </p:nvSpPr>
            <p:spPr bwMode="auto">
              <a:xfrm>
                <a:off x="2729" y="1955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5" name="Freeform 501"/>
              <p:cNvSpPr>
                <a:spLocks/>
              </p:cNvSpPr>
              <p:nvPr/>
            </p:nvSpPr>
            <p:spPr bwMode="auto">
              <a:xfrm>
                <a:off x="2729" y="1955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6" name="Freeform 502"/>
              <p:cNvSpPr>
                <a:spLocks/>
              </p:cNvSpPr>
              <p:nvPr/>
            </p:nvSpPr>
            <p:spPr bwMode="auto">
              <a:xfrm>
                <a:off x="2916" y="1951"/>
                <a:ext cx="45" cy="32"/>
              </a:xfrm>
              <a:custGeom>
                <a:avLst/>
                <a:gdLst>
                  <a:gd name="T0" fmla="*/ 0 w 50"/>
                  <a:gd name="T1" fmla="*/ 19 h 23"/>
                  <a:gd name="T2" fmla="*/ 34 w 50"/>
                  <a:gd name="T3" fmla="*/ 45 h 23"/>
                  <a:gd name="T4" fmla="*/ 41 w 50"/>
                  <a:gd name="T5" fmla="*/ 0 h 23"/>
                  <a:gd name="T6" fmla="*/ 0 w 50"/>
                  <a:gd name="T7" fmla="*/ 19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7" name="Freeform 503"/>
              <p:cNvSpPr>
                <a:spLocks/>
              </p:cNvSpPr>
              <p:nvPr/>
            </p:nvSpPr>
            <p:spPr bwMode="auto">
              <a:xfrm>
                <a:off x="2916" y="1951"/>
                <a:ext cx="45" cy="32"/>
              </a:xfrm>
              <a:custGeom>
                <a:avLst/>
                <a:gdLst>
                  <a:gd name="T0" fmla="*/ 0 w 50"/>
                  <a:gd name="T1" fmla="*/ 19 h 23"/>
                  <a:gd name="T2" fmla="*/ 34 w 50"/>
                  <a:gd name="T3" fmla="*/ 45 h 23"/>
                  <a:gd name="T4" fmla="*/ 41 w 50"/>
                  <a:gd name="T5" fmla="*/ 0 h 23"/>
                  <a:gd name="T6" fmla="*/ 0 w 50"/>
                  <a:gd name="T7" fmla="*/ 19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8" name="Line 504"/>
              <p:cNvSpPr>
                <a:spLocks noChangeShapeType="1"/>
              </p:cNvSpPr>
              <p:nvPr/>
            </p:nvSpPr>
            <p:spPr bwMode="auto">
              <a:xfrm>
                <a:off x="1758" y="131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Line 505"/>
              <p:cNvSpPr>
                <a:spLocks noChangeShapeType="1"/>
              </p:cNvSpPr>
              <p:nvPr/>
            </p:nvSpPr>
            <p:spPr bwMode="auto">
              <a:xfrm>
                <a:off x="1758" y="1331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Line 506"/>
              <p:cNvSpPr>
                <a:spLocks noChangeShapeType="1"/>
              </p:cNvSpPr>
              <p:nvPr/>
            </p:nvSpPr>
            <p:spPr bwMode="auto">
              <a:xfrm>
                <a:off x="1758" y="135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Line 507"/>
              <p:cNvSpPr>
                <a:spLocks noChangeShapeType="1"/>
              </p:cNvSpPr>
              <p:nvPr/>
            </p:nvSpPr>
            <p:spPr bwMode="auto">
              <a:xfrm>
                <a:off x="1758" y="1372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2" name="Line 508"/>
              <p:cNvSpPr>
                <a:spLocks noChangeShapeType="1"/>
              </p:cNvSpPr>
              <p:nvPr/>
            </p:nvSpPr>
            <p:spPr bwMode="auto">
              <a:xfrm>
                <a:off x="1758" y="1392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3" name="Line 509"/>
              <p:cNvSpPr>
                <a:spLocks noChangeShapeType="1"/>
              </p:cNvSpPr>
              <p:nvPr/>
            </p:nvSpPr>
            <p:spPr bwMode="auto">
              <a:xfrm>
                <a:off x="1758" y="141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4" name="Line 510"/>
              <p:cNvSpPr>
                <a:spLocks noChangeShapeType="1"/>
              </p:cNvSpPr>
              <p:nvPr/>
            </p:nvSpPr>
            <p:spPr bwMode="auto">
              <a:xfrm>
                <a:off x="1758" y="143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5" name="Line 511"/>
              <p:cNvSpPr>
                <a:spLocks noChangeShapeType="1"/>
              </p:cNvSpPr>
              <p:nvPr/>
            </p:nvSpPr>
            <p:spPr bwMode="auto">
              <a:xfrm>
                <a:off x="1758" y="1451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6" name="Line 512"/>
              <p:cNvSpPr>
                <a:spLocks noChangeShapeType="1"/>
              </p:cNvSpPr>
              <p:nvPr/>
            </p:nvSpPr>
            <p:spPr bwMode="auto">
              <a:xfrm>
                <a:off x="1760" y="1471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7" name="Line 513"/>
              <p:cNvSpPr>
                <a:spLocks noChangeShapeType="1"/>
              </p:cNvSpPr>
              <p:nvPr/>
            </p:nvSpPr>
            <p:spPr bwMode="auto">
              <a:xfrm>
                <a:off x="1760" y="1492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8" name="Line 514"/>
              <p:cNvSpPr>
                <a:spLocks noChangeShapeType="1"/>
              </p:cNvSpPr>
              <p:nvPr/>
            </p:nvSpPr>
            <p:spPr bwMode="auto">
              <a:xfrm>
                <a:off x="1760" y="1512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9" name="Line 515"/>
              <p:cNvSpPr>
                <a:spLocks noChangeShapeType="1"/>
              </p:cNvSpPr>
              <p:nvPr/>
            </p:nvSpPr>
            <p:spPr bwMode="auto">
              <a:xfrm>
                <a:off x="1760" y="153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Line 516"/>
              <p:cNvSpPr>
                <a:spLocks noChangeShapeType="1"/>
              </p:cNvSpPr>
              <p:nvPr/>
            </p:nvSpPr>
            <p:spPr bwMode="auto">
              <a:xfrm>
                <a:off x="1760" y="155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Line 517"/>
              <p:cNvSpPr>
                <a:spLocks noChangeShapeType="1"/>
              </p:cNvSpPr>
              <p:nvPr/>
            </p:nvSpPr>
            <p:spPr bwMode="auto">
              <a:xfrm>
                <a:off x="1760" y="1572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Line 518"/>
              <p:cNvSpPr>
                <a:spLocks noChangeShapeType="1"/>
              </p:cNvSpPr>
              <p:nvPr/>
            </p:nvSpPr>
            <p:spPr bwMode="auto">
              <a:xfrm>
                <a:off x="1760" y="159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" name="Line 519"/>
              <p:cNvSpPr>
                <a:spLocks noChangeShapeType="1"/>
              </p:cNvSpPr>
              <p:nvPr/>
            </p:nvSpPr>
            <p:spPr bwMode="auto">
              <a:xfrm>
                <a:off x="1760" y="161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Line 520"/>
              <p:cNvSpPr>
                <a:spLocks noChangeShapeType="1"/>
              </p:cNvSpPr>
              <p:nvPr/>
            </p:nvSpPr>
            <p:spPr bwMode="auto">
              <a:xfrm>
                <a:off x="1760" y="1632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Line 521"/>
              <p:cNvSpPr>
                <a:spLocks noChangeShapeType="1"/>
              </p:cNvSpPr>
              <p:nvPr/>
            </p:nvSpPr>
            <p:spPr bwMode="auto">
              <a:xfrm>
                <a:off x="1760" y="165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522"/>
              <p:cNvSpPr>
                <a:spLocks noChangeShapeType="1"/>
              </p:cNvSpPr>
              <p:nvPr/>
            </p:nvSpPr>
            <p:spPr bwMode="auto">
              <a:xfrm>
                <a:off x="1760" y="167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" name="Line 523"/>
              <p:cNvSpPr>
                <a:spLocks noChangeShapeType="1"/>
              </p:cNvSpPr>
              <p:nvPr/>
            </p:nvSpPr>
            <p:spPr bwMode="auto">
              <a:xfrm>
                <a:off x="1760" y="1694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" name="Line 524"/>
              <p:cNvSpPr>
                <a:spLocks noChangeShapeType="1"/>
              </p:cNvSpPr>
              <p:nvPr/>
            </p:nvSpPr>
            <p:spPr bwMode="auto">
              <a:xfrm>
                <a:off x="1760" y="1714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9" name="Line 525"/>
              <p:cNvSpPr>
                <a:spLocks noChangeShapeType="1"/>
              </p:cNvSpPr>
              <p:nvPr/>
            </p:nvSpPr>
            <p:spPr bwMode="auto">
              <a:xfrm>
                <a:off x="1760" y="173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" name="Line 526"/>
              <p:cNvSpPr>
                <a:spLocks noChangeShapeType="1"/>
              </p:cNvSpPr>
              <p:nvPr/>
            </p:nvSpPr>
            <p:spPr bwMode="auto">
              <a:xfrm>
                <a:off x="1761" y="175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1" name="Line 527"/>
              <p:cNvSpPr>
                <a:spLocks noChangeShapeType="1"/>
              </p:cNvSpPr>
              <p:nvPr/>
            </p:nvSpPr>
            <p:spPr bwMode="auto">
              <a:xfrm>
                <a:off x="1761" y="1774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2" name="Line 528"/>
              <p:cNvSpPr>
                <a:spLocks noChangeShapeType="1"/>
              </p:cNvSpPr>
              <p:nvPr/>
            </p:nvSpPr>
            <p:spPr bwMode="auto">
              <a:xfrm>
                <a:off x="1761" y="1794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" name="Line 529"/>
              <p:cNvSpPr>
                <a:spLocks noChangeShapeType="1"/>
              </p:cNvSpPr>
              <p:nvPr/>
            </p:nvSpPr>
            <p:spPr bwMode="auto">
              <a:xfrm>
                <a:off x="1761" y="1815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4" name="Line 530"/>
              <p:cNvSpPr>
                <a:spLocks noChangeShapeType="1"/>
              </p:cNvSpPr>
              <p:nvPr/>
            </p:nvSpPr>
            <p:spPr bwMode="auto">
              <a:xfrm>
                <a:off x="1761" y="1835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5" name="Line 531"/>
              <p:cNvSpPr>
                <a:spLocks noChangeShapeType="1"/>
              </p:cNvSpPr>
              <p:nvPr/>
            </p:nvSpPr>
            <p:spPr bwMode="auto">
              <a:xfrm>
                <a:off x="1761" y="1855"/>
                <a:ext cx="1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6" name="Line 532"/>
              <p:cNvSpPr>
                <a:spLocks noChangeShapeType="1"/>
              </p:cNvSpPr>
              <p:nvPr/>
            </p:nvSpPr>
            <p:spPr bwMode="auto">
              <a:xfrm flipV="1">
                <a:off x="2986" y="1512"/>
                <a:ext cx="4" cy="43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7" name="Line 535"/>
              <p:cNvSpPr>
                <a:spLocks noChangeShapeType="1"/>
              </p:cNvSpPr>
              <p:nvPr/>
            </p:nvSpPr>
            <p:spPr bwMode="auto">
              <a:xfrm>
                <a:off x="744" y="1959"/>
                <a:ext cx="2253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8" name="Freeform 537"/>
              <p:cNvSpPr>
                <a:spLocks/>
              </p:cNvSpPr>
              <p:nvPr/>
            </p:nvSpPr>
            <p:spPr bwMode="auto">
              <a:xfrm>
                <a:off x="385" y="1846"/>
                <a:ext cx="42" cy="131"/>
              </a:xfrm>
              <a:custGeom>
                <a:avLst/>
                <a:gdLst>
                  <a:gd name="T0" fmla="*/ 15 w 46"/>
                  <a:gd name="T1" fmla="*/ 177 h 97"/>
                  <a:gd name="T2" fmla="*/ 15 w 46"/>
                  <a:gd name="T3" fmla="*/ 61 h 97"/>
                  <a:gd name="T4" fmla="*/ 0 w 46"/>
                  <a:gd name="T5" fmla="*/ 61 h 97"/>
                  <a:gd name="T6" fmla="*/ 0 w 46"/>
                  <a:gd name="T7" fmla="*/ 42 h 97"/>
                  <a:gd name="T8" fmla="*/ 15 w 46"/>
                  <a:gd name="T9" fmla="*/ 42 h 97"/>
                  <a:gd name="T10" fmla="*/ 15 w 46"/>
                  <a:gd name="T11" fmla="*/ 0 h 97"/>
                  <a:gd name="T12" fmla="*/ 25 w 46"/>
                  <a:gd name="T13" fmla="*/ 0 h 97"/>
                  <a:gd name="T14" fmla="*/ 25 w 46"/>
                  <a:gd name="T15" fmla="*/ 42 h 97"/>
                  <a:gd name="T16" fmla="*/ 38 w 46"/>
                  <a:gd name="T17" fmla="*/ 42 h 97"/>
                  <a:gd name="T18" fmla="*/ 38 w 46"/>
                  <a:gd name="T19" fmla="*/ 61 h 97"/>
                  <a:gd name="T20" fmla="*/ 25 w 46"/>
                  <a:gd name="T21" fmla="*/ 61 h 97"/>
                  <a:gd name="T22" fmla="*/ 25 w 46"/>
                  <a:gd name="T23" fmla="*/ 177 h 97"/>
                  <a:gd name="T24" fmla="*/ 15 w 46"/>
                  <a:gd name="T25" fmla="*/ 177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7">
                    <a:moveTo>
                      <a:pt x="18" y="97"/>
                    </a:moveTo>
                    <a:lnTo>
                      <a:pt x="18" y="33"/>
                    </a:lnTo>
                    <a:lnTo>
                      <a:pt x="0" y="33"/>
                    </a:lnTo>
                    <a:lnTo>
                      <a:pt x="0" y="23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0" y="23"/>
                    </a:lnTo>
                    <a:lnTo>
                      <a:pt x="46" y="23"/>
                    </a:lnTo>
                    <a:lnTo>
                      <a:pt x="46" y="33"/>
                    </a:lnTo>
                    <a:lnTo>
                      <a:pt x="30" y="33"/>
                    </a:lnTo>
                    <a:lnTo>
                      <a:pt x="30" y="97"/>
                    </a:lnTo>
                    <a:lnTo>
                      <a:pt x="18" y="97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9" name="Freeform 538"/>
              <p:cNvSpPr>
                <a:spLocks noEditPoints="1"/>
              </p:cNvSpPr>
              <p:nvPr/>
            </p:nvSpPr>
            <p:spPr bwMode="auto">
              <a:xfrm>
                <a:off x="445" y="1901"/>
                <a:ext cx="87" cy="43"/>
              </a:xfrm>
              <a:custGeom>
                <a:avLst/>
                <a:gdLst>
                  <a:gd name="T0" fmla="*/ 79 w 96"/>
                  <a:gd name="T1" fmla="*/ 46 h 32"/>
                  <a:gd name="T2" fmla="*/ 79 w 96"/>
                  <a:gd name="T3" fmla="*/ 58 h 32"/>
                  <a:gd name="T4" fmla="*/ 0 w 96"/>
                  <a:gd name="T5" fmla="*/ 58 h 32"/>
                  <a:gd name="T6" fmla="*/ 0 w 96"/>
                  <a:gd name="T7" fmla="*/ 46 h 32"/>
                  <a:gd name="T8" fmla="*/ 79 w 96"/>
                  <a:gd name="T9" fmla="*/ 46 h 32"/>
                  <a:gd name="T10" fmla="*/ 79 w 96"/>
                  <a:gd name="T11" fmla="*/ 0 h 32"/>
                  <a:gd name="T12" fmla="*/ 79 w 96"/>
                  <a:gd name="T13" fmla="*/ 12 h 32"/>
                  <a:gd name="T14" fmla="*/ 0 w 96"/>
                  <a:gd name="T15" fmla="*/ 12 h 32"/>
                  <a:gd name="T16" fmla="*/ 0 w 96"/>
                  <a:gd name="T17" fmla="*/ 0 h 32"/>
                  <a:gd name="T18" fmla="*/ 79 w 96"/>
                  <a:gd name="T19" fmla="*/ 0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32">
                    <a:moveTo>
                      <a:pt x="96" y="25"/>
                    </a:moveTo>
                    <a:lnTo>
                      <a:pt x="96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96" y="25"/>
                    </a:lnTo>
                    <a:close/>
                    <a:moveTo>
                      <a:pt x="96" y="0"/>
                    </a:moveTo>
                    <a:lnTo>
                      <a:pt x="96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0" name="Freeform 539"/>
              <p:cNvSpPr>
                <a:spLocks noEditPoints="1"/>
              </p:cNvSpPr>
              <p:nvPr/>
            </p:nvSpPr>
            <p:spPr bwMode="auto">
              <a:xfrm>
                <a:off x="558" y="1846"/>
                <a:ext cx="73" cy="133"/>
              </a:xfrm>
              <a:custGeom>
                <a:avLst/>
                <a:gdLst>
                  <a:gd name="T0" fmla="*/ 31 w 81"/>
                  <a:gd name="T1" fmla="*/ 78 h 99"/>
                  <a:gd name="T2" fmla="*/ 24 w 81"/>
                  <a:gd name="T3" fmla="*/ 78 h 99"/>
                  <a:gd name="T4" fmla="*/ 21 w 81"/>
                  <a:gd name="T5" fmla="*/ 83 h 99"/>
                  <a:gd name="T6" fmla="*/ 16 w 81"/>
                  <a:gd name="T7" fmla="*/ 90 h 99"/>
                  <a:gd name="T8" fmla="*/ 13 w 81"/>
                  <a:gd name="T9" fmla="*/ 99 h 99"/>
                  <a:gd name="T10" fmla="*/ 12 w 81"/>
                  <a:gd name="T11" fmla="*/ 106 h 99"/>
                  <a:gd name="T12" fmla="*/ 10 w 81"/>
                  <a:gd name="T13" fmla="*/ 116 h 99"/>
                  <a:gd name="T14" fmla="*/ 12 w 81"/>
                  <a:gd name="T15" fmla="*/ 128 h 99"/>
                  <a:gd name="T16" fmla="*/ 13 w 81"/>
                  <a:gd name="T17" fmla="*/ 137 h 99"/>
                  <a:gd name="T18" fmla="*/ 14 w 81"/>
                  <a:gd name="T19" fmla="*/ 146 h 99"/>
                  <a:gd name="T20" fmla="*/ 20 w 81"/>
                  <a:gd name="T21" fmla="*/ 156 h 99"/>
                  <a:gd name="T22" fmla="*/ 23 w 81"/>
                  <a:gd name="T23" fmla="*/ 161 h 99"/>
                  <a:gd name="T24" fmla="*/ 28 w 81"/>
                  <a:gd name="T25" fmla="*/ 164 h 99"/>
                  <a:gd name="T26" fmla="*/ 34 w 81"/>
                  <a:gd name="T27" fmla="*/ 164 h 99"/>
                  <a:gd name="T28" fmla="*/ 41 w 81"/>
                  <a:gd name="T29" fmla="*/ 164 h 99"/>
                  <a:gd name="T30" fmla="*/ 43 w 81"/>
                  <a:gd name="T31" fmla="*/ 159 h 99"/>
                  <a:gd name="T32" fmla="*/ 48 w 81"/>
                  <a:gd name="T33" fmla="*/ 156 h 99"/>
                  <a:gd name="T34" fmla="*/ 51 w 81"/>
                  <a:gd name="T35" fmla="*/ 150 h 99"/>
                  <a:gd name="T36" fmla="*/ 53 w 81"/>
                  <a:gd name="T37" fmla="*/ 137 h 99"/>
                  <a:gd name="T38" fmla="*/ 54 w 81"/>
                  <a:gd name="T39" fmla="*/ 128 h 99"/>
                  <a:gd name="T40" fmla="*/ 56 w 81"/>
                  <a:gd name="T41" fmla="*/ 116 h 99"/>
                  <a:gd name="T42" fmla="*/ 54 w 81"/>
                  <a:gd name="T43" fmla="*/ 106 h 99"/>
                  <a:gd name="T44" fmla="*/ 53 w 81"/>
                  <a:gd name="T45" fmla="*/ 99 h 99"/>
                  <a:gd name="T46" fmla="*/ 50 w 81"/>
                  <a:gd name="T47" fmla="*/ 90 h 99"/>
                  <a:gd name="T48" fmla="*/ 45 w 81"/>
                  <a:gd name="T49" fmla="*/ 81 h 99"/>
                  <a:gd name="T50" fmla="*/ 39 w 81"/>
                  <a:gd name="T51" fmla="*/ 78 h 99"/>
                  <a:gd name="T52" fmla="*/ 36 w 81"/>
                  <a:gd name="T53" fmla="*/ 0 h 99"/>
                  <a:gd name="T54" fmla="*/ 29 w 81"/>
                  <a:gd name="T55" fmla="*/ 63 h 99"/>
                  <a:gd name="T56" fmla="*/ 34 w 81"/>
                  <a:gd name="T57" fmla="*/ 59 h 99"/>
                  <a:gd name="T58" fmla="*/ 41 w 81"/>
                  <a:gd name="T59" fmla="*/ 59 h 99"/>
                  <a:gd name="T60" fmla="*/ 45 w 81"/>
                  <a:gd name="T61" fmla="*/ 63 h 99"/>
                  <a:gd name="T62" fmla="*/ 50 w 81"/>
                  <a:gd name="T63" fmla="*/ 64 h 99"/>
                  <a:gd name="T64" fmla="*/ 53 w 81"/>
                  <a:gd name="T65" fmla="*/ 73 h 99"/>
                  <a:gd name="T66" fmla="*/ 56 w 81"/>
                  <a:gd name="T67" fmla="*/ 78 h 99"/>
                  <a:gd name="T68" fmla="*/ 59 w 81"/>
                  <a:gd name="T69" fmla="*/ 83 h 99"/>
                  <a:gd name="T70" fmla="*/ 62 w 81"/>
                  <a:gd name="T71" fmla="*/ 95 h 99"/>
                  <a:gd name="T72" fmla="*/ 64 w 81"/>
                  <a:gd name="T73" fmla="*/ 105 h 99"/>
                  <a:gd name="T74" fmla="*/ 66 w 81"/>
                  <a:gd name="T75" fmla="*/ 116 h 99"/>
                  <a:gd name="T76" fmla="*/ 64 w 81"/>
                  <a:gd name="T77" fmla="*/ 128 h 99"/>
                  <a:gd name="T78" fmla="*/ 64 w 81"/>
                  <a:gd name="T79" fmla="*/ 141 h 99"/>
                  <a:gd name="T80" fmla="*/ 61 w 81"/>
                  <a:gd name="T81" fmla="*/ 152 h 99"/>
                  <a:gd name="T82" fmla="*/ 58 w 81"/>
                  <a:gd name="T83" fmla="*/ 159 h 99"/>
                  <a:gd name="T84" fmla="*/ 54 w 81"/>
                  <a:gd name="T85" fmla="*/ 164 h 99"/>
                  <a:gd name="T86" fmla="*/ 50 w 81"/>
                  <a:gd name="T87" fmla="*/ 169 h 99"/>
                  <a:gd name="T88" fmla="*/ 46 w 81"/>
                  <a:gd name="T89" fmla="*/ 175 h 99"/>
                  <a:gd name="T90" fmla="*/ 41 w 81"/>
                  <a:gd name="T91" fmla="*/ 179 h 99"/>
                  <a:gd name="T92" fmla="*/ 36 w 81"/>
                  <a:gd name="T93" fmla="*/ 179 h 99"/>
                  <a:gd name="T94" fmla="*/ 29 w 81"/>
                  <a:gd name="T95" fmla="*/ 179 h 99"/>
                  <a:gd name="T96" fmla="*/ 23 w 81"/>
                  <a:gd name="T97" fmla="*/ 175 h 99"/>
                  <a:gd name="T98" fmla="*/ 16 w 81"/>
                  <a:gd name="T99" fmla="*/ 173 h 99"/>
                  <a:gd name="T100" fmla="*/ 12 w 81"/>
                  <a:gd name="T101" fmla="*/ 168 h 99"/>
                  <a:gd name="T102" fmla="*/ 8 w 81"/>
                  <a:gd name="T103" fmla="*/ 161 h 99"/>
                  <a:gd name="T104" fmla="*/ 5 w 81"/>
                  <a:gd name="T105" fmla="*/ 156 h 99"/>
                  <a:gd name="T106" fmla="*/ 4 w 81"/>
                  <a:gd name="T107" fmla="*/ 146 h 99"/>
                  <a:gd name="T108" fmla="*/ 2 w 81"/>
                  <a:gd name="T109" fmla="*/ 137 h 99"/>
                  <a:gd name="T110" fmla="*/ 0 w 81"/>
                  <a:gd name="T111" fmla="*/ 128 h 99"/>
                  <a:gd name="T112" fmla="*/ 0 w 81"/>
                  <a:gd name="T113" fmla="*/ 116 h 99"/>
                  <a:gd name="T114" fmla="*/ 2 w 81"/>
                  <a:gd name="T115" fmla="*/ 105 h 99"/>
                  <a:gd name="T116" fmla="*/ 4 w 81"/>
                  <a:gd name="T117" fmla="*/ 95 h 99"/>
                  <a:gd name="T118" fmla="*/ 6 w 81"/>
                  <a:gd name="T119" fmla="*/ 83 h 99"/>
                  <a:gd name="T120" fmla="*/ 10 w 81"/>
                  <a:gd name="T121" fmla="*/ 73 h 99"/>
                  <a:gd name="T122" fmla="*/ 13 w 81"/>
                  <a:gd name="T123" fmla="*/ 63 h 9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81" h="99">
                    <a:moveTo>
                      <a:pt x="42" y="41"/>
                    </a:moveTo>
                    <a:lnTo>
                      <a:pt x="40" y="41"/>
                    </a:lnTo>
                    <a:lnTo>
                      <a:pt x="38" y="41"/>
                    </a:lnTo>
                    <a:lnTo>
                      <a:pt x="38" y="43"/>
                    </a:lnTo>
                    <a:lnTo>
                      <a:pt x="36" y="43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0" y="43"/>
                    </a:lnTo>
                    <a:lnTo>
                      <a:pt x="30" y="45"/>
                    </a:lnTo>
                    <a:lnTo>
                      <a:pt x="28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4" y="46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0" y="50"/>
                    </a:lnTo>
                    <a:lnTo>
                      <a:pt x="18" y="51"/>
                    </a:lnTo>
                    <a:lnTo>
                      <a:pt x="18" y="53"/>
                    </a:lnTo>
                    <a:lnTo>
                      <a:pt x="16" y="53"/>
                    </a:lnTo>
                    <a:lnTo>
                      <a:pt x="16" y="55"/>
                    </a:lnTo>
                    <a:lnTo>
                      <a:pt x="16" y="56"/>
                    </a:lnTo>
                    <a:lnTo>
                      <a:pt x="14" y="56"/>
                    </a:lnTo>
                    <a:lnTo>
                      <a:pt x="14" y="58"/>
                    </a:lnTo>
                    <a:lnTo>
                      <a:pt x="14" y="59"/>
                    </a:lnTo>
                    <a:lnTo>
                      <a:pt x="14" y="61"/>
                    </a:lnTo>
                    <a:lnTo>
                      <a:pt x="14" y="63"/>
                    </a:lnTo>
                    <a:lnTo>
                      <a:pt x="12" y="63"/>
                    </a:lnTo>
                    <a:lnTo>
                      <a:pt x="12" y="64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3"/>
                    </a:lnTo>
                    <a:lnTo>
                      <a:pt x="14" y="74"/>
                    </a:lnTo>
                    <a:lnTo>
                      <a:pt x="14" y="76"/>
                    </a:lnTo>
                    <a:lnTo>
                      <a:pt x="16" y="76"/>
                    </a:lnTo>
                    <a:lnTo>
                      <a:pt x="16" y="78"/>
                    </a:lnTo>
                    <a:lnTo>
                      <a:pt x="16" y="79"/>
                    </a:lnTo>
                    <a:lnTo>
                      <a:pt x="18" y="79"/>
                    </a:lnTo>
                    <a:lnTo>
                      <a:pt x="18" y="81"/>
                    </a:lnTo>
                    <a:lnTo>
                      <a:pt x="20" y="83"/>
                    </a:lnTo>
                    <a:lnTo>
                      <a:pt x="22" y="84"/>
                    </a:lnTo>
                    <a:lnTo>
                      <a:pt x="22" y="86"/>
                    </a:lnTo>
                    <a:lnTo>
                      <a:pt x="24" y="86"/>
                    </a:lnTo>
                    <a:lnTo>
                      <a:pt x="26" y="86"/>
                    </a:lnTo>
                    <a:lnTo>
                      <a:pt x="26" y="88"/>
                    </a:lnTo>
                    <a:lnTo>
                      <a:pt x="28" y="88"/>
                    </a:lnTo>
                    <a:lnTo>
                      <a:pt x="28" y="89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38" y="91"/>
                    </a:lnTo>
                    <a:lnTo>
                      <a:pt x="40" y="91"/>
                    </a:lnTo>
                    <a:lnTo>
                      <a:pt x="42" y="91"/>
                    </a:lnTo>
                    <a:lnTo>
                      <a:pt x="44" y="91"/>
                    </a:lnTo>
                    <a:lnTo>
                      <a:pt x="46" y="91"/>
                    </a:lnTo>
                    <a:lnTo>
                      <a:pt x="48" y="91"/>
                    </a:lnTo>
                    <a:lnTo>
                      <a:pt x="50" y="91"/>
                    </a:lnTo>
                    <a:lnTo>
                      <a:pt x="50" y="89"/>
                    </a:lnTo>
                    <a:lnTo>
                      <a:pt x="51" y="89"/>
                    </a:lnTo>
                    <a:lnTo>
                      <a:pt x="53" y="89"/>
                    </a:lnTo>
                    <a:lnTo>
                      <a:pt x="53" y="88"/>
                    </a:lnTo>
                    <a:lnTo>
                      <a:pt x="55" y="88"/>
                    </a:lnTo>
                    <a:lnTo>
                      <a:pt x="57" y="88"/>
                    </a:lnTo>
                    <a:lnTo>
                      <a:pt x="57" y="86"/>
                    </a:lnTo>
                    <a:lnTo>
                      <a:pt x="59" y="86"/>
                    </a:lnTo>
                    <a:lnTo>
                      <a:pt x="59" y="84"/>
                    </a:lnTo>
                    <a:lnTo>
                      <a:pt x="61" y="84"/>
                    </a:lnTo>
                    <a:lnTo>
                      <a:pt x="61" y="83"/>
                    </a:lnTo>
                    <a:lnTo>
                      <a:pt x="63" y="83"/>
                    </a:lnTo>
                    <a:lnTo>
                      <a:pt x="63" y="81"/>
                    </a:lnTo>
                    <a:lnTo>
                      <a:pt x="65" y="79"/>
                    </a:lnTo>
                    <a:lnTo>
                      <a:pt x="65" y="78"/>
                    </a:lnTo>
                    <a:lnTo>
                      <a:pt x="65" y="76"/>
                    </a:lnTo>
                    <a:lnTo>
                      <a:pt x="67" y="76"/>
                    </a:lnTo>
                    <a:lnTo>
                      <a:pt x="67" y="74"/>
                    </a:lnTo>
                    <a:lnTo>
                      <a:pt x="67" y="73"/>
                    </a:lnTo>
                    <a:lnTo>
                      <a:pt x="67" y="71"/>
                    </a:lnTo>
                    <a:lnTo>
                      <a:pt x="67" y="69"/>
                    </a:lnTo>
                    <a:lnTo>
                      <a:pt x="69" y="68"/>
                    </a:lnTo>
                    <a:lnTo>
                      <a:pt x="69" y="66"/>
                    </a:lnTo>
                    <a:lnTo>
                      <a:pt x="69" y="64"/>
                    </a:lnTo>
                    <a:lnTo>
                      <a:pt x="67" y="64"/>
                    </a:lnTo>
                    <a:lnTo>
                      <a:pt x="67" y="63"/>
                    </a:lnTo>
                    <a:lnTo>
                      <a:pt x="67" y="61"/>
                    </a:lnTo>
                    <a:lnTo>
                      <a:pt x="67" y="59"/>
                    </a:lnTo>
                    <a:lnTo>
                      <a:pt x="67" y="58"/>
                    </a:lnTo>
                    <a:lnTo>
                      <a:pt x="67" y="56"/>
                    </a:lnTo>
                    <a:lnTo>
                      <a:pt x="65" y="56"/>
                    </a:lnTo>
                    <a:lnTo>
                      <a:pt x="65" y="55"/>
                    </a:lnTo>
                    <a:lnTo>
                      <a:pt x="65" y="53"/>
                    </a:lnTo>
                    <a:lnTo>
                      <a:pt x="63" y="53"/>
                    </a:lnTo>
                    <a:lnTo>
                      <a:pt x="63" y="51"/>
                    </a:lnTo>
                    <a:lnTo>
                      <a:pt x="61" y="50"/>
                    </a:lnTo>
                    <a:lnTo>
                      <a:pt x="59" y="48"/>
                    </a:lnTo>
                    <a:lnTo>
                      <a:pt x="57" y="46"/>
                    </a:lnTo>
                    <a:lnTo>
                      <a:pt x="55" y="46"/>
                    </a:lnTo>
                    <a:lnTo>
                      <a:pt x="55" y="45"/>
                    </a:lnTo>
                    <a:lnTo>
                      <a:pt x="53" y="45"/>
                    </a:lnTo>
                    <a:lnTo>
                      <a:pt x="51" y="43"/>
                    </a:lnTo>
                    <a:lnTo>
                      <a:pt x="50" y="43"/>
                    </a:lnTo>
                    <a:lnTo>
                      <a:pt x="48" y="43"/>
                    </a:lnTo>
                    <a:lnTo>
                      <a:pt x="46" y="43"/>
                    </a:lnTo>
                    <a:lnTo>
                      <a:pt x="44" y="41"/>
                    </a:lnTo>
                    <a:lnTo>
                      <a:pt x="42" y="41"/>
                    </a:lnTo>
                    <a:close/>
                    <a:moveTo>
                      <a:pt x="44" y="0"/>
                    </a:moveTo>
                    <a:lnTo>
                      <a:pt x="57" y="0"/>
                    </a:lnTo>
                    <a:lnTo>
                      <a:pt x="32" y="35"/>
                    </a:lnTo>
                    <a:lnTo>
                      <a:pt x="34" y="35"/>
                    </a:lnTo>
                    <a:lnTo>
                      <a:pt x="36" y="35"/>
                    </a:lnTo>
                    <a:lnTo>
                      <a:pt x="38" y="35"/>
                    </a:lnTo>
                    <a:lnTo>
                      <a:pt x="38" y="33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4" y="33"/>
                    </a:lnTo>
                    <a:lnTo>
                      <a:pt x="46" y="33"/>
                    </a:lnTo>
                    <a:lnTo>
                      <a:pt x="48" y="33"/>
                    </a:lnTo>
                    <a:lnTo>
                      <a:pt x="50" y="33"/>
                    </a:lnTo>
                    <a:lnTo>
                      <a:pt x="50" y="35"/>
                    </a:lnTo>
                    <a:lnTo>
                      <a:pt x="51" y="35"/>
                    </a:lnTo>
                    <a:lnTo>
                      <a:pt x="53" y="35"/>
                    </a:lnTo>
                    <a:lnTo>
                      <a:pt x="55" y="35"/>
                    </a:lnTo>
                    <a:lnTo>
                      <a:pt x="57" y="35"/>
                    </a:lnTo>
                    <a:lnTo>
                      <a:pt x="57" y="36"/>
                    </a:lnTo>
                    <a:lnTo>
                      <a:pt x="59" y="36"/>
                    </a:lnTo>
                    <a:lnTo>
                      <a:pt x="61" y="36"/>
                    </a:lnTo>
                    <a:lnTo>
                      <a:pt x="61" y="38"/>
                    </a:lnTo>
                    <a:lnTo>
                      <a:pt x="63" y="38"/>
                    </a:lnTo>
                    <a:lnTo>
                      <a:pt x="65" y="38"/>
                    </a:lnTo>
                    <a:lnTo>
                      <a:pt x="65" y="40"/>
                    </a:lnTo>
                    <a:lnTo>
                      <a:pt x="67" y="40"/>
                    </a:lnTo>
                    <a:lnTo>
                      <a:pt x="67" y="41"/>
                    </a:lnTo>
                    <a:lnTo>
                      <a:pt x="69" y="41"/>
                    </a:lnTo>
                    <a:lnTo>
                      <a:pt x="69" y="43"/>
                    </a:lnTo>
                    <a:lnTo>
                      <a:pt x="71" y="43"/>
                    </a:lnTo>
                    <a:lnTo>
                      <a:pt x="71" y="45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5" y="48"/>
                    </a:lnTo>
                    <a:lnTo>
                      <a:pt x="75" y="50"/>
                    </a:lnTo>
                    <a:lnTo>
                      <a:pt x="77" y="51"/>
                    </a:lnTo>
                    <a:lnTo>
                      <a:pt x="77" y="53"/>
                    </a:lnTo>
                    <a:lnTo>
                      <a:pt x="77" y="55"/>
                    </a:lnTo>
                    <a:lnTo>
                      <a:pt x="79" y="55"/>
                    </a:lnTo>
                    <a:lnTo>
                      <a:pt x="79" y="56"/>
                    </a:lnTo>
                    <a:lnTo>
                      <a:pt x="79" y="58"/>
                    </a:lnTo>
                    <a:lnTo>
                      <a:pt x="79" y="59"/>
                    </a:lnTo>
                    <a:lnTo>
                      <a:pt x="79" y="61"/>
                    </a:lnTo>
                    <a:lnTo>
                      <a:pt x="81" y="63"/>
                    </a:lnTo>
                    <a:lnTo>
                      <a:pt x="81" y="64"/>
                    </a:lnTo>
                    <a:lnTo>
                      <a:pt x="81" y="66"/>
                    </a:lnTo>
                    <a:lnTo>
                      <a:pt x="81" y="68"/>
                    </a:lnTo>
                    <a:lnTo>
                      <a:pt x="81" y="69"/>
                    </a:lnTo>
                    <a:lnTo>
                      <a:pt x="79" y="71"/>
                    </a:lnTo>
                    <a:lnTo>
                      <a:pt x="79" y="73"/>
                    </a:lnTo>
                    <a:lnTo>
                      <a:pt x="79" y="74"/>
                    </a:lnTo>
                    <a:lnTo>
                      <a:pt x="79" y="76"/>
                    </a:lnTo>
                    <a:lnTo>
                      <a:pt x="79" y="78"/>
                    </a:lnTo>
                    <a:lnTo>
                      <a:pt x="77" y="79"/>
                    </a:lnTo>
                    <a:lnTo>
                      <a:pt x="77" y="81"/>
                    </a:lnTo>
                    <a:lnTo>
                      <a:pt x="75" y="83"/>
                    </a:lnTo>
                    <a:lnTo>
                      <a:pt x="75" y="84"/>
                    </a:lnTo>
                    <a:lnTo>
                      <a:pt x="73" y="84"/>
                    </a:lnTo>
                    <a:lnTo>
                      <a:pt x="73" y="86"/>
                    </a:lnTo>
                    <a:lnTo>
                      <a:pt x="73" y="88"/>
                    </a:lnTo>
                    <a:lnTo>
                      <a:pt x="71" y="88"/>
                    </a:lnTo>
                    <a:lnTo>
                      <a:pt x="71" y="89"/>
                    </a:lnTo>
                    <a:lnTo>
                      <a:pt x="69" y="89"/>
                    </a:lnTo>
                    <a:lnTo>
                      <a:pt x="69" y="91"/>
                    </a:lnTo>
                    <a:lnTo>
                      <a:pt x="67" y="91"/>
                    </a:lnTo>
                    <a:lnTo>
                      <a:pt x="67" y="93"/>
                    </a:lnTo>
                    <a:lnTo>
                      <a:pt x="65" y="93"/>
                    </a:lnTo>
                    <a:lnTo>
                      <a:pt x="63" y="94"/>
                    </a:lnTo>
                    <a:lnTo>
                      <a:pt x="61" y="94"/>
                    </a:lnTo>
                    <a:lnTo>
                      <a:pt x="61" y="96"/>
                    </a:lnTo>
                    <a:lnTo>
                      <a:pt x="59" y="96"/>
                    </a:lnTo>
                    <a:lnTo>
                      <a:pt x="57" y="96"/>
                    </a:lnTo>
                    <a:lnTo>
                      <a:pt x="57" y="97"/>
                    </a:lnTo>
                    <a:lnTo>
                      <a:pt x="55" y="97"/>
                    </a:lnTo>
                    <a:lnTo>
                      <a:pt x="53" y="97"/>
                    </a:lnTo>
                    <a:lnTo>
                      <a:pt x="51" y="97"/>
                    </a:lnTo>
                    <a:lnTo>
                      <a:pt x="51" y="99"/>
                    </a:lnTo>
                    <a:lnTo>
                      <a:pt x="50" y="99"/>
                    </a:lnTo>
                    <a:lnTo>
                      <a:pt x="48" y="99"/>
                    </a:lnTo>
                    <a:lnTo>
                      <a:pt x="46" y="99"/>
                    </a:lnTo>
                    <a:lnTo>
                      <a:pt x="44" y="99"/>
                    </a:lnTo>
                    <a:lnTo>
                      <a:pt x="42" y="99"/>
                    </a:lnTo>
                    <a:lnTo>
                      <a:pt x="40" y="99"/>
                    </a:lnTo>
                    <a:lnTo>
                      <a:pt x="38" y="99"/>
                    </a:lnTo>
                    <a:lnTo>
                      <a:pt x="36" y="99"/>
                    </a:lnTo>
                    <a:lnTo>
                      <a:pt x="34" y="99"/>
                    </a:lnTo>
                    <a:lnTo>
                      <a:pt x="32" y="99"/>
                    </a:lnTo>
                    <a:lnTo>
                      <a:pt x="30" y="99"/>
                    </a:lnTo>
                    <a:lnTo>
                      <a:pt x="28" y="97"/>
                    </a:lnTo>
                    <a:lnTo>
                      <a:pt x="26" y="97"/>
                    </a:lnTo>
                    <a:lnTo>
                      <a:pt x="24" y="97"/>
                    </a:lnTo>
                    <a:lnTo>
                      <a:pt x="22" y="96"/>
                    </a:lnTo>
                    <a:lnTo>
                      <a:pt x="20" y="96"/>
                    </a:lnTo>
                    <a:lnTo>
                      <a:pt x="18" y="94"/>
                    </a:lnTo>
                    <a:lnTo>
                      <a:pt x="16" y="94"/>
                    </a:lnTo>
                    <a:lnTo>
                      <a:pt x="16" y="93"/>
                    </a:lnTo>
                    <a:lnTo>
                      <a:pt x="14" y="93"/>
                    </a:lnTo>
                    <a:lnTo>
                      <a:pt x="14" y="91"/>
                    </a:lnTo>
                    <a:lnTo>
                      <a:pt x="12" y="91"/>
                    </a:lnTo>
                    <a:lnTo>
                      <a:pt x="12" y="89"/>
                    </a:lnTo>
                    <a:lnTo>
                      <a:pt x="10" y="89"/>
                    </a:lnTo>
                    <a:lnTo>
                      <a:pt x="10" y="88"/>
                    </a:lnTo>
                    <a:lnTo>
                      <a:pt x="8" y="88"/>
                    </a:lnTo>
                    <a:lnTo>
                      <a:pt x="8" y="86"/>
                    </a:lnTo>
                    <a:lnTo>
                      <a:pt x="6" y="86"/>
                    </a:lnTo>
                    <a:lnTo>
                      <a:pt x="6" y="84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4" y="81"/>
                    </a:lnTo>
                    <a:lnTo>
                      <a:pt x="4" y="79"/>
                    </a:lnTo>
                    <a:lnTo>
                      <a:pt x="2" y="79"/>
                    </a:lnTo>
                    <a:lnTo>
                      <a:pt x="2" y="78"/>
                    </a:lnTo>
                    <a:lnTo>
                      <a:pt x="2" y="76"/>
                    </a:lnTo>
                    <a:lnTo>
                      <a:pt x="2" y="74"/>
                    </a:lnTo>
                    <a:lnTo>
                      <a:pt x="2" y="73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0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4" y="56"/>
                    </a:lnTo>
                    <a:lnTo>
                      <a:pt x="4" y="55"/>
                    </a:lnTo>
                    <a:lnTo>
                      <a:pt x="4" y="53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10" y="45"/>
                    </a:lnTo>
                    <a:lnTo>
                      <a:pt x="10" y="43"/>
                    </a:lnTo>
                    <a:lnTo>
                      <a:pt x="12" y="41"/>
                    </a:lnTo>
                    <a:lnTo>
                      <a:pt x="12" y="40"/>
                    </a:lnTo>
                    <a:lnTo>
                      <a:pt x="14" y="40"/>
                    </a:lnTo>
                    <a:lnTo>
                      <a:pt x="14" y="38"/>
                    </a:lnTo>
                    <a:lnTo>
                      <a:pt x="16" y="36"/>
                    </a:lnTo>
                    <a:lnTo>
                      <a:pt x="16" y="35"/>
                    </a:lnTo>
                    <a:lnTo>
                      <a:pt x="18" y="35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1" name="Line 560"/>
              <p:cNvSpPr>
                <a:spLocks noChangeShapeType="1"/>
              </p:cNvSpPr>
              <p:nvPr/>
            </p:nvSpPr>
            <p:spPr bwMode="auto">
              <a:xfrm flipH="1" flipV="1">
                <a:off x="1489" y="1233"/>
                <a:ext cx="83" cy="28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313" name="Picture 56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877"/>
              <a:ext cx="1040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4" name="Picture 56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" y="890"/>
              <a:ext cx="886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2" name="ZoneTexte 631"/>
          <p:cNvSpPr txBox="1"/>
          <p:nvPr/>
        </p:nvSpPr>
        <p:spPr>
          <a:xfrm>
            <a:off x="5842309" y="6273701"/>
            <a:ext cx="2659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J.M. Garcia-Ruiz,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75762" y="644346"/>
            <a:ext cx="5832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tx2"/>
                </a:solidFill>
              </a:rPr>
              <a:t>Détermine la microstructure du biomatériau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67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1013" y="1431925"/>
            <a:ext cx="2930525" cy="4038600"/>
            <a:chOff x="951" y="1208"/>
            <a:chExt cx="1846" cy="2544"/>
          </a:xfrm>
        </p:grpSpPr>
        <p:sp>
          <p:nvSpPr>
            <p:cNvPr id="221189" name="Line 5"/>
            <p:cNvSpPr>
              <a:spLocks noChangeShapeType="1"/>
            </p:cNvSpPr>
            <p:nvPr/>
          </p:nvSpPr>
          <p:spPr bwMode="auto">
            <a:xfrm flipV="1">
              <a:off x="951" y="2882"/>
              <a:ext cx="1" cy="70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0" name="Line 6"/>
            <p:cNvSpPr>
              <a:spLocks noChangeShapeType="1"/>
            </p:cNvSpPr>
            <p:nvPr/>
          </p:nvSpPr>
          <p:spPr bwMode="auto">
            <a:xfrm flipV="1">
              <a:off x="2796" y="2882"/>
              <a:ext cx="1" cy="72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1" name="Rectangle 7"/>
            <p:cNvSpPr>
              <a:spLocks noChangeArrowheads="1"/>
            </p:cNvSpPr>
            <p:nvPr/>
          </p:nvSpPr>
          <p:spPr bwMode="auto">
            <a:xfrm>
              <a:off x="1466" y="3618"/>
              <a:ext cx="59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400" b="1">
                  <a:solidFill>
                    <a:schemeClr val="tx2"/>
                  </a:solidFill>
                </a:rPr>
                <a:t>Fluide utérin</a:t>
              </a:r>
            </a:p>
          </p:txBody>
        </p:sp>
        <p:sp>
          <p:nvSpPr>
            <p:cNvPr id="221192" name="Line 8"/>
            <p:cNvSpPr>
              <a:spLocks noChangeShapeType="1"/>
            </p:cNvSpPr>
            <p:nvPr/>
          </p:nvSpPr>
          <p:spPr bwMode="auto">
            <a:xfrm flipV="1">
              <a:off x="1446" y="2887"/>
              <a:ext cx="1" cy="73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3" name="Line 9"/>
            <p:cNvSpPr>
              <a:spLocks noChangeShapeType="1"/>
            </p:cNvSpPr>
            <p:nvPr/>
          </p:nvSpPr>
          <p:spPr bwMode="auto">
            <a:xfrm flipV="1">
              <a:off x="2068" y="2882"/>
              <a:ext cx="2" cy="73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4" name="Rectangle 10"/>
            <p:cNvSpPr>
              <a:spLocks noChangeArrowheads="1"/>
            </p:cNvSpPr>
            <p:nvPr/>
          </p:nvSpPr>
          <p:spPr bwMode="auto">
            <a:xfrm>
              <a:off x="1037" y="2881"/>
              <a:ext cx="23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Initial</a:t>
              </a:r>
            </a:p>
          </p:txBody>
        </p:sp>
        <p:sp>
          <p:nvSpPr>
            <p:cNvPr id="221195" name="Rectangle 11"/>
            <p:cNvSpPr>
              <a:spLocks noChangeArrowheads="1"/>
            </p:cNvSpPr>
            <p:nvPr/>
          </p:nvSpPr>
          <p:spPr bwMode="auto">
            <a:xfrm>
              <a:off x="1493" y="2875"/>
              <a:ext cx="42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Croissance</a:t>
              </a:r>
            </a:p>
          </p:txBody>
        </p:sp>
        <p:sp>
          <p:nvSpPr>
            <p:cNvPr id="221196" name="Rectangle 12"/>
            <p:cNvSpPr>
              <a:spLocks noChangeArrowheads="1"/>
            </p:cNvSpPr>
            <p:nvPr/>
          </p:nvSpPr>
          <p:spPr bwMode="auto">
            <a:xfrm>
              <a:off x="2229" y="2881"/>
              <a:ext cx="35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Terminal</a:t>
              </a: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328" y="3010"/>
              <a:ext cx="241" cy="601"/>
              <a:chOff x="2104" y="3943"/>
              <a:chExt cx="707" cy="1401"/>
            </a:xfrm>
          </p:grpSpPr>
          <p:sp>
            <p:nvSpPr>
              <p:cNvPr id="221198" name="Rectangle 14"/>
              <p:cNvSpPr>
                <a:spLocks noChangeArrowheads="1"/>
              </p:cNvSpPr>
              <p:nvPr/>
            </p:nvSpPr>
            <p:spPr bwMode="auto">
              <a:xfrm>
                <a:off x="2159" y="3988"/>
                <a:ext cx="610" cy="952"/>
              </a:xfrm>
              <a:prstGeom prst="rect">
                <a:avLst/>
              </a:prstGeom>
              <a:noFill/>
              <a:ln w="2063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199" name="Line 15"/>
              <p:cNvSpPr>
                <a:spLocks noChangeShapeType="1"/>
              </p:cNvSpPr>
              <p:nvPr/>
            </p:nvSpPr>
            <p:spPr bwMode="auto">
              <a:xfrm flipV="1">
                <a:off x="2467" y="3978"/>
                <a:ext cx="2" cy="95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0" name="Rectangle 16" descr="Papier recyclé"/>
              <p:cNvSpPr>
                <a:spLocks noChangeArrowheads="1"/>
              </p:cNvSpPr>
              <p:nvPr/>
            </p:nvSpPr>
            <p:spPr bwMode="auto">
              <a:xfrm>
                <a:off x="2152" y="3978"/>
                <a:ext cx="624" cy="973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1" name="Rectangle 17"/>
              <p:cNvSpPr>
                <a:spLocks noChangeArrowheads="1"/>
              </p:cNvSpPr>
              <p:nvPr/>
            </p:nvSpPr>
            <p:spPr bwMode="auto">
              <a:xfrm>
                <a:off x="2104" y="5233"/>
                <a:ext cx="707" cy="111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2" name="Rectangle 18"/>
              <p:cNvSpPr>
                <a:spLocks noChangeArrowheads="1"/>
              </p:cNvSpPr>
              <p:nvPr/>
            </p:nvSpPr>
            <p:spPr bwMode="auto">
              <a:xfrm>
                <a:off x="2104" y="5085"/>
                <a:ext cx="701" cy="14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3" name="Line 19"/>
              <p:cNvSpPr>
                <a:spLocks noChangeShapeType="1"/>
              </p:cNvSpPr>
              <p:nvPr/>
            </p:nvSpPr>
            <p:spPr bwMode="auto">
              <a:xfrm>
                <a:off x="2112" y="5085"/>
                <a:ext cx="697" cy="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4" name="Line 20"/>
              <p:cNvSpPr>
                <a:spLocks noChangeShapeType="1"/>
              </p:cNvSpPr>
              <p:nvPr/>
            </p:nvSpPr>
            <p:spPr bwMode="auto">
              <a:xfrm>
                <a:off x="2112" y="5233"/>
                <a:ext cx="697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5" name="Oval 21"/>
              <p:cNvSpPr>
                <a:spLocks noChangeArrowheads="1"/>
              </p:cNvSpPr>
              <p:nvPr/>
            </p:nvSpPr>
            <p:spPr bwMode="auto">
              <a:xfrm>
                <a:off x="2271" y="5024"/>
                <a:ext cx="87" cy="8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6" name="Oval 22"/>
              <p:cNvSpPr>
                <a:spLocks noChangeArrowheads="1"/>
              </p:cNvSpPr>
              <p:nvPr/>
            </p:nvSpPr>
            <p:spPr bwMode="auto">
              <a:xfrm>
                <a:off x="2578" y="5024"/>
                <a:ext cx="80" cy="8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7" name="Freeform 23" descr="Papier recyclé"/>
              <p:cNvSpPr>
                <a:spLocks/>
              </p:cNvSpPr>
              <p:nvPr/>
            </p:nvSpPr>
            <p:spPr bwMode="auto">
              <a:xfrm>
                <a:off x="2147" y="4940"/>
                <a:ext cx="309" cy="23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8" name="Freeform 24" descr="Papier recyclé"/>
              <p:cNvSpPr>
                <a:spLocks/>
              </p:cNvSpPr>
              <p:nvPr/>
            </p:nvSpPr>
            <p:spPr bwMode="auto">
              <a:xfrm>
                <a:off x="2466" y="4939"/>
                <a:ext cx="309" cy="23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9" name="Oval 25"/>
              <p:cNvSpPr>
                <a:spLocks noChangeArrowheads="1"/>
              </p:cNvSpPr>
              <p:nvPr/>
            </p:nvSpPr>
            <p:spPr bwMode="auto">
              <a:xfrm>
                <a:off x="2278" y="5033"/>
                <a:ext cx="71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0" name="Oval 26"/>
              <p:cNvSpPr>
                <a:spLocks noChangeArrowheads="1"/>
              </p:cNvSpPr>
              <p:nvPr/>
            </p:nvSpPr>
            <p:spPr bwMode="auto">
              <a:xfrm>
                <a:off x="2586" y="5033"/>
                <a:ext cx="64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1" name="Rectangle 27"/>
              <p:cNvSpPr>
                <a:spLocks noChangeArrowheads="1"/>
              </p:cNvSpPr>
              <p:nvPr/>
            </p:nvSpPr>
            <p:spPr bwMode="auto">
              <a:xfrm>
                <a:off x="2153" y="3943"/>
                <a:ext cx="619" cy="56"/>
              </a:xfrm>
              <a:prstGeom prst="rect">
                <a:avLst/>
              </a:prstGeom>
              <a:solidFill>
                <a:srgbClr val="996633"/>
              </a:solidFill>
              <a:ln w="20638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fr-FR" sz="1200">
                  <a:solidFill>
                    <a:srgbClr val="996633"/>
                  </a:solidFill>
                </a:endParaRPr>
              </a:p>
            </p:txBody>
          </p:sp>
        </p:grpSp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1634" y="3271"/>
              <a:ext cx="241" cy="340"/>
              <a:chOff x="2160" y="4240"/>
              <a:chExt cx="391" cy="476"/>
            </a:xfrm>
          </p:grpSpPr>
          <p:sp>
            <p:nvSpPr>
              <p:cNvPr id="221213" name="Rectangle 29" descr="Papier recyclé"/>
              <p:cNvSpPr>
                <a:spLocks noChangeArrowheads="1"/>
              </p:cNvSpPr>
              <p:nvPr/>
            </p:nvSpPr>
            <p:spPr bwMode="auto">
              <a:xfrm>
                <a:off x="2187" y="4240"/>
                <a:ext cx="345" cy="240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4" name="Rectangle 30"/>
              <p:cNvSpPr>
                <a:spLocks noChangeArrowheads="1"/>
              </p:cNvSpPr>
              <p:nvPr/>
            </p:nvSpPr>
            <p:spPr bwMode="auto">
              <a:xfrm>
                <a:off x="2160" y="4649"/>
                <a:ext cx="391" cy="67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5" name="Rectangle 31"/>
              <p:cNvSpPr>
                <a:spLocks noChangeArrowheads="1"/>
              </p:cNvSpPr>
              <p:nvPr/>
            </p:nvSpPr>
            <p:spPr bwMode="auto">
              <a:xfrm>
                <a:off x="2160" y="4561"/>
                <a:ext cx="388" cy="8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6" name="Line 32"/>
              <p:cNvSpPr>
                <a:spLocks noChangeShapeType="1"/>
              </p:cNvSpPr>
              <p:nvPr/>
            </p:nvSpPr>
            <p:spPr bwMode="auto">
              <a:xfrm>
                <a:off x="2164" y="4561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7" name="Line 33"/>
              <p:cNvSpPr>
                <a:spLocks noChangeShapeType="1"/>
              </p:cNvSpPr>
              <p:nvPr/>
            </p:nvSpPr>
            <p:spPr bwMode="auto">
              <a:xfrm>
                <a:off x="2164" y="4649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8" name="Oval 34"/>
              <p:cNvSpPr>
                <a:spLocks noChangeArrowheads="1"/>
              </p:cNvSpPr>
              <p:nvPr/>
            </p:nvSpPr>
            <p:spPr bwMode="auto">
              <a:xfrm>
                <a:off x="2252" y="4524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9" name="Oval 35"/>
              <p:cNvSpPr>
                <a:spLocks noChangeArrowheads="1"/>
              </p:cNvSpPr>
              <p:nvPr/>
            </p:nvSpPr>
            <p:spPr bwMode="auto">
              <a:xfrm>
                <a:off x="2422" y="4524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0" name="Freeform 36" descr="Papier recyclé"/>
              <p:cNvSpPr>
                <a:spLocks/>
              </p:cNvSpPr>
              <p:nvPr/>
            </p:nvSpPr>
            <p:spPr bwMode="auto">
              <a:xfrm>
                <a:off x="2184" y="4473"/>
                <a:ext cx="171" cy="14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1" name="Freeform 37" descr="Papier recyclé"/>
              <p:cNvSpPr>
                <a:spLocks/>
              </p:cNvSpPr>
              <p:nvPr/>
            </p:nvSpPr>
            <p:spPr bwMode="auto">
              <a:xfrm>
                <a:off x="2360" y="4473"/>
                <a:ext cx="171" cy="14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2" name="Oval 38"/>
              <p:cNvSpPr>
                <a:spLocks noChangeArrowheads="1"/>
              </p:cNvSpPr>
              <p:nvPr/>
            </p:nvSpPr>
            <p:spPr bwMode="auto">
              <a:xfrm>
                <a:off x="2256" y="4529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3" name="Oval 39"/>
              <p:cNvSpPr>
                <a:spLocks noChangeArrowheads="1"/>
              </p:cNvSpPr>
              <p:nvPr/>
            </p:nvSpPr>
            <p:spPr bwMode="auto">
              <a:xfrm>
                <a:off x="2427" y="4529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1060" y="3469"/>
              <a:ext cx="241" cy="142"/>
              <a:chOff x="1644" y="4513"/>
              <a:chExt cx="391" cy="199"/>
            </a:xfrm>
          </p:grpSpPr>
          <p:sp>
            <p:nvSpPr>
              <p:cNvPr id="221225" name="Rectangle 41"/>
              <p:cNvSpPr>
                <a:spLocks noChangeArrowheads="1"/>
              </p:cNvSpPr>
              <p:nvPr/>
            </p:nvSpPr>
            <p:spPr bwMode="auto">
              <a:xfrm>
                <a:off x="1644" y="4645"/>
                <a:ext cx="391" cy="67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6" name="Rectangle 42"/>
              <p:cNvSpPr>
                <a:spLocks noChangeArrowheads="1"/>
              </p:cNvSpPr>
              <p:nvPr/>
            </p:nvSpPr>
            <p:spPr bwMode="auto">
              <a:xfrm>
                <a:off x="1644" y="4557"/>
                <a:ext cx="388" cy="8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7" name="Line 43"/>
              <p:cNvSpPr>
                <a:spLocks noChangeShapeType="1"/>
              </p:cNvSpPr>
              <p:nvPr/>
            </p:nvSpPr>
            <p:spPr bwMode="auto">
              <a:xfrm>
                <a:off x="1648" y="4557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8" name="Line 44"/>
              <p:cNvSpPr>
                <a:spLocks noChangeShapeType="1"/>
              </p:cNvSpPr>
              <p:nvPr/>
            </p:nvSpPr>
            <p:spPr bwMode="auto">
              <a:xfrm>
                <a:off x="1648" y="4645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9" name="Oval 45"/>
              <p:cNvSpPr>
                <a:spLocks noChangeArrowheads="1"/>
              </p:cNvSpPr>
              <p:nvPr/>
            </p:nvSpPr>
            <p:spPr bwMode="auto">
              <a:xfrm>
                <a:off x="1736" y="4520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0" name="Oval 46"/>
              <p:cNvSpPr>
                <a:spLocks noChangeArrowheads="1"/>
              </p:cNvSpPr>
              <p:nvPr/>
            </p:nvSpPr>
            <p:spPr bwMode="auto">
              <a:xfrm>
                <a:off x="1906" y="4520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1" name="Freeform 47" descr="Papier recyclé"/>
              <p:cNvSpPr>
                <a:spLocks/>
              </p:cNvSpPr>
              <p:nvPr/>
            </p:nvSpPr>
            <p:spPr bwMode="auto">
              <a:xfrm>
                <a:off x="1704" y="4513"/>
                <a:ext cx="107" cy="7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2" name="Freeform 48" descr="Papier recyclé"/>
              <p:cNvSpPr>
                <a:spLocks/>
              </p:cNvSpPr>
              <p:nvPr/>
            </p:nvSpPr>
            <p:spPr bwMode="auto">
              <a:xfrm>
                <a:off x="1876" y="4513"/>
                <a:ext cx="87" cy="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3" name="Oval 49"/>
              <p:cNvSpPr>
                <a:spLocks noChangeArrowheads="1"/>
              </p:cNvSpPr>
              <p:nvPr/>
            </p:nvSpPr>
            <p:spPr bwMode="auto">
              <a:xfrm>
                <a:off x="1740" y="4525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4" name="Oval 50"/>
              <p:cNvSpPr>
                <a:spLocks noChangeArrowheads="1"/>
              </p:cNvSpPr>
              <p:nvPr/>
            </p:nvSpPr>
            <p:spPr bwMode="auto">
              <a:xfrm>
                <a:off x="1911" y="4525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221235" name="Picture 51" descr="fluide utérin minigel1 du 03019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5" y="1208"/>
              <a:ext cx="1753" cy="1664"/>
            </a:xfrm>
            <a:prstGeom prst="rect">
              <a:avLst/>
            </a:prstGeom>
            <a:noFill/>
          </p:spPr>
        </p:pic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3409950" y="2152650"/>
            <a:ext cx="5314950" cy="1839913"/>
            <a:chOff x="2148" y="1356"/>
            <a:chExt cx="3348" cy="1159"/>
          </a:xfrm>
        </p:grpSpPr>
        <p:sp>
          <p:nvSpPr>
            <p:cNvPr id="221237" name="Text Box 53"/>
            <p:cNvSpPr txBox="1">
              <a:spLocks noChangeArrowheads="1"/>
            </p:cNvSpPr>
            <p:nvPr/>
          </p:nvSpPr>
          <p:spPr bwMode="auto">
            <a:xfrm>
              <a:off x="2318" y="2073"/>
              <a:ext cx="317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b="1">
                  <a:solidFill>
                    <a:srgbClr val="CC0000"/>
                  </a:solidFill>
                </a:rPr>
                <a:t>Adaptation du contenu organique selon le stade de minéralisation</a:t>
              </a:r>
            </a:p>
          </p:txBody>
        </p:sp>
        <p:sp>
          <p:nvSpPr>
            <p:cNvPr id="221238" name="Text Box 54"/>
            <p:cNvSpPr txBox="1">
              <a:spLocks noChangeArrowheads="1"/>
            </p:cNvSpPr>
            <p:nvPr/>
          </p:nvSpPr>
          <p:spPr bwMode="auto">
            <a:xfrm>
              <a:off x="2148" y="1356"/>
              <a:ext cx="3117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/>
              <a:r>
                <a:rPr lang="fr-FR" sz="1800" b="1"/>
                <a:t>Composition variable du fluide utérin au cours du processus de calcification</a:t>
              </a:r>
            </a:p>
            <a:p>
              <a:pPr lvl="1" algn="ctr"/>
              <a:r>
                <a:rPr lang="fr-FR" sz="1800" b="1">
                  <a:solidFill>
                    <a:srgbClr val="CC3300"/>
                  </a:solidFill>
                </a:rPr>
                <a:t>	</a:t>
              </a:r>
              <a:r>
                <a:rPr lang="fr-FR" sz="1800" b="1">
                  <a:solidFill>
                    <a:schemeClr val="accent2"/>
                  </a:solidFill>
                </a:rPr>
                <a:t>	 </a:t>
              </a:r>
            </a:p>
          </p:txBody>
        </p:sp>
        <p:sp>
          <p:nvSpPr>
            <p:cNvPr id="221239" name="Line 55"/>
            <p:cNvSpPr>
              <a:spLocks noChangeShapeType="1"/>
            </p:cNvSpPr>
            <p:nvPr/>
          </p:nvSpPr>
          <p:spPr bwMode="auto">
            <a:xfrm>
              <a:off x="3930" y="1788"/>
              <a:ext cx="0" cy="28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1241" name="Text Box 57"/>
          <p:cNvSpPr txBox="1">
            <a:spLocks noChangeArrowheads="1"/>
          </p:cNvSpPr>
          <p:nvPr/>
        </p:nvSpPr>
        <p:spPr bwMode="auto">
          <a:xfrm>
            <a:off x="69850" y="5680075"/>
            <a:ext cx="2659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200" i="1"/>
              <a:t>Connect. Tissue. Res., 1997, 36, 195-210</a:t>
            </a:r>
          </a:p>
        </p:txBody>
      </p:sp>
      <p:sp>
        <p:nvSpPr>
          <p:cNvPr id="221242" name="Rectangle 58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Protéines de la matrice et minéralisation de la coquille</a:t>
            </a:r>
          </a:p>
        </p:txBody>
      </p:sp>
      <p:sp>
        <p:nvSpPr>
          <p:cNvPr id="221243" name="Rectangle 59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  <p:extLst>
      <p:ext uri="{BB962C8B-B14F-4D97-AF65-F5344CB8AC3E}">
        <p14:creationId xmlns:p14="http://schemas.microsoft.com/office/powerpoint/2010/main" val="1480164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Identification des protéines de l’œuf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1456" y="579438"/>
            <a:ext cx="8701088" cy="893763"/>
            <a:chOff x="207" y="487"/>
            <a:chExt cx="5481" cy="563"/>
          </a:xfrm>
        </p:grpSpPr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281" y="684"/>
              <a:ext cx="540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fr-FR" altLang="fr-FR" sz="1600"/>
                <a:t>Biochimie (Fractionnement des composés de l’œuf par chromatographie, électrophorèses…) et biologie moléculaire</a:t>
              </a:r>
            </a:p>
          </p:txBody>
        </p:sp>
        <p:sp>
          <p:nvSpPr>
            <p:cNvPr id="22539" name="Text Box 6"/>
            <p:cNvSpPr txBox="1">
              <a:spLocks noChangeArrowheads="1"/>
            </p:cNvSpPr>
            <p:nvPr/>
          </p:nvSpPr>
          <p:spPr bwMode="auto">
            <a:xfrm>
              <a:off x="207" y="487"/>
              <a:ext cx="14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/>
                <a:t>Les techniques classiques</a:t>
              </a:r>
            </a:p>
          </p:txBody>
        </p:sp>
      </p:grp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581944" y="1468438"/>
            <a:ext cx="5087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</a:t>
            </a:r>
            <a:r>
              <a:rPr lang="fr-FR" altLang="fr-FR" sz="1600"/>
              <a:t>2006, environ 50 protéines de l’œuf (10 dans la coquille)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202406" y="1895844"/>
            <a:ext cx="2582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 dirty="0"/>
              <a:t>Les développements récents</a:t>
            </a:r>
          </a:p>
        </p:txBody>
      </p:sp>
      <p:grpSp>
        <p:nvGrpSpPr>
          <p:cNvPr id="3" name="Groupe 11"/>
          <p:cNvGrpSpPr>
            <a:grpSpLocks/>
          </p:cNvGrpSpPr>
          <p:nvPr/>
        </p:nvGrpSpPr>
        <p:grpSpPr bwMode="auto">
          <a:xfrm>
            <a:off x="536961" y="2263410"/>
            <a:ext cx="4021137" cy="2447925"/>
            <a:chOff x="797118" y="1483043"/>
            <a:chExt cx="4021381" cy="2447119"/>
          </a:xfrm>
        </p:grpSpPr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797118" y="1483043"/>
              <a:ext cx="3920978" cy="52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15000"/>
                </a:spcBef>
                <a:buFont typeface="Wingdings" pitchFamily="2" charset="2"/>
                <a:buChar char="ü"/>
              </a:pPr>
              <a:r>
                <a:rPr lang="en-US" altLang="fr-FR" sz="1400" dirty="0"/>
                <a:t>2004, Publication </a:t>
              </a:r>
              <a:r>
                <a:rPr lang="en-US" altLang="fr-FR" sz="1400" dirty="0" smtClean="0"/>
                <a:t>de la </a:t>
              </a:r>
              <a:r>
                <a:rPr lang="en-US" altLang="fr-FR" sz="1400" dirty="0" err="1" smtClean="0"/>
                <a:t>séquence</a:t>
              </a:r>
              <a:r>
                <a:rPr lang="en-US" altLang="fr-FR" sz="1400" dirty="0" smtClean="0"/>
                <a:t> </a:t>
              </a:r>
              <a:r>
                <a:rPr lang="en-US" altLang="fr-FR" sz="1400" dirty="0" err="1" smtClean="0"/>
                <a:t>génomique</a:t>
              </a:r>
              <a:r>
                <a:rPr lang="en-US" altLang="fr-FR" sz="1400" dirty="0" smtClean="0"/>
                <a:t> de la </a:t>
              </a:r>
              <a:r>
                <a:rPr lang="en-US" altLang="fr-FR" sz="1400" dirty="0" err="1" smtClean="0"/>
                <a:t>poule</a:t>
              </a:r>
              <a:endParaRPr lang="en-US" altLang="fr-FR" sz="1400" dirty="0"/>
            </a:p>
          </p:txBody>
        </p:sp>
        <p:pic>
          <p:nvPicPr>
            <p:cNvPr id="14" name="Picture 10" descr="cover_natur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84587" y="1790820"/>
              <a:ext cx="1549490" cy="2035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798705" y="1483043"/>
              <a:ext cx="4019794" cy="2447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4" name="Groupe 15"/>
          <p:cNvGrpSpPr>
            <a:grpSpLocks/>
          </p:cNvGrpSpPr>
          <p:nvPr/>
        </p:nvGrpSpPr>
        <p:grpSpPr bwMode="auto">
          <a:xfrm>
            <a:off x="4829560" y="2260235"/>
            <a:ext cx="3668712" cy="4133850"/>
            <a:chOff x="5087796" y="1375321"/>
            <a:chExt cx="3668182" cy="4133476"/>
          </a:xfrm>
        </p:grpSpPr>
        <p:sp>
          <p:nvSpPr>
            <p:cNvPr id="17" name="Rectangle 16"/>
            <p:cNvSpPr/>
            <p:nvPr/>
          </p:nvSpPr>
          <p:spPr>
            <a:xfrm>
              <a:off x="5105255" y="3945251"/>
              <a:ext cx="3587232" cy="7381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cDNA and ESTs libraries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(Identification of 600 434 functional genes in chickens)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48550" b="39134"/>
            <a:stretch>
              <a:fillRect/>
            </a:stretch>
          </p:blipFill>
          <p:spPr bwMode="auto">
            <a:xfrm>
              <a:off x="5168716" y="4824770"/>
              <a:ext cx="3461728" cy="68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5087796" y="3929378"/>
              <a:ext cx="3639611" cy="15794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385" r="-1385"/>
            <a:stretch>
              <a:fillRect/>
            </a:stretch>
          </p:blipFill>
          <p:spPr bwMode="auto">
            <a:xfrm>
              <a:off x="5523923" y="1898541"/>
              <a:ext cx="2988000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168746" y="1375321"/>
              <a:ext cx="3587232" cy="5238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Genome-wide non redundant catalog of 33 838 different genes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92553" y="1378496"/>
              <a:ext cx="3399934" cy="244770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38548" y="4851711"/>
            <a:ext cx="4054475" cy="120032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Mise</a:t>
            </a:r>
            <a:r>
              <a:rPr lang="en-US" b="1" dirty="0" smtClean="0">
                <a:solidFill>
                  <a:srgbClr val="C00000"/>
                </a:solidFill>
              </a:rPr>
              <a:t> à disposition des techniques «</a:t>
            </a:r>
            <a:r>
              <a:rPr lang="en-US" b="1" dirty="0">
                <a:solidFill>
                  <a:srgbClr val="C00000"/>
                </a:solidFill>
              </a:rPr>
              <a:t> </a:t>
            </a:r>
            <a:r>
              <a:rPr lang="en-US" b="1" dirty="0" err="1">
                <a:solidFill>
                  <a:srgbClr val="C00000"/>
                </a:solidFill>
              </a:rPr>
              <a:t>omics</a:t>
            </a:r>
            <a:r>
              <a:rPr lang="en-US" b="1" dirty="0">
                <a:solidFill>
                  <a:srgbClr val="C00000"/>
                </a:solidFill>
              </a:rPr>
              <a:t> » </a:t>
            </a:r>
            <a:r>
              <a:rPr lang="en-US" b="1" dirty="0" smtClean="0">
                <a:solidFill>
                  <a:srgbClr val="C00000"/>
                </a:solidFill>
              </a:rPr>
              <a:t>et des </a:t>
            </a:r>
            <a:r>
              <a:rPr lang="en-US" b="1" dirty="0" err="1" smtClean="0">
                <a:solidFill>
                  <a:srgbClr val="C00000"/>
                </a:solidFill>
              </a:rPr>
              <a:t>outils</a:t>
            </a:r>
            <a:r>
              <a:rPr lang="en-US" b="1" dirty="0" smtClean="0">
                <a:solidFill>
                  <a:srgbClr val="C00000"/>
                </a:solidFill>
              </a:rPr>
              <a:t> de data </a:t>
            </a:r>
            <a:r>
              <a:rPr lang="en-US" b="1" dirty="0">
                <a:solidFill>
                  <a:srgbClr val="C00000"/>
                </a:solidFill>
              </a:rPr>
              <a:t>mining </a:t>
            </a:r>
            <a:r>
              <a:rPr lang="en-US" b="1" dirty="0" smtClean="0">
                <a:solidFill>
                  <a:srgbClr val="C00000"/>
                </a:solidFill>
              </a:rPr>
              <a:t>pour identifier de </a:t>
            </a:r>
            <a:r>
              <a:rPr lang="en-US" b="1" dirty="0" err="1" smtClean="0">
                <a:solidFill>
                  <a:srgbClr val="C00000"/>
                </a:solidFill>
              </a:rPr>
              <a:t>nouvelles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protéines</a:t>
            </a:r>
            <a:r>
              <a:rPr lang="en-US" b="1" dirty="0" smtClean="0">
                <a:solidFill>
                  <a:srgbClr val="C00000"/>
                </a:solidFill>
              </a:rPr>
              <a:t> de </a:t>
            </a:r>
            <a:r>
              <a:rPr lang="en-US" b="1" dirty="0" err="1" smtClean="0">
                <a:solidFill>
                  <a:srgbClr val="C00000"/>
                </a:solidFill>
              </a:rPr>
              <a:t>l’oeuf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0929" y="6394085"/>
            <a:ext cx="7235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	</a:t>
            </a:r>
            <a:r>
              <a:rPr lang="fr-FR" sz="2400" b="1" dirty="0" smtClean="0">
                <a:solidFill>
                  <a:srgbClr val="FF0000"/>
                </a:solidFill>
              </a:rPr>
              <a:t>Plus </a:t>
            </a:r>
            <a:r>
              <a:rPr lang="fr-FR" sz="2400" b="1" dirty="0" smtClean="0">
                <a:solidFill>
                  <a:srgbClr val="FF0000"/>
                </a:solidFill>
              </a:rPr>
              <a:t>de 700 </a:t>
            </a:r>
            <a:r>
              <a:rPr lang="fr-FR" sz="2400" b="1" dirty="0" smtClean="0">
                <a:solidFill>
                  <a:srgbClr val="FF0000"/>
                </a:solidFill>
              </a:rPr>
              <a:t>protéines identifiées dans la coquille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12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7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3246438" y="1624013"/>
            <a:ext cx="5516562" cy="4305300"/>
            <a:chOff x="2045" y="1023"/>
            <a:chExt cx="3475" cy="2712"/>
          </a:xfrm>
        </p:grpSpPr>
        <p:pic>
          <p:nvPicPr>
            <p:cNvPr id="23562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00" y="1023"/>
              <a:ext cx="2986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3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0" y="1515"/>
              <a:ext cx="1715" cy="2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4" name="Text Box 38"/>
            <p:cNvSpPr txBox="1">
              <a:spLocks noChangeArrowheads="1"/>
            </p:cNvSpPr>
            <p:nvPr/>
          </p:nvSpPr>
          <p:spPr bwMode="auto">
            <a:xfrm>
              <a:off x="2045" y="3543"/>
              <a:ext cx="34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 b="1">
                  <a:solidFill>
                    <a:srgbClr val="990000"/>
                  </a:solidFill>
                </a:rPr>
                <a:t>Proteins interact with minerals to influence the morphology of crystals</a:t>
              </a:r>
            </a:p>
          </p:txBody>
        </p:sp>
      </p:grpSp>
      <p:grpSp>
        <p:nvGrpSpPr>
          <p:cNvPr id="10" name="Groupe 30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142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24584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974975" y="1624013"/>
            <a:ext cx="5518150" cy="2933700"/>
            <a:chOff x="1874" y="1023"/>
            <a:chExt cx="3476" cy="1848"/>
          </a:xfrm>
        </p:grpSpPr>
        <p:pic>
          <p:nvPicPr>
            <p:cNvPr id="2458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74" y="1899"/>
              <a:ext cx="3204" cy="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7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11" y="1023"/>
              <a:ext cx="3439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e 29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1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888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25608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233363" y="4008438"/>
            <a:ext cx="8877300" cy="1222375"/>
            <a:chOff x="147" y="2525"/>
            <a:chExt cx="5592" cy="770"/>
          </a:xfrm>
        </p:grpSpPr>
        <p:sp>
          <p:nvSpPr>
            <p:cNvPr id="25610" name="ZoneTexte 4"/>
            <p:cNvSpPr txBox="1">
              <a:spLocks noChangeArrowheads="1"/>
            </p:cNvSpPr>
            <p:nvPr/>
          </p:nvSpPr>
          <p:spPr bwMode="auto">
            <a:xfrm>
              <a:off x="147" y="2910"/>
              <a:ext cx="559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85750" indent="-285750">
                <a:buFontTx/>
                <a:buChar char="•"/>
              </a:pPr>
              <a:r>
                <a:rPr lang="fr-FR"/>
                <a:t>Identification of numerous novel CaBPs</a:t>
              </a:r>
            </a:p>
            <a:p>
              <a:pPr marL="742950" lvl="1" indent="-285750">
                <a:buFont typeface="Arial" charset="0"/>
                <a:buChar char="•"/>
              </a:pPr>
              <a:r>
                <a:rPr lang="fr-FR" sz="1600" i="1"/>
                <a:t>A total of 23 proteins with EF-hand and EGF-like calcium binding domains are present in the shell</a:t>
              </a:r>
            </a:p>
          </p:txBody>
        </p:sp>
        <p:sp>
          <p:nvSpPr>
            <p:cNvPr id="25611" name="Rectangle 31"/>
            <p:cNvSpPr>
              <a:spLocks noChangeArrowheads="1"/>
            </p:cNvSpPr>
            <p:nvPr/>
          </p:nvSpPr>
          <p:spPr bwMode="auto">
            <a:xfrm>
              <a:off x="162" y="2525"/>
              <a:ext cx="536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fr-FR" b="1">
                  <a:solidFill>
                    <a:srgbClr val="FF0000"/>
                  </a:solidFill>
                </a:rPr>
                <a:t>Calcium binding proteins (CaBPs)</a:t>
              </a:r>
              <a:r>
                <a:rPr lang="fr-FR"/>
                <a:t> to interact with calcium to favour crystal nucleation or drive the morphology of crystals</a:t>
              </a:r>
            </a:p>
          </p:txBody>
        </p:sp>
      </p:grpSp>
      <p:grpSp>
        <p:nvGrpSpPr>
          <p:cNvPr id="9" name="Groupe 29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1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79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8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27013" y="965200"/>
            <a:ext cx="9021762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>
                <a:solidFill>
                  <a:srgbClr val="000000"/>
                </a:solidFill>
              </a:rPr>
              <a:t> Proteins involved in the</a:t>
            </a:r>
            <a:r>
              <a:rPr lang="fr-FR" b="1">
                <a:solidFill>
                  <a:srgbClr val="000000"/>
                </a:solidFill>
              </a:rPr>
              <a:t> </a:t>
            </a:r>
            <a:r>
              <a:rPr lang="fr-FR" b="1">
                <a:solidFill>
                  <a:srgbClr val="FF0000"/>
                </a:solidFill>
              </a:rPr>
              <a:t>proper folding of the eggshell matrix</a:t>
            </a:r>
            <a:endParaRPr lang="fr-FR" i="1">
              <a:solidFill>
                <a:srgbClr val="1F497D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i="1"/>
              <a:t>An appropriate conformation of proteins is required to ensure calcium and mineral interactions and to ensure template to the mineralized structure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Molecular chaperone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Protein assisting folding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Proteins with interactive properties related to proteoglycans</a:t>
            </a:r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6213" y="2773363"/>
            <a:ext cx="861536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FF0000"/>
                </a:solidFill>
              </a:rPr>
              <a:t> Regulation of the activity of proteins </a:t>
            </a:r>
            <a:r>
              <a:rPr lang="en-US">
                <a:solidFill>
                  <a:srgbClr val="000000"/>
                </a:solidFill>
              </a:rPr>
              <a:t>related to the shell deposit</a:t>
            </a:r>
          </a:p>
          <a:p>
            <a:pPr>
              <a:buFont typeface="Wingdings" pitchFamily="2" charset="2"/>
              <a:buChar char="ü"/>
            </a:pPr>
            <a:r>
              <a:rPr lang="en-US" i="1">
                <a:solidFill>
                  <a:srgbClr val="000000"/>
                </a:solidFill>
              </a:rPr>
              <a:t>Shell mineralisation occurs in a non cellular milieu</a:t>
            </a:r>
          </a:p>
          <a:p>
            <a:pPr>
              <a:buFont typeface="Wingdings" pitchFamily="2" charset="2"/>
              <a:buChar char="ü"/>
            </a:pPr>
            <a:r>
              <a:rPr lang="en-US" i="1">
                <a:solidFill>
                  <a:srgbClr val="000000"/>
                </a:solidFill>
              </a:rPr>
              <a:t>In situ by direct action of proteins to inhibit or activate the molecular actors present in the milieu.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>
                <a:solidFill>
                  <a:srgbClr val="000000"/>
                </a:solidFill>
              </a:rPr>
              <a:t>Molecular chaperone which can interact with proteins might be involved in this regulation process.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>
                <a:solidFill>
                  <a:srgbClr val="000000"/>
                </a:solidFill>
              </a:rPr>
              <a:t>Proteases and proteases inhibitors (specific and controlled role during calcification process, either by degrading proteins or regulating processing of proteins into their mature forms)</a:t>
            </a:r>
          </a:p>
        </p:txBody>
      </p:sp>
      <p:grpSp>
        <p:nvGrpSpPr>
          <p:cNvPr id="10" name="Groupe 27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18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4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e 70"/>
          <p:cNvGrpSpPr/>
          <p:nvPr/>
        </p:nvGrpSpPr>
        <p:grpSpPr>
          <a:xfrm>
            <a:off x="1139031" y="2252659"/>
            <a:ext cx="5196682" cy="2635254"/>
            <a:chOff x="1139031" y="2252659"/>
            <a:chExt cx="5196682" cy="2635254"/>
          </a:xfrm>
        </p:grpSpPr>
        <p:sp>
          <p:nvSpPr>
            <p:cNvPr id="70" name="Oval 162"/>
            <p:cNvSpPr>
              <a:spLocks noChangeArrowheads="1"/>
            </p:cNvSpPr>
            <p:nvPr/>
          </p:nvSpPr>
          <p:spPr bwMode="auto">
            <a:xfrm>
              <a:off x="2715561" y="2252659"/>
              <a:ext cx="3620152" cy="243840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  <a:round/>
              <a:headEnd/>
              <a:tailEnd type="none" w="sm" len="med"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grpSp>
          <p:nvGrpSpPr>
            <p:cNvPr id="69" name="Groupe 68"/>
            <p:cNvGrpSpPr/>
            <p:nvPr/>
          </p:nvGrpSpPr>
          <p:grpSpPr>
            <a:xfrm>
              <a:off x="1139031" y="2428367"/>
              <a:ext cx="4739482" cy="2459546"/>
              <a:chOff x="1139031" y="2428367"/>
              <a:chExt cx="4739482" cy="2459546"/>
            </a:xfrm>
          </p:grpSpPr>
          <p:sp>
            <p:nvSpPr>
              <p:cNvPr id="11" name="Freeform 2"/>
              <p:cNvSpPr>
                <a:spLocks/>
              </p:cNvSpPr>
              <p:nvPr/>
            </p:nvSpPr>
            <p:spPr bwMode="auto">
              <a:xfrm rot="10400735">
                <a:off x="3224213" y="2479675"/>
                <a:ext cx="2654300" cy="314325"/>
              </a:xfrm>
              <a:custGeom>
                <a:avLst/>
                <a:gdLst>
                  <a:gd name="T0" fmla="*/ 0 w 730"/>
                  <a:gd name="T1" fmla="*/ 0 h 121"/>
                  <a:gd name="T2" fmla="*/ 22 w 730"/>
                  <a:gd name="T3" fmla="*/ 0 h 121"/>
                  <a:gd name="T4" fmla="*/ 64 w 730"/>
                  <a:gd name="T5" fmla="*/ 8 h 121"/>
                  <a:gd name="T6" fmla="*/ 85 w 730"/>
                  <a:gd name="T7" fmla="*/ 15 h 121"/>
                  <a:gd name="T8" fmla="*/ 121 w 730"/>
                  <a:gd name="T9" fmla="*/ 29 h 121"/>
                  <a:gd name="T10" fmla="*/ 185 w 730"/>
                  <a:gd name="T11" fmla="*/ 50 h 121"/>
                  <a:gd name="T12" fmla="*/ 248 w 730"/>
                  <a:gd name="T13" fmla="*/ 71 h 121"/>
                  <a:gd name="T14" fmla="*/ 312 w 730"/>
                  <a:gd name="T15" fmla="*/ 93 h 121"/>
                  <a:gd name="T16" fmla="*/ 340 w 730"/>
                  <a:gd name="T17" fmla="*/ 93 h 121"/>
                  <a:gd name="T18" fmla="*/ 376 w 730"/>
                  <a:gd name="T19" fmla="*/ 107 h 121"/>
                  <a:gd name="T20" fmla="*/ 447 w 730"/>
                  <a:gd name="T21" fmla="*/ 114 h 121"/>
                  <a:gd name="T22" fmla="*/ 518 w 730"/>
                  <a:gd name="T23" fmla="*/ 121 h 121"/>
                  <a:gd name="T24" fmla="*/ 603 w 730"/>
                  <a:gd name="T25" fmla="*/ 114 h 121"/>
                  <a:gd name="T26" fmla="*/ 645 w 730"/>
                  <a:gd name="T27" fmla="*/ 107 h 121"/>
                  <a:gd name="T28" fmla="*/ 688 w 730"/>
                  <a:gd name="T29" fmla="*/ 107 h 121"/>
                  <a:gd name="T30" fmla="*/ 730 w 730"/>
                  <a:gd name="T31" fmla="*/ 10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0" h="121">
                    <a:moveTo>
                      <a:pt x="0" y="0"/>
                    </a:moveTo>
                    <a:lnTo>
                      <a:pt x="22" y="0"/>
                    </a:lnTo>
                    <a:lnTo>
                      <a:pt x="64" y="8"/>
                    </a:lnTo>
                    <a:lnTo>
                      <a:pt x="85" y="15"/>
                    </a:lnTo>
                    <a:lnTo>
                      <a:pt x="121" y="29"/>
                    </a:lnTo>
                    <a:lnTo>
                      <a:pt x="185" y="50"/>
                    </a:lnTo>
                    <a:lnTo>
                      <a:pt x="248" y="71"/>
                    </a:lnTo>
                    <a:lnTo>
                      <a:pt x="312" y="93"/>
                    </a:lnTo>
                    <a:lnTo>
                      <a:pt x="340" y="93"/>
                    </a:lnTo>
                    <a:lnTo>
                      <a:pt x="376" y="107"/>
                    </a:lnTo>
                    <a:lnTo>
                      <a:pt x="447" y="114"/>
                    </a:lnTo>
                    <a:lnTo>
                      <a:pt x="518" y="121"/>
                    </a:lnTo>
                    <a:lnTo>
                      <a:pt x="603" y="114"/>
                    </a:lnTo>
                    <a:lnTo>
                      <a:pt x="645" y="107"/>
                    </a:lnTo>
                    <a:lnTo>
                      <a:pt x="688" y="107"/>
                    </a:lnTo>
                    <a:lnTo>
                      <a:pt x="730" y="107"/>
                    </a:lnTo>
                  </a:path>
                </a:pathLst>
              </a:custGeom>
              <a:noFill/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1139031" y="2428367"/>
                <a:ext cx="1189037" cy="182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fr-FR" altLang="fr-FR" sz="1200" dirty="0">
                    <a:latin typeface="Times New Roman" panose="02020603050405020304" pitchFamily="18" charset="0"/>
                  </a:rPr>
                  <a:t>Outer </a:t>
                </a:r>
                <a:r>
                  <a:rPr lang="fr-FR" altLang="fr-FR" sz="1200" dirty="0" err="1">
                    <a:latin typeface="Times New Roman" panose="02020603050405020304" pitchFamily="18" charset="0"/>
                  </a:rPr>
                  <a:t>thin</a:t>
                </a:r>
                <a:r>
                  <a:rPr lang="fr-FR" altLang="fr-FR" sz="1200" dirty="0">
                    <a:latin typeface="Times New Roman" panose="02020603050405020304" pitchFamily="18" charset="0"/>
                  </a:rPr>
                  <a:t> albumen</a:t>
                </a:r>
              </a:p>
            </p:txBody>
          </p:sp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331913" y="2997200"/>
                <a:ext cx="922337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fr-FR" altLang="fr-FR" sz="1200">
                    <a:latin typeface="Times New Roman" panose="02020603050405020304" pitchFamily="18" charset="0"/>
                  </a:rPr>
                  <a:t>Thick albumen</a:t>
                </a: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027363" y="4067175"/>
                <a:ext cx="2655887" cy="407988"/>
              </a:xfrm>
              <a:custGeom>
                <a:avLst/>
                <a:gdLst>
                  <a:gd name="T0" fmla="*/ 0 w 730"/>
                  <a:gd name="T1" fmla="*/ 0 h 121"/>
                  <a:gd name="T2" fmla="*/ 22 w 730"/>
                  <a:gd name="T3" fmla="*/ 0 h 121"/>
                  <a:gd name="T4" fmla="*/ 64 w 730"/>
                  <a:gd name="T5" fmla="*/ 8 h 121"/>
                  <a:gd name="T6" fmla="*/ 85 w 730"/>
                  <a:gd name="T7" fmla="*/ 15 h 121"/>
                  <a:gd name="T8" fmla="*/ 121 w 730"/>
                  <a:gd name="T9" fmla="*/ 29 h 121"/>
                  <a:gd name="T10" fmla="*/ 185 w 730"/>
                  <a:gd name="T11" fmla="*/ 50 h 121"/>
                  <a:gd name="T12" fmla="*/ 248 w 730"/>
                  <a:gd name="T13" fmla="*/ 71 h 121"/>
                  <a:gd name="T14" fmla="*/ 312 w 730"/>
                  <a:gd name="T15" fmla="*/ 93 h 121"/>
                  <a:gd name="T16" fmla="*/ 340 w 730"/>
                  <a:gd name="T17" fmla="*/ 93 h 121"/>
                  <a:gd name="T18" fmla="*/ 376 w 730"/>
                  <a:gd name="T19" fmla="*/ 107 h 121"/>
                  <a:gd name="T20" fmla="*/ 447 w 730"/>
                  <a:gd name="T21" fmla="*/ 114 h 121"/>
                  <a:gd name="T22" fmla="*/ 518 w 730"/>
                  <a:gd name="T23" fmla="*/ 121 h 121"/>
                  <a:gd name="T24" fmla="*/ 603 w 730"/>
                  <a:gd name="T25" fmla="*/ 114 h 121"/>
                  <a:gd name="T26" fmla="*/ 645 w 730"/>
                  <a:gd name="T27" fmla="*/ 107 h 121"/>
                  <a:gd name="T28" fmla="*/ 688 w 730"/>
                  <a:gd name="T29" fmla="*/ 107 h 121"/>
                  <a:gd name="T30" fmla="*/ 730 w 730"/>
                  <a:gd name="T31" fmla="*/ 10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0" h="121">
                    <a:moveTo>
                      <a:pt x="0" y="0"/>
                    </a:moveTo>
                    <a:lnTo>
                      <a:pt x="22" y="0"/>
                    </a:lnTo>
                    <a:lnTo>
                      <a:pt x="64" y="8"/>
                    </a:lnTo>
                    <a:lnTo>
                      <a:pt x="85" y="15"/>
                    </a:lnTo>
                    <a:lnTo>
                      <a:pt x="121" y="29"/>
                    </a:lnTo>
                    <a:lnTo>
                      <a:pt x="185" y="50"/>
                    </a:lnTo>
                    <a:lnTo>
                      <a:pt x="248" y="71"/>
                    </a:lnTo>
                    <a:lnTo>
                      <a:pt x="312" y="93"/>
                    </a:lnTo>
                    <a:lnTo>
                      <a:pt x="340" y="93"/>
                    </a:lnTo>
                    <a:lnTo>
                      <a:pt x="376" y="107"/>
                    </a:lnTo>
                    <a:lnTo>
                      <a:pt x="447" y="114"/>
                    </a:lnTo>
                    <a:lnTo>
                      <a:pt x="518" y="121"/>
                    </a:lnTo>
                    <a:lnTo>
                      <a:pt x="603" y="114"/>
                    </a:lnTo>
                    <a:lnTo>
                      <a:pt x="645" y="107"/>
                    </a:lnTo>
                    <a:lnTo>
                      <a:pt x="688" y="107"/>
                    </a:lnTo>
                    <a:lnTo>
                      <a:pt x="730" y="107"/>
                    </a:lnTo>
                  </a:path>
                </a:pathLst>
              </a:custGeom>
              <a:noFill/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Rectangle 49"/>
              <p:cNvSpPr>
                <a:spLocks noChangeArrowheads="1"/>
              </p:cNvSpPr>
              <p:nvPr/>
            </p:nvSpPr>
            <p:spPr bwMode="auto">
              <a:xfrm>
                <a:off x="1830388" y="4705350"/>
                <a:ext cx="1165225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fr-FR" altLang="fr-FR" sz="1200">
                    <a:latin typeface="Times New Roman" panose="02020603050405020304" pitchFamily="18" charset="0"/>
                  </a:rPr>
                  <a:t>Inner thin albumen</a:t>
                </a:r>
              </a:p>
            </p:txBody>
          </p:sp>
          <p:sp>
            <p:nvSpPr>
              <p:cNvPr id="58" name="Oval 52"/>
              <p:cNvSpPr>
                <a:spLocks noChangeArrowheads="1"/>
              </p:cNvSpPr>
              <p:nvPr/>
            </p:nvSpPr>
            <p:spPr bwMode="auto">
              <a:xfrm>
                <a:off x="3598863" y="2740025"/>
                <a:ext cx="1743075" cy="1574800"/>
              </a:xfrm>
              <a:prstGeom prst="ellips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Line 58"/>
              <p:cNvSpPr>
                <a:spLocks noChangeShapeType="1"/>
              </p:cNvSpPr>
              <p:nvPr/>
            </p:nvSpPr>
            <p:spPr bwMode="auto">
              <a:xfrm flipV="1">
                <a:off x="2678113" y="3963988"/>
                <a:ext cx="1193800" cy="76835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59"/>
              <p:cNvSpPr>
                <a:spLocks noChangeShapeType="1"/>
              </p:cNvSpPr>
              <p:nvPr/>
            </p:nvSpPr>
            <p:spPr bwMode="auto">
              <a:xfrm flipV="1">
                <a:off x="2366963" y="3049588"/>
                <a:ext cx="1003300" cy="16033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Line 60"/>
              <p:cNvSpPr>
                <a:spLocks noChangeShapeType="1"/>
              </p:cNvSpPr>
              <p:nvPr/>
            </p:nvSpPr>
            <p:spPr bwMode="auto">
              <a:xfrm>
                <a:off x="2366963" y="2541840"/>
                <a:ext cx="1231900" cy="488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12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 smtClean="0">
                <a:solidFill>
                  <a:srgbClr val="027D51"/>
                </a:solidFill>
                <a:cs typeface="Times New Roman" pitchFamily="18" charset="0"/>
              </a:rPr>
              <a:t>Une composition adaptée au développement du poussin</a:t>
            </a:r>
            <a:endParaRPr lang="fr-FR" altLang="fr-FR" sz="36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61013" y="4541012"/>
            <a:ext cx="3467100" cy="20621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Un jaune d’œuf à la composition adaptée</a:t>
            </a:r>
          </a:p>
          <a:p>
            <a:r>
              <a:rPr lang="fr-FR" sz="1600" dirty="0" smtClean="0"/>
              <a:t>- </a:t>
            </a:r>
            <a:r>
              <a:rPr lang="fr-FR" sz="1600" i="1" dirty="0" smtClean="0"/>
              <a:t>Le gamète féminin</a:t>
            </a:r>
          </a:p>
          <a:p>
            <a:r>
              <a:rPr lang="fr-FR" sz="1600" i="1" dirty="0" smtClean="0"/>
              <a:t>(Disque clair de 3,5 mm)</a:t>
            </a:r>
          </a:p>
          <a:p>
            <a:r>
              <a:rPr lang="fr-FR" sz="1600" i="1" dirty="0" smtClean="0"/>
              <a:t>- Des réserves nutritionnelles (lipides, protéines) et de défenses (anticorps)</a:t>
            </a:r>
          </a:p>
          <a:p>
            <a:r>
              <a:rPr lang="fr-FR" sz="1600" i="1" dirty="0" smtClean="0"/>
              <a:t>- Entouré d’une membrane vitelline fine et translucide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1016947"/>
            <a:ext cx="3467100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Un blanc d’œuf riche en eau (88%), protéines et glucides </a:t>
            </a:r>
          </a:p>
          <a:p>
            <a:pPr marL="285750" indent="-285750">
              <a:buFontTx/>
              <a:buChar char="-"/>
            </a:pPr>
            <a:r>
              <a:rPr lang="fr-FR" sz="1600" i="1" dirty="0" smtClean="0"/>
              <a:t>Différentes textures de blanc</a:t>
            </a:r>
          </a:p>
          <a:p>
            <a:pPr marL="285750" indent="-285750">
              <a:buFontTx/>
              <a:buChar char="-"/>
            </a:pPr>
            <a:r>
              <a:rPr lang="fr-FR" sz="1600" i="1" dirty="0" smtClean="0"/>
              <a:t>Molécules antimicrobiennes</a:t>
            </a:r>
            <a:endParaRPr lang="fr-FR" sz="1600" i="1" dirty="0"/>
          </a:p>
        </p:txBody>
      </p:sp>
      <p:sp>
        <p:nvSpPr>
          <p:cNvPr id="63" name="Oval 57"/>
          <p:cNvSpPr>
            <a:spLocks noChangeArrowheads="1"/>
          </p:cNvSpPr>
          <p:nvPr/>
        </p:nvSpPr>
        <p:spPr bwMode="auto">
          <a:xfrm>
            <a:off x="3852863" y="2919413"/>
            <a:ext cx="1277937" cy="1228725"/>
          </a:xfrm>
          <a:prstGeom prst="ellipse">
            <a:avLst/>
          </a:prstGeom>
          <a:solidFill>
            <a:srgbClr val="FFCC00"/>
          </a:solidFill>
          <a:ln w="12700">
            <a:solidFill>
              <a:srgbClr val="000000"/>
            </a:solidFill>
            <a:round/>
            <a:headEnd/>
            <a:tailEnd type="non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04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85725"/>
            <a:ext cx="9144000" cy="107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GB" altLang="fr-FR" sz="3200" b="1" dirty="0" smtClean="0">
                <a:solidFill>
                  <a:srgbClr val="006600"/>
                </a:solidFill>
                <a:cs typeface="Times New Roman" pitchFamily="18" charset="0"/>
              </a:rPr>
              <a:t>Questions ?</a:t>
            </a:r>
          </a:p>
          <a:p>
            <a:pPr algn="ctr"/>
            <a:r>
              <a:rPr lang="en-GB" altLang="fr-FR" sz="3200" b="1" dirty="0" smtClean="0">
                <a:solidFill>
                  <a:srgbClr val="006600"/>
                </a:solidFill>
                <a:cs typeface="Times New Roman" pitchFamily="18" charset="0"/>
              </a:rPr>
              <a:t>A quoi </a:t>
            </a:r>
            <a:r>
              <a:rPr lang="en-GB" altLang="fr-FR" sz="3200" b="1" dirty="0" err="1" smtClean="0">
                <a:solidFill>
                  <a:srgbClr val="006600"/>
                </a:solidFill>
                <a:cs typeface="Times New Roman" pitchFamily="18" charset="0"/>
              </a:rPr>
              <a:t>n’avons</a:t>
            </a:r>
            <a:r>
              <a:rPr lang="en-GB" altLang="fr-FR" sz="3200" b="1" dirty="0" smtClean="0">
                <a:solidFill>
                  <a:srgbClr val="006600"/>
                </a:solidFill>
                <a:cs typeface="Times New Roman" pitchFamily="18" charset="0"/>
              </a:rPr>
              <a:t> nous pas </a:t>
            </a:r>
            <a:r>
              <a:rPr lang="en-GB" altLang="fr-FR" sz="3200" b="1" dirty="0" err="1" smtClean="0">
                <a:solidFill>
                  <a:srgbClr val="006600"/>
                </a:solidFill>
                <a:cs typeface="Times New Roman" pitchFamily="18" charset="0"/>
              </a:rPr>
              <a:t>répondu</a:t>
            </a:r>
            <a:r>
              <a:rPr lang="en-GB" altLang="fr-FR" sz="3200" b="1" dirty="0" smtClean="0">
                <a:solidFill>
                  <a:srgbClr val="006600"/>
                </a:solidFill>
                <a:cs typeface="Times New Roman" pitchFamily="18" charset="0"/>
              </a:rPr>
              <a:t> ?</a:t>
            </a:r>
            <a:endParaRPr lang="en-GB" altLang="fr-FR" sz="3200" b="1" dirty="0">
              <a:solidFill>
                <a:srgbClr val="0066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1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GB" altLang="fr-FR" sz="3200" b="1" dirty="0" smtClean="0">
                <a:solidFill>
                  <a:srgbClr val="006600"/>
                </a:solidFill>
                <a:cs typeface="Times New Roman" pitchFamily="18" charset="0"/>
              </a:rPr>
              <a:t>Orientation des </a:t>
            </a:r>
            <a:r>
              <a:rPr lang="en-GB" altLang="fr-FR" sz="3200" b="1" dirty="0" err="1" smtClean="0">
                <a:solidFill>
                  <a:srgbClr val="006600"/>
                </a:solidFill>
                <a:cs typeface="Times New Roman" pitchFamily="18" charset="0"/>
              </a:rPr>
              <a:t>recherches</a:t>
            </a:r>
            <a:r>
              <a:rPr lang="en-GB" altLang="fr-FR" sz="3200" b="1" dirty="0" smtClean="0">
                <a:solidFill>
                  <a:srgbClr val="006600"/>
                </a:solidFill>
                <a:cs typeface="Times New Roman" pitchFamily="18" charset="0"/>
              </a:rPr>
              <a:t> et </a:t>
            </a:r>
            <a:r>
              <a:rPr lang="en-GB" altLang="fr-FR" sz="3200" b="1" dirty="0" err="1" smtClean="0">
                <a:solidFill>
                  <a:srgbClr val="006600"/>
                </a:solidFill>
                <a:cs typeface="Times New Roman" pitchFamily="18" charset="0"/>
              </a:rPr>
              <a:t>enjeux</a:t>
            </a:r>
            <a:endParaRPr lang="en-GB" altLang="fr-FR" sz="3200" b="1" dirty="0">
              <a:solidFill>
                <a:srgbClr val="006600"/>
              </a:solidFill>
              <a:cs typeface="Times New Roman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1371600"/>
            <a:ext cx="80200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Socio-économie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Perception des consommateurs et conséquences sur les schémas de production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Systèmes avicoles innovants et durables</a:t>
            </a:r>
          </a:p>
          <a:p>
            <a:pPr lvl="1"/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Alimentation poule pondeuse et systèmes d’élevage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Formulation alimentaire (matière première)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Alternatives au soja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Effet de différentes sources alimentaires sur la composition en acides gras (œufs enrichis)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Allongement de la période de production d’œufs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Qualité de l’œuf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Les nutriments de l’œuf au bénéfice de la santé de l’homme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Substances bioactives issues de l’œuf et leur utilisation comme moyen de prophylaxie des maladies de civilisation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Qualité des œufs bio, du point de vue du consommateur et du scientifique</a:t>
            </a:r>
          </a:p>
        </p:txBody>
      </p:sp>
    </p:spTree>
    <p:extLst>
      <p:ext uri="{BB962C8B-B14F-4D97-AF65-F5344CB8AC3E}">
        <p14:creationId xmlns:p14="http://schemas.microsoft.com/office/powerpoint/2010/main" val="42020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GB" altLang="fr-FR" sz="3200" b="1" dirty="0" smtClean="0">
                <a:solidFill>
                  <a:srgbClr val="006600"/>
                </a:solidFill>
                <a:cs typeface="Times New Roman" pitchFamily="18" charset="0"/>
              </a:rPr>
              <a:t>Orientation des </a:t>
            </a:r>
            <a:r>
              <a:rPr lang="en-GB" altLang="fr-FR" sz="3200" b="1" dirty="0" err="1" smtClean="0">
                <a:solidFill>
                  <a:srgbClr val="006600"/>
                </a:solidFill>
                <a:cs typeface="Times New Roman" pitchFamily="18" charset="0"/>
              </a:rPr>
              <a:t>recherches</a:t>
            </a:r>
            <a:r>
              <a:rPr lang="en-GB" altLang="fr-FR" sz="3200" b="1" dirty="0" smtClean="0">
                <a:solidFill>
                  <a:srgbClr val="006600"/>
                </a:solidFill>
                <a:cs typeface="Times New Roman" pitchFamily="18" charset="0"/>
              </a:rPr>
              <a:t> et </a:t>
            </a:r>
            <a:r>
              <a:rPr lang="en-GB" altLang="fr-FR" sz="3200" b="1" dirty="0" err="1" smtClean="0">
                <a:solidFill>
                  <a:srgbClr val="006600"/>
                </a:solidFill>
                <a:cs typeface="Times New Roman" pitchFamily="18" charset="0"/>
              </a:rPr>
              <a:t>enjeux</a:t>
            </a:r>
            <a:endParaRPr lang="en-GB" altLang="fr-FR" sz="3200" b="1" dirty="0">
              <a:solidFill>
                <a:srgbClr val="006600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969913"/>
            <a:ext cx="7924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Sécurité alimentaire (microbiologie et sécurité</a:t>
            </a:r>
            <a:r>
              <a:rPr lang="fr-FR" dirty="0" smtClean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Contrôle des contaminations bactériennes (selon systèmes de productions, lors de la transformation, lors de la commercialisation, lors de l’utilisation)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Les </a:t>
            </a:r>
            <a:r>
              <a:rPr lang="fr-FR" dirty="0" err="1" smtClean="0"/>
              <a:t>campylobacter</a:t>
            </a:r>
            <a:r>
              <a:rPr lang="fr-FR" dirty="0" smtClean="0"/>
              <a:t>, les salmonelles, comment s’en protéger 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Améliorer les défenses naturelles des œufs.</a:t>
            </a:r>
          </a:p>
          <a:p>
            <a:pPr lvl="1"/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Sélection et </a:t>
            </a:r>
            <a:r>
              <a:rPr lang="fr-FR" dirty="0" smtClean="0"/>
              <a:t>génétique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Sélectionner des animaux adaptables pour le bio, pour les pays chauds, pour ???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Comprendre le génome de la poule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Propriétés technologiques des œufs et des produits d’œufs </a:t>
            </a:r>
            <a:endParaRPr lang="fr-FR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dirty="0" smtClean="0"/>
              <a:t>Les </a:t>
            </a:r>
            <a:r>
              <a:rPr lang="fr-FR" dirty="0" err="1" smtClean="0"/>
              <a:t>ovoproduits</a:t>
            </a:r>
            <a:endParaRPr lang="fr-FR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dirty="0" smtClean="0"/>
              <a:t>Utilisation des Anticorps du jaune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dirty="0" smtClean="0"/>
              <a:t>Utilisation non alimentaire des produits d’œufs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dirty="0" smtClean="0"/>
              <a:t>Valorisation des membranes coquillières</a:t>
            </a:r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079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9124" y="2048560"/>
            <a:ext cx="8353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hlinkClick r:id="rId2"/>
              </a:rPr>
              <a:t>Video</a:t>
            </a:r>
            <a:r>
              <a:rPr lang="fr-FR" dirty="0" smtClean="0"/>
              <a:t> 2 FRPO</a:t>
            </a:r>
            <a:endParaRPr lang="fr-FR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GB" altLang="fr-FR" sz="3200" b="1" dirty="0" smtClean="0">
                <a:solidFill>
                  <a:srgbClr val="006600"/>
                </a:solidFill>
                <a:cs typeface="Times New Roman" pitchFamily="18" charset="0"/>
              </a:rPr>
              <a:t>Orientation des </a:t>
            </a:r>
            <a:r>
              <a:rPr lang="en-GB" altLang="fr-FR" sz="3200" b="1" dirty="0" err="1" smtClean="0">
                <a:solidFill>
                  <a:srgbClr val="006600"/>
                </a:solidFill>
                <a:cs typeface="Times New Roman" pitchFamily="18" charset="0"/>
              </a:rPr>
              <a:t>recherches</a:t>
            </a:r>
            <a:r>
              <a:rPr lang="en-GB" altLang="fr-FR" sz="3200" b="1" dirty="0" smtClean="0">
                <a:solidFill>
                  <a:srgbClr val="006600"/>
                </a:solidFill>
                <a:cs typeface="Times New Roman" pitchFamily="18" charset="0"/>
              </a:rPr>
              <a:t> et </a:t>
            </a:r>
            <a:r>
              <a:rPr lang="en-GB" altLang="fr-FR" sz="3200" b="1" dirty="0" err="1" smtClean="0">
                <a:solidFill>
                  <a:srgbClr val="006600"/>
                </a:solidFill>
                <a:cs typeface="Times New Roman" pitchFamily="18" charset="0"/>
              </a:rPr>
              <a:t>enjeux</a:t>
            </a:r>
            <a:endParaRPr lang="en-GB" altLang="fr-FR" sz="3200" b="1" dirty="0">
              <a:solidFill>
                <a:srgbClr val="006600"/>
              </a:solidFill>
              <a:cs typeface="Times New Roman" pitchFamily="18" charset="0"/>
            </a:endParaRPr>
          </a:p>
        </p:txBody>
      </p:sp>
      <p:sp>
        <p:nvSpPr>
          <p:cNvPr id="2" name="ZoneTexte 1">
            <a:hlinkClick r:id="rId2"/>
          </p:cNvPr>
          <p:cNvSpPr txBox="1"/>
          <p:nvPr/>
        </p:nvSpPr>
        <p:spPr>
          <a:xfrm>
            <a:off x="619124" y="1174845"/>
            <a:ext cx="276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Video 1, La chimie de l’</a:t>
            </a:r>
            <a:r>
              <a:rPr lang="fr-FR" dirty="0" err="1" smtClean="0"/>
              <a:t>oeuf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84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31"/>
          <p:cNvSpPr txBox="1">
            <a:spLocks noChangeArrowheads="1"/>
          </p:cNvSpPr>
          <p:nvPr/>
        </p:nvSpPr>
        <p:spPr bwMode="auto">
          <a:xfrm>
            <a:off x="22225" y="19050"/>
            <a:ext cx="9121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en-US" sz="2400">
                <a:solidFill>
                  <a:srgbClr val="C00000"/>
                </a:solidFill>
              </a:rPr>
              <a:t>Equipe « Fonction et régulation des protéines de l’œuf » </a:t>
            </a:r>
          </a:p>
          <a:p>
            <a:pPr algn="ctr" eaLnBrk="1" hangingPunct="1"/>
            <a:r>
              <a:rPr lang="fr-FR" altLang="en-US" sz="1800">
                <a:solidFill>
                  <a:srgbClr val="C00000"/>
                </a:solidFill>
              </a:rPr>
              <a:t>Coordinateurs: Y. Nys puis J. Gautron</a:t>
            </a:r>
          </a:p>
        </p:txBody>
      </p:sp>
      <p:pic>
        <p:nvPicPr>
          <p:cNvPr id="14339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5" b="17612"/>
          <a:stretch>
            <a:fillRect/>
          </a:stretch>
        </p:blipFill>
        <p:spPr bwMode="auto">
          <a:xfrm>
            <a:off x="8112125" y="6078538"/>
            <a:ext cx="657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/>
          <p:cNvGrpSpPr>
            <a:grpSpLocks/>
          </p:cNvGrpSpPr>
          <p:nvPr/>
        </p:nvGrpSpPr>
        <p:grpSpPr bwMode="auto">
          <a:xfrm>
            <a:off x="280988" y="4716463"/>
            <a:ext cx="8361362" cy="1265237"/>
            <a:chOff x="280988" y="4715923"/>
            <a:chExt cx="8361362" cy="1265944"/>
          </a:xfrm>
        </p:grpSpPr>
        <p:sp>
          <p:nvSpPr>
            <p:cNvPr id="14351" name="ZoneTexte 38"/>
            <p:cNvSpPr txBox="1">
              <a:spLocks noChangeArrowheads="1"/>
            </p:cNvSpPr>
            <p:nvPr/>
          </p:nvSpPr>
          <p:spPr bwMode="auto">
            <a:xfrm>
              <a:off x="2733675" y="4715923"/>
              <a:ext cx="319881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sz="1600" b="1" i="0"/>
                <a:t>III. Variabilité des défenses de l’œuf</a:t>
              </a:r>
            </a:p>
          </p:txBody>
        </p:sp>
        <p:sp>
          <p:nvSpPr>
            <p:cNvPr id="27" name="ZoneTexte 26"/>
            <p:cNvSpPr txBox="1"/>
            <p:nvPr/>
          </p:nvSpPr>
          <p:spPr bwMode="auto">
            <a:xfrm>
              <a:off x="395288" y="4873173"/>
              <a:ext cx="8247062" cy="11086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  <a:defRPr/>
              </a:pPr>
              <a:r>
                <a:rPr lang="fr-FR" sz="1400" dirty="0"/>
                <a:t>Génétique</a:t>
              </a:r>
              <a:r>
                <a:rPr lang="fr-FR" sz="1600" dirty="0"/>
                <a:t>			</a:t>
              </a:r>
              <a:r>
                <a:rPr lang="fr-FR" altLang="fr-FR" sz="1600" i="0" kern="0" dirty="0">
                  <a:solidFill>
                    <a:srgbClr val="3333CC"/>
                  </a:solidFill>
                </a:rPr>
                <a:t> </a:t>
              </a:r>
              <a:r>
                <a:rPr lang="fr-FR" altLang="fr-FR" sz="1400" i="0" kern="0" dirty="0">
                  <a:solidFill>
                    <a:srgbClr val="3333CC"/>
                  </a:solidFill>
                </a:rPr>
                <a:t>Y. Nys, J. </a:t>
              </a:r>
              <a:r>
                <a:rPr lang="fr-FR" altLang="fr-FR" sz="1400" i="0" kern="0" dirty="0" err="1">
                  <a:solidFill>
                    <a:srgbClr val="3333CC"/>
                  </a:solidFill>
                </a:rPr>
                <a:t>Gautron</a:t>
              </a:r>
              <a:endParaRPr lang="fr-FR" sz="1400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  <a:defRPr/>
              </a:pPr>
              <a:r>
                <a:rPr lang="fr-FR" sz="1400" dirty="0"/>
                <a:t>Par l’environnement de la poule et de l’œuf 	</a:t>
              </a:r>
              <a:r>
                <a:rPr lang="fr-FR" altLang="fr-FR" sz="1400" i="0" kern="0" dirty="0">
                  <a:solidFill>
                    <a:srgbClr val="3333CC"/>
                  </a:solidFill>
                </a:rPr>
                <a:t> N. Guyot, Y. Nys, </a:t>
              </a:r>
              <a:r>
                <a:rPr lang="fr-FR" sz="1400" dirty="0">
                  <a:solidFill>
                    <a:srgbClr val="3333CC"/>
                  </a:solidFill>
                </a:rPr>
                <a:t> </a:t>
              </a:r>
              <a:r>
                <a:rPr lang="fr-FR" sz="1400" i="0" dirty="0">
                  <a:solidFill>
                    <a:srgbClr val="3333CC"/>
                  </a:solidFill>
                </a:rPr>
                <a:t>M. </a:t>
              </a:r>
              <a:r>
                <a:rPr lang="fr-FR" sz="1400" i="0" dirty="0" err="1">
                  <a:solidFill>
                    <a:srgbClr val="3333CC"/>
                  </a:solidFill>
                </a:rPr>
                <a:t>Chessé</a:t>
              </a:r>
              <a:endParaRPr lang="fr-FR" sz="1400" i="0" dirty="0">
                <a:solidFill>
                  <a:srgbClr val="3333CC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  <a:defRPr/>
              </a:pPr>
              <a:r>
                <a:rPr lang="fr-FR" sz="1400" dirty="0"/>
                <a:t>Au cours du développement embryonnaire	</a:t>
              </a:r>
              <a:r>
                <a:rPr lang="fr-FR" altLang="fr-FR" sz="1400" i="0" kern="0" dirty="0">
                  <a:solidFill>
                    <a:srgbClr val="3333CC"/>
                  </a:solidFill>
                </a:rPr>
                <a:t> S. </a:t>
              </a:r>
              <a:r>
                <a:rPr lang="fr-FR" altLang="fr-FR" sz="1400" i="0" kern="0" dirty="0" err="1">
                  <a:solidFill>
                    <a:srgbClr val="3333CC"/>
                  </a:solidFill>
                </a:rPr>
                <a:t>Réhault-Godbert</a:t>
              </a:r>
              <a:r>
                <a:rPr lang="fr-FR" altLang="fr-FR" sz="1400" i="0" kern="0" dirty="0">
                  <a:solidFill>
                    <a:srgbClr val="3333CC"/>
                  </a:solidFill>
                </a:rPr>
                <a:t>, M. Mills</a:t>
              </a:r>
              <a:endParaRPr lang="fr-FR" sz="1400" dirty="0">
                <a:solidFill>
                  <a:srgbClr val="3333CC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80988" y="4722277"/>
              <a:ext cx="8361362" cy="12595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9" name="ZoneTexte 32"/>
          <p:cNvSpPr txBox="1">
            <a:spLocks noChangeArrowheads="1"/>
          </p:cNvSpPr>
          <p:nvPr/>
        </p:nvSpPr>
        <p:spPr bwMode="auto">
          <a:xfrm>
            <a:off x="2089150" y="1009650"/>
            <a:ext cx="4757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1800" b="1">
                <a:solidFill>
                  <a:srgbClr val="006600"/>
                </a:solidFill>
              </a:rPr>
              <a:t>Caractérisation des défenses naturelles de l’œuf</a:t>
            </a:r>
          </a:p>
        </p:txBody>
      </p:sp>
      <p:sp>
        <p:nvSpPr>
          <p:cNvPr id="30" name="ZoneTexte 45"/>
          <p:cNvSpPr txBox="1">
            <a:spLocks noChangeArrowheads="1"/>
          </p:cNvSpPr>
          <p:nvPr/>
        </p:nvSpPr>
        <p:spPr bwMode="auto">
          <a:xfrm>
            <a:off x="506413" y="6078538"/>
            <a:ext cx="7316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en-US" sz="1800" b="1">
                <a:solidFill>
                  <a:srgbClr val="006600"/>
                </a:solidFill>
              </a:rPr>
              <a:t>Valoriser les molécules issues de l’œuf ou dérivés</a:t>
            </a:r>
          </a:p>
          <a:p>
            <a:pPr algn="ctr" eaLnBrk="1" hangingPunct="1"/>
            <a:r>
              <a:rPr lang="fr-FR" altLang="en-US" sz="1800" b="1">
                <a:solidFill>
                  <a:srgbClr val="006600"/>
                </a:solidFill>
              </a:rPr>
              <a:t>Garantir et renforcer la qualité sanitaire des œufs</a:t>
            </a:r>
          </a:p>
        </p:txBody>
      </p:sp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280988" y="2771775"/>
            <a:ext cx="8351837" cy="1763713"/>
            <a:chOff x="280988" y="2771236"/>
            <a:chExt cx="8351837" cy="1763712"/>
          </a:xfrm>
        </p:grpSpPr>
        <p:sp>
          <p:nvSpPr>
            <p:cNvPr id="32" name="Rectangle 31"/>
            <p:cNvSpPr/>
            <p:nvPr/>
          </p:nvSpPr>
          <p:spPr bwMode="auto">
            <a:xfrm>
              <a:off x="280988" y="2771236"/>
              <a:ext cx="8351837" cy="17637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350" name="ZoneTexte 36"/>
            <p:cNvSpPr txBox="1">
              <a:spLocks noChangeArrowheads="1"/>
            </p:cNvSpPr>
            <p:nvPr/>
          </p:nvSpPr>
          <p:spPr bwMode="auto">
            <a:xfrm>
              <a:off x="2031107" y="2811827"/>
              <a:ext cx="4843197" cy="338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sz="1600" b="1" i="0"/>
                <a:t>II. Caractérisation fonctionnelle des molécules de l’œuf</a:t>
              </a:r>
            </a:p>
          </p:txBody>
        </p:sp>
      </p:grpSp>
      <p:sp>
        <p:nvSpPr>
          <p:cNvPr id="34" name="ZoneTexte 33"/>
          <p:cNvSpPr txBox="1"/>
          <p:nvPr/>
        </p:nvSpPr>
        <p:spPr bwMode="auto">
          <a:xfrm>
            <a:off x="393700" y="3151188"/>
            <a:ext cx="81184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fr-FR" sz="1400" dirty="0"/>
              <a:t>Défense physique (</a:t>
            </a:r>
            <a:r>
              <a:rPr lang="fr-FR" sz="1400" dirty="0" err="1"/>
              <a:t>Biominéralisation</a:t>
            </a:r>
            <a:r>
              <a:rPr lang="fr-FR" sz="1400" dirty="0"/>
              <a:t>)    </a:t>
            </a:r>
            <a:r>
              <a:rPr lang="fr-FR" altLang="fr-FR" sz="1400" i="0" kern="0" dirty="0">
                <a:solidFill>
                  <a:srgbClr val="3333CC"/>
                </a:solidFill>
              </a:rPr>
              <a:t>J. </a:t>
            </a:r>
            <a:r>
              <a:rPr lang="fr-FR" altLang="fr-FR" sz="1400" i="0" kern="0" dirty="0" err="1">
                <a:solidFill>
                  <a:srgbClr val="3333CC"/>
                </a:solidFill>
              </a:rPr>
              <a:t>Gautron</a:t>
            </a:r>
            <a:r>
              <a:rPr lang="fr-FR" altLang="fr-FR" sz="1400" i="0" kern="0" dirty="0">
                <a:solidFill>
                  <a:srgbClr val="3333CC"/>
                </a:solidFill>
              </a:rPr>
              <a:t>, Y. Nys, A. Brionne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fr-FR" sz="1400" kern="0" dirty="0"/>
              <a:t>Défense physicochimique	         </a:t>
            </a:r>
            <a:r>
              <a:rPr lang="fr-FR" sz="1400" i="0" kern="0" dirty="0">
                <a:solidFill>
                  <a:srgbClr val="3333CC"/>
                </a:solidFill>
              </a:rPr>
              <a:t>N. Guyot, Y. Nys, S. </a:t>
            </a:r>
            <a:r>
              <a:rPr lang="fr-FR" sz="1400" i="0" kern="0" dirty="0" err="1">
                <a:solidFill>
                  <a:srgbClr val="3333CC"/>
                </a:solidFill>
              </a:rPr>
              <a:t>Réhault-Godbert</a:t>
            </a:r>
            <a:endParaRPr lang="fr-FR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fr-FR" sz="1400" dirty="0"/>
              <a:t>Défense moléculaire 		         </a:t>
            </a:r>
            <a:r>
              <a:rPr lang="fr-FR" altLang="fr-FR" sz="1400" i="0" kern="0" dirty="0">
                <a:solidFill>
                  <a:srgbClr val="3333CC"/>
                </a:solidFill>
              </a:rPr>
              <a:t>S. </a:t>
            </a:r>
            <a:r>
              <a:rPr lang="fr-FR" altLang="fr-FR" sz="1400" i="0" kern="0" dirty="0" err="1">
                <a:solidFill>
                  <a:srgbClr val="3333CC"/>
                </a:solidFill>
              </a:rPr>
              <a:t>Réhault-Godbert</a:t>
            </a:r>
            <a:r>
              <a:rPr lang="fr-FR" altLang="fr-FR" sz="1400" i="0" kern="0" dirty="0">
                <a:solidFill>
                  <a:srgbClr val="3333CC"/>
                </a:solidFill>
              </a:rPr>
              <a:t>, N. Guyot, J.C. Poirier, M. </a:t>
            </a:r>
            <a:r>
              <a:rPr lang="fr-FR" altLang="fr-FR" sz="1400" i="0" kern="0" dirty="0" err="1">
                <a:solidFill>
                  <a:srgbClr val="3333CC"/>
                </a:solidFill>
              </a:rPr>
              <a:t>Chessé</a:t>
            </a:r>
            <a:endParaRPr lang="fr-FR" altLang="fr-FR" sz="1400" i="0" kern="0" dirty="0">
              <a:solidFill>
                <a:srgbClr val="3333CC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fr-FR" sz="1400" kern="0" dirty="0"/>
              <a:t>Autres activités biologiques                     </a:t>
            </a:r>
            <a:r>
              <a:rPr lang="fr-FR" altLang="fr-FR" sz="1400" i="0" kern="0" dirty="0">
                <a:solidFill>
                  <a:srgbClr val="3333CC"/>
                </a:solidFill>
              </a:rPr>
              <a:t>S. </a:t>
            </a:r>
            <a:r>
              <a:rPr lang="fr-FR" altLang="fr-FR" sz="1400" i="0" kern="0" dirty="0" err="1">
                <a:solidFill>
                  <a:srgbClr val="3333CC"/>
                </a:solidFill>
              </a:rPr>
              <a:t>Réhault-Godbert</a:t>
            </a:r>
            <a:r>
              <a:rPr lang="fr-FR" altLang="fr-FR" sz="1400" i="0" kern="0" dirty="0">
                <a:solidFill>
                  <a:srgbClr val="3333CC"/>
                </a:solidFill>
              </a:rPr>
              <a:t>, N. Guyot, J.C. Poirier, M. Mills</a:t>
            </a:r>
            <a:endParaRPr lang="fr-FR" sz="1400" dirty="0"/>
          </a:p>
        </p:txBody>
      </p:sp>
      <p:grpSp>
        <p:nvGrpSpPr>
          <p:cNvPr id="35" name="Groupe 34"/>
          <p:cNvGrpSpPr>
            <a:grpSpLocks/>
          </p:cNvGrpSpPr>
          <p:nvPr/>
        </p:nvGrpSpPr>
        <p:grpSpPr bwMode="auto">
          <a:xfrm>
            <a:off x="273050" y="1531938"/>
            <a:ext cx="8369300" cy="1104900"/>
            <a:chOff x="402762" y="1161802"/>
            <a:chExt cx="8369098" cy="1105637"/>
          </a:xfrm>
        </p:grpSpPr>
        <p:sp>
          <p:nvSpPr>
            <p:cNvPr id="36" name="Rectangle 35"/>
            <p:cNvSpPr/>
            <p:nvPr/>
          </p:nvSpPr>
          <p:spPr bwMode="auto">
            <a:xfrm>
              <a:off x="402762" y="1161802"/>
              <a:ext cx="8361161" cy="1105637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1699719" y="1921133"/>
              <a:ext cx="5722799" cy="30818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altLang="fr-FR" sz="1400" i="0" kern="0" dirty="0">
                  <a:solidFill>
                    <a:srgbClr val="3333CC"/>
                  </a:solidFill>
                </a:rPr>
                <a:t>J. </a:t>
              </a:r>
              <a:r>
                <a:rPr lang="fr-FR" altLang="fr-FR" sz="1400" i="0" kern="0" dirty="0" err="1">
                  <a:solidFill>
                    <a:srgbClr val="3333CC"/>
                  </a:solidFill>
                </a:rPr>
                <a:t>Gautron</a:t>
              </a:r>
              <a:r>
                <a:rPr lang="fr-FR" altLang="fr-FR" sz="1400" i="0" kern="0" dirty="0">
                  <a:solidFill>
                    <a:srgbClr val="3333CC"/>
                  </a:solidFill>
                </a:rPr>
                <a:t>, S. </a:t>
              </a:r>
              <a:r>
                <a:rPr lang="fr-FR" altLang="fr-FR" sz="1400" i="0" kern="0" dirty="0" err="1">
                  <a:solidFill>
                    <a:srgbClr val="3333CC"/>
                  </a:solidFill>
                </a:rPr>
                <a:t>Réhault-Godbert</a:t>
              </a:r>
              <a:r>
                <a:rPr lang="fr-FR" altLang="fr-FR" sz="1400" i="0" kern="0" dirty="0">
                  <a:solidFill>
                    <a:srgbClr val="3333CC"/>
                  </a:solidFill>
                </a:rPr>
                <a:t>, A. Brionne, Y. Nys</a:t>
              </a:r>
            </a:p>
          </p:txBody>
        </p:sp>
        <p:sp>
          <p:nvSpPr>
            <p:cNvPr id="14348" name="ZoneTexte 33"/>
            <p:cNvSpPr txBox="1">
              <a:spLocks noChangeArrowheads="1"/>
            </p:cNvSpPr>
            <p:nvPr/>
          </p:nvSpPr>
          <p:spPr bwMode="auto">
            <a:xfrm>
              <a:off x="426857" y="1161802"/>
              <a:ext cx="834500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sz="1600" b="1" i="0"/>
                <a:t>I. Analyse exhaustive des protéines de l’œuf </a:t>
              </a:r>
            </a:p>
            <a:p>
              <a:pPr algn="ctr" eaLnBrk="1" hangingPunct="1"/>
              <a:r>
                <a:rPr lang="fr-FR" altLang="en-US" sz="1400"/>
                <a:t>Analyse des constituants moléculaires responsables de la formation et des grandes fonctions biologiques de l’œuf</a:t>
              </a:r>
            </a:p>
            <a:p>
              <a:pPr algn="ctr" eaLnBrk="1" hangingPunct="1"/>
              <a:r>
                <a:rPr lang="fr-FR" altLang="en-US" sz="1400"/>
                <a:t>(Transcriptomique, protéomique, analyse bioinformatique)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513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oneTexte 1"/>
          <p:cNvSpPr txBox="1">
            <a:spLocks noChangeArrowheads="1"/>
          </p:cNvSpPr>
          <p:nvPr/>
        </p:nvSpPr>
        <p:spPr bwMode="auto">
          <a:xfrm>
            <a:off x="515938" y="3008313"/>
            <a:ext cx="8410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2800" b="1" i="0">
                <a:solidFill>
                  <a:srgbClr val="006600"/>
                </a:solidFill>
              </a:rPr>
              <a:t>II. Caractérisation fonctionnelle des molécules de l’œuf</a:t>
            </a:r>
            <a:endParaRPr lang="en-US" altLang="en-US" sz="2800" b="1" i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3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12725" y="636588"/>
            <a:ext cx="4814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fr-FR" altLang="en-US" sz="1600" b="1">
                <a:solidFill>
                  <a:srgbClr val="C00000"/>
                </a:solidFill>
              </a:rPr>
              <a:t>Défense physique (biominéralisation de la coquille)</a:t>
            </a:r>
            <a:endParaRPr lang="en-US" altLang="en-US" sz="1600" b="1">
              <a:solidFill>
                <a:srgbClr val="C00000"/>
              </a:solidFill>
            </a:endParaRPr>
          </a:p>
        </p:txBody>
      </p:sp>
      <p:sp>
        <p:nvSpPr>
          <p:cNvPr id="23" name="ZoneTexte 33"/>
          <p:cNvSpPr txBox="1">
            <a:spLocks noChangeArrowheads="1"/>
          </p:cNvSpPr>
          <p:nvPr/>
        </p:nvSpPr>
        <p:spPr bwMode="auto">
          <a:xfrm>
            <a:off x="6586538" y="3175"/>
            <a:ext cx="2543175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III. Variabilité des défenses</a:t>
            </a:r>
            <a:endParaRPr lang="fr-FR" altLang="en-US" sz="1400" dirty="0" smtClean="0"/>
          </a:p>
        </p:txBody>
      </p:sp>
      <p:sp>
        <p:nvSpPr>
          <p:cNvPr id="24" name="ZoneTexte 33"/>
          <p:cNvSpPr txBox="1">
            <a:spLocks noChangeArrowheads="1"/>
          </p:cNvSpPr>
          <p:nvPr/>
        </p:nvSpPr>
        <p:spPr bwMode="auto">
          <a:xfrm>
            <a:off x="3551238" y="20638"/>
            <a:ext cx="3035300" cy="338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II. Caractérisation des défenses</a:t>
            </a:r>
            <a:endParaRPr lang="fr-FR" altLang="en-US" sz="1400" dirty="0" smtClean="0"/>
          </a:p>
        </p:txBody>
      </p:sp>
      <p:sp>
        <p:nvSpPr>
          <p:cNvPr id="25" name="ZoneTexte 33"/>
          <p:cNvSpPr txBox="1">
            <a:spLocks noChangeArrowheads="1"/>
          </p:cNvSpPr>
          <p:nvPr/>
        </p:nvSpPr>
        <p:spPr bwMode="auto">
          <a:xfrm>
            <a:off x="0" y="0"/>
            <a:ext cx="3551238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I. Analyse exhaustive des protéines</a:t>
            </a:r>
            <a:endParaRPr lang="fr-FR" altLang="en-US" sz="1400" dirty="0" smtClean="0"/>
          </a:p>
        </p:txBody>
      </p:sp>
      <p:sp>
        <p:nvSpPr>
          <p:cNvPr id="26" name="Rectangle 25"/>
          <p:cNvSpPr/>
          <p:nvPr/>
        </p:nvSpPr>
        <p:spPr bwMode="auto">
          <a:xfrm>
            <a:off x="4763" y="17463"/>
            <a:ext cx="9139237" cy="3206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anose="020F0502020204030204" pitchFamily="34" charset="0"/>
            </a:endParaRPr>
          </a:p>
        </p:txBody>
      </p:sp>
      <p:grpSp>
        <p:nvGrpSpPr>
          <p:cNvPr id="17" name="Groupe 16"/>
          <p:cNvGrpSpPr>
            <a:grpSpLocks/>
          </p:cNvGrpSpPr>
          <p:nvPr/>
        </p:nvGrpSpPr>
        <p:grpSpPr bwMode="auto">
          <a:xfrm>
            <a:off x="168275" y="2522538"/>
            <a:ext cx="1209675" cy="2520950"/>
            <a:chOff x="168160" y="2522477"/>
            <a:chExt cx="1209675" cy="2520950"/>
          </a:xfrm>
        </p:grpSpPr>
        <p:grpSp>
          <p:nvGrpSpPr>
            <p:cNvPr id="26659" name="Group 4"/>
            <p:cNvGrpSpPr>
              <a:grpSpLocks noChangeAspect="1"/>
            </p:cNvGrpSpPr>
            <p:nvPr/>
          </p:nvGrpSpPr>
          <p:grpSpPr bwMode="auto">
            <a:xfrm>
              <a:off x="234835" y="2522477"/>
              <a:ext cx="1106488" cy="2520950"/>
              <a:chOff x="1964" y="1393"/>
              <a:chExt cx="1479" cy="3063"/>
            </a:xfrm>
          </p:grpSpPr>
          <p:sp>
            <p:nvSpPr>
              <p:cNvPr id="26662" name="Freeform 5"/>
              <p:cNvSpPr>
                <a:spLocks/>
              </p:cNvSpPr>
              <p:nvPr/>
            </p:nvSpPr>
            <p:spPr bwMode="auto">
              <a:xfrm>
                <a:off x="1964" y="1613"/>
                <a:ext cx="1103" cy="2486"/>
              </a:xfrm>
              <a:custGeom>
                <a:avLst/>
                <a:gdLst>
                  <a:gd name="T0" fmla="*/ 290 w 1103"/>
                  <a:gd name="T1" fmla="*/ 0 h 2486"/>
                  <a:gd name="T2" fmla="*/ 326 w 1103"/>
                  <a:gd name="T3" fmla="*/ 155 h 2486"/>
                  <a:gd name="T4" fmla="*/ 729 w 1103"/>
                  <a:gd name="T5" fmla="*/ 393 h 2486"/>
                  <a:gd name="T6" fmla="*/ 820 w 1103"/>
                  <a:gd name="T7" fmla="*/ 594 h 2486"/>
                  <a:gd name="T8" fmla="*/ 701 w 1103"/>
                  <a:gd name="T9" fmla="*/ 667 h 2486"/>
                  <a:gd name="T10" fmla="*/ 143 w 1103"/>
                  <a:gd name="T11" fmla="*/ 448 h 2486"/>
                  <a:gd name="T12" fmla="*/ 116 w 1103"/>
                  <a:gd name="T13" fmla="*/ 694 h 2486"/>
                  <a:gd name="T14" fmla="*/ 838 w 1103"/>
                  <a:gd name="T15" fmla="*/ 1024 h 2486"/>
                  <a:gd name="T16" fmla="*/ 902 w 1103"/>
                  <a:gd name="T17" fmla="*/ 1197 h 2486"/>
                  <a:gd name="T18" fmla="*/ 189 w 1103"/>
                  <a:gd name="T19" fmla="*/ 1124 h 2486"/>
                  <a:gd name="T20" fmla="*/ 143 w 1103"/>
                  <a:gd name="T21" fmla="*/ 1517 h 2486"/>
                  <a:gd name="T22" fmla="*/ 966 w 1103"/>
                  <a:gd name="T23" fmla="*/ 1746 h 2486"/>
                  <a:gd name="T24" fmla="*/ 966 w 1103"/>
                  <a:gd name="T25" fmla="*/ 2294 h 2486"/>
                  <a:gd name="T26" fmla="*/ 729 w 1103"/>
                  <a:gd name="T27" fmla="*/ 2486 h 24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03"/>
                  <a:gd name="T43" fmla="*/ 0 h 2486"/>
                  <a:gd name="T44" fmla="*/ 1103 w 1103"/>
                  <a:gd name="T45" fmla="*/ 2486 h 24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03" h="2486">
                    <a:moveTo>
                      <a:pt x="290" y="0"/>
                    </a:moveTo>
                    <a:cubicBezTo>
                      <a:pt x="271" y="44"/>
                      <a:pt x="253" y="89"/>
                      <a:pt x="326" y="155"/>
                    </a:cubicBezTo>
                    <a:cubicBezTo>
                      <a:pt x="399" y="221"/>
                      <a:pt x="647" y="320"/>
                      <a:pt x="729" y="393"/>
                    </a:cubicBezTo>
                    <a:cubicBezTo>
                      <a:pt x="811" y="466"/>
                      <a:pt x="825" y="548"/>
                      <a:pt x="820" y="594"/>
                    </a:cubicBezTo>
                    <a:cubicBezTo>
                      <a:pt x="815" y="640"/>
                      <a:pt x="814" y="691"/>
                      <a:pt x="701" y="667"/>
                    </a:cubicBezTo>
                    <a:cubicBezTo>
                      <a:pt x="588" y="643"/>
                      <a:pt x="240" y="444"/>
                      <a:pt x="143" y="448"/>
                    </a:cubicBezTo>
                    <a:cubicBezTo>
                      <a:pt x="46" y="452"/>
                      <a:pt x="0" y="598"/>
                      <a:pt x="116" y="694"/>
                    </a:cubicBezTo>
                    <a:cubicBezTo>
                      <a:pt x="232" y="790"/>
                      <a:pt x="707" y="940"/>
                      <a:pt x="838" y="1024"/>
                    </a:cubicBezTo>
                    <a:cubicBezTo>
                      <a:pt x="969" y="1108"/>
                      <a:pt x="1010" y="1180"/>
                      <a:pt x="902" y="1197"/>
                    </a:cubicBezTo>
                    <a:cubicBezTo>
                      <a:pt x="794" y="1214"/>
                      <a:pt x="315" y="1071"/>
                      <a:pt x="189" y="1124"/>
                    </a:cubicBezTo>
                    <a:cubicBezTo>
                      <a:pt x="63" y="1177"/>
                      <a:pt x="14" y="1413"/>
                      <a:pt x="143" y="1517"/>
                    </a:cubicBezTo>
                    <a:cubicBezTo>
                      <a:pt x="272" y="1621"/>
                      <a:pt x="829" y="1616"/>
                      <a:pt x="966" y="1746"/>
                    </a:cubicBezTo>
                    <a:cubicBezTo>
                      <a:pt x="1103" y="1876"/>
                      <a:pt x="1006" y="2171"/>
                      <a:pt x="966" y="2294"/>
                    </a:cubicBezTo>
                    <a:cubicBezTo>
                      <a:pt x="926" y="2417"/>
                      <a:pt x="827" y="2451"/>
                      <a:pt x="729" y="248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63" name="Freeform 6"/>
              <p:cNvSpPr>
                <a:spLocks/>
              </p:cNvSpPr>
              <p:nvPr/>
            </p:nvSpPr>
            <p:spPr bwMode="auto">
              <a:xfrm>
                <a:off x="2133" y="1613"/>
                <a:ext cx="1310" cy="2587"/>
              </a:xfrm>
              <a:custGeom>
                <a:avLst/>
                <a:gdLst>
                  <a:gd name="T0" fmla="*/ 523 w 1310"/>
                  <a:gd name="T1" fmla="*/ 0 h 2587"/>
                  <a:gd name="T2" fmla="*/ 633 w 1310"/>
                  <a:gd name="T3" fmla="*/ 310 h 2587"/>
                  <a:gd name="T4" fmla="*/ 1026 w 1310"/>
                  <a:gd name="T5" fmla="*/ 621 h 2587"/>
                  <a:gd name="T6" fmla="*/ 980 w 1310"/>
                  <a:gd name="T7" fmla="*/ 868 h 2587"/>
                  <a:gd name="T8" fmla="*/ 240 w 1310"/>
                  <a:gd name="T9" fmla="*/ 649 h 2587"/>
                  <a:gd name="T10" fmla="*/ 212 w 1310"/>
                  <a:gd name="T11" fmla="*/ 740 h 2587"/>
                  <a:gd name="T12" fmla="*/ 1090 w 1310"/>
                  <a:gd name="T13" fmla="*/ 1051 h 2587"/>
                  <a:gd name="T14" fmla="*/ 1117 w 1310"/>
                  <a:gd name="T15" fmla="*/ 1371 h 2587"/>
                  <a:gd name="T16" fmla="*/ 678 w 1310"/>
                  <a:gd name="T17" fmla="*/ 1398 h 2587"/>
                  <a:gd name="T18" fmla="*/ 166 w 1310"/>
                  <a:gd name="T19" fmla="*/ 1261 h 2587"/>
                  <a:gd name="T20" fmla="*/ 148 w 1310"/>
                  <a:gd name="T21" fmla="*/ 1389 h 2587"/>
                  <a:gd name="T22" fmla="*/ 1053 w 1310"/>
                  <a:gd name="T23" fmla="*/ 1581 h 2587"/>
                  <a:gd name="T24" fmla="*/ 1264 w 1310"/>
                  <a:gd name="T25" fmla="*/ 1965 h 2587"/>
                  <a:gd name="T26" fmla="*/ 779 w 1310"/>
                  <a:gd name="T27" fmla="*/ 2441 h 2587"/>
                  <a:gd name="T28" fmla="*/ 770 w 1310"/>
                  <a:gd name="T29" fmla="*/ 2587 h 258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10"/>
                  <a:gd name="T46" fmla="*/ 0 h 2587"/>
                  <a:gd name="T47" fmla="*/ 1310 w 1310"/>
                  <a:gd name="T48" fmla="*/ 2587 h 258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10" h="2587">
                    <a:moveTo>
                      <a:pt x="523" y="0"/>
                    </a:moveTo>
                    <a:cubicBezTo>
                      <a:pt x="536" y="103"/>
                      <a:pt x="549" y="207"/>
                      <a:pt x="633" y="310"/>
                    </a:cubicBezTo>
                    <a:cubicBezTo>
                      <a:pt x="717" y="413"/>
                      <a:pt x="968" y="528"/>
                      <a:pt x="1026" y="621"/>
                    </a:cubicBezTo>
                    <a:cubicBezTo>
                      <a:pt x="1084" y="714"/>
                      <a:pt x="1111" y="863"/>
                      <a:pt x="980" y="868"/>
                    </a:cubicBezTo>
                    <a:cubicBezTo>
                      <a:pt x="849" y="873"/>
                      <a:pt x="368" y="670"/>
                      <a:pt x="240" y="649"/>
                    </a:cubicBezTo>
                    <a:cubicBezTo>
                      <a:pt x="112" y="628"/>
                      <a:pt x="70" y="673"/>
                      <a:pt x="212" y="740"/>
                    </a:cubicBezTo>
                    <a:cubicBezTo>
                      <a:pt x="354" y="807"/>
                      <a:pt x="939" y="946"/>
                      <a:pt x="1090" y="1051"/>
                    </a:cubicBezTo>
                    <a:cubicBezTo>
                      <a:pt x="1241" y="1156"/>
                      <a:pt x="1186" y="1313"/>
                      <a:pt x="1117" y="1371"/>
                    </a:cubicBezTo>
                    <a:cubicBezTo>
                      <a:pt x="1048" y="1429"/>
                      <a:pt x="836" y="1416"/>
                      <a:pt x="678" y="1398"/>
                    </a:cubicBezTo>
                    <a:cubicBezTo>
                      <a:pt x="520" y="1380"/>
                      <a:pt x="254" y="1263"/>
                      <a:pt x="166" y="1261"/>
                    </a:cubicBezTo>
                    <a:cubicBezTo>
                      <a:pt x="78" y="1259"/>
                      <a:pt x="0" y="1336"/>
                      <a:pt x="148" y="1389"/>
                    </a:cubicBezTo>
                    <a:cubicBezTo>
                      <a:pt x="296" y="1442"/>
                      <a:pt x="867" y="1485"/>
                      <a:pt x="1053" y="1581"/>
                    </a:cubicBezTo>
                    <a:cubicBezTo>
                      <a:pt x="1239" y="1677"/>
                      <a:pt x="1310" y="1822"/>
                      <a:pt x="1264" y="1965"/>
                    </a:cubicBezTo>
                    <a:cubicBezTo>
                      <a:pt x="1218" y="2108"/>
                      <a:pt x="861" y="2337"/>
                      <a:pt x="779" y="2441"/>
                    </a:cubicBezTo>
                    <a:cubicBezTo>
                      <a:pt x="697" y="2545"/>
                      <a:pt x="733" y="2566"/>
                      <a:pt x="770" y="258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64" name="Oval 7"/>
              <p:cNvSpPr>
                <a:spLocks noChangeArrowheads="1"/>
              </p:cNvSpPr>
              <p:nvPr/>
            </p:nvSpPr>
            <p:spPr bwMode="auto">
              <a:xfrm>
                <a:off x="2209" y="1539"/>
                <a:ext cx="456" cy="18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26665" name="Group 8"/>
              <p:cNvGrpSpPr>
                <a:grpSpLocks/>
              </p:cNvGrpSpPr>
              <p:nvPr/>
            </p:nvGrpSpPr>
            <p:grpSpPr bwMode="auto">
              <a:xfrm>
                <a:off x="2252" y="1393"/>
                <a:ext cx="311" cy="260"/>
                <a:chOff x="2961" y="302"/>
                <a:chExt cx="311" cy="260"/>
              </a:xfrm>
            </p:grpSpPr>
            <p:sp>
              <p:nvSpPr>
                <p:cNvPr id="26667" name="Oval 9"/>
                <p:cNvSpPr>
                  <a:spLocks noChangeArrowheads="1"/>
                </p:cNvSpPr>
                <p:nvPr/>
              </p:nvSpPr>
              <p:spPr bwMode="auto">
                <a:xfrm>
                  <a:off x="3145" y="302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68" name="Oval 10"/>
                <p:cNvSpPr>
                  <a:spLocks noChangeArrowheads="1"/>
                </p:cNvSpPr>
                <p:nvPr/>
              </p:nvSpPr>
              <p:spPr bwMode="auto">
                <a:xfrm>
                  <a:off x="3190" y="365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69" name="Oval 11"/>
                <p:cNvSpPr>
                  <a:spLocks noChangeArrowheads="1"/>
                </p:cNvSpPr>
                <p:nvPr/>
              </p:nvSpPr>
              <p:spPr bwMode="auto">
                <a:xfrm>
                  <a:off x="3170" y="419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70" name="Oval 12"/>
                <p:cNvSpPr>
                  <a:spLocks noChangeArrowheads="1"/>
                </p:cNvSpPr>
                <p:nvPr/>
              </p:nvSpPr>
              <p:spPr bwMode="auto">
                <a:xfrm>
                  <a:off x="3132" y="38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71" name="Oval 13"/>
                <p:cNvSpPr>
                  <a:spLocks noChangeArrowheads="1"/>
                </p:cNvSpPr>
                <p:nvPr/>
              </p:nvSpPr>
              <p:spPr bwMode="auto">
                <a:xfrm>
                  <a:off x="3095" y="47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72" name="Oval 14"/>
                <p:cNvSpPr>
                  <a:spLocks noChangeArrowheads="1"/>
                </p:cNvSpPr>
                <p:nvPr/>
              </p:nvSpPr>
              <p:spPr bwMode="auto">
                <a:xfrm>
                  <a:off x="3066" y="388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73" name="Oval 15"/>
                <p:cNvSpPr>
                  <a:spLocks noChangeArrowheads="1"/>
                </p:cNvSpPr>
                <p:nvPr/>
              </p:nvSpPr>
              <p:spPr bwMode="auto">
                <a:xfrm>
                  <a:off x="3056" y="33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74" name="Oval 16"/>
                <p:cNvSpPr>
                  <a:spLocks noChangeArrowheads="1"/>
                </p:cNvSpPr>
                <p:nvPr/>
              </p:nvSpPr>
              <p:spPr bwMode="auto">
                <a:xfrm>
                  <a:off x="3046" y="459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75" name="Oval 17"/>
                <p:cNvSpPr>
                  <a:spLocks noChangeArrowheads="1"/>
                </p:cNvSpPr>
                <p:nvPr/>
              </p:nvSpPr>
              <p:spPr bwMode="auto">
                <a:xfrm>
                  <a:off x="2962" y="376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76" name="Oval 18"/>
                <p:cNvSpPr>
                  <a:spLocks noChangeArrowheads="1"/>
                </p:cNvSpPr>
                <p:nvPr/>
              </p:nvSpPr>
              <p:spPr bwMode="auto">
                <a:xfrm>
                  <a:off x="2961" y="320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26666" name="Oval 19"/>
              <p:cNvSpPr>
                <a:spLocks noChangeArrowheads="1"/>
              </p:cNvSpPr>
              <p:nvPr/>
            </p:nvSpPr>
            <p:spPr bwMode="auto">
              <a:xfrm>
                <a:off x="2583" y="4136"/>
                <a:ext cx="265" cy="320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6660" name="Rectangle 102"/>
            <p:cNvSpPr>
              <a:spLocks noChangeArrowheads="1"/>
            </p:cNvSpPr>
            <p:nvPr/>
          </p:nvSpPr>
          <p:spPr bwMode="auto">
            <a:xfrm>
              <a:off x="168160" y="3868677"/>
              <a:ext cx="1209675" cy="70326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chemeClr val="accent2"/>
                </a:solidFill>
              </a:endParaRPr>
            </a:p>
          </p:txBody>
        </p:sp>
        <p:sp>
          <p:nvSpPr>
            <p:cNvPr id="26661" name="ZoneTexte 5"/>
            <p:cNvSpPr txBox="1">
              <a:spLocks noChangeArrowheads="1"/>
            </p:cNvSpPr>
            <p:nvPr/>
          </p:nvSpPr>
          <p:spPr bwMode="auto">
            <a:xfrm>
              <a:off x="234835" y="4195368"/>
              <a:ext cx="6842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sz="1400" b="1" i="0"/>
                <a:t>Utérus</a:t>
              </a:r>
              <a:endParaRPr lang="en-US" altLang="en-US" sz="1400" b="1" i="0"/>
            </a:p>
          </p:txBody>
        </p:sp>
      </p:grpSp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2143125" y="4486275"/>
            <a:ext cx="6735763" cy="2119313"/>
            <a:chOff x="2143125" y="4486275"/>
            <a:chExt cx="6735763" cy="2119313"/>
          </a:xfrm>
        </p:grpSpPr>
        <p:grpSp>
          <p:nvGrpSpPr>
            <p:cNvPr id="26648" name="Groupe 185"/>
            <p:cNvGrpSpPr>
              <a:grpSpLocks/>
            </p:cNvGrpSpPr>
            <p:nvPr/>
          </p:nvGrpSpPr>
          <p:grpSpPr bwMode="auto">
            <a:xfrm>
              <a:off x="2143125" y="4486275"/>
              <a:ext cx="3592513" cy="2119313"/>
              <a:chOff x="2143304" y="4485771"/>
              <a:chExt cx="3593127" cy="2119448"/>
            </a:xfrm>
          </p:grpSpPr>
          <p:sp>
            <p:nvSpPr>
              <p:cNvPr id="174" name="Rectangle 173"/>
              <p:cNvSpPr/>
              <p:nvPr/>
            </p:nvSpPr>
            <p:spPr bwMode="auto">
              <a:xfrm>
                <a:off x="2143304" y="5957478"/>
                <a:ext cx="3593127" cy="6477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altLang="en-US" sz="1200" b="1" dirty="0">
                    <a:sym typeface="Wingdings" pitchFamily="2" charset="2"/>
                  </a:rPr>
                  <a:t>Caractérisation des Protéines de la matrice organique</a:t>
                </a:r>
              </a:p>
              <a:p>
                <a:pPr>
                  <a:defRPr/>
                </a:pPr>
                <a:r>
                  <a:rPr lang="fr-FR" altLang="en-US" sz="1200" b="1" dirty="0">
                    <a:sym typeface="Wingdings" pitchFamily="2" charset="2"/>
                  </a:rPr>
                  <a:t>	* Pintades, poules</a:t>
                </a:r>
              </a:p>
              <a:p>
                <a:pPr>
                  <a:defRPr/>
                </a:pPr>
                <a:r>
                  <a:rPr lang="fr-FR" altLang="en-US" sz="1200" b="1" dirty="0">
                    <a:sym typeface="Wingdings" pitchFamily="2" charset="2"/>
                  </a:rPr>
                  <a:t>	* </a:t>
                </a:r>
                <a:r>
                  <a:rPr lang="fr-FR" altLang="en-US" sz="1200" b="1" dirty="0" err="1">
                    <a:sym typeface="Wingdings" pitchFamily="2" charset="2"/>
                  </a:rPr>
                  <a:t>protéomique</a:t>
                </a:r>
                <a:r>
                  <a:rPr lang="fr-FR" altLang="en-US" sz="1200" b="1" dirty="0">
                    <a:sym typeface="Wingdings" pitchFamily="2" charset="2"/>
                  </a:rPr>
                  <a:t>, NGS</a:t>
                </a: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2241746" y="4485771"/>
                <a:ext cx="3002476" cy="6461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altLang="en-US" sz="1200" b="1" dirty="0">
                    <a:sym typeface="Wingdings" pitchFamily="2" charset="2"/>
                  </a:rPr>
                  <a:t>Interaction matrice-minéraux</a:t>
                </a:r>
              </a:p>
              <a:p>
                <a:pPr>
                  <a:defRPr/>
                </a:pPr>
                <a:r>
                  <a:rPr lang="fr-FR" altLang="en-US" sz="1200" b="1" dirty="0">
                    <a:sym typeface="Wingdings" pitchFamily="2" charset="2"/>
                  </a:rPr>
                  <a:t>	* Mesures physiques in situ </a:t>
                </a:r>
              </a:p>
              <a:p>
                <a:pPr>
                  <a:defRPr/>
                </a:pPr>
                <a:r>
                  <a:rPr lang="fr-FR" altLang="en-US" sz="1200" b="1" dirty="0">
                    <a:sym typeface="Wingdings" pitchFamily="2" charset="2"/>
                  </a:rPr>
                  <a:t>	* Mesures in vitro</a:t>
                </a:r>
              </a:p>
            </p:txBody>
          </p:sp>
        </p:grpSp>
        <p:grpSp>
          <p:nvGrpSpPr>
            <p:cNvPr id="26649" name="Groupe 175"/>
            <p:cNvGrpSpPr>
              <a:grpSpLocks/>
            </p:cNvGrpSpPr>
            <p:nvPr/>
          </p:nvGrpSpPr>
          <p:grpSpPr bwMode="auto">
            <a:xfrm>
              <a:off x="5272088" y="4760913"/>
              <a:ext cx="3606800" cy="1196975"/>
              <a:chOff x="5296528" y="4612645"/>
              <a:chExt cx="3606394" cy="1197098"/>
            </a:xfrm>
          </p:grpSpPr>
          <p:grpSp>
            <p:nvGrpSpPr>
              <p:cNvPr id="26650" name="Groupe 5"/>
              <p:cNvGrpSpPr>
                <a:grpSpLocks/>
              </p:cNvGrpSpPr>
              <p:nvPr/>
            </p:nvGrpSpPr>
            <p:grpSpPr bwMode="auto">
              <a:xfrm>
                <a:off x="5296528" y="4612645"/>
                <a:ext cx="3562004" cy="1197098"/>
                <a:chOff x="5296528" y="4612645"/>
                <a:chExt cx="3562004" cy="1197098"/>
              </a:xfrm>
            </p:grpSpPr>
            <p:sp>
              <p:nvSpPr>
                <p:cNvPr id="179" name="Rectangle 178"/>
                <p:cNvSpPr/>
                <p:nvPr/>
              </p:nvSpPr>
              <p:spPr>
                <a:xfrm>
                  <a:off x="5785423" y="4612645"/>
                  <a:ext cx="3073054" cy="119709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pic>
              <p:nvPicPr>
                <p:cNvPr id="26653" name="Picture 9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36853" y="5324880"/>
                  <a:ext cx="731838" cy="395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1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7107661" y="5312804"/>
                  <a:ext cx="947631" cy="457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altLang="fr-FR" b="1" i="0" kern="0" dirty="0" smtClean="0">
                      <a:solidFill>
                        <a:srgbClr val="3333CC"/>
                      </a:solidFill>
                    </a:rPr>
                    <a:t>IMPACT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altLang="fr-FR" b="1" i="0" kern="0" dirty="0" smtClean="0">
                      <a:solidFill>
                        <a:srgbClr val="3333CC"/>
                      </a:solidFill>
                    </a:rPr>
                    <a:t>(2013-2017)</a:t>
                  </a:r>
                </a:p>
              </p:txBody>
            </p:sp>
            <p:cxnSp>
              <p:nvCxnSpPr>
                <p:cNvPr id="182" name="Connecteur droit avec flèche 181"/>
                <p:cNvCxnSpPr/>
                <p:nvPr/>
              </p:nvCxnSpPr>
              <p:spPr>
                <a:xfrm>
                  <a:off x="5296528" y="4631697"/>
                  <a:ext cx="466672" cy="263552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Connecteur droit avec flèche 182"/>
                <p:cNvCxnSpPr/>
                <p:nvPr/>
              </p:nvCxnSpPr>
              <p:spPr>
                <a:xfrm flipV="1">
                  <a:off x="5323512" y="5614460"/>
                  <a:ext cx="412704" cy="155591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651" name="ZoneTexte 14"/>
              <p:cNvSpPr txBox="1">
                <a:spLocks noChangeArrowheads="1"/>
              </p:cNvSpPr>
              <p:nvPr/>
            </p:nvSpPr>
            <p:spPr bwMode="auto">
              <a:xfrm>
                <a:off x="5829708" y="4635680"/>
                <a:ext cx="3073214" cy="67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fr-FR" altLang="en-US" sz="1400"/>
                  <a:t>Thèse P. Marie (2011-2014)</a:t>
                </a:r>
              </a:p>
              <a:p>
                <a:pPr eaLnBrk="1" hangingPunct="1"/>
                <a:r>
                  <a:rPr lang="fr-FR" altLang="en-US">
                    <a:solidFill>
                      <a:schemeClr val="accent2"/>
                    </a:solidFill>
                  </a:rPr>
                  <a:t>Collaboration université de Grenade (Espagne)</a:t>
                </a:r>
              </a:p>
              <a:p>
                <a:pPr eaLnBrk="1" hangingPunct="1"/>
                <a:r>
                  <a:rPr lang="fr-FR" altLang="en-US">
                    <a:solidFill>
                      <a:schemeClr val="accent2"/>
                    </a:solidFill>
                  </a:rPr>
                  <a:t>Collaboration université Ottawa</a:t>
                </a:r>
                <a:endParaRPr lang="en-US" altLang="en-US">
                  <a:solidFill>
                    <a:schemeClr val="accent2"/>
                  </a:solidFill>
                </a:endParaRPr>
              </a:p>
            </p:txBody>
          </p:sp>
        </p:grpSp>
      </p:grpSp>
      <p:sp>
        <p:nvSpPr>
          <p:cNvPr id="9" name="ZoneTexte 8"/>
          <p:cNvSpPr txBox="1"/>
          <p:nvPr/>
        </p:nvSpPr>
        <p:spPr>
          <a:xfrm>
            <a:off x="666750" y="954088"/>
            <a:ext cx="5983288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accent6"/>
                </a:solidFill>
              </a:rPr>
              <a:t>Déterminants des propriétés mécaniques de la coquille ?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grpSp>
        <p:nvGrpSpPr>
          <p:cNvPr id="4" name="Groupe 3"/>
          <p:cNvGrpSpPr>
            <a:grpSpLocks/>
          </p:cNvGrpSpPr>
          <p:nvPr/>
        </p:nvGrpSpPr>
        <p:grpSpPr bwMode="auto">
          <a:xfrm>
            <a:off x="2143125" y="1674813"/>
            <a:ext cx="6773863" cy="2087562"/>
            <a:chOff x="2143125" y="1674638"/>
            <a:chExt cx="6774022" cy="2087563"/>
          </a:xfrm>
        </p:grpSpPr>
        <p:grpSp>
          <p:nvGrpSpPr>
            <p:cNvPr id="26643" name="Groupe 184"/>
            <p:cNvGrpSpPr>
              <a:grpSpLocks/>
            </p:cNvGrpSpPr>
            <p:nvPr/>
          </p:nvGrpSpPr>
          <p:grpSpPr bwMode="auto">
            <a:xfrm>
              <a:off x="2143125" y="1674638"/>
              <a:ext cx="6646863" cy="2087563"/>
              <a:chOff x="2187954" y="1711828"/>
              <a:chExt cx="6646217" cy="2088000"/>
            </a:xfrm>
          </p:grpSpPr>
          <p:pic>
            <p:nvPicPr>
              <p:cNvPr id="2664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8" b="10239"/>
              <a:stretch>
                <a:fillRect/>
              </a:stretch>
            </p:blipFill>
            <p:spPr bwMode="auto">
              <a:xfrm>
                <a:off x="2187954" y="1711828"/>
                <a:ext cx="4114853" cy="208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646" name="ZoneTexte 2"/>
              <p:cNvSpPr txBox="1">
                <a:spLocks noChangeArrowheads="1"/>
              </p:cNvSpPr>
              <p:nvPr/>
            </p:nvSpPr>
            <p:spPr bwMode="auto">
              <a:xfrm>
                <a:off x="6328742" y="2620823"/>
                <a:ext cx="2505429" cy="276999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fr-FR" altLang="en-US">
                    <a:solidFill>
                      <a:srgbClr val="00B0F0"/>
                    </a:solidFill>
                  </a:rPr>
                  <a:t>Jonchere et al., 2012, Bmc physiology</a:t>
                </a:r>
                <a:endParaRPr lang="en-US" alt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26647" name="ZoneTexte 2"/>
              <p:cNvSpPr txBox="1">
                <a:spLocks noChangeArrowheads="1"/>
              </p:cNvSpPr>
              <p:nvPr/>
            </p:nvSpPr>
            <p:spPr bwMode="auto">
              <a:xfrm>
                <a:off x="6328742" y="2988360"/>
                <a:ext cx="2387961" cy="276999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fr-FR" altLang="en-US">
                    <a:solidFill>
                      <a:srgbClr val="00B0F0"/>
                    </a:solidFill>
                  </a:rPr>
                  <a:t>Brionne et al., 2014, Bmc Genomics</a:t>
                </a:r>
                <a:endParaRPr lang="en-US" altLang="en-US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26644" name="Rectangle 7"/>
            <p:cNvSpPr>
              <a:spLocks noChangeArrowheads="1"/>
            </p:cNvSpPr>
            <p:nvPr/>
          </p:nvSpPr>
          <p:spPr bwMode="auto">
            <a:xfrm>
              <a:off x="6130670" y="1803348"/>
              <a:ext cx="278647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sz="1400">
                  <a:sym typeface="Wingdings" panose="05000000000000000000" pitchFamily="2" charset="2"/>
                </a:rPr>
                <a:t>Caractérisation des transporteurs utérins des précurseurs minéraux de la coquille</a:t>
              </a:r>
            </a:p>
          </p:txBody>
        </p:sp>
      </p:grpSp>
      <p:sp>
        <p:nvSpPr>
          <p:cNvPr id="19472" name="Rectangle 7"/>
          <p:cNvSpPr>
            <a:spLocks noChangeArrowheads="1"/>
          </p:cNvSpPr>
          <p:nvPr/>
        </p:nvSpPr>
        <p:spPr bwMode="auto">
          <a:xfrm>
            <a:off x="2189163" y="4041775"/>
            <a:ext cx="6691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en-US" sz="1400" b="1" i="0">
                <a:sym typeface="Wingdings" panose="05000000000000000000" pitchFamily="2" charset="2"/>
              </a:rPr>
              <a:t>Processus de biomineralisation et matrice organique</a:t>
            </a:r>
          </a:p>
        </p:txBody>
      </p: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1368425" y="1338263"/>
            <a:ext cx="7580313" cy="5451475"/>
            <a:chOff x="1368425" y="1338263"/>
            <a:chExt cx="7580313" cy="5451475"/>
          </a:xfrm>
        </p:grpSpPr>
        <p:cxnSp>
          <p:nvCxnSpPr>
            <p:cNvPr id="26637" name="Connecteur droit avec flèche 108"/>
            <p:cNvCxnSpPr>
              <a:cxnSpLocks noChangeShapeType="1"/>
            </p:cNvCxnSpPr>
            <p:nvPr/>
          </p:nvCxnSpPr>
          <p:spPr bwMode="auto">
            <a:xfrm flipV="1">
              <a:off x="1377304" y="3726553"/>
              <a:ext cx="629679" cy="142135"/>
            </a:xfrm>
            <a:prstGeom prst="straightConnector1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9" name="Rectangle 168"/>
            <p:cNvSpPr/>
            <p:nvPr/>
          </p:nvSpPr>
          <p:spPr bwMode="auto">
            <a:xfrm>
              <a:off x="2074863" y="1338263"/>
              <a:ext cx="6873875" cy="248761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6639" name="Groupe 96"/>
            <p:cNvGrpSpPr>
              <a:grpSpLocks/>
            </p:cNvGrpSpPr>
            <p:nvPr/>
          </p:nvGrpSpPr>
          <p:grpSpPr bwMode="auto">
            <a:xfrm>
              <a:off x="1368425" y="3928901"/>
              <a:ext cx="7580313" cy="2860837"/>
              <a:chOff x="1440458" y="3259626"/>
              <a:chExt cx="7579717" cy="2860187"/>
            </a:xfrm>
          </p:grpSpPr>
          <p:cxnSp>
            <p:nvCxnSpPr>
              <p:cNvPr id="26641" name="Connecteur droit avec flèche 108"/>
              <p:cNvCxnSpPr>
                <a:cxnSpLocks noChangeShapeType="1"/>
              </p:cNvCxnSpPr>
              <p:nvPr/>
            </p:nvCxnSpPr>
            <p:spPr bwMode="auto">
              <a:xfrm>
                <a:off x="1440458" y="3901463"/>
                <a:ext cx="629630" cy="253138"/>
              </a:xfrm>
              <a:prstGeom prst="straightConnector1">
                <a:avLst/>
              </a:prstGeom>
              <a:noFill/>
              <a:ln w="28575" algn="ctr">
                <a:solidFill>
                  <a:schemeClr val="accent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9" name="Rectangle 98"/>
              <p:cNvSpPr/>
              <p:nvPr/>
            </p:nvSpPr>
            <p:spPr>
              <a:xfrm>
                <a:off x="2145253" y="3259788"/>
                <a:ext cx="6874922" cy="286002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6640" name="ZoneTexte 1"/>
            <p:cNvSpPr txBox="1">
              <a:spLocks noChangeArrowheads="1"/>
            </p:cNvSpPr>
            <p:nvPr/>
          </p:nvSpPr>
          <p:spPr bwMode="auto">
            <a:xfrm>
              <a:off x="2456813" y="1412651"/>
              <a:ext cx="63115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sz="1400" b="1" i="0"/>
                <a:t>Apport de la grande quantité de minéraux nécessaires à la formation de la coquille</a:t>
              </a:r>
              <a:endParaRPr lang="en-US" altLang="en-US" sz="1400" b="1" i="0"/>
            </a:p>
          </p:txBody>
        </p:sp>
      </p:grpSp>
    </p:spTree>
    <p:extLst>
      <p:ext uri="{BB962C8B-B14F-4D97-AF65-F5344CB8AC3E}">
        <p14:creationId xmlns:p14="http://schemas.microsoft.com/office/powerpoint/2010/main" val="41788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23" grpId="0" animBg="1"/>
      <p:bldP spid="25" grpId="0" animBg="1"/>
      <p:bldP spid="9" grpId="0"/>
      <p:bldP spid="1947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212725" y="636588"/>
            <a:ext cx="5302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fr-FR" altLang="en-US" sz="1600">
                <a:solidFill>
                  <a:srgbClr val="C00000"/>
                </a:solidFill>
              </a:rPr>
              <a:t>Défense moléculaire (protéines antimicrobiennes de l’œuf)</a:t>
            </a:r>
            <a:endParaRPr lang="en-US" altLang="en-US" sz="1600" b="1">
              <a:solidFill>
                <a:srgbClr val="C00000"/>
              </a:solidFill>
            </a:endParaRPr>
          </a:p>
        </p:txBody>
      </p:sp>
      <p:grpSp>
        <p:nvGrpSpPr>
          <p:cNvPr id="16" name="Groupe 72"/>
          <p:cNvGrpSpPr>
            <a:grpSpLocks/>
          </p:cNvGrpSpPr>
          <p:nvPr/>
        </p:nvGrpSpPr>
        <p:grpSpPr bwMode="auto">
          <a:xfrm>
            <a:off x="5041900" y="1658938"/>
            <a:ext cx="3703638" cy="3662362"/>
            <a:chOff x="4823567" y="2001157"/>
            <a:chExt cx="2577811" cy="2581275"/>
          </a:xfrm>
        </p:grpSpPr>
        <p:grpSp>
          <p:nvGrpSpPr>
            <p:cNvPr id="19467" name="Group 75"/>
            <p:cNvGrpSpPr>
              <a:grpSpLocks/>
            </p:cNvGrpSpPr>
            <p:nvPr/>
          </p:nvGrpSpPr>
          <p:grpSpPr bwMode="auto">
            <a:xfrm>
              <a:off x="5078866" y="2671082"/>
              <a:ext cx="1976437" cy="1911350"/>
              <a:chOff x="785" y="1516"/>
              <a:chExt cx="1601" cy="1589"/>
            </a:xfrm>
          </p:grpSpPr>
          <p:sp>
            <p:nvSpPr>
              <p:cNvPr id="19482" name="Freeform 15"/>
              <p:cNvSpPr>
                <a:spLocks/>
              </p:cNvSpPr>
              <p:nvPr/>
            </p:nvSpPr>
            <p:spPr bwMode="auto">
              <a:xfrm>
                <a:off x="1486" y="1531"/>
                <a:ext cx="88" cy="691"/>
              </a:xfrm>
              <a:custGeom>
                <a:avLst/>
                <a:gdLst>
                  <a:gd name="T0" fmla="*/ 2147483647 w 8"/>
                  <a:gd name="T1" fmla="*/ 0 h 63"/>
                  <a:gd name="T2" fmla="*/ 0 w 8"/>
                  <a:gd name="T3" fmla="*/ 0 h 63"/>
                  <a:gd name="T4" fmla="*/ 2147483647 w 8"/>
                  <a:gd name="T5" fmla="*/ 2147483647 h 63"/>
                  <a:gd name="T6" fmla="*/ 2147483647 w 8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63"/>
                  <a:gd name="T14" fmla="*/ 8 w 8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63">
                    <a:moveTo>
                      <a:pt x="5" y="0"/>
                    </a:moveTo>
                    <a:cubicBezTo>
                      <a:pt x="3" y="0"/>
                      <a:pt x="1" y="0"/>
                      <a:pt x="0" y="0"/>
                    </a:cubicBezTo>
                    <a:lnTo>
                      <a:pt x="8" y="6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3" name="Freeform 8"/>
              <p:cNvSpPr>
                <a:spLocks/>
              </p:cNvSpPr>
              <p:nvPr/>
            </p:nvSpPr>
            <p:spPr bwMode="auto">
              <a:xfrm>
                <a:off x="1586" y="1522"/>
                <a:ext cx="800" cy="1084"/>
              </a:xfrm>
              <a:custGeom>
                <a:avLst/>
                <a:gdLst>
                  <a:gd name="T0" fmla="*/ 2147483647 w 64"/>
                  <a:gd name="T1" fmla="*/ 2147483647 h 87"/>
                  <a:gd name="T2" fmla="*/ 2147483647 w 64"/>
                  <a:gd name="T3" fmla="*/ 2147483647 h 87"/>
                  <a:gd name="T4" fmla="*/ 0 w 64"/>
                  <a:gd name="T5" fmla="*/ 2147483647 h 87"/>
                  <a:gd name="T6" fmla="*/ 0 w 64"/>
                  <a:gd name="T7" fmla="*/ 2147483647 h 87"/>
                  <a:gd name="T8" fmla="*/ 0 w 64"/>
                  <a:gd name="T9" fmla="*/ 2147483647 h 87"/>
                  <a:gd name="T10" fmla="*/ 2147483647 w 64"/>
                  <a:gd name="T11" fmla="*/ 2147483647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"/>
                  <a:gd name="T19" fmla="*/ 0 h 87"/>
                  <a:gd name="T20" fmla="*/ 64 w 64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" h="87">
                    <a:moveTo>
                      <a:pt x="59" y="87"/>
                    </a:moveTo>
                    <a:cubicBezTo>
                      <a:pt x="62" y="80"/>
                      <a:pt x="64" y="72"/>
                      <a:pt x="64" y="64"/>
                    </a:cubicBezTo>
                    <a:cubicBezTo>
                      <a:pt x="64" y="29"/>
                      <a:pt x="35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64"/>
                    </a:lnTo>
                    <a:lnTo>
                      <a:pt x="59" y="8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4" name="Freeform 9"/>
              <p:cNvSpPr>
                <a:spLocks/>
              </p:cNvSpPr>
              <p:nvPr/>
            </p:nvSpPr>
            <p:spPr bwMode="auto">
              <a:xfrm>
                <a:off x="1535" y="2320"/>
                <a:ext cx="788" cy="785"/>
              </a:xfrm>
              <a:custGeom>
                <a:avLst/>
                <a:gdLst>
                  <a:gd name="T0" fmla="*/ 0 w 63"/>
                  <a:gd name="T1" fmla="*/ 2147483647 h 63"/>
                  <a:gd name="T2" fmla="*/ 2147483647 w 63"/>
                  <a:gd name="T3" fmla="*/ 2147483647 h 63"/>
                  <a:gd name="T4" fmla="*/ 2147483647 w 63"/>
                  <a:gd name="T5" fmla="*/ 2147483647 h 63"/>
                  <a:gd name="T6" fmla="*/ 2147483647 w 63"/>
                  <a:gd name="T7" fmla="*/ 0 h 63"/>
                  <a:gd name="T8" fmla="*/ 0 w 63"/>
                  <a:gd name="T9" fmla="*/ 214748364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63"/>
                  <a:gd name="T17" fmla="*/ 63 w 63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63">
                    <a:moveTo>
                      <a:pt x="0" y="63"/>
                    </a:moveTo>
                    <a:cubicBezTo>
                      <a:pt x="2" y="63"/>
                      <a:pt x="3" y="63"/>
                      <a:pt x="4" y="63"/>
                    </a:cubicBezTo>
                    <a:cubicBezTo>
                      <a:pt x="30" y="63"/>
                      <a:pt x="54" y="47"/>
                      <a:pt x="63" y="23"/>
                    </a:cubicBezTo>
                    <a:lnTo>
                      <a:pt x="4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CC99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5" name="Freeform 10"/>
              <p:cNvSpPr>
                <a:spLocks/>
              </p:cNvSpPr>
              <p:nvPr/>
            </p:nvSpPr>
            <p:spPr bwMode="auto">
              <a:xfrm>
                <a:off x="823" y="2320"/>
                <a:ext cx="763" cy="785"/>
              </a:xfrm>
              <a:custGeom>
                <a:avLst/>
                <a:gdLst>
                  <a:gd name="T0" fmla="*/ 0 w 61"/>
                  <a:gd name="T1" fmla="*/ 2147483647 h 63"/>
                  <a:gd name="T2" fmla="*/ 2147483647 w 61"/>
                  <a:gd name="T3" fmla="*/ 2147483647 h 63"/>
                  <a:gd name="T4" fmla="*/ 2147483647 w 61"/>
                  <a:gd name="T5" fmla="*/ 0 h 63"/>
                  <a:gd name="T6" fmla="*/ 0 w 61"/>
                  <a:gd name="T7" fmla="*/ 2147483647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"/>
                  <a:gd name="T13" fmla="*/ 0 h 63"/>
                  <a:gd name="T14" fmla="*/ 61 w 61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" h="63">
                    <a:moveTo>
                      <a:pt x="0" y="19"/>
                    </a:moveTo>
                    <a:cubicBezTo>
                      <a:pt x="8" y="44"/>
                      <a:pt x="31" y="62"/>
                      <a:pt x="57" y="63"/>
                    </a:cubicBezTo>
                    <a:lnTo>
                      <a:pt x="6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6" name="Freeform 11"/>
              <p:cNvSpPr>
                <a:spLocks/>
              </p:cNvSpPr>
              <p:nvPr/>
            </p:nvSpPr>
            <p:spPr bwMode="auto">
              <a:xfrm>
                <a:off x="785" y="1834"/>
                <a:ext cx="801" cy="723"/>
              </a:xfrm>
              <a:custGeom>
                <a:avLst/>
                <a:gdLst>
                  <a:gd name="T0" fmla="*/ 2147483647 w 64"/>
                  <a:gd name="T1" fmla="*/ 0 h 58"/>
                  <a:gd name="T2" fmla="*/ 2147483647 w 64"/>
                  <a:gd name="T3" fmla="*/ 2147483647 h 58"/>
                  <a:gd name="T4" fmla="*/ 2147483647 w 64"/>
                  <a:gd name="T5" fmla="*/ 2147483647 h 58"/>
                  <a:gd name="T6" fmla="*/ 2147483647 w 64"/>
                  <a:gd name="T7" fmla="*/ 2147483647 h 58"/>
                  <a:gd name="T8" fmla="*/ 2147483647 w 64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8"/>
                  <a:gd name="T17" fmla="*/ 64 w 64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8">
                    <a:moveTo>
                      <a:pt x="14" y="0"/>
                    </a:moveTo>
                    <a:cubicBezTo>
                      <a:pt x="5" y="11"/>
                      <a:pt x="1" y="25"/>
                      <a:pt x="1" y="39"/>
                    </a:cubicBezTo>
                    <a:cubicBezTo>
                      <a:pt x="0" y="45"/>
                      <a:pt x="1" y="52"/>
                      <a:pt x="3" y="58"/>
                    </a:cubicBezTo>
                    <a:lnTo>
                      <a:pt x="64" y="39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7" name="Freeform 12"/>
              <p:cNvSpPr>
                <a:spLocks/>
              </p:cNvSpPr>
              <p:nvPr/>
            </p:nvSpPr>
            <p:spPr bwMode="auto">
              <a:xfrm>
                <a:off x="960" y="1659"/>
                <a:ext cx="626" cy="661"/>
              </a:xfrm>
              <a:custGeom>
                <a:avLst/>
                <a:gdLst>
                  <a:gd name="T0" fmla="*/ 2147483647 w 50"/>
                  <a:gd name="T1" fmla="*/ 0 h 53"/>
                  <a:gd name="T2" fmla="*/ 0 w 50"/>
                  <a:gd name="T3" fmla="*/ 2147483647 h 53"/>
                  <a:gd name="T4" fmla="*/ 2147483647 w 50"/>
                  <a:gd name="T5" fmla="*/ 2147483647 h 53"/>
                  <a:gd name="T6" fmla="*/ 2147483647 w 50"/>
                  <a:gd name="T7" fmla="*/ 0 h 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0"/>
                  <a:gd name="T13" fmla="*/ 0 h 53"/>
                  <a:gd name="T14" fmla="*/ 50 w 50"/>
                  <a:gd name="T15" fmla="*/ 53 h 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0" h="53">
                    <a:moveTo>
                      <a:pt x="16" y="0"/>
                    </a:moveTo>
                    <a:cubicBezTo>
                      <a:pt x="10" y="3"/>
                      <a:pt x="4" y="8"/>
                      <a:pt x="0" y="14"/>
                    </a:cubicBezTo>
                    <a:lnTo>
                      <a:pt x="50" y="5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8" name="Freeform 13"/>
              <p:cNvSpPr>
                <a:spLocks/>
              </p:cNvSpPr>
              <p:nvPr/>
            </p:nvSpPr>
            <p:spPr bwMode="auto">
              <a:xfrm>
                <a:off x="1160" y="1572"/>
                <a:ext cx="426" cy="748"/>
              </a:xfrm>
              <a:custGeom>
                <a:avLst/>
                <a:gdLst>
                  <a:gd name="T0" fmla="*/ 2147483647 w 34"/>
                  <a:gd name="T1" fmla="*/ 0 h 60"/>
                  <a:gd name="T2" fmla="*/ 0 w 34"/>
                  <a:gd name="T3" fmla="*/ 2147483647 h 60"/>
                  <a:gd name="T4" fmla="*/ 2147483647 w 34"/>
                  <a:gd name="T5" fmla="*/ 2147483647 h 60"/>
                  <a:gd name="T6" fmla="*/ 2147483647 w 3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60"/>
                  <a:gd name="T14" fmla="*/ 34 w 3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60">
                    <a:moveTo>
                      <a:pt x="13" y="0"/>
                    </a:moveTo>
                    <a:cubicBezTo>
                      <a:pt x="8" y="2"/>
                      <a:pt x="4" y="4"/>
                      <a:pt x="0" y="7"/>
                    </a:cubicBezTo>
                    <a:lnTo>
                      <a:pt x="34" y="6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808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9" name="Freeform 14"/>
              <p:cNvSpPr>
                <a:spLocks/>
              </p:cNvSpPr>
              <p:nvPr/>
            </p:nvSpPr>
            <p:spPr bwMode="auto">
              <a:xfrm>
                <a:off x="1323" y="1534"/>
                <a:ext cx="263" cy="786"/>
              </a:xfrm>
              <a:custGeom>
                <a:avLst/>
                <a:gdLst>
                  <a:gd name="T0" fmla="*/ 2147483647 w 21"/>
                  <a:gd name="T1" fmla="*/ 0 h 63"/>
                  <a:gd name="T2" fmla="*/ 0 w 21"/>
                  <a:gd name="T3" fmla="*/ 2147483647 h 63"/>
                  <a:gd name="T4" fmla="*/ 2147483647 w 21"/>
                  <a:gd name="T5" fmla="*/ 2147483647 h 63"/>
                  <a:gd name="T6" fmla="*/ 2147483647 w 21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63"/>
                  <a:gd name="T14" fmla="*/ 21 w 21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63">
                    <a:moveTo>
                      <a:pt x="13" y="0"/>
                    </a:moveTo>
                    <a:cubicBezTo>
                      <a:pt x="8" y="1"/>
                      <a:pt x="4" y="2"/>
                      <a:pt x="0" y="3"/>
                    </a:cubicBezTo>
                    <a:lnTo>
                      <a:pt x="21" y="6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CC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90" name="Freeform 16"/>
              <p:cNvSpPr>
                <a:spLocks/>
              </p:cNvSpPr>
              <p:nvPr/>
            </p:nvSpPr>
            <p:spPr bwMode="auto">
              <a:xfrm>
                <a:off x="1548" y="1534"/>
                <a:ext cx="38" cy="786"/>
              </a:xfrm>
              <a:custGeom>
                <a:avLst/>
                <a:gdLst>
                  <a:gd name="T0" fmla="*/ 2147483647 w 3"/>
                  <a:gd name="T1" fmla="*/ 0 h 63"/>
                  <a:gd name="T2" fmla="*/ 0 w 3"/>
                  <a:gd name="T3" fmla="*/ 0 h 63"/>
                  <a:gd name="T4" fmla="*/ 2147483647 w 3"/>
                  <a:gd name="T5" fmla="*/ 2147483647 h 63"/>
                  <a:gd name="T6" fmla="*/ 2147483647 w 3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63"/>
                  <a:gd name="T14" fmla="*/ 3 w 3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6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3" y="6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91" name="Freeform 17"/>
              <p:cNvSpPr>
                <a:spLocks/>
              </p:cNvSpPr>
              <p:nvPr/>
            </p:nvSpPr>
            <p:spPr bwMode="auto">
              <a:xfrm>
                <a:off x="960" y="1680"/>
                <a:ext cx="88" cy="47"/>
              </a:xfrm>
              <a:custGeom>
                <a:avLst/>
                <a:gdLst>
                  <a:gd name="T0" fmla="*/ 0 w 9"/>
                  <a:gd name="T1" fmla="*/ 0 h 4"/>
                  <a:gd name="T2" fmla="*/ 2147483647 w 9"/>
                  <a:gd name="T3" fmla="*/ 0 h 4"/>
                  <a:gd name="T4" fmla="*/ 2147483647 w 9"/>
                  <a:gd name="T5" fmla="*/ 2147483647 h 4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4"/>
                  <a:gd name="T11" fmla="*/ 9 w 9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4">
                    <a:moveTo>
                      <a:pt x="0" y="0"/>
                    </a:moveTo>
                    <a:lnTo>
                      <a:pt x="4" y="0"/>
                    </a:lnTo>
                    <a:lnTo>
                      <a:pt x="9" y="4"/>
                    </a:ln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92" name="Freeform 18"/>
              <p:cNvSpPr>
                <a:spLocks/>
              </p:cNvSpPr>
              <p:nvPr/>
            </p:nvSpPr>
            <p:spPr bwMode="auto">
              <a:xfrm>
                <a:off x="1187" y="1516"/>
                <a:ext cx="42" cy="96"/>
              </a:xfrm>
              <a:custGeom>
                <a:avLst/>
                <a:gdLst>
                  <a:gd name="T0" fmla="*/ 0 w 7"/>
                  <a:gd name="T1" fmla="*/ 0 h 16"/>
                  <a:gd name="T2" fmla="*/ 2147483647 w 7"/>
                  <a:gd name="T3" fmla="*/ 0 h 16"/>
                  <a:gd name="T4" fmla="*/ 2147483647 w 7"/>
                  <a:gd name="T5" fmla="*/ 2147483647 h 1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6"/>
                  <a:gd name="T11" fmla="*/ 7 w 7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6">
                    <a:moveTo>
                      <a:pt x="0" y="0"/>
                    </a:moveTo>
                    <a:lnTo>
                      <a:pt x="4" y="0"/>
                    </a:lnTo>
                    <a:lnTo>
                      <a:pt x="7" y="16"/>
                    </a:lnTo>
                  </a:path>
                </a:pathLst>
              </a:custGeom>
              <a:noFill/>
              <a:ln w="952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468" name="Freeform 20"/>
            <p:cNvSpPr>
              <a:spLocks/>
            </p:cNvSpPr>
            <p:nvPr/>
          </p:nvSpPr>
          <p:spPr bwMode="auto">
            <a:xfrm flipH="1">
              <a:off x="5994853" y="2193245"/>
              <a:ext cx="42863" cy="504825"/>
            </a:xfrm>
            <a:custGeom>
              <a:avLst/>
              <a:gdLst>
                <a:gd name="T0" fmla="*/ 0 w 5"/>
                <a:gd name="T1" fmla="*/ 0 h 56"/>
                <a:gd name="T2" fmla="*/ 2147483647 w 5"/>
                <a:gd name="T3" fmla="*/ 0 h 56"/>
                <a:gd name="T4" fmla="*/ 2147483647 w 5"/>
                <a:gd name="T5" fmla="*/ 2147483647 h 56"/>
                <a:gd name="T6" fmla="*/ 0 60000 65536"/>
                <a:gd name="T7" fmla="*/ 0 60000 65536"/>
                <a:gd name="T8" fmla="*/ 0 60000 65536"/>
                <a:gd name="T9" fmla="*/ 0 w 5"/>
                <a:gd name="T10" fmla="*/ 0 h 56"/>
                <a:gd name="T11" fmla="*/ 5 w 5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6">
                  <a:moveTo>
                    <a:pt x="0" y="0"/>
                  </a:moveTo>
                  <a:lnTo>
                    <a:pt x="4" y="0"/>
                  </a:lnTo>
                  <a:lnTo>
                    <a:pt x="5" y="56"/>
                  </a:lnTo>
                </a:path>
              </a:pathLst>
            </a:custGeom>
            <a:noFill/>
            <a:ln w="952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69" name="Freeform 21"/>
            <p:cNvSpPr>
              <a:spLocks/>
            </p:cNvSpPr>
            <p:nvPr/>
          </p:nvSpPr>
          <p:spPr bwMode="auto">
            <a:xfrm>
              <a:off x="5817053" y="2332945"/>
              <a:ext cx="42863" cy="373062"/>
            </a:xfrm>
            <a:custGeom>
              <a:avLst/>
              <a:gdLst>
                <a:gd name="T0" fmla="*/ 0 w 5"/>
                <a:gd name="T1" fmla="*/ 0 h 79"/>
                <a:gd name="T2" fmla="*/ 2147483647 w 5"/>
                <a:gd name="T3" fmla="*/ 0 h 79"/>
                <a:gd name="T4" fmla="*/ 2147483647 w 5"/>
                <a:gd name="T5" fmla="*/ 2147483647 h 79"/>
                <a:gd name="T6" fmla="*/ 0 60000 65536"/>
                <a:gd name="T7" fmla="*/ 0 60000 65536"/>
                <a:gd name="T8" fmla="*/ 0 60000 65536"/>
                <a:gd name="T9" fmla="*/ 0 w 5"/>
                <a:gd name="T10" fmla="*/ 0 h 79"/>
                <a:gd name="T11" fmla="*/ 5 w 5"/>
                <a:gd name="T12" fmla="*/ 79 h 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79">
                  <a:moveTo>
                    <a:pt x="0" y="0"/>
                  </a:moveTo>
                  <a:lnTo>
                    <a:pt x="4" y="0"/>
                  </a:lnTo>
                  <a:lnTo>
                    <a:pt x="5" y="79"/>
                  </a:lnTo>
                </a:path>
              </a:pathLst>
            </a:custGeom>
            <a:noFill/>
            <a:ln w="952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70" name="Rectangle 22"/>
            <p:cNvSpPr>
              <a:spLocks noChangeArrowheads="1"/>
            </p:cNvSpPr>
            <p:nvPr/>
          </p:nvSpPr>
          <p:spPr bwMode="auto">
            <a:xfrm>
              <a:off x="6468220" y="3201307"/>
              <a:ext cx="291514" cy="13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b="1">
                  <a:solidFill>
                    <a:srgbClr val="000000"/>
                  </a:solidFill>
                </a:rPr>
                <a:t>Ig-Like</a:t>
              </a:r>
            </a:p>
          </p:txBody>
        </p:sp>
        <p:sp>
          <p:nvSpPr>
            <p:cNvPr id="19471" name="Rectangle 23"/>
            <p:cNvSpPr>
              <a:spLocks noChangeArrowheads="1"/>
            </p:cNvSpPr>
            <p:nvPr/>
          </p:nvSpPr>
          <p:spPr bwMode="auto">
            <a:xfrm>
              <a:off x="6144432" y="3991882"/>
              <a:ext cx="618418" cy="13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b="1">
                  <a:solidFill>
                    <a:srgbClr val="000000"/>
                  </a:solidFill>
                </a:rPr>
                <a:t>Antiproteases</a:t>
              </a:r>
            </a:p>
          </p:txBody>
        </p:sp>
        <p:sp>
          <p:nvSpPr>
            <p:cNvPr id="19472" name="Rectangle 24"/>
            <p:cNvSpPr>
              <a:spLocks noChangeArrowheads="1"/>
            </p:cNvSpPr>
            <p:nvPr/>
          </p:nvSpPr>
          <p:spPr bwMode="auto">
            <a:xfrm>
              <a:off x="5368396" y="3960132"/>
              <a:ext cx="490914" cy="13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b="1">
                  <a:solidFill>
                    <a:srgbClr val="000000"/>
                  </a:solidFill>
                </a:rPr>
                <a:t>Hydrolases</a:t>
              </a:r>
            </a:p>
          </p:txBody>
        </p:sp>
        <p:sp>
          <p:nvSpPr>
            <p:cNvPr id="19473" name="Rectangle 25"/>
            <p:cNvSpPr>
              <a:spLocks noChangeArrowheads="1"/>
            </p:cNvSpPr>
            <p:nvPr/>
          </p:nvSpPr>
          <p:spPr bwMode="auto">
            <a:xfrm>
              <a:off x="5120013" y="3355295"/>
              <a:ext cx="540006" cy="26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b="1">
                  <a:solidFill>
                    <a:srgbClr val="000000"/>
                  </a:solidFill>
                </a:rPr>
                <a:t>Heparin / </a:t>
              </a:r>
            </a:p>
            <a:p>
              <a:pPr algn="ctr" eaLnBrk="1" hangingPunct="1"/>
              <a:r>
                <a:rPr lang="fr-FR" altLang="en-US" b="1">
                  <a:solidFill>
                    <a:srgbClr val="000000"/>
                  </a:solidFill>
                </a:rPr>
                <a:t> LPS binding</a:t>
              </a:r>
            </a:p>
          </p:txBody>
        </p:sp>
        <p:sp>
          <p:nvSpPr>
            <p:cNvPr id="19474" name="Rectangle 26"/>
            <p:cNvSpPr>
              <a:spLocks noChangeArrowheads="1"/>
            </p:cNvSpPr>
            <p:nvPr/>
          </p:nvSpPr>
          <p:spPr bwMode="auto">
            <a:xfrm>
              <a:off x="4823567" y="2753365"/>
              <a:ext cx="421696" cy="13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b="1">
                  <a:solidFill>
                    <a:srgbClr val="000000"/>
                  </a:solidFill>
                </a:rPr>
                <a:t>Chelators</a:t>
              </a:r>
            </a:p>
          </p:txBody>
        </p:sp>
        <p:sp>
          <p:nvSpPr>
            <p:cNvPr id="19475" name="Rectangle 27"/>
            <p:cNvSpPr>
              <a:spLocks noChangeArrowheads="1"/>
            </p:cNvSpPr>
            <p:nvPr/>
          </p:nvSpPr>
          <p:spPr bwMode="auto">
            <a:xfrm>
              <a:off x="5034415" y="2536409"/>
              <a:ext cx="524520" cy="13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b="1">
                  <a:solidFill>
                    <a:srgbClr val="000000"/>
                  </a:solidFill>
                </a:rPr>
                <a:t>Histone-like</a:t>
              </a:r>
            </a:p>
          </p:txBody>
        </p:sp>
        <p:sp>
          <p:nvSpPr>
            <p:cNvPr id="19476" name="Rectangle 28"/>
            <p:cNvSpPr>
              <a:spLocks noChangeArrowheads="1"/>
            </p:cNvSpPr>
            <p:nvPr/>
          </p:nvSpPr>
          <p:spPr bwMode="auto">
            <a:xfrm>
              <a:off x="5237480" y="2247169"/>
              <a:ext cx="567273" cy="13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b="1">
                  <a:solidFill>
                    <a:srgbClr val="000000"/>
                  </a:solidFill>
                </a:rPr>
                <a:t>C-Type lectin</a:t>
              </a:r>
            </a:p>
          </p:txBody>
        </p:sp>
        <p:sp>
          <p:nvSpPr>
            <p:cNvPr id="19477" name="Rectangle 29"/>
            <p:cNvSpPr>
              <a:spLocks noChangeArrowheads="1"/>
            </p:cNvSpPr>
            <p:nvPr/>
          </p:nvSpPr>
          <p:spPr bwMode="auto">
            <a:xfrm>
              <a:off x="5921828" y="2001157"/>
              <a:ext cx="757238" cy="26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b="1">
                  <a:solidFill>
                    <a:srgbClr val="000000"/>
                  </a:solidFill>
                </a:rPr>
                <a:t>Antimicrobial</a:t>
              </a:r>
            </a:p>
            <a:p>
              <a:pPr algn="ctr" eaLnBrk="1" hangingPunct="1"/>
              <a:r>
                <a:rPr lang="fr-FR" altLang="en-US" b="1">
                  <a:solidFill>
                    <a:srgbClr val="000000"/>
                  </a:solidFill>
                </a:rPr>
                <a:t> peptides</a:t>
              </a:r>
            </a:p>
          </p:txBody>
        </p:sp>
        <p:sp>
          <p:nvSpPr>
            <p:cNvPr id="19478" name="Rectangle 30"/>
            <p:cNvSpPr>
              <a:spLocks noChangeArrowheads="1"/>
            </p:cNvSpPr>
            <p:nvPr/>
          </p:nvSpPr>
          <p:spPr bwMode="auto">
            <a:xfrm>
              <a:off x="6353628" y="2399620"/>
              <a:ext cx="1047750" cy="26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b="1">
                  <a:solidFill>
                    <a:srgbClr val="000000"/>
                  </a:solidFill>
                </a:rPr>
                <a:t>Others immune response</a:t>
              </a:r>
            </a:p>
          </p:txBody>
        </p:sp>
        <p:grpSp>
          <p:nvGrpSpPr>
            <p:cNvPr id="19479" name="Group 78"/>
            <p:cNvGrpSpPr>
              <a:grpSpLocks/>
            </p:cNvGrpSpPr>
            <p:nvPr/>
          </p:nvGrpSpPr>
          <p:grpSpPr bwMode="auto">
            <a:xfrm>
              <a:off x="6059941" y="2590120"/>
              <a:ext cx="469900" cy="90487"/>
              <a:chOff x="1443" y="1563"/>
              <a:chExt cx="296" cy="57"/>
            </a:xfrm>
          </p:grpSpPr>
          <p:sp>
            <p:nvSpPr>
              <p:cNvPr id="19480" name="Line 76"/>
              <p:cNvSpPr>
                <a:spLocks noChangeShapeType="1"/>
              </p:cNvSpPr>
              <p:nvPr/>
            </p:nvSpPr>
            <p:spPr bwMode="auto">
              <a:xfrm flipV="1">
                <a:off x="1443" y="1563"/>
                <a:ext cx="0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81" name="Line 77"/>
              <p:cNvSpPr>
                <a:spLocks noChangeShapeType="1"/>
              </p:cNvSpPr>
              <p:nvPr/>
            </p:nvSpPr>
            <p:spPr bwMode="auto">
              <a:xfrm>
                <a:off x="1443" y="1565"/>
                <a:ext cx="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1515" name="ZoneTexte 42"/>
          <p:cNvSpPr txBox="1">
            <a:spLocks noChangeArrowheads="1"/>
          </p:cNvSpPr>
          <p:nvPr/>
        </p:nvSpPr>
        <p:spPr bwMode="auto">
          <a:xfrm>
            <a:off x="812800" y="998538"/>
            <a:ext cx="4598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400" b="1" dirty="0" smtClean="0">
                <a:solidFill>
                  <a:schemeClr val="accent6"/>
                </a:solidFill>
                <a:sym typeface="Wingdings" pitchFamily="2" charset="2"/>
              </a:rPr>
              <a:t> </a:t>
            </a:r>
            <a:r>
              <a:rPr lang="fr-FR" altLang="en-US" sz="1400" b="1" dirty="0" smtClean="0">
                <a:solidFill>
                  <a:schemeClr val="accent6"/>
                </a:solidFill>
              </a:rPr>
              <a:t>Analyse </a:t>
            </a:r>
            <a:r>
              <a:rPr lang="fr-FR" altLang="en-US" sz="1400" b="1" dirty="0" err="1" smtClean="0">
                <a:solidFill>
                  <a:schemeClr val="accent6"/>
                </a:solidFill>
              </a:rPr>
              <a:t>bioinformatique</a:t>
            </a:r>
            <a:r>
              <a:rPr lang="fr-FR" altLang="en-US" sz="1400" b="1" dirty="0" smtClean="0">
                <a:solidFill>
                  <a:schemeClr val="accent6"/>
                </a:solidFill>
              </a:rPr>
              <a:t> des protéines antimicrobiennes</a:t>
            </a:r>
            <a:endParaRPr lang="en-US" alt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46" name="ZoneTexte 33"/>
          <p:cNvSpPr txBox="1">
            <a:spLocks noChangeArrowheads="1"/>
          </p:cNvSpPr>
          <p:nvPr/>
        </p:nvSpPr>
        <p:spPr bwMode="auto">
          <a:xfrm>
            <a:off x="6586538" y="3175"/>
            <a:ext cx="2543175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III. Variabilité des défenses</a:t>
            </a:r>
            <a:endParaRPr lang="fr-FR" altLang="en-US" sz="1400" dirty="0" smtClean="0"/>
          </a:p>
        </p:txBody>
      </p:sp>
      <p:sp>
        <p:nvSpPr>
          <p:cNvPr id="47" name="ZoneTexte 33"/>
          <p:cNvSpPr txBox="1">
            <a:spLocks noChangeArrowheads="1"/>
          </p:cNvSpPr>
          <p:nvPr/>
        </p:nvSpPr>
        <p:spPr bwMode="auto">
          <a:xfrm>
            <a:off x="3551238" y="20638"/>
            <a:ext cx="3035300" cy="338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II. Caractérisation des défenses</a:t>
            </a:r>
            <a:endParaRPr lang="fr-FR" altLang="en-US" sz="1400" dirty="0" smtClean="0"/>
          </a:p>
        </p:txBody>
      </p:sp>
      <p:sp>
        <p:nvSpPr>
          <p:cNvPr id="48" name="ZoneTexte 33"/>
          <p:cNvSpPr txBox="1">
            <a:spLocks noChangeArrowheads="1"/>
          </p:cNvSpPr>
          <p:nvPr/>
        </p:nvSpPr>
        <p:spPr bwMode="auto">
          <a:xfrm>
            <a:off x="0" y="0"/>
            <a:ext cx="3551238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I. Analyse exhaustive des protéines</a:t>
            </a:r>
            <a:endParaRPr lang="fr-FR" altLang="en-US" sz="1400" dirty="0" smtClean="0"/>
          </a:p>
        </p:txBody>
      </p:sp>
      <p:sp>
        <p:nvSpPr>
          <p:cNvPr id="49" name="Rectangle 48"/>
          <p:cNvSpPr/>
          <p:nvPr/>
        </p:nvSpPr>
        <p:spPr bwMode="auto">
          <a:xfrm>
            <a:off x="4763" y="17463"/>
            <a:ext cx="9139237" cy="3206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anose="020F0502020204030204" pitchFamily="34" charset="0"/>
            </a:endParaRPr>
          </a:p>
        </p:txBody>
      </p:sp>
      <p:sp>
        <p:nvSpPr>
          <p:cNvPr id="20490" name="ZoneTexte 2"/>
          <p:cNvSpPr txBox="1">
            <a:spLocks noChangeArrowheads="1"/>
          </p:cNvSpPr>
          <p:nvPr/>
        </p:nvSpPr>
        <p:spPr bwMode="auto">
          <a:xfrm>
            <a:off x="1084263" y="5927725"/>
            <a:ext cx="6454775" cy="27622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rgbClr val="00B0F0"/>
                </a:solidFill>
              </a:rPr>
              <a:t>Réhault-Godbert et al, 2011, in : improving the safety and quality of eggs and egg products</a:t>
            </a:r>
            <a:r>
              <a:rPr lang="en-US" altLang="en-US">
                <a:solidFill>
                  <a:srgbClr val="00B0F0"/>
                </a:solidFill>
              </a:rPr>
              <a:t> (Y. Nys ed)</a:t>
            </a: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733425" y="3303588"/>
            <a:ext cx="3352800" cy="92233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en-US" sz="1800" b="1" i="0" dirty="0" smtClean="0">
                <a:solidFill>
                  <a:srgbClr val="800000"/>
                </a:solidFill>
              </a:rPr>
              <a:t>90 Protéines </a:t>
            </a:r>
            <a:r>
              <a:rPr lang="fr-FR" altLang="en-US" sz="1800" b="1" i="0" dirty="0">
                <a:solidFill>
                  <a:srgbClr val="800000"/>
                </a:solidFill>
              </a:rPr>
              <a:t>potentiellement antimicrobiennes dans les divers compartiments de l’œuf </a:t>
            </a:r>
            <a:endParaRPr lang="en-US" altLang="en-US" sz="1800" b="1" i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4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15" grpId="0"/>
      <p:bldP spid="46" grpId="0" animBg="1"/>
      <p:bldP spid="48" grpId="0" animBg="1"/>
      <p:bldP spid="20490" grpId="0" animBg="1"/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212725" y="636588"/>
            <a:ext cx="5302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fr-FR" altLang="en-US" sz="1600">
                <a:solidFill>
                  <a:srgbClr val="C00000"/>
                </a:solidFill>
              </a:rPr>
              <a:t>Défense moléculaire (protéines antimicrobiennes de l’œuf)</a:t>
            </a:r>
            <a:endParaRPr lang="en-US" altLang="en-US" sz="1600" b="1">
              <a:solidFill>
                <a:srgbClr val="C00000"/>
              </a:solidFill>
            </a:endParaRPr>
          </a:p>
        </p:txBody>
      </p: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812800" y="522288"/>
            <a:ext cx="6205538" cy="912812"/>
            <a:chOff x="812800" y="522818"/>
            <a:chExt cx="6204909" cy="911635"/>
          </a:xfrm>
        </p:grpSpPr>
        <p:sp>
          <p:nvSpPr>
            <p:cNvPr id="22543" name="ZoneTexte 44"/>
            <p:cNvSpPr txBox="1">
              <a:spLocks noChangeArrowheads="1"/>
            </p:cNvSpPr>
            <p:nvPr/>
          </p:nvSpPr>
          <p:spPr bwMode="auto">
            <a:xfrm>
              <a:off x="812800" y="998454"/>
              <a:ext cx="4941387" cy="307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en-US" sz="1400" b="1" dirty="0" smtClean="0">
                  <a:solidFill>
                    <a:schemeClr val="accent6"/>
                  </a:solidFill>
                  <a:sym typeface="Wingdings" pitchFamily="2" charset="2"/>
                </a:rPr>
                <a:t> </a:t>
              </a:r>
              <a:r>
                <a:rPr lang="fr-FR" altLang="en-US" sz="1400" b="1" dirty="0" smtClean="0">
                  <a:solidFill>
                    <a:schemeClr val="accent6"/>
                  </a:solidFill>
                </a:rPr>
                <a:t>Purification et caractérisation de protéines antimicrobiennes </a:t>
              </a:r>
              <a:endParaRPr lang="en-US" altLang="en-US" sz="1400" b="1" dirty="0" smtClean="0">
                <a:solidFill>
                  <a:schemeClr val="accent6"/>
                </a:solidFill>
              </a:endParaRPr>
            </a:p>
          </p:txBody>
        </p:sp>
        <p:pic>
          <p:nvPicPr>
            <p:cNvPr id="20514" name="Picture 9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7584" y="522818"/>
              <a:ext cx="1000125" cy="54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5" name="ZoneTexte 54"/>
            <p:cNvSpPr txBox="1">
              <a:spLocks noChangeArrowheads="1"/>
            </p:cNvSpPr>
            <p:nvPr/>
          </p:nvSpPr>
          <p:spPr bwMode="auto">
            <a:xfrm>
              <a:off x="6023902" y="972788"/>
              <a:ext cx="9525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b="1"/>
                <a:t>OvoMining</a:t>
              </a:r>
            </a:p>
            <a:p>
              <a:pPr eaLnBrk="1" hangingPunct="1"/>
              <a:r>
                <a:rPr lang="fr-FR" altLang="en-US" b="1"/>
                <a:t>(2009-2012)</a:t>
              </a:r>
              <a:endParaRPr lang="en-US" altLang="en-US" b="1"/>
            </a:p>
          </p:txBody>
        </p:sp>
      </p:grp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7048500" y="547688"/>
            <a:ext cx="1839913" cy="830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i="0">
                <a:solidFill>
                  <a:srgbClr val="006600"/>
                </a:solidFill>
              </a:rPr>
              <a:t>INRA, PRC-PAIB, Tours</a:t>
            </a:r>
          </a:p>
          <a:p>
            <a:pPr eaLnBrk="1" hangingPunct="1"/>
            <a:r>
              <a:rPr lang="fr-FR" altLang="en-US" i="0">
                <a:solidFill>
                  <a:srgbClr val="006600"/>
                </a:solidFill>
              </a:rPr>
              <a:t>INRA, ISP, Tours</a:t>
            </a:r>
          </a:p>
          <a:p>
            <a:pPr eaLnBrk="1" hangingPunct="1"/>
            <a:r>
              <a:rPr lang="fr-FR" altLang="en-US" i="0">
                <a:solidFill>
                  <a:schemeClr val="accent2"/>
                </a:solidFill>
              </a:rPr>
              <a:t>CBM, CNRS, Orléans</a:t>
            </a:r>
          </a:p>
          <a:p>
            <a:pPr eaLnBrk="1" hangingPunct="1"/>
            <a:r>
              <a:rPr lang="fr-FR" altLang="en-US" i="0">
                <a:solidFill>
                  <a:schemeClr val="accent2"/>
                </a:solidFill>
              </a:rPr>
              <a:t>University Ottawa, Canada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20" name="ZoneTexte 33"/>
          <p:cNvSpPr txBox="1">
            <a:spLocks noChangeArrowheads="1"/>
          </p:cNvSpPr>
          <p:nvPr/>
        </p:nvSpPr>
        <p:spPr bwMode="auto">
          <a:xfrm>
            <a:off x="6586538" y="3175"/>
            <a:ext cx="2543175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III. Variabilité des défenses</a:t>
            </a:r>
            <a:endParaRPr lang="fr-FR" altLang="en-US" sz="1400" dirty="0" smtClean="0"/>
          </a:p>
        </p:txBody>
      </p:sp>
      <p:sp>
        <p:nvSpPr>
          <p:cNvPr id="21" name="ZoneTexte 33"/>
          <p:cNvSpPr txBox="1">
            <a:spLocks noChangeArrowheads="1"/>
          </p:cNvSpPr>
          <p:nvPr/>
        </p:nvSpPr>
        <p:spPr bwMode="auto">
          <a:xfrm>
            <a:off x="3551238" y="20638"/>
            <a:ext cx="3035300" cy="338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II. Caractérisation des défenses</a:t>
            </a:r>
            <a:endParaRPr lang="fr-FR" altLang="en-US" sz="1400" dirty="0" smtClean="0"/>
          </a:p>
        </p:txBody>
      </p:sp>
      <p:sp>
        <p:nvSpPr>
          <p:cNvPr id="22" name="ZoneTexte 33"/>
          <p:cNvSpPr txBox="1">
            <a:spLocks noChangeArrowheads="1"/>
          </p:cNvSpPr>
          <p:nvPr/>
        </p:nvSpPr>
        <p:spPr bwMode="auto">
          <a:xfrm>
            <a:off x="0" y="0"/>
            <a:ext cx="3551238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I. Analyse exhaustive des protéines</a:t>
            </a:r>
            <a:endParaRPr lang="fr-FR" altLang="en-US" sz="1400" dirty="0" smtClean="0"/>
          </a:p>
        </p:txBody>
      </p:sp>
      <p:sp>
        <p:nvSpPr>
          <p:cNvPr id="23" name="Rectangle 22"/>
          <p:cNvSpPr/>
          <p:nvPr/>
        </p:nvSpPr>
        <p:spPr bwMode="auto">
          <a:xfrm>
            <a:off x="4763" y="17463"/>
            <a:ext cx="9139237" cy="3206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anose="020F0502020204030204" pitchFamily="34" charset="0"/>
            </a:endParaRPr>
          </a:p>
        </p:txBody>
      </p:sp>
      <p:grpSp>
        <p:nvGrpSpPr>
          <p:cNvPr id="11" name="Groupe 10"/>
          <p:cNvGrpSpPr>
            <a:grpSpLocks/>
          </p:cNvGrpSpPr>
          <p:nvPr/>
        </p:nvGrpSpPr>
        <p:grpSpPr bwMode="auto">
          <a:xfrm>
            <a:off x="212725" y="1539875"/>
            <a:ext cx="8675688" cy="3573463"/>
            <a:chOff x="212725" y="1539726"/>
            <a:chExt cx="8675592" cy="3573812"/>
          </a:xfrm>
        </p:grpSpPr>
        <p:grpSp>
          <p:nvGrpSpPr>
            <p:cNvPr id="20500" name="Groupe 8"/>
            <p:cNvGrpSpPr>
              <a:grpSpLocks/>
            </p:cNvGrpSpPr>
            <p:nvPr/>
          </p:nvGrpSpPr>
          <p:grpSpPr bwMode="auto">
            <a:xfrm>
              <a:off x="260444" y="1605858"/>
              <a:ext cx="8627873" cy="3436790"/>
              <a:chOff x="457693" y="1605858"/>
              <a:chExt cx="8627873" cy="3436790"/>
            </a:xfrm>
          </p:grpSpPr>
          <p:pic>
            <p:nvPicPr>
              <p:cNvPr id="2050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3285" y="2409014"/>
                <a:ext cx="5752281" cy="1725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3" name="Picture 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693" y="2067525"/>
                <a:ext cx="1566764" cy="2066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4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7559" y="4134451"/>
                <a:ext cx="4525459" cy="90819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0505" name="ZoneTexte 8"/>
              <p:cNvSpPr txBox="1">
                <a:spLocks noChangeArrowheads="1"/>
              </p:cNvSpPr>
              <p:nvPr/>
            </p:nvSpPr>
            <p:spPr bwMode="auto">
              <a:xfrm>
                <a:off x="5157788" y="4683125"/>
                <a:ext cx="1905000" cy="21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/>
                <a:r>
                  <a:rPr lang="fr-FR" altLang="en-US" sz="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24/06/14</a:t>
                </a:r>
              </a:p>
            </p:txBody>
          </p:sp>
          <p:sp>
            <p:nvSpPr>
              <p:cNvPr id="20506" name="Espace réservé du numéro de diapositive 3"/>
              <p:cNvSpPr txBox="1">
                <a:spLocks/>
              </p:cNvSpPr>
              <p:nvPr/>
            </p:nvSpPr>
            <p:spPr bwMode="auto">
              <a:xfrm>
                <a:off x="5927725" y="4459288"/>
                <a:ext cx="1122363" cy="250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fr-BE" altLang="en-US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.0</a:t>
                </a:r>
                <a:fld id="{0788F572-8243-46AA-BC12-5D00BEA4512D}" type="slidenum">
                  <a:rPr lang="fr-BE" altLang="en-US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pPr eaLnBrk="1" hangingPunct="1"/>
                  <a:t>68</a:t>
                </a:fld>
                <a:endParaRPr lang="fr-BE" alt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551602" y="3343302"/>
                <a:ext cx="5121219" cy="25720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551602" y="3686235"/>
                <a:ext cx="5121219" cy="19051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509" name="ZoneTexte 4"/>
              <p:cNvSpPr txBox="1">
                <a:spLocks noChangeArrowheads="1"/>
              </p:cNvSpPr>
              <p:nvPr/>
            </p:nvSpPr>
            <p:spPr bwMode="auto">
              <a:xfrm>
                <a:off x="611150" y="1605858"/>
                <a:ext cx="390934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fr-FR" altLang="en-US" sz="1400" b="1"/>
                  <a:t>OVAX: Protéine liant l’héparine et antibactérienne</a:t>
                </a:r>
                <a:endParaRPr lang="en-US" altLang="en-US" sz="1400" b="1"/>
              </a:p>
            </p:txBody>
          </p:sp>
          <p:sp>
            <p:nvSpPr>
              <p:cNvPr id="20510" name="ZoneTexte 2"/>
              <p:cNvSpPr txBox="1">
                <a:spLocks noChangeArrowheads="1"/>
              </p:cNvSpPr>
              <p:nvPr/>
            </p:nvSpPr>
            <p:spPr bwMode="auto">
              <a:xfrm>
                <a:off x="4708661" y="1944414"/>
                <a:ext cx="3001527" cy="276999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fr-FR" altLang="en-US">
                    <a:solidFill>
                      <a:srgbClr val="00B0F0"/>
                    </a:solidFill>
                  </a:rPr>
                  <a:t>Réhault-Godbert et al., 2013, J Biol Chemistry</a:t>
                </a:r>
                <a:endParaRPr lang="en-US" alt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20511" name="ZoneTexte 5"/>
              <p:cNvSpPr txBox="1">
                <a:spLocks noChangeArrowheads="1"/>
              </p:cNvSpPr>
              <p:nvPr/>
            </p:nvSpPr>
            <p:spPr bwMode="auto">
              <a:xfrm>
                <a:off x="1938970" y="1913636"/>
                <a:ext cx="381531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fr-FR" altLang="en-US" sz="1400" b="1" i="0">
                    <a:sym typeface="Wingdings" panose="05000000000000000000" pitchFamily="2" charset="2"/>
                  </a:rPr>
                  <a:t> </a:t>
                </a:r>
                <a:r>
                  <a:rPr lang="fr-FR" altLang="en-US" sz="1400" b="1" i="0"/>
                  <a:t>Relation structure-fonction</a:t>
                </a:r>
                <a:endParaRPr lang="en-US" altLang="en-US" sz="1400" b="1" i="0"/>
              </a:p>
            </p:txBody>
          </p:sp>
          <p:cxnSp>
            <p:nvCxnSpPr>
              <p:cNvPr id="8" name="Connecteur droit avec flèche 7"/>
              <p:cNvCxnSpPr/>
              <p:nvPr/>
            </p:nvCxnSpPr>
            <p:spPr>
              <a:xfrm>
                <a:off x="2024444" y="3600502"/>
                <a:ext cx="1082663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212725" y="1539726"/>
              <a:ext cx="8675592" cy="35738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4" name="Groupe 13"/>
          <p:cNvGrpSpPr>
            <a:grpSpLocks/>
          </p:cNvGrpSpPr>
          <p:nvPr/>
        </p:nvGrpSpPr>
        <p:grpSpPr bwMode="auto">
          <a:xfrm>
            <a:off x="212725" y="5192713"/>
            <a:ext cx="8175625" cy="1585912"/>
            <a:chOff x="212725" y="5193135"/>
            <a:chExt cx="8176092" cy="1586028"/>
          </a:xfrm>
        </p:grpSpPr>
        <p:sp>
          <p:nvSpPr>
            <p:cNvPr id="20491" name="ZoneTexte 4"/>
            <p:cNvSpPr txBox="1">
              <a:spLocks noChangeArrowheads="1"/>
            </p:cNvSpPr>
            <p:nvPr/>
          </p:nvSpPr>
          <p:spPr bwMode="auto">
            <a:xfrm>
              <a:off x="580441" y="6409786"/>
              <a:ext cx="7808376" cy="369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sz="1800" b="1" i="0">
                  <a:solidFill>
                    <a:srgbClr val="C00000"/>
                  </a:solidFill>
                </a:rPr>
                <a:t>Autres protéines en cours de caractérisation (pleiotrophine, AvBD-10, VMO-I …) </a:t>
              </a:r>
              <a:endParaRPr lang="en-US" altLang="en-US" sz="1800" b="1" i="0">
                <a:solidFill>
                  <a:srgbClr val="C00000"/>
                </a:solidFill>
              </a:endParaRPr>
            </a:p>
          </p:txBody>
        </p:sp>
        <p:sp>
          <p:nvSpPr>
            <p:cNvPr id="20492" name="ZoneTexte 32"/>
            <p:cNvSpPr txBox="1">
              <a:spLocks noChangeArrowheads="1"/>
            </p:cNvSpPr>
            <p:nvPr/>
          </p:nvSpPr>
          <p:spPr bwMode="auto">
            <a:xfrm>
              <a:off x="423343" y="5928539"/>
              <a:ext cx="6222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sz="1400" b="1"/>
                <a:t>Gallin</a:t>
              </a:r>
              <a:endParaRPr lang="en-US" altLang="en-US" sz="1400" b="1"/>
            </a:p>
          </p:txBody>
        </p:sp>
        <p:sp>
          <p:nvSpPr>
            <p:cNvPr id="20493" name="ZoneTexte 2"/>
            <p:cNvSpPr txBox="1">
              <a:spLocks noChangeArrowheads="1"/>
            </p:cNvSpPr>
            <p:nvPr/>
          </p:nvSpPr>
          <p:spPr bwMode="auto">
            <a:xfrm>
              <a:off x="1785061" y="5943927"/>
              <a:ext cx="2333972" cy="276999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>
                  <a:solidFill>
                    <a:srgbClr val="00B0F0"/>
                  </a:solidFill>
                </a:rPr>
                <a:t>Hervé et al., 2014, J Biol Chemistry</a:t>
              </a:r>
              <a:endParaRPr lang="en-US" altLang="en-US">
                <a:solidFill>
                  <a:srgbClr val="00B0F0"/>
                </a:solidFill>
              </a:endParaRPr>
            </a:p>
          </p:txBody>
        </p:sp>
        <p:grpSp>
          <p:nvGrpSpPr>
            <p:cNvPr id="20494" name="Groupe 12"/>
            <p:cNvGrpSpPr>
              <a:grpSpLocks/>
            </p:cNvGrpSpPr>
            <p:nvPr/>
          </p:nvGrpSpPr>
          <p:grpSpPr bwMode="auto">
            <a:xfrm>
              <a:off x="212725" y="5193135"/>
              <a:ext cx="6181101" cy="586226"/>
              <a:chOff x="212725" y="5193135"/>
              <a:chExt cx="6181101" cy="586226"/>
            </a:xfrm>
          </p:grpSpPr>
          <p:sp>
            <p:nvSpPr>
              <p:cNvPr id="20496" name="Rectangle 2"/>
              <p:cNvSpPr>
                <a:spLocks noChangeArrowheads="1"/>
              </p:cNvSpPr>
              <p:nvPr/>
            </p:nvSpPr>
            <p:spPr bwMode="auto">
              <a:xfrm>
                <a:off x="4677838" y="5255281"/>
                <a:ext cx="1476565" cy="461721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fr-FR" altLang="en-US">
                    <a:solidFill>
                      <a:schemeClr val="accent2"/>
                    </a:solidFill>
                  </a:rPr>
                  <a:t>Thèse Marie Bourin (2009-2012)</a:t>
                </a:r>
              </a:p>
            </p:txBody>
          </p:sp>
          <p:sp>
            <p:nvSpPr>
              <p:cNvPr id="20497" name="ZoneTexte 30"/>
              <p:cNvSpPr txBox="1">
                <a:spLocks noChangeArrowheads="1"/>
              </p:cNvSpPr>
              <p:nvPr/>
            </p:nvSpPr>
            <p:spPr bwMode="auto">
              <a:xfrm>
                <a:off x="413901" y="5332255"/>
                <a:ext cx="120827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fr-FR" altLang="en-US" sz="1400" b="1"/>
                  <a:t>Ovoinhibiteur</a:t>
                </a:r>
                <a:endParaRPr lang="en-US" altLang="en-US" sz="1400" b="1"/>
              </a:p>
            </p:txBody>
          </p:sp>
          <p:sp>
            <p:nvSpPr>
              <p:cNvPr id="20498" name="ZoneTexte 2"/>
              <p:cNvSpPr txBox="1">
                <a:spLocks noChangeArrowheads="1"/>
              </p:cNvSpPr>
              <p:nvPr/>
            </p:nvSpPr>
            <p:spPr bwMode="auto">
              <a:xfrm>
                <a:off x="1775619" y="5347643"/>
                <a:ext cx="2801536" cy="276999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fr-FR" altLang="en-US">
                    <a:solidFill>
                      <a:srgbClr val="00B0F0"/>
                    </a:solidFill>
                  </a:rPr>
                  <a:t>Bourin et al., 2012, J Agric Food Chemistry</a:t>
                </a:r>
                <a:endParaRPr lang="en-US" alt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12725" y="5193135"/>
                <a:ext cx="6180491" cy="58583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212725" y="5839294"/>
              <a:ext cx="6180491" cy="4905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833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e 23552"/>
          <p:cNvGrpSpPr>
            <a:grpSpLocks/>
          </p:cNvGrpSpPr>
          <p:nvPr/>
        </p:nvGrpSpPr>
        <p:grpSpPr bwMode="auto">
          <a:xfrm>
            <a:off x="3246438" y="1579563"/>
            <a:ext cx="3219450" cy="1143000"/>
            <a:chOff x="3246397" y="1579763"/>
            <a:chExt cx="3219450" cy="1141076"/>
          </a:xfrm>
        </p:grpSpPr>
        <p:sp>
          <p:nvSpPr>
            <p:cNvPr id="21546" name="Text Box 40"/>
            <p:cNvSpPr txBox="1">
              <a:spLocks noChangeArrowheads="1"/>
            </p:cNvSpPr>
            <p:nvPr/>
          </p:nvSpPr>
          <p:spPr bwMode="auto">
            <a:xfrm>
              <a:off x="3246397" y="2167390"/>
              <a:ext cx="3219450" cy="553449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sz="1600" b="1" i="0">
                  <a:solidFill>
                    <a:srgbClr val="800000"/>
                  </a:solidFill>
                </a:rPr>
                <a:t>Autres activités biologiques</a:t>
              </a:r>
            </a:p>
            <a:p>
              <a:pPr algn="ctr" eaLnBrk="1" hangingPunct="1"/>
              <a:r>
                <a:rPr lang="fr-FR" altLang="en-US" sz="1400" b="1">
                  <a:solidFill>
                    <a:srgbClr val="800000"/>
                  </a:solidFill>
                </a:rPr>
                <a:t>(Protéines liant l’héparine)</a:t>
              </a:r>
              <a:endParaRPr lang="fr-FR" altLang="en-US" sz="1400" b="1"/>
            </a:p>
          </p:txBody>
        </p:sp>
        <p:sp>
          <p:nvSpPr>
            <p:cNvPr id="21547" name="Line 41"/>
            <p:cNvSpPr>
              <a:spLocks noChangeShapeType="1"/>
            </p:cNvSpPr>
            <p:nvPr/>
          </p:nvSpPr>
          <p:spPr bwMode="auto">
            <a:xfrm flipH="1">
              <a:off x="5443109" y="1791801"/>
              <a:ext cx="795919" cy="289012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48" name="Line 26"/>
            <p:cNvSpPr>
              <a:spLocks noChangeShapeType="1"/>
            </p:cNvSpPr>
            <p:nvPr/>
          </p:nvSpPr>
          <p:spPr bwMode="auto">
            <a:xfrm>
              <a:off x="4845633" y="1579763"/>
              <a:ext cx="0" cy="560872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49" name="Line 29"/>
            <p:cNvSpPr>
              <a:spLocks noChangeShapeType="1"/>
            </p:cNvSpPr>
            <p:nvPr/>
          </p:nvSpPr>
          <p:spPr bwMode="auto">
            <a:xfrm>
              <a:off x="3862699" y="1762708"/>
              <a:ext cx="501355" cy="316324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e 15"/>
          <p:cNvGrpSpPr>
            <a:grpSpLocks/>
          </p:cNvGrpSpPr>
          <p:nvPr/>
        </p:nvGrpSpPr>
        <p:grpSpPr bwMode="auto">
          <a:xfrm>
            <a:off x="6459538" y="2763838"/>
            <a:ext cx="2492375" cy="1985962"/>
            <a:chOff x="6459184" y="2544763"/>
            <a:chExt cx="2492729" cy="1986548"/>
          </a:xfrm>
        </p:grpSpPr>
        <p:sp>
          <p:nvSpPr>
            <p:cNvPr id="47" name="Rectangle à coins arrondis 46"/>
            <p:cNvSpPr/>
            <p:nvPr/>
          </p:nvSpPr>
          <p:spPr bwMode="auto">
            <a:xfrm>
              <a:off x="7029177" y="3105315"/>
              <a:ext cx="1871929" cy="659007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i="0" kern="0" dirty="0">
                  <a:solidFill>
                    <a:prstClr val="white"/>
                  </a:solidFill>
                  <a:latin typeface="Calibri"/>
                </a:rPr>
                <a:t>Reproduction</a:t>
              </a:r>
            </a:p>
          </p:txBody>
        </p:sp>
        <p:cxnSp>
          <p:nvCxnSpPr>
            <p:cNvPr id="54" name="Connecteur droit avec flèche 53"/>
            <p:cNvCxnSpPr/>
            <p:nvPr/>
          </p:nvCxnSpPr>
          <p:spPr bwMode="auto">
            <a:xfrm>
              <a:off x="6459184" y="2544763"/>
              <a:ext cx="903415" cy="524030"/>
            </a:xfrm>
            <a:prstGeom prst="straightConnector1">
              <a:avLst/>
            </a:prstGeom>
            <a:noFill/>
            <a:ln w="1905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1545" name="ZoneTexte 54"/>
            <p:cNvSpPr txBox="1">
              <a:spLocks noChangeArrowheads="1"/>
            </p:cNvSpPr>
            <p:nvPr/>
          </p:nvSpPr>
          <p:spPr bwMode="auto">
            <a:xfrm>
              <a:off x="6935080" y="3792940"/>
              <a:ext cx="2016833" cy="738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sz="1400" b="1" i="0">
                  <a:solidFill>
                    <a:srgbClr val="77933C"/>
                  </a:solidFill>
                </a:rPr>
                <a:t>Crédit incitatif</a:t>
              </a:r>
            </a:p>
            <a:p>
              <a:pPr algn="ctr" eaLnBrk="1" hangingPunct="1"/>
              <a:r>
                <a:rPr lang="fr-FR" altLang="en-US" sz="1400" b="1" i="0">
                  <a:solidFill>
                    <a:srgbClr val="77933C"/>
                  </a:solidFill>
                </a:rPr>
                <a:t>Phase EGG-Sperm</a:t>
              </a:r>
            </a:p>
            <a:p>
              <a:pPr algn="ctr" eaLnBrk="1" hangingPunct="1"/>
              <a:r>
                <a:rPr lang="fr-FR" altLang="en-US" sz="1400" b="1" i="0">
                  <a:solidFill>
                    <a:srgbClr val="77933C"/>
                  </a:solidFill>
                </a:rPr>
                <a:t>(2013-2014)</a:t>
              </a:r>
            </a:p>
          </p:txBody>
        </p:sp>
      </p:grpSp>
      <p:grpSp>
        <p:nvGrpSpPr>
          <p:cNvPr id="23564" name="Groupe 23563"/>
          <p:cNvGrpSpPr>
            <a:grpSpLocks/>
          </p:cNvGrpSpPr>
          <p:nvPr/>
        </p:nvGrpSpPr>
        <p:grpSpPr bwMode="auto">
          <a:xfrm>
            <a:off x="2125663" y="234950"/>
            <a:ext cx="6200775" cy="1312863"/>
            <a:chOff x="2125028" y="234458"/>
            <a:chExt cx="6200950" cy="1312806"/>
          </a:xfrm>
        </p:grpSpPr>
        <p:grpSp>
          <p:nvGrpSpPr>
            <p:cNvPr id="21536" name="Groupe 23551"/>
            <p:cNvGrpSpPr>
              <a:grpSpLocks/>
            </p:cNvGrpSpPr>
            <p:nvPr/>
          </p:nvGrpSpPr>
          <p:grpSpPr bwMode="auto">
            <a:xfrm>
              <a:off x="2125028" y="234458"/>
              <a:ext cx="6200950" cy="1312806"/>
              <a:chOff x="2125028" y="234458"/>
              <a:chExt cx="6200950" cy="1312806"/>
            </a:xfrm>
          </p:grpSpPr>
          <p:sp>
            <p:nvSpPr>
              <p:cNvPr id="21538" name="Rectangle 25"/>
              <p:cNvSpPr>
                <a:spLocks noChangeArrowheads="1"/>
              </p:cNvSpPr>
              <p:nvPr/>
            </p:nvSpPr>
            <p:spPr bwMode="auto">
              <a:xfrm>
                <a:off x="3312433" y="234458"/>
                <a:ext cx="2799385" cy="523220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fr-FR" altLang="en-US" sz="1400" b="1" i="0"/>
                  <a:t>Analyse exhaustive des protéines de l’œuf </a:t>
                </a:r>
              </a:p>
            </p:txBody>
          </p:sp>
          <p:sp>
            <p:nvSpPr>
              <p:cNvPr id="35" name="Text Box 21"/>
              <p:cNvSpPr txBox="1">
                <a:spLocks noChangeArrowheads="1"/>
              </p:cNvSpPr>
              <p:nvPr/>
            </p:nvSpPr>
            <p:spPr bwMode="auto">
              <a:xfrm>
                <a:off x="5442997" y="1023412"/>
                <a:ext cx="2882981" cy="52385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fr-FR" altLang="en-US" sz="1400" b="1" i="0" dirty="0" smtClean="0"/>
                  <a:t>Protéines et peptides antimicrobiens de l’œuf (</a:t>
                </a:r>
                <a:r>
                  <a:rPr lang="fr-FR" altLang="en-US" sz="1400" b="1" i="0" dirty="0" err="1" smtClean="0"/>
                  <a:t>PPAMs</a:t>
                </a:r>
                <a:r>
                  <a:rPr lang="fr-FR" altLang="en-US" sz="1400" b="1" i="0" dirty="0" smtClean="0"/>
                  <a:t>)</a:t>
                </a:r>
              </a:p>
            </p:txBody>
          </p:sp>
          <p:sp>
            <p:nvSpPr>
              <p:cNvPr id="21540" name="Line 26"/>
              <p:cNvSpPr>
                <a:spLocks noChangeShapeType="1"/>
              </p:cNvSpPr>
              <p:nvPr/>
            </p:nvSpPr>
            <p:spPr bwMode="auto">
              <a:xfrm>
                <a:off x="4379148" y="1393376"/>
                <a:ext cx="896937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Text Box 43"/>
              <p:cNvSpPr txBox="1">
                <a:spLocks noChangeArrowheads="1"/>
              </p:cNvSpPr>
              <p:nvPr/>
            </p:nvSpPr>
            <p:spPr bwMode="auto">
              <a:xfrm>
                <a:off x="2125028" y="1239302"/>
                <a:ext cx="2147948" cy="3079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fr-FR" altLang="en-US" sz="1400" b="1" i="0" dirty="0" smtClean="0"/>
                  <a:t>Défense physique de l’œuf</a:t>
                </a:r>
              </a:p>
            </p:txBody>
          </p:sp>
          <p:sp>
            <p:nvSpPr>
              <p:cNvPr id="21542" name="Line 29"/>
              <p:cNvSpPr>
                <a:spLocks noChangeShapeType="1"/>
              </p:cNvSpPr>
              <p:nvPr/>
            </p:nvSpPr>
            <p:spPr bwMode="auto">
              <a:xfrm flipH="1">
                <a:off x="3766048" y="788502"/>
                <a:ext cx="506554" cy="39081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537" name="Line 29"/>
            <p:cNvSpPr>
              <a:spLocks noChangeShapeType="1"/>
            </p:cNvSpPr>
            <p:nvPr/>
          </p:nvSpPr>
          <p:spPr bwMode="auto">
            <a:xfrm>
              <a:off x="5813211" y="797048"/>
              <a:ext cx="268890" cy="195408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" name="Groupe 17"/>
          <p:cNvGrpSpPr>
            <a:grpSpLocks/>
          </p:cNvGrpSpPr>
          <p:nvPr/>
        </p:nvGrpSpPr>
        <p:grpSpPr bwMode="auto">
          <a:xfrm>
            <a:off x="801688" y="5680075"/>
            <a:ext cx="8053387" cy="1093788"/>
            <a:chOff x="801483" y="5680710"/>
            <a:chExt cx="8053381" cy="1093336"/>
          </a:xfrm>
        </p:grpSpPr>
        <p:sp>
          <p:nvSpPr>
            <p:cNvPr id="21534" name="Rectangle 74"/>
            <p:cNvSpPr>
              <a:spLocks noChangeArrowheads="1"/>
            </p:cNvSpPr>
            <p:nvPr/>
          </p:nvSpPr>
          <p:spPr bwMode="auto">
            <a:xfrm>
              <a:off x="801483" y="6158493"/>
              <a:ext cx="8053381" cy="615553"/>
            </a:xfrm>
            <a:prstGeom prst="rect">
              <a:avLst/>
            </a:prstGeom>
            <a:noFill/>
            <a:ln w="1905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sz="1600" b="1" i="0">
                  <a:solidFill>
                    <a:srgbClr val="800000"/>
                  </a:solidFill>
                </a:rPr>
                <a:t>Potentiel d’utilisation et de valorisation des molécules à activités biologiques identifié</a:t>
              </a:r>
              <a:r>
                <a:rPr lang="fr-FR" altLang="en-US" sz="1800" b="1" i="0">
                  <a:solidFill>
                    <a:srgbClr val="800000"/>
                  </a:solidFill>
                </a:rPr>
                <a:t>es</a:t>
              </a:r>
            </a:p>
            <a:p>
              <a:pPr algn="ctr" eaLnBrk="1" hangingPunct="1"/>
              <a:r>
                <a:rPr lang="fr-FR" altLang="en-US" sz="1600" b="1" i="0">
                  <a:solidFill>
                    <a:srgbClr val="800000"/>
                  </a:solidFill>
                  <a:sym typeface="Wingdings" panose="05000000000000000000" pitchFamily="2" charset="2"/>
                </a:rPr>
                <a:t> </a:t>
              </a:r>
              <a:r>
                <a:rPr lang="fr-FR" altLang="en-US" sz="1400" b="1" i="0">
                  <a:solidFill>
                    <a:srgbClr val="800000"/>
                  </a:solidFill>
                </a:rPr>
                <a:t>Valorisation non alimentaire</a:t>
              </a:r>
            </a:p>
          </p:txBody>
        </p:sp>
        <p:sp>
          <p:nvSpPr>
            <p:cNvPr id="21535" name="ZoneTexte 2"/>
            <p:cNvSpPr txBox="1">
              <a:spLocks noChangeArrowheads="1"/>
            </p:cNvSpPr>
            <p:nvPr/>
          </p:nvSpPr>
          <p:spPr bwMode="auto">
            <a:xfrm>
              <a:off x="2168138" y="5680710"/>
              <a:ext cx="5549900" cy="30797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sz="1400" b="1" i="0"/>
                <a:t>GDR MufoPAM (2014-2018) (multifonction des peptides antimicrobiens)</a:t>
              </a:r>
              <a:endParaRPr lang="en-US" altLang="en-US" sz="1400" b="1" i="0"/>
            </a:p>
          </p:txBody>
        </p:sp>
      </p:grpSp>
      <p:grpSp>
        <p:nvGrpSpPr>
          <p:cNvPr id="17" name="Groupe 16"/>
          <p:cNvGrpSpPr>
            <a:grpSpLocks/>
          </p:cNvGrpSpPr>
          <p:nvPr/>
        </p:nvGrpSpPr>
        <p:grpSpPr bwMode="auto">
          <a:xfrm>
            <a:off x="222250" y="2687638"/>
            <a:ext cx="6221413" cy="2909887"/>
            <a:chOff x="222469" y="2506663"/>
            <a:chExt cx="6221768" cy="2909516"/>
          </a:xfrm>
        </p:grpSpPr>
        <p:sp>
          <p:nvSpPr>
            <p:cNvPr id="45" name="Rectangle à coins arrondis 44"/>
            <p:cNvSpPr/>
            <p:nvPr/>
          </p:nvSpPr>
          <p:spPr bwMode="auto">
            <a:xfrm>
              <a:off x="3365898" y="3068566"/>
              <a:ext cx="1957500" cy="658728"/>
            </a:xfrm>
            <a:prstGeom prst="roundRect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i="0" kern="0" dirty="0">
                  <a:solidFill>
                    <a:prstClr val="white"/>
                  </a:solidFill>
                  <a:latin typeface="Calibri"/>
                </a:rPr>
                <a:t>Inflammation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i="0" kern="0" dirty="0" err="1">
                  <a:solidFill>
                    <a:prstClr val="white"/>
                  </a:solidFill>
                  <a:latin typeface="Calibri"/>
                </a:rPr>
                <a:t>Immunomodulation</a:t>
              </a:r>
              <a:endParaRPr lang="fr-FR" sz="1600" b="1" i="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à coins arrondis 45"/>
            <p:cNvSpPr/>
            <p:nvPr/>
          </p:nvSpPr>
          <p:spPr bwMode="auto">
            <a:xfrm>
              <a:off x="5463106" y="3068566"/>
              <a:ext cx="835073" cy="658728"/>
            </a:xfrm>
            <a:prstGeom prst="roundRect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i="0" kern="0" dirty="0">
                  <a:solidFill>
                    <a:prstClr val="white"/>
                  </a:solidFill>
                  <a:latin typeface="Calibri"/>
                </a:rPr>
                <a:t>Cancer</a:t>
              </a:r>
            </a:p>
          </p:txBody>
        </p:sp>
        <p:sp>
          <p:nvSpPr>
            <p:cNvPr id="49" name="Rectangle à coins arrondis 48"/>
            <p:cNvSpPr/>
            <p:nvPr/>
          </p:nvSpPr>
          <p:spPr bwMode="auto">
            <a:xfrm>
              <a:off x="335188" y="3073328"/>
              <a:ext cx="1151003" cy="658729"/>
            </a:xfrm>
            <a:prstGeom prst="roundRect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i="0" kern="0" dirty="0">
                  <a:solidFill>
                    <a:prstClr val="white"/>
                  </a:solidFill>
                  <a:latin typeface="Calibri"/>
                </a:rPr>
                <a:t>Activités antivirales</a:t>
              </a:r>
            </a:p>
          </p:txBody>
        </p:sp>
        <p:cxnSp>
          <p:nvCxnSpPr>
            <p:cNvPr id="51" name="Connecteur droit avec flèche 50"/>
            <p:cNvCxnSpPr/>
            <p:nvPr/>
          </p:nvCxnSpPr>
          <p:spPr bwMode="auto">
            <a:xfrm flipH="1">
              <a:off x="1486191" y="2506663"/>
              <a:ext cx="1679671" cy="474601"/>
            </a:xfrm>
            <a:prstGeom prst="straightConnector1">
              <a:avLst/>
            </a:prstGeom>
            <a:noFill/>
            <a:ln w="1905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2" name="Connecteur droit avec flèche 51"/>
            <p:cNvCxnSpPr/>
            <p:nvPr/>
          </p:nvCxnSpPr>
          <p:spPr bwMode="auto">
            <a:xfrm flipH="1">
              <a:off x="4416883" y="2587615"/>
              <a:ext cx="176223" cy="393650"/>
            </a:xfrm>
            <a:prstGeom prst="straightConnector1">
              <a:avLst/>
            </a:prstGeom>
            <a:noFill/>
            <a:ln w="1905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3" name="Connecteur droit avec flèche 52"/>
            <p:cNvCxnSpPr/>
            <p:nvPr/>
          </p:nvCxnSpPr>
          <p:spPr bwMode="auto">
            <a:xfrm>
              <a:off x="5517084" y="2587615"/>
              <a:ext cx="215912" cy="393650"/>
            </a:xfrm>
            <a:prstGeom prst="straightConnector1">
              <a:avLst/>
            </a:prstGeom>
            <a:noFill/>
            <a:ln w="1905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57" name="Rectangle à coins arrondis 56"/>
            <p:cNvSpPr/>
            <p:nvPr/>
          </p:nvSpPr>
          <p:spPr bwMode="auto">
            <a:xfrm>
              <a:off x="1640188" y="3073328"/>
              <a:ext cx="1647919" cy="658729"/>
            </a:xfrm>
            <a:prstGeom prst="roundRect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i="0" kern="0" dirty="0">
                  <a:solidFill>
                    <a:prstClr val="white"/>
                  </a:solidFill>
                  <a:latin typeface="Calibri"/>
                </a:rPr>
                <a:t>Activités antiparasitaires</a:t>
              </a:r>
            </a:p>
          </p:txBody>
        </p:sp>
        <p:cxnSp>
          <p:nvCxnSpPr>
            <p:cNvPr id="60" name="Connecteur droit avec flèche 59"/>
            <p:cNvCxnSpPr/>
            <p:nvPr/>
          </p:nvCxnSpPr>
          <p:spPr bwMode="auto">
            <a:xfrm flipH="1">
              <a:off x="2829293" y="2587615"/>
              <a:ext cx="796970" cy="393650"/>
            </a:xfrm>
            <a:prstGeom prst="straightConnector1">
              <a:avLst/>
            </a:prstGeom>
            <a:noFill/>
            <a:ln w="19050" cap="flat" cmpd="sng" algn="ctr">
              <a:solidFill>
                <a:srgbClr val="C0504D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grpSp>
          <p:nvGrpSpPr>
            <p:cNvPr id="21519" name="Groupe 14"/>
            <p:cNvGrpSpPr>
              <a:grpSpLocks/>
            </p:cNvGrpSpPr>
            <p:nvPr/>
          </p:nvGrpSpPr>
          <p:grpSpPr bwMode="auto">
            <a:xfrm>
              <a:off x="222469" y="4350176"/>
              <a:ext cx="3640271" cy="1066003"/>
              <a:chOff x="962205" y="4425182"/>
              <a:chExt cx="3640271" cy="1066003"/>
            </a:xfrm>
          </p:grpSpPr>
          <p:pic>
            <p:nvPicPr>
              <p:cNvPr id="21524" name="Picture 10" descr="ANd9GcRtlRYe9F50LFkAMdWCnSHTj8dpxT5wz7iUvi-gRUU_-PW7z4hJ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970" y="4425182"/>
                <a:ext cx="500072" cy="488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25" name="Picture 29" descr="INR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586" y="4431532"/>
                <a:ext cx="1128733" cy="461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 Box 35"/>
              <p:cNvSpPr txBox="1">
                <a:spLocks noChangeArrowheads="1"/>
              </p:cNvSpPr>
              <p:nvPr/>
            </p:nvSpPr>
            <p:spPr bwMode="auto">
              <a:xfrm>
                <a:off x="1763939" y="4926107"/>
                <a:ext cx="1516149" cy="461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i="0" kern="0" dirty="0">
                    <a:solidFill>
                      <a:srgbClr val="000000"/>
                    </a:solidFill>
                  </a:rPr>
                  <a:t>UR83, UMR-PRC, ISP</a:t>
                </a:r>
              </a:p>
              <a:p>
                <a:pPr algn="ctr">
                  <a:defRPr/>
                </a:pPr>
                <a:r>
                  <a:rPr lang="fr-FR" i="0" kern="0" dirty="0" err="1">
                    <a:solidFill>
                      <a:srgbClr val="000000"/>
                    </a:solidFill>
                  </a:rPr>
                  <a:t>Nouzilly</a:t>
                </a:r>
                <a:endParaRPr lang="fr-FR" i="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962205" y="4922932"/>
                <a:ext cx="765219" cy="461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i="0" kern="0" dirty="0">
                    <a:solidFill>
                      <a:srgbClr val="000000"/>
                    </a:solidFill>
                  </a:rPr>
                  <a:t>CBM</a:t>
                </a:r>
              </a:p>
              <a:p>
                <a:pPr algn="ctr">
                  <a:defRPr/>
                </a:pPr>
                <a:r>
                  <a:rPr lang="fr-FR" i="0" kern="0" dirty="0">
                    <a:solidFill>
                      <a:srgbClr val="000000"/>
                    </a:solidFill>
                  </a:rPr>
                  <a:t>Orléans</a:t>
                </a:r>
              </a:p>
            </p:txBody>
          </p:sp>
          <p:sp>
            <p:nvSpPr>
              <p:cNvPr id="36" name="Text Box 38"/>
              <p:cNvSpPr txBox="1">
                <a:spLocks noChangeArrowheads="1"/>
              </p:cNvSpPr>
              <p:nvPr/>
            </p:nvSpPr>
            <p:spPr bwMode="auto">
              <a:xfrm>
                <a:off x="3365817" y="5214995"/>
                <a:ext cx="1187518" cy="276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i="0" kern="0" dirty="0">
                    <a:solidFill>
                      <a:srgbClr val="000000"/>
                    </a:solidFill>
                  </a:rPr>
                  <a:t>Tours</a:t>
                </a:r>
              </a:p>
            </p:txBody>
          </p:sp>
          <p:grpSp>
            <p:nvGrpSpPr>
              <p:cNvPr id="21529" name="Groupe 13"/>
              <p:cNvGrpSpPr>
                <a:grpSpLocks/>
              </p:cNvGrpSpPr>
              <p:nvPr/>
            </p:nvGrpSpPr>
            <p:grpSpPr bwMode="auto">
              <a:xfrm>
                <a:off x="3320423" y="4447227"/>
                <a:ext cx="1282053" cy="820613"/>
                <a:chOff x="3320423" y="4447227"/>
                <a:chExt cx="1392264" cy="1000122"/>
              </a:xfrm>
            </p:grpSpPr>
            <p:pic>
              <p:nvPicPr>
                <p:cNvPr id="21530" name="Picture 14" descr="C:\Users\WillSoEtLu\Desktop\logo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" b="64565"/>
                <a:stretch>
                  <a:fillRect/>
                </a:stretch>
              </p:blipFill>
              <p:spPr bwMode="auto">
                <a:xfrm>
                  <a:off x="3337700" y="4461474"/>
                  <a:ext cx="1372107" cy="639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31" name="Picture 32" descr="Logo Inserm. Retour à la page d'accueil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29061" y="5182360"/>
                  <a:ext cx="837949" cy="222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32" name="Picture 33" descr="Université Francois Rabelais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8844" y="5096879"/>
                  <a:ext cx="493843" cy="3419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533" name="Rectangle 34"/>
                <p:cNvSpPr>
                  <a:spLocks noChangeArrowheads="1"/>
                </p:cNvSpPr>
                <p:nvPr/>
              </p:nvSpPr>
              <p:spPr bwMode="auto">
                <a:xfrm>
                  <a:off x="3320423" y="4447227"/>
                  <a:ext cx="1390824" cy="1000122"/>
                </a:xfrm>
                <a:prstGeom prst="rect">
                  <a:avLst/>
                </a:prstGeom>
                <a:noFill/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1" name="Rectangle 40"/>
            <p:cNvSpPr/>
            <p:nvPr/>
          </p:nvSpPr>
          <p:spPr bwMode="auto">
            <a:xfrm>
              <a:off x="4108891" y="4538404"/>
              <a:ext cx="2335346" cy="73968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400" i="0" kern="0" dirty="0">
                  <a:solidFill>
                    <a:srgbClr val="000000"/>
                  </a:solidFill>
                </a:rPr>
                <a:t> « Ambition Recherche Développement 2020 » </a:t>
              </a:r>
            </a:p>
            <a:p>
              <a:pPr algn="ctr">
                <a:defRPr/>
              </a:pPr>
              <a:r>
                <a:rPr lang="fr-FR" sz="1400" i="0" kern="0" dirty="0" err="1">
                  <a:solidFill>
                    <a:srgbClr val="000000"/>
                  </a:solidFill>
                </a:rPr>
                <a:t>Biomédicaments</a:t>
              </a:r>
              <a:endParaRPr lang="fr-FR" sz="1400" i="0" kern="0" dirty="0">
                <a:solidFill>
                  <a:srgbClr val="000000"/>
                </a:solidFill>
              </a:endParaRPr>
            </a:p>
          </p:txBody>
        </p:sp>
        <p:pic>
          <p:nvPicPr>
            <p:cNvPr id="21521" name="Picture 2" descr="http://www.percheron-france.org/userfiles/1297/Image/MONDIAL/LOGOS%20PARTENAIRES/logo-region-centre-horizontal-gadget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8662" y="3863989"/>
              <a:ext cx="1111341" cy="58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42"/>
            <p:cNvSpPr/>
            <p:nvPr/>
          </p:nvSpPr>
          <p:spPr bwMode="auto">
            <a:xfrm>
              <a:off x="4294639" y="4482848"/>
              <a:ext cx="1963849" cy="830157"/>
            </a:xfrm>
            <a:prstGeom prst="rect">
              <a:avLst/>
            </a:prstGeom>
            <a:noFill/>
            <a:ln w="9525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fr-FR" sz="1800" i="0" kern="0">
                <a:solidFill>
                  <a:srgbClr val="FFFFFF"/>
                </a:solidFill>
              </a:endParaRPr>
            </a:p>
          </p:txBody>
        </p:sp>
        <p:sp>
          <p:nvSpPr>
            <p:cNvPr id="55" name="Text Box 2"/>
            <p:cNvSpPr txBox="1">
              <a:spLocks noChangeArrowheads="1"/>
            </p:cNvSpPr>
            <p:nvPr/>
          </p:nvSpPr>
          <p:spPr bwMode="auto">
            <a:xfrm>
              <a:off x="379641" y="3792374"/>
              <a:ext cx="5694687" cy="33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i="0" kern="0" dirty="0" err="1">
                  <a:solidFill>
                    <a:srgbClr val="800000"/>
                  </a:solidFill>
                </a:rPr>
                <a:t>Medicinal</a:t>
              </a:r>
              <a:r>
                <a:rPr lang="fr-FR" sz="1600" b="1" i="0" kern="0" dirty="0">
                  <a:solidFill>
                    <a:srgbClr val="800000"/>
                  </a:solidFill>
                </a:rPr>
                <a:t> </a:t>
              </a:r>
              <a:r>
                <a:rPr lang="fr-FR" sz="1600" b="1" i="0" kern="0" dirty="0" err="1">
                  <a:solidFill>
                    <a:srgbClr val="800000"/>
                  </a:solidFill>
                </a:rPr>
                <a:t>USe</a:t>
              </a:r>
              <a:r>
                <a:rPr lang="fr-FR" sz="1600" b="1" i="0" kern="0" dirty="0">
                  <a:solidFill>
                    <a:srgbClr val="800000"/>
                  </a:solidFill>
                </a:rPr>
                <a:t> of </a:t>
              </a:r>
              <a:r>
                <a:rPr lang="fr-FR" sz="1600" b="1" i="0" kern="0" dirty="0" err="1">
                  <a:solidFill>
                    <a:srgbClr val="800000"/>
                  </a:solidFill>
                </a:rPr>
                <a:t>Eggs</a:t>
              </a:r>
              <a:r>
                <a:rPr lang="fr-FR" sz="1600" b="1" i="0" kern="0" dirty="0">
                  <a:solidFill>
                    <a:srgbClr val="800000"/>
                  </a:solidFill>
                </a:rPr>
                <a:t> (MUSE) (2014-2016)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60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 smtClean="0">
                <a:solidFill>
                  <a:srgbClr val="027D51"/>
                </a:solidFill>
                <a:cs typeface="Times New Roman" pitchFamily="18" charset="0"/>
              </a:rPr>
              <a:t>Les molécules antimicrobiennes</a:t>
            </a:r>
            <a:endParaRPr lang="fr-FR" altLang="fr-FR" sz="36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8625" y="857250"/>
            <a:ext cx="44176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Composition globale d’un œuf (sans coquille)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75 % Eau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12,5 % de protéines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11 % de lipides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0,7% de glucides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0,9 % de minéraux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752475" y="1352550"/>
            <a:ext cx="7723686" cy="923330"/>
            <a:chOff x="752475" y="1352550"/>
            <a:chExt cx="7723686" cy="923330"/>
          </a:xfrm>
        </p:grpSpPr>
        <p:sp>
          <p:nvSpPr>
            <p:cNvPr id="4" name="Ellipse 3"/>
            <p:cNvSpPr/>
            <p:nvPr/>
          </p:nvSpPr>
          <p:spPr>
            <a:xfrm>
              <a:off x="752475" y="1352550"/>
              <a:ext cx="2028825" cy="4476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avec flèche 5"/>
            <p:cNvCxnSpPr/>
            <p:nvPr/>
          </p:nvCxnSpPr>
          <p:spPr>
            <a:xfrm>
              <a:off x="2781300" y="1590675"/>
              <a:ext cx="89535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3808986" y="1352550"/>
              <a:ext cx="466717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solidFill>
                    <a:srgbClr val="FF0000"/>
                  </a:solidFill>
                </a:rPr>
                <a:t>Activités biologiques essentielles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solidFill>
                    <a:srgbClr val="FF0000"/>
                  </a:solidFill>
                </a:rPr>
                <a:t>Biologie du développement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dirty="0" smtClean="0">
                  <a:solidFill>
                    <a:srgbClr val="FF0000"/>
                  </a:solidFill>
                </a:rPr>
                <a:t>Activités de protection dont antimicrobiens 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1344950" y="2412460"/>
            <a:ext cx="6038343" cy="1751230"/>
            <a:chOff x="1344950" y="2412460"/>
            <a:chExt cx="6038343" cy="1751230"/>
          </a:xfrm>
        </p:grpSpPr>
        <p:sp>
          <p:nvSpPr>
            <p:cNvPr id="9" name="ZoneTexte 8"/>
            <p:cNvSpPr txBox="1"/>
            <p:nvPr/>
          </p:nvSpPr>
          <p:spPr>
            <a:xfrm>
              <a:off x="1344950" y="3517359"/>
              <a:ext cx="6038343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De très nombreux programmes de recherches pour identifier et caractériser les fonctions des protéines dans l’œuf 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H="1">
              <a:off x="4364121" y="2412460"/>
              <a:ext cx="363522" cy="93385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40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5" name="Rectangle 3"/>
          <p:cNvSpPr>
            <a:spLocks noChangeArrowheads="1"/>
          </p:cNvSpPr>
          <p:nvPr/>
        </p:nvSpPr>
        <p:spPr bwMode="auto">
          <a:xfrm>
            <a:off x="212725" y="636588"/>
            <a:ext cx="4179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fr-FR" altLang="en-US" sz="1600" b="1">
                <a:solidFill>
                  <a:srgbClr val="C00000"/>
                </a:solidFill>
              </a:rPr>
              <a:t>Par l’environnement de la poule et de l’œuf </a:t>
            </a:r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2589213" y="2479675"/>
            <a:ext cx="3756025" cy="433388"/>
            <a:chOff x="1050" y="3027"/>
            <a:chExt cx="2366" cy="273"/>
          </a:xfrm>
        </p:grpSpPr>
        <p:sp>
          <p:nvSpPr>
            <p:cNvPr id="22546" name="Text Box 18"/>
            <p:cNvSpPr txBox="1">
              <a:spLocks noChangeArrowheads="1"/>
            </p:cNvSpPr>
            <p:nvPr/>
          </p:nvSpPr>
          <p:spPr bwMode="auto">
            <a:xfrm>
              <a:off x="1155" y="3041"/>
              <a:ext cx="2175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4" tIns="45713" rIns="91424" bIns="4571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GB" altLang="en-US" sz="1400" b="1" i="0">
                  <a:cs typeface="Arial" panose="020B0604020202020204" pitchFamily="34" charset="0"/>
                </a:rPr>
                <a:t>Modulation</a:t>
              </a:r>
            </a:p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GB" altLang="en-US" sz="1400" b="1" i="0">
                  <a:cs typeface="Arial" panose="020B0604020202020204" pitchFamily="34" charset="0"/>
                </a:rPr>
                <a:t>des défenses antimicrobiennes</a:t>
              </a:r>
            </a:p>
          </p:txBody>
        </p:sp>
        <p:sp>
          <p:nvSpPr>
            <p:cNvPr id="22547" name="Line 19"/>
            <p:cNvSpPr>
              <a:spLocks noChangeShapeType="1"/>
            </p:cNvSpPr>
            <p:nvPr/>
          </p:nvSpPr>
          <p:spPr bwMode="auto">
            <a:xfrm flipV="1">
              <a:off x="2957" y="3130"/>
              <a:ext cx="459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48" name="Line 20"/>
            <p:cNvSpPr>
              <a:spLocks noChangeShapeType="1"/>
            </p:cNvSpPr>
            <p:nvPr/>
          </p:nvSpPr>
          <p:spPr bwMode="auto">
            <a:xfrm flipH="1" flipV="1">
              <a:off x="1050" y="3118"/>
              <a:ext cx="531" cy="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49" name="Text Box 23"/>
            <p:cNvSpPr txBox="1">
              <a:spLocks noChangeArrowheads="1"/>
            </p:cNvSpPr>
            <p:nvPr/>
          </p:nvSpPr>
          <p:spPr bwMode="auto">
            <a:xfrm>
              <a:off x="1195" y="3031"/>
              <a:ext cx="227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24" tIns="45713" rIns="91424" bIns="4571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1400" b="1" i="0"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550" name="Text Box 24"/>
            <p:cNvSpPr txBox="1">
              <a:spLocks noChangeArrowheads="1"/>
            </p:cNvSpPr>
            <p:nvPr/>
          </p:nvSpPr>
          <p:spPr bwMode="auto">
            <a:xfrm>
              <a:off x="3040" y="3027"/>
              <a:ext cx="227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24" tIns="45713" rIns="91424" bIns="4571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1400" b="1" i="0"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38"/>
          <p:cNvGrpSpPr>
            <a:grpSpLocks/>
          </p:cNvGrpSpPr>
          <p:nvPr/>
        </p:nvGrpSpPr>
        <p:grpSpPr bwMode="auto">
          <a:xfrm>
            <a:off x="1395413" y="2049463"/>
            <a:ext cx="6032500" cy="1200150"/>
            <a:chOff x="382" y="2756"/>
            <a:chExt cx="3799" cy="756"/>
          </a:xfrm>
        </p:grpSpPr>
        <p:pic>
          <p:nvPicPr>
            <p:cNvPr id="22538" name="Picture 3" descr="ISA Brown groo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2761"/>
              <a:ext cx="556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Line 4"/>
            <p:cNvSpPr>
              <a:spLocks noChangeShapeType="1"/>
            </p:cNvSpPr>
            <p:nvPr/>
          </p:nvSpPr>
          <p:spPr bwMode="auto">
            <a:xfrm rot="13522518" flipH="1">
              <a:off x="474" y="3252"/>
              <a:ext cx="11" cy="1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40" name="Line 5"/>
            <p:cNvSpPr>
              <a:spLocks noChangeShapeType="1"/>
            </p:cNvSpPr>
            <p:nvPr/>
          </p:nvSpPr>
          <p:spPr bwMode="auto">
            <a:xfrm>
              <a:off x="812" y="2776"/>
              <a:ext cx="7" cy="20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41" name="Line 6"/>
            <p:cNvSpPr>
              <a:spLocks noChangeShapeType="1"/>
            </p:cNvSpPr>
            <p:nvPr/>
          </p:nvSpPr>
          <p:spPr bwMode="auto">
            <a:xfrm rot="8077482">
              <a:off x="1020" y="3219"/>
              <a:ext cx="6" cy="20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22542" name="Picture 9" descr="eg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" y="2884"/>
              <a:ext cx="439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3" name="Line 10"/>
            <p:cNvSpPr>
              <a:spLocks noChangeShapeType="1"/>
            </p:cNvSpPr>
            <p:nvPr/>
          </p:nvSpPr>
          <p:spPr bwMode="auto">
            <a:xfrm>
              <a:off x="3828" y="2756"/>
              <a:ext cx="5" cy="168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44" name="Line 11"/>
            <p:cNvSpPr>
              <a:spLocks noChangeShapeType="1"/>
            </p:cNvSpPr>
            <p:nvPr/>
          </p:nvSpPr>
          <p:spPr bwMode="auto">
            <a:xfrm rot="8077482">
              <a:off x="4115" y="3338"/>
              <a:ext cx="1" cy="13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45" name="Line 12"/>
            <p:cNvSpPr>
              <a:spLocks noChangeShapeType="1"/>
            </p:cNvSpPr>
            <p:nvPr/>
          </p:nvSpPr>
          <p:spPr bwMode="auto">
            <a:xfrm rot="13522518" flipH="1">
              <a:off x="3616" y="3328"/>
              <a:ext cx="4" cy="171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ZoneTexte 33"/>
          <p:cNvSpPr txBox="1">
            <a:spLocks noChangeArrowheads="1"/>
          </p:cNvSpPr>
          <p:nvPr/>
        </p:nvSpPr>
        <p:spPr bwMode="auto">
          <a:xfrm>
            <a:off x="1138238" y="3241675"/>
            <a:ext cx="6454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1800" b="1">
                <a:solidFill>
                  <a:srgbClr val="800000"/>
                </a:solidFill>
                <a:sym typeface="Wingdings" panose="05000000000000000000" pitchFamily="2" charset="2"/>
              </a:rPr>
              <a:t> </a:t>
            </a:r>
            <a:r>
              <a:rPr lang="fr-FR" altLang="en-US" sz="1800" b="1">
                <a:solidFill>
                  <a:srgbClr val="800000"/>
                </a:solidFill>
              </a:rPr>
              <a:t>Adaptation des conditions d’élevage</a:t>
            </a:r>
            <a:r>
              <a:rPr lang="fr-FR" altLang="en-US" sz="2400" b="1">
                <a:solidFill>
                  <a:srgbClr val="800000"/>
                </a:solidFill>
              </a:rPr>
              <a:t> </a:t>
            </a:r>
            <a:r>
              <a:rPr lang="fr-FR" altLang="en-US" sz="1600" b="1">
                <a:solidFill>
                  <a:srgbClr val="800000"/>
                </a:solidFill>
              </a:rPr>
              <a:t>(pondeuses, reproductrices)</a:t>
            </a:r>
          </a:p>
        </p:txBody>
      </p:sp>
      <p:sp>
        <p:nvSpPr>
          <p:cNvPr id="28" name="ZoneTexte 33"/>
          <p:cNvSpPr txBox="1">
            <a:spLocks noChangeArrowheads="1"/>
          </p:cNvSpPr>
          <p:nvPr/>
        </p:nvSpPr>
        <p:spPr bwMode="auto">
          <a:xfrm>
            <a:off x="6586538" y="3175"/>
            <a:ext cx="2543175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III. Variabilité des défenses</a:t>
            </a:r>
            <a:endParaRPr lang="fr-FR" altLang="en-US" sz="1400" dirty="0" smtClean="0"/>
          </a:p>
        </p:txBody>
      </p:sp>
      <p:sp>
        <p:nvSpPr>
          <p:cNvPr id="30" name="ZoneTexte 33"/>
          <p:cNvSpPr txBox="1">
            <a:spLocks noChangeArrowheads="1"/>
          </p:cNvSpPr>
          <p:nvPr/>
        </p:nvSpPr>
        <p:spPr bwMode="auto">
          <a:xfrm>
            <a:off x="3551238" y="20638"/>
            <a:ext cx="3035300" cy="338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II. Caractérisation des défenses</a:t>
            </a:r>
            <a:endParaRPr lang="fr-FR" altLang="en-US" sz="1400" dirty="0" smtClean="0"/>
          </a:p>
        </p:txBody>
      </p:sp>
      <p:sp>
        <p:nvSpPr>
          <p:cNvPr id="31" name="ZoneTexte 33"/>
          <p:cNvSpPr txBox="1">
            <a:spLocks noChangeArrowheads="1"/>
          </p:cNvSpPr>
          <p:nvPr/>
        </p:nvSpPr>
        <p:spPr bwMode="auto">
          <a:xfrm>
            <a:off x="0" y="0"/>
            <a:ext cx="3551238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I. Analyse exhaustive des protéines</a:t>
            </a:r>
            <a:endParaRPr lang="fr-FR" altLang="en-US" sz="1400" dirty="0" smtClean="0"/>
          </a:p>
        </p:txBody>
      </p:sp>
      <p:sp>
        <p:nvSpPr>
          <p:cNvPr id="32" name="Rectangle 31"/>
          <p:cNvSpPr/>
          <p:nvPr/>
        </p:nvSpPr>
        <p:spPr bwMode="auto">
          <a:xfrm>
            <a:off x="4763" y="17463"/>
            <a:ext cx="9139237" cy="3206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1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5" grpId="0"/>
      <p:bldP spid="29" grpId="0"/>
      <p:bldP spid="30" grpId="0" animBg="1"/>
      <p:bldP spid="3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212725" y="636588"/>
            <a:ext cx="4179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fr-FR" altLang="en-US" sz="1600" b="1">
                <a:solidFill>
                  <a:srgbClr val="C00000"/>
                </a:solidFill>
              </a:rPr>
              <a:t>Par l’environnement de la poule et de l’œuf </a:t>
            </a:r>
          </a:p>
        </p:txBody>
      </p:sp>
      <p:sp>
        <p:nvSpPr>
          <p:cNvPr id="28" name="ZoneTexte 33"/>
          <p:cNvSpPr txBox="1">
            <a:spLocks noChangeArrowheads="1"/>
          </p:cNvSpPr>
          <p:nvPr/>
        </p:nvSpPr>
        <p:spPr bwMode="auto">
          <a:xfrm>
            <a:off x="6586538" y="3175"/>
            <a:ext cx="2543175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III. Variabilité des défenses</a:t>
            </a:r>
            <a:endParaRPr lang="fr-FR" altLang="en-US" sz="1400" dirty="0" smtClean="0"/>
          </a:p>
        </p:txBody>
      </p:sp>
      <p:sp>
        <p:nvSpPr>
          <p:cNvPr id="30" name="ZoneTexte 33"/>
          <p:cNvSpPr txBox="1">
            <a:spLocks noChangeArrowheads="1"/>
          </p:cNvSpPr>
          <p:nvPr/>
        </p:nvSpPr>
        <p:spPr bwMode="auto">
          <a:xfrm>
            <a:off x="3551238" y="20638"/>
            <a:ext cx="3035300" cy="338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II. Caractérisation des défenses</a:t>
            </a:r>
            <a:endParaRPr lang="fr-FR" altLang="en-US" sz="1400" dirty="0" smtClean="0"/>
          </a:p>
        </p:txBody>
      </p:sp>
      <p:sp>
        <p:nvSpPr>
          <p:cNvPr id="31" name="ZoneTexte 33"/>
          <p:cNvSpPr txBox="1">
            <a:spLocks noChangeArrowheads="1"/>
          </p:cNvSpPr>
          <p:nvPr/>
        </p:nvSpPr>
        <p:spPr bwMode="auto">
          <a:xfrm>
            <a:off x="0" y="0"/>
            <a:ext cx="3551238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I. Analyse exhaustive des protéines</a:t>
            </a:r>
            <a:endParaRPr lang="fr-FR" altLang="en-US" sz="1400" dirty="0" smtClean="0"/>
          </a:p>
        </p:txBody>
      </p:sp>
      <p:sp>
        <p:nvSpPr>
          <p:cNvPr id="32" name="Rectangle 31"/>
          <p:cNvSpPr/>
          <p:nvPr/>
        </p:nvSpPr>
        <p:spPr bwMode="auto">
          <a:xfrm>
            <a:off x="4763" y="17463"/>
            <a:ext cx="9139237" cy="3206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anose="020F0502020204030204" pitchFamily="34" charset="0"/>
            </a:endParaRPr>
          </a:p>
        </p:txBody>
      </p:sp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1239838" y="554038"/>
            <a:ext cx="7677150" cy="3640137"/>
            <a:chOff x="1239838" y="554038"/>
            <a:chExt cx="7677150" cy="3640137"/>
          </a:xfrm>
        </p:grpSpPr>
        <p:grpSp>
          <p:nvGrpSpPr>
            <p:cNvPr id="23605" name="Groupe 1"/>
            <p:cNvGrpSpPr>
              <a:grpSpLocks/>
            </p:cNvGrpSpPr>
            <p:nvPr/>
          </p:nvGrpSpPr>
          <p:grpSpPr bwMode="auto">
            <a:xfrm>
              <a:off x="1239838" y="554038"/>
              <a:ext cx="7677150" cy="3640137"/>
              <a:chOff x="1239838" y="554038"/>
              <a:chExt cx="7677150" cy="3640137"/>
            </a:xfrm>
          </p:grpSpPr>
          <p:sp>
            <p:nvSpPr>
              <p:cNvPr id="23607" name="Rectangle 7"/>
              <p:cNvSpPr>
                <a:spLocks noChangeArrowheads="1"/>
              </p:cNvSpPr>
              <p:nvPr/>
            </p:nvSpPr>
            <p:spPr bwMode="auto">
              <a:xfrm>
                <a:off x="7610475" y="554038"/>
                <a:ext cx="1306513" cy="30797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fr-FR" altLang="en-US" sz="1400" i="0">
                    <a:solidFill>
                      <a:srgbClr val="006600"/>
                    </a:solidFill>
                  </a:rPr>
                  <a:t>INRA, ISP, Tours</a:t>
                </a:r>
              </a:p>
            </p:txBody>
          </p:sp>
          <p:sp>
            <p:nvSpPr>
              <p:cNvPr id="23608" name="Rectangle 30"/>
              <p:cNvSpPr>
                <a:spLocks noChangeArrowheads="1"/>
              </p:cNvSpPr>
              <p:nvPr/>
            </p:nvSpPr>
            <p:spPr bwMode="auto">
              <a:xfrm>
                <a:off x="7119782" y="2881093"/>
                <a:ext cx="1476531" cy="460375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fr-FR" altLang="en-US" b="1">
                    <a:solidFill>
                      <a:schemeClr val="accent2"/>
                    </a:solidFill>
                  </a:rPr>
                  <a:t>Thèse Larbi Bedrani (2010-2013)</a:t>
                </a:r>
              </a:p>
            </p:txBody>
          </p:sp>
          <p:pic>
            <p:nvPicPr>
              <p:cNvPr id="23609" name="Picture 8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9838" y="1047750"/>
                <a:ext cx="5641183" cy="3146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3606" name="Rectangle 1"/>
            <p:cNvSpPr>
              <a:spLocks noChangeArrowheads="1"/>
            </p:cNvSpPr>
            <p:nvPr/>
          </p:nvSpPr>
          <p:spPr bwMode="auto">
            <a:xfrm>
              <a:off x="4430713" y="1173163"/>
              <a:ext cx="25590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b="1"/>
                <a:t>Stimulation de l’immunité des poules</a:t>
              </a:r>
              <a:endParaRPr lang="fr-FR" altLang="en-US"/>
            </a:p>
          </p:txBody>
        </p:sp>
      </p:grpSp>
      <p:grpSp>
        <p:nvGrpSpPr>
          <p:cNvPr id="38" name="Groupe 37"/>
          <p:cNvGrpSpPr>
            <a:grpSpLocks/>
          </p:cNvGrpSpPr>
          <p:nvPr/>
        </p:nvGrpSpPr>
        <p:grpSpPr bwMode="auto">
          <a:xfrm>
            <a:off x="428625" y="3946525"/>
            <a:ext cx="7929563" cy="2740025"/>
            <a:chOff x="428654" y="3946525"/>
            <a:chExt cx="7929901" cy="2740025"/>
          </a:xfrm>
        </p:grpSpPr>
        <p:sp>
          <p:nvSpPr>
            <p:cNvPr id="23561" name="Rectangle 26"/>
            <p:cNvSpPr>
              <a:spLocks noChangeArrowheads="1"/>
            </p:cNvSpPr>
            <p:nvPr/>
          </p:nvSpPr>
          <p:spPr bwMode="auto">
            <a:xfrm>
              <a:off x="428654" y="3946525"/>
              <a:ext cx="3298825" cy="274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562" name="Rectangle 27"/>
            <p:cNvSpPr>
              <a:spLocks noChangeArrowheads="1"/>
            </p:cNvSpPr>
            <p:nvPr/>
          </p:nvSpPr>
          <p:spPr bwMode="auto">
            <a:xfrm>
              <a:off x="900142" y="4364038"/>
              <a:ext cx="2378075" cy="159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563" name="Rectangle 61"/>
            <p:cNvSpPr>
              <a:spLocks noChangeArrowheads="1"/>
            </p:cNvSpPr>
            <p:nvPr/>
          </p:nvSpPr>
          <p:spPr bwMode="auto">
            <a:xfrm>
              <a:off x="2030442" y="6369050"/>
              <a:ext cx="1616075" cy="236538"/>
            </a:xfrm>
            <a:prstGeom prst="rect">
              <a:avLst/>
            </a:prstGeom>
            <a:noFill/>
            <a:ln w="2381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3564" name="Groupe 28716"/>
            <p:cNvGrpSpPr>
              <a:grpSpLocks/>
            </p:cNvGrpSpPr>
            <p:nvPr/>
          </p:nvGrpSpPr>
          <p:grpSpPr bwMode="auto">
            <a:xfrm>
              <a:off x="1421297" y="3946525"/>
              <a:ext cx="1804918" cy="2659063"/>
              <a:chOff x="1166019" y="4025900"/>
              <a:chExt cx="1596040" cy="2624663"/>
            </a:xfrm>
          </p:grpSpPr>
          <p:sp>
            <p:nvSpPr>
              <p:cNvPr id="23567" name="Line 44"/>
              <p:cNvSpPr>
                <a:spLocks noChangeShapeType="1"/>
              </p:cNvSpPr>
              <p:nvPr/>
            </p:nvSpPr>
            <p:spPr bwMode="auto">
              <a:xfrm flipV="1">
                <a:off x="1527177" y="5946776"/>
                <a:ext cx="1130300" cy="47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68" name="Line 50"/>
              <p:cNvSpPr>
                <a:spLocks noChangeShapeType="1"/>
              </p:cNvSpPr>
              <p:nvPr/>
            </p:nvSpPr>
            <p:spPr bwMode="auto">
              <a:xfrm flipV="1">
                <a:off x="1527176" y="4364038"/>
                <a:ext cx="0" cy="158750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69" name="Line 51"/>
              <p:cNvSpPr>
                <a:spLocks noChangeShapeType="1"/>
              </p:cNvSpPr>
              <p:nvPr/>
            </p:nvSpPr>
            <p:spPr bwMode="auto">
              <a:xfrm flipH="1">
                <a:off x="1482726" y="5951538"/>
                <a:ext cx="44450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70" name="Rectangle 52"/>
              <p:cNvSpPr>
                <a:spLocks noChangeArrowheads="1"/>
              </p:cNvSpPr>
              <p:nvPr/>
            </p:nvSpPr>
            <p:spPr bwMode="auto">
              <a:xfrm>
                <a:off x="1317626" y="5900738"/>
                <a:ext cx="149225" cy="120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700" b="1" i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0.0</a:t>
                </a:r>
                <a:endParaRPr lang="en-US" altLang="en-US"/>
              </a:p>
            </p:txBody>
          </p:sp>
          <p:sp>
            <p:nvSpPr>
              <p:cNvPr id="23571" name="Line 53"/>
              <p:cNvSpPr>
                <a:spLocks noChangeShapeType="1"/>
              </p:cNvSpPr>
              <p:nvPr/>
            </p:nvSpPr>
            <p:spPr bwMode="auto">
              <a:xfrm flipH="1">
                <a:off x="1482726" y="5554663"/>
                <a:ext cx="44450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72" name="Rectangle 54"/>
              <p:cNvSpPr>
                <a:spLocks noChangeArrowheads="1"/>
              </p:cNvSpPr>
              <p:nvPr/>
            </p:nvSpPr>
            <p:spPr bwMode="auto">
              <a:xfrm>
                <a:off x="1317626" y="5503863"/>
                <a:ext cx="149225" cy="120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700" b="1" i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0.1</a:t>
                </a:r>
                <a:endParaRPr lang="en-US" altLang="en-US"/>
              </a:p>
            </p:txBody>
          </p:sp>
          <p:sp>
            <p:nvSpPr>
              <p:cNvPr id="23573" name="Line 55"/>
              <p:cNvSpPr>
                <a:spLocks noChangeShapeType="1"/>
              </p:cNvSpPr>
              <p:nvPr/>
            </p:nvSpPr>
            <p:spPr bwMode="auto">
              <a:xfrm flipH="1">
                <a:off x="1482726" y="5157788"/>
                <a:ext cx="44450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74" name="Rectangle 56"/>
              <p:cNvSpPr>
                <a:spLocks noChangeArrowheads="1"/>
              </p:cNvSpPr>
              <p:nvPr/>
            </p:nvSpPr>
            <p:spPr bwMode="auto">
              <a:xfrm>
                <a:off x="1317626" y="5105400"/>
                <a:ext cx="149225" cy="120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700" b="1" i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0.2</a:t>
                </a:r>
                <a:endParaRPr lang="en-US" altLang="en-US"/>
              </a:p>
            </p:txBody>
          </p:sp>
          <p:sp>
            <p:nvSpPr>
              <p:cNvPr id="23575" name="Line 57"/>
              <p:cNvSpPr>
                <a:spLocks noChangeShapeType="1"/>
              </p:cNvSpPr>
              <p:nvPr/>
            </p:nvSpPr>
            <p:spPr bwMode="auto">
              <a:xfrm flipH="1">
                <a:off x="1482726" y="4760913"/>
                <a:ext cx="44450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76" name="Rectangle 58"/>
              <p:cNvSpPr>
                <a:spLocks noChangeArrowheads="1"/>
              </p:cNvSpPr>
              <p:nvPr/>
            </p:nvSpPr>
            <p:spPr bwMode="auto">
              <a:xfrm>
                <a:off x="1317626" y="4708525"/>
                <a:ext cx="149225" cy="120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700" b="1" i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0.3</a:t>
                </a:r>
                <a:endParaRPr lang="en-US" altLang="en-US"/>
              </a:p>
            </p:txBody>
          </p:sp>
          <p:sp>
            <p:nvSpPr>
              <p:cNvPr id="23577" name="Line 59"/>
              <p:cNvSpPr>
                <a:spLocks noChangeShapeType="1"/>
              </p:cNvSpPr>
              <p:nvPr/>
            </p:nvSpPr>
            <p:spPr bwMode="auto">
              <a:xfrm flipH="1">
                <a:off x="1482726" y="4364038"/>
                <a:ext cx="44450" cy="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78" name="Rectangle 60"/>
              <p:cNvSpPr>
                <a:spLocks noChangeArrowheads="1"/>
              </p:cNvSpPr>
              <p:nvPr/>
            </p:nvSpPr>
            <p:spPr bwMode="auto">
              <a:xfrm>
                <a:off x="1317626" y="4311650"/>
                <a:ext cx="149225" cy="120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700" b="1" i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0.4</a:t>
                </a:r>
                <a:endParaRPr lang="en-US" altLang="en-US"/>
              </a:p>
            </p:txBody>
          </p:sp>
          <p:sp>
            <p:nvSpPr>
              <p:cNvPr id="23579" name="Rectangle 63"/>
              <p:cNvSpPr>
                <a:spLocks noChangeArrowheads="1"/>
              </p:cNvSpPr>
              <p:nvPr/>
            </p:nvSpPr>
            <p:spPr bwMode="auto">
              <a:xfrm>
                <a:off x="1536701" y="6376988"/>
                <a:ext cx="919163" cy="196850"/>
              </a:xfrm>
              <a:prstGeom prst="rect">
                <a:avLst/>
              </a:prstGeom>
              <a:noFill/>
              <a:ln w="23813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23580" name="Groupe 28715"/>
              <p:cNvGrpSpPr>
                <a:grpSpLocks/>
              </p:cNvGrpSpPr>
              <p:nvPr/>
            </p:nvGrpSpPr>
            <p:grpSpPr bwMode="auto">
              <a:xfrm>
                <a:off x="1562228" y="4200525"/>
                <a:ext cx="1130300" cy="2359026"/>
                <a:chOff x="2943226" y="4200525"/>
                <a:chExt cx="1130300" cy="2359026"/>
              </a:xfrm>
            </p:grpSpPr>
            <p:sp>
              <p:nvSpPr>
                <p:cNvPr id="23585" name="Rectangle 36"/>
                <p:cNvSpPr>
                  <a:spLocks noChangeArrowheads="1"/>
                </p:cNvSpPr>
                <p:nvPr/>
              </p:nvSpPr>
              <p:spPr bwMode="auto">
                <a:xfrm>
                  <a:off x="3033713" y="4481513"/>
                  <a:ext cx="317500" cy="14700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586" name="Freeform 37"/>
                <p:cNvSpPr>
                  <a:spLocks/>
                </p:cNvSpPr>
                <p:nvPr/>
              </p:nvSpPr>
              <p:spPr bwMode="auto">
                <a:xfrm>
                  <a:off x="3033713" y="4481513"/>
                  <a:ext cx="315913" cy="1465263"/>
                </a:xfrm>
                <a:custGeom>
                  <a:avLst/>
                  <a:gdLst>
                    <a:gd name="T0" fmla="*/ 0 w 239"/>
                    <a:gd name="T1" fmla="*/ 2147483647 h 1107"/>
                    <a:gd name="T2" fmla="*/ 0 w 239"/>
                    <a:gd name="T3" fmla="*/ 2147483647 h 1107"/>
                    <a:gd name="T4" fmla="*/ 0 w 239"/>
                    <a:gd name="T5" fmla="*/ 0 h 1107"/>
                    <a:gd name="T6" fmla="*/ 2147483647 w 239"/>
                    <a:gd name="T7" fmla="*/ 0 h 1107"/>
                    <a:gd name="T8" fmla="*/ 2147483647 w 239"/>
                    <a:gd name="T9" fmla="*/ 2147483647 h 11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9" h="1107">
                      <a:moveTo>
                        <a:pt x="0" y="1107"/>
                      </a:moveTo>
                      <a:lnTo>
                        <a:pt x="0" y="1107"/>
                      </a:lnTo>
                      <a:lnTo>
                        <a:pt x="0" y="0"/>
                      </a:lnTo>
                      <a:lnTo>
                        <a:pt x="239" y="0"/>
                      </a:lnTo>
                      <a:lnTo>
                        <a:pt x="239" y="1107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87" name="Freeform 38"/>
                <p:cNvSpPr>
                  <a:spLocks/>
                </p:cNvSpPr>
                <p:nvPr/>
              </p:nvSpPr>
              <p:spPr bwMode="auto">
                <a:xfrm>
                  <a:off x="3113088" y="4443413"/>
                  <a:ext cx="158750" cy="0"/>
                </a:xfrm>
                <a:custGeom>
                  <a:avLst/>
                  <a:gdLst>
                    <a:gd name="T0" fmla="*/ 0 w 120"/>
                    <a:gd name="T1" fmla="*/ 2147483647 w 120"/>
                    <a:gd name="T2" fmla="*/ 0 w 120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120">
                      <a:moveTo>
                        <a:pt x="0" y="0"/>
                      </a:move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88" name="Line 39"/>
                <p:cNvSpPr>
                  <a:spLocks noChangeShapeType="1"/>
                </p:cNvSpPr>
                <p:nvPr/>
              </p:nvSpPr>
              <p:spPr bwMode="auto">
                <a:xfrm>
                  <a:off x="3192463" y="4443413"/>
                  <a:ext cx="0" cy="38100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89" name="Rectangle 40"/>
                <p:cNvSpPr>
                  <a:spLocks noChangeArrowheads="1"/>
                </p:cNvSpPr>
                <p:nvPr/>
              </p:nvSpPr>
              <p:spPr bwMode="auto">
                <a:xfrm>
                  <a:off x="3509963" y="4706938"/>
                  <a:ext cx="317500" cy="12446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590" name="Freeform 41"/>
                <p:cNvSpPr>
                  <a:spLocks/>
                </p:cNvSpPr>
                <p:nvPr/>
              </p:nvSpPr>
              <p:spPr bwMode="auto">
                <a:xfrm>
                  <a:off x="3509963" y="4706938"/>
                  <a:ext cx="315913" cy="1239838"/>
                </a:xfrm>
                <a:custGeom>
                  <a:avLst/>
                  <a:gdLst>
                    <a:gd name="T0" fmla="*/ 0 w 239"/>
                    <a:gd name="T1" fmla="*/ 2147483647 h 937"/>
                    <a:gd name="T2" fmla="*/ 0 w 239"/>
                    <a:gd name="T3" fmla="*/ 2147483647 h 937"/>
                    <a:gd name="T4" fmla="*/ 0 w 239"/>
                    <a:gd name="T5" fmla="*/ 0 h 937"/>
                    <a:gd name="T6" fmla="*/ 2147483647 w 239"/>
                    <a:gd name="T7" fmla="*/ 0 h 937"/>
                    <a:gd name="T8" fmla="*/ 2147483647 w 239"/>
                    <a:gd name="T9" fmla="*/ 2147483647 h 9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9" h="937">
                      <a:moveTo>
                        <a:pt x="0" y="937"/>
                      </a:moveTo>
                      <a:lnTo>
                        <a:pt x="0" y="937"/>
                      </a:lnTo>
                      <a:lnTo>
                        <a:pt x="0" y="0"/>
                      </a:lnTo>
                      <a:lnTo>
                        <a:pt x="239" y="0"/>
                      </a:lnTo>
                      <a:lnTo>
                        <a:pt x="239" y="937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91" name="Freeform 42"/>
                <p:cNvSpPr>
                  <a:spLocks/>
                </p:cNvSpPr>
                <p:nvPr/>
              </p:nvSpPr>
              <p:spPr bwMode="auto">
                <a:xfrm>
                  <a:off x="3589338" y="4635500"/>
                  <a:ext cx="158750" cy="0"/>
                </a:xfrm>
                <a:custGeom>
                  <a:avLst/>
                  <a:gdLst>
                    <a:gd name="T0" fmla="*/ 0 w 120"/>
                    <a:gd name="T1" fmla="*/ 2147483647 w 120"/>
                    <a:gd name="T2" fmla="*/ 0 w 120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120">
                      <a:moveTo>
                        <a:pt x="0" y="0"/>
                      </a:move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92" name="Line 43"/>
                <p:cNvSpPr>
                  <a:spLocks noChangeShapeType="1"/>
                </p:cNvSpPr>
                <p:nvPr/>
              </p:nvSpPr>
              <p:spPr bwMode="auto">
                <a:xfrm>
                  <a:off x="3668713" y="4635500"/>
                  <a:ext cx="0" cy="71438"/>
                </a:xfrm>
                <a:prstGeom prst="line">
                  <a:avLst/>
                </a:pr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93" name="Rectangle 48"/>
                <p:cNvSpPr>
                  <a:spLocks noChangeArrowheads="1"/>
                </p:cNvSpPr>
                <p:nvPr/>
              </p:nvSpPr>
              <p:spPr bwMode="auto">
                <a:xfrm rot="-2700000">
                  <a:off x="3057526" y="6019800"/>
                  <a:ext cx="168275" cy="153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 b="1" i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Ct</a:t>
                  </a:r>
                  <a:endParaRPr lang="en-US" altLang="en-US"/>
                </a:p>
              </p:txBody>
            </p:sp>
            <p:sp>
              <p:nvSpPr>
                <p:cNvPr id="23594" name="Rectangle 49"/>
                <p:cNvSpPr>
                  <a:spLocks noChangeArrowheads="1"/>
                </p:cNvSpPr>
                <p:nvPr/>
              </p:nvSpPr>
              <p:spPr bwMode="auto">
                <a:xfrm rot="-2700000">
                  <a:off x="3459163" y="6049963"/>
                  <a:ext cx="255588" cy="153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 b="1" i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LPS</a:t>
                  </a:r>
                  <a:endParaRPr lang="en-US" altLang="en-US"/>
                </a:p>
              </p:txBody>
            </p:sp>
            <p:sp>
              <p:nvSpPr>
                <p:cNvPr id="23595" name="Rectangle 62"/>
                <p:cNvSpPr>
                  <a:spLocks noChangeArrowheads="1"/>
                </p:cNvSpPr>
                <p:nvPr/>
              </p:nvSpPr>
              <p:spPr bwMode="auto">
                <a:xfrm>
                  <a:off x="2943226" y="6405563"/>
                  <a:ext cx="1130300" cy="153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Staphylococcus aureus</a:t>
                  </a:r>
                  <a:endParaRPr lang="en-US" altLang="en-US"/>
                </a:p>
              </p:txBody>
            </p:sp>
            <p:sp>
              <p:nvSpPr>
                <p:cNvPr id="23596" name="Rectangle 65"/>
                <p:cNvSpPr>
                  <a:spLocks noChangeArrowheads="1"/>
                </p:cNvSpPr>
                <p:nvPr/>
              </p:nvSpPr>
              <p:spPr bwMode="auto">
                <a:xfrm>
                  <a:off x="3135314" y="4200525"/>
                  <a:ext cx="119783" cy="196850"/>
                </a:xfrm>
                <a:prstGeom prst="rect">
                  <a:avLst/>
                </a:prstGeom>
                <a:noFill/>
                <a:ln w="23813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597" name="Rectangle 66"/>
                <p:cNvSpPr>
                  <a:spLocks noChangeArrowheads="1"/>
                </p:cNvSpPr>
                <p:nvPr/>
              </p:nvSpPr>
              <p:spPr bwMode="auto">
                <a:xfrm>
                  <a:off x="3178176" y="4243388"/>
                  <a:ext cx="104775" cy="153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 b="1" i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a</a:t>
                  </a:r>
                  <a:endParaRPr lang="en-US" altLang="en-US"/>
                </a:p>
              </p:txBody>
            </p:sp>
            <p:sp>
              <p:nvSpPr>
                <p:cNvPr id="23598" name="Rectangle 67"/>
                <p:cNvSpPr>
                  <a:spLocks noChangeArrowheads="1"/>
                </p:cNvSpPr>
                <p:nvPr/>
              </p:nvSpPr>
              <p:spPr bwMode="auto">
                <a:xfrm>
                  <a:off x="3605213" y="4391025"/>
                  <a:ext cx="125413" cy="196850"/>
                </a:xfrm>
                <a:prstGeom prst="rect">
                  <a:avLst/>
                </a:prstGeom>
                <a:noFill/>
                <a:ln w="23813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599" name="Rectangle 68"/>
                <p:cNvSpPr>
                  <a:spLocks noChangeArrowheads="1"/>
                </p:cNvSpPr>
                <p:nvPr/>
              </p:nvSpPr>
              <p:spPr bwMode="auto">
                <a:xfrm>
                  <a:off x="3640138" y="4433888"/>
                  <a:ext cx="112713" cy="153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900" b="1" i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b</a:t>
                  </a:r>
                  <a:endParaRPr lang="en-US" altLang="en-US"/>
                </a:p>
              </p:txBody>
            </p:sp>
            <p:sp>
              <p:nvSpPr>
                <p:cNvPr id="23600" name="Line 74"/>
                <p:cNvSpPr>
                  <a:spLocks noChangeShapeType="1"/>
                </p:cNvSpPr>
                <p:nvPr/>
              </p:nvSpPr>
              <p:spPr bwMode="auto">
                <a:xfrm>
                  <a:off x="3049588" y="6281738"/>
                  <a:ext cx="781050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01" name="Line 75"/>
                <p:cNvSpPr>
                  <a:spLocks noChangeShapeType="1"/>
                </p:cNvSpPr>
                <p:nvPr/>
              </p:nvSpPr>
              <p:spPr bwMode="auto">
                <a:xfrm>
                  <a:off x="3049588" y="6237288"/>
                  <a:ext cx="0" cy="873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02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3049588" y="6237288"/>
                  <a:ext cx="0" cy="873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03" name="Line 77"/>
                <p:cNvSpPr>
                  <a:spLocks noChangeShapeType="1"/>
                </p:cNvSpPr>
                <p:nvPr/>
              </p:nvSpPr>
              <p:spPr bwMode="auto">
                <a:xfrm>
                  <a:off x="3830638" y="6237288"/>
                  <a:ext cx="0" cy="873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04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3830638" y="6237288"/>
                  <a:ext cx="0" cy="8731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3581" name="Rectangle 79"/>
              <p:cNvSpPr>
                <a:spLocks noChangeArrowheads="1"/>
              </p:cNvSpPr>
              <p:nvPr/>
            </p:nvSpPr>
            <p:spPr bwMode="auto">
              <a:xfrm>
                <a:off x="1341438" y="4025900"/>
                <a:ext cx="165100" cy="236538"/>
              </a:xfrm>
              <a:prstGeom prst="rect">
                <a:avLst/>
              </a:prstGeom>
              <a:noFill/>
              <a:ln w="23813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582" name="Rectangle 80"/>
              <p:cNvSpPr>
                <a:spLocks noChangeArrowheads="1"/>
              </p:cNvSpPr>
              <p:nvPr/>
            </p:nvSpPr>
            <p:spPr bwMode="auto">
              <a:xfrm>
                <a:off x="1373188" y="4051300"/>
                <a:ext cx="179388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b="1" i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B</a:t>
                </a:r>
                <a:endParaRPr lang="en-US" altLang="en-US"/>
              </a:p>
            </p:txBody>
          </p:sp>
          <p:sp>
            <p:nvSpPr>
              <p:cNvPr id="23583" name="Rectangle 81"/>
              <p:cNvSpPr>
                <a:spLocks noChangeArrowheads="1"/>
              </p:cNvSpPr>
              <p:nvPr/>
            </p:nvSpPr>
            <p:spPr bwMode="auto">
              <a:xfrm rot="-5400000">
                <a:off x="561976" y="5046663"/>
                <a:ext cx="1377950" cy="169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b="1" i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Densité optique (600nm)</a:t>
                </a:r>
                <a:endParaRPr lang="en-US" altLang="en-US"/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1561538" y="4199833"/>
                <a:ext cx="1200285" cy="245073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3565" name="ZoneTexte 2"/>
            <p:cNvSpPr txBox="1">
              <a:spLocks noChangeArrowheads="1"/>
            </p:cNvSpPr>
            <p:nvPr/>
          </p:nvSpPr>
          <p:spPr bwMode="auto">
            <a:xfrm>
              <a:off x="3947347" y="4827798"/>
              <a:ext cx="4411208" cy="276999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>
                  <a:solidFill>
                    <a:srgbClr val="00B0F0"/>
                  </a:solidFill>
                </a:rPr>
                <a:t>Bedrani et al., 2012, Veterinary immunology and immunopathology </a:t>
              </a:r>
              <a:endParaRPr lang="en-US" altLang="en-US">
                <a:solidFill>
                  <a:srgbClr val="00B0F0"/>
                </a:solidFill>
              </a:endParaRPr>
            </a:p>
          </p:txBody>
        </p:sp>
        <p:sp>
          <p:nvSpPr>
            <p:cNvPr id="23566" name="ZoneTexte 2"/>
            <p:cNvSpPr txBox="1">
              <a:spLocks noChangeArrowheads="1"/>
            </p:cNvSpPr>
            <p:nvPr/>
          </p:nvSpPr>
          <p:spPr bwMode="auto">
            <a:xfrm>
              <a:off x="3950662" y="5208795"/>
              <a:ext cx="2620397" cy="276999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>
                  <a:solidFill>
                    <a:srgbClr val="00B0F0"/>
                  </a:solidFill>
                </a:rPr>
                <a:t>Bedrani et al., 2013, BMC Microbiology</a:t>
              </a:r>
              <a:endParaRPr lang="en-US" altLang="en-US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51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212725" y="636588"/>
            <a:ext cx="4179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fr-FR" altLang="en-US" sz="1600" b="1">
                <a:solidFill>
                  <a:srgbClr val="C00000"/>
                </a:solidFill>
              </a:rPr>
              <a:t>Par l’environnement de la poule et de l’œuf </a:t>
            </a:r>
          </a:p>
        </p:txBody>
      </p:sp>
      <p:sp>
        <p:nvSpPr>
          <p:cNvPr id="25" name="ZoneTexte 33"/>
          <p:cNvSpPr txBox="1">
            <a:spLocks noChangeArrowheads="1"/>
          </p:cNvSpPr>
          <p:nvPr/>
        </p:nvSpPr>
        <p:spPr bwMode="auto">
          <a:xfrm>
            <a:off x="6586538" y="3175"/>
            <a:ext cx="2543175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III. Variabilité des défenses</a:t>
            </a:r>
            <a:endParaRPr lang="fr-FR" altLang="en-US" sz="1400" dirty="0" smtClean="0"/>
          </a:p>
        </p:txBody>
      </p:sp>
      <p:sp>
        <p:nvSpPr>
          <p:cNvPr id="26" name="ZoneTexte 33"/>
          <p:cNvSpPr txBox="1">
            <a:spLocks noChangeArrowheads="1"/>
          </p:cNvSpPr>
          <p:nvPr/>
        </p:nvSpPr>
        <p:spPr bwMode="auto">
          <a:xfrm>
            <a:off x="3551238" y="20638"/>
            <a:ext cx="3035300" cy="338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II. Caractérisation des défenses</a:t>
            </a:r>
            <a:endParaRPr lang="fr-FR" altLang="en-US" sz="1400" dirty="0" smtClean="0"/>
          </a:p>
        </p:txBody>
      </p:sp>
      <p:sp>
        <p:nvSpPr>
          <p:cNvPr id="27" name="ZoneTexte 33"/>
          <p:cNvSpPr txBox="1">
            <a:spLocks noChangeArrowheads="1"/>
          </p:cNvSpPr>
          <p:nvPr/>
        </p:nvSpPr>
        <p:spPr bwMode="auto">
          <a:xfrm>
            <a:off x="0" y="0"/>
            <a:ext cx="3551238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I. Analyse exhaustive des protéines</a:t>
            </a:r>
            <a:endParaRPr lang="fr-FR" altLang="en-US" sz="1400" dirty="0" smtClean="0"/>
          </a:p>
        </p:txBody>
      </p:sp>
      <p:sp>
        <p:nvSpPr>
          <p:cNvPr id="28" name="Rectangle 27"/>
          <p:cNvSpPr/>
          <p:nvPr/>
        </p:nvSpPr>
        <p:spPr bwMode="auto">
          <a:xfrm>
            <a:off x="4763" y="17463"/>
            <a:ext cx="9139237" cy="3206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anose="020F0502020204030204" pitchFamily="34" charset="0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6956425" y="747713"/>
            <a:ext cx="1774825" cy="954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1400" i="0">
                <a:solidFill>
                  <a:srgbClr val="006600"/>
                </a:solidFill>
              </a:rPr>
              <a:t>INRA, STLO, Rennes</a:t>
            </a:r>
          </a:p>
          <a:p>
            <a:pPr eaLnBrk="1" hangingPunct="1"/>
            <a:r>
              <a:rPr lang="fr-FR" altLang="en-US" sz="1400" i="0">
                <a:solidFill>
                  <a:srgbClr val="006600"/>
                </a:solidFill>
              </a:rPr>
              <a:t>INRA, UE-PEAT, Tours</a:t>
            </a:r>
          </a:p>
          <a:p>
            <a:pPr eaLnBrk="1" hangingPunct="1"/>
            <a:r>
              <a:rPr lang="fr-FR" altLang="en-US" sz="1400" i="0">
                <a:solidFill>
                  <a:srgbClr val="006600"/>
                </a:solidFill>
              </a:rPr>
              <a:t>INRA, PAIB-PRC, Tours</a:t>
            </a:r>
          </a:p>
          <a:p>
            <a:pPr eaLnBrk="1" hangingPunct="1"/>
            <a:r>
              <a:rPr lang="fr-FR" altLang="en-US" sz="1400" i="0">
                <a:solidFill>
                  <a:schemeClr val="accent2"/>
                </a:solidFill>
              </a:rPr>
              <a:t>ITAVI</a:t>
            </a:r>
            <a:endParaRPr lang="en-US" altLang="en-US" sz="1400">
              <a:solidFill>
                <a:schemeClr val="accent2"/>
              </a:solidFill>
            </a:endParaRPr>
          </a:p>
        </p:txBody>
      </p:sp>
      <p:grpSp>
        <p:nvGrpSpPr>
          <p:cNvPr id="4" name="Groupe 3"/>
          <p:cNvGrpSpPr>
            <a:grpSpLocks/>
          </p:cNvGrpSpPr>
          <p:nvPr/>
        </p:nvGrpSpPr>
        <p:grpSpPr bwMode="auto">
          <a:xfrm>
            <a:off x="22225" y="2130425"/>
            <a:ext cx="9158288" cy="4113213"/>
            <a:chOff x="39688" y="2602707"/>
            <a:chExt cx="9158287" cy="4112418"/>
          </a:xfrm>
        </p:grpSpPr>
        <p:sp>
          <p:nvSpPr>
            <p:cNvPr id="2" name="ZoneTexte 3"/>
            <p:cNvSpPr txBox="1">
              <a:spLocks noChangeArrowheads="1"/>
            </p:cNvSpPr>
            <p:nvPr/>
          </p:nvSpPr>
          <p:spPr bwMode="auto">
            <a:xfrm>
              <a:off x="2938463" y="6407210"/>
              <a:ext cx="1922463" cy="30791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en-US" sz="1400" b="1" dirty="0" smtClean="0">
                  <a:solidFill>
                    <a:schemeClr val="accent6"/>
                  </a:solidFill>
                </a:rPr>
                <a:t>Soumis à l’ANR en 2014</a:t>
              </a:r>
              <a:endParaRPr lang="en-US" altLang="en-US" sz="1400" b="1" dirty="0" smtClean="0">
                <a:solidFill>
                  <a:schemeClr val="accent6"/>
                </a:solidFill>
              </a:endParaRPr>
            </a:p>
          </p:txBody>
        </p:sp>
        <p:grpSp>
          <p:nvGrpSpPr>
            <p:cNvPr id="24586" name="Groupe 3"/>
            <p:cNvGrpSpPr>
              <a:grpSpLocks/>
            </p:cNvGrpSpPr>
            <p:nvPr/>
          </p:nvGrpSpPr>
          <p:grpSpPr bwMode="auto">
            <a:xfrm>
              <a:off x="39688" y="2602707"/>
              <a:ext cx="9158287" cy="3617912"/>
              <a:chOff x="40199" y="2602643"/>
              <a:chExt cx="9157010" cy="3617794"/>
            </a:xfrm>
          </p:grpSpPr>
          <p:sp>
            <p:nvSpPr>
              <p:cNvPr id="55" name="Ellipse 54"/>
              <p:cNvSpPr/>
              <p:nvPr/>
            </p:nvSpPr>
            <p:spPr>
              <a:xfrm rot="19994549">
                <a:off x="2044932" y="2885154"/>
                <a:ext cx="553960" cy="333300"/>
              </a:xfrm>
              <a:prstGeom prst="ellipse">
                <a:avLst/>
              </a:prstGeom>
              <a:solidFill>
                <a:srgbClr val="F3C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i="0" kern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4591" name="Picture 1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9" t="13097" r="2168" b="14980"/>
              <a:stretch>
                <a:fillRect/>
              </a:stretch>
            </p:blipFill>
            <p:spPr bwMode="auto">
              <a:xfrm>
                <a:off x="2818027" y="3572951"/>
                <a:ext cx="1060106" cy="613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9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901" y="3278616"/>
                <a:ext cx="1323161" cy="927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93" name="ZoneTexte 57"/>
              <p:cNvSpPr txBox="1">
                <a:spLocks noChangeArrowheads="1"/>
              </p:cNvSpPr>
              <p:nvPr/>
            </p:nvSpPr>
            <p:spPr bwMode="auto">
              <a:xfrm>
                <a:off x="40199" y="4357538"/>
                <a:ext cx="191831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fr-FR" altLang="en-US" sz="1400" b="1" i="0">
                    <a:solidFill>
                      <a:srgbClr val="000000"/>
                    </a:solidFill>
                  </a:rPr>
                  <a:t>Poule</a:t>
                </a:r>
              </a:p>
              <a:p>
                <a:pPr algn="ctr" eaLnBrk="1" hangingPunct="1"/>
                <a:r>
                  <a:rPr lang="fr-FR" altLang="en-US" sz="1400" i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 </a:t>
                </a:r>
                <a:r>
                  <a:rPr lang="fr-FR" altLang="en-US" sz="1400" i="0">
                    <a:solidFill>
                      <a:srgbClr val="000000"/>
                    </a:solidFill>
                  </a:rPr>
                  <a:t>âge, coup de chaleur</a:t>
                </a:r>
              </a:p>
            </p:txBody>
          </p:sp>
          <p:sp>
            <p:nvSpPr>
              <p:cNvPr id="24594" name="ZoneTexte 58"/>
              <p:cNvSpPr txBox="1">
                <a:spLocks noChangeArrowheads="1"/>
              </p:cNvSpPr>
              <p:nvPr/>
            </p:nvSpPr>
            <p:spPr bwMode="auto">
              <a:xfrm>
                <a:off x="2036320" y="4357538"/>
                <a:ext cx="295232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fr-FR" altLang="en-US" sz="1400" b="1" i="0">
                    <a:solidFill>
                      <a:srgbClr val="000000"/>
                    </a:solidFill>
                  </a:rPr>
                  <a:t>Conditions de conservation des œufs</a:t>
                </a:r>
              </a:p>
              <a:p>
                <a:pPr algn="ctr" eaLnBrk="1" hangingPunct="1"/>
                <a:r>
                  <a:rPr lang="fr-FR" altLang="en-US" sz="1400" i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 </a:t>
                </a:r>
                <a:r>
                  <a:rPr lang="fr-FR" altLang="en-US" sz="1400" i="0">
                    <a:solidFill>
                      <a:srgbClr val="000000"/>
                    </a:solidFill>
                  </a:rPr>
                  <a:t>temps, </a:t>
                </a:r>
                <a:r>
                  <a:rPr lang="fr-FR" altLang="en-US" sz="1400" i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 </a:t>
                </a:r>
                <a:r>
                  <a:rPr lang="fr-FR" altLang="en-US" sz="1400" i="0">
                    <a:solidFill>
                      <a:srgbClr val="000000"/>
                    </a:solidFill>
                  </a:rPr>
                  <a:t>température</a:t>
                </a:r>
              </a:p>
            </p:txBody>
          </p:sp>
          <p:sp>
            <p:nvSpPr>
              <p:cNvPr id="62" name="Flèche droite 61"/>
              <p:cNvSpPr/>
              <p:nvPr/>
            </p:nvSpPr>
            <p:spPr>
              <a:xfrm>
                <a:off x="313211" y="4194547"/>
                <a:ext cx="4680885" cy="217438"/>
              </a:xfrm>
              <a:prstGeom prst="rightArrow">
                <a:avLst/>
              </a:prstGeom>
              <a:solidFill>
                <a:sysClr val="window" lastClr="FFFFFF">
                  <a:lumMod val="65000"/>
                </a:sysClr>
              </a:soli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i="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596" name="ZoneTexte 62"/>
              <p:cNvSpPr txBox="1">
                <a:spLocks noChangeArrowheads="1"/>
              </p:cNvSpPr>
              <p:nvPr/>
            </p:nvSpPr>
            <p:spPr bwMode="auto">
              <a:xfrm>
                <a:off x="313901" y="2778404"/>
                <a:ext cx="88833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fr-FR" altLang="en-US" sz="1800">
                    <a:solidFill>
                      <a:srgbClr val="000000"/>
                    </a:solidFill>
                  </a:rPr>
                  <a:t>Projet </a:t>
                </a:r>
                <a:r>
                  <a:rPr lang="fr-FR" altLang="en-US" sz="1800" b="1">
                    <a:solidFill>
                      <a:srgbClr val="000000"/>
                    </a:solidFill>
                  </a:rPr>
                  <a:t>ELIPSE : </a:t>
                </a:r>
                <a:r>
                  <a:rPr lang="fr-FR" altLang="en-US" sz="1800" b="1" u="sng">
                    <a:solidFill>
                      <a:srgbClr val="000000"/>
                    </a:solidFill>
                  </a:rPr>
                  <a:t>E</a:t>
                </a:r>
                <a:r>
                  <a:rPr lang="fr-FR" altLang="en-US" sz="1800">
                    <a:solidFill>
                      <a:srgbClr val="000000"/>
                    </a:solidFill>
                  </a:rPr>
                  <a:t>nhance the </a:t>
                </a:r>
                <a:r>
                  <a:rPr lang="fr-FR" altLang="en-US" sz="1800" b="1" u="sng">
                    <a:solidFill>
                      <a:srgbClr val="000000"/>
                    </a:solidFill>
                  </a:rPr>
                  <a:t>L</a:t>
                </a:r>
                <a:r>
                  <a:rPr lang="fr-FR" altLang="en-US" sz="1800">
                    <a:solidFill>
                      <a:srgbClr val="000000"/>
                    </a:solidFill>
                  </a:rPr>
                  <a:t>evel of </a:t>
                </a:r>
                <a:r>
                  <a:rPr lang="fr-FR" altLang="en-US" sz="1800" b="1" u="sng">
                    <a:solidFill>
                      <a:srgbClr val="000000"/>
                    </a:solidFill>
                  </a:rPr>
                  <a:t>I</a:t>
                </a:r>
                <a:r>
                  <a:rPr lang="fr-FR" altLang="en-US" sz="1800">
                    <a:solidFill>
                      <a:srgbClr val="000000"/>
                    </a:solidFill>
                  </a:rPr>
                  <a:t>nternal </a:t>
                </a:r>
                <a:r>
                  <a:rPr lang="fr-FR" altLang="en-US" sz="1800" b="1" u="sng">
                    <a:solidFill>
                      <a:srgbClr val="000000"/>
                    </a:solidFill>
                  </a:rPr>
                  <a:t>P</a:t>
                </a:r>
                <a:r>
                  <a:rPr lang="fr-FR" altLang="en-US" sz="1800">
                    <a:solidFill>
                      <a:srgbClr val="000000"/>
                    </a:solidFill>
                  </a:rPr>
                  <a:t>rotections of </a:t>
                </a:r>
                <a:r>
                  <a:rPr lang="fr-FR" altLang="en-US" sz="1800" b="1" u="sng">
                    <a:solidFill>
                      <a:srgbClr val="000000"/>
                    </a:solidFill>
                  </a:rPr>
                  <a:t>S</a:t>
                </a:r>
                <a:r>
                  <a:rPr lang="fr-FR" altLang="en-US" sz="1800">
                    <a:solidFill>
                      <a:srgbClr val="000000"/>
                    </a:solidFill>
                  </a:rPr>
                  <a:t>hell </a:t>
                </a:r>
                <a:r>
                  <a:rPr lang="fr-FR" altLang="en-US" sz="1800" b="1" u="sng">
                    <a:solidFill>
                      <a:srgbClr val="000000"/>
                    </a:solidFill>
                  </a:rPr>
                  <a:t>E</a:t>
                </a:r>
                <a:r>
                  <a:rPr lang="fr-FR" altLang="en-US" sz="1800">
                    <a:solidFill>
                      <a:srgbClr val="000000"/>
                    </a:solidFill>
                  </a:rPr>
                  <a:t>ggs</a:t>
                </a:r>
              </a:p>
            </p:txBody>
          </p:sp>
          <p:sp>
            <p:nvSpPr>
              <p:cNvPr id="24597" name="ZoneTexte 63"/>
              <p:cNvSpPr txBox="1">
                <a:spLocks noChangeArrowheads="1"/>
              </p:cNvSpPr>
              <p:nvPr/>
            </p:nvSpPr>
            <p:spPr bwMode="auto">
              <a:xfrm>
                <a:off x="5288872" y="3750645"/>
                <a:ext cx="2016224" cy="5232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fr-FR" altLang="en-US" sz="1400" b="1" i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 </a:t>
                </a:r>
                <a:r>
                  <a:rPr lang="fr-FR" altLang="en-US" sz="1400" b="1" i="0">
                    <a:solidFill>
                      <a:srgbClr val="000000"/>
                    </a:solidFill>
                  </a:rPr>
                  <a:t>qualité physico-chimique de l’œuf</a:t>
                </a:r>
              </a:p>
            </p:txBody>
          </p:sp>
          <p:sp>
            <p:nvSpPr>
              <p:cNvPr id="24598" name="ZoneTexte 64"/>
              <p:cNvSpPr txBox="1">
                <a:spLocks noChangeArrowheads="1"/>
              </p:cNvSpPr>
              <p:nvPr/>
            </p:nvSpPr>
            <p:spPr bwMode="auto">
              <a:xfrm>
                <a:off x="5244246" y="4579542"/>
                <a:ext cx="2160240" cy="7386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fr-FR" altLang="en-US" sz="1400" b="1" i="0">
                    <a:solidFill>
                      <a:srgbClr val="000000"/>
                    </a:solidFill>
                  </a:rPr>
                  <a:t>Régulation des défenses internes de l’œuf</a:t>
                </a:r>
              </a:p>
              <a:p>
                <a:pPr algn="ctr" eaLnBrk="1" hangingPunct="1"/>
                <a:r>
                  <a:rPr lang="fr-FR" altLang="en-US" sz="1400" i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 ou </a:t>
                </a:r>
                <a:endParaRPr lang="fr-FR" altLang="en-US" sz="1400" b="1" i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9" name="ZoneTexte 65"/>
              <p:cNvSpPr txBox="1">
                <a:spLocks noChangeArrowheads="1"/>
              </p:cNvSpPr>
              <p:nvPr/>
            </p:nvSpPr>
            <p:spPr bwMode="auto">
              <a:xfrm>
                <a:off x="1652530" y="5224735"/>
                <a:ext cx="5440737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buFontTx/>
                  <a:buAutoNum type="arabicPeriod"/>
                </a:pPr>
                <a:r>
                  <a:rPr lang="fr-FR" altLang="en-US" sz="1400" b="1" i="0">
                    <a:solidFill>
                      <a:srgbClr val="C00000"/>
                    </a:solidFill>
                  </a:rPr>
                  <a:t>Etude de la variabilité des défenses internes de l’œuf</a:t>
                </a:r>
              </a:p>
              <a:p>
                <a:pPr eaLnBrk="1" hangingPunct="1">
                  <a:buFontTx/>
                  <a:buAutoNum type="arabicPeriod"/>
                </a:pPr>
                <a:r>
                  <a:rPr lang="fr-FR" altLang="en-US" sz="1400" b="1" i="0">
                    <a:solidFill>
                      <a:srgbClr val="C00000"/>
                    </a:solidFill>
                  </a:rPr>
                  <a:t>Identification des mécanismes moléculaires</a:t>
                </a:r>
              </a:p>
              <a:p>
                <a:pPr eaLnBrk="1" hangingPunct="1">
                  <a:buFontTx/>
                  <a:buAutoNum type="arabicPeriod"/>
                </a:pPr>
                <a:r>
                  <a:rPr lang="fr-FR" altLang="en-US" sz="1400" b="1" i="0">
                    <a:solidFill>
                      <a:srgbClr val="C00000"/>
                    </a:solidFill>
                  </a:rPr>
                  <a:t>Recherche de leviers pour restaurer la qualité interne des œufs</a:t>
                </a:r>
              </a:p>
              <a:p>
                <a:pPr eaLnBrk="1" hangingPunct="1">
                  <a:buFontTx/>
                  <a:buAutoNum type="arabicPeriod"/>
                </a:pPr>
                <a:r>
                  <a:rPr lang="fr-FR" altLang="en-US" sz="1400" b="1" i="0">
                    <a:solidFill>
                      <a:srgbClr val="C00000"/>
                    </a:solidFill>
                  </a:rPr>
                  <a:t>Transfert de connaissances et d’outils vers la filière</a:t>
                </a:r>
              </a:p>
            </p:txBody>
          </p:sp>
          <p:sp>
            <p:nvSpPr>
              <p:cNvPr id="24600" name="ZoneTexte 66"/>
              <p:cNvSpPr txBox="1">
                <a:spLocks noChangeArrowheads="1"/>
              </p:cNvSpPr>
              <p:nvPr/>
            </p:nvSpPr>
            <p:spPr bwMode="auto">
              <a:xfrm>
                <a:off x="7788459" y="4033101"/>
                <a:ext cx="1164120" cy="738664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fr-FR" altLang="en-US" sz="1400" b="1" i="0">
                    <a:solidFill>
                      <a:srgbClr val="000000"/>
                    </a:solidFill>
                  </a:rPr>
                  <a:t>Impacts économique et sanitaire</a:t>
                </a:r>
                <a:endParaRPr lang="fr-FR" altLang="en-US" sz="1400" i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Accolade fermante 67"/>
              <p:cNvSpPr/>
              <p:nvPr/>
            </p:nvSpPr>
            <p:spPr>
              <a:xfrm>
                <a:off x="7421044" y="3818393"/>
                <a:ext cx="269837" cy="1164962"/>
              </a:xfrm>
              <a:prstGeom prst="rightBrace">
                <a:avLst>
                  <a:gd name="adj1" fmla="val 28909"/>
                  <a:gd name="adj2" fmla="val 50000"/>
                </a:avLst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i="0" kern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24602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48" r="34296"/>
              <a:stretch>
                <a:fillRect/>
              </a:stretch>
            </p:blipFill>
            <p:spPr bwMode="auto">
              <a:xfrm>
                <a:off x="1847262" y="3706424"/>
                <a:ext cx="161039" cy="510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60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05" t="3665" r="31409" b="3474"/>
              <a:stretch>
                <a:fillRect/>
              </a:stretch>
            </p:blipFill>
            <p:spPr bwMode="auto">
              <a:xfrm>
                <a:off x="2113399" y="3753173"/>
                <a:ext cx="218913" cy="407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97341" y="2602643"/>
                <a:ext cx="8953838" cy="36170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2" name="Connecteur droit avec flèche 11"/>
            <p:cNvCxnSpPr/>
            <p:nvPr/>
          </p:nvCxnSpPr>
          <p:spPr bwMode="auto">
            <a:xfrm>
              <a:off x="6189662" y="4302591"/>
              <a:ext cx="0" cy="29363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88" name="ZoneTexte 12"/>
            <p:cNvSpPr txBox="1">
              <a:spLocks noChangeArrowheads="1"/>
            </p:cNvSpPr>
            <p:nvPr/>
          </p:nvSpPr>
          <p:spPr bwMode="auto">
            <a:xfrm>
              <a:off x="5864233" y="4318877"/>
              <a:ext cx="268059" cy="30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sz="1400" b="1">
                  <a:solidFill>
                    <a:srgbClr val="C00000"/>
                  </a:solidFill>
                </a:rPr>
                <a:t>?</a:t>
              </a:r>
              <a:endParaRPr lang="en-US" altLang="en-US" sz="1400" b="1">
                <a:solidFill>
                  <a:srgbClr val="C00000"/>
                </a:solidFill>
              </a:endParaRPr>
            </a:p>
          </p:txBody>
        </p:sp>
        <p:sp>
          <p:nvSpPr>
            <p:cNvPr id="24589" name="ZoneTexte 70"/>
            <p:cNvSpPr txBox="1">
              <a:spLocks noChangeArrowheads="1"/>
            </p:cNvSpPr>
            <p:nvPr/>
          </p:nvSpPr>
          <p:spPr bwMode="auto">
            <a:xfrm>
              <a:off x="6249034" y="4323680"/>
              <a:ext cx="268059" cy="30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sz="1400" b="1">
                  <a:solidFill>
                    <a:srgbClr val="C00000"/>
                  </a:solidFill>
                </a:rPr>
                <a:t>?</a:t>
              </a:r>
              <a:endParaRPr lang="en-US" altLang="en-US" sz="1400" b="1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25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57"/>
          <p:cNvSpPr txBox="1">
            <a:spLocks noChangeArrowheads="1"/>
          </p:cNvSpPr>
          <p:nvPr/>
        </p:nvSpPr>
        <p:spPr bwMode="auto">
          <a:xfrm>
            <a:off x="0" y="-66675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en-US" sz="3200" i="0">
                <a:solidFill>
                  <a:srgbClr val="990000"/>
                </a:solidFill>
              </a:rPr>
              <a:t>Equipe Fonction et Régulation des Protéines de l’Œuf</a:t>
            </a:r>
          </a:p>
        </p:txBody>
      </p:sp>
      <p:sp>
        <p:nvSpPr>
          <p:cNvPr id="52258" name="Text Box 34"/>
          <p:cNvSpPr txBox="1">
            <a:spLocks noChangeArrowheads="1"/>
          </p:cNvSpPr>
          <p:nvPr/>
        </p:nvSpPr>
        <p:spPr bwMode="auto">
          <a:xfrm>
            <a:off x="254000" y="746125"/>
            <a:ext cx="2120900" cy="2828925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fr-FR" altLang="en-US" sz="1400" b="1" i="0">
                <a:solidFill>
                  <a:srgbClr val="990000"/>
                </a:solidFill>
              </a:rPr>
              <a:t>Compétences</a:t>
            </a:r>
          </a:p>
          <a:p>
            <a:pPr eaLnBrk="1" hangingPunct="1">
              <a:spcAft>
                <a:spcPct val="30000"/>
              </a:spcAft>
            </a:pPr>
            <a:r>
              <a:rPr lang="fr-FR" altLang="en-US" sz="1400" i="0"/>
              <a:t>Physiologie aviaire </a:t>
            </a:r>
          </a:p>
          <a:p>
            <a:pPr eaLnBrk="1" hangingPunct="1">
              <a:spcAft>
                <a:spcPct val="30000"/>
              </a:spcAft>
            </a:pPr>
            <a:r>
              <a:rPr lang="fr-FR" altLang="en-US" sz="1400" i="0"/>
              <a:t>Zootechnie</a:t>
            </a:r>
          </a:p>
          <a:p>
            <a:pPr eaLnBrk="1" hangingPunct="1">
              <a:spcAft>
                <a:spcPct val="30000"/>
              </a:spcAft>
            </a:pPr>
            <a:r>
              <a:rPr lang="fr-FR" altLang="en-US" sz="1400" i="0"/>
              <a:t>Biominéralisation</a:t>
            </a:r>
          </a:p>
          <a:p>
            <a:pPr eaLnBrk="1" hangingPunct="1">
              <a:spcAft>
                <a:spcPct val="30000"/>
              </a:spcAft>
            </a:pPr>
            <a:r>
              <a:rPr lang="fr-FR" altLang="en-US" sz="1400" i="0"/>
              <a:t>Transcriptomique</a:t>
            </a:r>
          </a:p>
          <a:p>
            <a:pPr eaLnBrk="1" hangingPunct="1">
              <a:spcAft>
                <a:spcPct val="30000"/>
              </a:spcAft>
            </a:pPr>
            <a:r>
              <a:rPr lang="fr-FR" altLang="en-US" sz="1400" i="0"/>
              <a:t>Analyse bioinformatique</a:t>
            </a:r>
          </a:p>
          <a:p>
            <a:pPr eaLnBrk="1" hangingPunct="1">
              <a:spcAft>
                <a:spcPct val="30000"/>
              </a:spcAft>
            </a:pPr>
            <a:r>
              <a:rPr lang="fr-FR" altLang="en-US" sz="1400" i="0"/>
              <a:t>Biologie moléculaire</a:t>
            </a:r>
          </a:p>
          <a:p>
            <a:pPr eaLnBrk="1" hangingPunct="1">
              <a:spcAft>
                <a:spcPct val="30000"/>
              </a:spcAft>
            </a:pPr>
            <a:r>
              <a:rPr lang="fr-FR" altLang="en-US" sz="1400" i="0"/>
              <a:t>Techniques séparatives</a:t>
            </a:r>
          </a:p>
          <a:p>
            <a:pPr eaLnBrk="1" hangingPunct="1">
              <a:spcAft>
                <a:spcPct val="30000"/>
              </a:spcAft>
            </a:pPr>
            <a:r>
              <a:rPr lang="fr-FR" altLang="en-US" sz="1400" i="0"/>
              <a:t>Biochimie</a:t>
            </a:r>
          </a:p>
          <a:p>
            <a:pPr eaLnBrk="1" hangingPunct="1">
              <a:spcAft>
                <a:spcPct val="30000"/>
              </a:spcAft>
            </a:pPr>
            <a:r>
              <a:rPr lang="fr-FR" altLang="en-US" sz="1400" i="0"/>
              <a:t>Activités antimicrobiennes</a:t>
            </a:r>
          </a:p>
        </p:txBody>
      </p:sp>
      <p:grpSp>
        <p:nvGrpSpPr>
          <p:cNvPr id="21545" name="Group 41"/>
          <p:cNvGrpSpPr>
            <a:grpSpLocks/>
          </p:cNvGrpSpPr>
          <p:nvPr/>
        </p:nvGrpSpPr>
        <p:grpSpPr bwMode="auto">
          <a:xfrm>
            <a:off x="5702300" y="366713"/>
            <a:ext cx="3263900" cy="6500812"/>
            <a:chOff x="3608" y="293"/>
            <a:chExt cx="2056" cy="4095"/>
          </a:xfrm>
        </p:grpSpPr>
        <p:sp>
          <p:nvSpPr>
            <p:cNvPr id="27659" name="Text Box 37"/>
            <p:cNvSpPr txBox="1">
              <a:spLocks noChangeArrowheads="1"/>
            </p:cNvSpPr>
            <p:nvPr/>
          </p:nvSpPr>
          <p:spPr bwMode="auto">
            <a:xfrm>
              <a:off x="4069" y="4214"/>
              <a:ext cx="14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b="1" i="0">
                  <a:solidFill>
                    <a:schemeClr val="accent2"/>
                  </a:solidFill>
                </a:rPr>
                <a:t>Collaborations extérieures INRA</a:t>
              </a:r>
            </a:p>
          </p:txBody>
        </p:sp>
        <p:sp>
          <p:nvSpPr>
            <p:cNvPr id="27660" name="Text Box 38"/>
            <p:cNvSpPr txBox="1">
              <a:spLocks noChangeArrowheads="1"/>
            </p:cNvSpPr>
            <p:nvPr/>
          </p:nvSpPr>
          <p:spPr bwMode="auto">
            <a:xfrm>
              <a:off x="4017" y="4113"/>
              <a:ext cx="164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fr-FR" altLang="en-US" b="1" i="0">
                  <a:solidFill>
                    <a:srgbClr val="006600"/>
                  </a:solidFill>
                </a:rPr>
                <a:t> Départements SA, GA, CEPIA, Phase…</a:t>
              </a:r>
            </a:p>
          </p:txBody>
        </p:sp>
        <p:pic>
          <p:nvPicPr>
            <p:cNvPr id="27661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" y="4151"/>
              <a:ext cx="461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662" name="Group 39"/>
            <p:cNvGrpSpPr>
              <a:grpSpLocks/>
            </p:cNvGrpSpPr>
            <p:nvPr/>
          </p:nvGrpSpPr>
          <p:grpSpPr bwMode="auto">
            <a:xfrm>
              <a:off x="3942" y="293"/>
              <a:ext cx="1683" cy="3848"/>
              <a:chOff x="3942" y="293"/>
              <a:chExt cx="1683" cy="3848"/>
            </a:xfrm>
          </p:grpSpPr>
          <p:sp>
            <p:nvSpPr>
              <p:cNvPr id="27663" name="Rectangle 38"/>
              <p:cNvSpPr>
                <a:spLocks noChangeArrowheads="1"/>
              </p:cNvSpPr>
              <p:nvPr/>
            </p:nvSpPr>
            <p:spPr bwMode="auto">
              <a:xfrm>
                <a:off x="3942" y="313"/>
                <a:ext cx="1683" cy="3828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27664" name="Group 37"/>
              <p:cNvGrpSpPr>
                <a:grpSpLocks/>
              </p:cNvGrpSpPr>
              <p:nvPr/>
            </p:nvGrpSpPr>
            <p:grpSpPr bwMode="auto">
              <a:xfrm>
                <a:off x="4017" y="293"/>
                <a:ext cx="1533" cy="3828"/>
                <a:chOff x="4017" y="401"/>
                <a:chExt cx="1533" cy="3828"/>
              </a:xfrm>
            </p:grpSpPr>
            <p:sp>
              <p:nvSpPr>
                <p:cNvPr id="2766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017" y="3129"/>
                  <a:ext cx="1452" cy="40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fr-FR" altLang="en-US" i="0"/>
                    <a:t>Activités antimicrobiennes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rgbClr val="006600"/>
                      </a:solidFill>
                    </a:rPr>
                    <a:t>INRA, ISP, Tours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rgbClr val="006600"/>
                      </a:solidFill>
                    </a:rPr>
                    <a:t>INRA, Agrocampus, STLO, Rennes</a:t>
                  </a:r>
                </a:p>
              </p:txBody>
            </p:sp>
            <p:sp>
              <p:nvSpPr>
                <p:cNvPr id="27666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017" y="2580"/>
                  <a:ext cx="1013" cy="52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fr-FR" altLang="en-US" i="0"/>
                    <a:t>Structure, fonction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rgbClr val="006600"/>
                      </a:solidFill>
                    </a:rPr>
                    <a:t>INRA-PRC, Tours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chemeClr val="accent2"/>
                      </a:solidFill>
                    </a:rPr>
                    <a:t>CNRS, CBM Orléans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chemeClr val="accent2"/>
                      </a:solidFill>
                    </a:rPr>
                    <a:t>INSERM, CEPR, TOURS</a:t>
                  </a:r>
                </a:p>
              </p:txBody>
            </p:sp>
            <p:sp>
              <p:nvSpPr>
                <p:cNvPr id="2766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017" y="2427"/>
                  <a:ext cx="1069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fr-FR" altLang="en-US" sz="1400" b="1"/>
                    <a:t>Défense moléculaire</a:t>
                  </a:r>
                </a:p>
              </p:txBody>
            </p:sp>
            <p:sp>
              <p:nvSpPr>
                <p:cNvPr id="2766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017" y="3705"/>
                  <a:ext cx="1164" cy="5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fr-FR" altLang="en-US" i="0"/>
                    <a:t>Génétique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rgbClr val="006600"/>
                      </a:solidFill>
                    </a:rPr>
                    <a:t>INRA, SAQSE, UR83, Tours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chemeClr val="accent2"/>
                      </a:solidFill>
                    </a:rPr>
                    <a:t>Roslin Institute, Ecosse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chemeClr val="accent2"/>
                      </a:solidFill>
                    </a:rPr>
                    <a:t>MTT, Finlande</a:t>
                  </a:r>
                </a:p>
              </p:txBody>
            </p:sp>
            <p:sp>
              <p:nvSpPr>
                <p:cNvPr id="2766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017" y="3561"/>
                  <a:ext cx="1237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fr-FR" altLang="en-US" sz="1400" b="1"/>
                    <a:t>Variabilité des systèmes</a:t>
                  </a:r>
                </a:p>
              </p:txBody>
            </p:sp>
            <p:sp>
              <p:nvSpPr>
                <p:cNvPr id="2767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017" y="1709"/>
                  <a:ext cx="1270" cy="29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fr-FR" altLang="en-US" i="0"/>
                    <a:t>Protéines de la coquille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chemeClr val="accent2"/>
                      </a:solidFill>
                    </a:rPr>
                    <a:t>Université d’Ottawa, Canada</a:t>
                  </a:r>
                  <a:endParaRPr lang="fr-FR" altLang="en-US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2767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017" y="2006"/>
                  <a:ext cx="1477" cy="40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fr-FR" altLang="en-US" i="0"/>
                    <a:t>Analyses texturales-Interactions matrice-minéraux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chemeClr val="accent2"/>
                      </a:solidFill>
                    </a:rPr>
                    <a:t>Université de Grenade, Espagne</a:t>
                  </a:r>
                  <a:endParaRPr lang="fr-FR" altLang="en-US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2767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017" y="1565"/>
                  <a:ext cx="948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fr-FR" altLang="en-US" sz="1400" b="1"/>
                    <a:t>Biominéralisation</a:t>
                  </a:r>
                </a:p>
              </p:txBody>
            </p:sp>
            <p:sp>
              <p:nvSpPr>
                <p:cNvPr id="2767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017" y="580"/>
                  <a:ext cx="1533" cy="5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fr-FR" altLang="en-US" i="0"/>
                    <a:t>Transcriptomique, Bioinformatique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rgbClr val="006600"/>
                      </a:solidFill>
                    </a:rPr>
                    <a:t>INRA, Sigenae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rgbClr val="006600"/>
                      </a:solidFill>
                    </a:rPr>
                    <a:t>INRA, CRB GADIE, Jouy en Josas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rgbClr val="006600"/>
                      </a:solidFill>
                    </a:rPr>
                    <a:t>INRA UMR 0444 LGC, Toulouse</a:t>
                  </a:r>
                </a:p>
              </p:txBody>
            </p:sp>
            <p:sp>
              <p:nvSpPr>
                <p:cNvPr id="2767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017" y="1130"/>
                  <a:ext cx="1057" cy="40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fr-FR" altLang="en-US" i="0"/>
                    <a:t>Analyses protéomiques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rgbClr val="006600"/>
                      </a:solidFill>
                    </a:rPr>
                    <a:t>INRA, PRC, PAIB, Tours</a:t>
                  </a:r>
                  <a:r>
                    <a:rPr lang="fr-FR" altLang="en-US" i="0">
                      <a:solidFill>
                        <a:schemeClr val="accent2"/>
                      </a:solidFill>
                    </a:rPr>
                    <a:t> </a:t>
                  </a:r>
                </a:p>
                <a:p>
                  <a:pPr eaLnBrk="1" hangingPunct="1"/>
                  <a:r>
                    <a:rPr lang="fr-FR" altLang="en-US" i="0">
                      <a:solidFill>
                        <a:schemeClr val="accent2"/>
                      </a:solidFill>
                    </a:rPr>
                    <a:t>Max Planck, Allemagne</a:t>
                  </a:r>
                  <a:endParaRPr lang="fr-FR" altLang="en-US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27675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4017" y="401"/>
                  <a:ext cx="1041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i="1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r>
                    <a:rPr lang="fr-FR" altLang="en-US" sz="1400" b="1"/>
                    <a:t>Approches Globales</a:t>
                  </a:r>
                </a:p>
              </p:txBody>
            </p:sp>
          </p:grpSp>
        </p:grpSp>
      </p:grpSp>
      <p:grpSp>
        <p:nvGrpSpPr>
          <p:cNvPr id="21553" name="Group 49"/>
          <p:cNvGrpSpPr>
            <a:grpSpLocks/>
          </p:cNvGrpSpPr>
          <p:nvPr/>
        </p:nvGrpSpPr>
        <p:grpSpPr bwMode="auto">
          <a:xfrm>
            <a:off x="3194050" y="746125"/>
            <a:ext cx="2436813" cy="2887663"/>
            <a:chOff x="1655" y="766"/>
            <a:chExt cx="1845" cy="2200"/>
          </a:xfrm>
        </p:grpSpPr>
        <p:sp>
          <p:nvSpPr>
            <p:cNvPr id="27655" name="Oval 28"/>
            <p:cNvSpPr>
              <a:spLocks noChangeArrowheads="1"/>
            </p:cNvSpPr>
            <p:nvPr/>
          </p:nvSpPr>
          <p:spPr bwMode="auto">
            <a:xfrm>
              <a:off x="1655" y="766"/>
              <a:ext cx="1845" cy="2200"/>
            </a:xfrm>
            <a:prstGeom prst="ellipse">
              <a:avLst/>
            </a:prstGeom>
            <a:solidFill>
              <a:srgbClr val="996633">
                <a:alpha val="5607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400" i="0"/>
            </a:p>
          </p:txBody>
        </p:sp>
        <p:sp>
          <p:nvSpPr>
            <p:cNvPr id="27656" name="Rectangle 10"/>
            <p:cNvSpPr>
              <a:spLocks noChangeArrowheads="1"/>
            </p:cNvSpPr>
            <p:nvPr/>
          </p:nvSpPr>
          <p:spPr bwMode="auto">
            <a:xfrm>
              <a:off x="1977" y="1143"/>
              <a:ext cx="122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sz="1400" b="1" i="0"/>
                <a:t>Analyse exhaustive des </a:t>
              </a:r>
            </a:p>
            <a:p>
              <a:pPr algn="ctr" eaLnBrk="1" hangingPunct="1"/>
              <a:r>
                <a:rPr lang="fr-FR" altLang="en-US" sz="1400" b="1" i="0"/>
                <a:t>protéines de l’œuf </a:t>
              </a:r>
            </a:p>
          </p:txBody>
        </p:sp>
        <p:sp>
          <p:nvSpPr>
            <p:cNvPr id="27657" name="Rectangle 6"/>
            <p:cNvSpPr>
              <a:spLocks noChangeArrowheads="1"/>
            </p:cNvSpPr>
            <p:nvPr/>
          </p:nvSpPr>
          <p:spPr bwMode="auto">
            <a:xfrm>
              <a:off x="1777" y="1648"/>
              <a:ext cx="159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648" tIns="50324" rIns="100648" bIns="50324">
              <a:spAutoFit/>
            </a:bodyPr>
            <a:lstStyle>
              <a:lvl1pPr defTabSz="1008063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008063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008063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008063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008063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fr-FR" altLang="en-US" sz="1400" b="1" i="0">
                  <a:solidFill>
                    <a:schemeClr val="tx2"/>
                  </a:solidFill>
                </a:rPr>
                <a:t>Caractérisation fonctionnelle des molécules de l’oeuf</a:t>
              </a:r>
            </a:p>
          </p:txBody>
        </p:sp>
        <p:sp>
          <p:nvSpPr>
            <p:cNvPr id="27658" name="Text Box 6"/>
            <p:cNvSpPr txBox="1">
              <a:spLocks noChangeArrowheads="1"/>
            </p:cNvSpPr>
            <p:nvPr/>
          </p:nvSpPr>
          <p:spPr bwMode="auto">
            <a:xfrm>
              <a:off x="2059" y="2285"/>
              <a:ext cx="1031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05" tIns="41454" rIns="82905" bIns="41454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Wingdings" panose="05000000000000000000" pitchFamily="2" charset="2"/>
                <a:buNone/>
              </a:pPr>
              <a:r>
                <a:rPr lang="en-GB" altLang="en-US" sz="1400" b="1" i="0"/>
                <a:t>Variabilité des défenses</a:t>
              </a:r>
              <a:endParaRPr lang="en-GB" altLang="en-US" sz="1400" i="0"/>
            </a:p>
          </p:txBody>
        </p:sp>
      </p:grp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230188" y="3832225"/>
            <a:ext cx="5532437" cy="2570163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en-US" sz="1400" b="1" i="0">
                <a:solidFill>
                  <a:srgbClr val="990000"/>
                </a:solidFill>
              </a:rPr>
              <a:t>Contributions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1400" i="0"/>
              <a:t>Enseignement, expertise (ANR, comités éditoriaux…)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1400" i="0"/>
              <a:t>Organisation de congrès (JRA, WPSA, JFBTM…)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1400" i="0"/>
              <a:t>Vice-présidence de la branche européenne de la WPSA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1400" i="0"/>
              <a:t>Sociétés savantes (WPSA, SFBTM, GDR…)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1400" i="0"/>
              <a:t>Activité de conseil en alimentation de la poule pondeuse, qualité de l’œuf 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1400" i="0"/>
              <a:t>Edition (productions animales, livre woodhead..)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1400" i="0"/>
              <a:t>Membre comité d’experts spécialisés </a:t>
            </a:r>
          </a:p>
        </p:txBody>
      </p:sp>
    </p:spTree>
    <p:extLst>
      <p:ext uri="{BB962C8B-B14F-4D97-AF65-F5344CB8AC3E}">
        <p14:creationId xmlns:p14="http://schemas.microsoft.com/office/powerpoint/2010/main" val="52729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58" grpId="0" animBg="1"/>
      <p:bldP spid="3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/>
          <p:cNvGrpSpPr>
            <a:grpSpLocks/>
          </p:cNvGrpSpPr>
          <p:nvPr/>
        </p:nvGrpSpPr>
        <p:grpSpPr bwMode="auto">
          <a:xfrm>
            <a:off x="-68263" y="615950"/>
            <a:ext cx="8543926" cy="6242050"/>
            <a:chOff x="15006" y="1342427"/>
            <a:chExt cx="8540950" cy="6240626"/>
          </a:xfrm>
        </p:grpSpPr>
        <p:sp>
          <p:nvSpPr>
            <p:cNvPr id="28718" name="ZoneTexte 1"/>
            <p:cNvSpPr txBox="1">
              <a:spLocks noChangeArrowheads="1"/>
            </p:cNvSpPr>
            <p:nvPr/>
          </p:nvSpPr>
          <p:spPr bwMode="auto">
            <a:xfrm>
              <a:off x="15006" y="2128749"/>
              <a:ext cx="15140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2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I-Analyse intégrative</a:t>
              </a:r>
              <a:endParaRPr kumimoji="0" lang="en-US" altLang="en-US" sz="12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719" name="ZoneTexte 2"/>
            <p:cNvSpPr txBox="1">
              <a:spLocks noChangeArrowheads="1"/>
            </p:cNvSpPr>
            <p:nvPr/>
          </p:nvSpPr>
          <p:spPr bwMode="auto">
            <a:xfrm>
              <a:off x="59527" y="3087489"/>
              <a:ext cx="14639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2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II-Caractérisation fonctionnelle</a:t>
              </a:r>
              <a:endParaRPr kumimoji="0" lang="en-US" altLang="en-US" sz="12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720" name="ZoneTexte 3"/>
            <p:cNvSpPr txBox="1">
              <a:spLocks noChangeArrowheads="1"/>
            </p:cNvSpPr>
            <p:nvPr/>
          </p:nvSpPr>
          <p:spPr bwMode="auto">
            <a:xfrm>
              <a:off x="59527" y="4807105"/>
              <a:ext cx="1020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2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III-Variabilité</a:t>
              </a:r>
              <a:endParaRPr kumimoji="0" lang="en-US" altLang="en-US" sz="12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lèche droite 9"/>
            <p:cNvSpPr/>
            <p:nvPr/>
          </p:nvSpPr>
          <p:spPr>
            <a:xfrm>
              <a:off x="1478172" y="1618589"/>
              <a:ext cx="6979393" cy="2317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722" name="ZoneTexte 10"/>
            <p:cNvSpPr txBox="1">
              <a:spLocks noChangeArrowheads="1"/>
            </p:cNvSpPr>
            <p:nvPr/>
          </p:nvSpPr>
          <p:spPr bwMode="auto">
            <a:xfrm>
              <a:off x="1384930" y="1372215"/>
              <a:ext cx="4988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2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2011</a:t>
              </a:r>
              <a:endPara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723" name="ZoneTexte 11"/>
            <p:cNvSpPr txBox="1">
              <a:spLocks noChangeArrowheads="1"/>
            </p:cNvSpPr>
            <p:nvPr/>
          </p:nvSpPr>
          <p:spPr bwMode="auto">
            <a:xfrm>
              <a:off x="2626926" y="1361105"/>
              <a:ext cx="4988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2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2012</a:t>
              </a:r>
              <a:endPara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724" name="ZoneTexte 12"/>
            <p:cNvSpPr txBox="1">
              <a:spLocks noChangeArrowheads="1"/>
            </p:cNvSpPr>
            <p:nvPr/>
          </p:nvSpPr>
          <p:spPr bwMode="auto">
            <a:xfrm>
              <a:off x="3942300" y="1342429"/>
              <a:ext cx="4988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2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2013</a:t>
              </a:r>
              <a:endPara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725" name="ZoneTexte 13"/>
            <p:cNvSpPr txBox="1">
              <a:spLocks noChangeArrowheads="1"/>
            </p:cNvSpPr>
            <p:nvPr/>
          </p:nvSpPr>
          <p:spPr bwMode="auto">
            <a:xfrm>
              <a:off x="5337574" y="1342428"/>
              <a:ext cx="4988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2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2014</a:t>
              </a:r>
              <a:endPara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726" name="ZoneTexte 14"/>
            <p:cNvSpPr txBox="1">
              <a:spLocks noChangeArrowheads="1"/>
            </p:cNvSpPr>
            <p:nvPr/>
          </p:nvSpPr>
          <p:spPr bwMode="auto">
            <a:xfrm>
              <a:off x="6821625" y="1344328"/>
              <a:ext cx="4988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2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2015</a:t>
              </a:r>
              <a:endPara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727" name="ZoneTexte 15"/>
            <p:cNvSpPr txBox="1">
              <a:spLocks noChangeArrowheads="1"/>
            </p:cNvSpPr>
            <p:nvPr/>
          </p:nvSpPr>
          <p:spPr bwMode="auto">
            <a:xfrm>
              <a:off x="8057101" y="1342427"/>
              <a:ext cx="4988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2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2016</a:t>
              </a:r>
              <a:endPara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28" name="Connecteur droit 27"/>
            <p:cNvCxnSpPr/>
            <p:nvPr/>
          </p:nvCxnSpPr>
          <p:spPr>
            <a:xfrm>
              <a:off x="8051307" y="1361473"/>
              <a:ext cx="0" cy="6221580"/>
            </a:xfrm>
            <a:prstGeom prst="line">
              <a:avLst/>
            </a:prstGeom>
            <a:ln w="28575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>
            <a:grpSpLocks/>
          </p:cNvGrpSpPr>
          <p:nvPr/>
        </p:nvGrpSpPr>
        <p:grpSpPr bwMode="auto">
          <a:xfrm>
            <a:off x="7326313" y="2692400"/>
            <a:ext cx="1928812" cy="1943100"/>
            <a:chOff x="7356851" y="3420164"/>
            <a:chExt cx="1929613" cy="1942295"/>
          </a:xfrm>
        </p:grpSpPr>
        <p:sp>
          <p:nvSpPr>
            <p:cNvPr id="29" name="Rectangle 28"/>
            <p:cNvSpPr/>
            <p:nvPr/>
          </p:nvSpPr>
          <p:spPr>
            <a:xfrm>
              <a:off x="8142989" y="4359575"/>
              <a:ext cx="1143475" cy="39036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ANR ELIPSE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142989" y="4824520"/>
              <a:ext cx="1099006" cy="53793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ANR </a:t>
              </a:r>
              <a:r>
                <a:rPr kumimoji="0" lang="fr-FR" sz="1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Dvpt</a:t>
              </a:r>
              <a:r>
                <a:rPr kumimoji="0" lang="fr-FR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fr-FR" sz="1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Embryo</a:t>
              </a:r>
              <a:r>
                <a:rPr kumimoji="0" lang="fr-FR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???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356851" y="3420164"/>
              <a:ext cx="1885145" cy="537940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Œufs et allergies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ADAGIO Région IR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/>
          <p:cNvGrpSpPr>
            <a:grpSpLocks/>
          </p:cNvGrpSpPr>
          <p:nvPr/>
        </p:nvGrpSpPr>
        <p:grpSpPr bwMode="auto">
          <a:xfrm>
            <a:off x="1449388" y="1390650"/>
            <a:ext cx="7512050" cy="1820863"/>
            <a:chOff x="1478932" y="2128204"/>
            <a:chExt cx="7512599" cy="1821383"/>
          </a:xfrm>
        </p:grpSpPr>
        <p:sp>
          <p:nvSpPr>
            <p:cNvPr id="21" name="Rectangle 20"/>
            <p:cNvSpPr/>
            <p:nvPr/>
          </p:nvSpPr>
          <p:spPr>
            <a:xfrm>
              <a:off x="6027451" y="2826903"/>
              <a:ext cx="2713236" cy="53672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28705" name="Groupe 35"/>
            <p:cNvGrpSpPr>
              <a:grpSpLocks/>
            </p:cNvGrpSpPr>
            <p:nvPr/>
          </p:nvGrpSpPr>
          <p:grpSpPr bwMode="auto">
            <a:xfrm>
              <a:off x="1478932" y="2128204"/>
              <a:ext cx="7512599" cy="1821383"/>
              <a:chOff x="1478932" y="2128204"/>
              <a:chExt cx="7512599" cy="182138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478932" y="2275884"/>
                <a:ext cx="2063901" cy="9908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pic>
            <p:nvPicPr>
              <p:cNvPr id="28707" name="Picture 9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1586" y="2360791"/>
                <a:ext cx="770657" cy="417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ZoneTexte 54"/>
              <p:cNvSpPr txBox="1">
                <a:spLocks noChangeArrowheads="1"/>
              </p:cNvSpPr>
              <p:nvPr/>
            </p:nvSpPr>
            <p:spPr bwMode="auto">
              <a:xfrm>
                <a:off x="2020663" y="2756184"/>
                <a:ext cx="952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OvoMining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(2009-2012)</a:t>
                </a:r>
                <a:endParaRPr kumimoji="0" lang="en-US" alt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151087" y="2128204"/>
                <a:ext cx="3840444" cy="5272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pic>
            <p:nvPicPr>
              <p:cNvPr id="28710" name="Picture 9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0967" y="2166778"/>
                <a:ext cx="770657" cy="417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1" name="ZoneTexte 54"/>
              <p:cNvSpPr txBox="1">
                <a:spLocks noChangeArrowheads="1"/>
              </p:cNvSpPr>
              <p:nvPr/>
            </p:nvSpPr>
            <p:spPr bwMode="auto">
              <a:xfrm>
                <a:off x="6907819" y="2174895"/>
                <a:ext cx="952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IMPACT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(2013-2017)</a:t>
                </a:r>
                <a:endParaRPr kumimoji="0" lang="en-US" altLang="en-US" sz="12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8712" name="Picture 2" descr="http://www.percheron-france.org/userfiles/1297/Image/MONDIAL/LOGOS%20PARTENAIRES/logo-region-centre-horizontal-gadget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6744" y="2831791"/>
                <a:ext cx="1014558" cy="513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13" name="ZoneTexte 54"/>
              <p:cNvSpPr txBox="1">
                <a:spLocks noChangeArrowheads="1"/>
              </p:cNvSpPr>
              <p:nvPr/>
            </p:nvSpPr>
            <p:spPr bwMode="auto">
              <a:xfrm>
                <a:off x="7541144" y="2855568"/>
                <a:ext cx="952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MUSE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(2014-2016</a:t>
                </a:r>
                <a:r>
                  <a:rPr kumimoji="0" lang="fr-FR" altLang="en-US" sz="1200" b="0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)</a:t>
                </a:r>
                <a:endParaRPr kumimoji="0" lang="en-US" altLang="en-US" sz="12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982800" y="3412859"/>
                <a:ext cx="1466957" cy="5367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CI Phase </a:t>
                </a:r>
                <a:r>
                  <a:rPr kumimoji="0" lang="fr-FR" sz="1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EggSperm</a:t>
                </a:r>
                <a:r>
                  <a:rPr kumimoji="0" lang="fr-FR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(2013-2014)</a:t>
                </a:r>
                <a:endPara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0" y="1905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Moyens, appels d’offres, thèses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686425" y="3311525"/>
            <a:ext cx="3657600" cy="230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GDR MUFOPAM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95950" y="4689475"/>
            <a:ext cx="3657600" cy="230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GDR modèle aviaire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2081213" y="3898900"/>
            <a:ext cx="4244975" cy="647700"/>
            <a:chOff x="2112158" y="4625267"/>
            <a:chExt cx="4244192" cy="648070"/>
          </a:xfrm>
        </p:grpSpPr>
        <p:sp>
          <p:nvSpPr>
            <p:cNvPr id="4" name="Rectangle 3"/>
            <p:cNvSpPr/>
            <p:nvPr/>
          </p:nvSpPr>
          <p:spPr>
            <a:xfrm>
              <a:off x="2112158" y="4625267"/>
              <a:ext cx="4244192" cy="64807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3643812" y="4871471"/>
              <a:ext cx="1507847" cy="276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OVAL (2011-2014) </a:t>
              </a:r>
            </a:p>
          </p:txBody>
        </p:sp>
        <p:grpSp>
          <p:nvGrpSpPr>
            <p:cNvPr id="28700" name="Group 23"/>
            <p:cNvGrpSpPr>
              <a:grpSpLocks/>
            </p:cNvGrpSpPr>
            <p:nvPr/>
          </p:nvGrpSpPr>
          <p:grpSpPr bwMode="auto">
            <a:xfrm>
              <a:off x="2775608" y="4667294"/>
              <a:ext cx="767691" cy="576478"/>
              <a:chOff x="4558" y="0"/>
              <a:chExt cx="681" cy="537"/>
            </a:xfrm>
          </p:grpSpPr>
          <p:pic>
            <p:nvPicPr>
              <p:cNvPr id="28701" name="Picture 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8" y="0"/>
                <a:ext cx="623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702" name="Picture 2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8" y="186"/>
                <a:ext cx="340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703" name="Picture 2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8" y="174"/>
                <a:ext cx="321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2" name="Groupe 41"/>
          <p:cNvGrpSpPr>
            <a:grpSpLocks/>
          </p:cNvGrpSpPr>
          <p:nvPr/>
        </p:nvGrpSpPr>
        <p:grpSpPr bwMode="auto">
          <a:xfrm>
            <a:off x="1449388" y="1401763"/>
            <a:ext cx="7512050" cy="1820862"/>
            <a:chOff x="1478932" y="2128204"/>
            <a:chExt cx="7512599" cy="1821384"/>
          </a:xfrm>
        </p:grpSpPr>
        <p:sp>
          <p:nvSpPr>
            <p:cNvPr id="43" name="Rectangle 42"/>
            <p:cNvSpPr/>
            <p:nvPr/>
          </p:nvSpPr>
          <p:spPr>
            <a:xfrm>
              <a:off x="6027451" y="2826904"/>
              <a:ext cx="2713236" cy="536729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28688" name="Groupe 35"/>
            <p:cNvGrpSpPr>
              <a:grpSpLocks/>
            </p:cNvGrpSpPr>
            <p:nvPr/>
          </p:nvGrpSpPr>
          <p:grpSpPr bwMode="auto">
            <a:xfrm>
              <a:off x="1478932" y="2128204"/>
              <a:ext cx="7512599" cy="1821384"/>
              <a:chOff x="1478932" y="2128204"/>
              <a:chExt cx="7512599" cy="1821384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478932" y="2275883"/>
                <a:ext cx="2063901" cy="9908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pic>
            <p:nvPicPr>
              <p:cNvPr id="28690" name="Picture 9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1586" y="2360791"/>
                <a:ext cx="770657" cy="417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91" name="ZoneTexte 54"/>
              <p:cNvSpPr txBox="1">
                <a:spLocks noChangeArrowheads="1"/>
              </p:cNvSpPr>
              <p:nvPr/>
            </p:nvSpPr>
            <p:spPr bwMode="auto">
              <a:xfrm>
                <a:off x="2020663" y="2756184"/>
                <a:ext cx="952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OvoMining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(2009-2012)</a:t>
                </a:r>
                <a:endParaRPr kumimoji="0" lang="en-US" alt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151087" y="2128204"/>
                <a:ext cx="3840444" cy="5272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pic>
            <p:nvPicPr>
              <p:cNvPr id="28693" name="Picture 9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0967" y="2166778"/>
                <a:ext cx="770657" cy="417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94" name="ZoneTexte 54"/>
              <p:cNvSpPr txBox="1">
                <a:spLocks noChangeArrowheads="1"/>
              </p:cNvSpPr>
              <p:nvPr/>
            </p:nvSpPr>
            <p:spPr bwMode="auto">
              <a:xfrm>
                <a:off x="6907819" y="2174895"/>
                <a:ext cx="952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IMPACT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(2013-2017)</a:t>
                </a:r>
                <a:endParaRPr kumimoji="0" lang="en-US" altLang="en-US" sz="1200" b="1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8695" name="Picture 2" descr="http://www.percheron-france.org/userfiles/1297/Image/MONDIAL/LOGOS%20PARTENAIRES/logo-region-centre-horizontal-gadget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6744" y="2831791"/>
                <a:ext cx="1014558" cy="513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96" name="ZoneTexte 54"/>
              <p:cNvSpPr txBox="1">
                <a:spLocks noChangeArrowheads="1"/>
              </p:cNvSpPr>
              <p:nvPr/>
            </p:nvSpPr>
            <p:spPr bwMode="auto">
              <a:xfrm>
                <a:off x="7541144" y="2855568"/>
                <a:ext cx="952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MUSE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200" b="1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(2014-2016</a:t>
                </a:r>
                <a:r>
                  <a:rPr kumimoji="0" lang="fr-FR" altLang="en-US" sz="1200" b="0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)</a:t>
                </a:r>
                <a:endParaRPr kumimoji="0" lang="en-US" altLang="en-US" sz="12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982800" y="3412859"/>
                <a:ext cx="1466957" cy="5367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CI Phase </a:t>
                </a:r>
                <a:r>
                  <a:rPr kumimoji="0" lang="fr-FR" sz="1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EggSperm</a:t>
                </a:r>
                <a:r>
                  <a:rPr kumimoji="0" lang="fr-FR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(2013-2014)</a:t>
                </a:r>
                <a:endPara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e 8"/>
          <p:cNvGrpSpPr>
            <a:grpSpLocks/>
          </p:cNvGrpSpPr>
          <p:nvPr/>
        </p:nvGrpSpPr>
        <p:grpSpPr bwMode="auto">
          <a:xfrm>
            <a:off x="-142875" y="5314950"/>
            <a:ext cx="9353550" cy="1130300"/>
            <a:chOff x="-142875" y="5314949"/>
            <a:chExt cx="9353550" cy="1129639"/>
          </a:xfrm>
        </p:grpSpPr>
        <p:sp>
          <p:nvSpPr>
            <p:cNvPr id="3" name="Rectangle 2"/>
            <p:cNvSpPr/>
            <p:nvPr/>
          </p:nvSpPr>
          <p:spPr>
            <a:xfrm>
              <a:off x="-142875" y="5314949"/>
              <a:ext cx="2498725" cy="2903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Marie </a:t>
              </a:r>
              <a:r>
                <a:rPr kumimoji="0" lang="fr-FR" sz="1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Bourin</a:t>
              </a:r>
              <a:r>
                <a:rPr kumimoji="0" lang="fr-FR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(2009-2011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336800" y="5757603"/>
              <a:ext cx="4703763" cy="29034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Pauline Marie (2011-2014)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30"/>
            <p:cNvSpPr>
              <a:spLocks noChangeArrowheads="1"/>
            </p:cNvSpPr>
            <p:nvPr/>
          </p:nvSpPr>
          <p:spPr bwMode="auto">
            <a:xfrm>
              <a:off x="992188" y="6136793"/>
              <a:ext cx="3211512" cy="307795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Larbi </a:t>
              </a:r>
              <a:r>
                <a:rPr kumimoji="0" lang="fr-FR" altLang="en-US" sz="1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Bedrani</a:t>
              </a:r>
              <a:r>
                <a:rPr kumimoji="0" lang="fr-FR" alt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(2010-2013)</a:t>
              </a:r>
            </a:p>
          </p:txBody>
        </p:sp>
        <p:sp>
          <p:nvSpPr>
            <p:cNvPr id="56" name="Rectangle 8"/>
            <p:cNvSpPr>
              <a:spLocks noChangeArrowheads="1"/>
            </p:cNvSpPr>
            <p:nvPr/>
          </p:nvSpPr>
          <p:spPr bwMode="auto">
            <a:xfrm>
              <a:off x="6654800" y="6166938"/>
              <a:ext cx="2555875" cy="277650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Mylène DA SILVA (2014-2017)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0311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Identification des protéines de l’œuf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1456" y="579438"/>
            <a:ext cx="8701088" cy="893763"/>
            <a:chOff x="207" y="487"/>
            <a:chExt cx="5481" cy="563"/>
          </a:xfrm>
        </p:grpSpPr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281" y="684"/>
              <a:ext cx="540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fr-FR" altLang="fr-FR" sz="1600"/>
                <a:t>Biochimie (Fractionnement des composés de l’œuf par chromatographie, électrophorèses…) et biologie moléculaire</a:t>
              </a:r>
            </a:p>
          </p:txBody>
        </p:sp>
        <p:sp>
          <p:nvSpPr>
            <p:cNvPr id="22539" name="Text Box 6"/>
            <p:cNvSpPr txBox="1">
              <a:spLocks noChangeArrowheads="1"/>
            </p:cNvSpPr>
            <p:nvPr/>
          </p:nvSpPr>
          <p:spPr bwMode="auto">
            <a:xfrm>
              <a:off x="207" y="487"/>
              <a:ext cx="14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/>
                <a:t>Les techniques classiques</a:t>
              </a:r>
            </a:p>
          </p:txBody>
        </p:sp>
      </p:grp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581944" y="1468438"/>
            <a:ext cx="5087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</a:t>
            </a:r>
            <a:r>
              <a:rPr lang="fr-FR" altLang="fr-FR" sz="1600"/>
              <a:t>2006, environ 50 protéines de l’œuf (10 dans la coquille)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202406" y="1895844"/>
            <a:ext cx="2582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 dirty="0"/>
              <a:t>Les développements récents</a:t>
            </a:r>
          </a:p>
        </p:txBody>
      </p:sp>
      <p:grpSp>
        <p:nvGrpSpPr>
          <p:cNvPr id="3" name="Groupe 11"/>
          <p:cNvGrpSpPr>
            <a:grpSpLocks/>
          </p:cNvGrpSpPr>
          <p:nvPr/>
        </p:nvGrpSpPr>
        <p:grpSpPr bwMode="auto">
          <a:xfrm>
            <a:off x="536961" y="2263410"/>
            <a:ext cx="4021137" cy="2447925"/>
            <a:chOff x="797118" y="1483043"/>
            <a:chExt cx="4021381" cy="2447119"/>
          </a:xfrm>
        </p:grpSpPr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797118" y="1483043"/>
              <a:ext cx="3920978" cy="52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15000"/>
                </a:spcBef>
                <a:buFont typeface="Wingdings" pitchFamily="2" charset="2"/>
                <a:buChar char="ü"/>
              </a:pPr>
              <a:r>
                <a:rPr lang="en-US" altLang="fr-FR" sz="1400" dirty="0"/>
                <a:t>2004, Publication </a:t>
              </a:r>
              <a:r>
                <a:rPr lang="en-US" altLang="fr-FR" sz="1400" dirty="0" smtClean="0"/>
                <a:t>de la </a:t>
              </a:r>
              <a:r>
                <a:rPr lang="en-US" altLang="fr-FR" sz="1400" dirty="0" err="1" smtClean="0"/>
                <a:t>séquence</a:t>
              </a:r>
              <a:r>
                <a:rPr lang="en-US" altLang="fr-FR" sz="1400" dirty="0" smtClean="0"/>
                <a:t> </a:t>
              </a:r>
              <a:r>
                <a:rPr lang="en-US" altLang="fr-FR" sz="1400" dirty="0" err="1" smtClean="0"/>
                <a:t>génomique</a:t>
              </a:r>
              <a:r>
                <a:rPr lang="en-US" altLang="fr-FR" sz="1400" dirty="0" smtClean="0"/>
                <a:t> de la </a:t>
              </a:r>
              <a:r>
                <a:rPr lang="en-US" altLang="fr-FR" sz="1400" dirty="0" err="1" smtClean="0"/>
                <a:t>poule</a:t>
              </a:r>
              <a:endParaRPr lang="en-US" altLang="fr-FR" sz="1400" dirty="0"/>
            </a:p>
          </p:txBody>
        </p:sp>
        <p:pic>
          <p:nvPicPr>
            <p:cNvPr id="14" name="Picture 10" descr="cover_natur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84587" y="1790820"/>
              <a:ext cx="1549490" cy="2035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798705" y="1483043"/>
              <a:ext cx="4019794" cy="2447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4" name="Groupe 15"/>
          <p:cNvGrpSpPr>
            <a:grpSpLocks/>
          </p:cNvGrpSpPr>
          <p:nvPr/>
        </p:nvGrpSpPr>
        <p:grpSpPr bwMode="auto">
          <a:xfrm>
            <a:off x="4829560" y="2260235"/>
            <a:ext cx="3668712" cy="4133850"/>
            <a:chOff x="5087796" y="1375321"/>
            <a:chExt cx="3668182" cy="4133476"/>
          </a:xfrm>
        </p:grpSpPr>
        <p:sp>
          <p:nvSpPr>
            <p:cNvPr id="17" name="Rectangle 16"/>
            <p:cNvSpPr/>
            <p:nvPr/>
          </p:nvSpPr>
          <p:spPr>
            <a:xfrm>
              <a:off x="5105255" y="3945251"/>
              <a:ext cx="3587232" cy="7381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cDNA and ESTs libraries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(Identification of 600 434 functional genes in chickens)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48550" b="39134"/>
            <a:stretch>
              <a:fillRect/>
            </a:stretch>
          </p:blipFill>
          <p:spPr bwMode="auto">
            <a:xfrm>
              <a:off x="5168716" y="4824770"/>
              <a:ext cx="3461728" cy="68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5087796" y="3929378"/>
              <a:ext cx="3639611" cy="15794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385" r="-1385"/>
            <a:stretch>
              <a:fillRect/>
            </a:stretch>
          </p:blipFill>
          <p:spPr bwMode="auto">
            <a:xfrm>
              <a:off x="5523923" y="1898541"/>
              <a:ext cx="2988000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168746" y="1375321"/>
              <a:ext cx="3587232" cy="5238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Genome-wide non redundant catalog of 33 838 different genes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92553" y="1378496"/>
              <a:ext cx="3399934" cy="244770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38548" y="4851711"/>
            <a:ext cx="4054475" cy="120032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Mise</a:t>
            </a:r>
            <a:r>
              <a:rPr lang="en-US" b="1" dirty="0" smtClean="0">
                <a:solidFill>
                  <a:srgbClr val="C00000"/>
                </a:solidFill>
              </a:rPr>
              <a:t> à disposition des techniques «</a:t>
            </a:r>
            <a:r>
              <a:rPr lang="en-US" b="1" dirty="0">
                <a:solidFill>
                  <a:srgbClr val="C00000"/>
                </a:solidFill>
              </a:rPr>
              <a:t> </a:t>
            </a:r>
            <a:r>
              <a:rPr lang="en-US" b="1" dirty="0" err="1">
                <a:solidFill>
                  <a:srgbClr val="C00000"/>
                </a:solidFill>
              </a:rPr>
              <a:t>omics</a:t>
            </a:r>
            <a:r>
              <a:rPr lang="en-US" b="1" dirty="0">
                <a:solidFill>
                  <a:srgbClr val="C00000"/>
                </a:solidFill>
              </a:rPr>
              <a:t> » </a:t>
            </a:r>
            <a:r>
              <a:rPr lang="en-US" b="1" dirty="0" smtClean="0">
                <a:solidFill>
                  <a:srgbClr val="C00000"/>
                </a:solidFill>
              </a:rPr>
              <a:t>et des </a:t>
            </a:r>
            <a:r>
              <a:rPr lang="en-US" b="1" dirty="0" err="1" smtClean="0">
                <a:solidFill>
                  <a:srgbClr val="C00000"/>
                </a:solidFill>
              </a:rPr>
              <a:t>outils</a:t>
            </a:r>
            <a:r>
              <a:rPr lang="en-US" b="1" dirty="0" smtClean="0">
                <a:solidFill>
                  <a:srgbClr val="C00000"/>
                </a:solidFill>
              </a:rPr>
              <a:t> de data </a:t>
            </a:r>
            <a:r>
              <a:rPr lang="en-US" b="1" dirty="0">
                <a:solidFill>
                  <a:srgbClr val="C00000"/>
                </a:solidFill>
              </a:rPr>
              <a:t>mining </a:t>
            </a:r>
            <a:r>
              <a:rPr lang="en-US" b="1" dirty="0" smtClean="0">
                <a:solidFill>
                  <a:srgbClr val="C00000"/>
                </a:solidFill>
              </a:rPr>
              <a:t>pour identifier de </a:t>
            </a:r>
            <a:r>
              <a:rPr lang="en-US" b="1" dirty="0" err="1" smtClean="0">
                <a:solidFill>
                  <a:srgbClr val="C00000"/>
                </a:solidFill>
              </a:rPr>
              <a:t>nouvelles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protéines</a:t>
            </a:r>
            <a:r>
              <a:rPr lang="en-US" b="1" dirty="0" smtClean="0">
                <a:solidFill>
                  <a:srgbClr val="C00000"/>
                </a:solidFill>
              </a:rPr>
              <a:t> de </a:t>
            </a:r>
            <a:r>
              <a:rPr lang="en-US" b="1" dirty="0" err="1" smtClean="0">
                <a:solidFill>
                  <a:srgbClr val="C00000"/>
                </a:solidFill>
              </a:rPr>
              <a:t>l’oeuf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44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5" grpId="0"/>
      <p:bldP spid="22536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40" name="AutoShape 88"/>
          <p:cNvSpPr>
            <a:spLocks noChangeAspect="1" noChangeArrowheads="1" noTextEdit="1"/>
          </p:cNvSpPr>
          <p:nvPr/>
        </p:nvSpPr>
        <p:spPr bwMode="auto">
          <a:xfrm>
            <a:off x="4773613" y="2668588"/>
            <a:ext cx="563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" name="ZoneTexte 119"/>
          <p:cNvSpPr txBox="1">
            <a:spLocks noChangeArrowheads="1"/>
          </p:cNvSpPr>
          <p:nvPr/>
        </p:nvSpPr>
        <p:spPr bwMode="auto">
          <a:xfrm>
            <a:off x="1901261" y="1296988"/>
            <a:ext cx="5338321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&gt;3500 protéines identifiées dans</a:t>
            </a:r>
            <a:r>
              <a:rPr lang="fr-FR" altLang="en-US" sz="1400" kern="0" dirty="0" smtClean="0">
                <a:solidFill>
                  <a:srgbClr val="000000"/>
                </a:solidFill>
              </a:rPr>
              <a:t> les différents compartiments de l’œuf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Plein</a:t>
            </a:r>
            <a:r>
              <a:rPr kumimoji="0" lang="fr-FR" altLang="en-US" sz="14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de redondance, pas d’annotations sur les fonctions</a:t>
            </a:r>
            <a:endParaRPr kumimoji="0" lang="fr-FR" altLang="en-US" sz="14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1" name="ZoneTexte 11"/>
          <p:cNvSpPr txBox="1">
            <a:spLocks noChangeArrowheads="1"/>
          </p:cNvSpPr>
          <p:nvPr/>
        </p:nvSpPr>
        <p:spPr bwMode="auto">
          <a:xfrm>
            <a:off x="2335213" y="1909763"/>
            <a:ext cx="238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</a:p>
        </p:txBody>
      </p:sp>
      <p:pic>
        <p:nvPicPr>
          <p:cNvPr id="122" name="Picture 9" descr="C:\Users\jgautron\AppData\Local\Microsoft\Windows\Temporary Internet Files\Content.IE5\T3M01ABQ\MC90043440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1131888"/>
            <a:ext cx="9525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" name="Groupe 122"/>
          <p:cNvGrpSpPr>
            <a:grpSpLocks/>
          </p:cNvGrpSpPr>
          <p:nvPr/>
        </p:nvGrpSpPr>
        <p:grpSpPr bwMode="auto">
          <a:xfrm>
            <a:off x="2411413" y="1995471"/>
            <a:ext cx="3992563" cy="873125"/>
            <a:chOff x="2444697" y="1731977"/>
            <a:chExt cx="3992562" cy="873111"/>
          </a:xfrm>
        </p:grpSpPr>
        <p:sp>
          <p:nvSpPr>
            <p:cNvPr id="124" name="ZoneTexte 34"/>
            <p:cNvSpPr txBox="1">
              <a:spLocks noChangeArrowheads="1"/>
            </p:cNvSpPr>
            <p:nvPr/>
          </p:nvSpPr>
          <p:spPr bwMode="auto">
            <a:xfrm>
              <a:off x="3037527" y="2030555"/>
              <a:ext cx="2999538" cy="30777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Data mining </a:t>
              </a:r>
              <a:r>
                <a:rPr kumimoji="0" lang="en-GB" alt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et </a:t>
              </a:r>
              <a:r>
                <a:rPr kumimoji="0" lang="en-GB" altLang="en-US" sz="14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outils</a:t>
              </a:r>
              <a:r>
                <a:rPr kumimoji="0" lang="en-GB" altLang="en-US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 </a:t>
              </a:r>
              <a:r>
                <a:rPr kumimoji="0" lang="en-GB" altLang="en-US" sz="14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bioinformatiques</a:t>
              </a:r>
              <a:endParaRPr kumimoji="0" lang="en-GB" alt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cxnSp>
          <p:nvCxnSpPr>
            <p:cNvPr id="125" name="Connecteur droit avec flèche 124"/>
            <p:cNvCxnSpPr/>
            <p:nvPr/>
          </p:nvCxnSpPr>
          <p:spPr bwMode="auto">
            <a:xfrm>
              <a:off x="4570359" y="1731977"/>
              <a:ext cx="0" cy="263521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sp>
          <p:nvSpPr>
            <p:cNvPr id="126" name="ZoneTexte 2"/>
            <p:cNvSpPr txBox="1">
              <a:spLocks noChangeArrowheads="1"/>
            </p:cNvSpPr>
            <p:nvPr/>
          </p:nvSpPr>
          <p:spPr bwMode="auto">
            <a:xfrm>
              <a:off x="2444697" y="2297113"/>
              <a:ext cx="39925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</a:rPr>
                <a:t>&gt;1200 </a:t>
              </a:r>
              <a:r>
                <a:rPr kumimoji="0" lang="fr-FR" altLang="en-US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</a:rPr>
                <a:t>protéines non redondantes dans l’</a:t>
              </a:r>
              <a:r>
                <a:rPr kumimoji="0" lang="fr-FR" altLang="en-US" sz="14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</a:rPr>
                <a:t>oeuf</a:t>
              </a:r>
              <a:endParaRPr kumimoji="0" lang="fr-FR" alt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sp>
        <p:nvSpPr>
          <p:cNvPr id="156" name="ZoneTexte 45"/>
          <p:cNvSpPr txBox="1">
            <a:spLocks noChangeArrowheads="1"/>
          </p:cNvSpPr>
          <p:nvPr/>
        </p:nvSpPr>
        <p:spPr bwMode="auto">
          <a:xfrm>
            <a:off x="92075" y="764381"/>
            <a:ext cx="9037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itchFamily="34" charset="0"/>
              </a:rPr>
              <a:t>Utiliser les outils à haut débit pour identifier les gènes et protéines impliqués dans la formation de l’œuf </a:t>
            </a:r>
            <a:endParaRPr kumimoji="0" lang="en-US" altLang="en-US" sz="1600" b="1" i="1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59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Identification des protéines de l’œuf</a:t>
            </a:r>
          </a:p>
        </p:txBody>
      </p:sp>
      <p:grpSp>
        <p:nvGrpSpPr>
          <p:cNvPr id="42" name="Groupe 41"/>
          <p:cNvGrpSpPr>
            <a:grpSpLocks/>
          </p:cNvGrpSpPr>
          <p:nvPr/>
        </p:nvGrpSpPr>
        <p:grpSpPr bwMode="auto">
          <a:xfrm>
            <a:off x="94457" y="3684231"/>
            <a:ext cx="3915974" cy="2691894"/>
            <a:chOff x="111154" y="3184785"/>
            <a:chExt cx="3915579" cy="2691908"/>
          </a:xfrm>
        </p:grpSpPr>
        <p:sp>
          <p:nvSpPr>
            <p:cNvPr id="43" name="Freeform 5"/>
            <p:cNvSpPr>
              <a:spLocks/>
            </p:cNvSpPr>
            <p:nvPr/>
          </p:nvSpPr>
          <p:spPr bwMode="auto">
            <a:xfrm>
              <a:off x="2135738" y="3573527"/>
              <a:ext cx="1047750" cy="2000250"/>
            </a:xfrm>
            <a:custGeom>
              <a:avLst/>
              <a:gdLst>
                <a:gd name="T0" fmla="*/ 2147483647 w 110"/>
                <a:gd name="T1" fmla="*/ 2147483647 h 210"/>
                <a:gd name="T2" fmla="*/ 2147483647 w 110"/>
                <a:gd name="T3" fmla="*/ 2147483647 h 210"/>
                <a:gd name="T4" fmla="*/ 0 w 110"/>
                <a:gd name="T5" fmla="*/ 0 h 210"/>
                <a:gd name="T6" fmla="*/ 0 w 110"/>
                <a:gd name="T7" fmla="*/ 2147483647 h 210"/>
                <a:gd name="T8" fmla="*/ 2147483647 w 110"/>
                <a:gd name="T9" fmla="*/ 2147483647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"/>
                <a:gd name="T16" fmla="*/ 0 h 210"/>
                <a:gd name="T17" fmla="*/ 110 w 110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" h="210">
                  <a:moveTo>
                    <a:pt x="45" y="210"/>
                  </a:moveTo>
                  <a:cubicBezTo>
                    <a:pt x="84" y="192"/>
                    <a:pt x="110" y="153"/>
                    <a:pt x="110" y="110"/>
                  </a:cubicBezTo>
                  <a:cubicBezTo>
                    <a:pt x="110" y="49"/>
                    <a:pt x="60" y="0"/>
                    <a:pt x="0" y="0"/>
                  </a:cubicBezTo>
                  <a:lnTo>
                    <a:pt x="0" y="110"/>
                  </a:lnTo>
                  <a:lnTo>
                    <a:pt x="45" y="21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Freeform 6"/>
            <p:cNvSpPr>
              <a:spLocks/>
            </p:cNvSpPr>
            <p:nvPr/>
          </p:nvSpPr>
          <p:spPr bwMode="auto">
            <a:xfrm>
              <a:off x="1411838" y="4621277"/>
              <a:ext cx="1152525" cy="1038225"/>
            </a:xfrm>
            <a:custGeom>
              <a:avLst/>
              <a:gdLst>
                <a:gd name="T0" fmla="*/ 0 w 121"/>
                <a:gd name="T1" fmla="*/ 2147483647 h 109"/>
                <a:gd name="T2" fmla="*/ 2147483647 w 121"/>
                <a:gd name="T3" fmla="*/ 2147483647 h 109"/>
                <a:gd name="T4" fmla="*/ 2147483647 w 121"/>
                <a:gd name="T5" fmla="*/ 2147483647 h 109"/>
                <a:gd name="T6" fmla="*/ 2147483647 w 121"/>
                <a:gd name="T7" fmla="*/ 0 h 109"/>
                <a:gd name="T8" fmla="*/ 0 w 12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109"/>
                <a:gd name="T17" fmla="*/ 121 w 12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109">
                  <a:moveTo>
                    <a:pt x="0" y="80"/>
                  </a:moveTo>
                  <a:cubicBezTo>
                    <a:pt x="21" y="99"/>
                    <a:pt x="48" y="109"/>
                    <a:pt x="76" y="109"/>
                  </a:cubicBezTo>
                  <a:cubicBezTo>
                    <a:pt x="91" y="109"/>
                    <a:pt x="106" y="106"/>
                    <a:pt x="121" y="100"/>
                  </a:cubicBezTo>
                  <a:lnTo>
                    <a:pt x="76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3333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1078463" y="4459352"/>
              <a:ext cx="1057275" cy="923925"/>
            </a:xfrm>
            <a:custGeom>
              <a:avLst/>
              <a:gdLst>
                <a:gd name="T0" fmla="*/ 181451275 w 111"/>
                <a:gd name="T1" fmla="*/ 0 h 97"/>
                <a:gd name="T2" fmla="*/ 90725637 w 111"/>
                <a:gd name="T3" fmla="*/ 1451610139 h 97"/>
                <a:gd name="T4" fmla="*/ 2147483647 w 111"/>
                <a:gd name="T5" fmla="*/ 2147483647 h 97"/>
                <a:gd name="T6" fmla="*/ 2147483647 w 111"/>
                <a:gd name="T7" fmla="*/ 1542335735 h 97"/>
                <a:gd name="T8" fmla="*/ 181451275 w 111"/>
                <a:gd name="T9" fmla="*/ 0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97"/>
                <a:gd name="T17" fmla="*/ 111 w 111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97">
                  <a:moveTo>
                    <a:pt x="2" y="0"/>
                  </a:moveTo>
                  <a:cubicBezTo>
                    <a:pt x="1" y="5"/>
                    <a:pt x="1" y="11"/>
                    <a:pt x="1" y="16"/>
                  </a:cubicBezTo>
                  <a:cubicBezTo>
                    <a:pt x="0" y="47"/>
                    <a:pt x="13" y="76"/>
                    <a:pt x="35" y="97"/>
                  </a:cubicBezTo>
                  <a:lnTo>
                    <a:pt x="111" y="1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339933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Freeform 8"/>
            <p:cNvSpPr>
              <a:spLocks/>
            </p:cNvSpPr>
            <p:nvPr/>
          </p:nvSpPr>
          <p:spPr bwMode="auto">
            <a:xfrm>
              <a:off x="1097513" y="3573527"/>
              <a:ext cx="1038225" cy="1047750"/>
            </a:xfrm>
            <a:custGeom>
              <a:avLst/>
              <a:gdLst>
                <a:gd name="T0" fmla="*/ 2147483647 w 109"/>
                <a:gd name="T1" fmla="*/ 0 h 110"/>
                <a:gd name="T2" fmla="*/ 0 w 109"/>
                <a:gd name="T3" fmla="*/ 2147483647 h 110"/>
                <a:gd name="T4" fmla="*/ 2147483647 w 109"/>
                <a:gd name="T5" fmla="*/ 2147483647 h 110"/>
                <a:gd name="T6" fmla="*/ 2147483647 w 109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"/>
                <a:gd name="T13" fmla="*/ 0 h 110"/>
                <a:gd name="T14" fmla="*/ 109 w 109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" h="110">
                  <a:moveTo>
                    <a:pt x="108" y="0"/>
                  </a:moveTo>
                  <a:cubicBezTo>
                    <a:pt x="54" y="0"/>
                    <a:pt x="8" y="39"/>
                    <a:pt x="0" y="93"/>
                  </a:cubicBezTo>
                  <a:lnTo>
                    <a:pt x="109" y="11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3272210" y="4374726"/>
              <a:ext cx="627416" cy="215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altLang="fr-FR" sz="1400" b="1" dirty="0" smtClean="0">
                  <a:solidFill>
                    <a:srgbClr val="FF00FF"/>
                  </a:solidFill>
                </a:rPr>
                <a:t>coquille </a:t>
              </a:r>
              <a:endParaRPr lang="fr-FR" altLang="fr-FR" sz="1400" b="1" dirty="0">
                <a:solidFill>
                  <a:srgbClr val="FF00FF"/>
                </a:solidFill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798097" y="5661248"/>
              <a:ext cx="400712" cy="215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altLang="fr-FR" sz="1400" b="1" dirty="0" smtClean="0">
                  <a:solidFill>
                    <a:srgbClr val="3333FF"/>
                  </a:solidFill>
                </a:rPr>
                <a:t>blanc</a:t>
              </a:r>
              <a:endParaRPr lang="fr-FR" altLang="fr-FR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111154" y="4697477"/>
              <a:ext cx="1028700" cy="430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altLang="fr-FR" sz="1400" b="1" dirty="0" smtClean="0">
                  <a:solidFill>
                    <a:srgbClr val="339933"/>
                  </a:solidFill>
                </a:rPr>
                <a:t>Membranes Vitellines</a:t>
              </a:r>
              <a:endParaRPr lang="fr-FR" altLang="fr-FR" sz="1400" b="1" dirty="0">
                <a:solidFill>
                  <a:srgbClr val="339933"/>
                </a:solidFill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700638" y="3689414"/>
              <a:ext cx="73501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altLang="fr-FR" sz="1400" b="1" dirty="0" smtClean="0">
                  <a:solidFill>
                    <a:srgbClr val="FF0000"/>
                  </a:solidFill>
                </a:rPr>
                <a:t>jaune</a:t>
              </a:r>
              <a:endParaRPr lang="fr-FR" altLang="fr-FR" sz="140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 Box 14"/>
            <p:cNvSpPr txBox="1">
              <a:spLocks noChangeArrowheads="1"/>
            </p:cNvSpPr>
            <p:nvPr/>
          </p:nvSpPr>
          <p:spPr bwMode="auto">
            <a:xfrm>
              <a:off x="1492800" y="3978339"/>
              <a:ext cx="458780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fr-FR" altLang="fr-FR" sz="1400" b="1">
                  <a:solidFill>
                    <a:srgbClr val="000000"/>
                  </a:solidFill>
                </a:rPr>
                <a:t>290</a:t>
              </a:r>
            </a:p>
          </p:txBody>
        </p:sp>
        <p:sp>
          <p:nvSpPr>
            <p:cNvPr id="52" name="Text Box 15"/>
            <p:cNvSpPr txBox="1">
              <a:spLocks noChangeArrowheads="1"/>
            </p:cNvSpPr>
            <p:nvPr/>
          </p:nvSpPr>
          <p:spPr bwMode="auto">
            <a:xfrm>
              <a:off x="1244174" y="4683973"/>
              <a:ext cx="497252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fr-FR" altLang="fr-FR" sz="1600" b="1">
                  <a:solidFill>
                    <a:srgbClr val="000000"/>
                  </a:solidFill>
                </a:rPr>
                <a:t>200</a:t>
              </a:r>
            </a:p>
          </p:txBody>
        </p:sp>
        <p:sp>
          <p:nvSpPr>
            <p:cNvPr id="53" name="Text Box 16"/>
            <p:cNvSpPr txBox="1">
              <a:spLocks noChangeArrowheads="1"/>
            </p:cNvSpPr>
            <p:nvPr/>
          </p:nvSpPr>
          <p:spPr bwMode="auto">
            <a:xfrm>
              <a:off x="1853163" y="5202302"/>
              <a:ext cx="497252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fr-FR" altLang="fr-FR" sz="1600">
                  <a:solidFill>
                    <a:srgbClr val="000000"/>
                  </a:solidFill>
                </a:rPr>
                <a:t>240</a:t>
              </a:r>
            </a:p>
          </p:txBody>
        </p:sp>
        <p:sp>
          <p:nvSpPr>
            <p:cNvPr id="54" name="Text Box 17"/>
            <p:cNvSpPr txBox="1">
              <a:spLocks noChangeArrowheads="1"/>
            </p:cNvSpPr>
            <p:nvPr/>
          </p:nvSpPr>
          <p:spPr bwMode="auto">
            <a:xfrm>
              <a:off x="2500863" y="4265677"/>
              <a:ext cx="599784" cy="3385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fr-FR" altLang="fr-FR" sz="1600" dirty="0" smtClean="0">
                  <a:solidFill>
                    <a:srgbClr val="000000"/>
                  </a:solidFill>
                </a:rPr>
                <a:t>&gt;725</a:t>
              </a:r>
              <a:endParaRPr lang="fr-FR" altLang="fr-FR" sz="1600" dirty="0">
                <a:solidFill>
                  <a:srgbClr val="000000"/>
                </a:solidFill>
              </a:endParaRPr>
            </a:p>
          </p:txBody>
        </p:sp>
        <p:sp>
          <p:nvSpPr>
            <p:cNvPr id="55" name="ZoneTexte 9"/>
            <p:cNvSpPr txBox="1">
              <a:spLocks noChangeArrowheads="1"/>
            </p:cNvSpPr>
            <p:nvPr/>
          </p:nvSpPr>
          <p:spPr bwMode="auto">
            <a:xfrm>
              <a:off x="458744" y="3184785"/>
              <a:ext cx="3567989" cy="3077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en-GB" sz="1400" b="1" dirty="0" err="1" smtClean="0"/>
                <a:t>Répartition</a:t>
              </a:r>
              <a:r>
                <a:rPr lang="en-GB" sz="1400" b="1" dirty="0" smtClean="0"/>
                <a:t> </a:t>
              </a:r>
              <a:r>
                <a:rPr lang="en-GB" sz="1400" b="1" dirty="0" err="1" smtClean="0"/>
                <a:t>dans</a:t>
              </a:r>
              <a:r>
                <a:rPr lang="en-GB" sz="1400" b="1" dirty="0" smtClean="0"/>
                <a:t> les </a:t>
              </a:r>
              <a:r>
                <a:rPr lang="en-GB" sz="1400" b="1" dirty="0" err="1" smtClean="0"/>
                <a:t>compartiments</a:t>
              </a:r>
              <a:r>
                <a:rPr lang="en-GB" sz="1400" b="1" dirty="0" smtClean="0"/>
                <a:t> de </a:t>
              </a:r>
              <a:r>
                <a:rPr lang="en-GB" sz="1400" b="1" dirty="0" err="1" smtClean="0"/>
                <a:t>l’oeuf</a:t>
              </a:r>
              <a:r>
                <a:rPr lang="en-GB" sz="1400" b="1" dirty="0" smtClean="0"/>
                <a:t> </a:t>
              </a:r>
            </a:p>
          </p:txBody>
        </p:sp>
      </p:grpSp>
      <p:grpSp>
        <p:nvGrpSpPr>
          <p:cNvPr id="56" name="Groupe 55"/>
          <p:cNvGrpSpPr>
            <a:grpSpLocks/>
          </p:cNvGrpSpPr>
          <p:nvPr/>
        </p:nvGrpSpPr>
        <p:grpSpPr bwMode="auto">
          <a:xfrm>
            <a:off x="3893345" y="3243985"/>
            <a:ext cx="5108778" cy="3338513"/>
            <a:chOff x="3909661" y="2744197"/>
            <a:chExt cx="5109833" cy="3338732"/>
          </a:xfrm>
        </p:grpSpPr>
        <p:grpSp>
          <p:nvGrpSpPr>
            <p:cNvPr id="57" name="Groupe 56"/>
            <p:cNvGrpSpPr>
              <a:grpSpLocks/>
            </p:cNvGrpSpPr>
            <p:nvPr/>
          </p:nvGrpSpPr>
          <p:grpSpPr bwMode="auto">
            <a:xfrm>
              <a:off x="5610042" y="3107709"/>
              <a:ext cx="3409452" cy="2975220"/>
              <a:chOff x="4767080" y="2784771"/>
              <a:chExt cx="4268875" cy="3298157"/>
            </a:xfrm>
          </p:grpSpPr>
          <p:grpSp>
            <p:nvGrpSpPr>
              <p:cNvPr id="60" name="Group 14"/>
              <p:cNvGrpSpPr>
                <a:grpSpLocks/>
              </p:cNvGrpSpPr>
              <p:nvPr/>
            </p:nvGrpSpPr>
            <p:grpSpPr bwMode="auto">
              <a:xfrm>
                <a:off x="5078230" y="3050803"/>
                <a:ext cx="3684587" cy="3032125"/>
                <a:chOff x="1791" y="1207"/>
                <a:chExt cx="2321" cy="1910"/>
              </a:xfrm>
            </p:grpSpPr>
            <p:pic>
              <p:nvPicPr>
                <p:cNvPr id="65" name="Picture 7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32619" t="30348" r="29762" b="20128"/>
                <a:stretch>
                  <a:fillRect/>
                </a:stretch>
              </p:blipFill>
              <p:spPr bwMode="auto">
                <a:xfrm>
                  <a:off x="1791" y="1207"/>
                  <a:ext cx="2321" cy="19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6" name="Rectangle 65"/>
                <p:cNvSpPr>
                  <a:spLocks noChangeArrowheads="1"/>
                </p:cNvSpPr>
                <p:nvPr/>
              </p:nvSpPr>
              <p:spPr bwMode="auto">
                <a:xfrm>
                  <a:off x="2058" y="2006"/>
                  <a:ext cx="136" cy="91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fr-FR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7" name="Rectangle 66"/>
                <p:cNvSpPr>
                  <a:spLocks noChangeArrowheads="1"/>
                </p:cNvSpPr>
                <p:nvPr/>
              </p:nvSpPr>
              <p:spPr bwMode="auto">
                <a:xfrm>
                  <a:off x="2536" y="1469"/>
                  <a:ext cx="136" cy="91"/>
                </a:xfrm>
                <a:prstGeom prst="rect">
                  <a:avLst/>
                </a:prstGeom>
                <a:noFill/>
                <a:ln w="1905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fr-FR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8" name="Rectangle 67"/>
                <p:cNvSpPr>
                  <a:spLocks noChangeArrowheads="1"/>
                </p:cNvSpPr>
                <p:nvPr/>
              </p:nvSpPr>
              <p:spPr bwMode="auto">
                <a:xfrm>
                  <a:off x="3276" y="1463"/>
                  <a:ext cx="136" cy="91"/>
                </a:xfrm>
                <a:prstGeom prst="rect">
                  <a:avLst/>
                </a:prstGeom>
                <a:noFill/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fr-FR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9" name="Rectangle 68"/>
                <p:cNvSpPr>
                  <a:spLocks noChangeArrowheads="1"/>
                </p:cNvSpPr>
                <p:nvPr/>
              </p:nvSpPr>
              <p:spPr bwMode="auto">
                <a:xfrm>
                  <a:off x="3760" y="2004"/>
                  <a:ext cx="136" cy="91"/>
                </a:xfrm>
                <a:prstGeom prst="rect">
                  <a:avLst/>
                </a:prstGeom>
                <a:noFill/>
                <a:ln w="19050">
                  <a:solidFill>
                    <a:srgbClr val="FF66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fr-FR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61" name="Rectangle 60"/>
              <p:cNvSpPr>
                <a:spLocks noChangeArrowheads="1"/>
              </p:cNvSpPr>
              <p:nvPr/>
            </p:nvSpPr>
            <p:spPr bwMode="auto">
              <a:xfrm>
                <a:off x="8224930" y="3326652"/>
                <a:ext cx="811025" cy="2388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altLang="fr-FR" sz="1400" b="1" dirty="0" smtClean="0">
                    <a:solidFill>
                      <a:srgbClr val="FF00FF"/>
                    </a:solidFill>
                  </a:rPr>
                  <a:t>Coquille </a:t>
                </a:r>
                <a:endParaRPr lang="fr-FR" altLang="fr-FR" sz="1400" b="1" dirty="0">
                  <a:solidFill>
                    <a:srgbClr val="FF00FF"/>
                  </a:solidFill>
                </a:endParaRPr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auto">
              <a:xfrm>
                <a:off x="7578911" y="3045621"/>
                <a:ext cx="507895" cy="2388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altLang="fr-FR" sz="1400" b="1" dirty="0" smtClean="0">
                    <a:solidFill>
                      <a:srgbClr val="3333FF"/>
                    </a:solidFill>
                  </a:rPr>
                  <a:t>Blanc</a:t>
                </a:r>
                <a:endParaRPr lang="fr-FR" altLang="fr-FR" sz="1400" b="1" dirty="0">
                  <a:solidFill>
                    <a:srgbClr val="3333FF"/>
                  </a:solidFill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5604191" y="2784771"/>
                <a:ext cx="1210240" cy="4776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altLang="fr-FR" sz="1400" b="1" dirty="0" err="1" smtClean="0">
                    <a:solidFill>
                      <a:srgbClr val="339933"/>
                    </a:solidFill>
                  </a:rPr>
                  <a:t>MembranesVitellines</a:t>
                </a:r>
                <a:r>
                  <a:rPr lang="fr-FR" altLang="fr-FR" sz="1400" b="1" dirty="0" smtClean="0">
                    <a:solidFill>
                      <a:srgbClr val="339933"/>
                    </a:solidFill>
                  </a:rPr>
                  <a:t> </a:t>
                </a:r>
                <a:endParaRPr lang="fr-FR" altLang="fr-FR" sz="1400" b="1" dirty="0">
                  <a:solidFill>
                    <a:srgbClr val="339933"/>
                  </a:solidFill>
                </a:endParaRP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4767080" y="3421712"/>
                <a:ext cx="735012" cy="2388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altLang="fr-FR" sz="1400" b="1" dirty="0" smtClean="0">
                    <a:solidFill>
                      <a:srgbClr val="FF0000"/>
                    </a:solidFill>
                  </a:rPr>
                  <a:t>Jaune</a:t>
                </a:r>
                <a:endParaRPr lang="fr-FR" altLang="fr-FR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8" name="ZoneTexte 13"/>
            <p:cNvSpPr txBox="1">
              <a:spLocks noChangeArrowheads="1"/>
            </p:cNvSpPr>
            <p:nvPr/>
          </p:nvSpPr>
          <p:spPr bwMode="auto">
            <a:xfrm>
              <a:off x="5285186" y="2744197"/>
              <a:ext cx="3632963" cy="3077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r>
                <a:rPr lang="en-GB" sz="1400" b="1" dirty="0" err="1" smtClean="0"/>
                <a:t>Protéines</a:t>
              </a:r>
              <a:r>
                <a:rPr lang="en-GB" sz="1400" b="1" dirty="0" smtClean="0"/>
                <a:t> communes, </a:t>
              </a:r>
              <a:r>
                <a:rPr lang="en-GB" sz="1400" b="1" dirty="0" err="1" smtClean="0"/>
                <a:t>partagées</a:t>
              </a:r>
              <a:r>
                <a:rPr lang="en-GB" sz="1400" b="1" dirty="0" smtClean="0"/>
                <a:t> et </a:t>
              </a:r>
              <a:r>
                <a:rPr lang="en-GB" sz="1400" b="1" dirty="0" err="1" smtClean="0"/>
                <a:t>spécifiques</a:t>
              </a:r>
              <a:endParaRPr lang="en-GB" sz="1400" b="1" dirty="0"/>
            </a:p>
          </p:txBody>
        </p:sp>
        <p:cxnSp>
          <p:nvCxnSpPr>
            <p:cNvPr id="59" name="Connecteur droit avec flèche 58"/>
            <p:cNvCxnSpPr/>
            <p:nvPr/>
          </p:nvCxnSpPr>
          <p:spPr>
            <a:xfrm>
              <a:off x="3909661" y="4716001"/>
              <a:ext cx="1700562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84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2665</TotalTime>
  <Words>4411</Words>
  <Application>Microsoft Office PowerPoint</Application>
  <PresentationFormat>Affichage à l'écran (4:3)</PresentationFormat>
  <Paragraphs>959</Paragraphs>
  <Slides>74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74</vt:i4>
      </vt:variant>
    </vt:vector>
  </HeadingPairs>
  <TitlesOfParts>
    <vt:vector size="86" baseType="lpstr">
      <vt:lpstr>Angsana New</vt:lpstr>
      <vt:lpstr>Arial</vt:lpstr>
      <vt:lpstr>Arial Narrow</vt:lpstr>
      <vt:lpstr>Calibri</vt:lpstr>
      <vt:lpstr>Century Gothic</vt:lpstr>
      <vt:lpstr>Times New Roman</vt:lpstr>
      <vt:lpstr>Wingdings</vt:lpstr>
      <vt:lpstr>Thème Office</vt:lpstr>
      <vt:lpstr>1_Modèle par défaut</vt:lpstr>
      <vt:lpstr>Graphique</vt:lpstr>
      <vt:lpstr>Photo Editor Photo</vt:lpstr>
      <vt:lpstr>Image</vt:lpstr>
      <vt:lpstr>Le Cycle de formation de l’œuf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</dc:creator>
  <cp:lastModifiedBy>jgautron@inra.local</cp:lastModifiedBy>
  <cp:revision>138</cp:revision>
  <dcterms:created xsi:type="dcterms:W3CDTF">2014-03-18T08:09:44Z</dcterms:created>
  <dcterms:modified xsi:type="dcterms:W3CDTF">2016-03-29T14:43:30Z</dcterms:modified>
</cp:coreProperties>
</file>