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7" r:id="rId5"/>
    <p:sldId id="274" r:id="rId6"/>
    <p:sldId id="276" r:id="rId7"/>
    <p:sldId id="284" r:id="rId8"/>
    <p:sldId id="278" r:id="rId9"/>
    <p:sldId id="279" r:id="rId10"/>
    <p:sldId id="280" r:id="rId11"/>
    <p:sldId id="281" r:id="rId12"/>
    <p:sldId id="282" r:id="rId13"/>
    <p:sldId id="286" r:id="rId14"/>
    <p:sldId id="291" r:id="rId15"/>
    <p:sldId id="289" r:id="rId16"/>
    <p:sldId id="288" r:id="rId17"/>
    <p:sldId id="290" r:id="rId18"/>
    <p:sldId id="262" r:id="rId19"/>
    <p:sldId id="264" r:id="rId20"/>
    <p:sldId id="269" r:id="rId21"/>
    <p:sldId id="266" r:id="rId2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7"/>
            <p14:sldId id="258"/>
            <p14:sldId id="267"/>
            <p14:sldId id="274"/>
            <p14:sldId id="276"/>
            <p14:sldId id="284"/>
            <p14:sldId id="278"/>
            <p14:sldId id="279"/>
            <p14:sldId id="280"/>
            <p14:sldId id="281"/>
            <p14:sldId id="282"/>
            <p14:sldId id="286"/>
            <p14:sldId id="291"/>
            <p14:sldId id="289"/>
            <p14:sldId id="288"/>
            <p14:sldId id="290"/>
            <p14:sldId id="262"/>
            <p14:sldId id="264"/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  <a:srgbClr val="344248"/>
    <a:srgbClr val="F37368"/>
    <a:srgbClr val="47A5C7"/>
    <a:srgbClr val="57414B"/>
    <a:srgbClr val="A04445"/>
    <a:srgbClr val="C38EBF"/>
    <a:srgbClr val="FFFFFF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 autoAdjust="0"/>
    <p:restoredTop sz="94615" autoAdjust="0"/>
  </p:normalViewPr>
  <p:slideViewPr>
    <p:cSldViewPr>
      <p:cViewPr varScale="1">
        <p:scale>
          <a:sx n="141" d="100"/>
          <a:sy n="141" d="100"/>
        </p:scale>
        <p:origin x="51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870"/>
    </p:cViewPr>
  </p:sorterViewPr>
  <p:notesViewPr>
    <p:cSldViewPr>
      <p:cViewPr varScale="1">
        <p:scale>
          <a:sx n="128" d="100"/>
          <a:sy n="128" d="100"/>
        </p:scale>
        <p:origin x="-6152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Utilisation du lait de vache</a:t>
            </a:r>
            <a:r>
              <a:rPr lang="fr-FR" baseline="0" dirty="0">
                <a:solidFill>
                  <a:schemeClr val="accent4">
                    <a:lumMod val="75000"/>
                  </a:schemeClr>
                </a:solidFill>
              </a:rPr>
              <a:t> pour la fabrication de produits laitiers en </a:t>
            </a:r>
            <a:r>
              <a:rPr lang="fr-FR" baseline="0" dirty="0" smtClean="0">
                <a:solidFill>
                  <a:schemeClr val="accent4">
                    <a:lumMod val="75000"/>
                  </a:schemeClr>
                </a:solidFill>
              </a:rPr>
              <a:t>France</a:t>
            </a:r>
            <a:endParaRPr lang="fr-FR" baseline="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/>
          </a:p>
        </c:rich>
      </c:tx>
      <c:layout>
        <c:manualLayout>
          <c:xMode val="edge"/>
          <c:yMode val="edge"/>
          <c:x val="9.2911825920498237E-2"/>
          <c:y val="6.78343431926367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946902514343668E-2"/>
          <c:y val="0.26389565876385435"/>
          <c:w val="0.46137525378672284"/>
          <c:h val="0.65057398014106216"/>
        </c:manualLayout>
      </c:layout>
      <c:pieChart>
        <c:varyColors val="1"/>
        <c:ser>
          <c:idx val="0"/>
          <c:order val="0"/>
          <c:dPt>
            <c:idx val="3"/>
            <c:bubble3D val="0"/>
            <c:explosion val="26"/>
            <c:extLst>
              <c:ext xmlns:c16="http://schemas.microsoft.com/office/drawing/2014/chart" uri="{C3380CC4-5D6E-409C-BE32-E72D297353CC}">
                <c16:uniqueId val="{00000000-2683-4211-A4C1-5F0C6E9EF7EC}"/>
              </c:ext>
            </c:extLst>
          </c:dPt>
          <c:dLbls>
            <c:dLbl>
              <c:idx val="6"/>
              <c:layout>
                <c:manualLayout>
                  <c:x val="-9.0493123405339923E-2"/>
                  <c:y val="5.3849929813381096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3-4211-A4C1-5F0C6E9EF7EC}"/>
                </c:ext>
              </c:extLst>
            </c:dLbl>
            <c:dLbl>
              <c:idx val="7"/>
              <c:layout>
                <c:manualLayout>
                  <c:x val="4.9496375987689169E-2"/>
                  <c:y val="-3.420399188189127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&lt;1%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83-4211-A4C1-5F0C6E9EF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Feuil1!$F$25:$F$32</c:f>
              <c:strCache>
                <c:ptCount val="8"/>
                <c:pt idx="0">
                  <c:v>Fromages</c:v>
                </c:pt>
                <c:pt idx="1">
                  <c:v>Matières grasses laitières</c:v>
                </c:pt>
                <c:pt idx="2">
                  <c:v>Poudres de lait</c:v>
                </c:pt>
                <c:pt idx="3">
                  <c:v>Laits conditionnés</c:v>
                </c:pt>
                <c:pt idx="4">
                  <c:v>Crèmes conditionnées</c:v>
                </c:pt>
                <c:pt idx="5">
                  <c:v>Yaourts et desserts</c:v>
                </c:pt>
                <c:pt idx="6">
                  <c:v>caséines et caséinates</c:v>
                </c:pt>
                <c:pt idx="7">
                  <c:v>Lait concentrés conditionnés</c:v>
                </c:pt>
              </c:strCache>
            </c:strRef>
          </c:cat>
          <c:val>
            <c:numRef>
              <c:f>Feuil1!$G$25:$G$32</c:f>
              <c:numCache>
                <c:formatCode>General</c:formatCode>
                <c:ptCount val="8"/>
                <c:pt idx="0">
                  <c:v>36.799999999999997</c:v>
                </c:pt>
                <c:pt idx="1">
                  <c:v>18.7</c:v>
                </c:pt>
                <c:pt idx="2">
                  <c:v>17.600000000000001</c:v>
                </c:pt>
                <c:pt idx="3">
                  <c:v>10.6</c:v>
                </c:pt>
                <c:pt idx="4">
                  <c:v>7.5</c:v>
                </c:pt>
                <c:pt idx="5">
                  <c:v>7</c:v>
                </c:pt>
                <c:pt idx="6">
                  <c:v>1.7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3-4211-A4C1-5F0C6E9EF7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48647797468168891"/>
          <c:y val="0.21606254503282551"/>
          <c:w val="0.5065875124208663"/>
          <c:h val="0.7110237486256915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21/09/2016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2200B-249B-6548-9AC6-AF24FBCB018A}" type="datetimeFigureOut">
              <a:rPr lang="fr-FR" smtClean="0"/>
              <a:t>21/09/2016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B224F-B4D8-F14F-8840-7EAD2D7EB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51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34" y="-524594"/>
            <a:ext cx="10816238" cy="716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000" y="-1244674"/>
            <a:ext cx="1620000" cy="3600400"/>
          </a:xfrm>
          <a:prstGeom prst="rect">
            <a:avLst/>
          </a:prstGeom>
          <a:solidFill>
            <a:srgbClr val="344248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ADN.psd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-8805" r="10771" b="56118"/>
          <a:stretch/>
        </p:blipFill>
        <p:spPr>
          <a:xfrm>
            <a:off x="378000" y="-1244674"/>
            <a:ext cx="1570260" cy="26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 userDrawn="1"/>
        </p:nvSpPr>
        <p:spPr>
          <a:xfrm>
            <a:off x="360000" y="2859782"/>
            <a:ext cx="7200800" cy="830997"/>
          </a:xfrm>
          <a:prstGeom prst="rect">
            <a:avLst/>
          </a:prstGeom>
          <a:solidFill>
            <a:srgbClr val="344248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RECHERCHE BOOSTE L’INNOVATION </a:t>
            </a:r>
            <a:b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TRANSFORMATION LAITIÈRE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347864" y="4659982"/>
            <a:ext cx="553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Les rendez-vous de l’Inra au </a:t>
            </a:r>
            <a:r>
              <a:rPr lang="fr-FR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– mercredi 14 septembre 2016</a:t>
            </a:r>
            <a:endParaRPr lang="fr-FR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symboles-tripode-cmjn-blanc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4434814"/>
            <a:ext cx="1152128" cy="585208"/>
          </a:xfrm>
          <a:prstGeom prst="rect">
            <a:avLst/>
          </a:prstGeom>
        </p:spPr>
      </p:pic>
      <p:pic>
        <p:nvPicPr>
          <p:cNvPr id="13" name="Image 12" descr="Logotype-INRA-White-transparen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670400"/>
            <a:ext cx="1187624" cy="4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-12129" y="4426437"/>
            <a:ext cx="9264649" cy="735665"/>
            <a:chOff x="0" y="6120399"/>
            <a:chExt cx="9144000" cy="737601"/>
          </a:xfrm>
          <a:solidFill>
            <a:srgbClr val="344248"/>
          </a:solidFill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47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</p:grpSp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9654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331640" y="4550400"/>
            <a:ext cx="5784699" cy="54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RECHERCHE BOOSTE L’INNOVATION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TRANSFORMANTION LAITIÈRE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rendez-vous de l’Inra au </a:t>
            </a:r>
            <a:r>
              <a:rPr lang="fr-FR" sz="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8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115623" y="48426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septembre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Logotype-INRA-White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577259"/>
            <a:ext cx="1080120" cy="442763"/>
          </a:xfrm>
          <a:prstGeom prst="rect">
            <a:avLst/>
          </a:prstGeom>
        </p:spPr>
      </p:pic>
      <p:pic>
        <p:nvPicPr>
          <p:cNvPr id="2" name="Image 1" descr="ADN gris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6" t="15242" r="10779" b="32073"/>
          <a:stretch/>
        </p:blipFill>
        <p:spPr>
          <a:xfrm>
            <a:off x="7450675" y="-1317600"/>
            <a:ext cx="1569600" cy="26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344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ADN.ps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-8805" r="10771" b="56118"/>
          <a:stretch/>
        </p:blipFill>
        <p:spPr>
          <a:xfrm>
            <a:off x="1259632" y="-1316682"/>
            <a:ext cx="1570260" cy="26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Logotype-INRA-White-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577259"/>
            <a:ext cx="1080120" cy="442763"/>
          </a:xfrm>
          <a:prstGeom prst="rect">
            <a:avLst/>
          </a:prstGeom>
        </p:spPr>
      </p:pic>
      <p:sp>
        <p:nvSpPr>
          <p:cNvPr id="19" name="Espace réservé du numéro de diapositive 3"/>
          <p:cNvSpPr txBox="1">
            <a:spLocks/>
          </p:cNvSpPr>
          <p:nvPr userDrawn="1"/>
        </p:nvSpPr>
        <p:spPr>
          <a:xfrm>
            <a:off x="789654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115623" y="48426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septembre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5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5.gif"/><Relationship Id="rId7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05" y="745678"/>
            <a:ext cx="2952090" cy="17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5704734" y="745678"/>
            <a:ext cx="0" cy="16756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652120" y="6869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lavache.chez.com/images/lait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" y="986895"/>
            <a:ext cx="2596618" cy="14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0704"/>
          <a:stretch/>
        </p:blipFill>
        <p:spPr bwMode="auto">
          <a:xfrm>
            <a:off x="8408" y="-20538"/>
            <a:ext cx="440164" cy="11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48572" y="123478"/>
            <a:ext cx="693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200" b="1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un procédé technologique athermique basé sur la </a:t>
            </a:r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microfiltration tangentielle</a:t>
            </a:r>
            <a:r>
              <a:rPr lang="fr-FR" sz="1200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1200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production de lait de consommation de longue </a:t>
            </a:r>
            <a:r>
              <a:rPr lang="fr-FR" sz="12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endParaRPr lang="fr-FR" sz="1200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3192" r="8515" b="26839"/>
          <a:stretch/>
        </p:blipFill>
        <p:spPr bwMode="auto">
          <a:xfrm>
            <a:off x="6300191" y="882301"/>
            <a:ext cx="2646223" cy="14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6"/>
          <p:cNvSpPr/>
          <p:nvPr/>
        </p:nvSpPr>
        <p:spPr>
          <a:xfrm>
            <a:off x="6846481" y="872776"/>
            <a:ext cx="108012" cy="5519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703222" y="693845"/>
            <a:ext cx="108012" cy="5804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998881" y="545248"/>
            <a:ext cx="108012" cy="59689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6833015" y="2137918"/>
            <a:ext cx="95703" cy="29844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229108" y="1583521"/>
            <a:ext cx="326790" cy="36800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50405" y="1542680"/>
            <a:ext cx="2081635" cy="213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217498" y="1196025"/>
            <a:ext cx="338400" cy="3369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714028" y="560812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866428" y="736962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015791" y="401985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732240" y="2449725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6884640" y="2536125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936389" y="2427734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229330" y="1985456"/>
            <a:ext cx="169200" cy="1684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072719" y="1764876"/>
            <a:ext cx="169200" cy="1684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430765" y="1547770"/>
            <a:ext cx="169200" cy="1684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367265" y="1791537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472165" y="1981294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200257" y="2269326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611560" y="2116052"/>
            <a:ext cx="46115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650987" y="1877937"/>
            <a:ext cx="4611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915816" y="1388852"/>
            <a:ext cx="8640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3722022" y="1613292"/>
            <a:ext cx="33840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bas 52"/>
          <p:cNvSpPr/>
          <p:nvPr/>
        </p:nvSpPr>
        <p:spPr>
          <a:xfrm rot="14089322">
            <a:off x="7823289" y="575979"/>
            <a:ext cx="326790" cy="6035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>
            <a:off x="7332810" y="497910"/>
            <a:ext cx="326790" cy="6035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 rot="20111928">
            <a:off x="7379809" y="315049"/>
            <a:ext cx="33840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 rot="19911027">
            <a:off x="8226081" y="548439"/>
            <a:ext cx="33840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1367265" y="2649774"/>
            <a:ext cx="5976664" cy="1963894"/>
            <a:chOff x="1367265" y="2649774"/>
            <a:chExt cx="5976664" cy="196389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1" y="2883066"/>
              <a:ext cx="4210670" cy="1730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5" name="ZoneTexte 4"/>
            <p:cNvSpPr txBox="1"/>
            <p:nvPr/>
          </p:nvSpPr>
          <p:spPr>
            <a:xfrm>
              <a:off x="1367265" y="2649774"/>
              <a:ext cx="597666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b="1" cap="small" dirty="0" smtClean="0">
                  <a:solidFill>
                    <a:srgbClr val="34424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 technologies à membranes en industrie laitière</a:t>
              </a:r>
              <a:endParaRPr lang="fr-FR" b="1" cap="small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464367" y="3066419"/>
              <a:ext cx="10617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Globules gras</a:t>
              </a:r>
              <a:endParaRPr lang="fr-FR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5302431" y="3435846"/>
              <a:ext cx="338400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471631" y="3120685"/>
              <a:ext cx="169200" cy="16846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4283968" y="3762444"/>
              <a:ext cx="86400" cy="86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Ellipse 60"/>
          <p:cNvSpPr/>
          <p:nvPr/>
        </p:nvSpPr>
        <p:spPr>
          <a:xfrm>
            <a:off x="3275856" y="2125310"/>
            <a:ext cx="86400" cy="8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957617" y="2171060"/>
            <a:ext cx="68157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Filtre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963722" y="359215"/>
            <a:ext cx="1409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u="sng" cap="sm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 écrémé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84269" y="772555"/>
            <a:ext cx="971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Crème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0067" y="38296"/>
            <a:ext cx="1579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Lait entier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03544" y="635896"/>
            <a:ext cx="88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Ecrémage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120508" y="433597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77"/>
          <p:cNvSpPr>
            <a:spLocks noChangeShapeType="1"/>
          </p:cNvSpPr>
          <p:nvPr/>
        </p:nvSpPr>
        <p:spPr bwMode="auto">
          <a:xfrm>
            <a:off x="3585183" y="777620"/>
            <a:ext cx="1440147" cy="67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 flipH="1">
            <a:off x="1650229" y="779366"/>
            <a:ext cx="1021431" cy="164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851044" y="2816862"/>
            <a:ext cx="4541601" cy="2018494"/>
            <a:chOff x="2015401" y="3927892"/>
            <a:chExt cx="4541601" cy="2018494"/>
          </a:xfrm>
        </p:grpSpPr>
        <p:sp>
          <p:nvSpPr>
            <p:cNvPr id="10" name="Line 88"/>
            <p:cNvSpPr>
              <a:spLocks noChangeShapeType="1"/>
            </p:cNvSpPr>
            <p:nvPr/>
          </p:nvSpPr>
          <p:spPr bwMode="auto">
            <a:xfrm>
              <a:off x="5445795" y="5044543"/>
              <a:ext cx="0" cy="265113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015401" y="5300055"/>
              <a:ext cx="2292186" cy="64633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Lait</a:t>
              </a:r>
              <a:b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Conservation </a:t>
              </a:r>
              <a:r>
                <a:rPr lang="fr-FR" alt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15 jours </a:t>
              </a:r>
              <a:endParaRPr lang="fr-FR" altLang="fr-F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4°C</a:t>
              </a:r>
              <a:endPara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113987" y="3927892"/>
              <a:ext cx="137569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Homogénéisation</a:t>
              </a:r>
              <a:b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200-400 bar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638610" y="4731739"/>
              <a:ext cx="1637692" cy="3877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altLang="fr-FR" sz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 thermique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2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72°C - 15 s</a:t>
              </a:r>
              <a:endPara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461502" y="5299457"/>
              <a:ext cx="2095500" cy="64633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" rIns="18000">
              <a:spAutoFit/>
            </a:bodyPr>
            <a:lstStyle/>
            <a:p>
              <a:pPr algn="ctr"/>
              <a:r>
                <a: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Lait </a:t>
              </a:r>
              <a:endPara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Conservation </a:t>
              </a:r>
              <a:r>
                <a:rPr lang="fr-FR" altLang="fr-FR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35 jours </a:t>
              </a: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4°C</a:t>
              </a:r>
              <a:endPara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85"/>
            <p:cNvSpPr>
              <a:spLocks noChangeShapeType="1"/>
            </p:cNvSpPr>
            <p:nvPr/>
          </p:nvSpPr>
          <p:spPr bwMode="auto">
            <a:xfrm>
              <a:off x="3432398" y="4538335"/>
              <a:ext cx="0" cy="77132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87"/>
            <p:cNvSpPr>
              <a:spLocks noChangeShapeType="1"/>
            </p:cNvSpPr>
            <p:nvPr/>
          </p:nvSpPr>
          <p:spPr bwMode="auto">
            <a:xfrm>
              <a:off x="5436096" y="4520836"/>
              <a:ext cx="0" cy="21907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3438191" y="4541763"/>
              <a:ext cx="200248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588240" y="4324427"/>
              <a:ext cx="0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6660232" y="2706037"/>
            <a:ext cx="2047875" cy="2058473"/>
            <a:chOff x="6762593" y="3872985"/>
            <a:chExt cx="2047875" cy="2058473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351185" y="3872985"/>
              <a:ext cx="122738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Homogénéisation</a:t>
              </a:r>
              <a:b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 – 400 bar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98571" y="4475786"/>
              <a:ext cx="1489377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altLang="fr-FR" sz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 thermique</a:t>
              </a:r>
            </a:p>
            <a:p>
              <a:pPr algn="ctr">
                <a:lnSpc>
                  <a:spcPct val="80000"/>
                </a:lnSpc>
              </a:pPr>
              <a:r>
                <a:rPr lang="fr-FR" altLang="fr-FR" sz="12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96°C - 6 s</a:t>
              </a:r>
              <a:endPara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762593" y="5100461"/>
              <a:ext cx="2047875" cy="83099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8000" rIns="18000">
              <a:spAutoFit/>
            </a:bodyPr>
            <a:lstStyle/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Lait</a:t>
              </a:r>
            </a:p>
            <a:p>
              <a:pPr algn="ctr"/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Conservation 3 </a:t>
              </a:r>
              <a:r>
                <a:rPr lang="fr-FR" alt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mois </a:t>
              </a: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</a:t>
              </a:r>
              <a:r>
                <a:rPr lang="fr-FR" alt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température </a:t>
              </a:r>
              <a:r>
                <a:rPr lang="fr-FR" alt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ambiante</a:t>
              </a:r>
            </a:p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Brevet</a:t>
              </a:r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83"/>
            <p:cNvSpPr>
              <a:spLocks noChangeShapeType="1"/>
            </p:cNvSpPr>
            <p:nvPr/>
          </p:nvSpPr>
          <p:spPr bwMode="auto">
            <a:xfrm flipH="1">
              <a:off x="7930508" y="4291494"/>
              <a:ext cx="0" cy="222927"/>
            </a:xfrm>
            <a:prstGeom prst="line">
              <a:avLst/>
            </a:prstGeom>
            <a:noFill/>
            <a:ln w="15875">
              <a:solidFill>
                <a:srgbClr val="6F9D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84"/>
            <p:cNvSpPr>
              <a:spLocks noChangeShapeType="1"/>
            </p:cNvSpPr>
            <p:nvPr/>
          </p:nvSpPr>
          <p:spPr bwMode="auto">
            <a:xfrm flipH="1">
              <a:off x="7924825" y="4863583"/>
              <a:ext cx="5526" cy="236877"/>
            </a:xfrm>
            <a:prstGeom prst="line">
              <a:avLst/>
            </a:prstGeom>
            <a:noFill/>
            <a:ln w="15875">
              <a:solidFill>
                <a:srgbClr val="6F9D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415643" y="1520894"/>
            <a:ext cx="6414639" cy="991939"/>
            <a:chOff x="1563754" y="2355686"/>
            <a:chExt cx="6414639" cy="991939"/>
          </a:xfrm>
        </p:grpSpPr>
        <p:sp>
          <p:nvSpPr>
            <p:cNvPr id="36" name="Line 71"/>
            <p:cNvSpPr>
              <a:spLocks noChangeShapeType="1"/>
            </p:cNvSpPr>
            <p:nvPr/>
          </p:nvSpPr>
          <p:spPr bwMode="auto">
            <a:xfrm>
              <a:off x="2071713" y="2355686"/>
              <a:ext cx="0" cy="313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563754" y="2668916"/>
              <a:ext cx="1024634" cy="678709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>
              <a:off x="2071713" y="3292569"/>
              <a:ext cx="5906680" cy="9917"/>
            </a:xfrm>
            <a:prstGeom prst="line">
              <a:avLst/>
            </a:prstGeom>
            <a:noFill/>
            <a:ln w="15875">
              <a:solidFill>
                <a:srgbClr val="6F9D2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 Box 51"/>
            <p:cNvSpPr txBox="1">
              <a:spLocks noChangeArrowheads="1"/>
            </p:cNvSpPr>
            <p:nvPr/>
          </p:nvSpPr>
          <p:spPr bwMode="auto">
            <a:xfrm>
              <a:off x="1639443" y="2776746"/>
              <a:ext cx="94894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Crème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Stérilisée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fr-FR" alt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UHT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0" y="1029527"/>
            <a:ext cx="4725530" cy="1559175"/>
            <a:chOff x="164357" y="1850756"/>
            <a:chExt cx="4725530" cy="1559175"/>
          </a:xfrm>
        </p:grpSpPr>
        <p:grpSp>
          <p:nvGrpSpPr>
            <p:cNvPr id="41" name="Groupe 40"/>
            <p:cNvGrpSpPr/>
            <p:nvPr/>
          </p:nvGrpSpPr>
          <p:grpSpPr>
            <a:xfrm>
              <a:off x="164357" y="1850756"/>
              <a:ext cx="4725530" cy="1559175"/>
              <a:chOff x="164357" y="1850756"/>
              <a:chExt cx="4725530" cy="1559175"/>
            </a:xfrm>
          </p:grpSpPr>
          <p:grpSp>
            <p:nvGrpSpPr>
              <p:cNvPr id="43" name="Groupe 42"/>
              <p:cNvGrpSpPr/>
              <p:nvPr/>
            </p:nvGrpSpPr>
            <p:grpSpPr>
              <a:xfrm>
                <a:off x="164357" y="1850756"/>
                <a:ext cx="4725530" cy="1559175"/>
                <a:chOff x="164357" y="1850756"/>
                <a:chExt cx="4725530" cy="1559175"/>
              </a:xfrm>
            </p:grpSpPr>
            <p:sp>
              <p:nvSpPr>
                <p:cNvPr id="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0000" y="2145049"/>
                  <a:ext cx="2327101" cy="27699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/>
                <a:ex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18000" rIns="18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fr-FR" altLang="fr-FR" sz="1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Traitement thermique</a:t>
                  </a:r>
                  <a:endPara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69"/>
                <p:cNvSpPr>
                  <a:spLocks noChangeShapeType="1"/>
                </p:cNvSpPr>
                <p:nvPr/>
              </p:nvSpPr>
              <p:spPr bwMode="auto">
                <a:xfrm>
                  <a:off x="1431074" y="1850756"/>
                  <a:ext cx="0" cy="3401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164357" y="2680791"/>
                  <a:ext cx="1373753" cy="714334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Line 59"/>
                <p:cNvSpPr>
                  <a:spLocks noChangeShapeType="1"/>
                </p:cNvSpPr>
                <p:nvPr/>
              </p:nvSpPr>
              <p:spPr bwMode="auto">
                <a:xfrm>
                  <a:off x="877993" y="3407952"/>
                  <a:ext cx="4011894" cy="1979"/>
                </a:xfrm>
                <a:prstGeom prst="line">
                  <a:avLst/>
                </a:prstGeom>
                <a:noFill/>
                <a:ln w="15875">
                  <a:solidFill>
                    <a:srgbClr val="0070C0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241159" y="2701294"/>
                <a:ext cx="1251030" cy="6463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rIns="18000">
                <a:spAutoFit/>
              </a:bodyPr>
              <a:lstStyle/>
              <a:p>
                <a:pPr algn="ctr"/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Crème</a:t>
                </a:r>
              </a:p>
              <a:p>
                <a:pPr algn="ctr"/>
                <a:r>
                  <a:rPr lang="fr-FR" alt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Pasteurisée</a:t>
                </a:r>
                <a:br>
                  <a:rPr lang="fr-FR" alt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alt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95°C – 20 s</a:t>
                </a:r>
                <a:endPara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Line 70"/>
            <p:cNvSpPr>
              <a:spLocks noChangeShapeType="1"/>
            </p:cNvSpPr>
            <p:nvPr/>
          </p:nvSpPr>
          <p:spPr bwMode="auto">
            <a:xfrm flipH="1">
              <a:off x="877993" y="2409707"/>
              <a:ext cx="26771" cy="3670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4" y="35438"/>
            <a:ext cx="582758" cy="5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>
          <a:xfrm>
            <a:off x="3752813" y="285398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741305" y="441680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611560" y="941853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763960" y="905837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755576" y="1058237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11560" y="1085478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935608" y="1001595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/>
          <p:cNvSpPr/>
          <p:nvPr/>
        </p:nvSpPr>
        <p:spPr>
          <a:xfrm>
            <a:off x="911100" y="1133736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9193" y="1205744"/>
            <a:ext cx="108000" cy="108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905525" y="252744"/>
            <a:ext cx="45719" cy="581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888109" y="396577"/>
            <a:ext cx="45719" cy="581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54" y="622843"/>
            <a:ext cx="582758" cy="5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Ellipse 74"/>
          <p:cNvSpPr/>
          <p:nvPr/>
        </p:nvSpPr>
        <p:spPr>
          <a:xfrm>
            <a:off x="5608166" y="898326"/>
            <a:ext cx="45719" cy="581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574073" y="1002728"/>
            <a:ext cx="45719" cy="581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 rot="19911027">
            <a:off x="3779017" y="154712"/>
            <a:ext cx="153276" cy="657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 rot="19911027">
            <a:off x="401985" y="1079355"/>
            <a:ext cx="153276" cy="657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 rot="19911027">
            <a:off x="5531528" y="763488"/>
            <a:ext cx="153276" cy="657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27" name="Connecteur droit avec flèche 9226"/>
          <p:cNvCxnSpPr/>
          <p:nvPr/>
        </p:nvCxnSpPr>
        <p:spPr>
          <a:xfrm flipH="1">
            <a:off x="3951244" y="122445"/>
            <a:ext cx="5230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ZoneTexte 9227"/>
          <p:cNvSpPr txBox="1"/>
          <p:nvPr/>
        </p:nvSpPr>
        <p:spPr>
          <a:xfrm>
            <a:off x="4409539" y="3191"/>
            <a:ext cx="1398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bactéries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30" name="Groupe 9229"/>
          <p:cNvGrpSpPr/>
          <p:nvPr/>
        </p:nvGrpSpPr>
        <p:grpSpPr>
          <a:xfrm>
            <a:off x="3307677" y="1005309"/>
            <a:ext cx="3514018" cy="1844744"/>
            <a:chOff x="3307677" y="1005309"/>
            <a:chExt cx="3514018" cy="1844744"/>
          </a:xfrm>
        </p:grpSpPr>
        <p:grpSp>
          <p:nvGrpSpPr>
            <p:cNvPr id="9229" name="Groupe 9228"/>
            <p:cNvGrpSpPr/>
            <p:nvPr/>
          </p:nvGrpSpPr>
          <p:grpSpPr>
            <a:xfrm>
              <a:off x="3307677" y="1005309"/>
              <a:ext cx="3514018" cy="1844744"/>
              <a:chOff x="3307677" y="1005309"/>
              <a:chExt cx="3514018" cy="1844744"/>
            </a:xfrm>
          </p:grpSpPr>
          <p:grpSp>
            <p:nvGrpSpPr>
              <p:cNvPr id="9216" name="Groupe 9215"/>
              <p:cNvGrpSpPr/>
              <p:nvPr/>
            </p:nvGrpSpPr>
            <p:grpSpPr>
              <a:xfrm>
                <a:off x="3307677" y="1005309"/>
                <a:ext cx="3514018" cy="1844744"/>
                <a:chOff x="3307677" y="1005309"/>
                <a:chExt cx="3514018" cy="1844744"/>
              </a:xfrm>
            </p:grpSpPr>
            <p:pic>
              <p:nvPicPr>
                <p:cNvPr id="59" name="Picture 6" descr="Afficher l'image d'origine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94" t="23192" r="8515" b="26839"/>
                <a:stretch/>
              </p:blipFill>
              <p:spPr bwMode="auto">
                <a:xfrm>
                  <a:off x="5913646" y="1262246"/>
                  <a:ext cx="908049" cy="4950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1" name="Groupe 50"/>
                <p:cNvGrpSpPr/>
                <p:nvPr/>
              </p:nvGrpSpPr>
              <p:grpSpPr>
                <a:xfrm>
                  <a:off x="3307677" y="1005309"/>
                  <a:ext cx="2837826" cy="1844744"/>
                  <a:chOff x="3026708" y="2147727"/>
                  <a:chExt cx="2837826" cy="1844744"/>
                </a:xfrm>
              </p:grpSpPr>
              <p:sp>
                <p:nvSpPr>
                  <p:cNvPr id="5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445621" y="3413194"/>
                    <a:ext cx="12380" cy="579277"/>
                  </a:xfrm>
                  <a:prstGeom prst="line">
                    <a:avLst/>
                  </a:prstGeom>
                  <a:noFill/>
                  <a:ln w="15875">
                    <a:solidFill>
                      <a:srgbClr val="007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" name="Ellipse 53"/>
                  <p:cNvSpPr/>
                  <p:nvPr/>
                </p:nvSpPr>
                <p:spPr>
                  <a:xfrm>
                    <a:off x="3026708" y="2347124"/>
                    <a:ext cx="2837826" cy="439690"/>
                  </a:xfrm>
                  <a:prstGeom prst="ellipse">
                    <a:avLst/>
                  </a:prstGeom>
                  <a:ln/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7053" y="2434547"/>
                    <a:ext cx="229748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fr-FR" altLang="fr-FR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Microfiltration 1.4 </a:t>
                    </a:r>
                    <a:r>
                      <a:rPr lang="fr-FR" alt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µm</a:t>
                    </a:r>
                  </a:p>
                </p:txBody>
              </p:sp>
              <p:sp>
                <p:nvSpPr>
                  <p:cNvPr id="5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118" y="3189414"/>
                    <a:ext cx="2147739" cy="22653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8000" tIns="46800" rIns="18000" bIns="46800">
                    <a:spAutoFit/>
                  </a:bodyPr>
                  <a:lstStyle/>
                  <a:p>
                    <a:pPr>
                      <a:lnSpc>
                        <a:spcPct val="70000"/>
                      </a:lnSpc>
                      <a:spcBef>
                        <a:spcPct val="50000"/>
                      </a:spcBef>
                    </a:pPr>
                    <a:r>
                      <a:rPr lang="fr-FR" altLang="fr-FR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Lait écrémé </a:t>
                    </a:r>
                    <a:r>
                      <a:rPr lang="fr-FR" altLang="fr-F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épuré</a:t>
                    </a:r>
                    <a:endParaRPr lang="fr-FR" altLang="fr-FR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33243" y="2786814"/>
                    <a:ext cx="0" cy="3900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6353" y="2147727"/>
                    <a:ext cx="516017" cy="1785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78" name="Ellipse 77"/>
              <p:cNvSpPr/>
              <p:nvPr/>
            </p:nvSpPr>
            <p:spPr>
              <a:xfrm rot="19911027">
                <a:off x="6321783" y="1034936"/>
                <a:ext cx="153276" cy="6576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25" name="Flèche droite rayée 9224"/>
              <p:cNvSpPr/>
              <p:nvPr/>
            </p:nvSpPr>
            <p:spPr>
              <a:xfrm rot="16200000">
                <a:off x="6287035" y="1206057"/>
                <a:ext cx="261051" cy="127893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91" name="Picture 2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34124"/>
              <a:ext cx="582758" cy="58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Ellipse 91"/>
            <p:cNvSpPr/>
            <p:nvPr/>
          </p:nvSpPr>
          <p:spPr>
            <a:xfrm>
              <a:off x="5450676" y="2109607"/>
              <a:ext cx="45719" cy="5817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5416583" y="2214009"/>
              <a:ext cx="45719" cy="5817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31" name="Groupe 9230"/>
          <p:cNvGrpSpPr/>
          <p:nvPr/>
        </p:nvGrpSpPr>
        <p:grpSpPr>
          <a:xfrm>
            <a:off x="5839569" y="933272"/>
            <a:ext cx="3005634" cy="1765604"/>
            <a:chOff x="5839569" y="933272"/>
            <a:chExt cx="3005634" cy="1765604"/>
          </a:xfrm>
        </p:grpSpPr>
        <p:grpSp>
          <p:nvGrpSpPr>
            <p:cNvPr id="25" name="Groupe 24"/>
            <p:cNvGrpSpPr/>
            <p:nvPr/>
          </p:nvGrpSpPr>
          <p:grpSpPr>
            <a:xfrm>
              <a:off x="6614665" y="935887"/>
              <a:ext cx="2230538" cy="1762989"/>
              <a:chOff x="6622018" y="2005773"/>
              <a:chExt cx="2230538" cy="1762989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6622018" y="2005773"/>
                <a:ext cx="2230538" cy="1762989"/>
                <a:chOff x="6622018" y="2005773"/>
                <a:chExt cx="2230538" cy="1762989"/>
              </a:xfrm>
            </p:grpSpPr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7762959" y="2005773"/>
                  <a:ext cx="0" cy="2575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6622018" y="2253570"/>
                  <a:ext cx="2230538" cy="447914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Line 38"/>
                <p:cNvSpPr>
                  <a:spLocks noChangeShapeType="1"/>
                </p:cNvSpPr>
                <p:nvPr/>
              </p:nvSpPr>
              <p:spPr bwMode="auto">
                <a:xfrm>
                  <a:off x="7835503" y="3415883"/>
                  <a:ext cx="5674" cy="352879"/>
                </a:xfrm>
                <a:prstGeom prst="line">
                  <a:avLst/>
                </a:prstGeom>
                <a:noFill/>
                <a:ln w="15875">
                  <a:solidFill>
                    <a:srgbClr val="6F9D2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829048" y="2981525"/>
                  <a:ext cx="1990725" cy="4453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46800" rIns="18000" bIns="46800">
                  <a:spAutoFit/>
                </a:bodyPr>
                <a:lstStyle/>
                <a:p>
                  <a:pPr algn="ct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fr-FR" altLang="fr-F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Lait écrémé épuré</a:t>
                  </a:r>
                </a:p>
                <a:p>
                  <a:pPr algn="ct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fr-FR" altLang="fr-FR" sz="1200" b="1" u="sng" dirty="0" smtClean="0">
                      <a:solidFill>
                        <a:srgbClr val="6F9D2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absence de bactérie </a:t>
                  </a:r>
                  <a:endParaRPr lang="fr-FR" altLang="fr-FR" sz="1200" b="1" u="sng" dirty="0">
                    <a:solidFill>
                      <a:srgbClr val="6F9D2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7802347" y="2657265"/>
                  <a:ext cx="11052" cy="324260"/>
                </a:xfrm>
                <a:prstGeom prst="line">
                  <a:avLst/>
                </a:prstGeom>
                <a:noFill/>
                <a:ln w="9525">
                  <a:solidFill>
                    <a:srgbClr val="6F9D2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6677589" y="2340548"/>
                <a:ext cx="214801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Microfiltration 0.8 </a:t>
                </a:r>
                <a:r>
                  <a:rPr lang="fr-FR" alt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µm</a:t>
                </a:r>
              </a:p>
            </p:txBody>
          </p:sp>
        </p:grpSp>
        <p:cxnSp>
          <p:nvCxnSpPr>
            <p:cNvPr id="9224" name="Connecteur droit 9223"/>
            <p:cNvCxnSpPr/>
            <p:nvPr/>
          </p:nvCxnSpPr>
          <p:spPr>
            <a:xfrm>
              <a:off x="5839569" y="933272"/>
              <a:ext cx="19066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1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9"/>
          <p:cNvSpPr>
            <a:spLocks noChangeShapeType="1"/>
          </p:cNvSpPr>
          <p:nvPr/>
        </p:nvSpPr>
        <p:spPr bwMode="auto">
          <a:xfrm>
            <a:off x="4973014" y="764536"/>
            <a:ext cx="28389" cy="1426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031369" y="1391004"/>
            <a:ext cx="188329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u="sng" cap="sm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 </a:t>
            </a:r>
            <a:r>
              <a:rPr lang="fr-FR" altLang="fr-FR" sz="1200" b="1" u="sng" cap="sm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standardisé</a:t>
            </a:r>
            <a:br>
              <a:rPr lang="fr-FR" altLang="fr-FR" sz="1200" b="1" u="sng" cap="sm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b="1" u="sng" cap="sm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MG</a:t>
            </a:r>
            <a:endParaRPr lang="fr-FR" altLang="fr-FR" sz="1200" b="1" u="sng" cap="sm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96553" y="528794"/>
            <a:ext cx="140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Lait écrémé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1927" y="536146"/>
            <a:ext cx="971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Crème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7874" y="11716"/>
            <a:ext cx="1579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Lait entier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70888" y="380960"/>
            <a:ext cx="88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Ecrémage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3297655" y="241215"/>
            <a:ext cx="12033" cy="206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77"/>
          <p:cNvSpPr>
            <a:spLocks noChangeShapeType="1"/>
          </p:cNvSpPr>
          <p:nvPr/>
        </p:nvSpPr>
        <p:spPr bwMode="auto">
          <a:xfrm>
            <a:off x="3715652" y="519460"/>
            <a:ext cx="743569" cy="173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78"/>
          <p:cNvSpPr>
            <a:spLocks noChangeShapeType="1"/>
          </p:cNvSpPr>
          <p:nvPr/>
        </p:nvSpPr>
        <p:spPr bwMode="auto">
          <a:xfrm flipH="1">
            <a:off x="1879235" y="495243"/>
            <a:ext cx="1021431" cy="164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9"/>
          <p:cNvSpPr>
            <a:spLocks noChangeShapeType="1"/>
          </p:cNvSpPr>
          <p:nvPr/>
        </p:nvSpPr>
        <p:spPr bwMode="auto">
          <a:xfrm>
            <a:off x="1459412" y="764535"/>
            <a:ext cx="0" cy="874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92539" y="1868596"/>
            <a:ext cx="1373753" cy="1018320"/>
          </a:xfrm>
          <a:prstGeom prst="ellips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1468097" y="2886916"/>
            <a:ext cx="3553193" cy="227336"/>
            <a:chOff x="1251134" y="4402351"/>
            <a:chExt cx="4040946" cy="227336"/>
          </a:xfrm>
        </p:grpSpPr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H="1">
              <a:off x="1251134" y="4402351"/>
              <a:ext cx="12871" cy="226346"/>
            </a:xfrm>
            <a:prstGeom prst="lin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auto">
            <a:xfrm>
              <a:off x="1274774" y="4627708"/>
              <a:ext cx="4017306" cy="1979"/>
            </a:xfrm>
            <a:prstGeom prst="line">
              <a:avLst/>
            </a:pr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865220" y="1920780"/>
            <a:ext cx="1251030" cy="8309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ctr"/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Crème</a:t>
            </a:r>
          </a:p>
          <a:p>
            <a:pPr algn="ctr"/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Pasteurisée</a:t>
            </a:r>
            <a:b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95°C – 20 s</a:t>
            </a:r>
          </a:p>
          <a:p>
            <a:pPr algn="ctr"/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stérilisée UHT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63888" y="3651870"/>
            <a:ext cx="2650792" cy="4638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Lait contenant de la matière grasse et à teneur réduite en bactéries</a:t>
            </a:r>
            <a:endParaRPr lang="fr-FR" alt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472182" y="925524"/>
            <a:ext cx="3549108" cy="276999"/>
            <a:chOff x="1328811" y="2053031"/>
            <a:chExt cx="3874672" cy="276999"/>
          </a:xfrm>
        </p:grpSpPr>
        <p:sp>
          <p:nvSpPr>
            <p:cNvPr id="24" name="Line 63"/>
            <p:cNvSpPr>
              <a:spLocks noChangeShapeType="1"/>
            </p:cNvSpPr>
            <p:nvPr/>
          </p:nvSpPr>
          <p:spPr bwMode="auto">
            <a:xfrm>
              <a:off x="1328811" y="2308786"/>
              <a:ext cx="3874672" cy="20090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647057" y="2053031"/>
              <a:ext cx="3223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Standardisation en matière grasse (MG)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68" name="Groupe 7167"/>
          <p:cNvGrpSpPr/>
          <p:nvPr/>
        </p:nvGrpSpPr>
        <p:grpSpPr>
          <a:xfrm>
            <a:off x="6968411" y="2377756"/>
            <a:ext cx="1673449" cy="825226"/>
            <a:chOff x="6968411" y="2377756"/>
            <a:chExt cx="1673449" cy="825226"/>
          </a:xfrm>
        </p:grpSpPr>
        <p:sp>
          <p:nvSpPr>
            <p:cNvPr id="52" name="Ellipse 51"/>
            <p:cNvSpPr/>
            <p:nvPr/>
          </p:nvSpPr>
          <p:spPr>
            <a:xfrm rot="19911027">
              <a:off x="7391545" y="2720674"/>
              <a:ext cx="338400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6968411" y="2377756"/>
              <a:ext cx="1673449" cy="825226"/>
              <a:chOff x="6960481" y="3420190"/>
              <a:chExt cx="1673449" cy="825226"/>
            </a:xfrm>
          </p:grpSpPr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1790" y="3699993"/>
                <a:ext cx="782140" cy="545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6960481" y="3420190"/>
                <a:ext cx="1667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fr-FR" sz="1400" dirty="0"/>
                  <a:t>Retenir les bactéries</a:t>
                </a:r>
              </a:p>
            </p:txBody>
          </p:sp>
        </p:grpSp>
      </p:grpSp>
      <p:sp>
        <p:nvSpPr>
          <p:cNvPr id="31" name="ZoneTexte 30"/>
          <p:cNvSpPr txBox="1"/>
          <p:nvPr/>
        </p:nvSpPr>
        <p:spPr>
          <a:xfrm>
            <a:off x="5004048" y="3147814"/>
            <a:ext cx="248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Laisser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passer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matière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grasse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protéines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857104" y="2197901"/>
            <a:ext cx="3111307" cy="1453969"/>
            <a:chOff x="4138761" y="3848635"/>
            <a:chExt cx="3111307" cy="1453969"/>
          </a:xfrm>
        </p:grpSpPr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5302944" y="4366500"/>
              <a:ext cx="11223" cy="936104"/>
            </a:xfrm>
            <a:prstGeom prst="line">
              <a:avLst/>
            </a:prstGeom>
            <a:noFill/>
            <a:ln w="38100">
              <a:solidFill>
                <a:srgbClr val="6F9D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4138761" y="3848635"/>
              <a:ext cx="2297486" cy="523220"/>
            </a:xfrm>
            <a:prstGeom prst="rect">
              <a:avLst/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Microfiltration </a:t>
              </a:r>
              <a:br>
                <a:rPr lang="fr-FR" alt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1,4 µm ou 0,8 µm</a:t>
              </a:r>
              <a:endPara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6436248" y="4169794"/>
              <a:ext cx="813820" cy="4894"/>
            </a:xfrm>
            <a:prstGeom prst="line">
              <a:avLst/>
            </a:prstGeom>
            <a:noFill/>
            <a:ln w="38100">
              <a:solidFill>
                <a:srgbClr val="6F9D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6086765" y="2519060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Rétentat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74572" y="2715766"/>
            <a:ext cx="90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Microfiltrat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15" y="1962860"/>
            <a:ext cx="1080641" cy="9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15" y="95758"/>
            <a:ext cx="2469409" cy="133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0" name="Groupe 7169"/>
          <p:cNvGrpSpPr/>
          <p:nvPr/>
        </p:nvGrpSpPr>
        <p:grpSpPr>
          <a:xfrm>
            <a:off x="6247273" y="1639371"/>
            <a:ext cx="2713434" cy="1323439"/>
            <a:chOff x="6318540" y="1995839"/>
            <a:chExt cx="2713434" cy="1323439"/>
          </a:xfrm>
        </p:grpSpPr>
        <p:sp>
          <p:nvSpPr>
            <p:cNvPr id="38" name="ZoneTexte 37"/>
            <p:cNvSpPr txBox="1"/>
            <p:nvPr/>
          </p:nvSpPr>
          <p:spPr>
            <a:xfrm>
              <a:off x="6318540" y="1995839"/>
              <a:ext cx="2713434" cy="132343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Est-il possible de </a:t>
              </a:r>
              <a:r>
                <a:rPr lang="fr-FR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microfiltrer</a:t>
              </a:r>
              <a:r>
                <a:rPr lang="fr-FR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br>
                <a:rPr lang="fr-FR" sz="1600" b="1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fr-FR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un lait contenant des globules gras ?</a:t>
              </a:r>
            </a:p>
            <a:p>
              <a:endParaRPr lang="fr-FR" sz="1600" b="1" dirty="0">
                <a:solidFill>
                  <a:schemeClr val="bg1"/>
                </a:solidFill>
              </a:endParaRPr>
            </a:p>
            <a:p>
              <a:endParaRPr lang="fr-FR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847" y="2546378"/>
              <a:ext cx="936142" cy="717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e 55"/>
          <p:cNvGrpSpPr/>
          <p:nvPr/>
        </p:nvGrpSpPr>
        <p:grpSpPr>
          <a:xfrm>
            <a:off x="6224935" y="2577053"/>
            <a:ext cx="2897100" cy="1977881"/>
            <a:chOff x="6246902" y="2225574"/>
            <a:chExt cx="2897100" cy="1977881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6246902" y="2225574"/>
              <a:ext cx="2782044" cy="197788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6380984" y="2593236"/>
              <a:ext cx="2682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Globules gras (0,2 – 15 µm)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003635" y="2245439"/>
              <a:ext cx="1268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</a:t>
              </a:r>
              <a:endPara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300194" y="2984678"/>
              <a:ext cx="2843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Colmatage rapide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Rétention des bactéries</a:t>
              </a:r>
              <a:b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Rétention de la MG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304547" y="1621837"/>
            <a:ext cx="2327101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Traitement thermique</a:t>
            </a:r>
            <a:endParaRPr lang="fr-FR" alt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 rot="21060865">
            <a:off x="485093" y="1700311"/>
            <a:ext cx="1816384" cy="1275646"/>
            <a:chOff x="1549163" y="3650814"/>
            <a:chExt cx="1816384" cy="127564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1621172" y="3650814"/>
              <a:ext cx="1744375" cy="1275646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1549163" y="3820092"/>
              <a:ext cx="1816384" cy="1106368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07548" y="1944441"/>
            <a:ext cx="3312280" cy="230832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Brevet PALL CORPORATION / FR 2 699 </a:t>
            </a: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792 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de brevet Japonais (5023072) </a:t>
            </a:r>
          </a:p>
          <a:p>
            <a:pPr algn="ctr">
              <a:spcBef>
                <a:spcPct val="50000"/>
              </a:spcBef>
            </a:pP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Couplage homogénéisation </a:t>
            </a:r>
          </a:p>
          <a:p>
            <a:pPr algn="ctr">
              <a:spcBef>
                <a:spcPct val="50000"/>
              </a:spcBef>
            </a:pP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microfiltration</a:t>
            </a:r>
          </a:p>
          <a:p>
            <a:pPr algn="ctr">
              <a:spcBef>
                <a:spcPct val="50000"/>
              </a:spcBef>
            </a:pP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fr-FR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chute rapide du débit de </a:t>
            </a:r>
            <a:r>
              <a:rPr lang="fr-FR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perméation</a:t>
            </a:r>
            <a:endParaRPr lang="fr-F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</a:t>
            </a: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ettoyages 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procédés </a:t>
            </a: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difficilement </a:t>
            </a:r>
            <a:r>
              <a:rPr lang="fr-F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industrialisables</a:t>
            </a:r>
            <a: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3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22246" y="968410"/>
            <a:ext cx="6714250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1)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Diminuer suffisamment la taille des globules gras pour permettre leur passage au travers des pores d’une membrane de microfiltration de 1,4 µm ou 0,8 µm.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17" y="130554"/>
            <a:ext cx="1687215" cy="7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/>
          <p:cNvSpPr/>
          <p:nvPr/>
        </p:nvSpPr>
        <p:spPr>
          <a:xfrm>
            <a:off x="7040664" y="65628"/>
            <a:ext cx="864096" cy="874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8807"/>
            <a:ext cx="1903759" cy="163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322245" y="1602148"/>
            <a:ext cx="6649357" cy="1849194"/>
            <a:chOff x="2322245" y="1602148"/>
            <a:chExt cx="6649357" cy="1849194"/>
          </a:xfrm>
        </p:grpSpPr>
        <p:grpSp>
          <p:nvGrpSpPr>
            <p:cNvPr id="5" name="Groupe 4"/>
            <p:cNvGrpSpPr/>
            <p:nvPr/>
          </p:nvGrpSpPr>
          <p:grpSpPr>
            <a:xfrm>
              <a:off x="2322245" y="1602148"/>
              <a:ext cx="6649357" cy="1025178"/>
              <a:chOff x="2322245" y="1602148"/>
              <a:chExt cx="6649357" cy="1025178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2322245" y="1602148"/>
                <a:ext cx="33392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/>
                  </a:rPr>
                  <a:t>  </a:t>
                </a:r>
                <a:r>
                  <a:rPr 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Optimiser </a:t>
                </a:r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l’étape </a:t>
                </a:r>
                <a:r>
                  <a:rPr 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d’homogénéisation du </a:t>
                </a:r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lait </a:t>
                </a:r>
                <a:r>
                  <a:rPr 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contenant </a:t>
                </a:r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matière grasse.</a:t>
                </a:r>
                <a:endParaRPr lang="fr-F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20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394" y="1611452"/>
                <a:ext cx="3384208" cy="1015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2" b="7579"/>
            <a:stretch/>
          </p:blipFill>
          <p:spPr bwMode="auto">
            <a:xfrm>
              <a:off x="2671327" y="2183700"/>
              <a:ext cx="1375468" cy="126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464192" y="2717035"/>
            <a:ext cx="8068248" cy="1713052"/>
            <a:chOff x="464192" y="2717035"/>
            <a:chExt cx="8068248" cy="1713052"/>
          </a:xfrm>
        </p:grpSpPr>
        <p:sp>
          <p:nvSpPr>
            <p:cNvPr id="23" name="ZoneTexte 22"/>
            <p:cNvSpPr txBox="1"/>
            <p:nvPr/>
          </p:nvSpPr>
          <p:spPr>
            <a:xfrm>
              <a:off x="464192" y="3725355"/>
              <a:ext cx="5112569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homogénéisations successives : </a:t>
              </a:r>
            </a:p>
            <a:p>
              <a:pPr algn="ctr"/>
              <a:r>
                <a:rPr lang="fr-FR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800 bar (80 bar sur le 2</a:t>
              </a:r>
              <a:r>
                <a:rPr lang="fr-FR" sz="1200" b="1" baseline="300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fr-FR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étage) pour une microfiltration sur 0,8 µm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 </a:t>
              </a: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95% des globules gras de taille &lt; 0,3 </a:t>
              </a:r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µm</a:t>
              </a: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697" y="2717035"/>
              <a:ext cx="2775743" cy="171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à coins arrondis 2"/>
            <p:cNvSpPr/>
            <p:nvPr/>
          </p:nvSpPr>
          <p:spPr>
            <a:xfrm>
              <a:off x="7556897" y="3760679"/>
              <a:ext cx="360040" cy="55947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Flèche vers le haut 3"/>
            <p:cNvSpPr/>
            <p:nvPr/>
          </p:nvSpPr>
          <p:spPr>
            <a:xfrm>
              <a:off x="3203848" y="3427607"/>
              <a:ext cx="360040" cy="288032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07504" y="18619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challenge à relever, une stratégie à mettre en place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932030"/>
            <a:ext cx="6984776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Montrer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faisabilité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microfiltration tangentielle </a:t>
            </a:r>
            <a:r>
              <a:rPr lang="fr-F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appliquée au lait contenant de la matière grasse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essai longue durée (6-8h), sans colmatage de la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7504" y="2306950"/>
            <a:ext cx="8993964" cy="2115074"/>
            <a:chOff x="107504" y="2306950"/>
            <a:chExt cx="8993964" cy="211507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06950"/>
              <a:ext cx="1679852" cy="2086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710" y="3701944"/>
              <a:ext cx="720080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5388959" y="3079339"/>
              <a:ext cx="3712509" cy="8617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Paramètres :</a:t>
              </a: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Flux de </a:t>
              </a:r>
              <a:r>
                <a:rPr lang="fr-F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perméation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	200 l.h</a:t>
              </a:r>
              <a:r>
                <a:rPr lang="fr-FR" sz="1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.m</a:t>
              </a:r>
              <a:r>
                <a:rPr lang="fr-FR" sz="1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  </a:t>
              </a: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Facteur de concentration volumique 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FCV 10</a:t>
              </a: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Température 			56°C </a:t>
              </a:r>
              <a:b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Vitesse de balayage 		7 m/s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63688" y="2804353"/>
              <a:ext cx="375790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Outil pilote de la Plateforme Lait INRA </a:t>
              </a: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Installation de filtration 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T.I.A. 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avec système 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co-courant  (UTP)</a:t>
              </a: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Membrane </a:t>
              </a:r>
              <a:r>
                <a:rPr lang="fr-F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Pall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1P1940 </a:t>
              </a:r>
              <a:r>
                <a:rPr lang="fr-F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stérilox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minérale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Surface 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filtrante : 0,24 </a:t>
              </a:r>
              <a:r>
                <a:rPr lang="fr-F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m²</a:t>
              </a:r>
            </a:p>
            <a:p>
              <a:r>
                <a:rPr lang="fr-FR" sz="1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Seuil de coupure : 0,8 µm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62573" y="4070383"/>
              <a:ext cx="6252772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Peu d’évolution de la pression transmembranaire, pas de colmatage (7h)</a:t>
              </a:r>
              <a:endParaRPr lang="fr-F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07504" y="18619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challenge à relever, une stratégie à mettre en place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77" y="130554"/>
            <a:ext cx="1687215" cy="7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>
          <a:xfrm>
            <a:off x="6680624" y="65628"/>
            <a:ext cx="864096" cy="874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" y="660549"/>
            <a:ext cx="1903759" cy="163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011612" y="1491630"/>
            <a:ext cx="6664844" cy="1355255"/>
            <a:chOff x="2011612" y="1491630"/>
            <a:chExt cx="6664844" cy="1355255"/>
          </a:xfrm>
        </p:grpSpPr>
        <p:sp>
          <p:nvSpPr>
            <p:cNvPr id="3" name="ZoneTexte 2"/>
            <p:cNvSpPr txBox="1"/>
            <p:nvPr/>
          </p:nvSpPr>
          <p:spPr>
            <a:xfrm>
              <a:off x="2011612" y="1491630"/>
              <a:ext cx="2461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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Adapter 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les paramètres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b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microfiltration tangentielle</a:t>
              </a:r>
              <a:b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appliquée au lait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contenant de la matière grasse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91" y="1544648"/>
              <a:ext cx="4071065" cy="130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9" t="5842" r="18018" b="7531"/>
            <a:stretch/>
          </p:blipFill>
          <p:spPr bwMode="auto">
            <a:xfrm>
              <a:off x="3642640" y="2153234"/>
              <a:ext cx="518310" cy="58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3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68" y="843558"/>
            <a:ext cx="6899713" cy="21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209846" y="102314"/>
            <a:ext cx="875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Résultats:</a:t>
            </a:r>
            <a:r>
              <a:rPr lang="fr-FR" sz="24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biochimique et microbiologique du produit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7"/>
          <a:stretch/>
        </p:blipFill>
        <p:spPr bwMode="auto">
          <a:xfrm>
            <a:off x="57670" y="578828"/>
            <a:ext cx="1906704" cy="181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887717" y="2277175"/>
            <a:ext cx="0" cy="3216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2598782"/>
            <a:ext cx="7920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Microfiltrat</a:t>
            </a: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=lait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475277" y="2139702"/>
            <a:ext cx="6671639" cy="1900149"/>
            <a:chOff x="1475277" y="2139702"/>
            <a:chExt cx="6671639" cy="1900149"/>
          </a:xfrm>
        </p:grpSpPr>
        <p:sp>
          <p:nvSpPr>
            <p:cNvPr id="6" name="ZoneTexte 5"/>
            <p:cNvSpPr txBox="1"/>
            <p:nvPr/>
          </p:nvSpPr>
          <p:spPr>
            <a:xfrm>
              <a:off x="1594188" y="3393520"/>
              <a:ext cx="655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10% vol de </a:t>
              </a:r>
              <a:r>
                <a:rPr lang="fr-FR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rétentat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(bactéries, MG, protéines); </a:t>
              </a:r>
            </a:p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Possibilité de réduire à 5% en faisant une microfiltration sur 0,8 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µm 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FCV2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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Amélioration du rendement MG et protéines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1619672" y="213970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1835696" y="2139702"/>
              <a:ext cx="0" cy="10549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475277" y="3167154"/>
              <a:ext cx="7920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Rétentat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avec flèche 20"/>
          <p:cNvCxnSpPr/>
          <p:nvPr/>
        </p:nvCxnSpPr>
        <p:spPr>
          <a:xfrm>
            <a:off x="539552" y="1084431"/>
            <a:ext cx="3557217" cy="14678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23" y="1112039"/>
            <a:ext cx="2505923" cy="328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695728" y="181776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Conservation 3 mois à 20°C</a:t>
            </a:r>
          </a:p>
          <a:p>
            <a:endParaRPr lang="fr-FR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Stérilité bactériologique</a:t>
            </a:r>
            <a:br>
              <a:rPr lang="fr-FR" sz="1200" dirty="0" smtClean="0">
                <a:latin typeface="+mj-lt"/>
              </a:rPr>
            </a:b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  <a:sym typeface="Wingdings"/>
              </a:rPr>
              <a:t> </a:t>
            </a:r>
            <a:r>
              <a:rPr lang="fr-FR" sz="1200" dirty="0" smtClean="0">
                <a:latin typeface="+mj-lt"/>
              </a:rPr>
              <a:t>obtenue par MFT 0,8 µm</a:t>
            </a:r>
          </a:p>
          <a:p>
            <a:endParaRPr lang="fr-FR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Inactivation des enzymes </a:t>
            </a:r>
          </a:p>
          <a:p>
            <a:r>
              <a:rPr lang="fr-FR" sz="1200" dirty="0" smtClean="0">
                <a:latin typeface="+mj-lt"/>
              </a:rPr>
              <a:t>	(protéases, lipases) </a:t>
            </a:r>
            <a:br>
              <a:rPr lang="fr-FR" sz="1200" dirty="0" smtClean="0">
                <a:latin typeface="+mj-lt"/>
              </a:rPr>
            </a:br>
            <a:r>
              <a:rPr lang="fr-FR" sz="1200" dirty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         </a:t>
            </a:r>
            <a:r>
              <a:rPr lang="fr-FR" sz="1200" dirty="0" smtClean="0">
                <a:latin typeface="+mj-lt"/>
                <a:sym typeface="Wingdings"/>
              </a:rPr>
              <a:t> traitement thermique</a:t>
            </a:r>
          </a:p>
          <a:p>
            <a:endParaRPr lang="fr-FR" sz="1200" dirty="0">
              <a:latin typeface="+mj-lt"/>
              <a:sym typeface="Wingdings"/>
            </a:endParaRPr>
          </a:p>
          <a:p>
            <a:r>
              <a:rPr lang="fr-FR" sz="1200" dirty="0" smtClean="0">
                <a:latin typeface="+mj-lt"/>
                <a:sym typeface="Wingdings"/>
              </a:rPr>
              <a:t>Qualité biochimique et sensorielle proche de celle d’un lait pasteurisé</a:t>
            </a:r>
            <a:endParaRPr lang="fr-FR" sz="1200" dirty="0" smtClean="0">
              <a:latin typeface="+mj-lt"/>
            </a:endParaRPr>
          </a:p>
        </p:txBody>
      </p:sp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0704"/>
          <a:stretch/>
        </p:blipFill>
        <p:spPr bwMode="auto">
          <a:xfrm>
            <a:off x="107504" y="186018"/>
            <a:ext cx="360040" cy="9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95536" y="483518"/>
            <a:ext cx="69253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200" b="1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2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évelopper un procédé technologique athermique basé sur la microfiltration tangentielle</a:t>
            </a:r>
            <a:r>
              <a:rPr lang="fr-FR" sz="12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pour la production de lait de consommation de longue conservation</a:t>
            </a:r>
            <a:endParaRPr lang="fr-FR" sz="1200" b="1" dirty="0" smtClean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9531"/>
            <a:ext cx="1142305" cy="11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 b="7579"/>
          <a:stretch/>
        </p:blipFill>
        <p:spPr bwMode="auto">
          <a:xfrm>
            <a:off x="1354732" y="1638727"/>
            <a:ext cx="991266" cy="9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71" y="1866644"/>
            <a:ext cx="123348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ristelle\Documents\projets_de_recherche\Jacques_microfiltration\essai du 5-6 juin 2007_MF08µm_sans cellules\photos\DSC00938_Jacqu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2"/>
          <a:stretch/>
        </p:blipFill>
        <p:spPr bwMode="auto">
          <a:xfrm>
            <a:off x="7360363" y="145062"/>
            <a:ext cx="1566783" cy="15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telle\Documents\projets_de_recherche\Jacques_microfiltration\essai du 5-6 juin 2007_MF08µm_sans cellules\photos\DSC009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0"/>
          <a:stretch/>
        </p:blipFill>
        <p:spPr bwMode="auto">
          <a:xfrm>
            <a:off x="299650" y="3138902"/>
            <a:ext cx="2934072" cy="12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918820" y="15825"/>
            <a:ext cx="266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(1/2)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1384747">
            <a:off x="1215665" y="147324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d’innovation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84" y="411510"/>
            <a:ext cx="2245629" cy="79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9622"/>
            <a:ext cx="2123599" cy="29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64062" y="1460478"/>
            <a:ext cx="482763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Brevet INRA FR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2 953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686, 2009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Procédé pour réduire la teneur bactérienne </a:t>
            </a:r>
            <a:b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d’un milieu alimentaire et/ou biologique d’intérêt, contenant des gouttelettes lipidiques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».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	       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Co-inventeurs: J.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Fauquant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B. Robert, C. Lopez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Nadine\AppData\Local\Temp\LogoSTLO-Coul-Buro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55" y="2831516"/>
            <a:ext cx="1329728" cy="4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35" y="2831516"/>
            <a:ext cx="563488" cy="5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17" y="2949829"/>
            <a:ext cx="2171861" cy="8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54785" y="955320"/>
            <a:ext cx="867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fr-FR" sz="1000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2547" y="353902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internationale PCT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8819" y="15825"/>
            <a:ext cx="268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(2/2)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347613"/>
            <a:ext cx="8640960" cy="298055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2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229319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Une utilisation innovante du lactosérum pour la production et le séchage de bactéries </a:t>
            </a:r>
            <a:r>
              <a:rPr lang="fr-FR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probiotiques</a:t>
            </a:r>
            <a:endParaRPr lang="fr-F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2756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8000" y="3240000"/>
            <a:ext cx="7704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Gwénaël Jan, </a:t>
            </a:r>
            <a:r>
              <a:rPr lang="fr-FR" sz="2300" dirty="0">
                <a:solidFill>
                  <a:srgbClr val="47A5C7"/>
                </a:solidFill>
                <a:cs typeface="Calibri"/>
              </a:rPr>
              <a:t>UMR STLO, Inra 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Rennes Bretagne-Normandie</a:t>
            </a:r>
            <a:br>
              <a:rPr lang="fr-FR" sz="2300" dirty="0" smtClean="0">
                <a:solidFill>
                  <a:srgbClr val="47A5C7"/>
                </a:solidFill>
                <a:cs typeface="Calibri"/>
              </a:rPr>
            </a:br>
            <a:r>
              <a:rPr lang="fr-FR" sz="2300" b="1" dirty="0" smtClean="0">
                <a:solidFill>
                  <a:srgbClr val="47A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 </a:t>
            </a:r>
            <a:r>
              <a:rPr lang="fr-FR" sz="2300" b="1" dirty="0" err="1" smtClean="0">
                <a:solidFill>
                  <a:srgbClr val="47A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Jeantet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, </a:t>
            </a:r>
            <a:r>
              <a:rPr lang="fr-FR" sz="2300" dirty="0" err="1" smtClean="0">
                <a:solidFill>
                  <a:srgbClr val="47A5C7"/>
                </a:solidFill>
                <a:cs typeface="Calibri"/>
              </a:rPr>
              <a:t>Agrocampus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-Ouest</a:t>
            </a:r>
            <a:endParaRPr lang="fr-FR" sz="2300" dirty="0">
              <a:solidFill>
                <a:srgbClr val="47A5C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2293193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Sécher autrement : une rupture technologique </a:t>
            </a:r>
            <a:br>
              <a:rPr lang="fr-FR" sz="2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2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à moindre coût énergétique</a:t>
            </a:r>
            <a:endParaRPr lang="fr-FR" sz="25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2756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_04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8000" y="3240000"/>
            <a:ext cx="77044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Pierre </a:t>
            </a:r>
            <a:r>
              <a:rPr lang="fr-FR" sz="23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Schuck</a:t>
            </a:r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300" dirty="0">
                <a:solidFill>
                  <a:srgbClr val="47A5C7"/>
                </a:solidFill>
                <a:cs typeface="Calibri"/>
              </a:rPr>
              <a:t>UMR STLO, Inra Rennes</a:t>
            </a:r>
            <a:br>
              <a:rPr lang="fr-FR" sz="2300" dirty="0">
                <a:solidFill>
                  <a:srgbClr val="47A5C7"/>
                </a:solidFill>
                <a:cs typeface="Calibri"/>
              </a:rPr>
            </a:br>
            <a:r>
              <a:rPr lang="fr-FR" sz="2300" dirty="0">
                <a:solidFill>
                  <a:srgbClr val="47A5C7"/>
                </a:solidFill>
                <a:cs typeface="Calibri"/>
              </a:rPr>
              <a:t>Bretagne-Normandie</a:t>
            </a:r>
          </a:p>
          <a:p>
            <a:endParaRPr lang="fr-FR" sz="2300" b="1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7639" y="195486"/>
            <a:ext cx="676875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fr-FR" sz="28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0000" y="829383"/>
            <a:ext cx="8208912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charset="2"/>
              <a:buChar char="§"/>
            </a:pPr>
            <a:r>
              <a:rPr lang="fr-FR" sz="13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Les chemins de l’innovation</a:t>
            </a:r>
            <a:r>
              <a:rPr lang="fr-FR" sz="16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6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Joëlle </a:t>
            </a:r>
            <a:r>
              <a:rPr lang="fr-FR" sz="12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Léonil</a:t>
            </a: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dirty="0" smtClean="0">
                <a:solidFill>
                  <a:srgbClr val="344248"/>
                </a:solidFill>
                <a:latin typeface="+mj-lt"/>
                <a:cs typeface="Arial" pitchFamily="34" charset="0"/>
              </a:rPr>
              <a:t>Inra Rennes, Bretagne-Normandie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charset="2"/>
              <a:buChar char="§"/>
            </a:pPr>
            <a:r>
              <a:rPr lang="fr-FR" sz="13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 nouveau procédé combinant homogénéisation et filtration pour les laits de consommation</a:t>
            </a:r>
            <a:br>
              <a:rPr lang="fr-FR" sz="13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Christelle Lopez, </a:t>
            </a:r>
            <a:r>
              <a:rPr lang="fr-FR" sz="1200" dirty="0">
                <a:solidFill>
                  <a:srgbClr val="344248"/>
                </a:solidFill>
                <a:cs typeface="Arial" pitchFamily="34" charset="0"/>
              </a:rPr>
              <a:t>Inra Rennes, Bretagne-Normandie</a:t>
            </a:r>
            <a:endParaRPr lang="fr-FR" sz="1200" b="1" dirty="0" smtClean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charset="2"/>
              <a:buChar char="§"/>
            </a:pPr>
            <a:r>
              <a:rPr lang="fr-FR" sz="1300" b="1" spc="-20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Une utilisation innovante du lactosérum pour la production et le séchage de bactéries probiotiques</a:t>
            </a:r>
            <a:r>
              <a:rPr lang="fr-FR" sz="14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4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b="1" dirty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Gwénaël Jan, </a:t>
            </a:r>
            <a:r>
              <a:rPr lang="fr-FR" sz="1200" dirty="0">
                <a:solidFill>
                  <a:srgbClr val="344248"/>
                </a:solidFill>
                <a:cs typeface="Arial" pitchFamily="34" charset="0"/>
              </a:rPr>
              <a:t>Inra Rennes, </a:t>
            </a:r>
            <a:r>
              <a:rPr lang="fr-FR" sz="1200" dirty="0" smtClean="0">
                <a:solidFill>
                  <a:srgbClr val="344248"/>
                </a:solidFill>
                <a:cs typeface="Arial" pitchFamily="34" charset="0"/>
              </a:rPr>
              <a:t>Bretagne-Normandie</a:t>
            </a:r>
            <a:br>
              <a:rPr lang="fr-FR" sz="1200" dirty="0" smtClean="0">
                <a:solidFill>
                  <a:srgbClr val="344248"/>
                </a:solidFill>
                <a:cs typeface="Arial" pitchFamily="34" charset="0"/>
              </a:rPr>
            </a:br>
            <a:r>
              <a:rPr lang="fr-FR" sz="1200" b="1" dirty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Romain </a:t>
            </a:r>
            <a:r>
              <a:rPr lang="fr-FR" sz="1200" b="1" dirty="0" err="1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Jeantet</a:t>
            </a:r>
            <a:r>
              <a:rPr lang="fr-FR" sz="1200" b="1" dirty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dirty="0" err="1" smtClean="0">
                <a:solidFill>
                  <a:srgbClr val="344248"/>
                </a:solidFill>
                <a:cs typeface="Arial" pitchFamily="34" charset="0"/>
              </a:rPr>
              <a:t>Agrocampus</a:t>
            </a:r>
            <a:r>
              <a:rPr lang="fr-FR" sz="1200" dirty="0" smtClean="0">
                <a:solidFill>
                  <a:srgbClr val="344248"/>
                </a:solidFill>
                <a:cs typeface="Arial" pitchFamily="34" charset="0"/>
              </a:rPr>
              <a:t>-Ouest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charset="2"/>
              <a:buChar char="§"/>
            </a:pPr>
            <a:r>
              <a:rPr lang="fr-FR" sz="13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Sécher autrement : une rupture technologique à moindre coût énergétique</a:t>
            </a:r>
            <a:r>
              <a:rPr lang="fr-FR" sz="14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4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Pierre </a:t>
            </a:r>
            <a:r>
              <a:rPr lang="fr-FR" sz="12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Schuck</a:t>
            </a: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dirty="0">
                <a:solidFill>
                  <a:srgbClr val="344248"/>
                </a:solidFill>
                <a:cs typeface="Arial" pitchFamily="34" charset="0"/>
              </a:rPr>
              <a:t>Inra Rennes, Bretagne-</a:t>
            </a:r>
            <a:r>
              <a:rPr lang="fr-FR" sz="1200" dirty="0" smtClean="0">
                <a:solidFill>
                  <a:srgbClr val="344248"/>
                </a:solidFill>
                <a:cs typeface="Arial" pitchFamily="34" charset="0"/>
              </a:rPr>
              <a:t>Normandie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charset="2"/>
              <a:buChar char="§"/>
            </a:pPr>
            <a:r>
              <a:rPr lang="fr-FR" sz="13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 logiciel vendu à l’international pour optimiser le séchage : SD2P </a:t>
            </a:r>
            <a:r>
              <a:rPr lang="fr-FR" sz="1300" b="1" baseline="30000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fr-FR" sz="1300" dirty="0" smtClean="0">
                <a:solidFill>
                  <a:srgbClr val="344248"/>
                </a:solidFill>
                <a:cs typeface="Arial" pitchFamily="34" charset="0"/>
              </a:rPr>
              <a:t/>
            </a:r>
            <a:br>
              <a:rPr lang="fr-FR" sz="1300" dirty="0" smtClean="0">
                <a:solidFill>
                  <a:srgbClr val="344248"/>
                </a:solidFill>
                <a:cs typeface="Arial" pitchFamily="34" charset="0"/>
              </a:rPr>
            </a:br>
            <a:r>
              <a:rPr lang="fr-FR" sz="12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Pierre </a:t>
            </a:r>
            <a:r>
              <a:rPr lang="fr-FR" sz="1200" b="1" dirty="0" err="1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Schuck</a:t>
            </a:r>
            <a:r>
              <a:rPr lang="fr-FR" sz="1200" b="1" dirty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dirty="0">
                <a:solidFill>
                  <a:srgbClr val="344248"/>
                </a:solidFill>
                <a:cs typeface="Arial" pitchFamily="34" charset="0"/>
              </a:rPr>
              <a:t>Inra Rennes, Bretagne-Normandie</a:t>
            </a:r>
            <a:endParaRPr lang="fr-FR" sz="1200" dirty="0" smtClean="0">
              <a:solidFill>
                <a:srgbClr val="344248"/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44248"/>
              </a:buClr>
              <a:buFont typeface="Wingdings" pitchFamily="2" charset="2"/>
              <a:buChar char="v"/>
            </a:pPr>
            <a:endParaRPr lang="fr-FR" sz="1300" b="1" dirty="0" smtClean="0">
              <a:solidFill>
                <a:srgbClr val="57414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229319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 logiciel vendu à l’international pour optimiser le séchage : SD2P </a:t>
            </a:r>
            <a:r>
              <a:rPr lang="fr-FR" sz="2400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fr-FR" sz="2400" b="1" baseline="30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2756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_05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8000" y="3240000"/>
            <a:ext cx="7704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Pierre </a:t>
            </a:r>
            <a:r>
              <a:rPr lang="fr-FR" sz="23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Schuck</a:t>
            </a:r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300" dirty="0">
                <a:solidFill>
                  <a:srgbClr val="47A5C7"/>
                </a:solidFill>
                <a:cs typeface="Calibri"/>
              </a:rPr>
              <a:t>UMR STLO, Inra Rennes</a:t>
            </a:r>
            <a:br>
              <a:rPr lang="fr-FR" sz="2300" dirty="0">
                <a:solidFill>
                  <a:srgbClr val="47A5C7"/>
                </a:solidFill>
                <a:cs typeface="Calibri"/>
              </a:rPr>
            </a:br>
            <a:r>
              <a:rPr lang="fr-FR" sz="2300" dirty="0">
                <a:solidFill>
                  <a:srgbClr val="47A5C7"/>
                </a:solidFill>
                <a:cs typeface="Calibri"/>
              </a:rPr>
              <a:t>Bretagne-Normandie</a:t>
            </a:r>
          </a:p>
        </p:txBody>
      </p:sp>
    </p:spTree>
    <p:extLst>
      <p:ext uri="{BB962C8B-B14F-4D97-AF65-F5344CB8AC3E}">
        <p14:creationId xmlns:p14="http://schemas.microsoft.com/office/powerpoint/2010/main" val="10625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15616" y="2355726"/>
            <a:ext cx="5000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Rendez-vous sur le stand Inra / Agrocampus Ouest</a:t>
            </a:r>
            <a:b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Hall 4 / stand B66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87624" y="2293193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Les chemins de l’innovation</a:t>
            </a:r>
            <a:endParaRPr lang="fr-F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576" y="12756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880000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Joëlle </a:t>
            </a:r>
            <a:r>
              <a:rPr lang="fr-FR" sz="23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Léonil</a:t>
            </a:r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300" dirty="0" smtClean="0">
                <a:solidFill>
                  <a:srgbClr val="47A5C7"/>
                </a:solidFill>
                <a:latin typeface="Calibri"/>
                <a:cs typeface="Calibri"/>
              </a:rPr>
              <a:t>UMR STLO, Inra Rennes</a:t>
            </a:r>
            <a:br>
              <a:rPr lang="fr-FR" sz="2300" dirty="0" smtClean="0">
                <a:solidFill>
                  <a:srgbClr val="47A5C7"/>
                </a:solidFill>
                <a:latin typeface="Calibri"/>
                <a:cs typeface="Calibri"/>
              </a:rPr>
            </a:br>
            <a:r>
              <a:rPr lang="fr-FR" sz="2300" dirty="0" smtClean="0">
                <a:solidFill>
                  <a:srgbClr val="47A5C7"/>
                </a:solidFill>
                <a:latin typeface="Calibri"/>
                <a:cs typeface="Calibri"/>
              </a:rPr>
              <a:t>Bretagne-Normandie</a:t>
            </a:r>
            <a:endParaRPr lang="fr-FR" sz="2300" dirty="0">
              <a:solidFill>
                <a:srgbClr val="47A5C7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9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88000" y="2293200"/>
            <a:ext cx="770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nouveau procédé combinant homogénéisation et filtration pour les laits de consommation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576" y="12744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8000" y="3240000"/>
            <a:ext cx="7704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Christelle Lopez &amp; Jacques </a:t>
            </a:r>
            <a:r>
              <a:rPr lang="fr-FR" sz="2300" b="1" dirty="0" err="1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Fauquant</a:t>
            </a:r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fr-FR" sz="2300" dirty="0" smtClean="0">
                <a:solidFill>
                  <a:srgbClr val="47A5C7"/>
                </a:solidFill>
                <a:cs typeface="Calibri"/>
              </a:rPr>
              <a:t>UMR </a:t>
            </a:r>
            <a:r>
              <a:rPr lang="fr-FR" sz="2300" dirty="0">
                <a:solidFill>
                  <a:srgbClr val="47A5C7"/>
                </a:solidFill>
                <a:cs typeface="Calibri"/>
              </a:rPr>
              <a:t>STLO, Inra 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Rennes Bretagne-Normandie</a:t>
            </a:r>
            <a:endParaRPr lang="fr-FR" sz="2300" dirty="0">
              <a:solidFill>
                <a:srgbClr val="47A5C7"/>
              </a:solidFill>
              <a:cs typeface="Calibri"/>
            </a:endParaRPr>
          </a:p>
        </p:txBody>
      </p:sp>
      <p:pic>
        <p:nvPicPr>
          <p:cNvPr id="5" name="Picture 2" descr="C:\Users\Nadine\AppData\Local\Temp\LogoSTLO-Coul-Buro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7974"/>
            <a:ext cx="1329728" cy="4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81000" y="823137"/>
            <a:ext cx="4267200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24,6 milliards de litres de lait collectés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97 % de lait de vache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000" y="592280"/>
            <a:ext cx="175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(Sources : CNIEL &amp; </a:t>
            </a:r>
            <a:r>
              <a:rPr lang="fr-FR" sz="1000" i="1" dirty="0" err="1" smtClean="0"/>
              <a:t>Syndilait</a:t>
            </a:r>
            <a:r>
              <a:rPr lang="fr-FR" sz="1000" i="1" dirty="0" smtClean="0"/>
              <a:t>)</a:t>
            </a:r>
            <a:endParaRPr lang="fr-FR" sz="1000" i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52434"/>
              </p:ext>
            </p:extLst>
          </p:nvPr>
        </p:nvGraphicFramePr>
        <p:xfrm>
          <a:off x="3635896" y="540051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1" y="1561599"/>
            <a:ext cx="1146479" cy="12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588" y="78386"/>
            <a:ext cx="796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économique: </a:t>
            </a:r>
            <a:r>
              <a:rPr lang="fr-FR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 et consommation de lait</a:t>
            </a:r>
            <a:endParaRPr lang="fr-FR" b="1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25420" r="76316" b="32895"/>
          <a:stretch/>
        </p:blipFill>
        <p:spPr bwMode="auto">
          <a:xfrm>
            <a:off x="839596" y="3008789"/>
            <a:ext cx="1386092" cy="14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ésultat de recherche d'images pour &quot;lait pasteurisé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7545"/>
            <a:ext cx="1487487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1" y="539456"/>
            <a:ext cx="817502" cy="8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Résultat de recherche d'images pour &quot;lait pasteurisé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73" y="640994"/>
            <a:ext cx="694930" cy="6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2519263" y="217249"/>
            <a:ext cx="2125135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5008" y="16519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Lait: fluide biologique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01720" y="222782"/>
            <a:ext cx="273630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Laits de consommation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 rot="19690622">
            <a:off x="2927315" y="372803"/>
            <a:ext cx="14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Stabilisation</a:t>
            </a:r>
          </a:p>
          <a:p>
            <a:r>
              <a:rPr lang="fr-FR" dirty="0" smtClean="0"/>
              <a:t>conservation</a:t>
            </a:r>
            <a:endParaRPr lang="fr-FR" dirty="0"/>
          </a:p>
        </p:txBody>
      </p:sp>
      <p:pic>
        <p:nvPicPr>
          <p:cNvPr id="3078" name="Picture 6" descr="Résultat de recherche d'images pour &quot;boire du lait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23159"/>
          <a:stretch/>
        </p:blipFill>
        <p:spPr bwMode="auto">
          <a:xfrm>
            <a:off x="7475184" y="69543"/>
            <a:ext cx="769224" cy="6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boire du lait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3948"/>
          <a:stretch/>
        </p:blipFill>
        <p:spPr bwMode="auto">
          <a:xfrm>
            <a:off x="8250786" y="254873"/>
            <a:ext cx="700074" cy="73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0" descr="Résultat de recherche d'images pour &quot;boire du lait&quot;"/>
          <p:cNvSpPr>
            <a:spLocks noChangeAspect="1" noChangeArrowheads="1"/>
          </p:cNvSpPr>
          <p:nvPr/>
        </p:nvSpPr>
        <p:spPr bwMode="auto">
          <a:xfrm>
            <a:off x="-18052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12" descr="Résultat de recherche d'images pour &quot;boire du lait&quot;"/>
          <p:cNvSpPr>
            <a:spLocks noChangeAspect="1" noChangeArrowheads="1"/>
          </p:cNvSpPr>
          <p:nvPr/>
        </p:nvSpPr>
        <p:spPr bwMode="auto">
          <a:xfrm>
            <a:off x="-2812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6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/>
          <a:stretch/>
        </p:blipFill>
        <p:spPr bwMode="auto">
          <a:xfrm>
            <a:off x="8009995" y="1041858"/>
            <a:ext cx="883728" cy="5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media.cdnws.com/_i/27505/1153/2416/54/lait-cru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15843"/>
          <a:stretch/>
        </p:blipFill>
        <p:spPr bwMode="auto">
          <a:xfrm>
            <a:off x="2132759" y="554074"/>
            <a:ext cx="773008" cy="12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3936519" y="592114"/>
            <a:ext cx="1962294" cy="3770348"/>
            <a:chOff x="3936519" y="592114"/>
            <a:chExt cx="1962294" cy="3770348"/>
          </a:xfrm>
        </p:grpSpPr>
        <p:sp>
          <p:nvSpPr>
            <p:cNvPr id="7" name="ZoneTexte 6"/>
            <p:cNvSpPr txBox="1"/>
            <p:nvPr/>
          </p:nvSpPr>
          <p:spPr>
            <a:xfrm>
              <a:off x="4336157" y="805156"/>
              <a:ext cx="1213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Lait pasteurisé</a:t>
              </a:r>
              <a:endParaRPr lang="fr-FR" dirty="0"/>
            </a:p>
          </p:txBody>
        </p:sp>
        <p:pic>
          <p:nvPicPr>
            <p:cNvPr id="3074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6" t="4084" r="8167"/>
            <a:stretch/>
          </p:blipFill>
          <p:spPr bwMode="auto">
            <a:xfrm>
              <a:off x="4246613" y="2236305"/>
              <a:ext cx="1080637" cy="212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936519" y="1734927"/>
              <a:ext cx="1931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Conservation au frais (4°C), 7 jours</a:t>
              </a:r>
              <a:endParaRPr lang="fr-FR" sz="1400" dirty="0"/>
            </a:p>
          </p:txBody>
        </p:sp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756" y="621666"/>
              <a:ext cx="414057" cy="1147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èche vers le bas 22"/>
            <p:cNvSpPr/>
            <p:nvPr/>
          </p:nvSpPr>
          <p:spPr>
            <a:xfrm>
              <a:off x="4898058" y="592114"/>
              <a:ext cx="177998" cy="213042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vers le bas 23"/>
            <p:cNvSpPr/>
            <p:nvPr/>
          </p:nvSpPr>
          <p:spPr>
            <a:xfrm>
              <a:off x="4853831" y="1413447"/>
              <a:ext cx="177998" cy="355776"/>
            </a:xfrm>
            <a:prstGeom prst="down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066352" y="612892"/>
            <a:ext cx="2884508" cy="3818428"/>
            <a:chOff x="6066352" y="612892"/>
            <a:chExt cx="2884508" cy="3818428"/>
          </a:xfrm>
        </p:grpSpPr>
        <p:sp>
          <p:nvSpPr>
            <p:cNvPr id="12" name="ZoneTexte 11"/>
            <p:cNvSpPr txBox="1"/>
            <p:nvPr/>
          </p:nvSpPr>
          <p:spPr>
            <a:xfrm>
              <a:off x="6066352" y="791131"/>
              <a:ext cx="1213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Lait </a:t>
              </a:r>
            </a:p>
            <a:p>
              <a:pPr algn="ctr"/>
              <a:r>
                <a:rPr lang="fr-FR" dirty="0" smtClean="0"/>
                <a:t>UHT</a:t>
              </a:r>
              <a:endParaRPr lang="fr-FR" dirty="0"/>
            </a:p>
          </p:txBody>
        </p:sp>
        <p:pic>
          <p:nvPicPr>
            <p:cNvPr id="3076" name="Picture 4" descr="Afficher l'image d'origi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974" y="2495196"/>
              <a:ext cx="2581498" cy="193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187537" y="1953527"/>
              <a:ext cx="2763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Conservation à température ambiante pendant au moins 3 mois</a:t>
              </a:r>
              <a:endParaRPr lang="fr-FR" sz="1400" dirty="0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261" y="1034002"/>
              <a:ext cx="962535" cy="96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Flèche vers le bas 39"/>
            <p:cNvSpPr/>
            <p:nvPr/>
          </p:nvSpPr>
          <p:spPr>
            <a:xfrm>
              <a:off x="6551253" y="612892"/>
              <a:ext cx="177998" cy="213042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 vers le bas 41"/>
            <p:cNvSpPr/>
            <p:nvPr/>
          </p:nvSpPr>
          <p:spPr>
            <a:xfrm>
              <a:off x="6584026" y="1413447"/>
              <a:ext cx="177998" cy="35577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8009996" y="1564432"/>
            <a:ext cx="102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52 L/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7097" y="1851302"/>
            <a:ext cx="3889422" cy="2620962"/>
            <a:chOff x="47097" y="1851302"/>
            <a:chExt cx="3889422" cy="2620962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0"/>
            <a:stretch/>
          </p:blipFill>
          <p:spPr bwMode="auto">
            <a:xfrm>
              <a:off x="47097" y="1851302"/>
              <a:ext cx="3889422" cy="2620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ZoneTexte 30"/>
            <p:cNvSpPr txBox="1"/>
            <p:nvPr/>
          </p:nvSpPr>
          <p:spPr>
            <a:xfrm>
              <a:off x="54757" y="2221302"/>
              <a:ext cx="17546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 smtClean="0">
                  <a:solidFill>
                    <a:schemeClr val="bg1"/>
                  </a:solidFill>
                </a:rPr>
                <a:t>(Sources : CNIEL &amp; </a:t>
              </a:r>
              <a:r>
                <a:rPr lang="fr-FR" sz="1000" i="1" dirty="0" err="1" smtClean="0">
                  <a:solidFill>
                    <a:schemeClr val="bg1"/>
                  </a:solidFill>
                </a:rPr>
                <a:t>Syndilait</a:t>
              </a:r>
              <a:r>
                <a:rPr lang="fr-FR" sz="1000" i="1" dirty="0" smtClean="0">
                  <a:solidFill>
                    <a:schemeClr val="bg1"/>
                  </a:solidFill>
                </a:rPr>
                <a:t>)</a:t>
              </a:r>
              <a:endParaRPr lang="fr-FR" sz="1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4531798" y="2976217"/>
            <a:ext cx="41044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Lait le plus consommé en France (80%): </a:t>
            </a:r>
          </a:p>
          <a:p>
            <a:r>
              <a:rPr lang="fr-FR" b="1" dirty="0"/>
              <a:t>	</a:t>
            </a:r>
            <a:r>
              <a:rPr lang="fr-FR" b="1" dirty="0" smtClean="0"/>
              <a:t>Lait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UHT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demi-écrémé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e 247"/>
          <p:cNvGrpSpPr/>
          <p:nvPr/>
        </p:nvGrpSpPr>
        <p:grpSpPr>
          <a:xfrm>
            <a:off x="3325438" y="2031082"/>
            <a:ext cx="5373615" cy="1908820"/>
            <a:chOff x="3491880" y="4611585"/>
            <a:chExt cx="5373615" cy="1908820"/>
          </a:xfrm>
        </p:grpSpPr>
        <p:pic>
          <p:nvPicPr>
            <p:cNvPr id="249" name="Picture 6" descr="http://s3.e-monsite.com/2011/01/02/01/resize_1000_1000/Maillar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992" y="4898188"/>
              <a:ext cx="2313200" cy="1370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Flèche droite 249"/>
            <p:cNvSpPr/>
            <p:nvPr/>
          </p:nvSpPr>
          <p:spPr>
            <a:xfrm>
              <a:off x="3491880" y="4687733"/>
              <a:ext cx="504056" cy="184666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1" name="ZoneTexte 250"/>
            <p:cNvSpPr txBox="1"/>
            <p:nvPr/>
          </p:nvSpPr>
          <p:spPr>
            <a:xfrm>
              <a:off x="3949712" y="4611585"/>
              <a:ext cx="4605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Réactions de Maillard: protéines - sucre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6407060" y="5088328"/>
              <a:ext cx="24584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(AA essentiel) est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un des acides aminés les plus réactif vis-à-vis de la réaction de Maillard</a:t>
              </a:r>
            </a:p>
          </p:txBody>
        </p:sp>
        <p:sp>
          <p:nvSpPr>
            <p:cNvPr id="253" name="ZoneTexte 252"/>
            <p:cNvSpPr txBox="1"/>
            <p:nvPr/>
          </p:nvSpPr>
          <p:spPr>
            <a:xfrm>
              <a:off x="3854398" y="6212628"/>
              <a:ext cx="4557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Formation de protéines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glycosylées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9530" y="48528"/>
            <a:ext cx="86598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 stérilisation UHT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(Ultra Haute Température) implique le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chauffage du lait à plus de 135 °C (140-150°C pendant quelques secondes)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détruit tous les micro-organismes afin de rendre le produit fini propre à la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à température ambiante, avec une longue durée de conservation (3 mois)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400" dirty="0"/>
          </a:p>
        </p:txBody>
      </p:sp>
      <p:grpSp>
        <p:nvGrpSpPr>
          <p:cNvPr id="256" name="Groupe 255"/>
          <p:cNvGrpSpPr/>
          <p:nvPr/>
        </p:nvGrpSpPr>
        <p:grpSpPr>
          <a:xfrm>
            <a:off x="179512" y="1114723"/>
            <a:ext cx="8712968" cy="3257227"/>
            <a:chOff x="179512" y="1114723"/>
            <a:chExt cx="8712968" cy="3257227"/>
          </a:xfrm>
        </p:grpSpPr>
        <p:sp>
          <p:nvSpPr>
            <p:cNvPr id="254" name="ZoneTexte 253"/>
            <p:cNvSpPr txBox="1"/>
            <p:nvPr/>
          </p:nvSpPr>
          <p:spPr>
            <a:xfrm>
              <a:off x="179512" y="4002618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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Impact sur la qualité sensorielle (goût caramélisé) et nutritionnelle du lait 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20848" y="1114723"/>
              <a:ext cx="8198518" cy="2736304"/>
              <a:chOff x="520848" y="1114723"/>
              <a:chExt cx="8198518" cy="27363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0848" y="1197829"/>
                <a:ext cx="2610992" cy="265319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78208" y="1197829"/>
                <a:ext cx="2277567" cy="646331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/>
                  <a:t>Traitement thermique</a:t>
                </a:r>
              </a:p>
              <a:p>
                <a:pPr algn="ctr"/>
                <a:r>
                  <a:rPr lang="fr-FR" b="1" dirty="0" smtClean="0"/>
                  <a:t>UHT</a:t>
                </a:r>
                <a:endParaRPr lang="fr-FR" b="1" dirty="0"/>
              </a:p>
            </p:txBody>
          </p:sp>
          <p:sp>
            <p:nvSpPr>
              <p:cNvPr id="11" name="Flèche droite 10"/>
              <p:cNvSpPr/>
              <p:nvPr/>
            </p:nvSpPr>
            <p:spPr>
              <a:xfrm>
                <a:off x="3225381" y="1172610"/>
                <a:ext cx="504056" cy="184666"/>
              </a:xfrm>
              <a:prstGeom prst="right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704462" y="1114723"/>
                <a:ext cx="501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Dénaturation des protéines solubles</a:t>
                </a: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Interactions caséines - PS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2"/>
              <p:cNvGrpSpPr>
                <a:grpSpLocks/>
              </p:cNvGrpSpPr>
              <p:nvPr/>
            </p:nvGrpSpPr>
            <p:grpSpPr bwMode="auto">
              <a:xfrm>
                <a:off x="7596554" y="1239664"/>
                <a:ext cx="725929" cy="685155"/>
                <a:chOff x="1610" y="1253"/>
                <a:chExt cx="2572" cy="2541"/>
              </a:xfrm>
            </p:grpSpPr>
            <p:sp>
              <p:nvSpPr>
                <p:cNvPr id="23" name="Freeform 3"/>
                <p:cNvSpPr>
                  <a:spLocks/>
                </p:cNvSpPr>
                <p:nvPr/>
              </p:nvSpPr>
              <p:spPr bwMode="auto">
                <a:xfrm rot="-1167552">
                  <a:off x="2643" y="1529"/>
                  <a:ext cx="125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5 w 279"/>
                    <a:gd name="T5" fmla="*/ 7 h 312"/>
                    <a:gd name="T6" fmla="*/ 5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Freeform 4"/>
                <p:cNvSpPr>
                  <a:spLocks/>
                </p:cNvSpPr>
                <p:nvPr/>
              </p:nvSpPr>
              <p:spPr bwMode="auto">
                <a:xfrm>
                  <a:off x="2826" y="1683"/>
                  <a:ext cx="115" cy="168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2 h 343"/>
                    <a:gd name="T12" fmla="*/ 5 w 256"/>
                    <a:gd name="T13" fmla="*/ 19 h 343"/>
                    <a:gd name="T14" fmla="*/ 4 w 256"/>
                    <a:gd name="T15" fmla="*/ 20 h 343"/>
                    <a:gd name="T16" fmla="*/ 0 w 256"/>
                    <a:gd name="T17" fmla="*/ 19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>
                  <a:off x="2724" y="1529"/>
                  <a:ext cx="174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8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2668" y="1678"/>
                  <a:ext cx="155" cy="188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3 w 346"/>
                    <a:gd name="T9" fmla="*/ 11 h 384"/>
                    <a:gd name="T10" fmla="*/ 10 w 346"/>
                    <a:gd name="T11" fmla="*/ 11 h 384"/>
                    <a:gd name="T12" fmla="*/ 5 w 346"/>
                    <a:gd name="T13" fmla="*/ 11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4 w 346"/>
                    <a:gd name="T21" fmla="*/ 20 h 384"/>
                    <a:gd name="T22" fmla="*/ 4 w 346"/>
                    <a:gd name="T23" fmla="*/ 22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 rot="5400000">
                  <a:off x="2912" y="1614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Freeform 8"/>
                <p:cNvSpPr>
                  <a:spLocks/>
                </p:cNvSpPr>
                <p:nvPr/>
              </p:nvSpPr>
              <p:spPr bwMode="auto">
                <a:xfrm>
                  <a:off x="2887" y="1440"/>
                  <a:ext cx="111" cy="181"/>
                </a:xfrm>
                <a:custGeom>
                  <a:avLst/>
                  <a:gdLst>
                    <a:gd name="T0" fmla="*/ 16 w 212"/>
                    <a:gd name="T1" fmla="*/ 4 h 330"/>
                    <a:gd name="T2" fmla="*/ 10 w 212"/>
                    <a:gd name="T3" fmla="*/ 1 h 330"/>
                    <a:gd name="T4" fmla="*/ 7 w 212"/>
                    <a:gd name="T5" fmla="*/ 15 h 330"/>
                    <a:gd name="T6" fmla="*/ 7 w 212"/>
                    <a:gd name="T7" fmla="*/ 24 h 330"/>
                    <a:gd name="T8" fmla="*/ 1 w 212"/>
                    <a:gd name="T9" fmla="*/ 25 h 330"/>
                    <a:gd name="T10" fmla="*/ 1 w 212"/>
                    <a:gd name="T11" fmla="*/ 3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AutoShape 9"/>
                <p:cNvSpPr>
                  <a:spLocks noChangeArrowheads="1"/>
                </p:cNvSpPr>
                <p:nvPr/>
              </p:nvSpPr>
              <p:spPr bwMode="auto">
                <a:xfrm>
                  <a:off x="2806" y="1661"/>
                  <a:ext cx="61" cy="67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30" name="Freeform 10"/>
                <p:cNvSpPr>
                  <a:spLocks/>
                </p:cNvSpPr>
                <p:nvPr/>
              </p:nvSpPr>
              <p:spPr bwMode="auto">
                <a:xfrm rot="-2956099">
                  <a:off x="2219" y="1699"/>
                  <a:ext cx="125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5 w 279"/>
                    <a:gd name="T5" fmla="*/ 7 h 312"/>
                    <a:gd name="T6" fmla="*/ 5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Freeform 11"/>
                <p:cNvSpPr>
                  <a:spLocks/>
                </p:cNvSpPr>
                <p:nvPr/>
              </p:nvSpPr>
              <p:spPr bwMode="auto">
                <a:xfrm rot="-1788547">
                  <a:off x="2472" y="1707"/>
                  <a:ext cx="115" cy="167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1 h 343"/>
                    <a:gd name="T12" fmla="*/ 5 w 256"/>
                    <a:gd name="T13" fmla="*/ 19 h 343"/>
                    <a:gd name="T14" fmla="*/ 4 w 256"/>
                    <a:gd name="T15" fmla="*/ 19 h 343"/>
                    <a:gd name="T16" fmla="*/ 0 w 256"/>
                    <a:gd name="T17" fmla="*/ 18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 rot="-1788547">
                  <a:off x="2288" y="1612"/>
                  <a:ext cx="174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8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 rot="-1788547">
                  <a:off x="2350" y="1767"/>
                  <a:ext cx="156" cy="187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4 w 346"/>
                    <a:gd name="T9" fmla="*/ 11 h 384"/>
                    <a:gd name="T10" fmla="*/ 10 w 346"/>
                    <a:gd name="T11" fmla="*/ 10 h 384"/>
                    <a:gd name="T12" fmla="*/ 5 w 346"/>
                    <a:gd name="T13" fmla="*/ 10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5 w 346"/>
                    <a:gd name="T21" fmla="*/ 19 h 384"/>
                    <a:gd name="T22" fmla="*/ 4 w 346"/>
                    <a:gd name="T23" fmla="*/ 21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Freeform 14"/>
                <p:cNvSpPr>
                  <a:spLocks/>
                </p:cNvSpPr>
                <p:nvPr/>
              </p:nvSpPr>
              <p:spPr bwMode="auto">
                <a:xfrm rot="3611453">
                  <a:off x="2520" y="1588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Freeform 15"/>
                <p:cNvSpPr>
                  <a:spLocks/>
                </p:cNvSpPr>
                <p:nvPr/>
              </p:nvSpPr>
              <p:spPr bwMode="auto">
                <a:xfrm rot="-1788547">
                  <a:off x="2407" y="1465"/>
                  <a:ext cx="111" cy="181"/>
                </a:xfrm>
                <a:custGeom>
                  <a:avLst/>
                  <a:gdLst>
                    <a:gd name="T0" fmla="*/ 16 w 212"/>
                    <a:gd name="T1" fmla="*/ 4 h 330"/>
                    <a:gd name="T2" fmla="*/ 10 w 212"/>
                    <a:gd name="T3" fmla="*/ 1 h 330"/>
                    <a:gd name="T4" fmla="*/ 7 w 212"/>
                    <a:gd name="T5" fmla="*/ 15 h 330"/>
                    <a:gd name="T6" fmla="*/ 7 w 212"/>
                    <a:gd name="T7" fmla="*/ 24 h 330"/>
                    <a:gd name="T8" fmla="*/ 1 w 212"/>
                    <a:gd name="T9" fmla="*/ 25 h 330"/>
                    <a:gd name="T10" fmla="*/ 1 w 212"/>
                    <a:gd name="T11" fmla="*/ 3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AutoShape 16"/>
                <p:cNvSpPr>
                  <a:spLocks noChangeArrowheads="1"/>
                </p:cNvSpPr>
                <p:nvPr/>
              </p:nvSpPr>
              <p:spPr bwMode="auto">
                <a:xfrm rot="-1788547">
                  <a:off x="2422" y="1718"/>
                  <a:ext cx="61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37" name="AutoShape 17"/>
                <p:cNvSpPr>
                  <a:spLocks noChangeArrowheads="1"/>
                </p:cNvSpPr>
                <p:nvPr/>
              </p:nvSpPr>
              <p:spPr bwMode="auto">
                <a:xfrm>
                  <a:off x="2602" y="1772"/>
                  <a:ext cx="61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38" name="Freeform 18"/>
                <p:cNvSpPr>
                  <a:spLocks/>
                </p:cNvSpPr>
                <p:nvPr/>
              </p:nvSpPr>
              <p:spPr bwMode="auto">
                <a:xfrm>
                  <a:off x="2785" y="1307"/>
                  <a:ext cx="108" cy="258"/>
                </a:xfrm>
                <a:custGeom>
                  <a:avLst/>
                  <a:gdLst>
                    <a:gd name="T0" fmla="*/ 10 w 240"/>
                    <a:gd name="T1" fmla="*/ 0 h 528"/>
                    <a:gd name="T2" fmla="*/ 8 w 240"/>
                    <a:gd name="T3" fmla="*/ 1 h 528"/>
                    <a:gd name="T4" fmla="*/ 7 w 240"/>
                    <a:gd name="T5" fmla="*/ 2 h 528"/>
                    <a:gd name="T6" fmla="*/ 5 w 240"/>
                    <a:gd name="T7" fmla="*/ 2 h 528"/>
                    <a:gd name="T8" fmla="*/ 5 w 240"/>
                    <a:gd name="T9" fmla="*/ 9 h 528"/>
                    <a:gd name="T10" fmla="*/ 0 w 240"/>
                    <a:gd name="T11" fmla="*/ 14 h 528"/>
                    <a:gd name="T12" fmla="*/ 0 w 240"/>
                    <a:gd name="T13" fmla="*/ 15 h 528"/>
                    <a:gd name="T14" fmla="*/ 0 w 240"/>
                    <a:gd name="T15" fmla="*/ 21 h 528"/>
                    <a:gd name="T16" fmla="*/ 4 w 240"/>
                    <a:gd name="T17" fmla="*/ 25 h 528"/>
                    <a:gd name="T18" fmla="*/ 4 w 240"/>
                    <a:gd name="T19" fmla="*/ 30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" name="Freeform 19"/>
                <p:cNvSpPr>
                  <a:spLocks/>
                </p:cNvSpPr>
                <p:nvPr/>
              </p:nvSpPr>
              <p:spPr bwMode="auto">
                <a:xfrm rot="-1442023">
                  <a:off x="2296" y="1329"/>
                  <a:ext cx="84" cy="279"/>
                </a:xfrm>
                <a:custGeom>
                  <a:avLst/>
                  <a:gdLst>
                    <a:gd name="T0" fmla="*/ 11 w 142"/>
                    <a:gd name="T1" fmla="*/ 0 h 600"/>
                    <a:gd name="T2" fmla="*/ 2 w 142"/>
                    <a:gd name="T3" fmla="*/ 1 h 600"/>
                    <a:gd name="T4" fmla="*/ 1 w 142"/>
                    <a:gd name="T5" fmla="*/ 4 h 600"/>
                    <a:gd name="T6" fmla="*/ 1 w 142"/>
                    <a:gd name="T7" fmla="*/ 7 h 600"/>
                    <a:gd name="T8" fmla="*/ 14 w 142"/>
                    <a:gd name="T9" fmla="*/ 12 h 600"/>
                    <a:gd name="T10" fmla="*/ 8 w 142"/>
                    <a:gd name="T11" fmla="*/ 15 h 600"/>
                    <a:gd name="T12" fmla="*/ 7 w 142"/>
                    <a:gd name="T13" fmla="*/ 23 h 600"/>
                    <a:gd name="T14" fmla="*/ 13 w 142"/>
                    <a:gd name="T15" fmla="*/ 25 h 600"/>
                    <a:gd name="T16" fmla="*/ 16 w 142"/>
                    <a:gd name="T17" fmla="*/ 26 h 600"/>
                    <a:gd name="T18" fmla="*/ 17 w 142"/>
                    <a:gd name="T19" fmla="*/ 28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Freeform 20"/>
                <p:cNvSpPr>
                  <a:spLocks/>
                </p:cNvSpPr>
                <p:nvPr/>
              </p:nvSpPr>
              <p:spPr bwMode="auto">
                <a:xfrm rot="-4915500">
                  <a:off x="1930" y="2023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" name="Freeform 21"/>
                <p:cNvSpPr>
                  <a:spLocks/>
                </p:cNvSpPr>
                <p:nvPr/>
              </p:nvSpPr>
              <p:spPr bwMode="auto">
                <a:xfrm rot="-2964633">
                  <a:off x="2165" y="1934"/>
                  <a:ext cx="125" cy="154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7 h 343"/>
                    <a:gd name="T8" fmla="*/ 11 w 256"/>
                    <a:gd name="T9" fmla="*/ 8 h 343"/>
                    <a:gd name="T10" fmla="*/ 7 w 256"/>
                    <a:gd name="T11" fmla="*/ 8 h 343"/>
                    <a:gd name="T12" fmla="*/ 7 w 256"/>
                    <a:gd name="T13" fmla="*/ 13 h 343"/>
                    <a:gd name="T14" fmla="*/ 6 w 256"/>
                    <a:gd name="T15" fmla="*/ 14 h 343"/>
                    <a:gd name="T16" fmla="*/ 1 w 256"/>
                    <a:gd name="T17" fmla="*/ 13 h 343"/>
                    <a:gd name="T18" fmla="*/ 0 w 256"/>
                    <a:gd name="T19" fmla="*/ 12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Freeform 22"/>
                <p:cNvSpPr>
                  <a:spLocks/>
                </p:cNvSpPr>
                <p:nvPr/>
              </p:nvSpPr>
              <p:spPr bwMode="auto">
                <a:xfrm rot="-2964633">
                  <a:off x="1958" y="1900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Freeform 23"/>
                <p:cNvSpPr>
                  <a:spLocks/>
                </p:cNvSpPr>
                <p:nvPr/>
              </p:nvSpPr>
              <p:spPr bwMode="auto">
                <a:xfrm rot="2435367">
                  <a:off x="2192" y="1774"/>
                  <a:ext cx="150" cy="231"/>
                </a:xfrm>
                <a:custGeom>
                  <a:avLst/>
                  <a:gdLst>
                    <a:gd name="T0" fmla="*/ 13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Freeform 24"/>
                <p:cNvSpPr>
                  <a:spLocks/>
                </p:cNvSpPr>
                <p:nvPr/>
              </p:nvSpPr>
              <p:spPr bwMode="auto">
                <a:xfrm rot="-2964633">
                  <a:off x="2040" y="1724"/>
                  <a:ext cx="121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5 w 212"/>
                    <a:gd name="T3" fmla="*/ 1 h 330"/>
                    <a:gd name="T4" fmla="*/ 10 w 212"/>
                    <a:gd name="T5" fmla="*/ 11 h 330"/>
                    <a:gd name="T6" fmla="*/ 11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AutoShape 25"/>
                <p:cNvSpPr>
                  <a:spLocks noChangeArrowheads="1"/>
                </p:cNvSpPr>
                <p:nvPr/>
              </p:nvSpPr>
              <p:spPr bwMode="auto">
                <a:xfrm rot="-2964633">
                  <a:off x="2114" y="1971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 rot="-2964633">
                  <a:off x="1909" y="1713"/>
                  <a:ext cx="118" cy="237"/>
                </a:xfrm>
                <a:custGeom>
                  <a:avLst/>
                  <a:gdLst>
                    <a:gd name="T0" fmla="*/ 14 w 240"/>
                    <a:gd name="T1" fmla="*/ 0 h 528"/>
                    <a:gd name="T2" fmla="*/ 11 w 240"/>
                    <a:gd name="T3" fmla="*/ 0 h 528"/>
                    <a:gd name="T4" fmla="*/ 10 w 240"/>
                    <a:gd name="T5" fmla="*/ 1 h 528"/>
                    <a:gd name="T6" fmla="*/ 7 w 240"/>
                    <a:gd name="T7" fmla="*/ 2 h 528"/>
                    <a:gd name="T8" fmla="*/ 6 w 240"/>
                    <a:gd name="T9" fmla="*/ 6 h 528"/>
                    <a:gd name="T10" fmla="*/ 0 w 240"/>
                    <a:gd name="T11" fmla="*/ 10 h 528"/>
                    <a:gd name="T12" fmla="*/ 0 w 240"/>
                    <a:gd name="T13" fmla="*/ 11 h 528"/>
                    <a:gd name="T14" fmla="*/ 0 w 240"/>
                    <a:gd name="T15" fmla="*/ 15 h 528"/>
                    <a:gd name="T16" fmla="*/ 5 w 240"/>
                    <a:gd name="T17" fmla="*/ 18 h 528"/>
                    <a:gd name="T18" fmla="*/ 5 w 240"/>
                    <a:gd name="T19" fmla="*/ 22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 rot="-6313020">
                  <a:off x="1856" y="2418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 rot="-5145468">
                  <a:off x="2025" y="2227"/>
                  <a:ext cx="125" cy="155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8 h 343"/>
                    <a:gd name="T8" fmla="*/ 11 w 256"/>
                    <a:gd name="T9" fmla="*/ 8 h 343"/>
                    <a:gd name="T10" fmla="*/ 7 w 256"/>
                    <a:gd name="T11" fmla="*/ 9 h 343"/>
                    <a:gd name="T12" fmla="*/ 7 w 256"/>
                    <a:gd name="T13" fmla="*/ 14 h 343"/>
                    <a:gd name="T14" fmla="*/ 6 w 256"/>
                    <a:gd name="T15" fmla="*/ 14 h 343"/>
                    <a:gd name="T16" fmla="*/ 1 w 256"/>
                    <a:gd name="T17" fmla="*/ 14 h 343"/>
                    <a:gd name="T18" fmla="*/ 0 w 256"/>
                    <a:gd name="T19" fmla="*/ 13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/>
              </p:nvSpPr>
              <p:spPr bwMode="auto">
                <a:xfrm rot="-5145468">
                  <a:off x="1819" y="2320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 rot="-5145468">
                  <a:off x="2002" y="2351"/>
                  <a:ext cx="169" cy="173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5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4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 rot="254532">
                  <a:off x="1978" y="2066"/>
                  <a:ext cx="152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/>
              </p:nvSpPr>
              <p:spPr bwMode="auto">
                <a:xfrm rot="-5145468">
                  <a:off x="1816" y="2141"/>
                  <a:ext cx="120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4 w 212"/>
                    <a:gd name="T3" fmla="*/ 1 h 330"/>
                    <a:gd name="T4" fmla="*/ 9 w 212"/>
                    <a:gd name="T5" fmla="*/ 11 h 330"/>
                    <a:gd name="T6" fmla="*/ 10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" name="AutoShape 33"/>
                <p:cNvSpPr>
                  <a:spLocks noChangeArrowheads="1"/>
                </p:cNvSpPr>
                <p:nvPr/>
              </p:nvSpPr>
              <p:spPr bwMode="auto">
                <a:xfrm rot="-5145468">
                  <a:off x="1984" y="2320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54" name="AutoShape 34"/>
                <p:cNvSpPr>
                  <a:spLocks noChangeArrowheads="1"/>
                </p:cNvSpPr>
                <p:nvPr/>
              </p:nvSpPr>
              <p:spPr bwMode="auto">
                <a:xfrm rot="-3356921">
                  <a:off x="2127" y="2217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55" name="Freeform 35"/>
                <p:cNvSpPr>
                  <a:spLocks/>
                </p:cNvSpPr>
                <p:nvPr/>
              </p:nvSpPr>
              <p:spPr bwMode="auto">
                <a:xfrm rot="-4798944">
                  <a:off x="1693" y="2165"/>
                  <a:ext cx="91" cy="257"/>
                </a:xfrm>
                <a:custGeom>
                  <a:avLst/>
                  <a:gdLst>
                    <a:gd name="T0" fmla="*/ 15 w 142"/>
                    <a:gd name="T1" fmla="*/ 0 h 600"/>
                    <a:gd name="T2" fmla="*/ 3 w 142"/>
                    <a:gd name="T3" fmla="*/ 1 h 600"/>
                    <a:gd name="T4" fmla="*/ 1 w 142"/>
                    <a:gd name="T5" fmla="*/ 3 h 600"/>
                    <a:gd name="T6" fmla="*/ 2 w 142"/>
                    <a:gd name="T7" fmla="*/ 5 h 600"/>
                    <a:gd name="T8" fmla="*/ 19 w 142"/>
                    <a:gd name="T9" fmla="*/ 8 h 600"/>
                    <a:gd name="T10" fmla="*/ 12 w 142"/>
                    <a:gd name="T11" fmla="*/ 11 h 600"/>
                    <a:gd name="T12" fmla="*/ 10 w 142"/>
                    <a:gd name="T13" fmla="*/ 17 h 600"/>
                    <a:gd name="T14" fmla="*/ 18 w 142"/>
                    <a:gd name="T15" fmla="*/ 18 h 600"/>
                    <a:gd name="T16" fmla="*/ 22 w 142"/>
                    <a:gd name="T17" fmla="*/ 18 h 600"/>
                    <a:gd name="T18" fmla="*/ 24 w 142"/>
                    <a:gd name="T19" fmla="*/ 20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Freeform 36"/>
                <p:cNvSpPr>
                  <a:spLocks/>
                </p:cNvSpPr>
                <p:nvPr/>
              </p:nvSpPr>
              <p:spPr bwMode="auto">
                <a:xfrm rot="2956099" flipH="1">
                  <a:off x="3346" y="1596"/>
                  <a:ext cx="126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6 w 279"/>
                    <a:gd name="T5" fmla="*/ 7 h 312"/>
                    <a:gd name="T6" fmla="*/ 6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 rot="1788547" flipH="1">
                  <a:off x="3115" y="1641"/>
                  <a:ext cx="115" cy="167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1 h 343"/>
                    <a:gd name="T12" fmla="*/ 5 w 256"/>
                    <a:gd name="T13" fmla="*/ 19 h 343"/>
                    <a:gd name="T14" fmla="*/ 4 w 256"/>
                    <a:gd name="T15" fmla="*/ 19 h 343"/>
                    <a:gd name="T16" fmla="*/ 0 w 256"/>
                    <a:gd name="T17" fmla="*/ 18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" name="Freeform 38"/>
                <p:cNvSpPr>
                  <a:spLocks/>
                </p:cNvSpPr>
                <p:nvPr/>
              </p:nvSpPr>
              <p:spPr bwMode="auto">
                <a:xfrm rot="1788547" flipH="1">
                  <a:off x="3240" y="1546"/>
                  <a:ext cx="175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9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" name="Freeform 39"/>
                <p:cNvSpPr>
                  <a:spLocks/>
                </p:cNvSpPr>
                <p:nvPr/>
              </p:nvSpPr>
              <p:spPr bwMode="auto">
                <a:xfrm rot="1788547" flipH="1">
                  <a:off x="3197" y="1701"/>
                  <a:ext cx="156" cy="187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4 w 346"/>
                    <a:gd name="T9" fmla="*/ 11 h 384"/>
                    <a:gd name="T10" fmla="*/ 10 w 346"/>
                    <a:gd name="T11" fmla="*/ 10 h 384"/>
                    <a:gd name="T12" fmla="*/ 5 w 346"/>
                    <a:gd name="T13" fmla="*/ 10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5 w 346"/>
                    <a:gd name="T21" fmla="*/ 19 h 384"/>
                    <a:gd name="T22" fmla="*/ 4 w 346"/>
                    <a:gd name="T23" fmla="*/ 21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" name="Freeform 40"/>
                <p:cNvSpPr>
                  <a:spLocks/>
                </p:cNvSpPr>
                <p:nvPr/>
              </p:nvSpPr>
              <p:spPr bwMode="auto">
                <a:xfrm rot="17988547" flipH="1">
                  <a:off x="3019" y="1522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Freeform 41"/>
                <p:cNvSpPr>
                  <a:spLocks/>
                </p:cNvSpPr>
                <p:nvPr/>
              </p:nvSpPr>
              <p:spPr bwMode="auto">
                <a:xfrm rot="1788547" flipH="1">
                  <a:off x="3206" y="1312"/>
                  <a:ext cx="104" cy="271"/>
                </a:xfrm>
                <a:custGeom>
                  <a:avLst/>
                  <a:gdLst>
                    <a:gd name="T0" fmla="*/ 12 w 212"/>
                    <a:gd name="T1" fmla="*/ 23 h 330"/>
                    <a:gd name="T2" fmla="*/ 8 w 212"/>
                    <a:gd name="T3" fmla="*/ 5 h 330"/>
                    <a:gd name="T4" fmla="*/ 5 w 212"/>
                    <a:gd name="T5" fmla="*/ 77 h 330"/>
                    <a:gd name="T6" fmla="*/ 6 w 212"/>
                    <a:gd name="T7" fmla="*/ 117 h 330"/>
                    <a:gd name="T8" fmla="*/ 0 w 212"/>
                    <a:gd name="T9" fmla="*/ 125 h 330"/>
                    <a:gd name="T10" fmla="*/ 0 w 212"/>
                    <a:gd name="T11" fmla="*/ 15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AutoShape 42"/>
                <p:cNvSpPr>
                  <a:spLocks noChangeArrowheads="1"/>
                </p:cNvSpPr>
                <p:nvPr/>
              </p:nvSpPr>
              <p:spPr bwMode="auto">
                <a:xfrm rot="1788547" flipH="1">
                  <a:off x="3219" y="1652"/>
                  <a:ext cx="62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63" name="Freeform 43"/>
                <p:cNvSpPr>
                  <a:spLocks/>
                </p:cNvSpPr>
                <p:nvPr/>
              </p:nvSpPr>
              <p:spPr bwMode="auto">
                <a:xfrm rot="4132185" flipH="1">
                  <a:off x="3631" y="1881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rot="2964633" flipH="1">
                  <a:off x="3404" y="1846"/>
                  <a:ext cx="125" cy="154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7 h 343"/>
                    <a:gd name="T8" fmla="*/ 11 w 256"/>
                    <a:gd name="T9" fmla="*/ 8 h 343"/>
                    <a:gd name="T10" fmla="*/ 7 w 256"/>
                    <a:gd name="T11" fmla="*/ 8 h 343"/>
                    <a:gd name="T12" fmla="*/ 7 w 256"/>
                    <a:gd name="T13" fmla="*/ 13 h 343"/>
                    <a:gd name="T14" fmla="*/ 6 w 256"/>
                    <a:gd name="T15" fmla="*/ 14 h 343"/>
                    <a:gd name="T16" fmla="*/ 1 w 256"/>
                    <a:gd name="T17" fmla="*/ 13 h 343"/>
                    <a:gd name="T18" fmla="*/ 0 w 256"/>
                    <a:gd name="T19" fmla="*/ 12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Freeform 45"/>
                <p:cNvSpPr>
                  <a:spLocks/>
                </p:cNvSpPr>
                <p:nvPr/>
              </p:nvSpPr>
              <p:spPr bwMode="auto">
                <a:xfrm rot="2964633" flipH="1">
                  <a:off x="3549" y="1811"/>
                  <a:ext cx="188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9 w 387"/>
                    <a:gd name="T13" fmla="*/ 4 h 224"/>
                    <a:gd name="T14" fmla="*/ 11 w 387"/>
                    <a:gd name="T15" fmla="*/ 9 h 224"/>
                    <a:gd name="T16" fmla="*/ 16 w 387"/>
                    <a:gd name="T17" fmla="*/ 8 h 224"/>
                    <a:gd name="T18" fmla="*/ 17 w 387"/>
                    <a:gd name="T19" fmla="*/ 2 h 224"/>
                    <a:gd name="T20" fmla="*/ 21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 rot="2964633" flipH="1">
                  <a:off x="3456" y="1944"/>
                  <a:ext cx="168" cy="172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6 w 346"/>
                    <a:gd name="T5" fmla="*/ 4 h 384"/>
                    <a:gd name="T6" fmla="*/ 19 w 346"/>
                    <a:gd name="T7" fmla="*/ 6 h 384"/>
                    <a:gd name="T8" fmla="*/ 19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3 h 384"/>
                    <a:gd name="T22" fmla="*/ 4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Freeform 47"/>
                <p:cNvSpPr>
                  <a:spLocks/>
                </p:cNvSpPr>
                <p:nvPr/>
              </p:nvSpPr>
              <p:spPr bwMode="auto">
                <a:xfrm rot="19164633" flipH="1">
                  <a:off x="3352" y="1686"/>
                  <a:ext cx="151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Freeform 48"/>
                <p:cNvSpPr>
                  <a:spLocks/>
                </p:cNvSpPr>
                <p:nvPr/>
              </p:nvSpPr>
              <p:spPr bwMode="auto">
                <a:xfrm rot="2964633" flipH="1">
                  <a:off x="3535" y="1635"/>
                  <a:ext cx="120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4 w 212"/>
                    <a:gd name="T3" fmla="*/ 1 h 330"/>
                    <a:gd name="T4" fmla="*/ 9 w 212"/>
                    <a:gd name="T5" fmla="*/ 11 h 330"/>
                    <a:gd name="T6" fmla="*/ 10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" name="AutoShape 49"/>
                <p:cNvSpPr>
                  <a:spLocks noChangeArrowheads="1"/>
                </p:cNvSpPr>
                <p:nvPr/>
              </p:nvSpPr>
              <p:spPr bwMode="auto">
                <a:xfrm rot="2964633" flipH="1">
                  <a:off x="3516" y="1883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 rot="2964633" flipH="1">
                  <a:off x="3669" y="1625"/>
                  <a:ext cx="117" cy="237"/>
                </a:xfrm>
                <a:custGeom>
                  <a:avLst/>
                  <a:gdLst>
                    <a:gd name="T0" fmla="*/ 14 w 240"/>
                    <a:gd name="T1" fmla="*/ 0 h 528"/>
                    <a:gd name="T2" fmla="*/ 11 w 240"/>
                    <a:gd name="T3" fmla="*/ 0 h 528"/>
                    <a:gd name="T4" fmla="*/ 10 w 240"/>
                    <a:gd name="T5" fmla="*/ 1 h 528"/>
                    <a:gd name="T6" fmla="*/ 7 w 240"/>
                    <a:gd name="T7" fmla="*/ 2 h 528"/>
                    <a:gd name="T8" fmla="*/ 6 w 240"/>
                    <a:gd name="T9" fmla="*/ 6 h 528"/>
                    <a:gd name="T10" fmla="*/ 0 w 240"/>
                    <a:gd name="T11" fmla="*/ 10 h 528"/>
                    <a:gd name="T12" fmla="*/ 0 w 240"/>
                    <a:gd name="T13" fmla="*/ 11 h 528"/>
                    <a:gd name="T14" fmla="*/ 0 w 240"/>
                    <a:gd name="T15" fmla="*/ 15 h 528"/>
                    <a:gd name="T16" fmla="*/ 5 w 240"/>
                    <a:gd name="T17" fmla="*/ 18 h 528"/>
                    <a:gd name="T18" fmla="*/ 5 w 240"/>
                    <a:gd name="T19" fmla="*/ 22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" name="Freeform 51"/>
                <p:cNvSpPr>
                  <a:spLocks/>
                </p:cNvSpPr>
                <p:nvPr/>
              </p:nvSpPr>
              <p:spPr bwMode="auto">
                <a:xfrm rot="6313020" flipH="1">
                  <a:off x="3757" y="2329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" name="Freeform 52"/>
                <p:cNvSpPr>
                  <a:spLocks/>
                </p:cNvSpPr>
                <p:nvPr/>
              </p:nvSpPr>
              <p:spPr bwMode="auto">
                <a:xfrm rot="5145468" flipH="1">
                  <a:off x="3598" y="2139"/>
                  <a:ext cx="125" cy="155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8 h 343"/>
                    <a:gd name="T8" fmla="*/ 11 w 256"/>
                    <a:gd name="T9" fmla="*/ 8 h 343"/>
                    <a:gd name="T10" fmla="*/ 7 w 256"/>
                    <a:gd name="T11" fmla="*/ 9 h 343"/>
                    <a:gd name="T12" fmla="*/ 7 w 256"/>
                    <a:gd name="T13" fmla="*/ 14 h 343"/>
                    <a:gd name="T14" fmla="*/ 6 w 256"/>
                    <a:gd name="T15" fmla="*/ 14 h 343"/>
                    <a:gd name="T16" fmla="*/ 1 w 256"/>
                    <a:gd name="T17" fmla="*/ 14 h 343"/>
                    <a:gd name="T18" fmla="*/ 0 w 256"/>
                    <a:gd name="T19" fmla="*/ 13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Freeform 53"/>
                <p:cNvSpPr>
                  <a:spLocks/>
                </p:cNvSpPr>
                <p:nvPr/>
              </p:nvSpPr>
              <p:spPr bwMode="auto">
                <a:xfrm rot="5145468" flipH="1">
                  <a:off x="3740" y="2232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" name="Freeform 54"/>
                <p:cNvSpPr>
                  <a:spLocks/>
                </p:cNvSpPr>
                <p:nvPr/>
              </p:nvSpPr>
              <p:spPr bwMode="auto">
                <a:xfrm rot="5145468" flipH="1">
                  <a:off x="3578" y="2263"/>
                  <a:ext cx="168" cy="173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6 w 346"/>
                    <a:gd name="T5" fmla="*/ 5 h 384"/>
                    <a:gd name="T6" fmla="*/ 19 w 346"/>
                    <a:gd name="T7" fmla="*/ 6 h 384"/>
                    <a:gd name="T8" fmla="*/ 19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4 h 384"/>
                    <a:gd name="T22" fmla="*/ 4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Freeform 55"/>
                <p:cNvSpPr>
                  <a:spLocks/>
                </p:cNvSpPr>
                <p:nvPr/>
              </p:nvSpPr>
              <p:spPr bwMode="auto">
                <a:xfrm rot="21345468" flipH="1">
                  <a:off x="3619" y="1979"/>
                  <a:ext cx="152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6" name="Freeform 56"/>
                <p:cNvSpPr>
                  <a:spLocks/>
                </p:cNvSpPr>
                <p:nvPr/>
              </p:nvSpPr>
              <p:spPr bwMode="auto">
                <a:xfrm rot="5145468" flipH="1">
                  <a:off x="3813" y="2053"/>
                  <a:ext cx="120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4 w 212"/>
                    <a:gd name="T3" fmla="*/ 1 h 330"/>
                    <a:gd name="T4" fmla="*/ 9 w 212"/>
                    <a:gd name="T5" fmla="*/ 11 h 330"/>
                    <a:gd name="T6" fmla="*/ 10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AutoShape 57"/>
                <p:cNvSpPr>
                  <a:spLocks noChangeArrowheads="1"/>
                </p:cNvSpPr>
                <p:nvPr/>
              </p:nvSpPr>
              <p:spPr bwMode="auto">
                <a:xfrm rot="5145468" flipH="1">
                  <a:off x="3698" y="2232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78" name="AutoShape 58"/>
                <p:cNvSpPr>
                  <a:spLocks noChangeArrowheads="1"/>
                </p:cNvSpPr>
                <p:nvPr/>
              </p:nvSpPr>
              <p:spPr bwMode="auto">
                <a:xfrm rot="3356921" flipH="1">
                  <a:off x="3557" y="2106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79" name="Freeform 59"/>
                <p:cNvSpPr>
                  <a:spLocks/>
                </p:cNvSpPr>
                <p:nvPr/>
              </p:nvSpPr>
              <p:spPr bwMode="auto">
                <a:xfrm rot="4798944" flipH="1">
                  <a:off x="3966" y="2075"/>
                  <a:ext cx="91" cy="257"/>
                </a:xfrm>
                <a:custGeom>
                  <a:avLst/>
                  <a:gdLst>
                    <a:gd name="T0" fmla="*/ 15 w 142"/>
                    <a:gd name="T1" fmla="*/ 0 h 600"/>
                    <a:gd name="T2" fmla="*/ 3 w 142"/>
                    <a:gd name="T3" fmla="*/ 1 h 600"/>
                    <a:gd name="T4" fmla="*/ 1 w 142"/>
                    <a:gd name="T5" fmla="*/ 3 h 600"/>
                    <a:gd name="T6" fmla="*/ 2 w 142"/>
                    <a:gd name="T7" fmla="*/ 5 h 600"/>
                    <a:gd name="T8" fmla="*/ 19 w 142"/>
                    <a:gd name="T9" fmla="*/ 8 h 600"/>
                    <a:gd name="T10" fmla="*/ 12 w 142"/>
                    <a:gd name="T11" fmla="*/ 11 h 600"/>
                    <a:gd name="T12" fmla="*/ 10 w 142"/>
                    <a:gd name="T13" fmla="*/ 17 h 600"/>
                    <a:gd name="T14" fmla="*/ 18 w 142"/>
                    <a:gd name="T15" fmla="*/ 18 h 600"/>
                    <a:gd name="T16" fmla="*/ 22 w 142"/>
                    <a:gd name="T17" fmla="*/ 18 h 600"/>
                    <a:gd name="T18" fmla="*/ 24 w 142"/>
                    <a:gd name="T19" fmla="*/ 20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" name="AutoShape 60"/>
                <p:cNvSpPr>
                  <a:spLocks noChangeArrowheads="1"/>
                </p:cNvSpPr>
                <p:nvPr/>
              </p:nvSpPr>
              <p:spPr bwMode="auto">
                <a:xfrm rot="-3356921">
                  <a:off x="3013" y="1752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81" name="Freeform 61"/>
                <p:cNvSpPr>
                  <a:spLocks/>
                </p:cNvSpPr>
                <p:nvPr/>
              </p:nvSpPr>
              <p:spPr bwMode="auto">
                <a:xfrm>
                  <a:off x="2371" y="2019"/>
                  <a:ext cx="225" cy="177"/>
                </a:xfrm>
                <a:custGeom>
                  <a:avLst/>
                  <a:gdLst>
                    <a:gd name="T0" fmla="*/ 4 w 499"/>
                    <a:gd name="T1" fmla="*/ 0 h 363"/>
                    <a:gd name="T2" fmla="*/ 2 w 499"/>
                    <a:gd name="T3" fmla="*/ 4 h 363"/>
                    <a:gd name="T4" fmla="*/ 1 w 499"/>
                    <a:gd name="T5" fmla="*/ 15 h 363"/>
                    <a:gd name="T6" fmla="*/ 3 w 499"/>
                    <a:gd name="T7" fmla="*/ 16 h 363"/>
                    <a:gd name="T8" fmla="*/ 10 w 499"/>
                    <a:gd name="T9" fmla="*/ 12 h 363"/>
                    <a:gd name="T10" fmla="*/ 13 w 499"/>
                    <a:gd name="T11" fmla="*/ 11 h 363"/>
                    <a:gd name="T12" fmla="*/ 16 w 499"/>
                    <a:gd name="T13" fmla="*/ 16 h 363"/>
                    <a:gd name="T14" fmla="*/ 17 w 499"/>
                    <a:gd name="T15" fmla="*/ 19 h 363"/>
                    <a:gd name="T16" fmla="*/ 17 w 499"/>
                    <a:gd name="T17" fmla="*/ 20 h 363"/>
                    <a:gd name="T18" fmla="*/ 20 w 499"/>
                    <a:gd name="T19" fmla="*/ 20 h 363"/>
                    <a:gd name="T20" fmla="*/ 20 w 499"/>
                    <a:gd name="T21" fmla="*/ 18 h 363"/>
                    <a:gd name="T22" fmla="*/ 21 w 499"/>
                    <a:gd name="T23" fmla="*/ 16 h 3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9"/>
                    <a:gd name="T37" fmla="*/ 0 h 363"/>
                    <a:gd name="T38" fmla="*/ 499 w 499"/>
                    <a:gd name="T39" fmla="*/ 363 h 3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9" h="363">
                      <a:moveTo>
                        <a:pt x="91" y="0"/>
                      </a:moveTo>
                      <a:cubicBezTo>
                        <a:pt x="59" y="21"/>
                        <a:pt x="60" y="46"/>
                        <a:pt x="43" y="80"/>
                      </a:cubicBezTo>
                      <a:cubicBezTo>
                        <a:pt x="37" y="108"/>
                        <a:pt x="0" y="222"/>
                        <a:pt x="27" y="264"/>
                      </a:cubicBezTo>
                      <a:cubicBezTo>
                        <a:pt x="36" y="278"/>
                        <a:pt x="75" y="280"/>
                        <a:pt x="75" y="280"/>
                      </a:cubicBezTo>
                      <a:cubicBezTo>
                        <a:pt x="132" y="266"/>
                        <a:pt x="177" y="229"/>
                        <a:pt x="235" y="216"/>
                      </a:cubicBezTo>
                      <a:cubicBezTo>
                        <a:pt x="261" y="210"/>
                        <a:pt x="315" y="200"/>
                        <a:pt x="315" y="200"/>
                      </a:cubicBezTo>
                      <a:cubicBezTo>
                        <a:pt x="345" y="220"/>
                        <a:pt x="395" y="272"/>
                        <a:pt x="395" y="272"/>
                      </a:cubicBezTo>
                      <a:cubicBezTo>
                        <a:pt x="400" y="293"/>
                        <a:pt x="405" y="315"/>
                        <a:pt x="411" y="336"/>
                      </a:cubicBezTo>
                      <a:cubicBezTo>
                        <a:pt x="413" y="344"/>
                        <a:pt x="411" y="357"/>
                        <a:pt x="419" y="360"/>
                      </a:cubicBezTo>
                      <a:cubicBezTo>
                        <a:pt x="429" y="363"/>
                        <a:pt x="470" y="348"/>
                        <a:pt x="483" y="344"/>
                      </a:cubicBezTo>
                      <a:cubicBezTo>
                        <a:pt x="486" y="333"/>
                        <a:pt x="488" y="323"/>
                        <a:pt x="491" y="312"/>
                      </a:cubicBezTo>
                      <a:cubicBezTo>
                        <a:pt x="493" y="304"/>
                        <a:pt x="499" y="288"/>
                        <a:pt x="499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Freeform 62"/>
                <p:cNvSpPr>
                  <a:spLocks/>
                </p:cNvSpPr>
                <p:nvPr/>
              </p:nvSpPr>
              <p:spPr bwMode="auto">
                <a:xfrm>
                  <a:off x="2835" y="1888"/>
                  <a:ext cx="82" cy="288"/>
                </a:xfrm>
                <a:custGeom>
                  <a:avLst/>
                  <a:gdLst>
                    <a:gd name="T0" fmla="*/ 1 w 290"/>
                    <a:gd name="T1" fmla="*/ 2 h 737"/>
                    <a:gd name="T2" fmla="*/ 1 w 290"/>
                    <a:gd name="T3" fmla="*/ 1 h 737"/>
                    <a:gd name="T4" fmla="*/ 0 w 290"/>
                    <a:gd name="T5" fmla="*/ 3 h 737"/>
                    <a:gd name="T6" fmla="*/ 1 w 290"/>
                    <a:gd name="T7" fmla="*/ 7 h 737"/>
                    <a:gd name="T8" fmla="*/ 2 w 290"/>
                    <a:gd name="T9" fmla="*/ 9 h 737"/>
                    <a:gd name="T10" fmla="*/ 2 w 290"/>
                    <a:gd name="T11" fmla="*/ 10 h 737"/>
                    <a:gd name="T12" fmla="*/ 2 w 290"/>
                    <a:gd name="T13" fmla="*/ 10 h 737"/>
                    <a:gd name="T14" fmla="*/ 1 w 290"/>
                    <a:gd name="T15" fmla="*/ 11 h 737"/>
                    <a:gd name="T16" fmla="*/ 1 w 290"/>
                    <a:gd name="T17" fmla="*/ 11 h 737"/>
                    <a:gd name="T18" fmla="*/ 1 w 290"/>
                    <a:gd name="T19" fmla="*/ 11 h 737"/>
                    <a:gd name="T20" fmla="*/ 1 w 290"/>
                    <a:gd name="T21" fmla="*/ 16 h 737"/>
                    <a:gd name="T22" fmla="*/ 1 w 290"/>
                    <a:gd name="T23" fmla="*/ 17 h 737"/>
                    <a:gd name="T24" fmla="*/ 1 w 290"/>
                    <a:gd name="T25" fmla="*/ 17 h 7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737"/>
                    <a:gd name="T41" fmla="*/ 290 w 290"/>
                    <a:gd name="T42" fmla="*/ 737 h 7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737">
                      <a:moveTo>
                        <a:pt x="200" y="73"/>
                      </a:moveTo>
                      <a:cubicBezTo>
                        <a:pt x="176" y="0"/>
                        <a:pt x="169" y="26"/>
                        <a:pt x="72" y="33"/>
                      </a:cubicBezTo>
                      <a:cubicBezTo>
                        <a:pt x="40" y="55"/>
                        <a:pt x="13" y="75"/>
                        <a:pt x="0" y="113"/>
                      </a:cubicBezTo>
                      <a:cubicBezTo>
                        <a:pt x="16" y="235"/>
                        <a:pt x="5" y="275"/>
                        <a:pt x="120" y="321"/>
                      </a:cubicBezTo>
                      <a:cubicBezTo>
                        <a:pt x="231" y="312"/>
                        <a:pt x="232" y="293"/>
                        <a:pt x="288" y="377"/>
                      </a:cubicBezTo>
                      <a:cubicBezTo>
                        <a:pt x="285" y="396"/>
                        <a:pt x="290" y="417"/>
                        <a:pt x="280" y="433"/>
                      </a:cubicBezTo>
                      <a:cubicBezTo>
                        <a:pt x="274" y="442"/>
                        <a:pt x="259" y="438"/>
                        <a:pt x="248" y="441"/>
                      </a:cubicBezTo>
                      <a:cubicBezTo>
                        <a:pt x="240" y="443"/>
                        <a:pt x="232" y="445"/>
                        <a:pt x="224" y="449"/>
                      </a:cubicBezTo>
                      <a:cubicBezTo>
                        <a:pt x="215" y="453"/>
                        <a:pt x="209" y="462"/>
                        <a:pt x="200" y="465"/>
                      </a:cubicBezTo>
                      <a:cubicBezTo>
                        <a:pt x="179" y="473"/>
                        <a:pt x="157" y="474"/>
                        <a:pt x="136" y="481"/>
                      </a:cubicBezTo>
                      <a:cubicBezTo>
                        <a:pt x="85" y="532"/>
                        <a:pt x="87" y="582"/>
                        <a:pt x="112" y="665"/>
                      </a:cubicBezTo>
                      <a:cubicBezTo>
                        <a:pt x="119" y="687"/>
                        <a:pt x="144" y="697"/>
                        <a:pt x="160" y="713"/>
                      </a:cubicBezTo>
                      <a:cubicBezTo>
                        <a:pt x="167" y="720"/>
                        <a:pt x="176" y="737"/>
                        <a:pt x="176" y="73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Freeform 63"/>
                <p:cNvSpPr>
                  <a:spLocks/>
                </p:cNvSpPr>
                <p:nvPr/>
              </p:nvSpPr>
              <p:spPr bwMode="auto">
                <a:xfrm>
                  <a:off x="2362" y="2211"/>
                  <a:ext cx="230" cy="175"/>
                </a:xfrm>
                <a:custGeom>
                  <a:avLst/>
                  <a:gdLst>
                    <a:gd name="T0" fmla="*/ 0 w 512"/>
                    <a:gd name="T1" fmla="*/ 11 h 360"/>
                    <a:gd name="T2" fmla="*/ 2 w 512"/>
                    <a:gd name="T3" fmla="*/ 10 h 360"/>
                    <a:gd name="T4" fmla="*/ 12 w 512"/>
                    <a:gd name="T5" fmla="*/ 20 h 360"/>
                    <a:gd name="T6" fmla="*/ 11 w 512"/>
                    <a:gd name="T7" fmla="*/ 12 h 360"/>
                    <a:gd name="T8" fmla="*/ 10 w 512"/>
                    <a:gd name="T9" fmla="*/ 8 h 360"/>
                    <a:gd name="T10" fmla="*/ 18 w 512"/>
                    <a:gd name="T11" fmla="*/ 4 h 360"/>
                    <a:gd name="T12" fmla="*/ 21 w 512"/>
                    <a:gd name="T13" fmla="*/ 0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2"/>
                    <a:gd name="T22" fmla="*/ 0 h 360"/>
                    <a:gd name="T23" fmla="*/ 512 w 512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2" h="360">
                      <a:moveTo>
                        <a:pt x="0" y="200"/>
                      </a:moveTo>
                      <a:cubicBezTo>
                        <a:pt x="11" y="166"/>
                        <a:pt x="23" y="165"/>
                        <a:pt x="56" y="176"/>
                      </a:cubicBezTo>
                      <a:cubicBezTo>
                        <a:pt x="133" y="233"/>
                        <a:pt x="185" y="328"/>
                        <a:pt x="280" y="360"/>
                      </a:cubicBezTo>
                      <a:cubicBezTo>
                        <a:pt x="277" y="312"/>
                        <a:pt x="276" y="264"/>
                        <a:pt x="272" y="216"/>
                      </a:cubicBezTo>
                      <a:cubicBezTo>
                        <a:pt x="269" y="188"/>
                        <a:pt x="248" y="136"/>
                        <a:pt x="248" y="136"/>
                      </a:cubicBezTo>
                      <a:cubicBezTo>
                        <a:pt x="267" y="42"/>
                        <a:pt x="324" y="78"/>
                        <a:pt x="432" y="72"/>
                      </a:cubicBezTo>
                      <a:cubicBezTo>
                        <a:pt x="486" y="36"/>
                        <a:pt x="472" y="40"/>
                        <a:pt x="51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Freeform 64"/>
                <p:cNvSpPr>
                  <a:spLocks/>
                </p:cNvSpPr>
                <p:nvPr/>
              </p:nvSpPr>
              <p:spPr bwMode="auto">
                <a:xfrm>
                  <a:off x="2634" y="1949"/>
                  <a:ext cx="155" cy="211"/>
                </a:xfrm>
                <a:custGeom>
                  <a:avLst/>
                  <a:gdLst>
                    <a:gd name="T0" fmla="*/ 1 w 507"/>
                    <a:gd name="T1" fmla="*/ 0 h 848"/>
                    <a:gd name="T2" fmla="*/ 1 w 507"/>
                    <a:gd name="T3" fmla="*/ 0 h 848"/>
                    <a:gd name="T4" fmla="*/ 0 w 507"/>
                    <a:gd name="T5" fmla="*/ 0 h 848"/>
                    <a:gd name="T6" fmla="*/ 2 w 507"/>
                    <a:gd name="T7" fmla="*/ 1 h 848"/>
                    <a:gd name="T8" fmla="*/ 2 w 507"/>
                    <a:gd name="T9" fmla="*/ 1 h 848"/>
                    <a:gd name="T10" fmla="*/ 2 w 507"/>
                    <a:gd name="T11" fmla="*/ 2 h 848"/>
                    <a:gd name="T12" fmla="*/ 2 w 507"/>
                    <a:gd name="T13" fmla="*/ 2 h 848"/>
                    <a:gd name="T14" fmla="*/ 2 w 507"/>
                    <a:gd name="T15" fmla="*/ 2 h 848"/>
                    <a:gd name="T16" fmla="*/ 2 w 507"/>
                    <a:gd name="T17" fmla="*/ 3 h 848"/>
                    <a:gd name="T18" fmla="*/ 4 w 507"/>
                    <a:gd name="T19" fmla="*/ 3 h 848"/>
                    <a:gd name="T20" fmla="*/ 4 w 507"/>
                    <a:gd name="T21" fmla="*/ 3 h 8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7"/>
                    <a:gd name="T34" fmla="*/ 0 h 848"/>
                    <a:gd name="T35" fmla="*/ 507 w 507"/>
                    <a:gd name="T36" fmla="*/ 848 h 8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7" h="848">
                      <a:moveTo>
                        <a:pt x="147" y="0"/>
                      </a:moveTo>
                      <a:cubicBezTo>
                        <a:pt x="93" y="18"/>
                        <a:pt x="98" y="8"/>
                        <a:pt x="59" y="56"/>
                      </a:cubicBezTo>
                      <a:cubicBezTo>
                        <a:pt x="47" y="71"/>
                        <a:pt x="27" y="104"/>
                        <a:pt x="27" y="104"/>
                      </a:cubicBezTo>
                      <a:cubicBezTo>
                        <a:pt x="0" y="239"/>
                        <a:pt x="89" y="298"/>
                        <a:pt x="203" y="336"/>
                      </a:cubicBezTo>
                      <a:cubicBezTo>
                        <a:pt x="226" y="359"/>
                        <a:pt x="249" y="373"/>
                        <a:pt x="267" y="400"/>
                      </a:cubicBezTo>
                      <a:cubicBezTo>
                        <a:pt x="264" y="419"/>
                        <a:pt x="267" y="439"/>
                        <a:pt x="259" y="456"/>
                      </a:cubicBezTo>
                      <a:cubicBezTo>
                        <a:pt x="248" y="478"/>
                        <a:pt x="199" y="491"/>
                        <a:pt x="179" y="504"/>
                      </a:cubicBezTo>
                      <a:cubicBezTo>
                        <a:pt x="148" y="596"/>
                        <a:pt x="167" y="620"/>
                        <a:pt x="219" y="680"/>
                      </a:cubicBezTo>
                      <a:cubicBezTo>
                        <a:pt x="233" y="696"/>
                        <a:pt x="238" y="717"/>
                        <a:pt x="259" y="728"/>
                      </a:cubicBezTo>
                      <a:cubicBezTo>
                        <a:pt x="301" y="749"/>
                        <a:pt x="373" y="755"/>
                        <a:pt x="419" y="776"/>
                      </a:cubicBezTo>
                      <a:cubicBezTo>
                        <a:pt x="456" y="793"/>
                        <a:pt x="479" y="820"/>
                        <a:pt x="507" y="8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AutoShape 65"/>
                <p:cNvSpPr>
                  <a:spLocks noChangeArrowheads="1"/>
                </p:cNvSpPr>
                <p:nvPr/>
              </p:nvSpPr>
              <p:spPr bwMode="auto">
                <a:xfrm rot="-3356921">
                  <a:off x="2604" y="2161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86" name="Freeform 66"/>
                <p:cNvSpPr>
                  <a:spLocks/>
                </p:cNvSpPr>
                <p:nvPr/>
              </p:nvSpPr>
              <p:spPr bwMode="auto">
                <a:xfrm>
                  <a:off x="2506" y="2259"/>
                  <a:ext cx="135" cy="224"/>
                </a:xfrm>
                <a:custGeom>
                  <a:avLst/>
                  <a:gdLst>
                    <a:gd name="T0" fmla="*/ 12 w 301"/>
                    <a:gd name="T1" fmla="*/ 4 h 459"/>
                    <a:gd name="T2" fmla="*/ 10 w 301"/>
                    <a:gd name="T3" fmla="*/ 1 h 459"/>
                    <a:gd name="T4" fmla="*/ 8 w 301"/>
                    <a:gd name="T5" fmla="*/ 0 h 459"/>
                    <a:gd name="T6" fmla="*/ 4 w 301"/>
                    <a:gd name="T7" fmla="*/ 2 h 459"/>
                    <a:gd name="T8" fmla="*/ 5 w 301"/>
                    <a:gd name="T9" fmla="*/ 6 h 459"/>
                    <a:gd name="T10" fmla="*/ 6 w 301"/>
                    <a:gd name="T11" fmla="*/ 9 h 459"/>
                    <a:gd name="T12" fmla="*/ 2 w 301"/>
                    <a:gd name="T13" fmla="*/ 11 h 459"/>
                    <a:gd name="T14" fmla="*/ 1 w 301"/>
                    <a:gd name="T15" fmla="*/ 12 h 459"/>
                    <a:gd name="T16" fmla="*/ 3 w 301"/>
                    <a:gd name="T17" fmla="*/ 23 h 459"/>
                    <a:gd name="T18" fmla="*/ 4 w 301"/>
                    <a:gd name="T19" fmla="*/ 26 h 4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459"/>
                    <a:gd name="T32" fmla="*/ 301 w 301"/>
                    <a:gd name="T33" fmla="*/ 459 h 4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459">
                      <a:moveTo>
                        <a:pt x="301" y="67"/>
                      </a:moveTo>
                      <a:cubicBezTo>
                        <a:pt x="276" y="29"/>
                        <a:pt x="294" y="46"/>
                        <a:pt x="237" y="27"/>
                      </a:cubicBezTo>
                      <a:cubicBezTo>
                        <a:pt x="221" y="22"/>
                        <a:pt x="189" y="11"/>
                        <a:pt x="189" y="11"/>
                      </a:cubicBezTo>
                      <a:cubicBezTo>
                        <a:pt x="154" y="15"/>
                        <a:pt x="117" y="0"/>
                        <a:pt x="117" y="43"/>
                      </a:cubicBezTo>
                      <a:cubicBezTo>
                        <a:pt x="117" y="67"/>
                        <a:pt x="120" y="91"/>
                        <a:pt x="125" y="115"/>
                      </a:cubicBezTo>
                      <a:cubicBezTo>
                        <a:pt x="128" y="132"/>
                        <a:pt x="141" y="163"/>
                        <a:pt x="141" y="163"/>
                      </a:cubicBezTo>
                      <a:cubicBezTo>
                        <a:pt x="122" y="221"/>
                        <a:pt x="148" y="165"/>
                        <a:pt x="45" y="195"/>
                      </a:cubicBezTo>
                      <a:cubicBezTo>
                        <a:pt x="34" y="198"/>
                        <a:pt x="29" y="211"/>
                        <a:pt x="21" y="219"/>
                      </a:cubicBezTo>
                      <a:cubicBezTo>
                        <a:pt x="0" y="283"/>
                        <a:pt x="11" y="373"/>
                        <a:pt x="69" y="411"/>
                      </a:cubicBezTo>
                      <a:cubicBezTo>
                        <a:pt x="89" y="442"/>
                        <a:pt x="85" y="425"/>
                        <a:pt x="85" y="4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" name="Freeform 67"/>
                <p:cNvSpPr>
                  <a:spLocks/>
                </p:cNvSpPr>
                <p:nvPr/>
              </p:nvSpPr>
              <p:spPr bwMode="auto">
                <a:xfrm>
                  <a:off x="2527" y="1933"/>
                  <a:ext cx="115" cy="213"/>
                </a:xfrm>
                <a:custGeom>
                  <a:avLst/>
                  <a:gdLst>
                    <a:gd name="T0" fmla="*/ 7 w 256"/>
                    <a:gd name="T1" fmla="*/ 0 h 540"/>
                    <a:gd name="T2" fmla="*/ 4 w 256"/>
                    <a:gd name="T3" fmla="*/ 2 h 540"/>
                    <a:gd name="T4" fmla="*/ 7 w 256"/>
                    <a:gd name="T5" fmla="*/ 6 h 540"/>
                    <a:gd name="T6" fmla="*/ 8 w 256"/>
                    <a:gd name="T7" fmla="*/ 7 h 540"/>
                    <a:gd name="T8" fmla="*/ 4 w 256"/>
                    <a:gd name="T9" fmla="*/ 8 h 540"/>
                    <a:gd name="T10" fmla="*/ 10 w 256"/>
                    <a:gd name="T11" fmla="*/ 11 h 540"/>
                    <a:gd name="T12" fmla="*/ 4 w 256"/>
                    <a:gd name="T13" fmla="*/ 12 h 540"/>
                    <a:gd name="T14" fmla="*/ 3 w 256"/>
                    <a:gd name="T15" fmla="*/ 11 h 540"/>
                    <a:gd name="T16" fmla="*/ 2 w 256"/>
                    <a:gd name="T17" fmla="*/ 10 h 540"/>
                    <a:gd name="T18" fmla="*/ 0 w 256"/>
                    <a:gd name="T19" fmla="*/ 9 h 5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540"/>
                    <a:gd name="T32" fmla="*/ 256 w 256"/>
                    <a:gd name="T33" fmla="*/ 540 h 5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540">
                      <a:moveTo>
                        <a:pt x="168" y="0"/>
                      </a:moveTo>
                      <a:cubicBezTo>
                        <a:pt x="122" y="9"/>
                        <a:pt x="118" y="13"/>
                        <a:pt x="104" y="56"/>
                      </a:cubicBezTo>
                      <a:cubicBezTo>
                        <a:pt x="117" y="148"/>
                        <a:pt x="94" y="210"/>
                        <a:pt x="176" y="264"/>
                      </a:cubicBezTo>
                      <a:cubicBezTo>
                        <a:pt x="179" y="272"/>
                        <a:pt x="187" y="280"/>
                        <a:pt x="184" y="288"/>
                      </a:cubicBezTo>
                      <a:cubicBezTo>
                        <a:pt x="178" y="302"/>
                        <a:pt x="125" y="319"/>
                        <a:pt x="112" y="328"/>
                      </a:cubicBezTo>
                      <a:cubicBezTo>
                        <a:pt x="78" y="430"/>
                        <a:pt x="193" y="427"/>
                        <a:pt x="256" y="448"/>
                      </a:cubicBezTo>
                      <a:cubicBezTo>
                        <a:pt x="238" y="540"/>
                        <a:pt x="192" y="502"/>
                        <a:pt x="88" y="496"/>
                      </a:cubicBezTo>
                      <a:cubicBezTo>
                        <a:pt x="83" y="488"/>
                        <a:pt x="76" y="481"/>
                        <a:pt x="72" y="472"/>
                      </a:cubicBezTo>
                      <a:cubicBezTo>
                        <a:pt x="65" y="457"/>
                        <a:pt x="72" y="429"/>
                        <a:pt x="56" y="424"/>
                      </a:cubicBezTo>
                      <a:cubicBezTo>
                        <a:pt x="4" y="407"/>
                        <a:pt x="20" y="420"/>
                        <a:pt x="0" y="4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" name="Freeform 68"/>
                <p:cNvSpPr>
                  <a:spLocks/>
                </p:cNvSpPr>
                <p:nvPr/>
              </p:nvSpPr>
              <p:spPr bwMode="auto">
                <a:xfrm rot="-1191031">
                  <a:off x="2933" y="1794"/>
                  <a:ext cx="233" cy="135"/>
                </a:xfrm>
                <a:custGeom>
                  <a:avLst/>
                  <a:gdLst>
                    <a:gd name="T0" fmla="*/ 8 w 517"/>
                    <a:gd name="T1" fmla="*/ 10 h 276"/>
                    <a:gd name="T2" fmla="*/ 2 w 517"/>
                    <a:gd name="T3" fmla="*/ 8 h 276"/>
                    <a:gd name="T4" fmla="*/ 1 w 517"/>
                    <a:gd name="T5" fmla="*/ 7 h 276"/>
                    <a:gd name="T6" fmla="*/ 0 w 517"/>
                    <a:gd name="T7" fmla="*/ 3 h 276"/>
                    <a:gd name="T8" fmla="*/ 0 w 517"/>
                    <a:gd name="T9" fmla="*/ 0 h 276"/>
                    <a:gd name="T10" fmla="*/ 7 w 517"/>
                    <a:gd name="T11" fmla="*/ 1 h 276"/>
                    <a:gd name="T12" fmla="*/ 10 w 517"/>
                    <a:gd name="T13" fmla="*/ 4 h 276"/>
                    <a:gd name="T14" fmla="*/ 10 w 517"/>
                    <a:gd name="T15" fmla="*/ 6 h 276"/>
                    <a:gd name="T16" fmla="*/ 11 w 517"/>
                    <a:gd name="T17" fmla="*/ 10 h 276"/>
                    <a:gd name="T18" fmla="*/ 14 w 517"/>
                    <a:gd name="T19" fmla="*/ 11 h 276"/>
                    <a:gd name="T20" fmla="*/ 18 w 517"/>
                    <a:gd name="T21" fmla="*/ 16 h 276"/>
                    <a:gd name="T22" fmla="*/ 21 w 517"/>
                    <a:gd name="T23" fmla="*/ 14 h 276"/>
                    <a:gd name="T24" fmla="*/ 21 w 517"/>
                    <a:gd name="T25" fmla="*/ 15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7"/>
                    <a:gd name="T40" fmla="*/ 0 h 276"/>
                    <a:gd name="T41" fmla="*/ 517 w 517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7" h="276">
                      <a:moveTo>
                        <a:pt x="205" y="172"/>
                      </a:moveTo>
                      <a:cubicBezTo>
                        <a:pt x="156" y="162"/>
                        <a:pt x="112" y="154"/>
                        <a:pt x="61" y="148"/>
                      </a:cubicBezTo>
                      <a:cubicBezTo>
                        <a:pt x="37" y="140"/>
                        <a:pt x="31" y="143"/>
                        <a:pt x="21" y="116"/>
                      </a:cubicBezTo>
                      <a:cubicBezTo>
                        <a:pt x="13" y="95"/>
                        <a:pt x="5" y="52"/>
                        <a:pt x="5" y="52"/>
                      </a:cubicBezTo>
                      <a:cubicBezTo>
                        <a:pt x="8" y="39"/>
                        <a:pt x="0" y="15"/>
                        <a:pt x="13" y="12"/>
                      </a:cubicBezTo>
                      <a:cubicBezTo>
                        <a:pt x="61" y="0"/>
                        <a:pt x="117" y="16"/>
                        <a:pt x="165" y="28"/>
                      </a:cubicBezTo>
                      <a:cubicBezTo>
                        <a:pt x="220" y="65"/>
                        <a:pt x="195" y="54"/>
                        <a:pt x="237" y="68"/>
                      </a:cubicBezTo>
                      <a:cubicBezTo>
                        <a:pt x="242" y="79"/>
                        <a:pt x="250" y="88"/>
                        <a:pt x="253" y="100"/>
                      </a:cubicBezTo>
                      <a:cubicBezTo>
                        <a:pt x="258" y="124"/>
                        <a:pt x="250" y="150"/>
                        <a:pt x="261" y="172"/>
                      </a:cubicBezTo>
                      <a:cubicBezTo>
                        <a:pt x="262" y="174"/>
                        <a:pt x="318" y="185"/>
                        <a:pt x="333" y="188"/>
                      </a:cubicBezTo>
                      <a:cubicBezTo>
                        <a:pt x="368" y="223"/>
                        <a:pt x="406" y="234"/>
                        <a:pt x="437" y="276"/>
                      </a:cubicBezTo>
                      <a:cubicBezTo>
                        <a:pt x="454" y="270"/>
                        <a:pt x="491" y="240"/>
                        <a:pt x="509" y="244"/>
                      </a:cubicBezTo>
                      <a:cubicBezTo>
                        <a:pt x="515" y="245"/>
                        <a:pt x="514" y="255"/>
                        <a:pt x="517" y="2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Freeform 69"/>
                <p:cNvSpPr>
                  <a:spLocks/>
                </p:cNvSpPr>
                <p:nvPr/>
              </p:nvSpPr>
              <p:spPr bwMode="auto">
                <a:xfrm>
                  <a:off x="2984" y="2042"/>
                  <a:ext cx="224" cy="177"/>
                </a:xfrm>
                <a:custGeom>
                  <a:avLst/>
                  <a:gdLst>
                    <a:gd name="T0" fmla="*/ 4 w 499"/>
                    <a:gd name="T1" fmla="*/ 0 h 363"/>
                    <a:gd name="T2" fmla="*/ 2 w 499"/>
                    <a:gd name="T3" fmla="*/ 4 h 363"/>
                    <a:gd name="T4" fmla="*/ 1 w 499"/>
                    <a:gd name="T5" fmla="*/ 15 h 363"/>
                    <a:gd name="T6" fmla="*/ 3 w 499"/>
                    <a:gd name="T7" fmla="*/ 16 h 363"/>
                    <a:gd name="T8" fmla="*/ 9 w 499"/>
                    <a:gd name="T9" fmla="*/ 12 h 363"/>
                    <a:gd name="T10" fmla="*/ 13 w 499"/>
                    <a:gd name="T11" fmla="*/ 11 h 363"/>
                    <a:gd name="T12" fmla="*/ 16 w 499"/>
                    <a:gd name="T13" fmla="*/ 16 h 363"/>
                    <a:gd name="T14" fmla="*/ 17 w 499"/>
                    <a:gd name="T15" fmla="*/ 19 h 363"/>
                    <a:gd name="T16" fmla="*/ 17 w 499"/>
                    <a:gd name="T17" fmla="*/ 20 h 363"/>
                    <a:gd name="T18" fmla="*/ 20 w 499"/>
                    <a:gd name="T19" fmla="*/ 20 h 363"/>
                    <a:gd name="T20" fmla="*/ 20 w 499"/>
                    <a:gd name="T21" fmla="*/ 18 h 363"/>
                    <a:gd name="T22" fmla="*/ 20 w 499"/>
                    <a:gd name="T23" fmla="*/ 16 h 3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9"/>
                    <a:gd name="T37" fmla="*/ 0 h 363"/>
                    <a:gd name="T38" fmla="*/ 499 w 499"/>
                    <a:gd name="T39" fmla="*/ 363 h 3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9" h="363">
                      <a:moveTo>
                        <a:pt x="91" y="0"/>
                      </a:moveTo>
                      <a:cubicBezTo>
                        <a:pt x="59" y="21"/>
                        <a:pt x="60" y="46"/>
                        <a:pt x="43" y="80"/>
                      </a:cubicBezTo>
                      <a:cubicBezTo>
                        <a:pt x="37" y="108"/>
                        <a:pt x="0" y="222"/>
                        <a:pt x="27" y="264"/>
                      </a:cubicBezTo>
                      <a:cubicBezTo>
                        <a:pt x="36" y="278"/>
                        <a:pt x="75" y="280"/>
                        <a:pt x="75" y="280"/>
                      </a:cubicBezTo>
                      <a:cubicBezTo>
                        <a:pt x="132" y="266"/>
                        <a:pt x="177" y="229"/>
                        <a:pt x="235" y="216"/>
                      </a:cubicBezTo>
                      <a:cubicBezTo>
                        <a:pt x="261" y="210"/>
                        <a:pt x="315" y="200"/>
                        <a:pt x="315" y="200"/>
                      </a:cubicBezTo>
                      <a:cubicBezTo>
                        <a:pt x="345" y="220"/>
                        <a:pt x="395" y="272"/>
                        <a:pt x="395" y="272"/>
                      </a:cubicBezTo>
                      <a:cubicBezTo>
                        <a:pt x="400" y="293"/>
                        <a:pt x="405" y="315"/>
                        <a:pt x="411" y="336"/>
                      </a:cubicBezTo>
                      <a:cubicBezTo>
                        <a:pt x="413" y="344"/>
                        <a:pt x="411" y="357"/>
                        <a:pt x="419" y="360"/>
                      </a:cubicBezTo>
                      <a:cubicBezTo>
                        <a:pt x="429" y="363"/>
                        <a:pt x="470" y="348"/>
                        <a:pt x="483" y="344"/>
                      </a:cubicBezTo>
                      <a:cubicBezTo>
                        <a:pt x="486" y="333"/>
                        <a:pt x="488" y="323"/>
                        <a:pt x="491" y="312"/>
                      </a:cubicBezTo>
                      <a:cubicBezTo>
                        <a:pt x="493" y="304"/>
                        <a:pt x="499" y="288"/>
                        <a:pt x="499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Freeform 70"/>
                <p:cNvSpPr>
                  <a:spLocks/>
                </p:cNvSpPr>
                <p:nvPr/>
              </p:nvSpPr>
              <p:spPr bwMode="auto">
                <a:xfrm>
                  <a:off x="3322" y="2292"/>
                  <a:ext cx="82" cy="287"/>
                </a:xfrm>
                <a:custGeom>
                  <a:avLst/>
                  <a:gdLst>
                    <a:gd name="T0" fmla="*/ 1 w 290"/>
                    <a:gd name="T1" fmla="*/ 2 h 737"/>
                    <a:gd name="T2" fmla="*/ 1 w 290"/>
                    <a:gd name="T3" fmla="*/ 1 h 737"/>
                    <a:gd name="T4" fmla="*/ 0 w 290"/>
                    <a:gd name="T5" fmla="*/ 3 h 737"/>
                    <a:gd name="T6" fmla="*/ 1 w 290"/>
                    <a:gd name="T7" fmla="*/ 7 h 737"/>
                    <a:gd name="T8" fmla="*/ 2 w 290"/>
                    <a:gd name="T9" fmla="*/ 9 h 737"/>
                    <a:gd name="T10" fmla="*/ 2 w 290"/>
                    <a:gd name="T11" fmla="*/ 10 h 737"/>
                    <a:gd name="T12" fmla="*/ 2 w 290"/>
                    <a:gd name="T13" fmla="*/ 10 h 737"/>
                    <a:gd name="T14" fmla="*/ 1 w 290"/>
                    <a:gd name="T15" fmla="*/ 10 h 737"/>
                    <a:gd name="T16" fmla="*/ 1 w 290"/>
                    <a:gd name="T17" fmla="*/ 11 h 737"/>
                    <a:gd name="T18" fmla="*/ 1 w 290"/>
                    <a:gd name="T19" fmla="*/ 11 h 737"/>
                    <a:gd name="T20" fmla="*/ 1 w 290"/>
                    <a:gd name="T21" fmla="*/ 15 h 737"/>
                    <a:gd name="T22" fmla="*/ 1 w 290"/>
                    <a:gd name="T23" fmla="*/ 16 h 737"/>
                    <a:gd name="T24" fmla="*/ 1 w 290"/>
                    <a:gd name="T25" fmla="*/ 17 h 7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737"/>
                    <a:gd name="T41" fmla="*/ 290 w 290"/>
                    <a:gd name="T42" fmla="*/ 737 h 7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737">
                      <a:moveTo>
                        <a:pt x="200" y="73"/>
                      </a:moveTo>
                      <a:cubicBezTo>
                        <a:pt x="176" y="0"/>
                        <a:pt x="169" y="26"/>
                        <a:pt x="72" y="33"/>
                      </a:cubicBezTo>
                      <a:cubicBezTo>
                        <a:pt x="40" y="55"/>
                        <a:pt x="13" y="75"/>
                        <a:pt x="0" y="113"/>
                      </a:cubicBezTo>
                      <a:cubicBezTo>
                        <a:pt x="16" y="235"/>
                        <a:pt x="5" y="275"/>
                        <a:pt x="120" y="321"/>
                      </a:cubicBezTo>
                      <a:cubicBezTo>
                        <a:pt x="231" y="312"/>
                        <a:pt x="232" y="293"/>
                        <a:pt x="288" y="377"/>
                      </a:cubicBezTo>
                      <a:cubicBezTo>
                        <a:pt x="285" y="396"/>
                        <a:pt x="290" y="417"/>
                        <a:pt x="280" y="433"/>
                      </a:cubicBezTo>
                      <a:cubicBezTo>
                        <a:pt x="274" y="442"/>
                        <a:pt x="259" y="438"/>
                        <a:pt x="248" y="441"/>
                      </a:cubicBezTo>
                      <a:cubicBezTo>
                        <a:pt x="240" y="443"/>
                        <a:pt x="232" y="445"/>
                        <a:pt x="224" y="449"/>
                      </a:cubicBezTo>
                      <a:cubicBezTo>
                        <a:pt x="215" y="453"/>
                        <a:pt x="209" y="462"/>
                        <a:pt x="200" y="465"/>
                      </a:cubicBezTo>
                      <a:cubicBezTo>
                        <a:pt x="179" y="473"/>
                        <a:pt x="157" y="474"/>
                        <a:pt x="136" y="481"/>
                      </a:cubicBezTo>
                      <a:cubicBezTo>
                        <a:pt x="85" y="532"/>
                        <a:pt x="87" y="582"/>
                        <a:pt x="112" y="665"/>
                      </a:cubicBezTo>
                      <a:cubicBezTo>
                        <a:pt x="119" y="687"/>
                        <a:pt x="144" y="697"/>
                        <a:pt x="160" y="713"/>
                      </a:cubicBezTo>
                      <a:cubicBezTo>
                        <a:pt x="167" y="720"/>
                        <a:pt x="176" y="737"/>
                        <a:pt x="176" y="73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71"/>
                <p:cNvSpPr>
                  <a:spLocks/>
                </p:cNvSpPr>
                <p:nvPr/>
              </p:nvSpPr>
              <p:spPr bwMode="auto">
                <a:xfrm>
                  <a:off x="2974" y="2233"/>
                  <a:ext cx="230" cy="176"/>
                </a:xfrm>
                <a:custGeom>
                  <a:avLst/>
                  <a:gdLst>
                    <a:gd name="T0" fmla="*/ 0 w 512"/>
                    <a:gd name="T1" fmla="*/ 11 h 360"/>
                    <a:gd name="T2" fmla="*/ 2 w 512"/>
                    <a:gd name="T3" fmla="*/ 10 h 360"/>
                    <a:gd name="T4" fmla="*/ 12 w 512"/>
                    <a:gd name="T5" fmla="*/ 21 h 360"/>
                    <a:gd name="T6" fmla="*/ 11 w 512"/>
                    <a:gd name="T7" fmla="*/ 12 h 360"/>
                    <a:gd name="T8" fmla="*/ 10 w 512"/>
                    <a:gd name="T9" fmla="*/ 8 h 360"/>
                    <a:gd name="T10" fmla="*/ 18 w 512"/>
                    <a:gd name="T11" fmla="*/ 4 h 360"/>
                    <a:gd name="T12" fmla="*/ 21 w 512"/>
                    <a:gd name="T13" fmla="*/ 0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2"/>
                    <a:gd name="T22" fmla="*/ 0 h 360"/>
                    <a:gd name="T23" fmla="*/ 512 w 512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2" h="360">
                      <a:moveTo>
                        <a:pt x="0" y="200"/>
                      </a:moveTo>
                      <a:cubicBezTo>
                        <a:pt x="11" y="166"/>
                        <a:pt x="23" y="165"/>
                        <a:pt x="56" y="176"/>
                      </a:cubicBezTo>
                      <a:cubicBezTo>
                        <a:pt x="133" y="233"/>
                        <a:pt x="185" y="328"/>
                        <a:pt x="280" y="360"/>
                      </a:cubicBezTo>
                      <a:cubicBezTo>
                        <a:pt x="277" y="312"/>
                        <a:pt x="276" y="264"/>
                        <a:pt x="272" y="216"/>
                      </a:cubicBezTo>
                      <a:cubicBezTo>
                        <a:pt x="269" y="188"/>
                        <a:pt x="248" y="136"/>
                        <a:pt x="248" y="136"/>
                      </a:cubicBezTo>
                      <a:cubicBezTo>
                        <a:pt x="267" y="42"/>
                        <a:pt x="324" y="78"/>
                        <a:pt x="432" y="72"/>
                      </a:cubicBezTo>
                      <a:cubicBezTo>
                        <a:pt x="486" y="36"/>
                        <a:pt x="472" y="40"/>
                        <a:pt x="51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Freeform 72"/>
                <p:cNvSpPr>
                  <a:spLocks/>
                </p:cNvSpPr>
                <p:nvPr/>
              </p:nvSpPr>
              <p:spPr bwMode="auto">
                <a:xfrm>
                  <a:off x="3246" y="1972"/>
                  <a:ext cx="178" cy="320"/>
                </a:xfrm>
                <a:custGeom>
                  <a:avLst/>
                  <a:gdLst>
                    <a:gd name="T0" fmla="*/ 2 w 507"/>
                    <a:gd name="T1" fmla="*/ 0 h 848"/>
                    <a:gd name="T2" fmla="*/ 1 w 507"/>
                    <a:gd name="T3" fmla="*/ 1 h 848"/>
                    <a:gd name="T4" fmla="*/ 0 w 507"/>
                    <a:gd name="T5" fmla="*/ 2 h 848"/>
                    <a:gd name="T6" fmla="*/ 3 w 507"/>
                    <a:gd name="T7" fmla="*/ 7 h 848"/>
                    <a:gd name="T8" fmla="*/ 4 w 507"/>
                    <a:gd name="T9" fmla="*/ 8 h 848"/>
                    <a:gd name="T10" fmla="*/ 4 w 507"/>
                    <a:gd name="T11" fmla="*/ 9 h 848"/>
                    <a:gd name="T12" fmla="*/ 3 w 507"/>
                    <a:gd name="T13" fmla="*/ 10 h 848"/>
                    <a:gd name="T14" fmla="*/ 3 w 507"/>
                    <a:gd name="T15" fmla="*/ 14 h 848"/>
                    <a:gd name="T16" fmla="*/ 4 w 507"/>
                    <a:gd name="T17" fmla="*/ 15 h 848"/>
                    <a:gd name="T18" fmla="*/ 6 w 507"/>
                    <a:gd name="T19" fmla="*/ 16 h 848"/>
                    <a:gd name="T20" fmla="*/ 8 w 507"/>
                    <a:gd name="T21" fmla="*/ 17 h 8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7"/>
                    <a:gd name="T34" fmla="*/ 0 h 848"/>
                    <a:gd name="T35" fmla="*/ 507 w 507"/>
                    <a:gd name="T36" fmla="*/ 848 h 8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7" h="848">
                      <a:moveTo>
                        <a:pt x="147" y="0"/>
                      </a:moveTo>
                      <a:cubicBezTo>
                        <a:pt x="93" y="18"/>
                        <a:pt x="98" y="8"/>
                        <a:pt x="59" y="56"/>
                      </a:cubicBezTo>
                      <a:cubicBezTo>
                        <a:pt x="47" y="71"/>
                        <a:pt x="27" y="104"/>
                        <a:pt x="27" y="104"/>
                      </a:cubicBezTo>
                      <a:cubicBezTo>
                        <a:pt x="0" y="239"/>
                        <a:pt x="89" y="298"/>
                        <a:pt x="203" y="336"/>
                      </a:cubicBezTo>
                      <a:cubicBezTo>
                        <a:pt x="226" y="359"/>
                        <a:pt x="249" y="373"/>
                        <a:pt x="267" y="400"/>
                      </a:cubicBezTo>
                      <a:cubicBezTo>
                        <a:pt x="264" y="419"/>
                        <a:pt x="267" y="439"/>
                        <a:pt x="259" y="456"/>
                      </a:cubicBezTo>
                      <a:cubicBezTo>
                        <a:pt x="248" y="478"/>
                        <a:pt x="199" y="491"/>
                        <a:pt x="179" y="504"/>
                      </a:cubicBezTo>
                      <a:cubicBezTo>
                        <a:pt x="148" y="596"/>
                        <a:pt x="167" y="620"/>
                        <a:pt x="219" y="680"/>
                      </a:cubicBezTo>
                      <a:cubicBezTo>
                        <a:pt x="233" y="696"/>
                        <a:pt x="238" y="717"/>
                        <a:pt x="259" y="728"/>
                      </a:cubicBezTo>
                      <a:cubicBezTo>
                        <a:pt x="301" y="749"/>
                        <a:pt x="373" y="755"/>
                        <a:pt x="419" y="776"/>
                      </a:cubicBezTo>
                      <a:cubicBezTo>
                        <a:pt x="456" y="793"/>
                        <a:pt x="479" y="820"/>
                        <a:pt x="507" y="8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AutoShape 73"/>
                <p:cNvSpPr>
                  <a:spLocks noChangeArrowheads="1"/>
                </p:cNvSpPr>
                <p:nvPr/>
              </p:nvSpPr>
              <p:spPr bwMode="auto">
                <a:xfrm rot="-3356921">
                  <a:off x="3218" y="2183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94" name="Freeform 74"/>
                <p:cNvSpPr>
                  <a:spLocks/>
                </p:cNvSpPr>
                <p:nvPr/>
              </p:nvSpPr>
              <p:spPr bwMode="auto">
                <a:xfrm>
                  <a:off x="3159" y="2270"/>
                  <a:ext cx="135" cy="224"/>
                </a:xfrm>
                <a:custGeom>
                  <a:avLst/>
                  <a:gdLst>
                    <a:gd name="T0" fmla="*/ 12 w 301"/>
                    <a:gd name="T1" fmla="*/ 4 h 459"/>
                    <a:gd name="T2" fmla="*/ 10 w 301"/>
                    <a:gd name="T3" fmla="*/ 1 h 459"/>
                    <a:gd name="T4" fmla="*/ 8 w 301"/>
                    <a:gd name="T5" fmla="*/ 0 h 459"/>
                    <a:gd name="T6" fmla="*/ 4 w 301"/>
                    <a:gd name="T7" fmla="*/ 2 h 459"/>
                    <a:gd name="T8" fmla="*/ 5 w 301"/>
                    <a:gd name="T9" fmla="*/ 6 h 459"/>
                    <a:gd name="T10" fmla="*/ 6 w 301"/>
                    <a:gd name="T11" fmla="*/ 9 h 459"/>
                    <a:gd name="T12" fmla="*/ 2 w 301"/>
                    <a:gd name="T13" fmla="*/ 11 h 459"/>
                    <a:gd name="T14" fmla="*/ 1 w 301"/>
                    <a:gd name="T15" fmla="*/ 12 h 459"/>
                    <a:gd name="T16" fmla="*/ 3 w 301"/>
                    <a:gd name="T17" fmla="*/ 23 h 459"/>
                    <a:gd name="T18" fmla="*/ 4 w 301"/>
                    <a:gd name="T19" fmla="*/ 26 h 4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459"/>
                    <a:gd name="T32" fmla="*/ 301 w 301"/>
                    <a:gd name="T33" fmla="*/ 459 h 4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459">
                      <a:moveTo>
                        <a:pt x="301" y="67"/>
                      </a:moveTo>
                      <a:cubicBezTo>
                        <a:pt x="276" y="29"/>
                        <a:pt x="294" y="46"/>
                        <a:pt x="237" y="27"/>
                      </a:cubicBezTo>
                      <a:cubicBezTo>
                        <a:pt x="221" y="22"/>
                        <a:pt x="189" y="11"/>
                        <a:pt x="189" y="11"/>
                      </a:cubicBezTo>
                      <a:cubicBezTo>
                        <a:pt x="154" y="15"/>
                        <a:pt x="117" y="0"/>
                        <a:pt x="117" y="43"/>
                      </a:cubicBezTo>
                      <a:cubicBezTo>
                        <a:pt x="117" y="67"/>
                        <a:pt x="120" y="91"/>
                        <a:pt x="125" y="115"/>
                      </a:cubicBezTo>
                      <a:cubicBezTo>
                        <a:pt x="128" y="132"/>
                        <a:pt x="141" y="163"/>
                        <a:pt x="141" y="163"/>
                      </a:cubicBezTo>
                      <a:cubicBezTo>
                        <a:pt x="122" y="221"/>
                        <a:pt x="148" y="165"/>
                        <a:pt x="45" y="195"/>
                      </a:cubicBezTo>
                      <a:cubicBezTo>
                        <a:pt x="34" y="198"/>
                        <a:pt x="29" y="211"/>
                        <a:pt x="21" y="219"/>
                      </a:cubicBezTo>
                      <a:cubicBezTo>
                        <a:pt x="0" y="283"/>
                        <a:pt x="11" y="373"/>
                        <a:pt x="69" y="411"/>
                      </a:cubicBezTo>
                      <a:cubicBezTo>
                        <a:pt x="89" y="442"/>
                        <a:pt x="85" y="425"/>
                        <a:pt x="85" y="4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Freeform 75"/>
                <p:cNvSpPr>
                  <a:spLocks/>
                </p:cNvSpPr>
                <p:nvPr/>
              </p:nvSpPr>
              <p:spPr bwMode="auto">
                <a:xfrm>
                  <a:off x="3140" y="1933"/>
                  <a:ext cx="115" cy="236"/>
                </a:xfrm>
                <a:custGeom>
                  <a:avLst/>
                  <a:gdLst>
                    <a:gd name="T0" fmla="*/ 7 w 256"/>
                    <a:gd name="T1" fmla="*/ 0 h 540"/>
                    <a:gd name="T2" fmla="*/ 4 w 256"/>
                    <a:gd name="T3" fmla="*/ 2 h 540"/>
                    <a:gd name="T4" fmla="*/ 7 w 256"/>
                    <a:gd name="T5" fmla="*/ 10 h 540"/>
                    <a:gd name="T6" fmla="*/ 8 w 256"/>
                    <a:gd name="T7" fmla="*/ 10 h 540"/>
                    <a:gd name="T8" fmla="*/ 4 w 256"/>
                    <a:gd name="T9" fmla="*/ 12 h 540"/>
                    <a:gd name="T10" fmla="*/ 10 w 256"/>
                    <a:gd name="T11" fmla="*/ 17 h 540"/>
                    <a:gd name="T12" fmla="*/ 4 w 256"/>
                    <a:gd name="T13" fmla="*/ 18 h 540"/>
                    <a:gd name="T14" fmla="*/ 3 w 256"/>
                    <a:gd name="T15" fmla="*/ 17 h 540"/>
                    <a:gd name="T16" fmla="*/ 2 w 256"/>
                    <a:gd name="T17" fmla="*/ 15 h 540"/>
                    <a:gd name="T18" fmla="*/ 0 w 256"/>
                    <a:gd name="T19" fmla="*/ 14 h 5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540"/>
                    <a:gd name="T32" fmla="*/ 256 w 256"/>
                    <a:gd name="T33" fmla="*/ 540 h 5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540">
                      <a:moveTo>
                        <a:pt x="168" y="0"/>
                      </a:moveTo>
                      <a:cubicBezTo>
                        <a:pt x="122" y="9"/>
                        <a:pt x="118" y="13"/>
                        <a:pt x="104" y="56"/>
                      </a:cubicBezTo>
                      <a:cubicBezTo>
                        <a:pt x="117" y="148"/>
                        <a:pt x="94" y="210"/>
                        <a:pt x="176" y="264"/>
                      </a:cubicBezTo>
                      <a:cubicBezTo>
                        <a:pt x="179" y="272"/>
                        <a:pt x="187" y="280"/>
                        <a:pt x="184" y="288"/>
                      </a:cubicBezTo>
                      <a:cubicBezTo>
                        <a:pt x="178" y="302"/>
                        <a:pt x="125" y="319"/>
                        <a:pt x="112" y="328"/>
                      </a:cubicBezTo>
                      <a:cubicBezTo>
                        <a:pt x="78" y="430"/>
                        <a:pt x="193" y="427"/>
                        <a:pt x="256" y="448"/>
                      </a:cubicBezTo>
                      <a:cubicBezTo>
                        <a:pt x="238" y="540"/>
                        <a:pt x="192" y="502"/>
                        <a:pt x="88" y="496"/>
                      </a:cubicBezTo>
                      <a:cubicBezTo>
                        <a:pt x="83" y="488"/>
                        <a:pt x="76" y="481"/>
                        <a:pt x="72" y="472"/>
                      </a:cubicBezTo>
                      <a:cubicBezTo>
                        <a:pt x="65" y="457"/>
                        <a:pt x="72" y="429"/>
                        <a:pt x="56" y="424"/>
                      </a:cubicBezTo>
                      <a:cubicBezTo>
                        <a:pt x="4" y="407"/>
                        <a:pt x="20" y="420"/>
                        <a:pt x="0" y="4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Freeform 76"/>
                <p:cNvSpPr>
                  <a:spLocks/>
                </p:cNvSpPr>
                <p:nvPr/>
              </p:nvSpPr>
              <p:spPr bwMode="auto">
                <a:xfrm rot="-1191031">
                  <a:off x="3383" y="2093"/>
                  <a:ext cx="232" cy="134"/>
                </a:xfrm>
                <a:custGeom>
                  <a:avLst/>
                  <a:gdLst>
                    <a:gd name="T0" fmla="*/ 8 w 517"/>
                    <a:gd name="T1" fmla="*/ 10 h 276"/>
                    <a:gd name="T2" fmla="*/ 2 w 517"/>
                    <a:gd name="T3" fmla="*/ 8 h 276"/>
                    <a:gd name="T4" fmla="*/ 1 w 517"/>
                    <a:gd name="T5" fmla="*/ 6 h 276"/>
                    <a:gd name="T6" fmla="*/ 0 w 517"/>
                    <a:gd name="T7" fmla="*/ 3 h 276"/>
                    <a:gd name="T8" fmla="*/ 0 w 517"/>
                    <a:gd name="T9" fmla="*/ 0 h 276"/>
                    <a:gd name="T10" fmla="*/ 7 w 517"/>
                    <a:gd name="T11" fmla="*/ 1 h 276"/>
                    <a:gd name="T12" fmla="*/ 10 w 517"/>
                    <a:gd name="T13" fmla="*/ 4 h 276"/>
                    <a:gd name="T14" fmla="*/ 10 w 517"/>
                    <a:gd name="T15" fmla="*/ 6 h 276"/>
                    <a:gd name="T16" fmla="*/ 11 w 517"/>
                    <a:gd name="T17" fmla="*/ 10 h 276"/>
                    <a:gd name="T18" fmla="*/ 13 w 517"/>
                    <a:gd name="T19" fmla="*/ 10 h 276"/>
                    <a:gd name="T20" fmla="*/ 18 w 517"/>
                    <a:gd name="T21" fmla="*/ 16 h 276"/>
                    <a:gd name="T22" fmla="*/ 21 w 517"/>
                    <a:gd name="T23" fmla="*/ 14 h 276"/>
                    <a:gd name="T24" fmla="*/ 21 w 517"/>
                    <a:gd name="T25" fmla="*/ 15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7"/>
                    <a:gd name="T40" fmla="*/ 0 h 276"/>
                    <a:gd name="T41" fmla="*/ 517 w 517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7" h="276">
                      <a:moveTo>
                        <a:pt x="205" y="172"/>
                      </a:moveTo>
                      <a:cubicBezTo>
                        <a:pt x="156" y="162"/>
                        <a:pt x="112" y="154"/>
                        <a:pt x="61" y="148"/>
                      </a:cubicBezTo>
                      <a:cubicBezTo>
                        <a:pt x="37" y="140"/>
                        <a:pt x="31" y="143"/>
                        <a:pt x="21" y="116"/>
                      </a:cubicBezTo>
                      <a:cubicBezTo>
                        <a:pt x="13" y="95"/>
                        <a:pt x="5" y="52"/>
                        <a:pt x="5" y="52"/>
                      </a:cubicBezTo>
                      <a:cubicBezTo>
                        <a:pt x="8" y="39"/>
                        <a:pt x="0" y="15"/>
                        <a:pt x="13" y="12"/>
                      </a:cubicBezTo>
                      <a:cubicBezTo>
                        <a:pt x="61" y="0"/>
                        <a:pt x="117" y="16"/>
                        <a:pt x="165" y="28"/>
                      </a:cubicBezTo>
                      <a:cubicBezTo>
                        <a:pt x="220" y="65"/>
                        <a:pt x="195" y="54"/>
                        <a:pt x="237" y="68"/>
                      </a:cubicBezTo>
                      <a:cubicBezTo>
                        <a:pt x="242" y="79"/>
                        <a:pt x="250" y="88"/>
                        <a:pt x="253" y="100"/>
                      </a:cubicBezTo>
                      <a:cubicBezTo>
                        <a:pt x="258" y="124"/>
                        <a:pt x="250" y="150"/>
                        <a:pt x="261" y="172"/>
                      </a:cubicBezTo>
                      <a:cubicBezTo>
                        <a:pt x="262" y="174"/>
                        <a:pt x="318" y="185"/>
                        <a:pt x="333" y="188"/>
                      </a:cubicBezTo>
                      <a:cubicBezTo>
                        <a:pt x="368" y="223"/>
                        <a:pt x="406" y="234"/>
                        <a:pt x="437" y="276"/>
                      </a:cubicBezTo>
                      <a:cubicBezTo>
                        <a:pt x="454" y="270"/>
                        <a:pt x="491" y="240"/>
                        <a:pt x="509" y="244"/>
                      </a:cubicBezTo>
                      <a:cubicBezTo>
                        <a:pt x="515" y="245"/>
                        <a:pt x="514" y="255"/>
                        <a:pt x="517" y="2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Freeform 77"/>
                <p:cNvSpPr>
                  <a:spLocks/>
                </p:cNvSpPr>
                <p:nvPr/>
              </p:nvSpPr>
              <p:spPr bwMode="auto">
                <a:xfrm rot="-6313020">
                  <a:off x="2156" y="2259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78"/>
                <p:cNvSpPr>
                  <a:spLocks/>
                </p:cNvSpPr>
                <p:nvPr/>
              </p:nvSpPr>
              <p:spPr bwMode="auto">
                <a:xfrm rot="-5145468">
                  <a:off x="2867" y="2338"/>
                  <a:ext cx="125" cy="154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7 h 343"/>
                    <a:gd name="T8" fmla="*/ 11 w 256"/>
                    <a:gd name="T9" fmla="*/ 8 h 343"/>
                    <a:gd name="T10" fmla="*/ 7 w 256"/>
                    <a:gd name="T11" fmla="*/ 8 h 343"/>
                    <a:gd name="T12" fmla="*/ 7 w 256"/>
                    <a:gd name="T13" fmla="*/ 13 h 343"/>
                    <a:gd name="T14" fmla="*/ 6 w 256"/>
                    <a:gd name="T15" fmla="*/ 14 h 343"/>
                    <a:gd name="T16" fmla="*/ 1 w 256"/>
                    <a:gd name="T17" fmla="*/ 13 h 343"/>
                    <a:gd name="T18" fmla="*/ 0 w 256"/>
                    <a:gd name="T19" fmla="*/ 12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79"/>
                <p:cNvSpPr>
                  <a:spLocks/>
                </p:cNvSpPr>
                <p:nvPr/>
              </p:nvSpPr>
              <p:spPr bwMode="auto">
                <a:xfrm rot="-5145468">
                  <a:off x="2257" y="2393"/>
                  <a:ext cx="189" cy="100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80"/>
                <p:cNvSpPr>
                  <a:spLocks/>
                </p:cNvSpPr>
                <p:nvPr/>
              </p:nvSpPr>
              <p:spPr bwMode="auto">
                <a:xfrm rot="-5145468">
                  <a:off x="3424" y="2324"/>
                  <a:ext cx="169" cy="172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4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3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Freeform 81"/>
                <p:cNvSpPr>
                  <a:spLocks/>
                </p:cNvSpPr>
                <p:nvPr/>
              </p:nvSpPr>
              <p:spPr bwMode="auto">
                <a:xfrm rot="254532">
                  <a:off x="2820" y="2175"/>
                  <a:ext cx="151" cy="232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1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Freeform 82"/>
                <p:cNvSpPr>
                  <a:spLocks/>
                </p:cNvSpPr>
                <p:nvPr/>
              </p:nvSpPr>
              <p:spPr bwMode="auto">
                <a:xfrm rot="-5145468">
                  <a:off x="2672" y="2235"/>
                  <a:ext cx="120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4 w 212"/>
                    <a:gd name="T3" fmla="*/ 1 h 330"/>
                    <a:gd name="T4" fmla="*/ 9 w 212"/>
                    <a:gd name="T5" fmla="*/ 11 h 330"/>
                    <a:gd name="T6" fmla="*/ 10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AutoShape 83"/>
                <p:cNvSpPr>
                  <a:spLocks noChangeArrowheads="1"/>
                </p:cNvSpPr>
                <p:nvPr/>
              </p:nvSpPr>
              <p:spPr bwMode="auto">
                <a:xfrm rot="-5145468">
                  <a:off x="2605" y="2394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04" name="AutoShape 84"/>
                <p:cNvSpPr>
                  <a:spLocks noChangeArrowheads="1"/>
                </p:cNvSpPr>
                <p:nvPr/>
              </p:nvSpPr>
              <p:spPr bwMode="auto">
                <a:xfrm rot="-3356921">
                  <a:off x="2993" y="2217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05" name="Freeform 85"/>
                <p:cNvSpPr>
                  <a:spLocks/>
                </p:cNvSpPr>
                <p:nvPr/>
              </p:nvSpPr>
              <p:spPr bwMode="auto">
                <a:xfrm rot="-4798944">
                  <a:off x="2996" y="1831"/>
                  <a:ext cx="91" cy="257"/>
                </a:xfrm>
                <a:custGeom>
                  <a:avLst/>
                  <a:gdLst>
                    <a:gd name="T0" fmla="*/ 15 w 142"/>
                    <a:gd name="T1" fmla="*/ 0 h 600"/>
                    <a:gd name="T2" fmla="*/ 3 w 142"/>
                    <a:gd name="T3" fmla="*/ 1 h 600"/>
                    <a:gd name="T4" fmla="*/ 1 w 142"/>
                    <a:gd name="T5" fmla="*/ 3 h 600"/>
                    <a:gd name="T6" fmla="*/ 2 w 142"/>
                    <a:gd name="T7" fmla="*/ 5 h 600"/>
                    <a:gd name="T8" fmla="*/ 19 w 142"/>
                    <a:gd name="T9" fmla="*/ 8 h 600"/>
                    <a:gd name="T10" fmla="*/ 12 w 142"/>
                    <a:gd name="T11" fmla="*/ 11 h 600"/>
                    <a:gd name="T12" fmla="*/ 10 w 142"/>
                    <a:gd name="T13" fmla="*/ 17 h 600"/>
                    <a:gd name="T14" fmla="*/ 18 w 142"/>
                    <a:gd name="T15" fmla="*/ 18 h 600"/>
                    <a:gd name="T16" fmla="*/ 22 w 142"/>
                    <a:gd name="T17" fmla="*/ 18 h 600"/>
                    <a:gd name="T18" fmla="*/ 24 w 142"/>
                    <a:gd name="T19" fmla="*/ 20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AutoShape 86"/>
                <p:cNvSpPr>
                  <a:spLocks noChangeArrowheads="1"/>
                </p:cNvSpPr>
                <p:nvPr/>
              </p:nvSpPr>
              <p:spPr bwMode="auto">
                <a:xfrm rot="-3356921">
                  <a:off x="2300" y="1951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07" name="AutoShape 87"/>
                <p:cNvSpPr>
                  <a:spLocks noChangeArrowheads="1"/>
                </p:cNvSpPr>
                <p:nvPr/>
              </p:nvSpPr>
              <p:spPr bwMode="auto">
                <a:xfrm rot="-3356921">
                  <a:off x="2768" y="2040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08" name="AutoShape 88"/>
                <p:cNvSpPr>
                  <a:spLocks noChangeArrowheads="1"/>
                </p:cNvSpPr>
                <p:nvPr/>
              </p:nvSpPr>
              <p:spPr bwMode="auto">
                <a:xfrm rot="-3356921">
                  <a:off x="3338" y="1996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09" name="AutoShape 89"/>
                <p:cNvSpPr>
                  <a:spLocks noChangeArrowheads="1"/>
                </p:cNvSpPr>
                <p:nvPr/>
              </p:nvSpPr>
              <p:spPr bwMode="auto">
                <a:xfrm rot="-5145468">
                  <a:off x="2361" y="2195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10" name="Freeform 90"/>
                <p:cNvSpPr>
                  <a:spLocks/>
                </p:cNvSpPr>
                <p:nvPr/>
              </p:nvSpPr>
              <p:spPr bwMode="auto">
                <a:xfrm>
                  <a:off x="2732" y="1823"/>
                  <a:ext cx="81" cy="215"/>
                </a:xfrm>
                <a:custGeom>
                  <a:avLst/>
                  <a:gdLst>
                    <a:gd name="T0" fmla="*/ 5 w 180"/>
                    <a:gd name="T1" fmla="*/ 0 h 440"/>
                    <a:gd name="T2" fmla="*/ 1 w 180"/>
                    <a:gd name="T3" fmla="*/ 3 h 440"/>
                    <a:gd name="T4" fmla="*/ 2 w 180"/>
                    <a:gd name="T5" fmla="*/ 12 h 440"/>
                    <a:gd name="T6" fmla="*/ 5 w 180"/>
                    <a:gd name="T7" fmla="*/ 16 h 440"/>
                    <a:gd name="T8" fmla="*/ 7 w 180"/>
                    <a:gd name="T9" fmla="*/ 17 h 440"/>
                    <a:gd name="T10" fmla="*/ 7 w 180"/>
                    <a:gd name="T11" fmla="*/ 20 h 440"/>
                    <a:gd name="T12" fmla="*/ 5 w 180"/>
                    <a:gd name="T13" fmla="*/ 21 h 440"/>
                    <a:gd name="T14" fmla="*/ 1 w 180"/>
                    <a:gd name="T15" fmla="*/ 22 h 440"/>
                    <a:gd name="T16" fmla="*/ 2 w 180"/>
                    <a:gd name="T17" fmla="*/ 25 h 4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"/>
                    <a:gd name="T28" fmla="*/ 0 h 440"/>
                    <a:gd name="T29" fmla="*/ 180 w 180"/>
                    <a:gd name="T30" fmla="*/ 440 h 4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" h="440">
                      <a:moveTo>
                        <a:pt x="128" y="0"/>
                      </a:moveTo>
                      <a:cubicBezTo>
                        <a:pt x="76" y="9"/>
                        <a:pt x="60" y="20"/>
                        <a:pt x="24" y="56"/>
                      </a:cubicBezTo>
                      <a:cubicBezTo>
                        <a:pt x="30" y="164"/>
                        <a:pt x="0" y="170"/>
                        <a:pt x="56" y="216"/>
                      </a:cubicBezTo>
                      <a:cubicBezTo>
                        <a:pt x="77" y="234"/>
                        <a:pt x="103" y="261"/>
                        <a:pt x="128" y="272"/>
                      </a:cubicBezTo>
                      <a:cubicBezTo>
                        <a:pt x="143" y="279"/>
                        <a:pt x="176" y="288"/>
                        <a:pt x="176" y="288"/>
                      </a:cubicBezTo>
                      <a:cubicBezTo>
                        <a:pt x="173" y="307"/>
                        <a:pt x="180" y="329"/>
                        <a:pt x="168" y="344"/>
                      </a:cubicBezTo>
                      <a:cubicBezTo>
                        <a:pt x="158" y="357"/>
                        <a:pt x="136" y="356"/>
                        <a:pt x="120" y="360"/>
                      </a:cubicBezTo>
                      <a:cubicBezTo>
                        <a:pt x="90" y="367"/>
                        <a:pt x="62" y="377"/>
                        <a:pt x="32" y="384"/>
                      </a:cubicBezTo>
                      <a:cubicBezTo>
                        <a:pt x="35" y="397"/>
                        <a:pt x="38" y="440"/>
                        <a:pt x="56" y="4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Freeform 91"/>
                <p:cNvSpPr>
                  <a:spLocks/>
                </p:cNvSpPr>
                <p:nvPr/>
              </p:nvSpPr>
              <p:spPr bwMode="auto">
                <a:xfrm>
                  <a:off x="2261" y="1979"/>
                  <a:ext cx="135" cy="203"/>
                </a:xfrm>
                <a:custGeom>
                  <a:avLst/>
                  <a:gdLst>
                    <a:gd name="T0" fmla="*/ 12 w 300"/>
                    <a:gd name="T1" fmla="*/ 0 h 416"/>
                    <a:gd name="T2" fmla="*/ 5 w 300"/>
                    <a:gd name="T3" fmla="*/ 4 h 416"/>
                    <a:gd name="T4" fmla="*/ 5 w 300"/>
                    <a:gd name="T5" fmla="*/ 19 h 416"/>
                    <a:gd name="T6" fmla="*/ 8 w 300"/>
                    <a:gd name="T7" fmla="*/ 20 h 416"/>
                    <a:gd name="T8" fmla="*/ 8 w 300"/>
                    <a:gd name="T9" fmla="*/ 23 h 416"/>
                    <a:gd name="T10" fmla="*/ 0 w 300"/>
                    <a:gd name="T11" fmla="*/ 22 h 4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0"/>
                    <a:gd name="T19" fmla="*/ 0 h 416"/>
                    <a:gd name="T20" fmla="*/ 300 w 300"/>
                    <a:gd name="T21" fmla="*/ 416 h 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0" h="416">
                      <a:moveTo>
                        <a:pt x="296" y="0"/>
                      </a:moveTo>
                      <a:cubicBezTo>
                        <a:pt x="259" y="111"/>
                        <a:pt x="300" y="70"/>
                        <a:pt x="136" y="80"/>
                      </a:cubicBezTo>
                      <a:cubicBezTo>
                        <a:pt x="59" y="132"/>
                        <a:pt x="101" y="259"/>
                        <a:pt x="112" y="336"/>
                      </a:cubicBezTo>
                      <a:cubicBezTo>
                        <a:pt x="113" y="342"/>
                        <a:pt x="156" y="347"/>
                        <a:pt x="184" y="352"/>
                      </a:cubicBezTo>
                      <a:cubicBezTo>
                        <a:pt x="215" y="372"/>
                        <a:pt x="245" y="398"/>
                        <a:pt x="192" y="416"/>
                      </a:cubicBezTo>
                      <a:cubicBezTo>
                        <a:pt x="120" y="407"/>
                        <a:pt x="74" y="392"/>
                        <a:pt x="0" y="3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Freeform 92"/>
                <p:cNvSpPr>
                  <a:spLocks/>
                </p:cNvSpPr>
                <p:nvPr/>
              </p:nvSpPr>
              <p:spPr bwMode="auto">
                <a:xfrm rot="-986379" flipH="1" flipV="1">
                  <a:off x="2959" y="3375"/>
                  <a:ext cx="125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5 w 279"/>
                    <a:gd name="T5" fmla="*/ 7 h 312"/>
                    <a:gd name="T6" fmla="*/ 5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" name="Freeform 93"/>
                <p:cNvSpPr>
                  <a:spLocks/>
                </p:cNvSpPr>
                <p:nvPr/>
              </p:nvSpPr>
              <p:spPr bwMode="auto">
                <a:xfrm rot="181173" flipH="1" flipV="1">
                  <a:off x="2795" y="3196"/>
                  <a:ext cx="115" cy="168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2 h 343"/>
                    <a:gd name="T12" fmla="*/ 5 w 256"/>
                    <a:gd name="T13" fmla="*/ 19 h 343"/>
                    <a:gd name="T14" fmla="*/ 4 w 256"/>
                    <a:gd name="T15" fmla="*/ 20 h 343"/>
                    <a:gd name="T16" fmla="*/ 0 w 256"/>
                    <a:gd name="T17" fmla="*/ 19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4" name="Freeform 94"/>
                <p:cNvSpPr>
                  <a:spLocks/>
                </p:cNvSpPr>
                <p:nvPr/>
              </p:nvSpPr>
              <p:spPr bwMode="auto">
                <a:xfrm rot="181173" flipH="1" flipV="1">
                  <a:off x="2828" y="3413"/>
                  <a:ext cx="174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8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" name="Freeform 95"/>
                <p:cNvSpPr>
                  <a:spLocks/>
                </p:cNvSpPr>
                <p:nvPr/>
              </p:nvSpPr>
              <p:spPr bwMode="auto">
                <a:xfrm rot="181173" flipH="1" flipV="1">
                  <a:off x="2898" y="3183"/>
                  <a:ext cx="155" cy="188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3 w 346"/>
                    <a:gd name="T9" fmla="*/ 11 h 384"/>
                    <a:gd name="T10" fmla="*/ 10 w 346"/>
                    <a:gd name="T11" fmla="*/ 11 h 384"/>
                    <a:gd name="T12" fmla="*/ 5 w 346"/>
                    <a:gd name="T13" fmla="*/ 11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4 w 346"/>
                    <a:gd name="T21" fmla="*/ 20 h 384"/>
                    <a:gd name="T22" fmla="*/ 4 w 346"/>
                    <a:gd name="T23" fmla="*/ 22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" name="Freeform 96"/>
                <p:cNvSpPr>
                  <a:spLocks/>
                </p:cNvSpPr>
                <p:nvPr/>
              </p:nvSpPr>
              <p:spPr bwMode="auto">
                <a:xfrm rot="5581173" flipH="1" flipV="1">
                  <a:off x="2659" y="3213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" name="Freeform 97"/>
                <p:cNvSpPr>
                  <a:spLocks/>
                </p:cNvSpPr>
                <p:nvPr/>
              </p:nvSpPr>
              <p:spPr bwMode="auto">
                <a:xfrm rot="181173" flipH="1" flipV="1">
                  <a:off x="2726" y="3423"/>
                  <a:ext cx="111" cy="181"/>
                </a:xfrm>
                <a:custGeom>
                  <a:avLst/>
                  <a:gdLst>
                    <a:gd name="T0" fmla="*/ 16 w 212"/>
                    <a:gd name="T1" fmla="*/ 4 h 330"/>
                    <a:gd name="T2" fmla="*/ 10 w 212"/>
                    <a:gd name="T3" fmla="*/ 1 h 330"/>
                    <a:gd name="T4" fmla="*/ 7 w 212"/>
                    <a:gd name="T5" fmla="*/ 15 h 330"/>
                    <a:gd name="T6" fmla="*/ 7 w 212"/>
                    <a:gd name="T7" fmla="*/ 24 h 330"/>
                    <a:gd name="T8" fmla="*/ 1 w 212"/>
                    <a:gd name="T9" fmla="*/ 25 h 330"/>
                    <a:gd name="T10" fmla="*/ 1 w 212"/>
                    <a:gd name="T11" fmla="*/ 3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AutoShape 98"/>
                <p:cNvSpPr>
                  <a:spLocks noChangeArrowheads="1"/>
                </p:cNvSpPr>
                <p:nvPr/>
              </p:nvSpPr>
              <p:spPr bwMode="auto">
                <a:xfrm rot="181173" flipH="1" flipV="1">
                  <a:off x="2865" y="3322"/>
                  <a:ext cx="61" cy="67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19" name="Freeform 99"/>
                <p:cNvSpPr>
                  <a:spLocks/>
                </p:cNvSpPr>
                <p:nvPr/>
              </p:nvSpPr>
              <p:spPr bwMode="auto">
                <a:xfrm rot="-2774926" flipH="1" flipV="1">
                  <a:off x="3376" y="3263"/>
                  <a:ext cx="125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5 w 279"/>
                    <a:gd name="T5" fmla="*/ 7 h 312"/>
                    <a:gd name="T6" fmla="*/ 5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Freeform 100"/>
                <p:cNvSpPr>
                  <a:spLocks/>
                </p:cNvSpPr>
                <p:nvPr/>
              </p:nvSpPr>
              <p:spPr bwMode="auto">
                <a:xfrm rot="-1607374" flipH="1" flipV="1">
                  <a:off x="3158" y="3201"/>
                  <a:ext cx="115" cy="167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1 h 343"/>
                    <a:gd name="T12" fmla="*/ 5 w 256"/>
                    <a:gd name="T13" fmla="*/ 19 h 343"/>
                    <a:gd name="T14" fmla="*/ 4 w 256"/>
                    <a:gd name="T15" fmla="*/ 19 h 343"/>
                    <a:gd name="T16" fmla="*/ 0 w 256"/>
                    <a:gd name="T17" fmla="*/ 18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1" name="Freeform 101"/>
                <p:cNvSpPr>
                  <a:spLocks/>
                </p:cNvSpPr>
                <p:nvPr/>
              </p:nvSpPr>
              <p:spPr bwMode="auto">
                <a:xfrm rot="-1607374" flipH="1" flipV="1">
                  <a:off x="3268" y="3352"/>
                  <a:ext cx="174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8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Freeform 102"/>
                <p:cNvSpPr>
                  <a:spLocks/>
                </p:cNvSpPr>
                <p:nvPr/>
              </p:nvSpPr>
              <p:spPr bwMode="auto">
                <a:xfrm rot="-1607374" flipH="1" flipV="1">
                  <a:off x="3234" y="3117"/>
                  <a:ext cx="156" cy="187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4 w 346"/>
                    <a:gd name="T9" fmla="*/ 11 h 384"/>
                    <a:gd name="T10" fmla="*/ 10 w 346"/>
                    <a:gd name="T11" fmla="*/ 10 h 384"/>
                    <a:gd name="T12" fmla="*/ 5 w 346"/>
                    <a:gd name="T13" fmla="*/ 10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5 w 346"/>
                    <a:gd name="T21" fmla="*/ 19 h 384"/>
                    <a:gd name="T22" fmla="*/ 4 w 346"/>
                    <a:gd name="T23" fmla="*/ 21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Freeform 103"/>
                <p:cNvSpPr>
                  <a:spLocks/>
                </p:cNvSpPr>
                <p:nvPr/>
              </p:nvSpPr>
              <p:spPr bwMode="auto">
                <a:xfrm rot="3792626" flipH="1" flipV="1">
                  <a:off x="3048" y="3259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Freeform 104"/>
                <p:cNvSpPr>
                  <a:spLocks/>
                </p:cNvSpPr>
                <p:nvPr/>
              </p:nvSpPr>
              <p:spPr bwMode="auto">
                <a:xfrm rot="-1607374" flipH="1" flipV="1">
                  <a:off x="3205" y="3422"/>
                  <a:ext cx="111" cy="181"/>
                </a:xfrm>
                <a:custGeom>
                  <a:avLst/>
                  <a:gdLst>
                    <a:gd name="T0" fmla="*/ 16 w 212"/>
                    <a:gd name="T1" fmla="*/ 4 h 330"/>
                    <a:gd name="T2" fmla="*/ 10 w 212"/>
                    <a:gd name="T3" fmla="*/ 1 h 330"/>
                    <a:gd name="T4" fmla="*/ 7 w 212"/>
                    <a:gd name="T5" fmla="*/ 15 h 330"/>
                    <a:gd name="T6" fmla="*/ 7 w 212"/>
                    <a:gd name="T7" fmla="*/ 24 h 330"/>
                    <a:gd name="T8" fmla="*/ 1 w 212"/>
                    <a:gd name="T9" fmla="*/ 25 h 330"/>
                    <a:gd name="T10" fmla="*/ 1 w 212"/>
                    <a:gd name="T11" fmla="*/ 3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5" name="AutoShape 105"/>
                <p:cNvSpPr>
                  <a:spLocks noChangeArrowheads="1"/>
                </p:cNvSpPr>
                <p:nvPr/>
              </p:nvSpPr>
              <p:spPr bwMode="auto">
                <a:xfrm rot="-1607374" flipH="1" flipV="1">
                  <a:off x="3251" y="3285"/>
                  <a:ext cx="61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26" name="AutoShape 106"/>
                <p:cNvSpPr>
                  <a:spLocks noChangeArrowheads="1"/>
                </p:cNvSpPr>
                <p:nvPr/>
              </p:nvSpPr>
              <p:spPr bwMode="auto">
                <a:xfrm rot="181173" flipH="1" flipV="1">
                  <a:off x="3075" y="3223"/>
                  <a:ext cx="61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27" name="Freeform 107"/>
                <p:cNvSpPr>
                  <a:spLocks/>
                </p:cNvSpPr>
                <p:nvPr/>
              </p:nvSpPr>
              <p:spPr bwMode="auto">
                <a:xfrm rot="181173" flipH="1" flipV="1">
                  <a:off x="2826" y="3484"/>
                  <a:ext cx="108" cy="258"/>
                </a:xfrm>
                <a:custGeom>
                  <a:avLst/>
                  <a:gdLst>
                    <a:gd name="T0" fmla="*/ 10 w 240"/>
                    <a:gd name="T1" fmla="*/ 0 h 528"/>
                    <a:gd name="T2" fmla="*/ 8 w 240"/>
                    <a:gd name="T3" fmla="*/ 1 h 528"/>
                    <a:gd name="T4" fmla="*/ 7 w 240"/>
                    <a:gd name="T5" fmla="*/ 2 h 528"/>
                    <a:gd name="T6" fmla="*/ 5 w 240"/>
                    <a:gd name="T7" fmla="*/ 2 h 528"/>
                    <a:gd name="T8" fmla="*/ 5 w 240"/>
                    <a:gd name="T9" fmla="*/ 9 h 528"/>
                    <a:gd name="T10" fmla="*/ 0 w 240"/>
                    <a:gd name="T11" fmla="*/ 14 h 528"/>
                    <a:gd name="T12" fmla="*/ 0 w 240"/>
                    <a:gd name="T13" fmla="*/ 15 h 528"/>
                    <a:gd name="T14" fmla="*/ 0 w 240"/>
                    <a:gd name="T15" fmla="*/ 21 h 528"/>
                    <a:gd name="T16" fmla="*/ 4 w 240"/>
                    <a:gd name="T17" fmla="*/ 25 h 528"/>
                    <a:gd name="T18" fmla="*/ 4 w 240"/>
                    <a:gd name="T19" fmla="*/ 30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8" name="Freeform 108"/>
                <p:cNvSpPr>
                  <a:spLocks/>
                </p:cNvSpPr>
                <p:nvPr/>
              </p:nvSpPr>
              <p:spPr bwMode="auto">
                <a:xfrm rot="-1260851" flipH="1" flipV="1">
                  <a:off x="3340" y="3468"/>
                  <a:ext cx="84" cy="279"/>
                </a:xfrm>
                <a:custGeom>
                  <a:avLst/>
                  <a:gdLst>
                    <a:gd name="T0" fmla="*/ 11 w 142"/>
                    <a:gd name="T1" fmla="*/ 0 h 600"/>
                    <a:gd name="T2" fmla="*/ 2 w 142"/>
                    <a:gd name="T3" fmla="*/ 1 h 600"/>
                    <a:gd name="T4" fmla="*/ 1 w 142"/>
                    <a:gd name="T5" fmla="*/ 4 h 600"/>
                    <a:gd name="T6" fmla="*/ 1 w 142"/>
                    <a:gd name="T7" fmla="*/ 7 h 600"/>
                    <a:gd name="T8" fmla="*/ 14 w 142"/>
                    <a:gd name="T9" fmla="*/ 12 h 600"/>
                    <a:gd name="T10" fmla="*/ 8 w 142"/>
                    <a:gd name="T11" fmla="*/ 15 h 600"/>
                    <a:gd name="T12" fmla="*/ 7 w 142"/>
                    <a:gd name="T13" fmla="*/ 23 h 600"/>
                    <a:gd name="T14" fmla="*/ 13 w 142"/>
                    <a:gd name="T15" fmla="*/ 25 h 600"/>
                    <a:gd name="T16" fmla="*/ 16 w 142"/>
                    <a:gd name="T17" fmla="*/ 26 h 600"/>
                    <a:gd name="T18" fmla="*/ 17 w 142"/>
                    <a:gd name="T19" fmla="*/ 28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Freeform 109"/>
                <p:cNvSpPr>
                  <a:spLocks/>
                </p:cNvSpPr>
                <p:nvPr/>
              </p:nvSpPr>
              <p:spPr bwMode="auto">
                <a:xfrm rot="-3951012" flipH="1" flipV="1">
                  <a:off x="3725" y="2883"/>
                  <a:ext cx="136" cy="141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" name="Freeform 110"/>
                <p:cNvSpPr>
                  <a:spLocks/>
                </p:cNvSpPr>
                <p:nvPr/>
              </p:nvSpPr>
              <p:spPr bwMode="auto">
                <a:xfrm rot="-2783460" flipH="1" flipV="1">
                  <a:off x="3456" y="2997"/>
                  <a:ext cx="125" cy="154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7 h 343"/>
                    <a:gd name="T8" fmla="*/ 11 w 256"/>
                    <a:gd name="T9" fmla="*/ 8 h 343"/>
                    <a:gd name="T10" fmla="*/ 7 w 256"/>
                    <a:gd name="T11" fmla="*/ 8 h 343"/>
                    <a:gd name="T12" fmla="*/ 7 w 256"/>
                    <a:gd name="T13" fmla="*/ 13 h 343"/>
                    <a:gd name="T14" fmla="*/ 6 w 256"/>
                    <a:gd name="T15" fmla="*/ 14 h 343"/>
                    <a:gd name="T16" fmla="*/ 1 w 256"/>
                    <a:gd name="T17" fmla="*/ 13 h 343"/>
                    <a:gd name="T18" fmla="*/ 0 w 256"/>
                    <a:gd name="T19" fmla="*/ 12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1" name="Freeform 111"/>
                <p:cNvSpPr>
                  <a:spLocks/>
                </p:cNvSpPr>
                <p:nvPr/>
              </p:nvSpPr>
              <p:spPr bwMode="auto">
                <a:xfrm rot="-2783460" flipH="1" flipV="1">
                  <a:off x="3597" y="3094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Freeform 112"/>
                <p:cNvSpPr>
                  <a:spLocks/>
                </p:cNvSpPr>
                <p:nvPr/>
              </p:nvSpPr>
              <p:spPr bwMode="auto">
                <a:xfrm rot="-2783460" flipH="1" flipV="1">
                  <a:off x="3513" y="2885"/>
                  <a:ext cx="169" cy="172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4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3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Freeform 113"/>
                <p:cNvSpPr>
                  <a:spLocks/>
                </p:cNvSpPr>
                <p:nvPr/>
              </p:nvSpPr>
              <p:spPr bwMode="auto">
                <a:xfrm rot="2616540" flipH="1" flipV="1">
                  <a:off x="3399" y="3077"/>
                  <a:ext cx="151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" name="Freeform 114"/>
                <p:cNvSpPr>
                  <a:spLocks/>
                </p:cNvSpPr>
                <p:nvPr/>
              </p:nvSpPr>
              <p:spPr bwMode="auto">
                <a:xfrm rot="-2783460" flipH="1" flipV="1">
                  <a:off x="3576" y="3201"/>
                  <a:ext cx="121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5 w 212"/>
                    <a:gd name="T3" fmla="*/ 1 h 330"/>
                    <a:gd name="T4" fmla="*/ 10 w 212"/>
                    <a:gd name="T5" fmla="*/ 11 h 330"/>
                    <a:gd name="T6" fmla="*/ 11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AutoShape 115"/>
                <p:cNvSpPr>
                  <a:spLocks noChangeArrowheads="1"/>
                </p:cNvSpPr>
                <p:nvPr/>
              </p:nvSpPr>
              <p:spPr bwMode="auto">
                <a:xfrm rot="-2783460" flipH="1" flipV="1">
                  <a:off x="3568" y="3056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36" name="Freeform 116"/>
                <p:cNvSpPr>
                  <a:spLocks/>
                </p:cNvSpPr>
                <p:nvPr/>
              </p:nvSpPr>
              <p:spPr bwMode="auto">
                <a:xfrm rot="-2783460" flipH="1" flipV="1">
                  <a:off x="3712" y="3148"/>
                  <a:ext cx="118" cy="237"/>
                </a:xfrm>
                <a:custGeom>
                  <a:avLst/>
                  <a:gdLst>
                    <a:gd name="T0" fmla="*/ 14 w 240"/>
                    <a:gd name="T1" fmla="*/ 0 h 528"/>
                    <a:gd name="T2" fmla="*/ 11 w 240"/>
                    <a:gd name="T3" fmla="*/ 0 h 528"/>
                    <a:gd name="T4" fmla="*/ 10 w 240"/>
                    <a:gd name="T5" fmla="*/ 1 h 528"/>
                    <a:gd name="T6" fmla="*/ 7 w 240"/>
                    <a:gd name="T7" fmla="*/ 2 h 528"/>
                    <a:gd name="T8" fmla="*/ 6 w 240"/>
                    <a:gd name="T9" fmla="*/ 6 h 528"/>
                    <a:gd name="T10" fmla="*/ 0 w 240"/>
                    <a:gd name="T11" fmla="*/ 10 h 528"/>
                    <a:gd name="T12" fmla="*/ 0 w 240"/>
                    <a:gd name="T13" fmla="*/ 11 h 528"/>
                    <a:gd name="T14" fmla="*/ 0 w 240"/>
                    <a:gd name="T15" fmla="*/ 15 h 528"/>
                    <a:gd name="T16" fmla="*/ 5 w 240"/>
                    <a:gd name="T17" fmla="*/ 18 h 528"/>
                    <a:gd name="T18" fmla="*/ 5 w 240"/>
                    <a:gd name="T19" fmla="*/ 22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7" name="Freeform 117"/>
                <p:cNvSpPr>
                  <a:spLocks/>
                </p:cNvSpPr>
                <p:nvPr/>
              </p:nvSpPr>
              <p:spPr bwMode="auto">
                <a:xfrm rot="-6131847" flipH="1" flipV="1">
                  <a:off x="3777" y="2546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8" name="Freeform 118"/>
                <p:cNvSpPr>
                  <a:spLocks/>
                </p:cNvSpPr>
                <p:nvPr/>
              </p:nvSpPr>
              <p:spPr bwMode="auto">
                <a:xfrm rot="-4964295" flipH="1" flipV="1">
                  <a:off x="3610" y="2710"/>
                  <a:ext cx="125" cy="155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8 h 343"/>
                    <a:gd name="T8" fmla="*/ 11 w 256"/>
                    <a:gd name="T9" fmla="*/ 8 h 343"/>
                    <a:gd name="T10" fmla="*/ 7 w 256"/>
                    <a:gd name="T11" fmla="*/ 9 h 343"/>
                    <a:gd name="T12" fmla="*/ 7 w 256"/>
                    <a:gd name="T13" fmla="*/ 14 h 343"/>
                    <a:gd name="T14" fmla="*/ 6 w 256"/>
                    <a:gd name="T15" fmla="*/ 14 h 343"/>
                    <a:gd name="T16" fmla="*/ 1 w 256"/>
                    <a:gd name="T17" fmla="*/ 14 h 343"/>
                    <a:gd name="T18" fmla="*/ 0 w 256"/>
                    <a:gd name="T19" fmla="*/ 13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9" name="Freeform 119"/>
                <p:cNvSpPr>
                  <a:spLocks/>
                </p:cNvSpPr>
                <p:nvPr/>
              </p:nvSpPr>
              <p:spPr bwMode="auto">
                <a:xfrm rot="-4964295" flipH="1" flipV="1">
                  <a:off x="3755" y="2680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0" name="Freeform 120"/>
                <p:cNvSpPr>
                  <a:spLocks/>
                </p:cNvSpPr>
                <p:nvPr/>
              </p:nvSpPr>
              <p:spPr bwMode="auto">
                <a:xfrm rot="-4964295" flipH="1" flipV="1">
                  <a:off x="3596" y="2531"/>
                  <a:ext cx="169" cy="173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5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4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1" name="Freeform 121"/>
                <p:cNvSpPr>
                  <a:spLocks/>
                </p:cNvSpPr>
                <p:nvPr/>
              </p:nvSpPr>
              <p:spPr bwMode="auto">
                <a:xfrm rot="435705" flipH="1" flipV="1">
                  <a:off x="3623" y="2797"/>
                  <a:ext cx="152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AutoShape 122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712" y="2715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43" name="AutoShape 123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3566" y="2810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44" name="Freeform 124"/>
                <p:cNvSpPr>
                  <a:spLocks/>
                </p:cNvSpPr>
                <p:nvPr/>
              </p:nvSpPr>
              <p:spPr bwMode="auto">
                <a:xfrm rot="-4617772" flipH="1" flipV="1">
                  <a:off x="3944" y="2703"/>
                  <a:ext cx="72" cy="317"/>
                </a:xfrm>
                <a:custGeom>
                  <a:avLst/>
                  <a:gdLst>
                    <a:gd name="T0" fmla="*/ 6 w 142"/>
                    <a:gd name="T1" fmla="*/ 0 h 600"/>
                    <a:gd name="T2" fmla="*/ 2 w 142"/>
                    <a:gd name="T3" fmla="*/ 3 h 600"/>
                    <a:gd name="T4" fmla="*/ 1 w 142"/>
                    <a:gd name="T5" fmla="*/ 6 h 600"/>
                    <a:gd name="T6" fmla="*/ 1 w 142"/>
                    <a:gd name="T7" fmla="*/ 12 h 600"/>
                    <a:gd name="T8" fmla="*/ 8 w 142"/>
                    <a:gd name="T9" fmla="*/ 19 h 600"/>
                    <a:gd name="T10" fmla="*/ 5 w 142"/>
                    <a:gd name="T11" fmla="*/ 25 h 600"/>
                    <a:gd name="T12" fmla="*/ 4 w 142"/>
                    <a:gd name="T13" fmla="*/ 39 h 600"/>
                    <a:gd name="T14" fmla="*/ 7 w 142"/>
                    <a:gd name="T15" fmla="*/ 41 h 600"/>
                    <a:gd name="T16" fmla="*/ 9 w 142"/>
                    <a:gd name="T17" fmla="*/ 42 h 600"/>
                    <a:gd name="T18" fmla="*/ 9 w 142"/>
                    <a:gd name="T19" fmla="*/ 46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5" name="Freeform 125"/>
                <p:cNvSpPr>
                  <a:spLocks/>
                </p:cNvSpPr>
                <p:nvPr/>
              </p:nvSpPr>
              <p:spPr bwMode="auto">
                <a:xfrm rot="3137271" flipV="1">
                  <a:off x="2261" y="3269"/>
                  <a:ext cx="125" cy="152"/>
                </a:xfrm>
                <a:custGeom>
                  <a:avLst/>
                  <a:gdLst>
                    <a:gd name="T0" fmla="*/ 3 w 279"/>
                    <a:gd name="T1" fmla="*/ 0 h 312"/>
                    <a:gd name="T2" fmla="*/ 0 w 279"/>
                    <a:gd name="T3" fmla="*/ 3 h 312"/>
                    <a:gd name="T4" fmla="*/ 5 w 279"/>
                    <a:gd name="T5" fmla="*/ 7 h 312"/>
                    <a:gd name="T6" fmla="*/ 5 w 279"/>
                    <a:gd name="T7" fmla="*/ 14 h 312"/>
                    <a:gd name="T8" fmla="*/ 9 w 279"/>
                    <a:gd name="T9" fmla="*/ 15 h 312"/>
                    <a:gd name="T10" fmla="*/ 11 w 279"/>
                    <a:gd name="T11" fmla="*/ 18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Freeform 126"/>
                <p:cNvSpPr>
                  <a:spLocks/>
                </p:cNvSpPr>
                <p:nvPr/>
              </p:nvSpPr>
              <p:spPr bwMode="auto">
                <a:xfrm rot="1969720" flipV="1">
                  <a:off x="2503" y="3221"/>
                  <a:ext cx="115" cy="167"/>
                </a:xfrm>
                <a:custGeom>
                  <a:avLst/>
                  <a:gdLst>
                    <a:gd name="T0" fmla="*/ 10 w 256"/>
                    <a:gd name="T1" fmla="*/ 1 h 343"/>
                    <a:gd name="T2" fmla="*/ 5 w 256"/>
                    <a:gd name="T3" fmla="*/ 3 h 343"/>
                    <a:gd name="T4" fmla="*/ 9 w 256"/>
                    <a:gd name="T5" fmla="*/ 9 h 343"/>
                    <a:gd name="T6" fmla="*/ 9 w 256"/>
                    <a:gd name="T7" fmla="*/ 10 h 343"/>
                    <a:gd name="T8" fmla="*/ 8 w 256"/>
                    <a:gd name="T9" fmla="*/ 11 h 343"/>
                    <a:gd name="T10" fmla="*/ 5 w 256"/>
                    <a:gd name="T11" fmla="*/ 11 h 343"/>
                    <a:gd name="T12" fmla="*/ 5 w 256"/>
                    <a:gd name="T13" fmla="*/ 19 h 343"/>
                    <a:gd name="T14" fmla="*/ 4 w 256"/>
                    <a:gd name="T15" fmla="*/ 19 h 343"/>
                    <a:gd name="T16" fmla="*/ 0 w 256"/>
                    <a:gd name="T17" fmla="*/ 18 h 343"/>
                    <a:gd name="T18" fmla="*/ 0 w 256"/>
                    <a:gd name="T19" fmla="*/ 17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7" name="Freeform 127"/>
                <p:cNvSpPr>
                  <a:spLocks/>
                </p:cNvSpPr>
                <p:nvPr/>
              </p:nvSpPr>
              <p:spPr bwMode="auto">
                <a:xfrm rot="1969720" flipV="1">
                  <a:off x="2313" y="3365"/>
                  <a:ext cx="174" cy="109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6 h 224"/>
                    <a:gd name="T6" fmla="*/ 1 w 387"/>
                    <a:gd name="T7" fmla="*/ 5 h 224"/>
                    <a:gd name="T8" fmla="*/ 4 w 387"/>
                    <a:gd name="T9" fmla="*/ 4 h 224"/>
                    <a:gd name="T10" fmla="*/ 7 w 387"/>
                    <a:gd name="T11" fmla="*/ 4 h 224"/>
                    <a:gd name="T12" fmla="*/ 7 w 387"/>
                    <a:gd name="T13" fmla="*/ 6 h 224"/>
                    <a:gd name="T14" fmla="*/ 8 w 387"/>
                    <a:gd name="T15" fmla="*/ 13 h 224"/>
                    <a:gd name="T16" fmla="*/ 12 w 387"/>
                    <a:gd name="T17" fmla="*/ 10 h 224"/>
                    <a:gd name="T18" fmla="*/ 13 w 387"/>
                    <a:gd name="T19" fmla="*/ 3 h 224"/>
                    <a:gd name="T20" fmla="*/ 16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Freeform 128"/>
                <p:cNvSpPr>
                  <a:spLocks/>
                </p:cNvSpPr>
                <p:nvPr/>
              </p:nvSpPr>
              <p:spPr bwMode="auto">
                <a:xfrm rot="1969720" flipV="1">
                  <a:off x="2385" y="3136"/>
                  <a:ext cx="156" cy="187"/>
                </a:xfrm>
                <a:custGeom>
                  <a:avLst/>
                  <a:gdLst>
                    <a:gd name="T0" fmla="*/ 10 w 346"/>
                    <a:gd name="T1" fmla="*/ 0 h 384"/>
                    <a:gd name="T2" fmla="*/ 10 w 346"/>
                    <a:gd name="T3" fmla="*/ 5 h 384"/>
                    <a:gd name="T4" fmla="*/ 12 w 346"/>
                    <a:gd name="T5" fmla="*/ 6 h 384"/>
                    <a:gd name="T6" fmla="*/ 14 w 346"/>
                    <a:gd name="T7" fmla="*/ 9 h 384"/>
                    <a:gd name="T8" fmla="*/ 14 w 346"/>
                    <a:gd name="T9" fmla="*/ 11 h 384"/>
                    <a:gd name="T10" fmla="*/ 10 w 346"/>
                    <a:gd name="T11" fmla="*/ 10 h 384"/>
                    <a:gd name="T12" fmla="*/ 5 w 346"/>
                    <a:gd name="T13" fmla="*/ 10 h 384"/>
                    <a:gd name="T14" fmla="*/ 2 w 346"/>
                    <a:gd name="T15" fmla="*/ 7 h 384"/>
                    <a:gd name="T16" fmla="*/ 0 w 346"/>
                    <a:gd name="T17" fmla="*/ 9 h 384"/>
                    <a:gd name="T18" fmla="*/ 2 w 346"/>
                    <a:gd name="T19" fmla="*/ 17 h 384"/>
                    <a:gd name="T20" fmla="*/ 5 w 346"/>
                    <a:gd name="T21" fmla="*/ 19 h 384"/>
                    <a:gd name="T22" fmla="*/ 4 w 346"/>
                    <a:gd name="T23" fmla="*/ 21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Freeform 129"/>
                <p:cNvSpPr>
                  <a:spLocks/>
                </p:cNvSpPr>
                <p:nvPr/>
              </p:nvSpPr>
              <p:spPr bwMode="auto">
                <a:xfrm rot="18169720" flipV="1">
                  <a:off x="2547" y="3296"/>
                  <a:ext cx="164" cy="213"/>
                </a:xfrm>
                <a:custGeom>
                  <a:avLst/>
                  <a:gdLst>
                    <a:gd name="T0" fmla="*/ 19 w 336"/>
                    <a:gd name="T1" fmla="*/ 0 h 474"/>
                    <a:gd name="T2" fmla="*/ 11 w 336"/>
                    <a:gd name="T3" fmla="*/ 2 h 474"/>
                    <a:gd name="T4" fmla="*/ 15 w 336"/>
                    <a:gd name="T5" fmla="*/ 11 h 474"/>
                    <a:gd name="T6" fmla="*/ 2 w 336"/>
                    <a:gd name="T7" fmla="*/ 12 h 474"/>
                    <a:gd name="T8" fmla="*/ 0 w 336"/>
                    <a:gd name="T9" fmla="*/ 15 h 474"/>
                    <a:gd name="T10" fmla="*/ 1 w 336"/>
                    <a:gd name="T11" fmla="*/ 18 h 474"/>
                    <a:gd name="T12" fmla="*/ 0 w 336"/>
                    <a:gd name="T13" fmla="*/ 19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Freeform 130"/>
                <p:cNvSpPr>
                  <a:spLocks/>
                </p:cNvSpPr>
                <p:nvPr/>
              </p:nvSpPr>
              <p:spPr bwMode="auto">
                <a:xfrm rot="1969720" flipV="1">
                  <a:off x="2426" y="3445"/>
                  <a:ext cx="111" cy="181"/>
                </a:xfrm>
                <a:custGeom>
                  <a:avLst/>
                  <a:gdLst>
                    <a:gd name="T0" fmla="*/ 16 w 212"/>
                    <a:gd name="T1" fmla="*/ 4 h 330"/>
                    <a:gd name="T2" fmla="*/ 10 w 212"/>
                    <a:gd name="T3" fmla="*/ 1 h 330"/>
                    <a:gd name="T4" fmla="*/ 7 w 212"/>
                    <a:gd name="T5" fmla="*/ 15 h 330"/>
                    <a:gd name="T6" fmla="*/ 7 w 212"/>
                    <a:gd name="T7" fmla="*/ 24 h 330"/>
                    <a:gd name="T8" fmla="*/ 1 w 212"/>
                    <a:gd name="T9" fmla="*/ 25 h 330"/>
                    <a:gd name="T10" fmla="*/ 1 w 212"/>
                    <a:gd name="T11" fmla="*/ 3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AutoShape 131"/>
                <p:cNvSpPr>
                  <a:spLocks noChangeArrowheads="1"/>
                </p:cNvSpPr>
                <p:nvPr/>
              </p:nvSpPr>
              <p:spPr bwMode="auto">
                <a:xfrm rot="1969720" flipV="1">
                  <a:off x="2452" y="3307"/>
                  <a:ext cx="61" cy="66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52" name="Freeform 132"/>
                <p:cNvSpPr>
                  <a:spLocks/>
                </p:cNvSpPr>
                <p:nvPr/>
              </p:nvSpPr>
              <p:spPr bwMode="auto">
                <a:xfrm rot="1623196" flipV="1">
                  <a:off x="2254" y="3406"/>
                  <a:ext cx="84" cy="279"/>
                </a:xfrm>
                <a:custGeom>
                  <a:avLst/>
                  <a:gdLst>
                    <a:gd name="T0" fmla="*/ 11 w 142"/>
                    <a:gd name="T1" fmla="*/ 0 h 600"/>
                    <a:gd name="T2" fmla="*/ 2 w 142"/>
                    <a:gd name="T3" fmla="*/ 1 h 600"/>
                    <a:gd name="T4" fmla="*/ 1 w 142"/>
                    <a:gd name="T5" fmla="*/ 4 h 600"/>
                    <a:gd name="T6" fmla="*/ 1 w 142"/>
                    <a:gd name="T7" fmla="*/ 7 h 600"/>
                    <a:gd name="T8" fmla="*/ 14 w 142"/>
                    <a:gd name="T9" fmla="*/ 12 h 600"/>
                    <a:gd name="T10" fmla="*/ 8 w 142"/>
                    <a:gd name="T11" fmla="*/ 15 h 600"/>
                    <a:gd name="T12" fmla="*/ 7 w 142"/>
                    <a:gd name="T13" fmla="*/ 23 h 600"/>
                    <a:gd name="T14" fmla="*/ 13 w 142"/>
                    <a:gd name="T15" fmla="*/ 25 h 600"/>
                    <a:gd name="T16" fmla="*/ 16 w 142"/>
                    <a:gd name="T17" fmla="*/ 26 h 600"/>
                    <a:gd name="T18" fmla="*/ 17 w 142"/>
                    <a:gd name="T19" fmla="*/ 28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Freeform 133"/>
                <p:cNvSpPr>
                  <a:spLocks/>
                </p:cNvSpPr>
                <p:nvPr/>
              </p:nvSpPr>
              <p:spPr bwMode="auto">
                <a:xfrm rot="4313358" flipV="1">
                  <a:off x="1978" y="2980"/>
                  <a:ext cx="137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Freeform 134"/>
                <p:cNvSpPr>
                  <a:spLocks/>
                </p:cNvSpPr>
                <p:nvPr/>
              </p:nvSpPr>
              <p:spPr bwMode="auto">
                <a:xfrm rot="3145806" flipV="1">
                  <a:off x="2215" y="3014"/>
                  <a:ext cx="125" cy="155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8 h 343"/>
                    <a:gd name="T8" fmla="*/ 11 w 256"/>
                    <a:gd name="T9" fmla="*/ 8 h 343"/>
                    <a:gd name="T10" fmla="*/ 7 w 256"/>
                    <a:gd name="T11" fmla="*/ 9 h 343"/>
                    <a:gd name="T12" fmla="*/ 7 w 256"/>
                    <a:gd name="T13" fmla="*/ 14 h 343"/>
                    <a:gd name="T14" fmla="*/ 6 w 256"/>
                    <a:gd name="T15" fmla="*/ 14 h 343"/>
                    <a:gd name="T16" fmla="*/ 1 w 256"/>
                    <a:gd name="T17" fmla="*/ 14 h 343"/>
                    <a:gd name="T18" fmla="*/ 0 w 256"/>
                    <a:gd name="T19" fmla="*/ 13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Freeform 135"/>
                <p:cNvSpPr>
                  <a:spLocks/>
                </p:cNvSpPr>
                <p:nvPr/>
              </p:nvSpPr>
              <p:spPr bwMode="auto">
                <a:xfrm rot="3145806" flipV="1">
                  <a:off x="2005" y="3091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Freeform 136"/>
                <p:cNvSpPr>
                  <a:spLocks/>
                </p:cNvSpPr>
                <p:nvPr/>
              </p:nvSpPr>
              <p:spPr bwMode="auto">
                <a:xfrm rot="3145806" flipV="1">
                  <a:off x="2150" y="2879"/>
                  <a:ext cx="128" cy="190"/>
                </a:xfrm>
                <a:custGeom>
                  <a:avLst/>
                  <a:gdLst>
                    <a:gd name="T0" fmla="*/ 5 w 346"/>
                    <a:gd name="T1" fmla="*/ 0 h 384"/>
                    <a:gd name="T2" fmla="*/ 5 w 346"/>
                    <a:gd name="T3" fmla="*/ 6 h 384"/>
                    <a:gd name="T4" fmla="*/ 6 w 346"/>
                    <a:gd name="T5" fmla="*/ 6 h 384"/>
                    <a:gd name="T6" fmla="*/ 6 w 346"/>
                    <a:gd name="T7" fmla="*/ 9 h 384"/>
                    <a:gd name="T8" fmla="*/ 6 w 346"/>
                    <a:gd name="T9" fmla="*/ 11 h 384"/>
                    <a:gd name="T10" fmla="*/ 4 w 346"/>
                    <a:gd name="T11" fmla="*/ 11 h 384"/>
                    <a:gd name="T12" fmla="*/ 2 w 346"/>
                    <a:gd name="T13" fmla="*/ 11 h 384"/>
                    <a:gd name="T14" fmla="*/ 1 w 346"/>
                    <a:gd name="T15" fmla="*/ 7 h 384"/>
                    <a:gd name="T16" fmla="*/ 0 w 346"/>
                    <a:gd name="T17" fmla="*/ 9 h 384"/>
                    <a:gd name="T18" fmla="*/ 1 w 346"/>
                    <a:gd name="T19" fmla="*/ 18 h 384"/>
                    <a:gd name="T20" fmla="*/ 2 w 346"/>
                    <a:gd name="T21" fmla="*/ 20 h 384"/>
                    <a:gd name="T22" fmla="*/ 1 w 346"/>
                    <a:gd name="T23" fmla="*/ 23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Freeform 137"/>
                <p:cNvSpPr>
                  <a:spLocks/>
                </p:cNvSpPr>
                <p:nvPr/>
              </p:nvSpPr>
              <p:spPr bwMode="auto">
                <a:xfrm rot="19345806" flipV="1">
                  <a:off x="2235" y="3099"/>
                  <a:ext cx="151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Freeform 138"/>
                <p:cNvSpPr>
                  <a:spLocks/>
                </p:cNvSpPr>
                <p:nvPr/>
              </p:nvSpPr>
              <p:spPr bwMode="auto">
                <a:xfrm rot="3145806" flipV="1">
                  <a:off x="2080" y="3204"/>
                  <a:ext cx="121" cy="166"/>
                </a:xfrm>
                <a:custGeom>
                  <a:avLst/>
                  <a:gdLst>
                    <a:gd name="T0" fmla="*/ 22 w 212"/>
                    <a:gd name="T1" fmla="*/ 4 h 330"/>
                    <a:gd name="T2" fmla="*/ 15 w 212"/>
                    <a:gd name="T3" fmla="*/ 1 h 330"/>
                    <a:gd name="T4" fmla="*/ 10 w 212"/>
                    <a:gd name="T5" fmla="*/ 11 h 330"/>
                    <a:gd name="T6" fmla="*/ 11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1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AutoShape 139"/>
                <p:cNvSpPr>
                  <a:spLocks noChangeArrowheads="1"/>
                </p:cNvSpPr>
                <p:nvPr/>
              </p:nvSpPr>
              <p:spPr bwMode="auto">
                <a:xfrm rot="3145806" flipV="1">
                  <a:off x="2163" y="3064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60" name="Freeform 140"/>
                <p:cNvSpPr>
                  <a:spLocks/>
                </p:cNvSpPr>
                <p:nvPr/>
              </p:nvSpPr>
              <p:spPr bwMode="auto">
                <a:xfrm rot="3145806" flipV="1">
                  <a:off x="1950" y="3136"/>
                  <a:ext cx="117" cy="238"/>
                </a:xfrm>
                <a:custGeom>
                  <a:avLst/>
                  <a:gdLst>
                    <a:gd name="T0" fmla="*/ 14 w 240"/>
                    <a:gd name="T1" fmla="*/ 0 h 528"/>
                    <a:gd name="T2" fmla="*/ 11 w 240"/>
                    <a:gd name="T3" fmla="*/ 0 h 528"/>
                    <a:gd name="T4" fmla="*/ 10 w 240"/>
                    <a:gd name="T5" fmla="*/ 1 h 528"/>
                    <a:gd name="T6" fmla="*/ 7 w 240"/>
                    <a:gd name="T7" fmla="*/ 2 h 528"/>
                    <a:gd name="T8" fmla="*/ 6 w 240"/>
                    <a:gd name="T9" fmla="*/ 6 h 528"/>
                    <a:gd name="T10" fmla="*/ 0 w 240"/>
                    <a:gd name="T11" fmla="*/ 10 h 528"/>
                    <a:gd name="T12" fmla="*/ 0 w 240"/>
                    <a:gd name="T13" fmla="*/ 11 h 528"/>
                    <a:gd name="T14" fmla="*/ 0 w 240"/>
                    <a:gd name="T15" fmla="*/ 15 h 528"/>
                    <a:gd name="T16" fmla="*/ 5 w 240"/>
                    <a:gd name="T17" fmla="*/ 18 h 528"/>
                    <a:gd name="T18" fmla="*/ 5 w 240"/>
                    <a:gd name="T19" fmla="*/ 22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0"/>
                    <a:gd name="T31" fmla="*/ 0 h 528"/>
                    <a:gd name="T32" fmla="*/ 240 w 240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0" h="528">
                      <a:moveTo>
                        <a:pt x="240" y="0"/>
                      </a:moveTo>
                      <a:cubicBezTo>
                        <a:pt x="224" y="5"/>
                        <a:pt x="206" y="7"/>
                        <a:pt x="192" y="16"/>
                      </a:cubicBezTo>
                      <a:cubicBezTo>
                        <a:pt x="184" y="21"/>
                        <a:pt x="177" y="28"/>
                        <a:pt x="168" y="32"/>
                      </a:cubicBezTo>
                      <a:cubicBezTo>
                        <a:pt x="153" y="39"/>
                        <a:pt x="120" y="48"/>
                        <a:pt x="120" y="48"/>
                      </a:cubicBezTo>
                      <a:cubicBezTo>
                        <a:pt x="80" y="88"/>
                        <a:pt x="100" y="102"/>
                        <a:pt x="112" y="152"/>
                      </a:cubicBezTo>
                      <a:cubicBezTo>
                        <a:pt x="100" y="247"/>
                        <a:pt x="105" y="229"/>
                        <a:pt x="8" y="240"/>
                      </a:cubicBezTo>
                      <a:cubicBezTo>
                        <a:pt x="5" y="248"/>
                        <a:pt x="0" y="256"/>
                        <a:pt x="0" y="264"/>
                      </a:cubicBezTo>
                      <a:cubicBezTo>
                        <a:pt x="0" y="296"/>
                        <a:pt x="2" y="329"/>
                        <a:pt x="8" y="360"/>
                      </a:cubicBezTo>
                      <a:cubicBezTo>
                        <a:pt x="12" y="381"/>
                        <a:pt x="72" y="424"/>
                        <a:pt x="88" y="448"/>
                      </a:cubicBezTo>
                      <a:cubicBezTo>
                        <a:pt x="97" y="517"/>
                        <a:pt x="96" y="491"/>
                        <a:pt x="96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" name="Freeform 141"/>
                <p:cNvSpPr>
                  <a:spLocks/>
                </p:cNvSpPr>
                <p:nvPr/>
              </p:nvSpPr>
              <p:spPr bwMode="auto">
                <a:xfrm rot="6494193" flipV="1">
                  <a:off x="1953" y="2514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Freeform 142"/>
                <p:cNvSpPr>
                  <a:spLocks/>
                </p:cNvSpPr>
                <p:nvPr/>
              </p:nvSpPr>
              <p:spPr bwMode="auto">
                <a:xfrm rot="5326641" flipV="1">
                  <a:off x="2034" y="2706"/>
                  <a:ext cx="125" cy="155"/>
                </a:xfrm>
                <a:custGeom>
                  <a:avLst/>
                  <a:gdLst>
                    <a:gd name="T0" fmla="*/ 15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3 w 256"/>
                    <a:gd name="T7" fmla="*/ 8 h 343"/>
                    <a:gd name="T8" fmla="*/ 11 w 256"/>
                    <a:gd name="T9" fmla="*/ 8 h 343"/>
                    <a:gd name="T10" fmla="*/ 7 w 256"/>
                    <a:gd name="T11" fmla="*/ 9 h 343"/>
                    <a:gd name="T12" fmla="*/ 7 w 256"/>
                    <a:gd name="T13" fmla="*/ 14 h 343"/>
                    <a:gd name="T14" fmla="*/ 6 w 256"/>
                    <a:gd name="T15" fmla="*/ 14 h 343"/>
                    <a:gd name="T16" fmla="*/ 1 w 256"/>
                    <a:gd name="T17" fmla="*/ 14 h 343"/>
                    <a:gd name="T18" fmla="*/ 0 w 256"/>
                    <a:gd name="T19" fmla="*/ 13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3" name="Freeform 143"/>
                <p:cNvSpPr>
                  <a:spLocks/>
                </p:cNvSpPr>
                <p:nvPr/>
              </p:nvSpPr>
              <p:spPr bwMode="auto">
                <a:xfrm rot="5326641" flipV="1">
                  <a:off x="1831" y="2658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Freeform 144"/>
                <p:cNvSpPr>
                  <a:spLocks/>
                </p:cNvSpPr>
                <p:nvPr/>
              </p:nvSpPr>
              <p:spPr bwMode="auto">
                <a:xfrm rot="5326641" flipV="1">
                  <a:off x="2018" y="2564"/>
                  <a:ext cx="169" cy="173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5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4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" name="Freeform 145"/>
                <p:cNvSpPr>
                  <a:spLocks/>
                </p:cNvSpPr>
                <p:nvPr/>
              </p:nvSpPr>
              <p:spPr bwMode="auto">
                <a:xfrm rot="21526641" flipV="1">
                  <a:off x="1981" y="2789"/>
                  <a:ext cx="152" cy="231"/>
                </a:xfrm>
                <a:custGeom>
                  <a:avLst/>
                  <a:gdLst>
                    <a:gd name="T0" fmla="*/ 14 w 336"/>
                    <a:gd name="T1" fmla="*/ 0 h 474"/>
                    <a:gd name="T2" fmla="*/ 8 w 336"/>
                    <a:gd name="T3" fmla="*/ 2 h 474"/>
                    <a:gd name="T4" fmla="*/ 11 w 336"/>
                    <a:gd name="T5" fmla="*/ 16 h 474"/>
                    <a:gd name="T6" fmla="*/ 1 w 336"/>
                    <a:gd name="T7" fmla="*/ 17 h 474"/>
                    <a:gd name="T8" fmla="*/ 0 w 336"/>
                    <a:gd name="T9" fmla="*/ 20 h 474"/>
                    <a:gd name="T10" fmla="*/ 1 w 336"/>
                    <a:gd name="T11" fmla="*/ 25 h 474"/>
                    <a:gd name="T12" fmla="*/ 0 w 336"/>
                    <a:gd name="T13" fmla="*/ 27 h 4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74"/>
                    <a:gd name="T23" fmla="*/ 336 w 336"/>
                    <a:gd name="T24" fmla="*/ 474 h 4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74">
                      <a:moveTo>
                        <a:pt x="336" y="0"/>
                      </a:moveTo>
                      <a:cubicBezTo>
                        <a:pt x="262" y="7"/>
                        <a:pt x="246" y="7"/>
                        <a:pt x="192" y="48"/>
                      </a:cubicBezTo>
                      <a:cubicBezTo>
                        <a:pt x="171" y="111"/>
                        <a:pt x="205" y="233"/>
                        <a:pt x="264" y="272"/>
                      </a:cubicBezTo>
                      <a:cubicBezTo>
                        <a:pt x="171" y="334"/>
                        <a:pt x="334" y="231"/>
                        <a:pt x="32" y="296"/>
                      </a:cubicBezTo>
                      <a:cubicBezTo>
                        <a:pt x="6" y="302"/>
                        <a:pt x="12" y="345"/>
                        <a:pt x="0" y="368"/>
                      </a:cubicBezTo>
                      <a:cubicBezTo>
                        <a:pt x="9" y="395"/>
                        <a:pt x="15" y="421"/>
                        <a:pt x="24" y="448"/>
                      </a:cubicBezTo>
                      <a:cubicBezTo>
                        <a:pt x="7" y="474"/>
                        <a:pt x="18" y="47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6" name="Freeform 146"/>
                <p:cNvSpPr>
                  <a:spLocks/>
                </p:cNvSpPr>
                <p:nvPr/>
              </p:nvSpPr>
              <p:spPr bwMode="auto">
                <a:xfrm rot="5326641" flipV="1">
                  <a:off x="1820" y="2769"/>
                  <a:ext cx="120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4 w 212"/>
                    <a:gd name="T3" fmla="*/ 1 h 330"/>
                    <a:gd name="T4" fmla="*/ 9 w 212"/>
                    <a:gd name="T5" fmla="*/ 11 h 330"/>
                    <a:gd name="T6" fmla="*/ 10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AutoShape 147"/>
                <p:cNvSpPr>
                  <a:spLocks noChangeArrowheads="1"/>
                </p:cNvSpPr>
                <p:nvPr/>
              </p:nvSpPr>
              <p:spPr bwMode="auto">
                <a:xfrm rot="5326641" flipV="1">
                  <a:off x="1995" y="2704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68" name="AutoShape 148"/>
                <p:cNvSpPr>
                  <a:spLocks noChangeArrowheads="1"/>
                </p:cNvSpPr>
                <p:nvPr/>
              </p:nvSpPr>
              <p:spPr bwMode="auto">
                <a:xfrm rot="3538094" flipV="1">
                  <a:off x="2131" y="2842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69" name="Freeform 149"/>
                <p:cNvSpPr>
                  <a:spLocks/>
                </p:cNvSpPr>
                <p:nvPr/>
              </p:nvSpPr>
              <p:spPr bwMode="auto">
                <a:xfrm rot="4980117" flipV="1">
                  <a:off x="1701" y="2651"/>
                  <a:ext cx="92" cy="257"/>
                </a:xfrm>
                <a:custGeom>
                  <a:avLst/>
                  <a:gdLst>
                    <a:gd name="T0" fmla="*/ 16 w 142"/>
                    <a:gd name="T1" fmla="*/ 0 h 600"/>
                    <a:gd name="T2" fmla="*/ 3 w 142"/>
                    <a:gd name="T3" fmla="*/ 1 h 600"/>
                    <a:gd name="T4" fmla="*/ 1 w 142"/>
                    <a:gd name="T5" fmla="*/ 3 h 600"/>
                    <a:gd name="T6" fmla="*/ 2 w 142"/>
                    <a:gd name="T7" fmla="*/ 5 h 600"/>
                    <a:gd name="T8" fmla="*/ 21 w 142"/>
                    <a:gd name="T9" fmla="*/ 8 h 600"/>
                    <a:gd name="T10" fmla="*/ 12 w 142"/>
                    <a:gd name="T11" fmla="*/ 11 h 600"/>
                    <a:gd name="T12" fmla="*/ 10 w 142"/>
                    <a:gd name="T13" fmla="*/ 17 h 600"/>
                    <a:gd name="T14" fmla="*/ 19 w 142"/>
                    <a:gd name="T15" fmla="*/ 18 h 600"/>
                    <a:gd name="T16" fmla="*/ 23 w 142"/>
                    <a:gd name="T17" fmla="*/ 18 h 600"/>
                    <a:gd name="T18" fmla="*/ 25 w 142"/>
                    <a:gd name="T19" fmla="*/ 20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0" name="AutoShape 150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2659" y="3223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71" name="Freeform 151"/>
                <p:cNvSpPr>
                  <a:spLocks/>
                </p:cNvSpPr>
                <p:nvPr/>
              </p:nvSpPr>
              <p:spPr bwMode="auto">
                <a:xfrm rot="181173" flipH="1" flipV="1">
                  <a:off x="3157" y="2874"/>
                  <a:ext cx="224" cy="177"/>
                </a:xfrm>
                <a:custGeom>
                  <a:avLst/>
                  <a:gdLst>
                    <a:gd name="T0" fmla="*/ 4 w 499"/>
                    <a:gd name="T1" fmla="*/ 0 h 363"/>
                    <a:gd name="T2" fmla="*/ 2 w 499"/>
                    <a:gd name="T3" fmla="*/ 4 h 363"/>
                    <a:gd name="T4" fmla="*/ 1 w 499"/>
                    <a:gd name="T5" fmla="*/ 15 h 363"/>
                    <a:gd name="T6" fmla="*/ 3 w 499"/>
                    <a:gd name="T7" fmla="*/ 16 h 363"/>
                    <a:gd name="T8" fmla="*/ 9 w 499"/>
                    <a:gd name="T9" fmla="*/ 12 h 363"/>
                    <a:gd name="T10" fmla="*/ 13 w 499"/>
                    <a:gd name="T11" fmla="*/ 11 h 363"/>
                    <a:gd name="T12" fmla="*/ 16 w 499"/>
                    <a:gd name="T13" fmla="*/ 16 h 363"/>
                    <a:gd name="T14" fmla="*/ 17 w 499"/>
                    <a:gd name="T15" fmla="*/ 19 h 363"/>
                    <a:gd name="T16" fmla="*/ 17 w 499"/>
                    <a:gd name="T17" fmla="*/ 20 h 363"/>
                    <a:gd name="T18" fmla="*/ 20 w 499"/>
                    <a:gd name="T19" fmla="*/ 20 h 363"/>
                    <a:gd name="T20" fmla="*/ 20 w 499"/>
                    <a:gd name="T21" fmla="*/ 18 h 363"/>
                    <a:gd name="T22" fmla="*/ 20 w 499"/>
                    <a:gd name="T23" fmla="*/ 16 h 3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9"/>
                    <a:gd name="T37" fmla="*/ 0 h 363"/>
                    <a:gd name="T38" fmla="*/ 499 w 499"/>
                    <a:gd name="T39" fmla="*/ 363 h 3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9" h="363">
                      <a:moveTo>
                        <a:pt x="91" y="0"/>
                      </a:moveTo>
                      <a:cubicBezTo>
                        <a:pt x="59" y="21"/>
                        <a:pt x="60" y="46"/>
                        <a:pt x="43" y="80"/>
                      </a:cubicBezTo>
                      <a:cubicBezTo>
                        <a:pt x="37" y="108"/>
                        <a:pt x="0" y="222"/>
                        <a:pt x="27" y="264"/>
                      </a:cubicBezTo>
                      <a:cubicBezTo>
                        <a:pt x="36" y="278"/>
                        <a:pt x="75" y="280"/>
                        <a:pt x="75" y="280"/>
                      </a:cubicBezTo>
                      <a:cubicBezTo>
                        <a:pt x="132" y="266"/>
                        <a:pt x="177" y="229"/>
                        <a:pt x="235" y="216"/>
                      </a:cubicBezTo>
                      <a:cubicBezTo>
                        <a:pt x="261" y="210"/>
                        <a:pt x="315" y="200"/>
                        <a:pt x="315" y="200"/>
                      </a:cubicBezTo>
                      <a:cubicBezTo>
                        <a:pt x="345" y="220"/>
                        <a:pt x="395" y="272"/>
                        <a:pt x="395" y="272"/>
                      </a:cubicBezTo>
                      <a:cubicBezTo>
                        <a:pt x="400" y="293"/>
                        <a:pt x="405" y="315"/>
                        <a:pt x="411" y="336"/>
                      </a:cubicBezTo>
                      <a:cubicBezTo>
                        <a:pt x="413" y="344"/>
                        <a:pt x="411" y="357"/>
                        <a:pt x="419" y="360"/>
                      </a:cubicBezTo>
                      <a:cubicBezTo>
                        <a:pt x="429" y="363"/>
                        <a:pt x="470" y="348"/>
                        <a:pt x="483" y="344"/>
                      </a:cubicBezTo>
                      <a:cubicBezTo>
                        <a:pt x="486" y="333"/>
                        <a:pt x="488" y="323"/>
                        <a:pt x="491" y="312"/>
                      </a:cubicBezTo>
                      <a:cubicBezTo>
                        <a:pt x="493" y="304"/>
                        <a:pt x="499" y="288"/>
                        <a:pt x="499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Freeform 152"/>
                <p:cNvSpPr>
                  <a:spLocks/>
                </p:cNvSpPr>
                <p:nvPr/>
              </p:nvSpPr>
              <p:spPr bwMode="auto">
                <a:xfrm rot="181173" flipH="1" flipV="1">
                  <a:off x="2838" y="2870"/>
                  <a:ext cx="82" cy="288"/>
                </a:xfrm>
                <a:custGeom>
                  <a:avLst/>
                  <a:gdLst>
                    <a:gd name="T0" fmla="*/ 1 w 290"/>
                    <a:gd name="T1" fmla="*/ 2 h 737"/>
                    <a:gd name="T2" fmla="*/ 1 w 290"/>
                    <a:gd name="T3" fmla="*/ 1 h 737"/>
                    <a:gd name="T4" fmla="*/ 0 w 290"/>
                    <a:gd name="T5" fmla="*/ 3 h 737"/>
                    <a:gd name="T6" fmla="*/ 1 w 290"/>
                    <a:gd name="T7" fmla="*/ 7 h 737"/>
                    <a:gd name="T8" fmla="*/ 2 w 290"/>
                    <a:gd name="T9" fmla="*/ 9 h 737"/>
                    <a:gd name="T10" fmla="*/ 2 w 290"/>
                    <a:gd name="T11" fmla="*/ 10 h 737"/>
                    <a:gd name="T12" fmla="*/ 2 w 290"/>
                    <a:gd name="T13" fmla="*/ 10 h 737"/>
                    <a:gd name="T14" fmla="*/ 1 w 290"/>
                    <a:gd name="T15" fmla="*/ 11 h 737"/>
                    <a:gd name="T16" fmla="*/ 1 w 290"/>
                    <a:gd name="T17" fmla="*/ 11 h 737"/>
                    <a:gd name="T18" fmla="*/ 1 w 290"/>
                    <a:gd name="T19" fmla="*/ 11 h 737"/>
                    <a:gd name="T20" fmla="*/ 1 w 290"/>
                    <a:gd name="T21" fmla="*/ 16 h 737"/>
                    <a:gd name="T22" fmla="*/ 1 w 290"/>
                    <a:gd name="T23" fmla="*/ 17 h 737"/>
                    <a:gd name="T24" fmla="*/ 1 w 290"/>
                    <a:gd name="T25" fmla="*/ 17 h 7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737"/>
                    <a:gd name="T41" fmla="*/ 290 w 290"/>
                    <a:gd name="T42" fmla="*/ 737 h 7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737">
                      <a:moveTo>
                        <a:pt x="200" y="73"/>
                      </a:moveTo>
                      <a:cubicBezTo>
                        <a:pt x="176" y="0"/>
                        <a:pt x="169" y="26"/>
                        <a:pt x="72" y="33"/>
                      </a:cubicBezTo>
                      <a:cubicBezTo>
                        <a:pt x="40" y="55"/>
                        <a:pt x="13" y="75"/>
                        <a:pt x="0" y="113"/>
                      </a:cubicBezTo>
                      <a:cubicBezTo>
                        <a:pt x="16" y="235"/>
                        <a:pt x="5" y="275"/>
                        <a:pt x="120" y="321"/>
                      </a:cubicBezTo>
                      <a:cubicBezTo>
                        <a:pt x="231" y="312"/>
                        <a:pt x="232" y="293"/>
                        <a:pt x="288" y="377"/>
                      </a:cubicBezTo>
                      <a:cubicBezTo>
                        <a:pt x="285" y="396"/>
                        <a:pt x="290" y="417"/>
                        <a:pt x="280" y="433"/>
                      </a:cubicBezTo>
                      <a:cubicBezTo>
                        <a:pt x="274" y="442"/>
                        <a:pt x="259" y="438"/>
                        <a:pt x="248" y="441"/>
                      </a:cubicBezTo>
                      <a:cubicBezTo>
                        <a:pt x="240" y="443"/>
                        <a:pt x="232" y="445"/>
                        <a:pt x="224" y="449"/>
                      </a:cubicBezTo>
                      <a:cubicBezTo>
                        <a:pt x="215" y="453"/>
                        <a:pt x="209" y="462"/>
                        <a:pt x="200" y="465"/>
                      </a:cubicBezTo>
                      <a:cubicBezTo>
                        <a:pt x="179" y="473"/>
                        <a:pt x="157" y="474"/>
                        <a:pt x="136" y="481"/>
                      </a:cubicBezTo>
                      <a:cubicBezTo>
                        <a:pt x="85" y="532"/>
                        <a:pt x="87" y="582"/>
                        <a:pt x="112" y="665"/>
                      </a:cubicBezTo>
                      <a:cubicBezTo>
                        <a:pt x="119" y="687"/>
                        <a:pt x="144" y="697"/>
                        <a:pt x="160" y="713"/>
                      </a:cubicBezTo>
                      <a:cubicBezTo>
                        <a:pt x="167" y="720"/>
                        <a:pt x="176" y="737"/>
                        <a:pt x="176" y="73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3" name="Freeform 153"/>
                <p:cNvSpPr>
                  <a:spLocks/>
                </p:cNvSpPr>
                <p:nvPr/>
              </p:nvSpPr>
              <p:spPr bwMode="auto">
                <a:xfrm rot="181173" flipH="1" flipV="1">
                  <a:off x="3170" y="2684"/>
                  <a:ext cx="230" cy="176"/>
                </a:xfrm>
                <a:custGeom>
                  <a:avLst/>
                  <a:gdLst>
                    <a:gd name="T0" fmla="*/ 0 w 512"/>
                    <a:gd name="T1" fmla="*/ 11 h 360"/>
                    <a:gd name="T2" fmla="*/ 2 w 512"/>
                    <a:gd name="T3" fmla="*/ 10 h 360"/>
                    <a:gd name="T4" fmla="*/ 12 w 512"/>
                    <a:gd name="T5" fmla="*/ 21 h 360"/>
                    <a:gd name="T6" fmla="*/ 11 w 512"/>
                    <a:gd name="T7" fmla="*/ 12 h 360"/>
                    <a:gd name="T8" fmla="*/ 10 w 512"/>
                    <a:gd name="T9" fmla="*/ 8 h 360"/>
                    <a:gd name="T10" fmla="*/ 18 w 512"/>
                    <a:gd name="T11" fmla="*/ 4 h 360"/>
                    <a:gd name="T12" fmla="*/ 21 w 512"/>
                    <a:gd name="T13" fmla="*/ 0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2"/>
                    <a:gd name="T22" fmla="*/ 0 h 360"/>
                    <a:gd name="T23" fmla="*/ 512 w 512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2" h="360">
                      <a:moveTo>
                        <a:pt x="0" y="200"/>
                      </a:moveTo>
                      <a:cubicBezTo>
                        <a:pt x="11" y="166"/>
                        <a:pt x="23" y="165"/>
                        <a:pt x="56" y="176"/>
                      </a:cubicBezTo>
                      <a:cubicBezTo>
                        <a:pt x="133" y="233"/>
                        <a:pt x="185" y="328"/>
                        <a:pt x="280" y="360"/>
                      </a:cubicBezTo>
                      <a:cubicBezTo>
                        <a:pt x="277" y="312"/>
                        <a:pt x="276" y="264"/>
                        <a:pt x="272" y="216"/>
                      </a:cubicBezTo>
                      <a:cubicBezTo>
                        <a:pt x="269" y="188"/>
                        <a:pt x="248" y="136"/>
                        <a:pt x="248" y="136"/>
                      </a:cubicBezTo>
                      <a:cubicBezTo>
                        <a:pt x="267" y="42"/>
                        <a:pt x="324" y="78"/>
                        <a:pt x="432" y="72"/>
                      </a:cubicBezTo>
                      <a:cubicBezTo>
                        <a:pt x="486" y="36"/>
                        <a:pt x="472" y="40"/>
                        <a:pt x="51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Freeform 154"/>
                <p:cNvSpPr>
                  <a:spLocks/>
                </p:cNvSpPr>
                <p:nvPr/>
              </p:nvSpPr>
              <p:spPr bwMode="auto">
                <a:xfrm rot="181173" flipH="1" flipV="1">
                  <a:off x="3015" y="2841"/>
                  <a:ext cx="101" cy="267"/>
                </a:xfrm>
                <a:custGeom>
                  <a:avLst/>
                  <a:gdLst>
                    <a:gd name="T0" fmla="*/ 0 w 507"/>
                    <a:gd name="T1" fmla="*/ 0 h 848"/>
                    <a:gd name="T2" fmla="*/ 0 w 507"/>
                    <a:gd name="T3" fmla="*/ 1 h 848"/>
                    <a:gd name="T4" fmla="*/ 0 w 507"/>
                    <a:gd name="T5" fmla="*/ 1 h 848"/>
                    <a:gd name="T6" fmla="*/ 0 w 507"/>
                    <a:gd name="T7" fmla="*/ 3 h 848"/>
                    <a:gd name="T8" fmla="*/ 0 w 507"/>
                    <a:gd name="T9" fmla="*/ 4 h 848"/>
                    <a:gd name="T10" fmla="*/ 0 w 507"/>
                    <a:gd name="T11" fmla="*/ 4 h 848"/>
                    <a:gd name="T12" fmla="*/ 0 w 507"/>
                    <a:gd name="T13" fmla="*/ 5 h 848"/>
                    <a:gd name="T14" fmla="*/ 0 w 507"/>
                    <a:gd name="T15" fmla="*/ 7 h 848"/>
                    <a:gd name="T16" fmla="*/ 0 w 507"/>
                    <a:gd name="T17" fmla="*/ 7 h 848"/>
                    <a:gd name="T18" fmla="*/ 1 w 507"/>
                    <a:gd name="T19" fmla="*/ 8 h 848"/>
                    <a:gd name="T20" fmla="*/ 1 w 507"/>
                    <a:gd name="T21" fmla="*/ 8 h 8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7"/>
                    <a:gd name="T34" fmla="*/ 0 h 848"/>
                    <a:gd name="T35" fmla="*/ 507 w 507"/>
                    <a:gd name="T36" fmla="*/ 848 h 8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7" h="848">
                      <a:moveTo>
                        <a:pt x="147" y="0"/>
                      </a:moveTo>
                      <a:cubicBezTo>
                        <a:pt x="93" y="18"/>
                        <a:pt x="98" y="8"/>
                        <a:pt x="59" y="56"/>
                      </a:cubicBezTo>
                      <a:cubicBezTo>
                        <a:pt x="47" y="71"/>
                        <a:pt x="27" y="104"/>
                        <a:pt x="27" y="104"/>
                      </a:cubicBezTo>
                      <a:cubicBezTo>
                        <a:pt x="0" y="239"/>
                        <a:pt x="89" y="298"/>
                        <a:pt x="203" y="336"/>
                      </a:cubicBezTo>
                      <a:cubicBezTo>
                        <a:pt x="226" y="359"/>
                        <a:pt x="249" y="373"/>
                        <a:pt x="267" y="400"/>
                      </a:cubicBezTo>
                      <a:cubicBezTo>
                        <a:pt x="264" y="419"/>
                        <a:pt x="267" y="439"/>
                        <a:pt x="259" y="456"/>
                      </a:cubicBezTo>
                      <a:cubicBezTo>
                        <a:pt x="248" y="478"/>
                        <a:pt x="199" y="491"/>
                        <a:pt x="179" y="504"/>
                      </a:cubicBezTo>
                      <a:cubicBezTo>
                        <a:pt x="148" y="596"/>
                        <a:pt x="167" y="620"/>
                        <a:pt x="219" y="680"/>
                      </a:cubicBezTo>
                      <a:cubicBezTo>
                        <a:pt x="233" y="696"/>
                        <a:pt x="238" y="717"/>
                        <a:pt x="259" y="728"/>
                      </a:cubicBezTo>
                      <a:cubicBezTo>
                        <a:pt x="301" y="749"/>
                        <a:pt x="373" y="755"/>
                        <a:pt x="419" y="776"/>
                      </a:cubicBezTo>
                      <a:cubicBezTo>
                        <a:pt x="456" y="793"/>
                        <a:pt x="479" y="820"/>
                        <a:pt x="507" y="8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5" name="AutoShape 155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3086" y="2839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76" name="Freeform 156"/>
                <p:cNvSpPr>
                  <a:spLocks/>
                </p:cNvSpPr>
                <p:nvPr/>
              </p:nvSpPr>
              <p:spPr bwMode="auto">
                <a:xfrm rot="181173" flipH="1" flipV="1">
                  <a:off x="3124" y="2582"/>
                  <a:ext cx="135" cy="224"/>
                </a:xfrm>
                <a:custGeom>
                  <a:avLst/>
                  <a:gdLst>
                    <a:gd name="T0" fmla="*/ 12 w 301"/>
                    <a:gd name="T1" fmla="*/ 4 h 459"/>
                    <a:gd name="T2" fmla="*/ 10 w 301"/>
                    <a:gd name="T3" fmla="*/ 1 h 459"/>
                    <a:gd name="T4" fmla="*/ 8 w 301"/>
                    <a:gd name="T5" fmla="*/ 0 h 459"/>
                    <a:gd name="T6" fmla="*/ 4 w 301"/>
                    <a:gd name="T7" fmla="*/ 2 h 459"/>
                    <a:gd name="T8" fmla="*/ 5 w 301"/>
                    <a:gd name="T9" fmla="*/ 6 h 459"/>
                    <a:gd name="T10" fmla="*/ 6 w 301"/>
                    <a:gd name="T11" fmla="*/ 9 h 459"/>
                    <a:gd name="T12" fmla="*/ 2 w 301"/>
                    <a:gd name="T13" fmla="*/ 11 h 459"/>
                    <a:gd name="T14" fmla="*/ 1 w 301"/>
                    <a:gd name="T15" fmla="*/ 12 h 459"/>
                    <a:gd name="T16" fmla="*/ 3 w 301"/>
                    <a:gd name="T17" fmla="*/ 23 h 459"/>
                    <a:gd name="T18" fmla="*/ 4 w 301"/>
                    <a:gd name="T19" fmla="*/ 26 h 4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459"/>
                    <a:gd name="T32" fmla="*/ 301 w 301"/>
                    <a:gd name="T33" fmla="*/ 459 h 4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459">
                      <a:moveTo>
                        <a:pt x="301" y="67"/>
                      </a:moveTo>
                      <a:cubicBezTo>
                        <a:pt x="276" y="29"/>
                        <a:pt x="294" y="46"/>
                        <a:pt x="237" y="27"/>
                      </a:cubicBezTo>
                      <a:cubicBezTo>
                        <a:pt x="221" y="22"/>
                        <a:pt x="189" y="11"/>
                        <a:pt x="189" y="11"/>
                      </a:cubicBezTo>
                      <a:cubicBezTo>
                        <a:pt x="154" y="15"/>
                        <a:pt x="117" y="0"/>
                        <a:pt x="117" y="43"/>
                      </a:cubicBezTo>
                      <a:cubicBezTo>
                        <a:pt x="117" y="67"/>
                        <a:pt x="120" y="91"/>
                        <a:pt x="125" y="115"/>
                      </a:cubicBezTo>
                      <a:cubicBezTo>
                        <a:pt x="128" y="132"/>
                        <a:pt x="141" y="163"/>
                        <a:pt x="141" y="163"/>
                      </a:cubicBezTo>
                      <a:cubicBezTo>
                        <a:pt x="122" y="221"/>
                        <a:pt x="148" y="165"/>
                        <a:pt x="45" y="195"/>
                      </a:cubicBezTo>
                      <a:cubicBezTo>
                        <a:pt x="34" y="198"/>
                        <a:pt x="29" y="211"/>
                        <a:pt x="21" y="219"/>
                      </a:cubicBezTo>
                      <a:cubicBezTo>
                        <a:pt x="0" y="283"/>
                        <a:pt x="11" y="373"/>
                        <a:pt x="69" y="411"/>
                      </a:cubicBezTo>
                      <a:cubicBezTo>
                        <a:pt x="89" y="442"/>
                        <a:pt x="85" y="425"/>
                        <a:pt x="85" y="4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Freeform 157"/>
                <p:cNvSpPr>
                  <a:spLocks/>
                </p:cNvSpPr>
                <p:nvPr/>
              </p:nvSpPr>
              <p:spPr bwMode="auto">
                <a:xfrm rot="181173" flipH="1" flipV="1">
                  <a:off x="3106" y="2918"/>
                  <a:ext cx="115" cy="264"/>
                </a:xfrm>
                <a:custGeom>
                  <a:avLst/>
                  <a:gdLst>
                    <a:gd name="T0" fmla="*/ 7 w 256"/>
                    <a:gd name="T1" fmla="*/ 0 h 540"/>
                    <a:gd name="T2" fmla="*/ 4 w 256"/>
                    <a:gd name="T3" fmla="*/ 3 h 540"/>
                    <a:gd name="T4" fmla="*/ 7 w 256"/>
                    <a:gd name="T5" fmla="*/ 15 h 540"/>
                    <a:gd name="T6" fmla="*/ 8 w 256"/>
                    <a:gd name="T7" fmla="*/ 17 h 540"/>
                    <a:gd name="T8" fmla="*/ 4 w 256"/>
                    <a:gd name="T9" fmla="*/ 19 h 540"/>
                    <a:gd name="T10" fmla="*/ 10 w 256"/>
                    <a:gd name="T11" fmla="*/ 25 h 540"/>
                    <a:gd name="T12" fmla="*/ 4 w 256"/>
                    <a:gd name="T13" fmla="*/ 28 h 540"/>
                    <a:gd name="T14" fmla="*/ 3 w 256"/>
                    <a:gd name="T15" fmla="*/ 27 h 540"/>
                    <a:gd name="T16" fmla="*/ 2 w 256"/>
                    <a:gd name="T17" fmla="*/ 24 h 540"/>
                    <a:gd name="T18" fmla="*/ 0 w 256"/>
                    <a:gd name="T19" fmla="*/ 23 h 5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540"/>
                    <a:gd name="T32" fmla="*/ 256 w 256"/>
                    <a:gd name="T33" fmla="*/ 540 h 5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540">
                      <a:moveTo>
                        <a:pt x="168" y="0"/>
                      </a:moveTo>
                      <a:cubicBezTo>
                        <a:pt x="122" y="9"/>
                        <a:pt x="118" y="13"/>
                        <a:pt x="104" y="56"/>
                      </a:cubicBezTo>
                      <a:cubicBezTo>
                        <a:pt x="117" y="148"/>
                        <a:pt x="94" y="210"/>
                        <a:pt x="176" y="264"/>
                      </a:cubicBezTo>
                      <a:cubicBezTo>
                        <a:pt x="179" y="272"/>
                        <a:pt x="187" y="280"/>
                        <a:pt x="184" y="288"/>
                      </a:cubicBezTo>
                      <a:cubicBezTo>
                        <a:pt x="178" y="302"/>
                        <a:pt x="125" y="319"/>
                        <a:pt x="112" y="328"/>
                      </a:cubicBezTo>
                      <a:cubicBezTo>
                        <a:pt x="78" y="430"/>
                        <a:pt x="193" y="427"/>
                        <a:pt x="256" y="448"/>
                      </a:cubicBezTo>
                      <a:cubicBezTo>
                        <a:pt x="238" y="540"/>
                        <a:pt x="192" y="502"/>
                        <a:pt x="88" y="496"/>
                      </a:cubicBezTo>
                      <a:cubicBezTo>
                        <a:pt x="83" y="488"/>
                        <a:pt x="76" y="481"/>
                        <a:pt x="72" y="472"/>
                      </a:cubicBezTo>
                      <a:cubicBezTo>
                        <a:pt x="65" y="457"/>
                        <a:pt x="72" y="429"/>
                        <a:pt x="56" y="424"/>
                      </a:cubicBezTo>
                      <a:cubicBezTo>
                        <a:pt x="4" y="407"/>
                        <a:pt x="20" y="420"/>
                        <a:pt x="0" y="4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Freeform 158"/>
                <p:cNvSpPr>
                  <a:spLocks/>
                </p:cNvSpPr>
                <p:nvPr/>
              </p:nvSpPr>
              <p:spPr bwMode="auto">
                <a:xfrm rot="-1009859" flipH="1" flipV="1">
                  <a:off x="2576" y="3108"/>
                  <a:ext cx="232" cy="135"/>
                </a:xfrm>
                <a:custGeom>
                  <a:avLst/>
                  <a:gdLst>
                    <a:gd name="T0" fmla="*/ 8 w 517"/>
                    <a:gd name="T1" fmla="*/ 10 h 276"/>
                    <a:gd name="T2" fmla="*/ 2 w 517"/>
                    <a:gd name="T3" fmla="*/ 8 h 276"/>
                    <a:gd name="T4" fmla="*/ 1 w 517"/>
                    <a:gd name="T5" fmla="*/ 7 h 276"/>
                    <a:gd name="T6" fmla="*/ 0 w 517"/>
                    <a:gd name="T7" fmla="*/ 3 h 276"/>
                    <a:gd name="T8" fmla="*/ 0 w 517"/>
                    <a:gd name="T9" fmla="*/ 0 h 276"/>
                    <a:gd name="T10" fmla="*/ 7 w 517"/>
                    <a:gd name="T11" fmla="*/ 1 h 276"/>
                    <a:gd name="T12" fmla="*/ 10 w 517"/>
                    <a:gd name="T13" fmla="*/ 4 h 276"/>
                    <a:gd name="T14" fmla="*/ 10 w 517"/>
                    <a:gd name="T15" fmla="*/ 6 h 276"/>
                    <a:gd name="T16" fmla="*/ 11 w 517"/>
                    <a:gd name="T17" fmla="*/ 10 h 276"/>
                    <a:gd name="T18" fmla="*/ 13 w 517"/>
                    <a:gd name="T19" fmla="*/ 11 h 276"/>
                    <a:gd name="T20" fmla="*/ 18 w 517"/>
                    <a:gd name="T21" fmla="*/ 16 h 276"/>
                    <a:gd name="T22" fmla="*/ 21 w 517"/>
                    <a:gd name="T23" fmla="*/ 14 h 276"/>
                    <a:gd name="T24" fmla="*/ 21 w 517"/>
                    <a:gd name="T25" fmla="*/ 15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7"/>
                    <a:gd name="T40" fmla="*/ 0 h 276"/>
                    <a:gd name="T41" fmla="*/ 517 w 517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7" h="276">
                      <a:moveTo>
                        <a:pt x="205" y="172"/>
                      </a:moveTo>
                      <a:cubicBezTo>
                        <a:pt x="156" y="162"/>
                        <a:pt x="112" y="154"/>
                        <a:pt x="61" y="148"/>
                      </a:cubicBezTo>
                      <a:cubicBezTo>
                        <a:pt x="37" y="140"/>
                        <a:pt x="31" y="143"/>
                        <a:pt x="21" y="116"/>
                      </a:cubicBezTo>
                      <a:cubicBezTo>
                        <a:pt x="13" y="95"/>
                        <a:pt x="5" y="52"/>
                        <a:pt x="5" y="52"/>
                      </a:cubicBezTo>
                      <a:cubicBezTo>
                        <a:pt x="8" y="39"/>
                        <a:pt x="0" y="15"/>
                        <a:pt x="13" y="12"/>
                      </a:cubicBezTo>
                      <a:cubicBezTo>
                        <a:pt x="61" y="0"/>
                        <a:pt x="117" y="16"/>
                        <a:pt x="165" y="28"/>
                      </a:cubicBezTo>
                      <a:cubicBezTo>
                        <a:pt x="220" y="65"/>
                        <a:pt x="195" y="54"/>
                        <a:pt x="237" y="68"/>
                      </a:cubicBezTo>
                      <a:cubicBezTo>
                        <a:pt x="242" y="79"/>
                        <a:pt x="250" y="88"/>
                        <a:pt x="253" y="100"/>
                      </a:cubicBezTo>
                      <a:cubicBezTo>
                        <a:pt x="258" y="124"/>
                        <a:pt x="250" y="150"/>
                        <a:pt x="261" y="172"/>
                      </a:cubicBezTo>
                      <a:cubicBezTo>
                        <a:pt x="262" y="174"/>
                        <a:pt x="318" y="185"/>
                        <a:pt x="333" y="188"/>
                      </a:cubicBezTo>
                      <a:cubicBezTo>
                        <a:pt x="368" y="223"/>
                        <a:pt x="406" y="234"/>
                        <a:pt x="437" y="276"/>
                      </a:cubicBezTo>
                      <a:cubicBezTo>
                        <a:pt x="454" y="270"/>
                        <a:pt x="491" y="240"/>
                        <a:pt x="509" y="244"/>
                      </a:cubicBezTo>
                      <a:cubicBezTo>
                        <a:pt x="515" y="245"/>
                        <a:pt x="514" y="255"/>
                        <a:pt x="517" y="2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9" name="Freeform 159"/>
                <p:cNvSpPr>
                  <a:spLocks/>
                </p:cNvSpPr>
                <p:nvPr/>
              </p:nvSpPr>
              <p:spPr bwMode="auto">
                <a:xfrm rot="181173" flipH="1" flipV="1">
                  <a:off x="2546" y="2816"/>
                  <a:ext cx="225" cy="177"/>
                </a:xfrm>
                <a:custGeom>
                  <a:avLst/>
                  <a:gdLst>
                    <a:gd name="T0" fmla="*/ 4 w 499"/>
                    <a:gd name="T1" fmla="*/ 0 h 363"/>
                    <a:gd name="T2" fmla="*/ 2 w 499"/>
                    <a:gd name="T3" fmla="*/ 4 h 363"/>
                    <a:gd name="T4" fmla="*/ 1 w 499"/>
                    <a:gd name="T5" fmla="*/ 15 h 363"/>
                    <a:gd name="T6" fmla="*/ 3 w 499"/>
                    <a:gd name="T7" fmla="*/ 16 h 363"/>
                    <a:gd name="T8" fmla="*/ 10 w 499"/>
                    <a:gd name="T9" fmla="*/ 12 h 363"/>
                    <a:gd name="T10" fmla="*/ 13 w 499"/>
                    <a:gd name="T11" fmla="*/ 11 h 363"/>
                    <a:gd name="T12" fmla="*/ 16 w 499"/>
                    <a:gd name="T13" fmla="*/ 16 h 363"/>
                    <a:gd name="T14" fmla="*/ 17 w 499"/>
                    <a:gd name="T15" fmla="*/ 19 h 363"/>
                    <a:gd name="T16" fmla="*/ 17 w 499"/>
                    <a:gd name="T17" fmla="*/ 20 h 363"/>
                    <a:gd name="T18" fmla="*/ 20 w 499"/>
                    <a:gd name="T19" fmla="*/ 20 h 363"/>
                    <a:gd name="T20" fmla="*/ 20 w 499"/>
                    <a:gd name="T21" fmla="*/ 18 h 363"/>
                    <a:gd name="T22" fmla="*/ 21 w 499"/>
                    <a:gd name="T23" fmla="*/ 16 h 3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9"/>
                    <a:gd name="T37" fmla="*/ 0 h 363"/>
                    <a:gd name="T38" fmla="*/ 499 w 499"/>
                    <a:gd name="T39" fmla="*/ 363 h 3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9" h="363">
                      <a:moveTo>
                        <a:pt x="91" y="0"/>
                      </a:moveTo>
                      <a:cubicBezTo>
                        <a:pt x="59" y="21"/>
                        <a:pt x="60" y="46"/>
                        <a:pt x="43" y="80"/>
                      </a:cubicBezTo>
                      <a:cubicBezTo>
                        <a:pt x="37" y="108"/>
                        <a:pt x="0" y="222"/>
                        <a:pt x="27" y="264"/>
                      </a:cubicBezTo>
                      <a:cubicBezTo>
                        <a:pt x="36" y="278"/>
                        <a:pt x="75" y="280"/>
                        <a:pt x="75" y="280"/>
                      </a:cubicBezTo>
                      <a:cubicBezTo>
                        <a:pt x="132" y="266"/>
                        <a:pt x="177" y="229"/>
                        <a:pt x="235" y="216"/>
                      </a:cubicBezTo>
                      <a:cubicBezTo>
                        <a:pt x="261" y="210"/>
                        <a:pt x="315" y="200"/>
                        <a:pt x="315" y="200"/>
                      </a:cubicBezTo>
                      <a:cubicBezTo>
                        <a:pt x="345" y="220"/>
                        <a:pt x="395" y="272"/>
                        <a:pt x="395" y="272"/>
                      </a:cubicBezTo>
                      <a:cubicBezTo>
                        <a:pt x="400" y="293"/>
                        <a:pt x="405" y="315"/>
                        <a:pt x="411" y="336"/>
                      </a:cubicBezTo>
                      <a:cubicBezTo>
                        <a:pt x="413" y="344"/>
                        <a:pt x="411" y="357"/>
                        <a:pt x="419" y="360"/>
                      </a:cubicBezTo>
                      <a:cubicBezTo>
                        <a:pt x="429" y="363"/>
                        <a:pt x="470" y="348"/>
                        <a:pt x="483" y="344"/>
                      </a:cubicBezTo>
                      <a:cubicBezTo>
                        <a:pt x="486" y="333"/>
                        <a:pt x="488" y="323"/>
                        <a:pt x="491" y="312"/>
                      </a:cubicBezTo>
                      <a:cubicBezTo>
                        <a:pt x="493" y="304"/>
                        <a:pt x="499" y="288"/>
                        <a:pt x="499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160"/>
                <p:cNvSpPr>
                  <a:spLocks/>
                </p:cNvSpPr>
                <p:nvPr/>
              </p:nvSpPr>
              <p:spPr bwMode="auto">
                <a:xfrm rot="181173" flipH="1" flipV="1">
                  <a:off x="2403" y="2425"/>
                  <a:ext cx="82" cy="287"/>
                </a:xfrm>
                <a:custGeom>
                  <a:avLst/>
                  <a:gdLst>
                    <a:gd name="T0" fmla="*/ 1 w 290"/>
                    <a:gd name="T1" fmla="*/ 2 h 737"/>
                    <a:gd name="T2" fmla="*/ 1 w 290"/>
                    <a:gd name="T3" fmla="*/ 1 h 737"/>
                    <a:gd name="T4" fmla="*/ 0 w 290"/>
                    <a:gd name="T5" fmla="*/ 3 h 737"/>
                    <a:gd name="T6" fmla="*/ 1 w 290"/>
                    <a:gd name="T7" fmla="*/ 7 h 737"/>
                    <a:gd name="T8" fmla="*/ 2 w 290"/>
                    <a:gd name="T9" fmla="*/ 9 h 737"/>
                    <a:gd name="T10" fmla="*/ 2 w 290"/>
                    <a:gd name="T11" fmla="*/ 10 h 737"/>
                    <a:gd name="T12" fmla="*/ 2 w 290"/>
                    <a:gd name="T13" fmla="*/ 10 h 737"/>
                    <a:gd name="T14" fmla="*/ 1 w 290"/>
                    <a:gd name="T15" fmla="*/ 10 h 737"/>
                    <a:gd name="T16" fmla="*/ 1 w 290"/>
                    <a:gd name="T17" fmla="*/ 11 h 737"/>
                    <a:gd name="T18" fmla="*/ 1 w 290"/>
                    <a:gd name="T19" fmla="*/ 11 h 737"/>
                    <a:gd name="T20" fmla="*/ 1 w 290"/>
                    <a:gd name="T21" fmla="*/ 15 h 737"/>
                    <a:gd name="T22" fmla="*/ 1 w 290"/>
                    <a:gd name="T23" fmla="*/ 16 h 737"/>
                    <a:gd name="T24" fmla="*/ 1 w 290"/>
                    <a:gd name="T25" fmla="*/ 17 h 7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737"/>
                    <a:gd name="T41" fmla="*/ 290 w 290"/>
                    <a:gd name="T42" fmla="*/ 737 h 7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737">
                      <a:moveTo>
                        <a:pt x="200" y="73"/>
                      </a:moveTo>
                      <a:cubicBezTo>
                        <a:pt x="176" y="0"/>
                        <a:pt x="169" y="26"/>
                        <a:pt x="72" y="33"/>
                      </a:cubicBezTo>
                      <a:cubicBezTo>
                        <a:pt x="40" y="55"/>
                        <a:pt x="13" y="75"/>
                        <a:pt x="0" y="113"/>
                      </a:cubicBezTo>
                      <a:cubicBezTo>
                        <a:pt x="16" y="235"/>
                        <a:pt x="5" y="275"/>
                        <a:pt x="120" y="321"/>
                      </a:cubicBezTo>
                      <a:cubicBezTo>
                        <a:pt x="231" y="312"/>
                        <a:pt x="232" y="293"/>
                        <a:pt x="288" y="377"/>
                      </a:cubicBezTo>
                      <a:cubicBezTo>
                        <a:pt x="285" y="396"/>
                        <a:pt x="290" y="417"/>
                        <a:pt x="280" y="433"/>
                      </a:cubicBezTo>
                      <a:cubicBezTo>
                        <a:pt x="274" y="442"/>
                        <a:pt x="259" y="438"/>
                        <a:pt x="248" y="441"/>
                      </a:cubicBezTo>
                      <a:cubicBezTo>
                        <a:pt x="240" y="443"/>
                        <a:pt x="232" y="445"/>
                        <a:pt x="224" y="449"/>
                      </a:cubicBezTo>
                      <a:cubicBezTo>
                        <a:pt x="215" y="453"/>
                        <a:pt x="209" y="462"/>
                        <a:pt x="200" y="465"/>
                      </a:cubicBezTo>
                      <a:cubicBezTo>
                        <a:pt x="179" y="473"/>
                        <a:pt x="157" y="474"/>
                        <a:pt x="136" y="481"/>
                      </a:cubicBezTo>
                      <a:cubicBezTo>
                        <a:pt x="85" y="532"/>
                        <a:pt x="87" y="582"/>
                        <a:pt x="112" y="665"/>
                      </a:cubicBezTo>
                      <a:cubicBezTo>
                        <a:pt x="119" y="687"/>
                        <a:pt x="144" y="697"/>
                        <a:pt x="160" y="713"/>
                      </a:cubicBezTo>
                      <a:cubicBezTo>
                        <a:pt x="167" y="720"/>
                        <a:pt x="176" y="737"/>
                        <a:pt x="176" y="73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161"/>
                <p:cNvSpPr>
                  <a:spLocks/>
                </p:cNvSpPr>
                <p:nvPr/>
              </p:nvSpPr>
              <p:spPr bwMode="auto">
                <a:xfrm rot="181173" flipH="1" flipV="1">
                  <a:off x="2570" y="2607"/>
                  <a:ext cx="230" cy="175"/>
                </a:xfrm>
                <a:custGeom>
                  <a:avLst/>
                  <a:gdLst>
                    <a:gd name="T0" fmla="*/ 0 w 512"/>
                    <a:gd name="T1" fmla="*/ 11 h 360"/>
                    <a:gd name="T2" fmla="*/ 2 w 512"/>
                    <a:gd name="T3" fmla="*/ 10 h 360"/>
                    <a:gd name="T4" fmla="*/ 12 w 512"/>
                    <a:gd name="T5" fmla="*/ 20 h 360"/>
                    <a:gd name="T6" fmla="*/ 11 w 512"/>
                    <a:gd name="T7" fmla="*/ 12 h 360"/>
                    <a:gd name="T8" fmla="*/ 10 w 512"/>
                    <a:gd name="T9" fmla="*/ 8 h 360"/>
                    <a:gd name="T10" fmla="*/ 18 w 512"/>
                    <a:gd name="T11" fmla="*/ 4 h 360"/>
                    <a:gd name="T12" fmla="*/ 21 w 512"/>
                    <a:gd name="T13" fmla="*/ 0 h 3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2"/>
                    <a:gd name="T22" fmla="*/ 0 h 360"/>
                    <a:gd name="T23" fmla="*/ 512 w 512"/>
                    <a:gd name="T24" fmla="*/ 360 h 3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2" h="360">
                      <a:moveTo>
                        <a:pt x="0" y="200"/>
                      </a:moveTo>
                      <a:cubicBezTo>
                        <a:pt x="11" y="166"/>
                        <a:pt x="23" y="165"/>
                        <a:pt x="56" y="176"/>
                      </a:cubicBezTo>
                      <a:cubicBezTo>
                        <a:pt x="133" y="233"/>
                        <a:pt x="185" y="328"/>
                        <a:pt x="280" y="360"/>
                      </a:cubicBezTo>
                      <a:cubicBezTo>
                        <a:pt x="277" y="312"/>
                        <a:pt x="276" y="264"/>
                        <a:pt x="272" y="216"/>
                      </a:cubicBezTo>
                      <a:cubicBezTo>
                        <a:pt x="269" y="188"/>
                        <a:pt x="248" y="136"/>
                        <a:pt x="248" y="136"/>
                      </a:cubicBezTo>
                      <a:cubicBezTo>
                        <a:pt x="267" y="42"/>
                        <a:pt x="324" y="78"/>
                        <a:pt x="432" y="72"/>
                      </a:cubicBezTo>
                      <a:cubicBezTo>
                        <a:pt x="486" y="36"/>
                        <a:pt x="472" y="40"/>
                        <a:pt x="51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162"/>
                <p:cNvSpPr>
                  <a:spLocks/>
                </p:cNvSpPr>
                <p:nvPr/>
              </p:nvSpPr>
              <p:spPr bwMode="auto">
                <a:xfrm rot="181173" flipH="1" flipV="1">
                  <a:off x="2331" y="2730"/>
                  <a:ext cx="178" cy="320"/>
                </a:xfrm>
                <a:custGeom>
                  <a:avLst/>
                  <a:gdLst>
                    <a:gd name="T0" fmla="*/ 2 w 507"/>
                    <a:gd name="T1" fmla="*/ 0 h 848"/>
                    <a:gd name="T2" fmla="*/ 1 w 507"/>
                    <a:gd name="T3" fmla="*/ 1 h 848"/>
                    <a:gd name="T4" fmla="*/ 0 w 507"/>
                    <a:gd name="T5" fmla="*/ 2 h 848"/>
                    <a:gd name="T6" fmla="*/ 3 w 507"/>
                    <a:gd name="T7" fmla="*/ 7 h 848"/>
                    <a:gd name="T8" fmla="*/ 4 w 507"/>
                    <a:gd name="T9" fmla="*/ 8 h 848"/>
                    <a:gd name="T10" fmla="*/ 4 w 507"/>
                    <a:gd name="T11" fmla="*/ 9 h 848"/>
                    <a:gd name="T12" fmla="*/ 3 w 507"/>
                    <a:gd name="T13" fmla="*/ 10 h 848"/>
                    <a:gd name="T14" fmla="*/ 3 w 507"/>
                    <a:gd name="T15" fmla="*/ 14 h 848"/>
                    <a:gd name="T16" fmla="*/ 4 w 507"/>
                    <a:gd name="T17" fmla="*/ 15 h 848"/>
                    <a:gd name="T18" fmla="*/ 6 w 507"/>
                    <a:gd name="T19" fmla="*/ 16 h 848"/>
                    <a:gd name="T20" fmla="*/ 8 w 507"/>
                    <a:gd name="T21" fmla="*/ 17 h 8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7"/>
                    <a:gd name="T34" fmla="*/ 0 h 848"/>
                    <a:gd name="T35" fmla="*/ 507 w 507"/>
                    <a:gd name="T36" fmla="*/ 848 h 8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7" h="848">
                      <a:moveTo>
                        <a:pt x="147" y="0"/>
                      </a:moveTo>
                      <a:cubicBezTo>
                        <a:pt x="93" y="18"/>
                        <a:pt x="98" y="8"/>
                        <a:pt x="59" y="56"/>
                      </a:cubicBezTo>
                      <a:cubicBezTo>
                        <a:pt x="47" y="71"/>
                        <a:pt x="27" y="104"/>
                        <a:pt x="27" y="104"/>
                      </a:cubicBezTo>
                      <a:cubicBezTo>
                        <a:pt x="0" y="239"/>
                        <a:pt x="89" y="298"/>
                        <a:pt x="203" y="336"/>
                      </a:cubicBezTo>
                      <a:cubicBezTo>
                        <a:pt x="226" y="359"/>
                        <a:pt x="249" y="373"/>
                        <a:pt x="267" y="400"/>
                      </a:cubicBezTo>
                      <a:cubicBezTo>
                        <a:pt x="264" y="419"/>
                        <a:pt x="267" y="439"/>
                        <a:pt x="259" y="456"/>
                      </a:cubicBezTo>
                      <a:cubicBezTo>
                        <a:pt x="248" y="478"/>
                        <a:pt x="199" y="491"/>
                        <a:pt x="179" y="504"/>
                      </a:cubicBezTo>
                      <a:cubicBezTo>
                        <a:pt x="148" y="596"/>
                        <a:pt x="167" y="620"/>
                        <a:pt x="219" y="680"/>
                      </a:cubicBezTo>
                      <a:cubicBezTo>
                        <a:pt x="233" y="696"/>
                        <a:pt x="238" y="717"/>
                        <a:pt x="259" y="728"/>
                      </a:cubicBezTo>
                      <a:cubicBezTo>
                        <a:pt x="301" y="749"/>
                        <a:pt x="373" y="755"/>
                        <a:pt x="419" y="776"/>
                      </a:cubicBezTo>
                      <a:cubicBezTo>
                        <a:pt x="456" y="793"/>
                        <a:pt x="479" y="820"/>
                        <a:pt x="507" y="8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AutoShape 163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2476" y="2781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84" name="Freeform 164"/>
                <p:cNvSpPr>
                  <a:spLocks/>
                </p:cNvSpPr>
                <p:nvPr/>
              </p:nvSpPr>
              <p:spPr bwMode="auto">
                <a:xfrm rot="181173" flipH="1" flipV="1">
                  <a:off x="2473" y="2534"/>
                  <a:ext cx="135" cy="224"/>
                </a:xfrm>
                <a:custGeom>
                  <a:avLst/>
                  <a:gdLst>
                    <a:gd name="T0" fmla="*/ 12 w 301"/>
                    <a:gd name="T1" fmla="*/ 4 h 459"/>
                    <a:gd name="T2" fmla="*/ 10 w 301"/>
                    <a:gd name="T3" fmla="*/ 1 h 459"/>
                    <a:gd name="T4" fmla="*/ 8 w 301"/>
                    <a:gd name="T5" fmla="*/ 0 h 459"/>
                    <a:gd name="T6" fmla="*/ 4 w 301"/>
                    <a:gd name="T7" fmla="*/ 2 h 459"/>
                    <a:gd name="T8" fmla="*/ 5 w 301"/>
                    <a:gd name="T9" fmla="*/ 6 h 459"/>
                    <a:gd name="T10" fmla="*/ 6 w 301"/>
                    <a:gd name="T11" fmla="*/ 9 h 459"/>
                    <a:gd name="T12" fmla="*/ 2 w 301"/>
                    <a:gd name="T13" fmla="*/ 11 h 459"/>
                    <a:gd name="T14" fmla="*/ 1 w 301"/>
                    <a:gd name="T15" fmla="*/ 12 h 459"/>
                    <a:gd name="T16" fmla="*/ 3 w 301"/>
                    <a:gd name="T17" fmla="*/ 23 h 459"/>
                    <a:gd name="T18" fmla="*/ 4 w 301"/>
                    <a:gd name="T19" fmla="*/ 26 h 4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1"/>
                    <a:gd name="T31" fmla="*/ 0 h 459"/>
                    <a:gd name="T32" fmla="*/ 301 w 301"/>
                    <a:gd name="T33" fmla="*/ 459 h 4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1" h="459">
                      <a:moveTo>
                        <a:pt x="301" y="67"/>
                      </a:moveTo>
                      <a:cubicBezTo>
                        <a:pt x="276" y="29"/>
                        <a:pt x="294" y="46"/>
                        <a:pt x="237" y="27"/>
                      </a:cubicBezTo>
                      <a:cubicBezTo>
                        <a:pt x="221" y="22"/>
                        <a:pt x="189" y="11"/>
                        <a:pt x="189" y="11"/>
                      </a:cubicBezTo>
                      <a:cubicBezTo>
                        <a:pt x="154" y="15"/>
                        <a:pt x="117" y="0"/>
                        <a:pt x="117" y="43"/>
                      </a:cubicBezTo>
                      <a:cubicBezTo>
                        <a:pt x="117" y="67"/>
                        <a:pt x="120" y="91"/>
                        <a:pt x="125" y="115"/>
                      </a:cubicBezTo>
                      <a:cubicBezTo>
                        <a:pt x="128" y="132"/>
                        <a:pt x="141" y="163"/>
                        <a:pt x="141" y="163"/>
                      </a:cubicBezTo>
                      <a:cubicBezTo>
                        <a:pt x="122" y="221"/>
                        <a:pt x="148" y="165"/>
                        <a:pt x="45" y="195"/>
                      </a:cubicBezTo>
                      <a:cubicBezTo>
                        <a:pt x="34" y="198"/>
                        <a:pt x="29" y="211"/>
                        <a:pt x="21" y="219"/>
                      </a:cubicBezTo>
                      <a:cubicBezTo>
                        <a:pt x="0" y="283"/>
                        <a:pt x="11" y="373"/>
                        <a:pt x="69" y="411"/>
                      </a:cubicBezTo>
                      <a:cubicBezTo>
                        <a:pt x="89" y="442"/>
                        <a:pt x="85" y="425"/>
                        <a:pt x="85" y="4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Freeform 165"/>
                <p:cNvSpPr>
                  <a:spLocks/>
                </p:cNvSpPr>
                <p:nvPr/>
              </p:nvSpPr>
              <p:spPr bwMode="auto">
                <a:xfrm rot="181173" flipH="1" flipV="1">
                  <a:off x="2495" y="2860"/>
                  <a:ext cx="115" cy="264"/>
                </a:xfrm>
                <a:custGeom>
                  <a:avLst/>
                  <a:gdLst>
                    <a:gd name="T0" fmla="*/ 7 w 256"/>
                    <a:gd name="T1" fmla="*/ 0 h 540"/>
                    <a:gd name="T2" fmla="*/ 4 w 256"/>
                    <a:gd name="T3" fmla="*/ 3 h 540"/>
                    <a:gd name="T4" fmla="*/ 7 w 256"/>
                    <a:gd name="T5" fmla="*/ 15 h 540"/>
                    <a:gd name="T6" fmla="*/ 8 w 256"/>
                    <a:gd name="T7" fmla="*/ 17 h 540"/>
                    <a:gd name="T8" fmla="*/ 4 w 256"/>
                    <a:gd name="T9" fmla="*/ 19 h 540"/>
                    <a:gd name="T10" fmla="*/ 10 w 256"/>
                    <a:gd name="T11" fmla="*/ 25 h 540"/>
                    <a:gd name="T12" fmla="*/ 4 w 256"/>
                    <a:gd name="T13" fmla="*/ 28 h 540"/>
                    <a:gd name="T14" fmla="*/ 3 w 256"/>
                    <a:gd name="T15" fmla="*/ 27 h 540"/>
                    <a:gd name="T16" fmla="*/ 2 w 256"/>
                    <a:gd name="T17" fmla="*/ 24 h 540"/>
                    <a:gd name="T18" fmla="*/ 0 w 256"/>
                    <a:gd name="T19" fmla="*/ 23 h 5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540"/>
                    <a:gd name="T32" fmla="*/ 256 w 256"/>
                    <a:gd name="T33" fmla="*/ 540 h 5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540">
                      <a:moveTo>
                        <a:pt x="168" y="0"/>
                      </a:moveTo>
                      <a:cubicBezTo>
                        <a:pt x="122" y="9"/>
                        <a:pt x="118" y="13"/>
                        <a:pt x="104" y="56"/>
                      </a:cubicBezTo>
                      <a:cubicBezTo>
                        <a:pt x="117" y="148"/>
                        <a:pt x="94" y="210"/>
                        <a:pt x="176" y="264"/>
                      </a:cubicBezTo>
                      <a:cubicBezTo>
                        <a:pt x="179" y="272"/>
                        <a:pt x="187" y="280"/>
                        <a:pt x="184" y="288"/>
                      </a:cubicBezTo>
                      <a:cubicBezTo>
                        <a:pt x="178" y="302"/>
                        <a:pt x="125" y="319"/>
                        <a:pt x="112" y="328"/>
                      </a:cubicBezTo>
                      <a:cubicBezTo>
                        <a:pt x="78" y="430"/>
                        <a:pt x="193" y="427"/>
                        <a:pt x="256" y="448"/>
                      </a:cubicBezTo>
                      <a:cubicBezTo>
                        <a:pt x="238" y="540"/>
                        <a:pt x="192" y="502"/>
                        <a:pt x="88" y="496"/>
                      </a:cubicBezTo>
                      <a:cubicBezTo>
                        <a:pt x="83" y="488"/>
                        <a:pt x="76" y="481"/>
                        <a:pt x="72" y="472"/>
                      </a:cubicBezTo>
                      <a:cubicBezTo>
                        <a:pt x="65" y="457"/>
                        <a:pt x="72" y="429"/>
                        <a:pt x="56" y="424"/>
                      </a:cubicBezTo>
                      <a:cubicBezTo>
                        <a:pt x="4" y="407"/>
                        <a:pt x="20" y="420"/>
                        <a:pt x="0" y="4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Freeform 166"/>
                <p:cNvSpPr>
                  <a:spLocks/>
                </p:cNvSpPr>
                <p:nvPr/>
              </p:nvSpPr>
              <p:spPr bwMode="auto">
                <a:xfrm rot="-1009859" flipH="1" flipV="1">
                  <a:off x="2151" y="2778"/>
                  <a:ext cx="232" cy="135"/>
                </a:xfrm>
                <a:custGeom>
                  <a:avLst/>
                  <a:gdLst>
                    <a:gd name="T0" fmla="*/ 8 w 517"/>
                    <a:gd name="T1" fmla="*/ 10 h 276"/>
                    <a:gd name="T2" fmla="*/ 2 w 517"/>
                    <a:gd name="T3" fmla="*/ 8 h 276"/>
                    <a:gd name="T4" fmla="*/ 1 w 517"/>
                    <a:gd name="T5" fmla="*/ 7 h 276"/>
                    <a:gd name="T6" fmla="*/ 0 w 517"/>
                    <a:gd name="T7" fmla="*/ 3 h 276"/>
                    <a:gd name="T8" fmla="*/ 0 w 517"/>
                    <a:gd name="T9" fmla="*/ 0 h 276"/>
                    <a:gd name="T10" fmla="*/ 7 w 517"/>
                    <a:gd name="T11" fmla="*/ 1 h 276"/>
                    <a:gd name="T12" fmla="*/ 10 w 517"/>
                    <a:gd name="T13" fmla="*/ 4 h 276"/>
                    <a:gd name="T14" fmla="*/ 10 w 517"/>
                    <a:gd name="T15" fmla="*/ 6 h 276"/>
                    <a:gd name="T16" fmla="*/ 11 w 517"/>
                    <a:gd name="T17" fmla="*/ 10 h 276"/>
                    <a:gd name="T18" fmla="*/ 13 w 517"/>
                    <a:gd name="T19" fmla="*/ 11 h 276"/>
                    <a:gd name="T20" fmla="*/ 18 w 517"/>
                    <a:gd name="T21" fmla="*/ 16 h 276"/>
                    <a:gd name="T22" fmla="*/ 21 w 517"/>
                    <a:gd name="T23" fmla="*/ 14 h 276"/>
                    <a:gd name="T24" fmla="*/ 21 w 517"/>
                    <a:gd name="T25" fmla="*/ 15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17"/>
                    <a:gd name="T40" fmla="*/ 0 h 276"/>
                    <a:gd name="T41" fmla="*/ 517 w 517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17" h="276">
                      <a:moveTo>
                        <a:pt x="205" y="172"/>
                      </a:moveTo>
                      <a:cubicBezTo>
                        <a:pt x="156" y="162"/>
                        <a:pt x="112" y="154"/>
                        <a:pt x="61" y="148"/>
                      </a:cubicBezTo>
                      <a:cubicBezTo>
                        <a:pt x="37" y="140"/>
                        <a:pt x="31" y="143"/>
                        <a:pt x="21" y="116"/>
                      </a:cubicBezTo>
                      <a:cubicBezTo>
                        <a:pt x="13" y="95"/>
                        <a:pt x="5" y="52"/>
                        <a:pt x="5" y="52"/>
                      </a:cubicBezTo>
                      <a:cubicBezTo>
                        <a:pt x="8" y="39"/>
                        <a:pt x="0" y="15"/>
                        <a:pt x="13" y="12"/>
                      </a:cubicBezTo>
                      <a:cubicBezTo>
                        <a:pt x="61" y="0"/>
                        <a:pt x="117" y="16"/>
                        <a:pt x="165" y="28"/>
                      </a:cubicBezTo>
                      <a:cubicBezTo>
                        <a:pt x="220" y="65"/>
                        <a:pt x="195" y="54"/>
                        <a:pt x="237" y="68"/>
                      </a:cubicBezTo>
                      <a:cubicBezTo>
                        <a:pt x="242" y="79"/>
                        <a:pt x="250" y="88"/>
                        <a:pt x="253" y="100"/>
                      </a:cubicBezTo>
                      <a:cubicBezTo>
                        <a:pt x="258" y="124"/>
                        <a:pt x="250" y="150"/>
                        <a:pt x="261" y="172"/>
                      </a:cubicBezTo>
                      <a:cubicBezTo>
                        <a:pt x="262" y="174"/>
                        <a:pt x="318" y="185"/>
                        <a:pt x="333" y="188"/>
                      </a:cubicBezTo>
                      <a:cubicBezTo>
                        <a:pt x="368" y="223"/>
                        <a:pt x="406" y="234"/>
                        <a:pt x="437" y="276"/>
                      </a:cubicBezTo>
                      <a:cubicBezTo>
                        <a:pt x="454" y="270"/>
                        <a:pt x="491" y="240"/>
                        <a:pt x="509" y="244"/>
                      </a:cubicBezTo>
                      <a:cubicBezTo>
                        <a:pt x="515" y="245"/>
                        <a:pt x="514" y="255"/>
                        <a:pt x="517" y="2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7" name="Freeform 167"/>
                <p:cNvSpPr>
                  <a:spLocks/>
                </p:cNvSpPr>
                <p:nvPr/>
              </p:nvSpPr>
              <p:spPr bwMode="auto">
                <a:xfrm rot="-6131847" flipH="1" flipV="1">
                  <a:off x="3423" y="2729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168"/>
                <p:cNvSpPr>
                  <a:spLocks/>
                </p:cNvSpPr>
                <p:nvPr/>
              </p:nvSpPr>
              <p:spPr bwMode="auto">
                <a:xfrm rot="-4964295" flipH="1" flipV="1">
                  <a:off x="2683" y="2432"/>
                  <a:ext cx="124" cy="154"/>
                </a:xfrm>
                <a:custGeom>
                  <a:avLst/>
                  <a:gdLst>
                    <a:gd name="T0" fmla="*/ 14 w 256"/>
                    <a:gd name="T1" fmla="*/ 1 h 343"/>
                    <a:gd name="T2" fmla="*/ 8 w 256"/>
                    <a:gd name="T3" fmla="*/ 2 h 343"/>
                    <a:gd name="T4" fmla="*/ 12 w 256"/>
                    <a:gd name="T5" fmla="*/ 6 h 343"/>
                    <a:gd name="T6" fmla="*/ 12 w 256"/>
                    <a:gd name="T7" fmla="*/ 7 h 343"/>
                    <a:gd name="T8" fmla="*/ 11 w 256"/>
                    <a:gd name="T9" fmla="*/ 8 h 343"/>
                    <a:gd name="T10" fmla="*/ 7 w 256"/>
                    <a:gd name="T11" fmla="*/ 8 h 343"/>
                    <a:gd name="T12" fmla="*/ 7 w 256"/>
                    <a:gd name="T13" fmla="*/ 13 h 343"/>
                    <a:gd name="T14" fmla="*/ 6 w 256"/>
                    <a:gd name="T15" fmla="*/ 14 h 343"/>
                    <a:gd name="T16" fmla="*/ 1 w 256"/>
                    <a:gd name="T17" fmla="*/ 13 h 343"/>
                    <a:gd name="T18" fmla="*/ 0 w 256"/>
                    <a:gd name="T19" fmla="*/ 12 h 3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6"/>
                    <a:gd name="T31" fmla="*/ 0 h 343"/>
                    <a:gd name="T32" fmla="*/ 256 w 256"/>
                    <a:gd name="T33" fmla="*/ 343 h 3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6" h="343">
                      <a:moveTo>
                        <a:pt x="256" y="28"/>
                      </a:moveTo>
                      <a:cubicBezTo>
                        <a:pt x="211" y="13"/>
                        <a:pt x="153" y="0"/>
                        <a:pt x="136" y="52"/>
                      </a:cubicBezTo>
                      <a:cubicBezTo>
                        <a:pt x="147" y="98"/>
                        <a:pt x="165" y="135"/>
                        <a:pt x="208" y="156"/>
                      </a:cubicBezTo>
                      <a:cubicBezTo>
                        <a:pt x="213" y="164"/>
                        <a:pt x="226" y="171"/>
                        <a:pt x="224" y="180"/>
                      </a:cubicBezTo>
                      <a:cubicBezTo>
                        <a:pt x="222" y="189"/>
                        <a:pt x="209" y="194"/>
                        <a:pt x="200" y="196"/>
                      </a:cubicBezTo>
                      <a:cubicBezTo>
                        <a:pt x="174" y="202"/>
                        <a:pt x="147" y="201"/>
                        <a:pt x="120" y="204"/>
                      </a:cubicBezTo>
                      <a:cubicBezTo>
                        <a:pt x="121" y="217"/>
                        <a:pt x="146" y="310"/>
                        <a:pt x="128" y="332"/>
                      </a:cubicBezTo>
                      <a:cubicBezTo>
                        <a:pt x="123" y="339"/>
                        <a:pt x="112" y="337"/>
                        <a:pt x="104" y="340"/>
                      </a:cubicBezTo>
                      <a:cubicBezTo>
                        <a:pt x="74" y="336"/>
                        <a:pt x="39" y="343"/>
                        <a:pt x="16" y="324"/>
                      </a:cubicBezTo>
                      <a:cubicBezTo>
                        <a:pt x="8" y="318"/>
                        <a:pt x="0" y="300"/>
                        <a:pt x="0" y="3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Freeform 169"/>
                <p:cNvSpPr>
                  <a:spLocks/>
                </p:cNvSpPr>
                <p:nvPr/>
              </p:nvSpPr>
              <p:spPr bwMode="auto">
                <a:xfrm rot="-4964295" flipH="1" flipV="1">
                  <a:off x="3325" y="2570"/>
                  <a:ext cx="189" cy="101"/>
                </a:xfrm>
                <a:custGeom>
                  <a:avLst/>
                  <a:gdLst>
                    <a:gd name="T0" fmla="*/ 0 w 387"/>
                    <a:gd name="T1" fmla="*/ 0 h 224"/>
                    <a:gd name="T2" fmla="*/ 0 w 387"/>
                    <a:gd name="T3" fmla="*/ 1 h 224"/>
                    <a:gd name="T4" fmla="*/ 0 w 387"/>
                    <a:gd name="T5" fmla="*/ 4 h 224"/>
                    <a:gd name="T6" fmla="*/ 2 w 387"/>
                    <a:gd name="T7" fmla="*/ 4 h 224"/>
                    <a:gd name="T8" fmla="*/ 5 w 387"/>
                    <a:gd name="T9" fmla="*/ 3 h 224"/>
                    <a:gd name="T10" fmla="*/ 9 w 387"/>
                    <a:gd name="T11" fmla="*/ 3 h 224"/>
                    <a:gd name="T12" fmla="*/ 10 w 387"/>
                    <a:gd name="T13" fmla="*/ 4 h 224"/>
                    <a:gd name="T14" fmla="*/ 11 w 387"/>
                    <a:gd name="T15" fmla="*/ 9 h 224"/>
                    <a:gd name="T16" fmla="*/ 17 w 387"/>
                    <a:gd name="T17" fmla="*/ 8 h 224"/>
                    <a:gd name="T18" fmla="*/ 18 w 387"/>
                    <a:gd name="T19" fmla="*/ 2 h 224"/>
                    <a:gd name="T20" fmla="*/ 22 w 387"/>
                    <a:gd name="T21" fmla="*/ 3 h 2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7"/>
                    <a:gd name="T34" fmla="*/ 0 h 224"/>
                    <a:gd name="T35" fmla="*/ 387 w 387"/>
                    <a:gd name="T36" fmla="*/ 224 h 2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7" h="224">
                      <a:moveTo>
                        <a:pt x="11" y="0"/>
                      </a:moveTo>
                      <a:cubicBezTo>
                        <a:pt x="8" y="8"/>
                        <a:pt x="3" y="16"/>
                        <a:pt x="3" y="24"/>
                      </a:cubicBezTo>
                      <a:cubicBezTo>
                        <a:pt x="3" y="51"/>
                        <a:pt x="0" y="80"/>
                        <a:pt x="11" y="104"/>
                      </a:cubicBezTo>
                      <a:cubicBezTo>
                        <a:pt x="14" y="112"/>
                        <a:pt x="27" y="99"/>
                        <a:pt x="35" y="96"/>
                      </a:cubicBezTo>
                      <a:cubicBezTo>
                        <a:pt x="104" y="66"/>
                        <a:pt x="35" y="91"/>
                        <a:pt x="91" y="72"/>
                      </a:cubicBezTo>
                      <a:cubicBezTo>
                        <a:pt x="115" y="75"/>
                        <a:pt x="141" y="71"/>
                        <a:pt x="163" y="80"/>
                      </a:cubicBezTo>
                      <a:cubicBezTo>
                        <a:pt x="171" y="83"/>
                        <a:pt x="170" y="96"/>
                        <a:pt x="171" y="104"/>
                      </a:cubicBezTo>
                      <a:cubicBezTo>
                        <a:pt x="186" y="222"/>
                        <a:pt x="148" y="188"/>
                        <a:pt x="203" y="224"/>
                      </a:cubicBezTo>
                      <a:cubicBezTo>
                        <a:pt x="248" y="216"/>
                        <a:pt x="266" y="221"/>
                        <a:pt x="291" y="184"/>
                      </a:cubicBezTo>
                      <a:cubicBezTo>
                        <a:pt x="280" y="140"/>
                        <a:pt x="245" y="77"/>
                        <a:pt x="307" y="56"/>
                      </a:cubicBezTo>
                      <a:cubicBezTo>
                        <a:pt x="335" y="62"/>
                        <a:pt x="362" y="77"/>
                        <a:pt x="387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Freeform 170"/>
                <p:cNvSpPr>
                  <a:spLocks/>
                </p:cNvSpPr>
                <p:nvPr/>
              </p:nvSpPr>
              <p:spPr bwMode="auto">
                <a:xfrm rot="-4964295" flipH="1" flipV="1">
                  <a:off x="2160" y="2512"/>
                  <a:ext cx="169" cy="172"/>
                </a:xfrm>
                <a:custGeom>
                  <a:avLst/>
                  <a:gdLst>
                    <a:gd name="T0" fmla="*/ 14 w 346"/>
                    <a:gd name="T1" fmla="*/ 0 h 384"/>
                    <a:gd name="T2" fmla="*/ 15 w 346"/>
                    <a:gd name="T3" fmla="*/ 4 h 384"/>
                    <a:gd name="T4" fmla="*/ 17 w 346"/>
                    <a:gd name="T5" fmla="*/ 4 h 384"/>
                    <a:gd name="T6" fmla="*/ 20 w 346"/>
                    <a:gd name="T7" fmla="*/ 6 h 384"/>
                    <a:gd name="T8" fmla="*/ 20 w 346"/>
                    <a:gd name="T9" fmla="*/ 8 h 384"/>
                    <a:gd name="T10" fmla="*/ 14 w 346"/>
                    <a:gd name="T11" fmla="*/ 8 h 384"/>
                    <a:gd name="T12" fmla="*/ 7 w 346"/>
                    <a:gd name="T13" fmla="*/ 8 h 384"/>
                    <a:gd name="T14" fmla="*/ 3 w 346"/>
                    <a:gd name="T15" fmla="*/ 5 h 384"/>
                    <a:gd name="T16" fmla="*/ 0 w 346"/>
                    <a:gd name="T17" fmla="*/ 6 h 384"/>
                    <a:gd name="T18" fmla="*/ 3 w 346"/>
                    <a:gd name="T19" fmla="*/ 12 h 384"/>
                    <a:gd name="T20" fmla="*/ 6 w 346"/>
                    <a:gd name="T21" fmla="*/ 13 h 384"/>
                    <a:gd name="T22" fmla="*/ 5 w 346"/>
                    <a:gd name="T23" fmla="*/ 15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"/>
                    <a:gd name="T37" fmla="*/ 0 h 384"/>
                    <a:gd name="T38" fmla="*/ 346 w 346"/>
                    <a:gd name="T39" fmla="*/ 384 h 3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" h="384">
                      <a:moveTo>
                        <a:pt x="250" y="0"/>
                      </a:moveTo>
                      <a:cubicBezTo>
                        <a:pt x="253" y="32"/>
                        <a:pt x="247" y="66"/>
                        <a:pt x="258" y="96"/>
                      </a:cubicBezTo>
                      <a:cubicBezTo>
                        <a:pt x="262" y="107"/>
                        <a:pt x="280" y="106"/>
                        <a:pt x="290" y="112"/>
                      </a:cubicBezTo>
                      <a:cubicBezTo>
                        <a:pt x="318" y="128"/>
                        <a:pt x="320" y="134"/>
                        <a:pt x="346" y="160"/>
                      </a:cubicBezTo>
                      <a:cubicBezTo>
                        <a:pt x="343" y="171"/>
                        <a:pt x="345" y="183"/>
                        <a:pt x="338" y="192"/>
                      </a:cubicBezTo>
                      <a:cubicBezTo>
                        <a:pt x="319" y="215"/>
                        <a:pt x="264" y="189"/>
                        <a:pt x="242" y="184"/>
                      </a:cubicBezTo>
                      <a:cubicBezTo>
                        <a:pt x="203" y="158"/>
                        <a:pt x="165" y="170"/>
                        <a:pt x="122" y="184"/>
                      </a:cubicBezTo>
                      <a:cubicBezTo>
                        <a:pt x="76" y="175"/>
                        <a:pt x="72" y="171"/>
                        <a:pt x="58" y="128"/>
                      </a:cubicBezTo>
                      <a:cubicBezTo>
                        <a:pt x="51" y="130"/>
                        <a:pt x="12" y="141"/>
                        <a:pt x="10" y="152"/>
                      </a:cubicBezTo>
                      <a:cubicBezTo>
                        <a:pt x="0" y="221"/>
                        <a:pt x="16" y="254"/>
                        <a:pt x="58" y="296"/>
                      </a:cubicBezTo>
                      <a:cubicBezTo>
                        <a:pt x="68" y="306"/>
                        <a:pt x="100" y="327"/>
                        <a:pt x="114" y="336"/>
                      </a:cubicBezTo>
                      <a:cubicBezTo>
                        <a:pt x="104" y="384"/>
                        <a:pt x="120" y="376"/>
                        <a:pt x="82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1" name="Freeform 171"/>
                <p:cNvSpPr>
                  <a:spLocks/>
                </p:cNvSpPr>
                <p:nvPr/>
              </p:nvSpPr>
              <p:spPr bwMode="auto">
                <a:xfrm rot="-4964295" flipH="1" flipV="1">
                  <a:off x="2971" y="2653"/>
                  <a:ext cx="121" cy="167"/>
                </a:xfrm>
                <a:custGeom>
                  <a:avLst/>
                  <a:gdLst>
                    <a:gd name="T0" fmla="*/ 22 w 212"/>
                    <a:gd name="T1" fmla="*/ 4 h 330"/>
                    <a:gd name="T2" fmla="*/ 15 w 212"/>
                    <a:gd name="T3" fmla="*/ 1 h 330"/>
                    <a:gd name="T4" fmla="*/ 10 w 212"/>
                    <a:gd name="T5" fmla="*/ 11 h 330"/>
                    <a:gd name="T6" fmla="*/ 11 w 212"/>
                    <a:gd name="T7" fmla="*/ 17 h 330"/>
                    <a:gd name="T8" fmla="*/ 1 w 212"/>
                    <a:gd name="T9" fmla="*/ 18 h 330"/>
                    <a:gd name="T10" fmla="*/ 1 w 212"/>
                    <a:gd name="T11" fmla="*/ 22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2"/>
                    <a:gd name="T19" fmla="*/ 0 h 330"/>
                    <a:gd name="T20" fmla="*/ 212 w 212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2" h="330">
                      <a:moveTo>
                        <a:pt x="212" y="50"/>
                      </a:moveTo>
                      <a:cubicBezTo>
                        <a:pt x="200" y="1"/>
                        <a:pt x="189" y="0"/>
                        <a:pt x="140" y="10"/>
                      </a:cubicBezTo>
                      <a:cubicBezTo>
                        <a:pt x="74" y="43"/>
                        <a:pt x="98" y="86"/>
                        <a:pt x="92" y="170"/>
                      </a:cubicBezTo>
                      <a:cubicBezTo>
                        <a:pt x="95" y="199"/>
                        <a:pt x="107" y="229"/>
                        <a:pt x="100" y="258"/>
                      </a:cubicBezTo>
                      <a:cubicBezTo>
                        <a:pt x="94" y="282"/>
                        <a:pt x="34" y="249"/>
                        <a:pt x="12" y="274"/>
                      </a:cubicBezTo>
                      <a:cubicBezTo>
                        <a:pt x="0" y="288"/>
                        <a:pt x="12" y="311"/>
                        <a:pt x="12" y="3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AutoShape 172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096" y="2671"/>
                  <a:ext cx="67" cy="62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3" name="AutoShape 173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2702" y="2706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4" name="Freeform 174"/>
                <p:cNvSpPr>
                  <a:spLocks/>
                </p:cNvSpPr>
                <p:nvPr/>
              </p:nvSpPr>
              <p:spPr bwMode="auto">
                <a:xfrm rot="-4617772" flipH="1" flipV="1">
                  <a:off x="2660" y="2915"/>
                  <a:ext cx="91" cy="257"/>
                </a:xfrm>
                <a:custGeom>
                  <a:avLst/>
                  <a:gdLst>
                    <a:gd name="T0" fmla="*/ 15 w 142"/>
                    <a:gd name="T1" fmla="*/ 0 h 600"/>
                    <a:gd name="T2" fmla="*/ 3 w 142"/>
                    <a:gd name="T3" fmla="*/ 1 h 600"/>
                    <a:gd name="T4" fmla="*/ 1 w 142"/>
                    <a:gd name="T5" fmla="*/ 3 h 600"/>
                    <a:gd name="T6" fmla="*/ 2 w 142"/>
                    <a:gd name="T7" fmla="*/ 5 h 600"/>
                    <a:gd name="T8" fmla="*/ 19 w 142"/>
                    <a:gd name="T9" fmla="*/ 8 h 600"/>
                    <a:gd name="T10" fmla="*/ 12 w 142"/>
                    <a:gd name="T11" fmla="*/ 11 h 600"/>
                    <a:gd name="T12" fmla="*/ 10 w 142"/>
                    <a:gd name="T13" fmla="*/ 17 h 600"/>
                    <a:gd name="T14" fmla="*/ 18 w 142"/>
                    <a:gd name="T15" fmla="*/ 18 h 600"/>
                    <a:gd name="T16" fmla="*/ 22 w 142"/>
                    <a:gd name="T17" fmla="*/ 18 h 600"/>
                    <a:gd name="T18" fmla="*/ 24 w 142"/>
                    <a:gd name="T19" fmla="*/ 20 h 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2"/>
                    <a:gd name="T31" fmla="*/ 0 h 600"/>
                    <a:gd name="T32" fmla="*/ 142 w 142"/>
                    <a:gd name="T33" fmla="*/ 600 h 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2" h="600">
                      <a:moveTo>
                        <a:pt x="91" y="0"/>
                      </a:moveTo>
                      <a:cubicBezTo>
                        <a:pt x="63" y="6"/>
                        <a:pt x="37" y="5"/>
                        <a:pt x="19" y="32"/>
                      </a:cubicBezTo>
                      <a:cubicBezTo>
                        <a:pt x="10" y="46"/>
                        <a:pt x="3" y="80"/>
                        <a:pt x="3" y="80"/>
                      </a:cubicBezTo>
                      <a:cubicBezTo>
                        <a:pt x="6" y="104"/>
                        <a:pt x="0" y="130"/>
                        <a:pt x="11" y="152"/>
                      </a:cubicBezTo>
                      <a:cubicBezTo>
                        <a:pt x="27" y="184"/>
                        <a:pt x="81" y="226"/>
                        <a:pt x="115" y="248"/>
                      </a:cubicBezTo>
                      <a:cubicBezTo>
                        <a:pt x="129" y="291"/>
                        <a:pt x="108" y="314"/>
                        <a:pt x="67" y="328"/>
                      </a:cubicBezTo>
                      <a:cubicBezTo>
                        <a:pt x="30" y="384"/>
                        <a:pt x="23" y="383"/>
                        <a:pt x="59" y="496"/>
                      </a:cubicBezTo>
                      <a:cubicBezTo>
                        <a:pt x="65" y="514"/>
                        <a:pt x="91" y="517"/>
                        <a:pt x="107" y="528"/>
                      </a:cubicBezTo>
                      <a:cubicBezTo>
                        <a:pt x="115" y="533"/>
                        <a:pt x="131" y="544"/>
                        <a:pt x="131" y="544"/>
                      </a:cubicBezTo>
                      <a:cubicBezTo>
                        <a:pt x="142" y="578"/>
                        <a:pt x="139" y="560"/>
                        <a:pt x="139" y="60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AutoShape 175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3381" y="3065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6" name="AutoShape 176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2917" y="2950"/>
                  <a:ext cx="67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7" name="AutoShape 177"/>
                <p:cNvSpPr>
                  <a:spLocks noChangeArrowheads="1"/>
                </p:cNvSpPr>
                <p:nvPr/>
              </p:nvSpPr>
              <p:spPr bwMode="auto">
                <a:xfrm rot="-3175748" flipH="1" flipV="1">
                  <a:off x="2345" y="2961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8" name="AutoShape 178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332" y="2819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199" name="Freeform 179"/>
                <p:cNvSpPr>
                  <a:spLocks/>
                </p:cNvSpPr>
                <p:nvPr/>
              </p:nvSpPr>
              <p:spPr bwMode="auto">
                <a:xfrm rot="181173" flipH="1" flipV="1">
                  <a:off x="2931" y="3015"/>
                  <a:ext cx="81" cy="215"/>
                </a:xfrm>
                <a:custGeom>
                  <a:avLst/>
                  <a:gdLst>
                    <a:gd name="T0" fmla="*/ 5 w 180"/>
                    <a:gd name="T1" fmla="*/ 0 h 440"/>
                    <a:gd name="T2" fmla="*/ 1 w 180"/>
                    <a:gd name="T3" fmla="*/ 3 h 440"/>
                    <a:gd name="T4" fmla="*/ 2 w 180"/>
                    <a:gd name="T5" fmla="*/ 12 h 440"/>
                    <a:gd name="T6" fmla="*/ 5 w 180"/>
                    <a:gd name="T7" fmla="*/ 16 h 440"/>
                    <a:gd name="T8" fmla="*/ 7 w 180"/>
                    <a:gd name="T9" fmla="*/ 17 h 440"/>
                    <a:gd name="T10" fmla="*/ 7 w 180"/>
                    <a:gd name="T11" fmla="*/ 20 h 440"/>
                    <a:gd name="T12" fmla="*/ 5 w 180"/>
                    <a:gd name="T13" fmla="*/ 21 h 440"/>
                    <a:gd name="T14" fmla="*/ 1 w 180"/>
                    <a:gd name="T15" fmla="*/ 22 h 440"/>
                    <a:gd name="T16" fmla="*/ 2 w 180"/>
                    <a:gd name="T17" fmla="*/ 25 h 4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"/>
                    <a:gd name="T28" fmla="*/ 0 h 440"/>
                    <a:gd name="T29" fmla="*/ 180 w 180"/>
                    <a:gd name="T30" fmla="*/ 440 h 4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" h="440">
                      <a:moveTo>
                        <a:pt x="128" y="0"/>
                      </a:moveTo>
                      <a:cubicBezTo>
                        <a:pt x="76" y="9"/>
                        <a:pt x="60" y="20"/>
                        <a:pt x="24" y="56"/>
                      </a:cubicBezTo>
                      <a:cubicBezTo>
                        <a:pt x="30" y="164"/>
                        <a:pt x="0" y="170"/>
                        <a:pt x="56" y="216"/>
                      </a:cubicBezTo>
                      <a:cubicBezTo>
                        <a:pt x="77" y="234"/>
                        <a:pt x="103" y="261"/>
                        <a:pt x="128" y="272"/>
                      </a:cubicBezTo>
                      <a:cubicBezTo>
                        <a:pt x="143" y="279"/>
                        <a:pt x="176" y="288"/>
                        <a:pt x="176" y="288"/>
                      </a:cubicBezTo>
                      <a:cubicBezTo>
                        <a:pt x="173" y="307"/>
                        <a:pt x="180" y="329"/>
                        <a:pt x="168" y="344"/>
                      </a:cubicBezTo>
                      <a:cubicBezTo>
                        <a:pt x="158" y="357"/>
                        <a:pt x="136" y="356"/>
                        <a:pt x="120" y="360"/>
                      </a:cubicBezTo>
                      <a:cubicBezTo>
                        <a:pt x="90" y="367"/>
                        <a:pt x="62" y="377"/>
                        <a:pt x="32" y="384"/>
                      </a:cubicBezTo>
                      <a:cubicBezTo>
                        <a:pt x="35" y="397"/>
                        <a:pt x="38" y="440"/>
                        <a:pt x="56" y="4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Freeform 180"/>
                <p:cNvSpPr>
                  <a:spLocks/>
                </p:cNvSpPr>
                <p:nvPr/>
              </p:nvSpPr>
              <p:spPr bwMode="auto">
                <a:xfrm rot="181173" flipH="1" flipV="1">
                  <a:off x="3355" y="2897"/>
                  <a:ext cx="135" cy="203"/>
                </a:xfrm>
                <a:custGeom>
                  <a:avLst/>
                  <a:gdLst>
                    <a:gd name="T0" fmla="*/ 12 w 300"/>
                    <a:gd name="T1" fmla="*/ 0 h 416"/>
                    <a:gd name="T2" fmla="*/ 5 w 300"/>
                    <a:gd name="T3" fmla="*/ 4 h 416"/>
                    <a:gd name="T4" fmla="*/ 5 w 300"/>
                    <a:gd name="T5" fmla="*/ 19 h 416"/>
                    <a:gd name="T6" fmla="*/ 8 w 300"/>
                    <a:gd name="T7" fmla="*/ 20 h 416"/>
                    <a:gd name="T8" fmla="*/ 8 w 300"/>
                    <a:gd name="T9" fmla="*/ 23 h 416"/>
                    <a:gd name="T10" fmla="*/ 0 w 300"/>
                    <a:gd name="T11" fmla="*/ 22 h 4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0"/>
                    <a:gd name="T19" fmla="*/ 0 h 416"/>
                    <a:gd name="T20" fmla="*/ 300 w 300"/>
                    <a:gd name="T21" fmla="*/ 416 h 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0" h="416">
                      <a:moveTo>
                        <a:pt x="296" y="0"/>
                      </a:moveTo>
                      <a:cubicBezTo>
                        <a:pt x="259" y="111"/>
                        <a:pt x="300" y="70"/>
                        <a:pt x="136" y="80"/>
                      </a:cubicBezTo>
                      <a:cubicBezTo>
                        <a:pt x="59" y="132"/>
                        <a:pt x="101" y="259"/>
                        <a:pt x="112" y="336"/>
                      </a:cubicBezTo>
                      <a:cubicBezTo>
                        <a:pt x="113" y="342"/>
                        <a:pt x="156" y="347"/>
                        <a:pt x="184" y="352"/>
                      </a:cubicBezTo>
                      <a:cubicBezTo>
                        <a:pt x="215" y="372"/>
                        <a:pt x="245" y="398"/>
                        <a:pt x="192" y="416"/>
                      </a:cubicBezTo>
                      <a:cubicBezTo>
                        <a:pt x="120" y="407"/>
                        <a:pt x="74" y="392"/>
                        <a:pt x="0" y="3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AutoShape 181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2870" y="2515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202" name="AutoShape 182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257" y="2471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203" name="AutoShape 183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543" y="2490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204" name="Freeform 184"/>
                <p:cNvSpPr>
                  <a:spLocks/>
                </p:cNvSpPr>
                <p:nvPr/>
              </p:nvSpPr>
              <p:spPr bwMode="auto">
                <a:xfrm>
                  <a:off x="3020" y="2461"/>
                  <a:ext cx="238" cy="206"/>
                </a:xfrm>
                <a:custGeom>
                  <a:avLst/>
                  <a:gdLst>
                    <a:gd name="T0" fmla="*/ 22 w 528"/>
                    <a:gd name="T1" fmla="*/ 0 h 422"/>
                    <a:gd name="T2" fmla="*/ 20 w 528"/>
                    <a:gd name="T3" fmla="*/ 6 h 422"/>
                    <a:gd name="T4" fmla="*/ 13 w 528"/>
                    <a:gd name="T5" fmla="*/ 11 h 422"/>
                    <a:gd name="T6" fmla="*/ 13 w 528"/>
                    <a:gd name="T7" fmla="*/ 20 h 422"/>
                    <a:gd name="T8" fmla="*/ 12 w 528"/>
                    <a:gd name="T9" fmla="*/ 21 h 422"/>
                    <a:gd name="T10" fmla="*/ 8 w 528"/>
                    <a:gd name="T11" fmla="*/ 22 h 422"/>
                    <a:gd name="T12" fmla="*/ 0 w 528"/>
                    <a:gd name="T13" fmla="*/ 22 h 422"/>
                    <a:gd name="T14" fmla="*/ 0 w 528"/>
                    <a:gd name="T15" fmla="*/ 21 h 4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422"/>
                    <a:gd name="T26" fmla="*/ 528 w 528"/>
                    <a:gd name="T27" fmla="*/ 422 h 4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422">
                      <a:moveTo>
                        <a:pt x="528" y="0"/>
                      </a:moveTo>
                      <a:cubicBezTo>
                        <a:pt x="455" y="15"/>
                        <a:pt x="444" y="39"/>
                        <a:pt x="488" y="104"/>
                      </a:cubicBezTo>
                      <a:cubicBezTo>
                        <a:pt x="470" y="233"/>
                        <a:pt x="489" y="191"/>
                        <a:pt x="304" y="200"/>
                      </a:cubicBezTo>
                      <a:cubicBezTo>
                        <a:pt x="282" y="267"/>
                        <a:pt x="304" y="190"/>
                        <a:pt x="304" y="344"/>
                      </a:cubicBezTo>
                      <a:cubicBezTo>
                        <a:pt x="304" y="358"/>
                        <a:pt x="309" y="379"/>
                        <a:pt x="296" y="384"/>
                      </a:cubicBezTo>
                      <a:cubicBezTo>
                        <a:pt x="261" y="398"/>
                        <a:pt x="221" y="389"/>
                        <a:pt x="184" y="392"/>
                      </a:cubicBezTo>
                      <a:cubicBezTo>
                        <a:pt x="95" y="422"/>
                        <a:pt x="153" y="409"/>
                        <a:pt x="8" y="400"/>
                      </a:cubicBezTo>
                      <a:cubicBezTo>
                        <a:pt x="5" y="392"/>
                        <a:pt x="0" y="376"/>
                        <a:pt x="0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Freeform 185"/>
                <p:cNvSpPr>
                  <a:spLocks/>
                </p:cNvSpPr>
                <p:nvPr/>
              </p:nvSpPr>
              <p:spPr bwMode="auto">
                <a:xfrm>
                  <a:off x="2844" y="2467"/>
                  <a:ext cx="130" cy="216"/>
                </a:xfrm>
                <a:custGeom>
                  <a:avLst/>
                  <a:gdLst>
                    <a:gd name="T0" fmla="*/ 0 w 288"/>
                    <a:gd name="T1" fmla="*/ 6 h 444"/>
                    <a:gd name="T2" fmla="*/ 5 w 288"/>
                    <a:gd name="T3" fmla="*/ 3 h 444"/>
                    <a:gd name="T4" fmla="*/ 12 w 288"/>
                    <a:gd name="T5" fmla="*/ 3 h 444"/>
                    <a:gd name="T6" fmla="*/ 12 w 288"/>
                    <a:gd name="T7" fmla="*/ 9 h 444"/>
                    <a:gd name="T8" fmla="*/ 11 w 288"/>
                    <a:gd name="T9" fmla="*/ 10 h 444"/>
                    <a:gd name="T10" fmla="*/ 10 w 288"/>
                    <a:gd name="T11" fmla="*/ 11 h 444"/>
                    <a:gd name="T12" fmla="*/ 7 w 288"/>
                    <a:gd name="T13" fmla="*/ 13 h 444"/>
                    <a:gd name="T14" fmla="*/ 5 w 288"/>
                    <a:gd name="T15" fmla="*/ 25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8"/>
                    <a:gd name="T25" fmla="*/ 0 h 444"/>
                    <a:gd name="T26" fmla="*/ 288 w 28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8" h="444">
                      <a:moveTo>
                        <a:pt x="0" y="108"/>
                      </a:moveTo>
                      <a:cubicBezTo>
                        <a:pt x="39" y="95"/>
                        <a:pt x="78" y="83"/>
                        <a:pt x="112" y="60"/>
                      </a:cubicBezTo>
                      <a:cubicBezTo>
                        <a:pt x="152" y="0"/>
                        <a:pt x="228" y="37"/>
                        <a:pt x="288" y="52"/>
                      </a:cubicBezTo>
                      <a:cubicBezTo>
                        <a:pt x="285" y="87"/>
                        <a:pt x="284" y="121"/>
                        <a:pt x="280" y="156"/>
                      </a:cubicBezTo>
                      <a:cubicBezTo>
                        <a:pt x="279" y="167"/>
                        <a:pt x="280" y="180"/>
                        <a:pt x="272" y="188"/>
                      </a:cubicBezTo>
                      <a:cubicBezTo>
                        <a:pt x="264" y="196"/>
                        <a:pt x="251" y="193"/>
                        <a:pt x="240" y="196"/>
                      </a:cubicBezTo>
                      <a:cubicBezTo>
                        <a:pt x="227" y="236"/>
                        <a:pt x="209" y="228"/>
                        <a:pt x="168" y="236"/>
                      </a:cubicBezTo>
                      <a:cubicBezTo>
                        <a:pt x="99" y="282"/>
                        <a:pt x="120" y="368"/>
                        <a:pt x="120" y="4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AutoShape 186"/>
                <p:cNvSpPr>
                  <a:spLocks noChangeArrowheads="1"/>
                </p:cNvSpPr>
                <p:nvPr/>
              </p:nvSpPr>
              <p:spPr bwMode="auto">
                <a:xfrm rot="-4964295" flipH="1" flipV="1">
                  <a:off x="3740" y="2519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207" name="Freeform 187"/>
                <p:cNvSpPr>
                  <a:spLocks/>
                </p:cNvSpPr>
                <p:nvPr/>
              </p:nvSpPr>
              <p:spPr bwMode="auto">
                <a:xfrm rot="-6131847" flipH="1" flipV="1">
                  <a:off x="3472" y="2577"/>
                  <a:ext cx="136" cy="140"/>
                </a:xfrm>
                <a:custGeom>
                  <a:avLst/>
                  <a:gdLst>
                    <a:gd name="T0" fmla="*/ 4 w 279"/>
                    <a:gd name="T1" fmla="*/ 0 h 312"/>
                    <a:gd name="T2" fmla="*/ 0 w 279"/>
                    <a:gd name="T3" fmla="*/ 2 h 312"/>
                    <a:gd name="T4" fmla="*/ 8 w 279"/>
                    <a:gd name="T5" fmla="*/ 5 h 312"/>
                    <a:gd name="T6" fmla="*/ 8 w 279"/>
                    <a:gd name="T7" fmla="*/ 10 h 312"/>
                    <a:gd name="T8" fmla="*/ 13 w 279"/>
                    <a:gd name="T9" fmla="*/ 10 h 312"/>
                    <a:gd name="T10" fmla="*/ 15 w 279"/>
                    <a:gd name="T11" fmla="*/ 13 h 3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9"/>
                    <a:gd name="T19" fmla="*/ 0 h 312"/>
                    <a:gd name="T20" fmla="*/ 279 w 279"/>
                    <a:gd name="T21" fmla="*/ 312 h 3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9" h="312">
                      <a:moveTo>
                        <a:pt x="80" y="0"/>
                      </a:moveTo>
                      <a:cubicBezTo>
                        <a:pt x="38" y="8"/>
                        <a:pt x="14" y="14"/>
                        <a:pt x="0" y="56"/>
                      </a:cubicBezTo>
                      <a:cubicBezTo>
                        <a:pt x="13" y="149"/>
                        <a:pt x="26" y="120"/>
                        <a:pt x="136" y="128"/>
                      </a:cubicBezTo>
                      <a:cubicBezTo>
                        <a:pt x="132" y="152"/>
                        <a:pt x="114" y="231"/>
                        <a:pt x="136" y="248"/>
                      </a:cubicBezTo>
                      <a:cubicBezTo>
                        <a:pt x="161" y="268"/>
                        <a:pt x="200" y="253"/>
                        <a:pt x="232" y="256"/>
                      </a:cubicBezTo>
                      <a:cubicBezTo>
                        <a:pt x="255" y="272"/>
                        <a:pt x="279" y="282"/>
                        <a:pt x="264" y="3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Freeform 188"/>
                <p:cNvSpPr>
                  <a:spLocks/>
                </p:cNvSpPr>
                <p:nvPr/>
              </p:nvSpPr>
              <p:spPr bwMode="auto">
                <a:xfrm>
                  <a:off x="2970" y="2475"/>
                  <a:ext cx="171" cy="124"/>
                </a:xfrm>
                <a:custGeom>
                  <a:avLst/>
                  <a:gdLst>
                    <a:gd name="T0" fmla="*/ 171 w 171"/>
                    <a:gd name="T1" fmla="*/ 36 h 124"/>
                    <a:gd name="T2" fmla="*/ 131 w 171"/>
                    <a:gd name="T3" fmla="*/ 0 h 124"/>
                    <a:gd name="T4" fmla="*/ 91 w 171"/>
                    <a:gd name="T5" fmla="*/ 40 h 124"/>
                    <a:gd name="T6" fmla="*/ 95 w 171"/>
                    <a:gd name="T7" fmla="*/ 52 h 124"/>
                    <a:gd name="T8" fmla="*/ 139 w 171"/>
                    <a:gd name="T9" fmla="*/ 72 h 124"/>
                    <a:gd name="T10" fmla="*/ 127 w 171"/>
                    <a:gd name="T11" fmla="*/ 100 h 124"/>
                    <a:gd name="T12" fmla="*/ 7 w 171"/>
                    <a:gd name="T13" fmla="*/ 100 h 124"/>
                    <a:gd name="T14" fmla="*/ 7 w 171"/>
                    <a:gd name="T15" fmla="*/ 124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1"/>
                    <a:gd name="T25" fmla="*/ 0 h 124"/>
                    <a:gd name="T26" fmla="*/ 171 w 171"/>
                    <a:gd name="T27" fmla="*/ 124 h 1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1" h="124">
                      <a:moveTo>
                        <a:pt x="171" y="36"/>
                      </a:moveTo>
                      <a:cubicBezTo>
                        <a:pt x="156" y="14"/>
                        <a:pt x="155" y="8"/>
                        <a:pt x="131" y="0"/>
                      </a:cubicBezTo>
                      <a:cubicBezTo>
                        <a:pt x="93" y="4"/>
                        <a:pt x="82" y="1"/>
                        <a:pt x="91" y="40"/>
                      </a:cubicBezTo>
                      <a:cubicBezTo>
                        <a:pt x="92" y="44"/>
                        <a:pt x="92" y="49"/>
                        <a:pt x="95" y="52"/>
                      </a:cubicBezTo>
                      <a:cubicBezTo>
                        <a:pt x="104" y="61"/>
                        <a:pt x="127" y="64"/>
                        <a:pt x="139" y="72"/>
                      </a:cubicBezTo>
                      <a:cubicBezTo>
                        <a:pt x="145" y="89"/>
                        <a:pt x="144" y="94"/>
                        <a:pt x="127" y="100"/>
                      </a:cubicBezTo>
                      <a:cubicBezTo>
                        <a:pt x="103" y="98"/>
                        <a:pt x="29" y="90"/>
                        <a:pt x="7" y="100"/>
                      </a:cubicBezTo>
                      <a:cubicBezTo>
                        <a:pt x="0" y="103"/>
                        <a:pt x="7" y="116"/>
                        <a:pt x="7" y="1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Freeform 189"/>
                <p:cNvSpPr>
                  <a:spLocks/>
                </p:cNvSpPr>
                <p:nvPr/>
              </p:nvSpPr>
              <p:spPr bwMode="auto">
                <a:xfrm>
                  <a:off x="2629" y="2563"/>
                  <a:ext cx="248" cy="72"/>
                </a:xfrm>
                <a:custGeom>
                  <a:avLst/>
                  <a:gdLst>
                    <a:gd name="T0" fmla="*/ 208 w 248"/>
                    <a:gd name="T1" fmla="*/ 12 h 72"/>
                    <a:gd name="T2" fmla="*/ 232 w 248"/>
                    <a:gd name="T3" fmla="*/ 28 h 72"/>
                    <a:gd name="T4" fmla="*/ 248 w 248"/>
                    <a:gd name="T5" fmla="*/ 52 h 72"/>
                    <a:gd name="T6" fmla="*/ 204 w 248"/>
                    <a:gd name="T7" fmla="*/ 72 h 72"/>
                    <a:gd name="T8" fmla="*/ 152 w 248"/>
                    <a:gd name="T9" fmla="*/ 68 h 72"/>
                    <a:gd name="T10" fmla="*/ 128 w 248"/>
                    <a:gd name="T11" fmla="*/ 60 h 72"/>
                    <a:gd name="T12" fmla="*/ 36 w 248"/>
                    <a:gd name="T13" fmla="*/ 0 h 72"/>
                    <a:gd name="T14" fmla="*/ 8 w 248"/>
                    <a:gd name="T15" fmla="*/ 68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72"/>
                    <a:gd name="T26" fmla="*/ 248 w 248"/>
                    <a:gd name="T27" fmla="*/ 72 h 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72">
                      <a:moveTo>
                        <a:pt x="208" y="12"/>
                      </a:moveTo>
                      <a:cubicBezTo>
                        <a:pt x="222" y="17"/>
                        <a:pt x="222" y="15"/>
                        <a:pt x="232" y="28"/>
                      </a:cubicBezTo>
                      <a:cubicBezTo>
                        <a:pt x="238" y="36"/>
                        <a:pt x="248" y="52"/>
                        <a:pt x="248" y="52"/>
                      </a:cubicBezTo>
                      <a:cubicBezTo>
                        <a:pt x="236" y="70"/>
                        <a:pt x="227" y="68"/>
                        <a:pt x="204" y="72"/>
                      </a:cubicBezTo>
                      <a:cubicBezTo>
                        <a:pt x="187" y="71"/>
                        <a:pt x="169" y="71"/>
                        <a:pt x="152" y="68"/>
                      </a:cubicBezTo>
                      <a:cubicBezTo>
                        <a:pt x="144" y="67"/>
                        <a:pt x="128" y="60"/>
                        <a:pt x="128" y="60"/>
                      </a:cubicBezTo>
                      <a:cubicBezTo>
                        <a:pt x="111" y="10"/>
                        <a:pt x="80" y="15"/>
                        <a:pt x="36" y="0"/>
                      </a:cubicBezTo>
                      <a:cubicBezTo>
                        <a:pt x="0" y="12"/>
                        <a:pt x="8" y="30"/>
                        <a:pt x="8" y="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AutoShape 190"/>
                <p:cNvSpPr>
                  <a:spLocks noChangeArrowheads="1"/>
                </p:cNvSpPr>
                <p:nvPr/>
              </p:nvSpPr>
              <p:spPr bwMode="auto">
                <a:xfrm rot="3538094" flipV="1">
                  <a:off x="2243" y="2717"/>
                  <a:ext cx="66" cy="61"/>
                </a:xfrm>
                <a:prstGeom prst="diamond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l"/>
                  <a:endParaRPr lang="fr-FR"/>
                </a:p>
              </p:txBody>
            </p:sp>
            <p:sp>
              <p:nvSpPr>
                <p:cNvPr id="211" name="Freeform 191"/>
                <p:cNvSpPr>
                  <a:spLocks/>
                </p:cNvSpPr>
                <p:nvPr/>
              </p:nvSpPr>
              <p:spPr bwMode="auto">
                <a:xfrm>
                  <a:off x="1637" y="2487"/>
                  <a:ext cx="233" cy="157"/>
                </a:xfrm>
                <a:custGeom>
                  <a:avLst/>
                  <a:gdLst>
                    <a:gd name="T0" fmla="*/ 228 w 233"/>
                    <a:gd name="T1" fmla="*/ 0 h 157"/>
                    <a:gd name="T2" fmla="*/ 174 w 233"/>
                    <a:gd name="T3" fmla="*/ 36 h 157"/>
                    <a:gd name="T4" fmla="*/ 180 w 233"/>
                    <a:gd name="T5" fmla="*/ 84 h 157"/>
                    <a:gd name="T6" fmla="*/ 216 w 233"/>
                    <a:gd name="T7" fmla="*/ 96 h 157"/>
                    <a:gd name="T8" fmla="*/ 156 w 233"/>
                    <a:gd name="T9" fmla="*/ 144 h 157"/>
                    <a:gd name="T10" fmla="*/ 132 w 233"/>
                    <a:gd name="T11" fmla="*/ 108 h 157"/>
                    <a:gd name="T12" fmla="*/ 120 w 233"/>
                    <a:gd name="T13" fmla="*/ 72 h 157"/>
                    <a:gd name="T14" fmla="*/ 84 w 233"/>
                    <a:gd name="T15" fmla="*/ 54 h 157"/>
                    <a:gd name="T16" fmla="*/ 0 w 233"/>
                    <a:gd name="T17" fmla="*/ 96 h 1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3"/>
                    <a:gd name="T28" fmla="*/ 0 h 157"/>
                    <a:gd name="T29" fmla="*/ 233 w 233"/>
                    <a:gd name="T30" fmla="*/ 157 h 1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3" h="157">
                      <a:moveTo>
                        <a:pt x="228" y="0"/>
                      </a:moveTo>
                      <a:cubicBezTo>
                        <a:pt x="198" y="6"/>
                        <a:pt x="184" y="6"/>
                        <a:pt x="174" y="36"/>
                      </a:cubicBezTo>
                      <a:cubicBezTo>
                        <a:pt x="176" y="52"/>
                        <a:pt x="171" y="71"/>
                        <a:pt x="180" y="84"/>
                      </a:cubicBezTo>
                      <a:cubicBezTo>
                        <a:pt x="187" y="94"/>
                        <a:pt x="216" y="96"/>
                        <a:pt x="216" y="96"/>
                      </a:cubicBezTo>
                      <a:cubicBezTo>
                        <a:pt x="196" y="157"/>
                        <a:pt x="233" y="154"/>
                        <a:pt x="156" y="144"/>
                      </a:cubicBezTo>
                      <a:cubicBezTo>
                        <a:pt x="148" y="132"/>
                        <a:pt x="137" y="122"/>
                        <a:pt x="132" y="108"/>
                      </a:cubicBezTo>
                      <a:cubicBezTo>
                        <a:pt x="128" y="96"/>
                        <a:pt x="132" y="76"/>
                        <a:pt x="120" y="72"/>
                      </a:cubicBezTo>
                      <a:cubicBezTo>
                        <a:pt x="95" y="64"/>
                        <a:pt x="107" y="70"/>
                        <a:pt x="84" y="54"/>
                      </a:cubicBezTo>
                      <a:cubicBezTo>
                        <a:pt x="48" y="60"/>
                        <a:pt x="25" y="71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Freeform 192"/>
                <p:cNvSpPr>
                  <a:spLocks/>
                </p:cNvSpPr>
                <p:nvPr/>
              </p:nvSpPr>
              <p:spPr bwMode="auto">
                <a:xfrm>
                  <a:off x="1763" y="2953"/>
                  <a:ext cx="282" cy="194"/>
                </a:xfrm>
                <a:custGeom>
                  <a:avLst/>
                  <a:gdLst>
                    <a:gd name="T0" fmla="*/ 282 w 282"/>
                    <a:gd name="T1" fmla="*/ 2 h 194"/>
                    <a:gd name="T2" fmla="*/ 156 w 282"/>
                    <a:gd name="T3" fmla="*/ 8 h 194"/>
                    <a:gd name="T4" fmla="*/ 144 w 282"/>
                    <a:gd name="T5" fmla="*/ 104 h 194"/>
                    <a:gd name="T6" fmla="*/ 66 w 282"/>
                    <a:gd name="T7" fmla="*/ 110 h 194"/>
                    <a:gd name="T8" fmla="*/ 54 w 282"/>
                    <a:gd name="T9" fmla="*/ 182 h 194"/>
                    <a:gd name="T10" fmla="*/ 18 w 282"/>
                    <a:gd name="T11" fmla="*/ 188 h 194"/>
                    <a:gd name="T12" fmla="*/ 0 w 282"/>
                    <a:gd name="T13" fmla="*/ 194 h 1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2"/>
                    <a:gd name="T22" fmla="*/ 0 h 194"/>
                    <a:gd name="T23" fmla="*/ 282 w 282"/>
                    <a:gd name="T24" fmla="*/ 194 h 1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2" h="194">
                      <a:moveTo>
                        <a:pt x="282" y="2"/>
                      </a:moveTo>
                      <a:cubicBezTo>
                        <a:pt x="240" y="4"/>
                        <a:pt x="197" y="0"/>
                        <a:pt x="156" y="8"/>
                      </a:cubicBezTo>
                      <a:cubicBezTo>
                        <a:pt x="119" y="15"/>
                        <a:pt x="199" y="49"/>
                        <a:pt x="144" y="104"/>
                      </a:cubicBezTo>
                      <a:cubicBezTo>
                        <a:pt x="126" y="122"/>
                        <a:pt x="92" y="108"/>
                        <a:pt x="66" y="110"/>
                      </a:cubicBezTo>
                      <a:cubicBezTo>
                        <a:pt x="58" y="133"/>
                        <a:pt x="68" y="162"/>
                        <a:pt x="54" y="182"/>
                      </a:cubicBezTo>
                      <a:cubicBezTo>
                        <a:pt x="47" y="192"/>
                        <a:pt x="30" y="185"/>
                        <a:pt x="18" y="188"/>
                      </a:cubicBezTo>
                      <a:cubicBezTo>
                        <a:pt x="12" y="189"/>
                        <a:pt x="0" y="194"/>
                        <a:pt x="0" y="19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Freeform 193"/>
                <p:cNvSpPr>
                  <a:spLocks/>
                </p:cNvSpPr>
                <p:nvPr/>
              </p:nvSpPr>
              <p:spPr bwMode="auto">
                <a:xfrm>
                  <a:off x="2608" y="3512"/>
                  <a:ext cx="63" cy="282"/>
                </a:xfrm>
                <a:custGeom>
                  <a:avLst/>
                  <a:gdLst>
                    <a:gd name="T0" fmla="*/ 63 w 63"/>
                    <a:gd name="T1" fmla="*/ 12 h 282"/>
                    <a:gd name="T2" fmla="*/ 3 w 63"/>
                    <a:gd name="T3" fmla="*/ 30 h 282"/>
                    <a:gd name="T4" fmla="*/ 9 w 63"/>
                    <a:gd name="T5" fmla="*/ 114 h 282"/>
                    <a:gd name="T6" fmla="*/ 21 w 63"/>
                    <a:gd name="T7" fmla="*/ 150 h 282"/>
                    <a:gd name="T8" fmla="*/ 9 w 63"/>
                    <a:gd name="T9" fmla="*/ 228 h 282"/>
                    <a:gd name="T10" fmla="*/ 27 w 63"/>
                    <a:gd name="T11" fmla="*/ 264 h 282"/>
                    <a:gd name="T12" fmla="*/ 33 w 63"/>
                    <a:gd name="T13" fmla="*/ 282 h 2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282"/>
                    <a:gd name="T23" fmla="*/ 63 w 63"/>
                    <a:gd name="T24" fmla="*/ 282 h 2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282">
                      <a:moveTo>
                        <a:pt x="63" y="12"/>
                      </a:moveTo>
                      <a:cubicBezTo>
                        <a:pt x="36" y="3"/>
                        <a:pt x="13" y="0"/>
                        <a:pt x="3" y="30"/>
                      </a:cubicBezTo>
                      <a:cubicBezTo>
                        <a:pt x="5" y="58"/>
                        <a:pt x="5" y="86"/>
                        <a:pt x="9" y="114"/>
                      </a:cubicBezTo>
                      <a:cubicBezTo>
                        <a:pt x="11" y="127"/>
                        <a:pt x="21" y="150"/>
                        <a:pt x="21" y="150"/>
                      </a:cubicBezTo>
                      <a:cubicBezTo>
                        <a:pt x="14" y="185"/>
                        <a:pt x="0" y="193"/>
                        <a:pt x="9" y="228"/>
                      </a:cubicBezTo>
                      <a:cubicBezTo>
                        <a:pt x="17" y="258"/>
                        <a:pt x="12" y="235"/>
                        <a:pt x="27" y="264"/>
                      </a:cubicBezTo>
                      <a:cubicBezTo>
                        <a:pt x="30" y="270"/>
                        <a:pt x="33" y="282"/>
                        <a:pt x="33" y="28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Freeform 194"/>
                <p:cNvSpPr>
                  <a:spLocks/>
                </p:cNvSpPr>
                <p:nvPr/>
              </p:nvSpPr>
              <p:spPr bwMode="auto">
                <a:xfrm>
                  <a:off x="3767" y="1878"/>
                  <a:ext cx="252" cy="201"/>
                </a:xfrm>
                <a:custGeom>
                  <a:avLst/>
                  <a:gdLst>
                    <a:gd name="T0" fmla="*/ 252 w 252"/>
                    <a:gd name="T1" fmla="*/ 21 h 201"/>
                    <a:gd name="T2" fmla="*/ 192 w 252"/>
                    <a:gd name="T3" fmla="*/ 9 h 201"/>
                    <a:gd name="T4" fmla="*/ 180 w 252"/>
                    <a:gd name="T5" fmla="*/ 27 h 201"/>
                    <a:gd name="T6" fmla="*/ 84 w 252"/>
                    <a:gd name="T7" fmla="*/ 93 h 201"/>
                    <a:gd name="T8" fmla="*/ 78 w 252"/>
                    <a:gd name="T9" fmla="*/ 171 h 201"/>
                    <a:gd name="T10" fmla="*/ 0 w 252"/>
                    <a:gd name="T11" fmla="*/ 201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2"/>
                    <a:gd name="T19" fmla="*/ 0 h 201"/>
                    <a:gd name="T20" fmla="*/ 252 w 252"/>
                    <a:gd name="T21" fmla="*/ 201 h 2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2" h="201">
                      <a:moveTo>
                        <a:pt x="252" y="21"/>
                      </a:moveTo>
                      <a:cubicBezTo>
                        <a:pt x="220" y="10"/>
                        <a:pt x="227" y="0"/>
                        <a:pt x="192" y="9"/>
                      </a:cubicBezTo>
                      <a:cubicBezTo>
                        <a:pt x="188" y="15"/>
                        <a:pt x="182" y="20"/>
                        <a:pt x="180" y="27"/>
                      </a:cubicBezTo>
                      <a:cubicBezTo>
                        <a:pt x="159" y="118"/>
                        <a:pt x="212" y="84"/>
                        <a:pt x="84" y="93"/>
                      </a:cubicBezTo>
                      <a:cubicBezTo>
                        <a:pt x="82" y="119"/>
                        <a:pt x="94" y="150"/>
                        <a:pt x="78" y="171"/>
                      </a:cubicBezTo>
                      <a:cubicBezTo>
                        <a:pt x="67" y="186"/>
                        <a:pt x="0" y="159"/>
                        <a:pt x="0" y="2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Freeform 195"/>
                <p:cNvSpPr>
                  <a:spLocks/>
                </p:cNvSpPr>
                <p:nvPr/>
              </p:nvSpPr>
              <p:spPr bwMode="auto">
                <a:xfrm>
                  <a:off x="3497" y="1491"/>
                  <a:ext cx="202" cy="264"/>
                </a:xfrm>
                <a:custGeom>
                  <a:avLst/>
                  <a:gdLst>
                    <a:gd name="T0" fmla="*/ 0 w 202"/>
                    <a:gd name="T1" fmla="*/ 264 h 264"/>
                    <a:gd name="T2" fmla="*/ 18 w 202"/>
                    <a:gd name="T3" fmla="*/ 168 h 264"/>
                    <a:gd name="T4" fmla="*/ 24 w 202"/>
                    <a:gd name="T5" fmla="*/ 144 h 264"/>
                    <a:gd name="T6" fmla="*/ 144 w 202"/>
                    <a:gd name="T7" fmla="*/ 114 h 264"/>
                    <a:gd name="T8" fmla="*/ 186 w 202"/>
                    <a:gd name="T9" fmla="*/ 42 h 264"/>
                    <a:gd name="T10" fmla="*/ 198 w 202"/>
                    <a:gd name="T11" fmla="*/ 0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2"/>
                    <a:gd name="T19" fmla="*/ 0 h 264"/>
                    <a:gd name="T20" fmla="*/ 202 w 202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2" h="264">
                      <a:moveTo>
                        <a:pt x="0" y="264"/>
                      </a:moveTo>
                      <a:cubicBezTo>
                        <a:pt x="38" y="239"/>
                        <a:pt x="23" y="218"/>
                        <a:pt x="18" y="168"/>
                      </a:cubicBezTo>
                      <a:cubicBezTo>
                        <a:pt x="20" y="160"/>
                        <a:pt x="18" y="149"/>
                        <a:pt x="24" y="144"/>
                      </a:cubicBezTo>
                      <a:cubicBezTo>
                        <a:pt x="41" y="129"/>
                        <a:pt x="120" y="119"/>
                        <a:pt x="144" y="114"/>
                      </a:cubicBezTo>
                      <a:cubicBezTo>
                        <a:pt x="174" y="84"/>
                        <a:pt x="152" y="65"/>
                        <a:pt x="186" y="42"/>
                      </a:cubicBezTo>
                      <a:cubicBezTo>
                        <a:pt x="202" y="17"/>
                        <a:pt x="198" y="31"/>
                        <a:pt x="19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Freeform 196"/>
                <p:cNvSpPr>
                  <a:spLocks/>
                </p:cNvSpPr>
                <p:nvPr/>
              </p:nvSpPr>
              <p:spPr bwMode="auto">
                <a:xfrm>
                  <a:off x="2561" y="2361"/>
                  <a:ext cx="240" cy="78"/>
                </a:xfrm>
                <a:custGeom>
                  <a:avLst/>
                  <a:gdLst>
                    <a:gd name="T0" fmla="*/ 240 w 240"/>
                    <a:gd name="T1" fmla="*/ 78 h 78"/>
                    <a:gd name="T2" fmla="*/ 180 w 240"/>
                    <a:gd name="T3" fmla="*/ 72 h 78"/>
                    <a:gd name="T4" fmla="*/ 138 w 240"/>
                    <a:gd name="T5" fmla="*/ 24 h 78"/>
                    <a:gd name="T6" fmla="*/ 138 w 240"/>
                    <a:gd name="T7" fmla="*/ 24 h 78"/>
                    <a:gd name="T8" fmla="*/ 84 w 240"/>
                    <a:gd name="T9" fmla="*/ 0 h 78"/>
                    <a:gd name="T10" fmla="*/ 42 w 240"/>
                    <a:gd name="T11" fmla="*/ 6 h 78"/>
                    <a:gd name="T12" fmla="*/ 36 w 240"/>
                    <a:gd name="T13" fmla="*/ 24 h 78"/>
                    <a:gd name="T14" fmla="*/ 18 w 240"/>
                    <a:gd name="T15" fmla="*/ 30 h 78"/>
                    <a:gd name="T16" fmla="*/ 24 w 240"/>
                    <a:gd name="T17" fmla="*/ 78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0"/>
                    <a:gd name="T28" fmla="*/ 0 h 78"/>
                    <a:gd name="T29" fmla="*/ 240 w 24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0" h="78">
                      <a:moveTo>
                        <a:pt x="240" y="78"/>
                      </a:moveTo>
                      <a:cubicBezTo>
                        <a:pt x="220" y="76"/>
                        <a:pt x="200" y="77"/>
                        <a:pt x="180" y="72"/>
                      </a:cubicBezTo>
                      <a:cubicBezTo>
                        <a:pt x="160" y="67"/>
                        <a:pt x="145" y="35"/>
                        <a:pt x="138" y="24"/>
                      </a:cubicBezTo>
                      <a:cubicBezTo>
                        <a:pt x="118" y="17"/>
                        <a:pt x="104" y="7"/>
                        <a:pt x="84" y="0"/>
                      </a:cubicBezTo>
                      <a:cubicBezTo>
                        <a:pt x="70" y="2"/>
                        <a:pt x="55" y="0"/>
                        <a:pt x="42" y="6"/>
                      </a:cubicBezTo>
                      <a:cubicBezTo>
                        <a:pt x="36" y="9"/>
                        <a:pt x="40" y="20"/>
                        <a:pt x="36" y="24"/>
                      </a:cubicBezTo>
                      <a:cubicBezTo>
                        <a:pt x="32" y="28"/>
                        <a:pt x="24" y="28"/>
                        <a:pt x="18" y="30"/>
                      </a:cubicBezTo>
                      <a:cubicBezTo>
                        <a:pt x="14" y="42"/>
                        <a:pt x="0" y="78"/>
                        <a:pt x="24" y="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7" name="Freeform 197"/>
                <p:cNvSpPr>
                  <a:spLocks/>
                </p:cNvSpPr>
                <p:nvPr/>
              </p:nvSpPr>
              <p:spPr bwMode="auto">
                <a:xfrm>
                  <a:off x="2213" y="2209"/>
                  <a:ext cx="138" cy="254"/>
                </a:xfrm>
                <a:custGeom>
                  <a:avLst/>
                  <a:gdLst>
                    <a:gd name="T0" fmla="*/ 0 w 138"/>
                    <a:gd name="T1" fmla="*/ 254 h 254"/>
                    <a:gd name="T2" fmla="*/ 48 w 138"/>
                    <a:gd name="T3" fmla="*/ 224 h 254"/>
                    <a:gd name="T4" fmla="*/ 96 w 138"/>
                    <a:gd name="T5" fmla="*/ 164 h 254"/>
                    <a:gd name="T6" fmla="*/ 138 w 138"/>
                    <a:gd name="T7" fmla="*/ 50 h 254"/>
                    <a:gd name="T8" fmla="*/ 30 w 138"/>
                    <a:gd name="T9" fmla="*/ 2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254"/>
                    <a:gd name="T17" fmla="*/ 138 w 138"/>
                    <a:gd name="T18" fmla="*/ 254 h 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254">
                      <a:moveTo>
                        <a:pt x="0" y="254"/>
                      </a:moveTo>
                      <a:cubicBezTo>
                        <a:pt x="43" y="240"/>
                        <a:pt x="29" y="253"/>
                        <a:pt x="48" y="224"/>
                      </a:cubicBezTo>
                      <a:cubicBezTo>
                        <a:pt x="55" y="167"/>
                        <a:pt x="49" y="176"/>
                        <a:pt x="96" y="164"/>
                      </a:cubicBezTo>
                      <a:cubicBezTo>
                        <a:pt x="101" y="101"/>
                        <a:pt x="91" y="82"/>
                        <a:pt x="138" y="50"/>
                      </a:cubicBezTo>
                      <a:cubicBezTo>
                        <a:pt x="104" y="0"/>
                        <a:pt x="95" y="2"/>
                        <a:pt x="30" y="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Freeform 198"/>
                <p:cNvSpPr>
                  <a:spLocks/>
                </p:cNvSpPr>
                <p:nvPr/>
              </p:nvSpPr>
              <p:spPr bwMode="auto">
                <a:xfrm>
                  <a:off x="2153" y="2085"/>
                  <a:ext cx="114" cy="162"/>
                </a:xfrm>
                <a:custGeom>
                  <a:avLst/>
                  <a:gdLst>
                    <a:gd name="T0" fmla="*/ 114 w 114"/>
                    <a:gd name="T1" fmla="*/ 48 h 162"/>
                    <a:gd name="T2" fmla="*/ 60 w 114"/>
                    <a:gd name="T3" fmla="*/ 42 h 162"/>
                    <a:gd name="T4" fmla="*/ 24 w 114"/>
                    <a:gd name="T5" fmla="*/ 0 h 162"/>
                    <a:gd name="T6" fmla="*/ 0 w 114"/>
                    <a:gd name="T7" fmla="*/ 54 h 162"/>
                    <a:gd name="T8" fmla="*/ 6 w 114"/>
                    <a:gd name="T9" fmla="*/ 78 h 162"/>
                    <a:gd name="T10" fmla="*/ 30 w 114"/>
                    <a:gd name="T11" fmla="*/ 84 h 162"/>
                    <a:gd name="T12" fmla="*/ 60 w 114"/>
                    <a:gd name="T13" fmla="*/ 16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162"/>
                    <a:gd name="T23" fmla="*/ 114 w 114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162">
                      <a:moveTo>
                        <a:pt x="114" y="48"/>
                      </a:moveTo>
                      <a:cubicBezTo>
                        <a:pt x="96" y="46"/>
                        <a:pt x="77" y="48"/>
                        <a:pt x="60" y="42"/>
                      </a:cubicBezTo>
                      <a:cubicBezTo>
                        <a:pt x="38" y="34"/>
                        <a:pt x="58" y="11"/>
                        <a:pt x="24" y="0"/>
                      </a:cubicBezTo>
                      <a:cubicBezTo>
                        <a:pt x="13" y="16"/>
                        <a:pt x="0" y="54"/>
                        <a:pt x="0" y="54"/>
                      </a:cubicBezTo>
                      <a:cubicBezTo>
                        <a:pt x="2" y="62"/>
                        <a:pt x="0" y="72"/>
                        <a:pt x="6" y="78"/>
                      </a:cubicBezTo>
                      <a:cubicBezTo>
                        <a:pt x="12" y="84"/>
                        <a:pt x="25" y="77"/>
                        <a:pt x="30" y="84"/>
                      </a:cubicBezTo>
                      <a:cubicBezTo>
                        <a:pt x="46" y="107"/>
                        <a:pt x="29" y="131"/>
                        <a:pt x="60" y="1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9" name="Freeform 199"/>
                <p:cNvSpPr>
                  <a:spLocks/>
                </p:cNvSpPr>
                <p:nvPr/>
              </p:nvSpPr>
              <p:spPr bwMode="auto">
                <a:xfrm>
                  <a:off x="3377" y="2220"/>
                  <a:ext cx="210" cy="129"/>
                </a:xfrm>
                <a:custGeom>
                  <a:avLst/>
                  <a:gdLst>
                    <a:gd name="T0" fmla="*/ 210 w 210"/>
                    <a:gd name="T1" fmla="*/ 123 h 129"/>
                    <a:gd name="T2" fmla="*/ 180 w 210"/>
                    <a:gd name="T3" fmla="*/ 63 h 129"/>
                    <a:gd name="T4" fmla="*/ 168 w 210"/>
                    <a:gd name="T5" fmla="*/ 45 h 129"/>
                    <a:gd name="T6" fmla="*/ 132 w 210"/>
                    <a:gd name="T7" fmla="*/ 33 h 129"/>
                    <a:gd name="T8" fmla="*/ 66 w 210"/>
                    <a:gd name="T9" fmla="*/ 15 h 129"/>
                    <a:gd name="T10" fmla="*/ 84 w 210"/>
                    <a:gd name="T11" fmla="*/ 69 h 129"/>
                    <a:gd name="T12" fmla="*/ 78 w 210"/>
                    <a:gd name="T13" fmla="*/ 111 h 129"/>
                    <a:gd name="T14" fmla="*/ 0 w 210"/>
                    <a:gd name="T15" fmla="*/ 117 h 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0"/>
                    <a:gd name="T25" fmla="*/ 0 h 129"/>
                    <a:gd name="T26" fmla="*/ 210 w 210"/>
                    <a:gd name="T27" fmla="*/ 129 h 1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0" h="129">
                      <a:moveTo>
                        <a:pt x="210" y="123"/>
                      </a:moveTo>
                      <a:cubicBezTo>
                        <a:pt x="148" y="30"/>
                        <a:pt x="208" y="129"/>
                        <a:pt x="180" y="63"/>
                      </a:cubicBezTo>
                      <a:cubicBezTo>
                        <a:pt x="177" y="56"/>
                        <a:pt x="174" y="49"/>
                        <a:pt x="168" y="45"/>
                      </a:cubicBezTo>
                      <a:cubicBezTo>
                        <a:pt x="157" y="38"/>
                        <a:pt x="132" y="33"/>
                        <a:pt x="132" y="33"/>
                      </a:cubicBezTo>
                      <a:cubicBezTo>
                        <a:pt x="104" y="5"/>
                        <a:pt x="104" y="0"/>
                        <a:pt x="66" y="15"/>
                      </a:cubicBezTo>
                      <a:cubicBezTo>
                        <a:pt x="55" y="47"/>
                        <a:pt x="74" y="39"/>
                        <a:pt x="84" y="69"/>
                      </a:cubicBezTo>
                      <a:cubicBezTo>
                        <a:pt x="82" y="83"/>
                        <a:pt x="90" y="104"/>
                        <a:pt x="78" y="111"/>
                      </a:cubicBezTo>
                      <a:cubicBezTo>
                        <a:pt x="55" y="124"/>
                        <a:pt x="0" y="117"/>
                        <a:pt x="0" y="11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Freeform 200"/>
                <p:cNvSpPr>
                  <a:spLocks/>
                </p:cNvSpPr>
                <p:nvPr/>
              </p:nvSpPr>
              <p:spPr bwMode="auto">
                <a:xfrm>
                  <a:off x="3037" y="3455"/>
                  <a:ext cx="181" cy="288"/>
                </a:xfrm>
                <a:custGeom>
                  <a:avLst/>
                  <a:gdLst>
                    <a:gd name="T0" fmla="*/ 151 w 181"/>
                    <a:gd name="T1" fmla="*/ 0 h 288"/>
                    <a:gd name="T2" fmla="*/ 109 w 181"/>
                    <a:gd name="T3" fmla="*/ 6 h 288"/>
                    <a:gd name="T4" fmla="*/ 121 w 181"/>
                    <a:gd name="T5" fmla="*/ 84 h 288"/>
                    <a:gd name="T6" fmla="*/ 55 w 181"/>
                    <a:gd name="T7" fmla="*/ 132 h 288"/>
                    <a:gd name="T8" fmla="*/ 127 w 181"/>
                    <a:gd name="T9" fmla="*/ 198 h 288"/>
                    <a:gd name="T10" fmla="*/ 181 w 181"/>
                    <a:gd name="T11" fmla="*/ 234 h 288"/>
                    <a:gd name="T12" fmla="*/ 175 w 181"/>
                    <a:gd name="T13" fmla="*/ 288 h 2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1"/>
                    <a:gd name="T22" fmla="*/ 0 h 288"/>
                    <a:gd name="T23" fmla="*/ 181 w 181"/>
                    <a:gd name="T24" fmla="*/ 288 h 2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1" h="288">
                      <a:moveTo>
                        <a:pt x="151" y="0"/>
                      </a:moveTo>
                      <a:cubicBezTo>
                        <a:pt x="137" y="2"/>
                        <a:pt x="122" y="0"/>
                        <a:pt x="109" y="6"/>
                      </a:cubicBezTo>
                      <a:cubicBezTo>
                        <a:pt x="91" y="15"/>
                        <a:pt x="111" y="70"/>
                        <a:pt x="121" y="84"/>
                      </a:cubicBezTo>
                      <a:cubicBezTo>
                        <a:pt x="104" y="201"/>
                        <a:pt x="140" y="47"/>
                        <a:pt x="55" y="132"/>
                      </a:cubicBezTo>
                      <a:cubicBezTo>
                        <a:pt x="0" y="187"/>
                        <a:pt x="122" y="197"/>
                        <a:pt x="127" y="198"/>
                      </a:cubicBezTo>
                      <a:cubicBezTo>
                        <a:pt x="151" y="206"/>
                        <a:pt x="163" y="216"/>
                        <a:pt x="181" y="234"/>
                      </a:cubicBezTo>
                      <a:cubicBezTo>
                        <a:pt x="175" y="284"/>
                        <a:pt x="175" y="266"/>
                        <a:pt x="175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Freeform 201"/>
                <p:cNvSpPr>
                  <a:spLocks/>
                </p:cNvSpPr>
                <p:nvPr/>
              </p:nvSpPr>
              <p:spPr bwMode="auto">
                <a:xfrm>
                  <a:off x="2574" y="1289"/>
                  <a:ext cx="123" cy="258"/>
                </a:xfrm>
                <a:custGeom>
                  <a:avLst/>
                  <a:gdLst>
                    <a:gd name="T0" fmla="*/ 51 w 123"/>
                    <a:gd name="T1" fmla="*/ 0 h 258"/>
                    <a:gd name="T2" fmla="*/ 63 w 123"/>
                    <a:gd name="T3" fmla="*/ 84 h 258"/>
                    <a:gd name="T4" fmla="*/ 123 w 123"/>
                    <a:gd name="T5" fmla="*/ 120 h 258"/>
                    <a:gd name="T6" fmla="*/ 63 w 123"/>
                    <a:gd name="T7" fmla="*/ 144 h 258"/>
                    <a:gd name="T8" fmla="*/ 51 w 123"/>
                    <a:gd name="T9" fmla="*/ 204 h 258"/>
                    <a:gd name="T10" fmla="*/ 81 w 123"/>
                    <a:gd name="T11" fmla="*/ 210 h 258"/>
                    <a:gd name="T12" fmla="*/ 87 w 123"/>
                    <a:gd name="T13" fmla="*/ 258 h 2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"/>
                    <a:gd name="T22" fmla="*/ 0 h 258"/>
                    <a:gd name="T23" fmla="*/ 123 w 123"/>
                    <a:gd name="T24" fmla="*/ 258 h 2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" h="258">
                      <a:moveTo>
                        <a:pt x="51" y="0"/>
                      </a:moveTo>
                      <a:cubicBezTo>
                        <a:pt x="0" y="17"/>
                        <a:pt x="16" y="72"/>
                        <a:pt x="63" y="84"/>
                      </a:cubicBezTo>
                      <a:cubicBezTo>
                        <a:pt x="84" y="98"/>
                        <a:pt x="103" y="105"/>
                        <a:pt x="123" y="120"/>
                      </a:cubicBezTo>
                      <a:cubicBezTo>
                        <a:pt x="101" y="127"/>
                        <a:pt x="83" y="131"/>
                        <a:pt x="63" y="144"/>
                      </a:cubicBezTo>
                      <a:cubicBezTo>
                        <a:pt x="54" y="157"/>
                        <a:pt x="31" y="188"/>
                        <a:pt x="51" y="204"/>
                      </a:cubicBezTo>
                      <a:cubicBezTo>
                        <a:pt x="59" y="211"/>
                        <a:pt x="71" y="208"/>
                        <a:pt x="81" y="210"/>
                      </a:cubicBezTo>
                      <a:cubicBezTo>
                        <a:pt x="90" y="237"/>
                        <a:pt x="87" y="222"/>
                        <a:pt x="87" y="25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2" name="Freeform 202"/>
                <p:cNvSpPr>
                  <a:spLocks/>
                </p:cNvSpPr>
                <p:nvPr/>
              </p:nvSpPr>
              <p:spPr bwMode="auto">
                <a:xfrm>
                  <a:off x="3016" y="1253"/>
                  <a:ext cx="91" cy="240"/>
                </a:xfrm>
                <a:custGeom>
                  <a:avLst/>
                  <a:gdLst>
                    <a:gd name="T0" fmla="*/ 84 w 91"/>
                    <a:gd name="T1" fmla="*/ 0 h 240"/>
                    <a:gd name="T2" fmla="*/ 66 w 91"/>
                    <a:gd name="T3" fmla="*/ 6 h 240"/>
                    <a:gd name="T4" fmla="*/ 90 w 91"/>
                    <a:gd name="T5" fmla="*/ 132 h 240"/>
                    <a:gd name="T6" fmla="*/ 84 w 91"/>
                    <a:gd name="T7" fmla="*/ 156 h 240"/>
                    <a:gd name="T8" fmla="*/ 48 w 91"/>
                    <a:gd name="T9" fmla="*/ 162 h 240"/>
                    <a:gd name="T10" fmla="*/ 0 w 91"/>
                    <a:gd name="T11" fmla="*/ 240 h 2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240"/>
                    <a:gd name="T20" fmla="*/ 91 w 91"/>
                    <a:gd name="T21" fmla="*/ 240 h 2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240">
                      <a:moveTo>
                        <a:pt x="84" y="0"/>
                      </a:moveTo>
                      <a:cubicBezTo>
                        <a:pt x="78" y="2"/>
                        <a:pt x="67" y="0"/>
                        <a:pt x="66" y="6"/>
                      </a:cubicBezTo>
                      <a:cubicBezTo>
                        <a:pt x="60" y="36"/>
                        <a:pt x="80" y="102"/>
                        <a:pt x="90" y="132"/>
                      </a:cubicBezTo>
                      <a:cubicBezTo>
                        <a:pt x="88" y="140"/>
                        <a:pt x="91" y="151"/>
                        <a:pt x="84" y="156"/>
                      </a:cubicBezTo>
                      <a:cubicBezTo>
                        <a:pt x="74" y="163"/>
                        <a:pt x="55" y="152"/>
                        <a:pt x="48" y="162"/>
                      </a:cubicBezTo>
                      <a:cubicBezTo>
                        <a:pt x="14" y="215"/>
                        <a:pt x="82" y="240"/>
                        <a:pt x="0" y="2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3" name="Freeform 203"/>
                <p:cNvSpPr>
                  <a:spLocks/>
                </p:cNvSpPr>
                <p:nvPr/>
              </p:nvSpPr>
              <p:spPr bwMode="auto">
                <a:xfrm>
                  <a:off x="2058" y="1463"/>
                  <a:ext cx="223" cy="276"/>
                </a:xfrm>
                <a:custGeom>
                  <a:avLst/>
                  <a:gdLst>
                    <a:gd name="T0" fmla="*/ 57 w 223"/>
                    <a:gd name="T1" fmla="*/ 0 h 276"/>
                    <a:gd name="T2" fmla="*/ 27 w 223"/>
                    <a:gd name="T3" fmla="*/ 78 h 276"/>
                    <a:gd name="T4" fmla="*/ 183 w 223"/>
                    <a:gd name="T5" fmla="*/ 138 h 276"/>
                    <a:gd name="T6" fmla="*/ 213 w 223"/>
                    <a:gd name="T7" fmla="*/ 252 h 276"/>
                    <a:gd name="T8" fmla="*/ 213 w 223"/>
                    <a:gd name="T9" fmla="*/ 276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276"/>
                    <a:gd name="T17" fmla="*/ 223 w 223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276">
                      <a:moveTo>
                        <a:pt x="57" y="0"/>
                      </a:moveTo>
                      <a:cubicBezTo>
                        <a:pt x="22" y="9"/>
                        <a:pt x="0" y="34"/>
                        <a:pt x="27" y="78"/>
                      </a:cubicBezTo>
                      <a:cubicBezTo>
                        <a:pt x="55" y="125"/>
                        <a:pt x="139" y="134"/>
                        <a:pt x="183" y="138"/>
                      </a:cubicBezTo>
                      <a:cubicBezTo>
                        <a:pt x="186" y="169"/>
                        <a:pt x="177" y="240"/>
                        <a:pt x="213" y="252"/>
                      </a:cubicBezTo>
                      <a:cubicBezTo>
                        <a:pt x="220" y="273"/>
                        <a:pt x="223" y="266"/>
                        <a:pt x="213" y="2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4" name="Freeform 204"/>
                <p:cNvSpPr>
                  <a:spLocks/>
                </p:cNvSpPr>
                <p:nvPr/>
              </p:nvSpPr>
              <p:spPr bwMode="auto">
                <a:xfrm>
                  <a:off x="3402" y="1401"/>
                  <a:ext cx="103" cy="252"/>
                </a:xfrm>
                <a:custGeom>
                  <a:avLst/>
                  <a:gdLst>
                    <a:gd name="T0" fmla="*/ 84 w 103"/>
                    <a:gd name="T1" fmla="*/ 0 h 252"/>
                    <a:gd name="T2" fmla="*/ 60 w 103"/>
                    <a:gd name="T3" fmla="*/ 66 h 252"/>
                    <a:gd name="T4" fmla="*/ 0 w 103"/>
                    <a:gd name="T5" fmla="*/ 252 h 252"/>
                    <a:gd name="T6" fmla="*/ 0 60000 65536"/>
                    <a:gd name="T7" fmla="*/ 0 60000 65536"/>
                    <a:gd name="T8" fmla="*/ 0 60000 65536"/>
                    <a:gd name="T9" fmla="*/ 0 w 103"/>
                    <a:gd name="T10" fmla="*/ 0 h 252"/>
                    <a:gd name="T11" fmla="*/ 103 w 103"/>
                    <a:gd name="T12" fmla="*/ 252 h 2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3" h="252">
                      <a:moveTo>
                        <a:pt x="84" y="0"/>
                      </a:moveTo>
                      <a:cubicBezTo>
                        <a:pt x="71" y="19"/>
                        <a:pt x="60" y="66"/>
                        <a:pt x="60" y="66"/>
                      </a:cubicBezTo>
                      <a:cubicBezTo>
                        <a:pt x="64" y="147"/>
                        <a:pt x="103" y="252"/>
                        <a:pt x="0" y="2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" name="Freeform 205"/>
                <p:cNvSpPr>
                  <a:spLocks/>
                </p:cNvSpPr>
                <p:nvPr/>
              </p:nvSpPr>
              <p:spPr bwMode="auto">
                <a:xfrm>
                  <a:off x="3000" y="1484"/>
                  <a:ext cx="225" cy="114"/>
                </a:xfrm>
                <a:custGeom>
                  <a:avLst/>
                  <a:gdLst>
                    <a:gd name="T0" fmla="*/ 192 w 225"/>
                    <a:gd name="T1" fmla="*/ 84 h 114"/>
                    <a:gd name="T2" fmla="*/ 156 w 225"/>
                    <a:gd name="T3" fmla="*/ 18 h 114"/>
                    <a:gd name="T4" fmla="*/ 138 w 225"/>
                    <a:gd name="T5" fmla="*/ 30 h 114"/>
                    <a:gd name="T6" fmla="*/ 0 w 225"/>
                    <a:gd name="T7" fmla="*/ 66 h 114"/>
                    <a:gd name="T8" fmla="*/ 84 w 225"/>
                    <a:gd name="T9" fmla="*/ 30 h 114"/>
                    <a:gd name="T10" fmla="*/ 90 w 225"/>
                    <a:gd name="T11" fmla="*/ 0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5"/>
                    <a:gd name="T19" fmla="*/ 0 h 114"/>
                    <a:gd name="T20" fmla="*/ 225 w 225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5" h="114">
                      <a:moveTo>
                        <a:pt x="192" y="84"/>
                      </a:moveTo>
                      <a:cubicBezTo>
                        <a:pt x="187" y="48"/>
                        <a:pt x="191" y="30"/>
                        <a:pt x="156" y="18"/>
                      </a:cubicBezTo>
                      <a:cubicBezTo>
                        <a:pt x="150" y="22"/>
                        <a:pt x="141" y="23"/>
                        <a:pt x="138" y="30"/>
                      </a:cubicBezTo>
                      <a:cubicBezTo>
                        <a:pt x="100" y="114"/>
                        <a:pt x="225" y="76"/>
                        <a:pt x="0" y="66"/>
                      </a:cubicBezTo>
                      <a:cubicBezTo>
                        <a:pt x="14" y="25"/>
                        <a:pt x="41" y="34"/>
                        <a:pt x="84" y="30"/>
                      </a:cubicBezTo>
                      <a:cubicBezTo>
                        <a:pt x="91" y="8"/>
                        <a:pt x="90" y="18"/>
                        <a:pt x="9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" name="Freeform 206"/>
                <p:cNvSpPr>
                  <a:spLocks/>
                </p:cNvSpPr>
                <p:nvPr/>
              </p:nvSpPr>
              <p:spPr bwMode="auto">
                <a:xfrm>
                  <a:off x="2538" y="3466"/>
                  <a:ext cx="242" cy="122"/>
                </a:xfrm>
                <a:custGeom>
                  <a:avLst/>
                  <a:gdLst>
                    <a:gd name="T0" fmla="*/ 42 w 242"/>
                    <a:gd name="T1" fmla="*/ 77 h 122"/>
                    <a:gd name="T2" fmla="*/ 0 w 242"/>
                    <a:gd name="T3" fmla="*/ 35 h 122"/>
                    <a:gd name="T4" fmla="*/ 96 w 242"/>
                    <a:gd name="T5" fmla="*/ 5 h 122"/>
                    <a:gd name="T6" fmla="*/ 198 w 242"/>
                    <a:gd name="T7" fmla="*/ 41 h 122"/>
                    <a:gd name="T8" fmla="*/ 210 w 242"/>
                    <a:gd name="T9" fmla="*/ 59 h 122"/>
                    <a:gd name="T10" fmla="*/ 114 w 242"/>
                    <a:gd name="T11" fmla="*/ 107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2"/>
                    <a:gd name="T19" fmla="*/ 0 h 122"/>
                    <a:gd name="T20" fmla="*/ 242 w 242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2" h="122">
                      <a:moveTo>
                        <a:pt x="42" y="77"/>
                      </a:moveTo>
                      <a:cubicBezTo>
                        <a:pt x="6" y="68"/>
                        <a:pt x="20" y="64"/>
                        <a:pt x="0" y="35"/>
                      </a:cubicBezTo>
                      <a:cubicBezTo>
                        <a:pt x="31" y="14"/>
                        <a:pt x="65" y="26"/>
                        <a:pt x="96" y="5"/>
                      </a:cubicBezTo>
                      <a:cubicBezTo>
                        <a:pt x="210" y="14"/>
                        <a:pt x="137" y="0"/>
                        <a:pt x="198" y="41"/>
                      </a:cubicBezTo>
                      <a:cubicBezTo>
                        <a:pt x="202" y="47"/>
                        <a:pt x="207" y="53"/>
                        <a:pt x="210" y="59"/>
                      </a:cubicBezTo>
                      <a:cubicBezTo>
                        <a:pt x="242" y="122"/>
                        <a:pt x="114" y="35"/>
                        <a:pt x="114" y="10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7" name="Freeform 207"/>
                <p:cNvSpPr>
                  <a:spLocks/>
                </p:cNvSpPr>
                <p:nvPr/>
              </p:nvSpPr>
              <p:spPr bwMode="auto">
                <a:xfrm>
                  <a:off x="3474" y="3257"/>
                  <a:ext cx="164" cy="262"/>
                </a:xfrm>
                <a:custGeom>
                  <a:avLst/>
                  <a:gdLst>
                    <a:gd name="T0" fmla="*/ 0 w 164"/>
                    <a:gd name="T1" fmla="*/ 16 h 262"/>
                    <a:gd name="T2" fmla="*/ 84 w 164"/>
                    <a:gd name="T3" fmla="*/ 22 h 262"/>
                    <a:gd name="T4" fmla="*/ 72 w 164"/>
                    <a:gd name="T5" fmla="*/ 136 h 262"/>
                    <a:gd name="T6" fmla="*/ 48 w 164"/>
                    <a:gd name="T7" fmla="*/ 172 h 262"/>
                    <a:gd name="T8" fmla="*/ 114 w 164"/>
                    <a:gd name="T9" fmla="*/ 220 h 262"/>
                    <a:gd name="T10" fmla="*/ 156 w 164"/>
                    <a:gd name="T11" fmla="*/ 226 h 262"/>
                    <a:gd name="T12" fmla="*/ 156 w 164"/>
                    <a:gd name="T13" fmla="*/ 262 h 2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4"/>
                    <a:gd name="T22" fmla="*/ 0 h 262"/>
                    <a:gd name="T23" fmla="*/ 164 w 164"/>
                    <a:gd name="T24" fmla="*/ 262 h 2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4" h="262">
                      <a:moveTo>
                        <a:pt x="0" y="16"/>
                      </a:moveTo>
                      <a:cubicBezTo>
                        <a:pt x="28" y="18"/>
                        <a:pt x="67" y="0"/>
                        <a:pt x="84" y="22"/>
                      </a:cubicBezTo>
                      <a:cubicBezTo>
                        <a:pt x="107" y="52"/>
                        <a:pt x="91" y="103"/>
                        <a:pt x="72" y="136"/>
                      </a:cubicBezTo>
                      <a:cubicBezTo>
                        <a:pt x="65" y="149"/>
                        <a:pt x="48" y="172"/>
                        <a:pt x="48" y="172"/>
                      </a:cubicBezTo>
                      <a:cubicBezTo>
                        <a:pt x="56" y="214"/>
                        <a:pt x="73" y="212"/>
                        <a:pt x="114" y="220"/>
                      </a:cubicBezTo>
                      <a:cubicBezTo>
                        <a:pt x="128" y="223"/>
                        <a:pt x="146" y="216"/>
                        <a:pt x="156" y="226"/>
                      </a:cubicBezTo>
                      <a:cubicBezTo>
                        <a:pt x="164" y="234"/>
                        <a:pt x="156" y="250"/>
                        <a:pt x="156" y="2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8" name="Freeform 208"/>
                <p:cNvSpPr>
                  <a:spLocks/>
                </p:cNvSpPr>
                <p:nvPr/>
              </p:nvSpPr>
              <p:spPr bwMode="auto">
                <a:xfrm>
                  <a:off x="3876" y="2575"/>
                  <a:ext cx="306" cy="138"/>
                </a:xfrm>
                <a:custGeom>
                  <a:avLst/>
                  <a:gdLst>
                    <a:gd name="T0" fmla="*/ 0 w 306"/>
                    <a:gd name="T1" fmla="*/ 8 h 138"/>
                    <a:gd name="T2" fmla="*/ 60 w 306"/>
                    <a:gd name="T3" fmla="*/ 50 h 138"/>
                    <a:gd name="T4" fmla="*/ 96 w 306"/>
                    <a:gd name="T5" fmla="*/ 44 h 138"/>
                    <a:gd name="T6" fmla="*/ 102 w 306"/>
                    <a:gd name="T7" fmla="*/ 2 h 138"/>
                    <a:gd name="T8" fmla="*/ 144 w 306"/>
                    <a:gd name="T9" fmla="*/ 14 h 138"/>
                    <a:gd name="T10" fmla="*/ 156 w 306"/>
                    <a:gd name="T11" fmla="*/ 32 h 138"/>
                    <a:gd name="T12" fmla="*/ 306 w 306"/>
                    <a:gd name="T13" fmla="*/ 10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6"/>
                    <a:gd name="T22" fmla="*/ 0 h 138"/>
                    <a:gd name="T23" fmla="*/ 306 w 306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6" h="138">
                      <a:moveTo>
                        <a:pt x="0" y="8"/>
                      </a:moveTo>
                      <a:cubicBezTo>
                        <a:pt x="11" y="53"/>
                        <a:pt x="25" y="27"/>
                        <a:pt x="60" y="50"/>
                      </a:cubicBezTo>
                      <a:cubicBezTo>
                        <a:pt x="72" y="48"/>
                        <a:pt x="88" y="53"/>
                        <a:pt x="96" y="44"/>
                      </a:cubicBezTo>
                      <a:cubicBezTo>
                        <a:pt x="105" y="33"/>
                        <a:pt x="93" y="13"/>
                        <a:pt x="102" y="2"/>
                      </a:cubicBezTo>
                      <a:cubicBezTo>
                        <a:pt x="104" y="0"/>
                        <a:pt x="140" y="13"/>
                        <a:pt x="144" y="14"/>
                      </a:cubicBezTo>
                      <a:cubicBezTo>
                        <a:pt x="148" y="20"/>
                        <a:pt x="154" y="25"/>
                        <a:pt x="156" y="32"/>
                      </a:cubicBezTo>
                      <a:cubicBezTo>
                        <a:pt x="180" y="138"/>
                        <a:pt x="149" y="104"/>
                        <a:pt x="306" y="1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9" name="Freeform 209"/>
                <p:cNvSpPr>
                  <a:spLocks/>
                </p:cNvSpPr>
                <p:nvPr/>
              </p:nvSpPr>
              <p:spPr bwMode="auto">
                <a:xfrm>
                  <a:off x="3720" y="3007"/>
                  <a:ext cx="294" cy="164"/>
                </a:xfrm>
                <a:custGeom>
                  <a:avLst/>
                  <a:gdLst>
                    <a:gd name="T0" fmla="*/ 0 w 294"/>
                    <a:gd name="T1" fmla="*/ 20 h 164"/>
                    <a:gd name="T2" fmla="*/ 42 w 294"/>
                    <a:gd name="T3" fmla="*/ 14 h 164"/>
                    <a:gd name="T4" fmla="*/ 78 w 294"/>
                    <a:gd name="T5" fmla="*/ 2 h 164"/>
                    <a:gd name="T6" fmla="*/ 114 w 294"/>
                    <a:gd name="T7" fmla="*/ 8 h 164"/>
                    <a:gd name="T8" fmla="*/ 126 w 294"/>
                    <a:gd name="T9" fmla="*/ 38 h 164"/>
                    <a:gd name="T10" fmla="*/ 186 w 294"/>
                    <a:gd name="T11" fmla="*/ 44 h 164"/>
                    <a:gd name="T12" fmla="*/ 198 w 294"/>
                    <a:gd name="T13" fmla="*/ 62 h 164"/>
                    <a:gd name="T14" fmla="*/ 204 w 294"/>
                    <a:gd name="T15" fmla="*/ 128 h 164"/>
                    <a:gd name="T16" fmla="*/ 240 w 294"/>
                    <a:gd name="T17" fmla="*/ 134 h 164"/>
                    <a:gd name="T18" fmla="*/ 294 w 294"/>
                    <a:gd name="T19" fmla="*/ 152 h 1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4"/>
                    <a:gd name="T31" fmla="*/ 0 h 164"/>
                    <a:gd name="T32" fmla="*/ 294 w 294"/>
                    <a:gd name="T33" fmla="*/ 164 h 1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4" h="164">
                      <a:moveTo>
                        <a:pt x="0" y="20"/>
                      </a:moveTo>
                      <a:cubicBezTo>
                        <a:pt x="14" y="18"/>
                        <a:pt x="28" y="17"/>
                        <a:pt x="42" y="14"/>
                      </a:cubicBezTo>
                      <a:cubicBezTo>
                        <a:pt x="54" y="11"/>
                        <a:pt x="78" y="2"/>
                        <a:pt x="78" y="2"/>
                      </a:cubicBezTo>
                      <a:cubicBezTo>
                        <a:pt x="90" y="4"/>
                        <a:pt x="105" y="0"/>
                        <a:pt x="114" y="8"/>
                      </a:cubicBezTo>
                      <a:cubicBezTo>
                        <a:pt x="145" y="33"/>
                        <a:pt x="58" y="22"/>
                        <a:pt x="126" y="38"/>
                      </a:cubicBezTo>
                      <a:cubicBezTo>
                        <a:pt x="146" y="43"/>
                        <a:pt x="166" y="42"/>
                        <a:pt x="186" y="44"/>
                      </a:cubicBezTo>
                      <a:cubicBezTo>
                        <a:pt x="190" y="50"/>
                        <a:pt x="196" y="55"/>
                        <a:pt x="198" y="62"/>
                      </a:cubicBezTo>
                      <a:cubicBezTo>
                        <a:pt x="203" y="84"/>
                        <a:pt x="193" y="109"/>
                        <a:pt x="204" y="128"/>
                      </a:cubicBezTo>
                      <a:cubicBezTo>
                        <a:pt x="210" y="139"/>
                        <a:pt x="228" y="132"/>
                        <a:pt x="240" y="134"/>
                      </a:cubicBezTo>
                      <a:cubicBezTo>
                        <a:pt x="260" y="164"/>
                        <a:pt x="245" y="152"/>
                        <a:pt x="294" y="1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0" name="Freeform 210"/>
                <p:cNvSpPr>
                  <a:spLocks/>
                </p:cNvSpPr>
                <p:nvPr/>
              </p:nvSpPr>
              <p:spPr bwMode="auto">
                <a:xfrm>
                  <a:off x="2034" y="3300"/>
                  <a:ext cx="198" cy="226"/>
                </a:xfrm>
                <a:custGeom>
                  <a:avLst/>
                  <a:gdLst>
                    <a:gd name="T0" fmla="*/ 198 w 198"/>
                    <a:gd name="T1" fmla="*/ 3 h 226"/>
                    <a:gd name="T2" fmla="*/ 156 w 198"/>
                    <a:gd name="T3" fmla="*/ 9 h 226"/>
                    <a:gd name="T4" fmla="*/ 144 w 198"/>
                    <a:gd name="T5" fmla="*/ 45 h 226"/>
                    <a:gd name="T6" fmla="*/ 150 w 198"/>
                    <a:gd name="T7" fmla="*/ 99 h 226"/>
                    <a:gd name="T8" fmla="*/ 60 w 198"/>
                    <a:gd name="T9" fmla="*/ 153 h 226"/>
                    <a:gd name="T10" fmla="*/ 42 w 198"/>
                    <a:gd name="T11" fmla="*/ 189 h 226"/>
                    <a:gd name="T12" fmla="*/ 36 w 198"/>
                    <a:gd name="T13" fmla="*/ 219 h 226"/>
                    <a:gd name="T14" fmla="*/ 0 w 198"/>
                    <a:gd name="T15" fmla="*/ 219 h 2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"/>
                    <a:gd name="T25" fmla="*/ 0 h 226"/>
                    <a:gd name="T26" fmla="*/ 198 w 198"/>
                    <a:gd name="T27" fmla="*/ 226 h 2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" h="226">
                      <a:moveTo>
                        <a:pt x="198" y="3"/>
                      </a:moveTo>
                      <a:cubicBezTo>
                        <a:pt x="184" y="5"/>
                        <a:pt x="167" y="0"/>
                        <a:pt x="156" y="9"/>
                      </a:cubicBezTo>
                      <a:cubicBezTo>
                        <a:pt x="146" y="17"/>
                        <a:pt x="144" y="45"/>
                        <a:pt x="144" y="45"/>
                      </a:cubicBezTo>
                      <a:cubicBezTo>
                        <a:pt x="146" y="63"/>
                        <a:pt x="150" y="81"/>
                        <a:pt x="150" y="99"/>
                      </a:cubicBezTo>
                      <a:cubicBezTo>
                        <a:pt x="150" y="160"/>
                        <a:pt x="112" y="148"/>
                        <a:pt x="60" y="153"/>
                      </a:cubicBezTo>
                      <a:cubicBezTo>
                        <a:pt x="48" y="171"/>
                        <a:pt x="47" y="169"/>
                        <a:pt x="42" y="189"/>
                      </a:cubicBezTo>
                      <a:cubicBezTo>
                        <a:pt x="40" y="199"/>
                        <a:pt x="44" y="213"/>
                        <a:pt x="36" y="219"/>
                      </a:cubicBezTo>
                      <a:cubicBezTo>
                        <a:pt x="26" y="226"/>
                        <a:pt x="12" y="219"/>
                        <a:pt x="0" y="21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1" name="Freeform 211"/>
                <p:cNvSpPr>
                  <a:spLocks/>
                </p:cNvSpPr>
                <p:nvPr/>
              </p:nvSpPr>
              <p:spPr bwMode="auto">
                <a:xfrm>
                  <a:off x="1734" y="1905"/>
                  <a:ext cx="240" cy="178"/>
                </a:xfrm>
                <a:custGeom>
                  <a:avLst/>
                  <a:gdLst>
                    <a:gd name="T0" fmla="*/ 0 w 240"/>
                    <a:gd name="T1" fmla="*/ 0 h 178"/>
                    <a:gd name="T2" fmla="*/ 108 w 240"/>
                    <a:gd name="T3" fmla="*/ 78 h 178"/>
                    <a:gd name="T4" fmla="*/ 120 w 240"/>
                    <a:gd name="T5" fmla="*/ 168 h 178"/>
                    <a:gd name="T6" fmla="*/ 156 w 240"/>
                    <a:gd name="T7" fmla="*/ 162 h 178"/>
                    <a:gd name="T8" fmla="*/ 240 w 240"/>
                    <a:gd name="T9" fmla="*/ 162 h 1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0"/>
                    <a:gd name="T16" fmla="*/ 0 h 178"/>
                    <a:gd name="T17" fmla="*/ 240 w 240"/>
                    <a:gd name="T18" fmla="*/ 178 h 1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0" h="178">
                      <a:moveTo>
                        <a:pt x="0" y="0"/>
                      </a:moveTo>
                      <a:cubicBezTo>
                        <a:pt x="9" y="90"/>
                        <a:pt x="10" y="71"/>
                        <a:pt x="108" y="78"/>
                      </a:cubicBezTo>
                      <a:cubicBezTo>
                        <a:pt x="118" y="107"/>
                        <a:pt x="104" y="142"/>
                        <a:pt x="120" y="168"/>
                      </a:cubicBezTo>
                      <a:cubicBezTo>
                        <a:pt x="127" y="178"/>
                        <a:pt x="144" y="163"/>
                        <a:pt x="156" y="162"/>
                      </a:cubicBezTo>
                      <a:cubicBezTo>
                        <a:pt x="184" y="161"/>
                        <a:pt x="212" y="162"/>
                        <a:pt x="240" y="1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2" name="Freeform 212"/>
                <p:cNvSpPr>
                  <a:spLocks/>
                </p:cNvSpPr>
                <p:nvPr/>
              </p:nvSpPr>
              <p:spPr bwMode="auto">
                <a:xfrm>
                  <a:off x="3870" y="2315"/>
                  <a:ext cx="246" cy="190"/>
                </a:xfrm>
                <a:custGeom>
                  <a:avLst/>
                  <a:gdLst>
                    <a:gd name="T0" fmla="*/ 0 w 246"/>
                    <a:gd name="T1" fmla="*/ 190 h 190"/>
                    <a:gd name="T2" fmla="*/ 42 w 246"/>
                    <a:gd name="T3" fmla="*/ 112 h 190"/>
                    <a:gd name="T4" fmla="*/ 48 w 246"/>
                    <a:gd name="T5" fmla="*/ 52 h 190"/>
                    <a:gd name="T6" fmla="*/ 96 w 246"/>
                    <a:gd name="T7" fmla="*/ 76 h 190"/>
                    <a:gd name="T8" fmla="*/ 138 w 246"/>
                    <a:gd name="T9" fmla="*/ 82 h 190"/>
                    <a:gd name="T10" fmla="*/ 192 w 246"/>
                    <a:gd name="T11" fmla="*/ 94 h 190"/>
                    <a:gd name="T12" fmla="*/ 228 w 246"/>
                    <a:gd name="T13" fmla="*/ 70 h 190"/>
                    <a:gd name="T14" fmla="*/ 234 w 246"/>
                    <a:gd name="T15" fmla="*/ 88 h 190"/>
                    <a:gd name="T16" fmla="*/ 246 w 246"/>
                    <a:gd name="T17" fmla="*/ 106 h 1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6"/>
                    <a:gd name="T28" fmla="*/ 0 h 190"/>
                    <a:gd name="T29" fmla="*/ 246 w 246"/>
                    <a:gd name="T30" fmla="*/ 190 h 1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6" h="190">
                      <a:moveTo>
                        <a:pt x="0" y="190"/>
                      </a:moveTo>
                      <a:cubicBezTo>
                        <a:pt x="65" y="181"/>
                        <a:pt x="50" y="181"/>
                        <a:pt x="42" y="112"/>
                      </a:cubicBezTo>
                      <a:cubicBezTo>
                        <a:pt x="44" y="92"/>
                        <a:pt x="35" y="67"/>
                        <a:pt x="48" y="52"/>
                      </a:cubicBezTo>
                      <a:cubicBezTo>
                        <a:pt x="95" y="0"/>
                        <a:pt x="86" y="71"/>
                        <a:pt x="96" y="76"/>
                      </a:cubicBezTo>
                      <a:cubicBezTo>
                        <a:pt x="109" y="82"/>
                        <a:pt x="124" y="80"/>
                        <a:pt x="138" y="82"/>
                      </a:cubicBezTo>
                      <a:cubicBezTo>
                        <a:pt x="159" y="96"/>
                        <a:pt x="167" y="102"/>
                        <a:pt x="192" y="94"/>
                      </a:cubicBezTo>
                      <a:cubicBezTo>
                        <a:pt x="197" y="70"/>
                        <a:pt x="191" y="46"/>
                        <a:pt x="228" y="70"/>
                      </a:cubicBezTo>
                      <a:cubicBezTo>
                        <a:pt x="233" y="74"/>
                        <a:pt x="231" y="82"/>
                        <a:pt x="234" y="88"/>
                      </a:cubicBezTo>
                      <a:cubicBezTo>
                        <a:pt x="237" y="94"/>
                        <a:pt x="246" y="106"/>
                        <a:pt x="246" y="1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3" name="Freeform 213"/>
                <p:cNvSpPr>
                  <a:spLocks/>
                </p:cNvSpPr>
                <p:nvPr/>
              </p:nvSpPr>
              <p:spPr bwMode="auto">
                <a:xfrm>
                  <a:off x="2480" y="2499"/>
                  <a:ext cx="130" cy="189"/>
                </a:xfrm>
                <a:custGeom>
                  <a:avLst/>
                  <a:gdLst>
                    <a:gd name="T0" fmla="*/ 130 w 130"/>
                    <a:gd name="T1" fmla="*/ 33 h 189"/>
                    <a:gd name="T2" fmla="*/ 70 w 130"/>
                    <a:gd name="T3" fmla="*/ 15 h 189"/>
                    <a:gd name="T4" fmla="*/ 58 w 130"/>
                    <a:gd name="T5" fmla="*/ 33 h 189"/>
                    <a:gd name="T6" fmla="*/ 16 w 130"/>
                    <a:gd name="T7" fmla="*/ 39 h 189"/>
                    <a:gd name="T8" fmla="*/ 40 w 130"/>
                    <a:gd name="T9" fmla="*/ 123 h 189"/>
                    <a:gd name="T10" fmla="*/ 28 w 130"/>
                    <a:gd name="T11" fmla="*/ 189 h 1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189"/>
                    <a:gd name="T20" fmla="*/ 130 w 130"/>
                    <a:gd name="T21" fmla="*/ 189 h 18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189">
                      <a:moveTo>
                        <a:pt x="130" y="33"/>
                      </a:moveTo>
                      <a:cubicBezTo>
                        <a:pt x="119" y="0"/>
                        <a:pt x="102" y="10"/>
                        <a:pt x="70" y="15"/>
                      </a:cubicBezTo>
                      <a:cubicBezTo>
                        <a:pt x="66" y="21"/>
                        <a:pt x="65" y="30"/>
                        <a:pt x="58" y="33"/>
                      </a:cubicBezTo>
                      <a:cubicBezTo>
                        <a:pt x="45" y="39"/>
                        <a:pt x="24" y="27"/>
                        <a:pt x="16" y="39"/>
                      </a:cubicBezTo>
                      <a:cubicBezTo>
                        <a:pt x="0" y="62"/>
                        <a:pt x="33" y="101"/>
                        <a:pt x="40" y="123"/>
                      </a:cubicBezTo>
                      <a:cubicBezTo>
                        <a:pt x="36" y="145"/>
                        <a:pt x="28" y="167"/>
                        <a:pt x="28" y="1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4" name="Freeform 214"/>
                <p:cNvSpPr>
                  <a:spLocks/>
                </p:cNvSpPr>
                <p:nvPr/>
              </p:nvSpPr>
              <p:spPr bwMode="auto">
                <a:xfrm>
                  <a:off x="2329" y="2506"/>
                  <a:ext cx="119" cy="254"/>
                </a:xfrm>
                <a:custGeom>
                  <a:avLst/>
                  <a:gdLst>
                    <a:gd name="T0" fmla="*/ 119 w 119"/>
                    <a:gd name="T1" fmla="*/ 254 h 254"/>
                    <a:gd name="T2" fmla="*/ 100 w 119"/>
                    <a:gd name="T3" fmla="*/ 225 h 254"/>
                    <a:gd name="T4" fmla="*/ 85 w 119"/>
                    <a:gd name="T5" fmla="*/ 220 h 254"/>
                    <a:gd name="T6" fmla="*/ 28 w 119"/>
                    <a:gd name="T7" fmla="*/ 187 h 254"/>
                    <a:gd name="T8" fmla="*/ 52 w 119"/>
                    <a:gd name="T9" fmla="*/ 148 h 254"/>
                    <a:gd name="T10" fmla="*/ 28 w 119"/>
                    <a:gd name="T11" fmla="*/ 105 h 254"/>
                    <a:gd name="T12" fmla="*/ 33 w 119"/>
                    <a:gd name="T13" fmla="*/ 52 h 254"/>
                    <a:gd name="T14" fmla="*/ 52 w 119"/>
                    <a:gd name="T15" fmla="*/ 9 h 254"/>
                    <a:gd name="T16" fmla="*/ 66 w 119"/>
                    <a:gd name="T17" fmla="*/ 0 h 2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254"/>
                    <a:gd name="T29" fmla="*/ 119 w 119"/>
                    <a:gd name="T30" fmla="*/ 254 h 2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254">
                      <a:moveTo>
                        <a:pt x="119" y="254"/>
                      </a:moveTo>
                      <a:cubicBezTo>
                        <a:pt x="112" y="245"/>
                        <a:pt x="109" y="232"/>
                        <a:pt x="100" y="225"/>
                      </a:cubicBezTo>
                      <a:cubicBezTo>
                        <a:pt x="96" y="222"/>
                        <a:pt x="90" y="222"/>
                        <a:pt x="85" y="220"/>
                      </a:cubicBezTo>
                      <a:cubicBezTo>
                        <a:pt x="66" y="211"/>
                        <a:pt x="46" y="198"/>
                        <a:pt x="28" y="187"/>
                      </a:cubicBezTo>
                      <a:cubicBezTo>
                        <a:pt x="36" y="155"/>
                        <a:pt x="43" y="176"/>
                        <a:pt x="52" y="148"/>
                      </a:cubicBezTo>
                      <a:cubicBezTo>
                        <a:pt x="47" y="125"/>
                        <a:pt x="50" y="113"/>
                        <a:pt x="28" y="105"/>
                      </a:cubicBezTo>
                      <a:cubicBezTo>
                        <a:pt x="13" y="84"/>
                        <a:pt x="0" y="63"/>
                        <a:pt x="33" y="52"/>
                      </a:cubicBezTo>
                      <a:cubicBezTo>
                        <a:pt x="48" y="29"/>
                        <a:pt x="40" y="43"/>
                        <a:pt x="52" y="9"/>
                      </a:cubicBezTo>
                      <a:cubicBezTo>
                        <a:pt x="54" y="4"/>
                        <a:pt x="66" y="0"/>
                        <a:pt x="6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5" name="Freeform 215"/>
                <p:cNvSpPr>
                  <a:spLocks/>
                </p:cNvSpPr>
                <p:nvPr/>
              </p:nvSpPr>
              <p:spPr bwMode="auto">
                <a:xfrm>
                  <a:off x="3302" y="1880"/>
                  <a:ext cx="149" cy="209"/>
                </a:xfrm>
                <a:custGeom>
                  <a:avLst/>
                  <a:gdLst>
                    <a:gd name="T0" fmla="*/ 82 w 149"/>
                    <a:gd name="T1" fmla="*/ 26 h 209"/>
                    <a:gd name="T2" fmla="*/ 0 w 149"/>
                    <a:gd name="T3" fmla="*/ 35 h 209"/>
                    <a:gd name="T4" fmla="*/ 15 w 149"/>
                    <a:gd name="T5" fmla="*/ 40 h 209"/>
                    <a:gd name="T6" fmla="*/ 34 w 149"/>
                    <a:gd name="T7" fmla="*/ 69 h 209"/>
                    <a:gd name="T8" fmla="*/ 20 w 149"/>
                    <a:gd name="T9" fmla="*/ 155 h 209"/>
                    <a:gd name="T10" fmla="*/ 24 w 149"/>
                    <a:gd name="T11" fmla="*/ 198 h 209"/>
                    <a:gd name="T12" fmla="*/ 39 w 149"/>
                    <a:gd name="T13" fmla="*/ 203 h 209"/>
                    <a:gd name="T14" fmla="*/ 149 w 149"/>
                    <a:gd name="T15" fmla="*/ 208 h 20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9"/>
                    <a:gd name="T25" fmla="*/ 0 h 209"/>
                    <a:gd name="T26" fmla="*/ 149 w 149"/>
                    <a:gd name="T27" fmla="*/ 209 h 20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9" h="209">
                      <a:moveTo>
                        <a:pt x="82" y="26"/>
                      </a:moveTo>
                      <a:cubicBezTo>
                        <a:pt x="56" y="8"/>
                        <a:pt x="12" y="0"/>
                        <a:pt x="0" y="35"/>
                      </a:cubicBezTo>
                      <a:cubicBezTo>
                        <a:pt x="5" y="37"/>
                        <a:pt x="11" y="36"/>
                        <a:pt x="15" y="40"/>
                      </a:cubicBezTo>
                      <a:cubicBezTo>
                        <a:pt x="23" y="48"/>
                        <a:pt x="34" y="69"/>
                        <a:pt x="34" y="69"/>
                      </a:cubicBezTo>
                      <a:cubicBezTo>
                        <a:pt x="31" y="108"/>
                        <a:pt x="29" y="123"/>
                        <a:pt x="20" y="155"/>
                      </a:cubicBezTo>
                      <a:cubicBezTo>
                        <a:pt x="21" y="169"/>
                        <a:pt x="19" y="185"/>
                        <a:pt x="24" y="198"/>
                      </a:cubicBezTo>
                      <a:cubicBezTo>
                        <a:pt x="26" y="203"/>
                        <a:pt x="34" y="202"/>
                        <a:pt x="39" y="203"/>
                      </a:cubicBezTo>
                      <a:cubicBezTo>
                        <a:pt x="90" y="209"/>
                        <a:pt x="105" y="208"/>
                        <a:pt x="149" y="2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" name="Freeform 216"/>
                <p:cNvSpPr>
                  <a:spLocks/>
                </p:cNvSpPr>
                <p:nvPr/>
              </p:nvSpPr>
              <p:spPr bwMode="auto">
                <a:xfrm>
                  <a:off x="2943" y="2010"/>
                  <a:ext cx="182" cy="126"/>
                </a:xfrm>
                <a:custGeom>
                  <a:avLst/>
                  <a:gdLst>
                    <a:gd name="T0" fmla="*/ 19 w 182"/>
                    <a:gd name="T1" fmla="*/ 126 h 126"/>
                    <a:gd name="T2" fmla="*/ 28 w 182"/>
                    <a:gd name="T3" fmla="*/ 10 h 126"/>
                    <a:gd name="T4" fmla="*/ 86 w 182"/>
                    <a:gd name="T5" fmla="*/ 6 h 126"/>
                    <a:gd name="T6" fmla="*/ 124 w 182"/>
                    <a:gd name="T7" fmla="*/ 10 h 126"/>
                    <a:gd name="T8" fmla="*/ 134 w 182"/>
                    <a:gd name="T9" fmla="*/ 92 h 126"/>
                    <a:gd name="T10" fmla="*/ 182 w 182"/>
                    <a:gd name="T11" fmla="*/ 102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2"/>
                    <a:gd name="T19" fmla="*/ 0 h 126"/>
                    <a:gd name="T20" fmla="*/ 182 w 182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2" h="126">
                      <a:moveTo>
                        <a:pt x="19" y="126"/>
                      </a:moveTo>
                      <a:cubicBezTo>
                        <a:pt x="16" y="88"/>
                        <a:pt x="0" y="18"/>
                        <a:pt x="28" y="10"/>
                      </a:cubicBezTo>
                      <a:cubicBezTo>
                        <a:pt x="47" y="5"/>
                        <a:pt x="67" y="7"/>
                        <a:pt x="86" y="6"/>
                      </a:cubicBezTo>
                      <a:cubicBezTo>
                        <a:pt x="99" y="7"/>
                        <a:pt x="116" y="0"/>
                        <a:pt x="124" y="10"/>
                      </a:cubicBezTo>
                      <a:cubicBezTo>
                        <a:pt x="142" y="31"/>
                        <a:pt x="130" y="65"/>
                        <a:pt x="134" y="92"/>
                      </a:cubicBezTo>
                      <a:cubicBezTo>
                        <a:pt x="151" y="86"/>
                        <a:pt x="182" y="76"/>
                        <a:pt x="182" y="10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7" name="Freeform 217"/>
                <p:cNvSpPr>
                  <a:spLocks/>
                </p:cNvSpPr>
                <p:nvPr/>
              </p:nvSpPr>
              <p:spPr bwMode="auto">
                <a:xfrm>
                  <a:off x="2362" y="3062"/>
                  <a:ext cx="168" cy="116"/>
                </a:xfrm>
                <a:custGeom>
                  <a:avLst/>
                  <a:gdLst>
                    <a:gd name="T0" fmla="*/ 14 w 168"/>
                    <a:gd name="T1" fmla="*/ 116 h 116"/>
                    <a:gd name="T2" fmla="*/ 9 w 168"/>
                    <a:gd name="T3" fmla="*/ 0 h 116"/>
                    <a:gd name="T4" fmla="*/ 43 w 168"/>
                    <a:gd name="T5" fmla="*/ 5 h 116"/>
                    <a:gd name="T6" fmla="*/ 52 w 168"/>
                    <a:gd name="T7" fmla="*/ 34 h 116"/>
                    <a:gd name="T8" fmla="*/ 81 w 168"/>
                    <a:gd name="T9" fmla="*/ 48 h 116"/>
                    <a:gd name="T10" fmla="*/ 115 w 168"/>
                    <a:gd name="T11" fmla="*/ 20 h 116"/>
                    <a:gd name="T12" fmla="*/ 168 w 168"/>
                    <a:gd name="T13" fmla="*/ 29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"/>
                    <a:gd name="T22" fmla="*/ 0 h 116"/>
                    <a:gd name="T23" fmla="*/ 168 w 168"/>
                    <a:gd name="T24" fmla="*/ 116 h 1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" h="116">
                      <a:moveTo>
                        <a:pt x="14" y="116"/>
                      </a:moveTo>
                      <a:cubicBezTo>
                        <a:pt x="13" y="106"/>
                        <a:pt x="0" y="27"/>
                        <a:pt x="9" y="0"/>
                      </a:cubicBezTo>
                      <a:cubicBezTo>
                        <a:pt x="20" y="2"/>
                        <a:pt x="33" y="0"/>
                        <a:pt x="43" y="5"/>
                      </a:cubicBezTo>
                      <a:cubicBezTo>
                        <a:pt x="46" y="6"/>
                        <a:pt x="50" y="32"/>
                        <a:pt x="52" y="34"/>
                      </a:cubicBezTo>
                      <a:cubicBezTo>
                        <a:pt x="59" y="43"/>
                        <a:pt x="71" y="45"/>
                        <a:pt x="81" y="48"/>
                      </a:cubicBezTo>
                      <a:cubicBezTo>
                        <a:pt x="105" y="33"/>
                        <a:pt x="89" y="27"/>
                        <a:pt x="115" y="20"/>
                      </a:cubicBezTo>
                      <a:cubicBezTo>
                        <a:pt x="134" y="24"/>
                        <a:pt x="148" y="29"/>
                        <a:pt x="168" y="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Freeform 218"/>
                <p:cNvSpPr>
                  <a:spLocks/>
                </p:cNvSpPr>
                <p:nvPr/>
              </p:nvSpPr>
              <p:spPr bwMode="auto">
                <a:xfrm>
                  <a:off x="3624" y="2366"/>
                  <a:ext cx="190" cy="154"/>
                </a:xfrm>
                <a:custGeom>
                  <a:avLst/>
                  <a:gdLst>
                    <a:gd name="T0" fmla="*/ 125 w 190"/>
                    <a:gd name="T1" fmla="*/ 0 h 154"/>
                    <a:gd name="T2" fmla="*/ 120 w 190"/>
                    <a:gd name="T3" fmla="*/ 72 h 154"/>
                    <a:gd name="T4" fmla="*/ 154 w 190"/>
                    <a:gd name="T5" fmla="*/ 77 h 154"/>
                    <a:gd name="T6" fmla="*/ 168 w 190"/>
                    <a:gd name="T7" fmla="*/ 120 h 154"/>
                    <a:gd name="T8" fmla="*/ 115 w 190"/>
                    <a:gd name="T9" fmla="*/ 125 h 154"/>
                    <a:gd name="T10" fmla="*/ 34 w 190"/>
                    <a:gd name="T11" fmla="*/ 96 h 154"/>
                    <a:gd name="T12" fmla="*/ 0 w 190"/>
                    <a:gd name="T13" fmla="*/ 135 h 1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0"/>
                    <a:gd name="T22" fmla="*/ 0 h 154"/>
                    <a:gd name="T23" fmla="*/ 190 w 190"/>
                    <a:gd name="T24" fmla="*/ 154 h 1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0" h="154">
                      <a:moveTo>
                        <a:pt x="125" y="0"/>
                      </a:moveTo>
                      <a:cubicBezTo>
                        <a:pt x="110" y="23"/>
                        <a:pt x="97" y="35"/>
                        <a:pt x="120" y="72"/>
                      </a:cubicBezTo>
                      <a:cubicBezTo>
                        <a:pt x="126" y="82"/>
                        <a:pt x="143" y="75"/>
                        <a:pt x="154" y="77"/>
                      </a:cubicBezTo>
                      <a:cubicBezTo>
                        <a:pt x="160" y="81"/>
                        <a:pt x="190" y="113"/>
                        <a:pt x="168" y="120"/>
                      </a:cubicBezTo>
                      <a:cubicBezTo>
                        <a:pt x="151" y="126"/>
                        <a:pt x="133" y="123"/>
                        <a:pt x="115" y="125"/>
                      </a:cubicBezTo>
                      <a:cubicBezTo>
                        <a:pt x="75" y="154"/>
                        <a:pt x="61" y="116"/>
                        <a:pt x="34" y="96"/>
                      </a:cubicBezTo>
                      <a:cubicBezTo>
                        <a:pt x="3" y="106"/>
                        <a:pt x="25" y="123"/>
                        <a:pt x="0" y="13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Freeform 219"/>
                <p:cNvSpPr>
                  <a:spLocks/>
                </p:cNvSpPr>
                <p:nvPr/>
              </p:nvSpPr>
              <p:spPr bwMode="auto">
                <a:xfrm>
                  <a:off x="2684" y="2117"/>
                  <a:ext cx="153" cy="162"/>
                </a:xfrm>
                <a:custGeom>
                  <a:avLst/>
                  <a:gdLst>
                    <a:gd name="T0" fmla="*/ 57 w 204"/>
                    <a:gd name="T1" fmla="*/ 0 h 162"/>
                    <a:gd name="T2" fmla="*/ 62 w 204"/>
                    <a:gd name="T3" fmla="*/ 77 h 162"/>
                    <a:gd name="T4" fmla="*/ 53 w 204"/>
                    <a:gd name="T5" fmla="*/ 158 h 162"/>
                    <a:gd name="T6" fmla="*/ 34 w 204"/>
                    <a:gd name="T7" fmla="*/ 149 h 162"/>
                    <a:gd name="T8" fmla="*/ 29 w 204"/>
                    <a:gd name="T9" fmla="*/ 81 h 162"/>
                    <a:gd name="T10" fmla="*/ 25 w 204"/>
                    <a:gd name="T11" fmla="*/ 53 h 162"/>
                    <a:gd name="T12" fmla="*/ 17 w 204"/>
                    <a:gd name="T13" fmla="*/ 43 h 162"/>
                    <a:gd name="T14" fmla="*/ 7 w 204"/>
                    <a:gd name="T15" fmla="*/ 48 h 162"/>
                    <a:gd name="T16" fmla="*/ 14 w 204"/>
                    <a:gd name="T17" fmla="*/ 81 h 162"/>
                    <a:gd name="T18" fmla="*/ 17 w 204"/>
                    <a:gd name="T19" fmla="*/ 120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4"/>
                    <a:gd name="T31" fmla="*/ 0 h 162"/>
                    <a:gd name="T32" fmla="*/ 204 w 20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4" h="162">
                      <a:moveTo>
                        <a:pt x="179" y="0"/>
                      </a:moveTo>
                      <a:cubicBezTo>
                        <a:pt x="161" y="27"/>
                        <a:pt x="167" y="59"/>
                        <a:pt x="194" y="77"/>
                      </a:cubicBezTo>
                      <a:cubicBezTo>
                        <a:pt x="204" y="111"/>
                        <a:pt x="201" y="149"/>
                        <a:pt x="165" y="158"/>
                      </a:cubicBezTo>
                      <a:cubicBezTo>
                        <a:pt x="146" y="156"/>
                        <a:pt x="121" y="162"/>
                        <a:pt x="107" y="149"/>
                      </a:cubicBezTo>
                      <a:cubicBezTo>
                        <a:pt x="93" y="136"/>
                        <a:pt x="95" y="100"/>
                        <a:pt x="88" y="81"/>
                      </a:cubicBezTo>
                      <a:cubicBezTo>
                        <a:pt x="85" y="72"/>
                        <a:pt x="81" y="62"/>
                        <a:pt x="78" y="53"/>
                      </a:cubicBezTo>
                      <a:cubicBezTo>
                        <a:pt x="75" y="44"/>
                        <a:pt x="50" y="43"/>
                        <a:pt x="50" y="43"/>
                      </a:cubicBezTo>
                      <a:cubicBezTo>
                        <a:pt x="40" y="45"/>
                        <a:pt x="27" y="40"/>
                        <a:pt x="21" y="48"/>
                      </a:cubicBezTo>
                      <a:cubicBezTo>
                        <a:pt x="0" y="78"/>
                        <a:pt x="34" y="79"/>
                        <a:pt x="45" y="81"/>
                      </a:cubicBezTo>
                      <a:cubicBezTo>
                        <a:pt x="58" y="103"/>
                        <a:pt x="54" y="90"/>
                        <a:pt x="54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Freeform 220"/>
                <p:cNvSpPr>
                  <a:spLocks/>
                </p:cNvSpPr>
                <p:nvPr/>
              </p:nvSpPr>
              <p:spPr bwMode="auto">
                <a:xfrm>
                  <a:off x="2640" y="2777"/>
                  <a:ext cx="216" cy="141"/>
                </a:xfrm>
                <a:custGeom>
                  <a:avLst/>
                  <a:gdLst>
                    <a:gd name="T0" fmla="*/ 0 w 216"/>
                    <a:gd name="T1" fmla="*/ 50 h 141"/>
                    <a:gd name="T2" fmla="*/ 53 w 216"/>
                    <a:gd name="T3" fmla="*/ 12 h 141"/>
                    <a:gd name="T4" fmla="*/ 82 w 216"/>
                    <a:gd name="T5" fmla="*/ 60 h 141"/>
                    <a:gd name="T6" fmla="*/ 120 w 216"/>
                    <a:gd name="T7" fmla="*/ 17 h 141"/>
                    <a:gd name="T8" fmla="*/ 154 w 216"/>
                    <a:gd name="T9" fmla="*/ 21 h 141"/>
                    <a:gd name="T10" fmla="*/ 163 w 216"/>
                    <a:gd name="T11" fmla="*/ 60 h 141"/>
                    <a:gd name="T12" fmla="*/ 216 w 216"/>
                    <a:gd name="T13" fmla="*/ 117 h 141"/>
                    <a:gd name="T14" fmla="*/ 182 w 216"/>
                    <a:gd name="T15" fmla="*/ 141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6"/>
                    <a:gd name="T25" fmla="*/ 0 h 141"/>
                    <a:gd name="T26" fmla="*/ 216 w 216"/>
                    <a:gd name="T27" fmla="*/ 141 h 1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" h="141">
                      <a:moveTo>
                        <a:pt x="0" y="50"/>
                      </a:moveTo>
                      <a:cubicBezTo>
                        <a:pt x="7" y="0"/>
                        <a:pt x="5" y="5"/>
                        <a:pt x="53" y="12"/>
                      </a:cubicBezTo>
                      <a:cubicBezTo>
                        <a:pt x="61" y="34"/>
                        <a:pt x="59" y="52"/>
                        <a:pt x="82" y="60"/>
                      </a:cubicBezTo>
                      <a:cubicBezTo>
                        <a:pt x="115" y="53"/>
                        <a:pt x="107" y="47"/>
                        <a:pt x="120" y="17"/>
                      </a:cubicBezTo>
                      <a:cubicBezTo>
                        <a:pt x="131" y="18"/>
                        <a:pt x="146" y="13"/>
                        <a:pt x="154" y="21"/>
                      </a:cubicBezTo>
                      <a:cubicBezTo>
                        <a:pt x="163" y="30"/>
                        <a:pt x="158" y="48"/>
                        <a:pt x="163" y="60"/>
                      </a:cubicBezTo>
                      <a:cubicBezTo>
                        <a:pt x="173" y="83"/>
                        <a:pt x="201" y="97"/>
                        <a:pt x="216" y="117"/>
                      </a:cubicBezTo>
                      <a:cubicBezTo>
                        <a:pt x="205" y="134"/>
                        <a:pt x="200" y="134"/>
                        <a:pt x="182" y="14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1" name="Freeform 221"/>
                <p:cNvSpPr>
                  <a:spLocks/>
                </p:cNvSpPr>
                <p:nvPr/>
              </p:nvSpPr>
              <p:spPr bwMode="auto">
                <a:xfrm>
                  <a:off x="2787" y="2688"/>
                  <a:ext cx="175" cy="135"/>
                </a:xfrm>
                <a:custGeom>
                  <a:avLst/>
                  <a:gdLst>
                    <a:gd name="T0" fmla="*/ 175 w 175"/>
                    <a:gd name="T1" fmla="*/ 58 h 135"/>
                    <a:gd name="T2" fmla="*/ 113 w 175"/>
                    <a:gd name="T3" fmla="*/ 39 h 135"/>
                    <a:gd name="T4" fmla="*/ 84 w 175"/>
                    <a:gd name="T5" fmla="*/ 0 h 135"/>
                    <a:gd name="T6" fmla="*/ 69 w 175"/>
                    <a:gd name="T7" fmla="*/ 5 h 135"/>
                    <a:gd name="T8" fmla="*/ 65 w 175"/>
                    <a:gd name="T9" fmla="*/ 19 h 135"/>
                    <a:gd name="T10" fmla="*/ 21 w 175"/>
                    <a:gd name="T11" fmla="*/ 29 h 135"/>
                    <a:gd name="T12" fmla="*/ 21 w 175"/>
                    <a:gd name="T13" fmla="*/ 67 h 135"/>
                    <a:gd name="T14" fmla="*/ 50 w 175"/>
                    <a:gd name="T15" fmla="*/ 63 h 135"/>
                    <a:gd name="T16" fmla="*/ 98 w 175"/>
                    <a:gd name="T17" fmla="*/ 111 h 135"/>
                    <a:gd name="T18" fmla="*/ 117 w 175"/>
                    <a:gd name="T19" fmla="*/ 125 h 135"/>
                    <a:gd name="T20" fmla="*/ 146 w 175"/>
                    <a:gd name="T21" fmla="*/ 135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5"/>
                    <a:gd name="T34" fmla="*/ 0 h 135"/>
                    <a:gd name="T35" fmla="*/ 175 w 175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5" h="135">
                      <a:moveTo>
                        <a:pt x="175" y="58"/>
                      </a:moveTo>
                      <a:cubicBezTo>
                        <a:pt x="150" y="49"/>
                        <a:pt x="143" y="43"/>
                        <a:pt x="113" y="39"/>
                      </a:cubicBezTo>
                      <a:cubicBezTo>
                        <a:pt x="95" y="27"/>
                        <a:pt x="95" y="18"/>
                        <a:pt x="84" y="0"/>
                      </a:cubicBezTo>
                      <a:cubicBezTo>
                        <a:pt x="79" y="2"/>
                        <a:pt x="73" y="1"/>
                        <a:pt x="69" y="5"/>
                      </a:cubicBezTo>
                      <a:cubicBezTo>
                        <a:pt x="66" y="8"/>
                        <a:pt x="69" y="16"/>
                        <a:pt x="65" y="19"/>
                      </a:cubicBezTo>
                      <a:cubicBezTo>
                        <a:pt x="53" y="27"/>
                        <a:pt x="36" y="25"/>
                        <a:pt x="21" y="29"/>
                      </a:cubicBezTo>
                      <a:cubicBezTo>
                        <a:pt x="9" y="48"/>
                        <a:pt x="0" y="54"/>
                        <a:pt x="21" y="67"/>
                      </a:cubicBezTo>
                      <a:cubicBezTo>
                        <a:pt x="31" y="66"/>
                        <a:pt x="40" y="63"/>
                        <a:pt x="50" y="63"/>
                      </a:cubicBezTo>
                      <a:cubicBezTo>
                        <a:pt x="81" y="63"/>
                        <a:pt x="79" y="94"/>
                        <a:pt x="98" y="111"/>
                      </a:cubicBezTo>
                      <a:cubicBezTo>
                        <a:pt x="104" y="116"/>
                        <a:pt x="110" y="121"/>
                        <a:pt x="117" y="125"/>
                      </a:cubicBezTo>
                      <a:cubicBezTo>
                        <a:pt x="126" y="130"/>
                        <a:pt x="146" y="135"/>
                        <a:pt x="146" y="13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Freeform 222"/>
                <p:cNvSpPr>
                  <a:spLocks/>
                </p:cNvSpPr>
                <p:nvPr/>
              </p:nvSpPr>
              <p:spPr bwMode="auto">
                <a:xfrm>
                  <a:off x="2431" y="1872"/>
                  <a:ext cx="154" cy="189"/>
                </a:xfrm>
                <a:custGeom>
                  <a:avLst/>
                  <a:gdLst>
                    <a:gd name="T0" fmla="*/ 31 w 154"/>
                    <a:gd name="T1" fmla="*/ 0 h 189"/>
                    <a:gd name="T2" fmla="*/ 70 w 154"/>
                    <a:gd name="T3" fmla="*/ 48 h 189"/>
                    <a:gd name="T4" fmla="*/ 22 w 154"/>
                    <a:gd name="T5" fmla="*/ 134 h 189"/>
                    <a:gd name="T6" fmla="*/ 7 w 154"/>
                    <a:gd name="T7" fmla="*/ 187 h 189"/>
                    <a:gd name="T8" fmla="*/ 46 w 154"/>
                    <a:gd name="T9" fmla="*/ 182 h 189"/>
                    <a:gd name="T10" fmla="*/ 89 w 154"/>
                    <a:gd name="T11" fmla="*/ 178 h 189"/>
                    <a:gd name="T12" fmla="*/ 108 w 154"/>
                    <a:gd name="T13" fmla="*/ 115 h 189"/>
                    <a:gd name="T14" fmla="*/ 113 w 154"/>
                    <a:gd name="T15" fmla="*/ 91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4"/>
                    <a:gd name="T25" fmla="*/ 0 h 189"/>
                    <a:gd name="T26" fmla="*/ 154 w 154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4" h="189">
                      <a:moveTo>
                        <a:pt x="31" y="0"/>
                      </a:moveTo>
                      <a:cubicBezTo>
                        <a:pt x="37" y="45"/>
                        <a:pt x="33" y="38"/>
                        <a:pt x="70" y="48"/>
                      </a:cubicBezTo>
                      <a:cubicBezTo>
                        <a:pt x="97" y="90"/>
                        <a:pt x="62" y="126"/>
                        <a:pt x="22" y="134"/>
                      </a:cubicBezTo>
                      <a:cubicBezTo>
                        <a:pt x="0" y="149"/>
                        <a:pt x="2" y="162"/>
                        <a:pt x="7" y="187"/>
                      </a:cubicBezTo>
                      <a:cubicBezTo>
                        <a:pt x="20" y="185"/>
                        <a:pt x="33" y="183"/>
                        <a:pt x="46" y="182"/>
                      </a:cubicBezTo>
                      <a:cubicBezTo>
                        <a:pt x="60" y="180"/>
                        <a:pt x="80" y="189"/>
                        <a:pt x="89" y="178"/>
                      </a:cubicBezTo>
                      <a:cubicBezTo>
                        <a:pt x="154" y="94"/>
                        <a:pt x="60" y="132"/>
                        <a:pt x="108" y="115"/>
                      </a:cubicBezTo>
                      <a:cubicBezTo>
                        <a:pt x="114" y="98"/>
                        <a:pt x="113" y="106"/>
                        <a:pt x="113" y="9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3" name="Freeform 223"/>
                <p:cNvSpPr>
                  <a:spLocks/>
                </p:cNvSpPr>
                <p:nvPr/>
              </p:nvSpPr>
              <p:spPr bwMode="auto">
                <a:xfrm>
                  <a:off x="2563" y="1872"/>
                  <a:ext cx="194" cy="130"/>
                </a:xfrm>
                <a:custGeom>
                  <a:avLst/>
                  <a:gdLst>
                    <a:gd name="T0" fmla="*/ 0 w 194"/>
                    <a:gd name="T1" fmla="*/ 58 h 130"/>
                    <a:gd name="T2" fmla="*/ 29 w 194"/>
                    <a:gd name="T3" fmla="*/ 0 h 130"/>
                    <a:gd name="T4" fmla="*/ 111 w 194"/>
                    <a:gd name="T5" fmla="*/ 14 h 130"/>
                    <a:gd name="T6" fmla="*/ 115 w 194"/>
                    <a:gd name="T7" fmla="*/ 48 h 130"/>
                    <a:gd name="T8" fmla="*/ 178 w 194"/>
                    <a:gd name="T9" fmla="*/ 67 h 130"/>
                    <a:gd name="T10" fmla="*/ 144 w 194"/>
                    <a:gd name="T11" fmla="*/ 115 h 130"/>
                    <a:gd name="T12" fmla="*/ 139 w 194"/>
                    <a:gd name="T13" fmla="*/ 130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4"/>
                    <a:gd name="T22" fmla="*/ 0 h 130"/>
                    <a:gd name="T23" fmla="*/ 194 w 194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4" h="130">
                      <a:moveTo>
                        <a:pt x="0" y="58"/>
                      </a:moveTo>
                      <a:cubicBezTo>
                        <a:pt x="26" y="41"/>
                        <a:pt x="24" y="33"/>
                        <a:pt x="29" y="0"/>
                      </a:cubicBezTo>
                      <a:cubicBezTo>
                        <a:pt x="101" y="11"/>
                        <a:pt x="74" y="4"/>
                        <a:pt x="111" y="14"/>
                      </a:cubicBezTo>
                      <a:cubicBezTo>
                        <a:pt x="112" y="25"/>
                        <a:pt x="105" y="42"/>
                        <a:pt x="115" y="48"/>
                      </a:cubicBezTo>
                      <a:cubicBezTo>
                        <a:pt x="194" y="97"/>
                        <a:pt x="162" y="23"/>
                        <a:pt x="178" y="67"/>
                      </a:cubicBezTo>
                      <a:cubicBezTo>
                        <a:pt x="172" y="114"/>
                        <a:pt x="178" y="104"/>
                        <a:pt x="144" y="115"/>
                      </a:cubicBezTo>
                      <a:cubicBezTo>
                        <a:pt x="142" y="120"/>
                        <a:pt x="139" y="130"/>
                        <a:pt x="139" y="13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Freeform 224"/>
                <p:cNvSpPr>
                  <a:spLocks/>
                </p:cNvSpPr>
                <p:nvPr/>
              </p:nvSpPr>
              <p:spPr bwMode="auto">
                <a:xfrm>
                  <a:off x="3096" y="1833"/>
                  <a:ext cx="163" cy="162"/>
                </a:xfrm>
                <a:custGeom>
                  <a:avLst/>
                  <a:gdLst>
                    <a:gd name="T0" fmla="*/ 0 w 163"/>
                    <a:gd name="T1" fmla="*/ 10 h 162"/>
                    <a:gd name="T2" fmla="*/ 110 w 163"/>
                    <a:gd name="T3" fmla="*/ 15 h 162"/>
                    <a:gd name="T4" fmla="*/ 115 w 163"/>
                    <a:gd name="T5" fmla="*/ 63 h 162"/>
                    <a:gd name="T6" fmla="*/ 163 w 163"/>
                    <a:gd name="T7" fmla="*/ 87 h 162"/>
                    <a:gd name="T8" fmla="*/ 154 w 163"/>
                    <a:gd name="T9" fmla="*/ 135 h 162"/>
                    <a:gd name="T10" fmla="*/ 139 w 163"/>
                    <a:gd name="T11" fmla="*/ 154 h 1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"/>
                    <a:gd name="T19" fmla="*/ 0 h 162"/>
                    <a:gd name="T20" fmla="*/ 163 w 163"/>
                    <a:gd name="T21" fmla="*/ 162 h 16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" h="162">
                      <a:moveTo>
                        <a:pt x="0" y="10"/>
                      </a:moveTo>
                      <a:cubicBezTo>
                        <a:pt x="37" y="12"/>
                        <a:pt x="77" y="0"/>
                        <a:pt x="110" y="15"/>
                      </a:cubicBezTo>
                      <a:cubicBezTo>
                        <a:pt x="125" y="22"/>
                        <a:pt x="108" y="49"/>
                        <a:pt x="115" y="63"/>
                      </a:cubicBezTo>
                      <a:cubicBezTo>
                        <a:pt x="123" y="79"/>
                        <a:pt x="148" y="83"/>
                        <a:pt x="163" y="87"/>
                      </a:cubicBezTo>
                      <a:cubicBezTo>
                        <a:pt x="160" y="103"/>
                        <a:pt x="163" y="121"/>
                        <a:pt x="154" y="135"/>
                      </a:cubicBezTo>
                      <a:cubicBezTo>
                        <a:pt x="137" y="162"/>
                        <a:pt x="139" y="131"/>
                        <a:pt x="139" y="1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5" name="Freeform 225"/>
                <p:cNvSpPr>
                  <a:spLocks/>
                </p:cNvSpPr>
                <p:nvPr/>
              </p:nvSpPr>
              <p:spPr bwMode="auto">
                <a:xfrm>
                  <a:off x="2920" y="2782"/>
                  <a:ext cx="142" cy="213"/>
                </a:xfrm>
                <a:custGeom>
                  <a:avLst/>
                  <a:gdLst>
                    <a:gd name="T0" fmla="*/ 142 w 142"/>
                    <a:gd name="T1" fmla="*/ 60 h 213"/>
                    <a:gd name="T2" fmla="*/ 99 w 142"/>
                    <a:gd name="T3" fmla="*/ 7 h 213"/>
                    <a:gd name="T4" fmla="*/ 56 w 142"/>
                    <a:gd name="T5" fmla="*/ 12 h 213"/>
                    <a:gd name="T6" fmla="*/ 18 w 142"/>
                    <a:gd name="T7" fmla="*/ 88 h 213"/>
                    <a:gd name="T8" fmla="*/ 22 w 142"/>
                    <a:gd name="T9" fmla="*/ 146 h 213"/>
                    <a:gd name="T10" fmla="*/ 90 w 142"/>
                    <a:gd name="T11" fmla="*/ 146 h 213"/>
                    <a:gd name="T12" fmla="*/ 109 w 142"/>
                    <a:gd name="T13" fmla="*/ 213 h 2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2"/>
                    <a:gd name="T22" fmla="*/ 0 h 213"/>
                    <a:gd name="T23" fmla="*/ 142 w 142"/>
                    <a:gd name="T24" fmla="*/ 213 h 2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2" h="213">
                      <a:moveTo>
                        <a:pt x="142" y="60"/>
                      </a:moveTo>
                      <a:cubicBezTo>
                        <a:pt x="119" y="43"/>
                        <a:pt x="121" y="20"/>
                        <a:pt x="99" y="7"/>
                      </a:cubicBezTo>
                      <a:cubicBezTo>
                        <a:pt x="85" y="9"/>
                        <a:pt x="64" y="0"/>
                        <a:pt x="56" y="12"/>
                      </a:cubicBezTo>
                      <a:cubicBezTo>
                        <a:pt x="0" y="101"/>
                        <a:pt x="98" y="78"/>
                        <a:pt x="18" y="88"/>
                      </a:cubicBezTo>
                      <a:cubicBezTo>
                        <a:pt x="11" y="109"/>
                        <a:pt x="16" y="125"/>
                        <a:pt x="22" y="146"/>
                      </a:cubicBezTo>
                      <a:cubicBezTo>
                        <a:pt x="43" y="139"/>
                        <a:pt x="67" y="129"/>
                        <a:pt x="90" y="146"/>
                      </a:cubicBezTo>
                      <a:cubicBezTo>
                        <a:pt x="101" y="155"/>
                        <a:pt x="83" y="213"/>
                        <a:pt x="109" y="21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Freeform 226"/>
                <p:cNvSpPr>
                  <a:spLocks/>
                </p:cNvSpPr>
                <p:nvPr/>
              </p:nvSpPr>
              <p:spPr bwMode="auto">
                <a:xfrm>
                  <a:off x="3176" y="3005"/>
                  <a:ext cx="135" cy="187"/>
                </a:xfrm>
                <a:custGeom>
                  <a:avLst/>
                  <a:gdLst>
                    <a:gd name="T0" fmla="*/ 131 w 135"/>
                    <a:gd name="T1" fmla="*/ 57 h 187"/>
                    <a:gd name="T2" fmla="*/ 93 w 135"/>
                    <a:gd name="T3" fmla="*/ 9 h 187"/>
                    <a:gd name="T4" fmla="*/ 50 w 135"/>
                    <a:gd name="T5" fmla="*/ 33 h 187"/>
                    <a:gd name="T6" fmla="*/ 74 w 135"/>
                    <a:gd name="T7" fmla="*/ 81 h 187"/>
                    <a:gd name="T8" fmla="*/ 69 w 135"/>
                    <a:gd name="T9" fmla="*/ 149 h 187"/>
                    <a:gd name="T10" fmla="*/ 11 w 135"/>
                    <a:gd name="T11" fmla="*/ 158 h 187"/>
                    <a:gd name="T12" fmla="*/ 2 w 135"/>
                    <a:gd name="T13" fmla="*/ 187 h 1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"/>
                    <a:gd name="T22" fmla="*/ 0 h 187"/>
                    <a:gd name="T23" fmla="*/ 135 w 135"/>
                    <a:gd name="T24" fmla="*/ 187 h 18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" h="187">
                      <a:moveTo>
                        <a:pt x="131" y="57"/>
                      </a:moveTo>
                      <a:cubicBezTo>
                        <a:pt x="126" y="9"/>
                        <a:pt x="135" y="0"/>
                        <a:pt x="93" y="9"/>
                      </a:cubicBezTo>
                      <a:cubicBezTo>
                        <a:pt x="85" y="32"/>
                        <a:pt x="74" y="29"/>
                        <a:pt x="50" y="33"/>
                      </a:cubicBezTo>
                      <a:cubicBezTo>
                        <a:pt x="26" y="70"/>
                        <a:pt x="36" y="76"/>
                        <a:pt x="74" y="81"/>
                      </a:cubicBezTo>
                      <a:cubicBezTo>
                        <a:pt x="77" y="93"/>
                        <a:pt x="78" y="142"/>
                        <a:pt x="69" y="149"/>
                      </a:cubicBezTo>
                      <a:cubicBezTo>
                        <a:pt x="53" y="160"/>
                        <a:pt x="30" y="155"/>
                        <a:pt x="11" y="158"/>
                      </a:cubicBezTo>
                      <a:cubicBezTo>
                        <a:pt x="0" y="177"/>
                        <a:pt x="2" y="167"/>
                        <a:pt x="2" y="18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7" name="Freeform 227"/>
                <p:cNvSpPr>
                  <a:spLocks/>
                </p:cNvSpPr>
                <p:nvPr/>
              </p:nvSpPr>
              <p:spPr bwMode="auto">
                <a:xfrm>
                  <a:off x="2996" y="3034"/>
                  <a:ext cx="129" cy="170"/>
                </a:xfrm>
                <a:custGeom>
                  <a:avLst/>
                  <a:gdLst>
                    <a:gd name="T0" fmla="*/ 57 w 129"/>
                    <a:gd name="T1" fmla="*/ 0 h 170"/>
                    <a:gd name="T2" fmla="*/ 9 w 129"/>
                    <a:gd name="T3" fmla="*/ 52 h 170"/>
                    <a:gd name="T4" fmla="*/ 52 w 129"/>
                    <a:gd name="T5" fmla="*/ 86 h 170"/>
                    <a:gd name="T6" fmla="*/ 81 w 129"/>
                    <a:gd name="T7" fmla="*/ 163 h 170"/>
                    <a:gd name="T8" fmla="*/ 105 w 129"/>
                    <a:gd name="T9" fmla="*/ 144 h 170"/>
                    <a:gd name="T10" fmla="*/ 124 w 129"/>
                    <a:gd name="T11" fmla="*/ 115 h 170"/>
                    <a:gd name="T12" fmla="*/ 129 w 129"/>
                    <a:gd name="T13" fmla="*/ 67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"/>
                    <a:gd name="T22" fmla="*/ 0 h 170"/>
                    <a:gd name="T23" fmla="*/ 129 w 129"/>
                    <a:gd name="T24" fmla="*/ 170 h 1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" h="170">
                      <a:moveTo>
                        <a:pt x="57" y="0"/>
                      </a:moveTo>
                      <a:cubicBezTo>
                        <a:pt x="49" y="36"/>
                        <a:pt x="47" y="46"/>
                        <a:pt x="9" y="52"/>
                      </a:cubicBezTo>
                      <a:cubicBezTo>
                        <a:pt x="0" y="80"/>
                        <a:pt x="27" y="79"/>
                        <a:pt x="52" y="86"/>
                      </a:cubicBezTo>
                      <a:cubicBezTo>
                        <a:pt x="61" y="112"/>
                        <a:pt x="53" y="154"/>
                        <a:pt x="81" y="163"/>
                      </a:cubicBezTo>
                      <a:cubicBezTo>
                        <a:pt x="107" y="120"/>
                        <a:pt x="72" y="170"/>
                        <a:pt x="105" y="144"/>
                      </a:cubicBezTo>
                      <a:cubicBezTo>
                        <a:pt x="114" y="137"/>
                        <a:pt x="117" y="124"/>
                        <a:pt x="124" y="115"/>
                      </a:cubicBezTo>
                      <a:cubicBezTo>
                        <a:pt x="129" y="73"/>
                        <a:pt x="129" y="89"/>
                        <a:pt x="129" y="6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" name="Oval 230"/>
              <p:cNvSpPr>
                <a:spLocks noChangeArrowheads="1"/>
              </p:cNvSpPr>
              <p:nvPr/>
            </p:nvSpPr>
            <p:spPr bwMode="auto">
              <a:xfrm>
                <a:off x="6732240" y="1347511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15" name="Oval 230"/>
              <p:cNvSpPr>
                <a:spLocks noChangeArrowheads="1"/>
              </p:cNvSpPr>
              <p:nvPr/>
            </p:nvSpPr>
            <p:spPr bwMode="auto">
              <a:xfrm>
                <a:off x="6884640" y="1293135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16" name="Oval 230"/>
              <p:cNvSpPr>
                <a:spLocks noChangeArrowheads="1"/>
              </p:cNvSpPr>
              <p:nvPr/>
            </p:nvSpPr>
            <p:spPr bwMode="auto">
              <a:xfrm>
                <a:off x="6872563" y="1431077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17" name="Oval 230"/>
              <p:cNvSpPr>
                <a:spLocks noChangeArrowheads="1"/>
              </p:cNvSpPr>
              <p:nvPr/>
            </p:nvSpPr>
            <p:spPr bwMode="auto">
              <a:xfrm>
                <a:off x="7856654" y="1148613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18" name="Oval 230"/>
              <p:cNvSpPr>
                <a:spLocks noChangeArrowheads="1"/>
              </p:cNvSpPr>
              <p:nvPr/>
            </p:nvSpPr>
            <p:spPr bwMode="auto">
              <a:xfrm>
                <a:off x="8173714" y="1301013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19" name="Oval 230"/>
              <p:cNvSpPr>
                <a:spLocks noChangeArrowheads="1"/>
              </p:cNvSpPr>
              <p:nvPr/>
            </p:nvSpPr>
            <p:spPr bwMode="auto">
              <a:xfrm>
                <a:off x="8143372" y="1638717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20" name="Oval 230"/>
              <p:cNvSpPr>
                <a:spLocks noChangeArrowheads="1"/>
              </p:cNvSpPr>
              <p:nvPr/>
            </p:nvSpPr>
            <p:spPr bwMode="auto">
              <a:xfrm>
                <a:off x="7855340" y="1791117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21" name="Oval 230"/>
              <p:cNvSpPr>
                <a:spLocks noChangeArrowheads="1"/>
              </p:cNvSpPr>
              <p:nvPr/>
            </p:nvSpPr>
            <p:spPr bwMode="auto">
              <a:xfrm>
                <a:off x="7525080" y="1629715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sp>
            <p:nvSpPr>
              <p:cNvPr id="22" name="Oval 230"/>
              <p:cNvSpPr>
                <a:spLocks noChangeArrowheads="1"/>
              </p:cNvSpPr>
              <p:nvPr/>
            </p:nvSpPr>
            <p:spPr bwMode="auto">
              <a:xfrm>
                <a:off x="7524328" y="1284189"/>
                <a:ext cx="214710" cy="1930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611560" y="2036362"/>
                <a:ext cx="1296144" cy="1296144"/>
                <a:chOff x="611560" y="2036362"/>
                <a:chExt cx="1296144" cy="1296144"/>
              </a:xfrm>
            </p:grpSpPr>
            <p:pic>
              <p:nvPicPr>
                <p:cNvPr id="6" name="Picture 10" descr="http://www.prixing.fr/images/product_images/5e2/5e2a840acb14587ed568ea1ae0ecb4d6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560" y="2036362"/>
                  <a:ext cx="1296144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755576" y="2689004"/>
                  <a:ext cx="648072" cy="2958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5" name="Picture 8" descr="Résultat de recherche d'images pour &quot;image lait UHT&quot;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992" y="2284892"/>
                <a:ext cx="1126615" cy="808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877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700" y="267494"/>
            <a:ext cx="851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42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L'innovation</a:t>
            </a:r>
            <a:r>
              <a:rPr lang="fr-FR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le fruit d'un processus global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 consiste à avoir une idée (des idées), à développer cette idée, à réaliser des essais pour tester cette idée &amp; à concrétiser les connaissances pour développer un nouveau produit qui apporte une valeur ajoutée.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 b="7579"/>
          <a:stretch/>
        </p:blipFill>
        <p:spPr bwMode="auto">
          <a:xfrm>
            <a:off x="4084930" y="1476684"/>
            <a:ext cx="2232248" cy="20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0704"/>
          <a:stretch/>
        </p:blipFill>
        <p:spPr bwMode="auto">
          <a:xfrm>
            <a:off x="58674" y="1274979"/>
            <a:ext cx="1032045" cy="25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95" y="113159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17" y="15813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15" y="2484508"/>
            <a:ext cx="1083334" cy="15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22890" y="4076751"/>
            <a:ext cx="8496449" cy="28043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6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0704"/>
          <a:stretch/>
        </p:blipFill>
        <p:spPr bwMode="auto">
          <a:xfrm>
            <a:off x="179512" y="97712"/>
            <a:ext cx="1008112" cy="25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13547" y="699542"/>
            <a:ext cx="4771784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1" dirty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b="1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évelopper un procédé technologique athermique basé sur la microfiltration tangentielle</a:t>
            </a:r>
            <a:r>
              <a:rPr lang="fr-FR" sz="14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1200"/>
              </a:spcAft>
            </a:pPr>
            <a:endParaRPr lang="fr-FR" sz="1400" dirty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1400" dirty="0" smtClean="0">
                <a:solidFill>
                  <a:srgbClr val="34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production de lait de consommation de longue conservation à température ambiante.</a:t>
            </a:r>
            <a:endParaRPr lang="fr-FR" sz="1400" b="1" dirty="0" smtClean="0">
              <a:solidFill>
                <a:srgbClr val="34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0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31" y="316580"/>
            <a:ext cx="2448271" cy="18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26830"/>
            <a:ext cx="885264" cy="12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10209" y="2813233"/>
            <a:ext cx="8011616" cy="1530350"/>
            <a:chOff x="370938" y="4941168"/>
            <a:chExt cx="8011616" cy="153035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8" y="4941168"/>
              <a:ext cx="8011616" cy="153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3905237" y="5060012"/>
              <a:ext cx="1242827" cy="646331"/>
            </a:xfrm>
            <a:prstGeom prst="rect">
              <a:avLst/>
            </a:prstGeom>
            <a:solidFill>
              <a:schemeClr val="bg1">
                <a:lumMod val="85000"/>
                <a:alpha val="7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i="1" dirty="0" smtClean="0"/>
                <a:t>Plateforme Lait INRA UMR STLO Rennes </a:t>
              </a:r>
              <a:endParaRPr lang="fr-FR" sz="1200" b="1" i="1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42" y="2813233"/>
            <a:ext cx="456645" cy="4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3192" r="8515" b="26839"/>
          <a:stretch/>
        </p:blipFill>
        <p:spPr bwMode="auto">
          <a:xfrm>
            <a:off x="4612449" y="1042927"/>
            <a:ext cx="793268" cy="4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793</Words>
  <Application>Microsoft Office PowerPoint</Application>
  <PresentationFormat>Affichage à l'écran (16:9)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rboutrou</cp:lastModifiedBy>
  <cp:revision>201</cp:revision>
  <cp:lastPrinted>2015-09-01T10:02:18Z</cp:lastPrinted>
  <dcterms:created xsi:type="dcterms:W3CDTF">2013-02-12T09:22:20Z</dcterms:created>
  <dcterms:modified xsi:type="dcterms:W3CDTF">2016-09-21T13:09:57Z</dcterms:modified>
</cp:coreProperties>
</file>