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71" r:id="rId3"/>
    <p:sldId id="272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62"/>
            <p14:sldId id="271"/>
            <p14:sldId id="272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5C7"/>
    <a:srgbClr val="344248"/>
    <a:srgbClr val="57414B"/>
    <a:srgbClr val="F37368"/>
    <a:srgbClr val="A04445"/>
    <a:srgbClr val="C38EBF"/>
    <a:srgbClr val="FFFFFF"/>
    <a:srgbClr val="BCD631"/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2" autoAdjust="0"/>
    <p:restoredTop sz="94615" autoAdjust="0"/>
  </p:normalViewPr>
  <p:slideViewPr>
    <p:cSldViewPr>
      <p:cViewPr varScale="1">
        <p:scale>
          <a:sx n="80" d="100"/>
          <a:sy n="80" d="100"/>
        </p:scale>
        <p:origin x="-78" y="-8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6152" y="-12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64800-261B-4A05-A276-F68B2FAECB9D}" type="doc">
      <dgm:prSet loTypeId="urn:microsoft.com/office/officeart/2005/8/layout/gear1" loCatId="cycle" qsTypeId="urn:microsoft.com/office/officeart/2005/8/quickstyle/3d7" qsCatId="3D" csTypeId="urn:microsoft.com/office/officeart/2005/8/colors/colorful5" csCatId="colorful" phldr="1"/>
      <dgm:spPr/>
    </dgm:pt>
    <dgm:pt modelId="{5772B75A-A83D-4949-8A9D-DB78F807C339}">
      <dgm:prSet phldrT="[文本]" custT="1"/>
      <dgm:spPr/>
      <dgm:t>
        <a:bodyPr/>
        <a:lstStyle/>
        <a:p>
          <a:r>
            <a:rPr lang="en-US" altLang="zh-CN" sz="1600" b="1" dirty="0" err="1" smtClean="0">
              <a:latin typeface="+mn-lt"/>
              <a:cs typeface="Times New Roman" panose="02020603050405020304" pitchFamily="18" charset="0"/>
            </a:rPr>
            <a:t>Optimisation</a:t>
          </a:r>
          <a:r>
            <a:rPr lang="en-US" altLang="zh-CN" sz="1600" b="1" dirty="0" smtClean="0">
              <a:latin typeface="+mn-lt"/>
              <a:cs typeface="Times New Roman" panose="02020603050405020304" pitchFamily="18" charset="0"/>
            </a:rPr>
            <a:t> process</a:t>
          </a:r>
          <a:endParaRPr lang="zh-CN" altLang="en-US" sz="1600" b="1" dirty="0">
            <a:latin typeface="+mn-lt"/>
            <a:cs typeface="Times New Roman" panose="02020603050405020304" pitchFamily="18" charset="0"/>
          </a:endParaRPr>
        </a:p>
      </dgm:t>
    </dgm:pt>
    <dgm:pt modelId="{D5CB570A-A3B9-4AD2-BB37-31052F36A0D1}" type="parTrans" cxnId="{0B2E44F0-5832-4401-A0ED-0558F600FE98}">
      <dgm:prSet/>
      <dgm:spPr/>
      <dgm:t>
        <a:bodyPr/>
        <a:lstStyle/>
        <a:p>
          <a:endParaRPr lang="zh-CN" altLang="en-US"/>
        </a:p>
      </dgm:t>
    </dgm:pt>
    <dgm:pt modelId="{C8985AB2-A159-4A93-B0A9-A2D4A687552C}" type="sibTrans" cxnId="{0B2E44F0-5832-4401-A0ED-0558F600FE98}">
      <dgm:prSet/>
      <dgm:spPr/>
      <dgm:t>
        <a:bodyPr/>
        <a:lstStyle/>
        <a:p>
          <a:endParaRPr lang="zh-CN" altLang="en-US"/>
        </a:p>
      </dgm:t>
    </dgm:pt>
    <dgm:pt modelId="{31FE64B2-B573-43BE-B308-B1EADBAE14A8}">
      <dgm:prSet phldrT="[文本]" custT="1"/>
      <dgm:spPr/>
      <dgm:t>
        <a:bodyPr/>
        <a:lstStyle/>
        <a:p>
          <a:r>
            <a:rPr lang="en-US" altLang="zh-CN" sz="1600" b="1" dirty="0" err="1" smtClean="0">
              <a:latin typeface="+mn-lt"/>
              <a:cs typeface="Times New Roman" panose="02020603050405020304" pitchFamily="18" charset="0"/>
            </a:rPr>
            <a:t>Matrice</a:t>
          </a:r>
          <a:r>
            <a:rPr lang="en-US" altLang="zh-CN" sz="16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en-US" altLang="zh-CN" sz="1600" b="1" dirty="0" err="1" smtClean="0">
              <a:latin typeface="+mn-lt"/>
              <a:cs typeface="Times New Roman" panose="02020603050405020304" pitchFamily="18" charset="0"/>
            </a:rPr>
            <a:t>protectrice</a:t>
          </a:r>
          <a:endParaRPr lang="zh-CN" altLang="en-US" sz="1600" b="1" dirty="0">
            <a:latin typeface="+mn-lt"/>
            <a:cs typeface="Times New Roman" panose="02020603050405020304" pitchFamily="18" charset="0"/>
          </a:endParaRPr>
        </a:p>
      </dgm:t>
    </dgm:pt>
    <dgm:pt modelId="{3E7A976A-F8C7-4D68-A199-7E5D7416E2C1}" type="parTrans" cxnId="{599BED7C-D430-43BD-A463-88277AA81101}">
      <dgm:prSet/>
      <dgm:spPr/>
      <dgm:t>
        <a:bodyPr/>
        <a:lstStyle/>
        <a:p>
          <a:endParaRPr lang="zh-CN" altLang="en-US"/>
        </a:p>
      </dgm:t>
    </dgm:pt>
    <dgm:pt modelId="{F7178D10-3CB2-46BF-A3F6-3E7BF1FA2E70}" type="sibTrans" cxnId="{599BED7C-D430-43BD-A463-88277AA81101}">
      <dgm:prSet/>
      <dgm:spPr/>
      <dgm:t>
        <a:bodyPr/>
        <a:lstStyle/>
        <a:p>
          <a:endParaRPr lang="zh-CN" altLang="en-US"/>
        </a:p>
      </dgm:t>
    </dgm:pt>
    <dgm:pt modelId="{40E16927-E029-4A75-B850-FC5DCC49D200}">
      <dgm:prSet phldrT="[文本]" custT="1"/>
      <dgm:spPr/>
      <dgm:t>
        <a:bodyPr/>
        <a:lstStyle/>
        <a:p>
          <a:r>
            <a:rPr lang="en-US" altLang="zh-CN" sz="1600" b="1" dirty="0" err="1" smtClean="0">
              <a:latin typeface="+mn-lt"/>
              <a:cs typeface="Times New Roman" panose="02020603050405020304" pitchFamily="18" charset="0"/>
            </a:rPr>
            <a:t>Réponse</a:t>
          </a:r>
          <a:r>
            <a:rPr lang="en-US" altLang="zh-CN" sz="1600" b="1" dirty="0" smtClean="0">
              <a:latin typeface="+mn-lt"/>
              <a:cs typeface="Times New Roman" panose="02020603050405020304" pitchFamily="18" charset="0"/>
            </a:rPr>
            <a:t> au stress</a:t>
          </a:r>
          <a:endParaRPr lang="zh-CN" altLang="en-US" sz="1600" b="1" dirty="0">
            <a:latin typeface="+mn-lt"/>
            <a:cs typeface="Times New Roman" panose="02020603050405020304" pitchFamily="18" charset="0"/>
          </a:endParaRPr>
        </a:p>
      </dgm:t>
    </dgm:pt>
    <dgm:pt modelId="{2681C506-5105-4D3C-9B0C-59F27F870CA1}" type="parTrans" cxnId="{431E92EE-CD00-44F0-8F81-CD260B0351F9}">
      <dgm:prSet/>
      <dgm:spPr/>
      <dgm:t>
        <a:bodyPr/>
        <a:lstStyle/>
        <a:p>
          <a:endParaRPr lang="zh-CN" altLang="en-US"/>
        </a:p>
      </dgm:t>
    </dgm:pt>
    <dgm:pt modelId="{ED469C94-5A7C-4C23-B44B-100BCEA1ED77}" type="sibTrans" cxnId="{431E92EE-CD00-44F0-8F81-CD260B0351F9}">
      <dgm:prSet/>
      <dgm:spPr/>
      <dgm:t>
        <a:bodyPr/>
        <a:lstStyle/>
        <a:p>
          <a:endParaRPr lang="zh-CN" altLang="en-US"/>
        </a:p>
      </dgm:t>
    </dgm:pt>
    <dgm:pt modelId="{1FD0CD29-A998-46AF-8FAF-6C2FE03E886B}" type="pres">
      <dgm:prSet presAssocID="{58964800-261B-4A05-A276-F68B2FAEC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12172C2-F592-416B-B8EE-64A9354DB699}" type="pres">
      <dgm:prSet presAssocID="{5772B75A-A83D-4949-8A9D-DB78F807C339}" presName="gear1" presStyleLbl="node1" presStyleIdx="0" presStyleCnt="3" custLinFactNeighborX="2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C459C7-860D-4F29-92C1-13A73BC4F330}" type="pres">
      <dgm:prSet presAssocID="{5772B75A-A83D-4949-8A9D-DB78F807C339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6F808EDA-41A8-47F4-ABD1-B7F40EA7CD0F}" type="pres">
      <dgm:prSet presAssocID="{5772B75A-A83D-4949-8A9D-DB78F807C339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D602CAE4-F3CF-45C6-B45A-7CA708509AEF}" type="pres">
      <dgm:prSet presAssocID="{31FE64B2-B573-43BE-B308-B1EADBAE14A8}" presName="gear2" presStyleLbl="node1" presStyleIdx="1" presStyleCnt="3" custScaleX="117926" custScaleY="10629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14C248-D3BD-4219-9FA9-0797285F5820}" type="pres">
      <dgm:prSet presAssocID="{31FE64B2-B573-43BE-B308-B1EADBAE14A8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4181A31A-159C-48F5-9B9B-F1144E71EF92}" type="pres">
      <dgm:prSet presAssocID="{31FE64B2-B573-43BE-B308-B1EADBAE14A8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2E4DA5A6-B6A9-4A25-864D-CC0B297DC13D}" type="pres">
      <dgm:prSet presAssocID="{40E16927-E029-4A75-B850-FC5DCC49D200}" presName="gear3" presStyleLbl="node1" presStyleIdx="2" presStyleCnt="3" custLinFactNeighborX="14053" custLinFactNeighborY="461"/>
      <dgm:spPr/>
      <dgm:t>
        <a:bodyPr/>
        <a:lstStyle/>
        <a:p>
          <a:endParaRPr lang="zh-CN" altLang="en-US"/>
        </a:p>
      </dgm:t>
    </dgm:pt>
    <dgm:pt modelId="{CC096AA4-1891-40FC-805B-E1B7E130A48E}" type="pres">
      <dgm:prSet presAssocID="{40E16927-E029-4A75-B850-FC5DCC49D2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02E1AA-84F1-4DF8-B49B-5348F8B720AB}" type="pres">
      <dgm:prSet presAssocID="{40E16927-E029-4A75-B850-FC5DCC49D200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E915FB2F-3DF4-4034-9DDF-8EAAAF1F0F2C}" type="pres">
      <dgm:prSet presAssocID="{40E16927-E029-4A75-B850-FC5DCC49D200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6398474E-45CA-485D-8622-963F980EB707}" type="pres">
      <dgm:prSet presAssocID="{C8985AB2-A159-4A93-B0A9-A2D4A687552C}" presName="connector1" presStyleLbl="sibTrans2D1" presStyleIdx="0" presStyleCnt="3"/>
      <dgm:spPr/>
      <dgm:t>
        <a:bodyPr/>
        <a:lstStyle/>
        <a:p>
          <a:endParaRPr lang="zh-CN" altLang="en-US"/>
        </a:p>
      </dgm:t>
    </dgm:pt>
    <dgm:pt modelId="{B1BD5D6C-40A4-4BDA-83D7-535C7AD50235}" type="pres">
      <dgm:prSet presAssocID="{F7178D10-3CB2-46BF-A3F6-3E7BF1FA2E70}" presName="connector2" presStyleLbl="sibTrans2D1" presStyleIdx="1" presStyleCnt="3" custLinFactNeighborX="-4582"/>
      <dgm:spPr/>
      <dgm:t>
        <a:bodyPr/>
        <a:lstStyle/>
        <a:p>
          <a:endParaRPr lang="zh-CN" altLang="en-US"/>
        </a:p>
      </dgm:t>
    </dgm:pt>
    <dgm:pt modelId="{76BCA39A-B07E-4BAC-82F7-60C000736A3E}" type="pres">
      <dgm:prSet presAssocID="{ED469C94-5A7C-4C23-B44B-100BCEA1ED77}" presName="connector3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648928F8-6FAD-4622-826A-67AC2BDFE93D}" type="presOf" srcId="{F7178D10-3CB2-46BF-A3F6-3E7BF1FA2E70}" destId="{B1BD5D6C-40A4-4BDA-83D7-535C7AD50235}" srcOrd="0" destOrd="0" presId="urn:microsoft.com/office/officeart/2005/8/layout/gear1"/>
    <dgm:cxn modelId="{431E92EE-CD00-44F0-8F81-CD260B0351F9}" srcId="{58964800-261B-4A05-A276-F68B2FAECB9D}" destId="{40E16927-E029-4A75-B850-FC5DCC49D200}" srcOrd="2" destOrd="0" parTransId="{2681C506-5105-4D3C-9B0C-59F27F870CA1}" sibTransId="{ED469C94-5A7C-4C23-B44B-100BCEA1ED77}"/>
    <dgm:cxn modelId="{C5D74F6A-4B90-413A-AC03-F943A19D018A}" type="presOf" srcId="{40E16927-E029-4A75-B850-FC5DCC49D200}" destId="{E915FB2F-3DF4-4034-9DDF-8EAAAF1F0F2C}" srcOrd="3" destOrd="0" presId="urn:microsoft.com/office/officeart/2005/8/layout/gear1"/>
    <dgm:cxn modelId="{D1A6C72A-2B3B-4CE4-8110-287BE1B884AD}" type="presOf" srcId="{40E16927-E029-4A75-B850-FC5DCC49D200}" destId="{4B02E1AA-84F1-4DF8-B49B-5348F8B720AB}" srcOrd="2" destOrd="0" presId="urn:microsoft.com/office/officeart/2005/8/layout/gear1"/>
    <dgm:cxn modelId="{7691BFCC-E6F4-4286-B020-076DC0E2F254}" type="presOf" srcId="{40E16927-E029-4A75-B850-FC5DCC49D200}" destId="{2E4DA5A6-B6A9-4A25-864D-CC0B297DC13D}" srcOrd="0" destOrd="0" presId="urn:microsoft.com/office/officeart/2005/8/layout/gear1"/>
    <dgm:cxn modelId="{6771FE7D-59CD-4110-BF40-464356F29EBF}" type="presOf" srcId="{40E16927-E029-4A75-B850-FC5DCC49D200}" destId="{CC096AA4-1891-40FC-805B-E1B7E130A48E}" srcOrd="1" destOrd="0" presId="urn:microsoft.com/office/officeart/2005/8/layout/gear1"/>
    <dgm:cxn modelId="{0D36E399-D3C4-4D62-BE5A-56B110898E23}" type="presOf" srcId="{C8985AB2-A159-4A93-B0A9-A2D4A687552C}" destId="{6398474E-45CA-485D-8622-963F980EB707}" srcOrd="0" destOrd="0" presId="urn:microsoft.com/office/officeart/2005/8/layout/gear1"/>
    <dgm:cxn modelId="{398ED8DA-EC2A-4AC1-B2B5-97AD27CB80AA}" type="presOf" srcId="{31FE64B2-B573-43BE-B308-B1EADBAE14A8}" destId="{D602CAE4-F3CF-45C6-B45A-7CA708509AEF}" srcOrd="0" destOrd="0" presId="urn:microsoft.com/office/officeart/2005/8/layout/gear1"/>
    <dgm:cxn modelId="{0B2E44F0-5832-4401-A0ED-0558F600FE98}" srcId="{58964800-261B-4A05-A276-F68B2FAECB9D}" destId="{5772B75A-A83D-4949-8A9D-DB78F807C339}" srcOrd="0" destOrd="0" parTransId="{D5CB570A-A3B9-4AD2-BB37-31052F36A0D1}" sibTransId="{C8985AB2-A159-4A93-B0A9-A2D4A687552C}"/>
    <dgm:cxn modelId="{808BEDC6-8AC3-44D0-BD4D-BCA161C9401E}" type="presOf" srcId="{5772B75A-A83D-4949-8A9D-DB78F807C339}" destId="{A12172C2-F592-416B-B8EE-64A9354DB699}" srcOrd="0" destOrd="0" presId="urn:microsoft.com/office/officeart/2005/8/layout/gear1"/>
    <dgm:cxn modelId="{599BED7C-D430-43BD-A463-88277AA81101}" srcId="{58964800-261B-4A05-A276-F68B2FAECB9D}" destId="{31FE64B2-B573-43BE-B308-B1EADBAE14A8}" srcOrd="1" destOrd="0" parTransId="{3E7A976A-F8C7-4D68-A199-7E5D7416E2C1}" sibTransId="{F7178D10-3CB2-46BF-A3F6-3E7BF1FA2E70}"/>
    <dgm:cxn modelId="{A84DEFAB-4F14-4E32-ABFF-AAE4CB6E566C}" type="presOf" srcId="{58964800-261B-4A05-A276-F68B2FAECB9D}" destId="{1FD0CD29-A998-46AF-8FAF-6C2FE03E886B}" srcOrd="0" destOrd="0" presId="urn:microsoft.com/office/officeart/2005/8/layout/gear1"/>
    <dgm:cxn modelId="{0001159F-F6E4-44E1-94DE-CA9FF3DE1151}" type="presOf" srcId="{5772B75A-A83D-4949-8A9D-DB78F807C339}" destId="{3BC459C7-860D-4F29-92C1-13A73BC4F330}" srcOrd="1" destOrd="0" presId="urn:microsoft.com/office/officeart/2005/8/layout/gear1"/>
    <dgm:cxn modelId="{FCD0344E-34BE-49BF-8622-43B68939B98B}" type="presOf" srcId="{31FE64B2-B573-43BE-B308-B1EADBAE14A8}" destId="{6714C248-D3BD-4219-9FA9-0797285F5820}" srcOrd="1" destOrd="0" presId="urn:microsoft.com/office/officeart/2005/8/layout/gear1"/>
    <dgm:cxn modelId="{528D9988-F423-45B1-BB28-A0387702C407}" type="presOf" srcId="{5772B75A-A83D-4949-8A9D-DB78F807C339}" destId="{6F808EDA-41A8-47F4-ABD1-B7F40EA7CD0F}" srcOrd="2" destOrd="0" presId="urn:microsoft.com/office/officeart/2005/8/layout/gear1"/>
    <dgm:cxn modelId="{EC7DBFB1-B6DC-4928-9724-BDB62788F54F}" type="presOf" srcId="{31FE64B2-B573-43BE-B308-B1EADBAE14A8}" destId="{4181A31A-159C-48F5-9B9B-F1144E71EF92}" srcOrd="2" destOrd="0" presId="urn:microsoft.com/office/officeart/2005/8/layout/gear1"/>
    <dgm:cxn modelId="{4881F5CC-6700-4100-8DEA-6F96B1167D99}" type="presOf" srcId="{ED469C94-5A7C-4C23-B44B-100BCEA1ED77}" destId="{76BCA39A-B07E-4BAC-82F7-60C000736A3E}" srcOrd="0" destOrd="0" presId="urn:microsoft.com/office/officeart/2005/8/layout/gear1"/>
    <dgm:cxn modelId="{F5B62729-1523-4376-B685-51719A923019}" type="presParOf" srcId="{1FD0CD29-A998-46AF-8FAF-6C2FE03E886B}" destId="{A12172C2-F592-416B-B8EE-64A9354DB699}" srcOrd="0" destOrd="0" presId="urn:microsoft.com/office/officeart/2005/8/layout/gear1"/>
    <dgm:cxn modelId="{70813318-6012-42A3-ABAE-5BAECEF44C12}" type="presParOf" srcId="{1FD0CD29-A998-46AF-8FAF-6C2FE03E886B}" destId="{3BC459C7-860D-4F29-92C1-13A73BC4F330}" srcOrd="1" destOrd="0" presId="urn:microsoft.com/office/officeart/2005/8/layout/gear1"/>
    <dgm:cxn modelId="{9177C348-C5EC-4542-BBD1-DE786551AC1A}" type="presParOf" srcId="{1FD0CD29-A998-46AF-8FAF-6C2FE03E886B}" destId="{6F808EDA-41A8-47F4-ABD1-B7F40EA7CD0F}" srcOrd="2" destOrd="0" presId="urn:microsoft.com/office/officeart/2005/8/layout/gear1"/>
    <dgm:cxn modelId="{52887C04-83B0-4CA9-B6F7-1A1D4508D431}" type="presParOf" srcId="{1FD0CD29-A998-46AF-8FAF-6C2FE03E886B}" destId="{D602CAE4-F3CF-45C6-B45A-7CA708509AEF}" srcOrd="3" destOrd="0" presId="urn:microsoft.com/office/officeart/2005/8/layout/gear1"/>
    <dgm:cxn modelId="{62394AAB-9A09-48B3-B634-5A4B70C7A6F5}" type="presParOf" srcId="{1FD0CD29-A998-46AF-8FAF-6C2FE03E886B}" destId="{6714C248-D3BD-4219-9FA9-0797285F5820}" srcOrd="4" destOrd="0" presId="urn:microsoft.com/office/officeart/2005/8/layout/gear1"/>
    <dgm:cxn modelId="{228FE96D-9ABD-467E-B188-623D9FBE5422}" type="presParOf" srcId="{1FD0CD29-A998-46AF-8FAF-6C2FE03E886B}" destId="{4181A31A-159C-48F5-9B9B-F1144E71EF92}" srcOrd="5" destOrd="0" presId="urn:microsoft.com/office/officeart/2005/8/layout/gear1"/>
    <dgm:cxn modelId="{ABD754E7-C670-447B-A77F-E1FF2E8A14B4}" type="presParOf" srcId="{1FD0CD29-A998-46AF-8FAF-6C2FE03E886B}" destId="{2E4DA5A6-B6A9-4A25-864D-CC0B297DC13D}" srcOrd="6" destOrd="0" presId="urn:microsoft.com/office/officeart/2005/8/layout/gear1"/>
    <dgm:cxn modelId="{A698066D-5F3A-43AE-A9AA-26EE80916709}" type="presParOf" srcId="{1FD0CD29-A998-46AF-8FAF-6C2FE03E886B}" destId="{CC096AA4-1891-40FC-805B-E1B7E130A48E}" srcOrd="7" destOrd="0" presId="urn:microsoft.com/office/officeart/2005/8/layout/gear1"/>
    <dgm:cxn modelId="{F5122287-24AA-4A91-A03F-CDD5F89B8467}" type="presParOf" srcId="{1FD0CD29-A998-46AF-8FAF-6C2FE03E886B}" destId="{4B02E1AA-84F1-4DF8-B49B-5348F8B720AB}" srcOrd="8" destOrd="0" presId="urn:microsoft.com/office/officeart/2005/8/layout/gear1"/>
    <dgm:cxn modelId="{6725843F-A474-4CC0-9C5B-024CBD29770C}" type="presParOf" srcId="{1FD0CD29-A998-46AF-8FAF-6C2FE03E886B}" destId="{E915FB2F-3DF4-4034-9DDF-8EAAAF1F0F2C}" srcOrd="9" destOrd="0" presId="urn:microsoft.com/office/officeart/2005/8/layout/gear1"/>
    <dgm:cxn modelId="{B95A8FFC-D878-4522-AE54-51E998AF7074}" type="presParOf" srcId="{1FD0CD29-A998-46AF-8FAF-6C2FE03E886B}" destId="{6398474E-45CA-485D-8622-963F980EB707}" srcOrd="10" destOrd="0" presId="urn:microsoft.com/office/officeart/2005/8/layout/gear1"/>
    <dgm:cxn modelId="{65E07E59-2F08-4C13-9635-656A84E483D3}" type="presParOf" srcId="{1FD0CD29-A998-46AF-8FAF-6C2FE03E886B}" destId="{B1BD5D6C-40A4-4BDA-83D7-535C7AD50235}" srcOrd="11" destOrd="0" presId="urn:microsoft.com/office/officeart/2005/8/layout/gear1"/>
    <dgm:cxn modelId="{17E85F98-6747-4887-BF7E-669903066608}" type="presParOf" srcId="{1FD0CD29-A998-46AF-8FAF-6C2FE03E886B}" destId="{76BCA39A-B07E-4BAC-82F7-60C000736A3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172C2-F592-416B-B8EE-64A9354DB699}">
      <dsp:nvSpPr>
        <dsp:cNvPr id="0" name=""/>
        <dsp:cNvSpPr/>
      </dsp:nvSpPr>
      <dsp:spPr>
        <a:xfrm>
          <a:off x="2677005" y="1683174"/>
          <a:ext cx="2057213" cy="2057213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>
              <a:latin typeface="+mn-lt"/>
              <a:cs typeface="Times New Roman" panose="02020603050405020304" pitchFamily="18" charset="0"/>
            </a:rPr>
            <a:t>Optimisation</a:t>
          </a:r>
          <a:r>
            <a:rPr lang="en-US" altLang="zh-CN" sz="1600" b="1" kern="1200" dirty="0" smtClean="0">
              <a:latin typeface="+mn-lt"/>
              <a:cs typeface="Times New Roman" panose="02020603050405020304" pitchFamily="18" charset="0"/>
            </a:rPr>
            <a:t> process</a:t>
          </a:r>
          <a:endParaRPr lang="zh-CN" altLang="en-US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3090596" y="2165066"/>
        <a:ext cx="1230031" cy="1057450"/>
      </dsp:txXfrm>
    </dsp:sp>
    <dsp:sp modelId="{D602CAE4-F3CF-45C6-B45A-7CA708509AEF}">
      <dsp:nvSpPr>
        <dsp:cNvPr id="0" name=""/>
        <dsp:cNvSpPr/>
      </dsp:nvSpPr>
      <dsp:spPr>
        <a:xfrm>
          <a:off x="1287247" y="1149802"/>
          <a:ext cx="1764355" cy="1590398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>
              <a:latin typeface="+mn-lt"/>
              <a:cs typeface="Times New Roman" panose="02020603050405020304" pitchFamily="18" charset="0"/>
            </a:rPr>
            <a:t>Matrice</a:t>
          </a:r>
          <a:r>
            <a:rPr lang="en-US" altLang="zh-CN" sz="16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en-US" altLang="zh-CN" sz="1600" b="1" kern="1200" dirty="0" err="1" smtClean="0">
              <a:latin typeface="+mn-lt"/>
              <a:cs typeface="Times New Roman" panose="02020603050405020304" pitchFamily="18" charset="0"/>
            </a:rPr>
            <a:t>protectrice</a:t>
          </a:r>
          <a:endParaRPr lang="zh-CN" altLang="en-US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1712921" y="1552609"/>
        <a:ext cx="913007" cy="784784"/>
      </dsp:txXfrm>
    </dsp:sp>
    <dsp:sp modelId="{2E4DA5A6-B6A9-4A25-864D-CC0B297DC13D}">
      <dsp:nvSpPr>
        <dsp:cNvPr id="0" name=""/>
        <dsp:cNvSpPr/>
      </dsp:nvSpPr>
      <dsp:spPr>
        <a:xfrm rot="20700000">
          <a:off x="2511652" y="173006"/>
          <a:ext cx="1465926" cy="1465926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>
              <a:latin typeface="+mn-lt"/>
              <a:cs typeface="Times New Roman" panose="02020603050405020304" pitchFamily="18" charset="0"/>
            </a:rPr>
            <a:t>Réponse</a:t>
          </a:r>
          <a:r>
            <a:rPr lang="en-US" altLang="zh-CN" sz="1600" b="1" kern="1200" dirty="0" smtClean="0">
              <a:latin typeface="+mn-lt"/>
              <a:cs typeface="Times New Roman" panose="02020603050405020304" pitchFamily="18" charset="0"/>
            </a:rPr>
            <a:t> au stress</a:t>
          </a:r>
          <a:endParaRPr lang="zh-CN" altLang="en-US" sz="1600" b="1" kern="1200" dirty="0">
            <a:latin typeface="+mn-lt"/>
            <a:cs typeface="Times New Roman" panose="02020603050405020304" pitchFamily="18" charset="0"/>
          </a:endParaRPr>
        </a:p>
      </dsp:txBody>
      <dsp:txXfrm rot="-20700000">
        <a:off x="2833173" y="494527"/>
        <a:ext cx="822885" cy="822885"/>
      </dsp:txXfrm>
    </dsp:sp>
    <dsp:sp modelId="{6398474E-45CA-485D-8622-963F980EB707}">
      <dsp:nvSpPr>
        <dsp:cNvPr id="0" name=""/>
        <dsp:cNvSpPr/>
      </dsp:nvSpPr>
      <dsp:spPr>
        <a:xfrm>
          <a:off x="2455168" y="1375531"/>
          <a:ext cx="2633233" cy="2633233"/>
        </a:xfrm>
        <a:prstGeom prst="circularArrow">
          <a:avLst>
            <a:gd name="adj1" fmla="val 4688"/>
            <a:gd name="adj2" fmla="val 299029"/>
            <a:gd name="adj3" fmla="val 2504411"/>
            <a:gd name="adj4" fmla="val 1588683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BD5D6C-40A4-4BDA-83D7-535C7AD50235}">
      <dsp:nvSpPr>
        <dsp:cNvPr id="0" name=""/>
        <dsp:cNvSpPr/>
      </dsp:nvSpPr>
      <dsp:spPr>
        <a:xfrm>
          <a:off x="1068717" y="867829"/>
          <a:ext cx="1913208" cy="19132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CA39A-B07E-4BAC-82F7-60C000736A3E}">
      <dsp:nvSpPr>
        <dsp:cNvPr id="0" name=""/>
        <dsp:cNvSpPr/>
      </dsp:nvSpPr>
      <dsp:spPr>
        <a:xfrm>
          <a:off x="1920263" y="-154415"/>
          <a:ext cx="2062823" cy="20628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0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1"/>
            <a:ext cx="2946347" cy="496490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6490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6490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EB2200B-249B-6548-9AC6-AF24FBCB018A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9" y="4716383"/>
            <a:ext cx="5440046" cy="446865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1AB224F-B4D8-F14F-8840-7EAD2D7EB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51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d’eau + chaud</a:t>
            </a:r>
          </a:p>
          <a:p>
            <a:r>
              <a:rPr lang="fr-FR" dirty="0" smtClean="0"/>
              <a:t>- d’eau, - chaud, + productif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B224F-B4D8-F14F-8840-7EAD2D7EBB0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7.pd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7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34" y="-524594"/>
            <a:ext cx="10816238" cy="7164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000" y="-1244674"/>
            <a:ext cx="1620000" cy="3600400"/>
          </a:xfrm>
          <a:prstGeom prst="rect">
            <a:avLst/>
          </a:prstGeom>
          <a:solidFill>
            <a:srgbClr val="344248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ADN.psd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-8805" r="10771" b="56118"/>
          <a:stretch/>
        </p:blipFill>
        <p:spPr>
          <a:xfrm>
            <a:off x="378000" y="-1244674"/>
            <a:ext cx="1570260" cy="26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 userDrawn="1"/>
        </p:nvSpPr>
        <p:spPr>
          <a:xfrm>
            <a:off x="360000" y="2859782"/>
            <a:ext cx="7200800" cy="830997"/>
          </a:xfrm>
          <a:prstGeom prst="rect">
            <a:avLst/>
          </a:prstGeom>
          <a:solidFill>
            <a:srgbClr val="344248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FR" sz="2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RECHERCHE BOOSTE L’INNOVATION </a:t>
            </a:r>
            <a:br>
              <a:rPr lang="fr-FR" sz="2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TRANSFORMATION LAITIÈRE</a:t>
            </a:r>
            <a:endParaRPr lang="fr-F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3347864" y="4659982"/>
            <a:ext cx="553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Les rendez-vous de l’Inra au </a:t>
            </a:r>
            <a:r>
              <a:rPr lang="fr-FR" sz="1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fr-FR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– mercredi 14 septembre 2016</a:t>
            </a:r>
            <a:endParaRPr lang="fr-FR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symboles-tripode-cmjn-blanc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4434814"/>
            <a:ext cx="1152128" cy="585208"/>
          </a:xfrm>
          <a:prstGeom prst="rect">
            <a:avLst/>
          </a:prstGeom>
        </p:spPr>
      </p:pic>
      <p:pic>
        <p:nvPicPr>
          <p:cNvPr id="13" name="Image 12" descr="Logotype-INRA-White-transparen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670400"/>
            <a:ext cx="1187624" cy="4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-12129" y="4426437"/>
            <a:ext cx="9264649" cy="735665"/>
            <a:chOff x="0" y="6120399"/>
            <a:chExt cx="9144000" cy="737601"/>
          </a:xfrm>
          <a:solidFill>
            <a:srgbClr val="344248"/>
          </a:solidFill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47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</a:endParaRPr>
            </a:p>
          </p:txBody>
        </p:sp>
      </p:grpSp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89654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1331640" y="4550400"/>
            <a:ext cx="5784699" cy="54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RECHERCHE BOOSTE L’INNOVATION</a:t>
            </a:r>
            <a:r>
              <a:rPr lang="fr-FR" sz="9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EN TRANSFORMANTION LAITIÈRE</a:t>
            </a:r>
            <a: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rendez-vous de l’Inra au </a:t>
            </a:r>
            <a:r>
              <a:rPr lang="fr-FR" sz="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8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115623" y="48426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septembre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 descr="Logotype-INRA-White-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577259"/>
            <a:ext cx="1080120" cy="442763"/>
          </a:xfrm>
          <a:prstGeom prst="rect">
            <a:avLst/>
          </a:prstGeom>
        </p:spPr>
      </p:pic>
      <p:pic>
        <p:nvPicPr>
          <p:cNvPr id="2" name="Image 1" descr="ADN gris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6" t="15242" r="10779" b="32073"/>
          <a:stretch/>
        </p:blipFill>
        <p:spPr>
          <a:xfrm>
            <a:off x="7450675" y="-1317600"/>
            <a:ext cx="1569600" cy="2682000"/>
          </a:xfrm>
          <a:prstGeom prst="rect">
            <a:avLst/>
          </a:prstGeom>
        </p:spPr>
      </p:pic>
      <p:pic>
        <p:nvPicPr>
          <p:cNvPr id="10" name="Image 9" descr="logo AO_filaire_blanc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91200" y="4531104"/>
            <a:ext cx="838200" cy="5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344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ADN.psd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-8805" r="10771" b="56118"/>
          <a:stretch/>
        </p:blipFill>
        <p:spPr>
          <a:xfrm>
            <a:off x="1259632" y="-1316682"/>
            <a:ext cx="1570260" cy="26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Logotype-INRA-White-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577259"/>
            <a:ext cx="1080120" cy="442763"/>
          </a:xfrm>
          <a:prstGeom prst="rect">
            <a:avLst/>
          </a:prstGeom>
        </p:spPr>
      </p:pic>
      <p:sp>
        <p:nvSpPr>
          <p:cNvPr id="19" name="Espace réservé du numéro de diapositive 3"/>
          <p:cNvSpPr txBox="1">
            <a:spLocks/>
          </p:cNvSpPr>
          <p:nvPr userDrawn="1"/>
        </p:nvSpPr>
        <p:spPr>
          <a:xfrm>
            <a:off x="7896548" y="4515966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7115623" y="4842678"/>
            <a:ext cx="1904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 septembre 2016</a:t>
            </a:r>
            <a:endParaRPr lang="fr-FR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logo AO_filaire_blanc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57536" y="4517958"/>
            <a:ext cx="838200" cy="5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7.png"/><Relationship Id="rId4" Type="http://schemas.openxmlformats.org/officeDocument/2006/relationships/image" Target="../media/image22.jp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42.png"/><Relationship Id="rId5" Type="http://schemas.openxmlformats.org/officeDocument/2006/relationships/image" Target="../media/image36.emf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image" Target="../media/image51.png"/><Relationship Id="rId5" Type="http://schemas.openxmlformats.org/officeDocument/2006/relationships/image" Target="../media/image45.emf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229319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Une utilisation innovante du lactosérum pour la production et le séchage de bactéries </a:t>
            </a:r>
            <a:r>
              <a:rPr lang="fr-FR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probiotiques</a:t>
            </a:r>
            <a:endParaRPr lang="fr-FR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27560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47A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8000" y="3240000"/>
            <a:ext cx="7704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>
                <a:solidFill>
                  <a:srgbClr val="47A5C7"/>
                </a:solidFill>
                <a:latin typeface="Arial" pitchFamily="34" charset="0"/>
                <a:cs typeface="Arial" pitchFamily="34" charset="0"/>
              </a:rPr>
              <a:t>Gwénaël Jan, </a:t>
            </a:r>
            <a:r>
              <a:rPr lang="fr-FR" sz="2300" dirty="0">
                <a:solidFill>
                  <a:srgbClr val="47A5C7"/>
                </a:solidFill>
                <a:cs typeface="Calibri"/>
              </a:rPr>
              <a:t>UMR STLO, Inra 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Rennes Bretagne-Normandie</a:t>
            </a:r>
            <a:br>
              <a:rPr lang="fr-FR" sz="2300" dirty="0" smtClean="0">
                <a:solidFill>
                  <a:srgbClr val="47A5C7"/>
                </a:solidFill>
                <a:cs typeface="Calibri"/>
              </a:rPr>
            </a:br>
            <a:r>
              <a:rPr lang="fr-FR" sz="2300" b="1" dirty="0" smtClean="0">
                <a:solidFill>
                  <a:srgbClr val="47A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 </a:t>
            </a:r>
            <a:r>
              <a:rPr lang="fr-FR" sz="2300" b="1" dirty="0" err="1" smtClean="0">
                <a:solidFill>
                  <a:srgbClr val="47A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Jeantet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, </a:t>
            </a:r>
            <a:r>
              <a:rPr lang="fr-FR" sz="2300" dirty="0" err="1" smtClean="0">
                <a:solidFill>
                  <a:srgbClr val="47A5C7"/>
                </a:solidFill>
                <a:cs typeface="Calibri"/>
              </a:rPr>
              <a:t>Agrocampus</a:t>
            </a:r>
            <a:r>
              <a:rPr lang="fr-FR" sz="2300" dirty="0" smtClean="0">
                <a:solidFill>
                  <a:srgbClr val="47A5C7"/>
                </a:solidFill>
                <a:cs typeface="Calibri"/>
              </a:rPr>
              <a:t>-Ouest</a:t>
            </a:r>
            <a:endParaRPr lang="fr-FR" sz="2300" dirty="0">
              <a:solidFill>
                <a:srgbClr val="47A5C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123478"/>
            <a:ext cx="8928992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innovation technologique</a:t>
            </a:r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: procédé </a:t>
            </a:r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2-en-1 culture / </a:t>
            </a:r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séchage</a:t>
            </a:r>
            <a:endParaRPr lang="fr-FR" sz="20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图示 2"/>
          <p:cNvGraphicFramePr/>
          <p:nvPr>
            <p:extLst>
              <p:ext uri="{D42A27DB-BD31-4B8C-83A1-F6EECF244321}">
                <p14:modId xmlns:p14="http://schemas.microsoft.com/office/powerpoint/2010/main" val="3078489432"/>
              </p:ext>
            </p:extLst>
          </p:nvPr>
        </p:nvGraphicFramePr>
        <p:xfrm>
          <a:off x="-1447331" y="843558"/>
          <a:ext cx="5610582" cy="374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784772" y="644084"/>
            <a:ext cx="1410964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i="1" dirty="0">
                <a:solidFill>
                  <a:srgbClr val="00B0F0"/>
                </a:solidFill>
                <a:latin typeface="+mn-lt"/>
              </a:rPr>
              <a:t>Innovation</a:t>
            </a:r>
          </a:p>
        </p:txBody>
      </p:sp>
      <p:grpSp>
        <p:nvGrpSpPr>
          <p:cNvPr id="19" name="组合 15"/>
          <p:cNvGrpSpPr/>
          <p:nvPr/>
        </p:nvGrpSpPr>
        <p:grpSpPr>
          <a:xfrm>
            <a:off x="3563776" y="1450689"/>
            <a:ext cx="1899687" cy="2129173"/>
            <a:chOff x="5319948" y="1804641"/>
            <a:chExt cx="2532916" cy="2838898"/>
          </a:xfrm>
        </p:grpSpPr>
        <p:sp>
          <p:nvSpPr>
            <p:cNvPr id="22" name="矩形 4"/>
            <p:cNvSpPr/>
            <p:nvPr/>
          </p:nvSpPr>
          <p:spPr>
            <a:xfrm>
              <a:off x="5340763" y="1804641"/>
              <a:ext cx="237817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 smtClean="0">
                  <a:solidFill>
                    <a:schemeClr val="accent6"/>
                  </a:solidFill>
                  <a:cs typeface="Times New Roman" panose="02020603050405020304" pitchFamily="18" charset="0"/>
                </a:rPr>
                <a:t>Hyperosmolarité</a:t>
              </a:r>
              <a:endParaRPr lang="en-US" altLang="zh-CN" b="1" dirty="0">
                <a:solidFill>
                  <a:schemeClr val="accent6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矩形 11"/>
            <p:cNvSpPr/>
            <p:nvPr/>
          </p:nvSpPr>
          <p:spPr>
            <a:xfrm>
              <a:off x="5356887" y="3021139"/>
              <a:ext cx="186846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  <a:cs typeface="Times New Roman" panose="02020603050405020304" pitchFamily="18" charset="0"/>
                </a:rPr>
                <a:t>Milieu 2-in-1</a:t>
              </a: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矩形 12"/>
            <p:cNvSpPr/>
            <p:nvPr/>
          </p:nvSpPr>
          <p:spPr>
            <a:xfrm>
              <a:off x="5319948" y="4151096"/>
              <a:ext cx="253291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 smtClean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rPr>
                <a:t>Pr</a:t>
              </a:r>
              <a:r>
                <a:rPr lang="en-US" altLang="zh-CN" b="1" dirty="0" err="1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rPr>
                <a:t>é</a:t>
              </a:r>
              <a:r>
                <a:rPr lang="en-US" altLang="zh-CN" b="1" dirty="0" smtClean="0">
                  <a:solidFill>
                    <a:schemeClr val="accent5">
                      <a:lumMod val="75000"/>
                    </a:schemeClr>
                  </a:solidFill>
                  <a:cs typeface="Times New Roman" panose="02020603050405020304" pitchFamily="18" charset="0"/>
                </a:rPr>
                <a:t>-concentration</a:t>
              </a:r>
              <a:endParaRPr lang="en-US" altLang="zh-CN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17"/>
          <p:cNvGrpSpPr/>
          <p:nvPr/>
        </p:nvGrpSpPr>
        <p:grpSpPr>
          <a:xfrm>
            <a:off x="6351527" y="101802"/>
            <a:ext cx="2545195" cy="4811084"/>
            <a:chOff x="1929869" y="332656"/>
            <a:chExt cx="3393593" cy="6414778"/>
          </a:xfrm>
        </p:grpSpPr>
        <p:grpSp>
          <p:nvGrpSpPr>
            <p:cNvPr id="27" name="Groupe 9"/>
            <p:cNvGrpSpPr/>
            <p:nvPr/>
          </p:nvGrpSpPr>
          <p:grpSpPr>
            <a:xfrm>
              <a:off x="1929869" y="332656"/>
              <a:ext cx="3393593" cy="3701085"/>
              <a:chOff x="3189818" y="332656"/>
              <a:chExt cx="3393593" cy="3701085"/>
            </a:xfrm>
          </p:grpSpPr>
          <p:pic>
            <p:nvPicPr>
              <p:cNvPr id="51" name="Picture 18" descr="C:\Users\Song\AppData\Local\Microsoft\Windows\Temporary Internet Files\Content.IE5\IVIOH7P1\80px-Batch_reactor_STR.svg[1]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0233" y="805480"/>
                <a:ext cx="1109959" cy="1831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ZoneTexte 4"/>
              <p:cNvSpPr txBox="1"/>
              <p:nvPr/>
            </p:nvSpPr>
            <p:spPr>
              <a:xfrm>
                <a:off x="5471910" y="332656"/>
                <a:ext cx="1111501" cy="40010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50" dirty="0" err="1" smtClean="0"/>
                  <a:t>Bactéries</a:t>
                </a:r>
                <a:endParaRPr lang="en-US" sz="1350" dirty="0"/>
              </a:p>
            </p:txBody>
          </p:sp>
          <p:sp>
            <p:nvSpPr>
              <p:cNvPr id="53" name="Flèche vers le bas 5"/>
              <p:cNvSpPr/>
              <p:nvPr/>
            </p:nvSpPr>
            <p:spPr>
              <a:xfrm>
                <a:off x="5652725" y="2636912"/>
                <a:ext cx="230023" cy="68872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54" name="Connecteur droit avec flèche 7"/>
              <p:cNvCxnSpPr>
                <a:stCxn id="52" idx="2"/>
              </p:cNvCxnSpPr>
              <p:nvPr/>
            </p:nvCxnSpPr>
            <p:spPr>
              <a:xfrm flipH="1">
                <a:off x="5947024" y="732765"/>
                <a:ext cx="80636" cy="103076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25"/>
              <p:cNvSpPr txBox="1"/>
              <p:nvPr/>
            </p:nvSpPr>
            <p:spPr>
              <a:xfrm>
                <a:off x="3189818" y="893977"/>
                <a:ext cx="1391835" cy="40010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50" dirty="0" smtClean="0"/>
                  <a:t>Milieu2-in-1</a:t>
                </a:r>
                <a:endParaRPr lang="en-US" sz="1350" dirty="0"/>
              </a:p>
            </p:txBody>
          </p:sp>
          <p:cxnSp>
            <p:nvCxnSpPr>
              <p:cNvPr id="56" name="Connecteur droit avec flèche 11"/>
              <p:cNvCxnSpPr/>
              <p:nvPr/>
            </p:nvCxnSpPr>
            <p:spPr>
              <a:xfrm>
                <a:off x="4280662" y="1847687"/>
                <a:ext cx="1183873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24"/>
              <p:cNvCxnSpPr>
                <a:stCxn id="55" idx="2"/>
              </p:cNvCxnSpPr>
              <p:nvPr/>
            </p:nvCxnSpPr>
            <p:spPr>
              <a:xfrm>
                <a:off x="3885735" y="1294087"/>
                <a:ext cx="402301" cy="5536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26"/>
              <p:cNvSpPr txBox="1"/>
              <p:nvPr/>
            </p:nvSpPr>
            <p:spPr>
              <a:xfrm>
                <a:off x="3587609" y="1981136"/>
                <a:ext cx="138901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 err="1" smtClean="0"/>
                  <a:t>Stérilisation</a:t>
                </a:r>
                <a:endParaRPr lang="en-US" sz="1350" b="1" dirty="0"/>
              </a:p>
            </p:txBody>
          </p:sp>
          <p:sp>
            <p:nvSpPr>
              <p:cNvPr id="59" name="ZoneTexte 51"/>
              <p:cNvSpPr txBox="1"/>
              <p:nvPr/>
            </p:nvSpPr>
            <p:spPr>
              <a:xfrm>
                <a:off x="4177488" y="2733382"/>
                <a:ext cx="126077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 err="1" smtClean="0"/>
                  <a:t>Croissance</a:t>
                </a:r>
                <a:endParaRPr lang="en-US" sz="1350" b="1" dirty="0"/>
              </a:p>
            </p:txBody>
          </p:sp>
          <p:sp>
            <p:nvSpPr>
              <p:cNvPr id="60" name="Flèche vers le bas 76"/>
              <p:cNvSpPr/>
              <p:nvPr/>
            </p:nvSpPr>
            <p:spPr>
              <a:xfrm>
                <a:off x="5684778" y="3410491"/>
                <a:ext cx="147521" cy="6232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ZoneTexte 77"/>
              <p:cNvSpPr txBox="1"/>
              <p:nvPr/>
            </p:nvSpPr>
            <p:spPr>
              <a:xfrm>
                <a:off x="3692507" y="3522061"/>
                <a:ext cx="193437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 err="1" smtClean="0"/>
                  <a:t>Homogeneisation</a:t>
                </a:r>
                <a:endParaRPr lang="en-US" sz="1350" b="1" dirty="0"/>
              </a:p>
            </p:txBody>
          </p:sp>
        </p:grpSp>
        <p:grpSp>
          <p:nvGrpSpPr>
            <p:cNvPr id="28" name="组合 19"/>
            <p:cNvGrpSpPr/>
            <p:nvPr/>
          </p:nvGrpSpPr>
          <p:grpSpPr>
            <a:xfrm>
              <a:off x="2183071" y="4117692"/>
              <a:ext cx="2893223" cy="2629742"/>
              <a:chOff x="2060346" y="3068960"/>
              <a:chExt cx="4125264" cy="3156575"/>
            </a:xfrm>
          </p:grpSpPr>
          <p:grpSp>
            <p:nvGrpSpPr>
              <p:cNvPr id="30" name="组合 21"/>
              <p:cNvGrpSpPr/>
              <p:nvPr/>
            </p:nvGrpSpPr>
            <p:grpSpPr>
              <a:xfrm>
                <a:off x="2060346" y="3243202"/>
                <a:ext cx="4125264" cy="2982333"/>
                <a:chOff x="2060346" y="3243202"/>
                <a:chExt cx="4125264" cy="2982333"/>
              </a:xfrm>
            </p:grpSpPr>
            <p:pic>
              <p:nvPicPr>
                <p:cNvPr id="42" name="Picture 3" descr="C:\Users\Song\AppData\Local\Microsoft\Windows\Temporary Internet Files\Content.IE5\KUMM0Z3I\Centrifugal_pump_volute_Richards_1894[1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060346" y="5069001"/>
                  <a:ext cx="711454" cy="7351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3" name="肘形连接符 30"/>
                <p:cNvCxnSpPr/>
                <p:nvPr/>
              </p:nvCxnSpPr>
              <p:spPr>
                <a:xfrm rot="5400000">
                  <a:off x="2395443" y="4716033"/>
                  <a:ext cx="987412" cy="453720"/>
                </a:xfrm>
                <a:prstGeom prst="bentConnector3">
                  <a:avLst>
                    <a:gd name="adj1" fmla="val 100671"/>
                  </a:avLst>
                </a:prstGeom>
                <a:ln w="19050" cap="sq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肘形连接符 31"/>
                <p:cNvCxnSpPr>
                  <a:stCxn id="48" idx="1"/>
                </p:cNvCxnSpPr>
                <p:nvPr/>
              </p:nvCxnSpPr>
              <p:spPr>
                <a:xfrm rot="16200000" flipV="1">
                  <a:off x="3246995" y="4318199"/>
                  <a:ext cx="245732" cy="507704"/>
                </a:xfrm>
                <a:prstGeom prst="bentConnector2">
                  <a:avLst/>
                </a:prstGeom>
                <a:ln w="19050" cap="sq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矩形 32"/>
                <p:cNvSpPr/>
                <p:nvPr/>
              </p:nvSpPr>
              <p:spPr>
                <a:xfrm>
                  <a:off x="4529426" y="3243202"/>
                  <a:ext cx="1656184" cy="172819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流程图: 合并 33"/>
                <p:cNvSpPr/>
                <p:nvPr/>
              </p:nvSpPr>
              <p:spPr>
                <a:xfrm>
                  <a:off x="4529426" y="4971394"/>
                  <a:ext cx="1656184" cy="720080"/>
                </a:xfrm>
                <a:prstGeom prst="flowChartMerg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grpSp>
              <p:nvGrpSpPr>
                <p:cNvPr id="47" name="组合 34"/>
                <p:cNvGrpSpPr/>
                <p:nvPr/>
              </p:nvGrpSpPr>
              <p:grpSpPr>
                <a:xfrm>
                  <a:off x="3852186" y="4869160"/>
                  <a:ext cx="1502825" cy="1356375"/>
                  <a:chOff x="3819777" y="4941169"/>
                  <a:chExt cx="1502825" cy="1356375"/>
                </a:xfrm>
              </p:grpSpPr>
              <p:cxnSp>
                <p:nvCxnSpPr>
                  <p:cNvPr id="49" name="肘形连接符 36"/>
                  <p:cNvCxnSpPr/>
                  <p:nvPr/>
                </p:nvCxnSpPr>
                <p:spPr>
                  <a:xfrm rot="5400000">
                    <a:off x="4440901" y="5415843"/>
                    <a:ext cx="545836" cy="1217566"/>
                  </a:xfrm>
                  <a:prstGeom prst="bentConnector2">
                    <a:avLst/>
                  </a:prstGeom>
                  <a:ln w="57150" cap="rnd" cmpd="dbl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肘形连接符 37"/>
                  <p:cNvCxnSpPr/>
                  <p:nvPr/>
                </p:nvCxnSpPr>
                <p:spPr>
                  <a:xfrm rot="16200000" flipV="1">
                    <a:off x="3307538" y="5453408"/>
                    <a:ext cx="1320905" cy="296427"/>
                  </a:xfrm>
                  <a:prstGeom prst="bentConnector3">
                    <a:avLst>
                      <a:gd name="adj1" fmla="val 99633"/>
                    </a:avLst>
                  </a:prstGeom>
                  <a:ln w="57150" cap="sq" cmpd="dbl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剪去同侧角的矩形 35"/>
                <p:cNvSpPr/>
                <p:nvPr/>
              </p:nvSpPr>
              <p:spPr>
                <a:xfrm rot="10800000">
                  <a:off x="3407689" y="4694917"/>
                  <a:ext cx="432048" cy="750306"/>
                </a:xfrm>
                <a:prstGeom prst="snip2SameRect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1" name="流程图: 手动操作 22"/>
              <p:cNvSpPr/>
              <p:nvPr/>
            </p:nvSpPr>
            <p:spPr>
              <a:xfrm>
                <a:off x="5309332" y="3068960"/>
                <a:ext cx="65438" cy="288032"/>
              </a:xfrm>
              <a:prstGeom prst="flowChartManualOperation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直接连接符 23"/>
              <p:cNvCxnSpPr>
                <a:stCxn id="31" idx="2"/>
              </p:cNvCxnSpPr>
              <p:nvPr/>
            </p:nvCxnSpPr>
            <p:spPr>
              <a:xfrm flipH="1">
                <a:off x="4860032" y="3356992"/>
                <a:ext cx="482019" cy="18002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24"/>
              <p:cNvCxnSpPr>
                <a:stCxn id="31" idx="2"/>
              </p:cNvCxnSpPr>
              <p:nvPr/>
            </p:nvCxnSpPr>
            <p:spPr>
              <a:xfrm flipH="1">
                <a:off x="5004048" y="3356992"/>
                <a:ext cx="338003" cy="3600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25"/>
              <p:cNvCxnSpPr>
                <a:stCxn id="31" idx="2"/>
              </p:cNvCxnSpPr>
              <p:nvPr/>
            </p:nvCxnSpPr>
            <p:spPr>
              <a:xfrm>
                <a:off x="5342051" y="3356992"/>
                <a:ext cx="0" cy="43204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26"/>
              <p:cNvCxnSpPr>
                <a:stCxn id="31" idx="2"/>
              </p:cNvCxnSpPr>
              <p:nvPr/>
            </p:nvCxnSpPr>
            <p:spPr>
              <a:xfrm>
                <a:off x="5342051" y="3356992"/>
                <a:ext cx="382077" cy="3600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27"/>
              <p:cNvCxnSpPr>
                <a:endCxn id="31" idx="2"/>
              </p:cNvCxnSpPr>
              <p:nvPr/>
            </p:nvCxnSpPr>
            <p:spPr>
              <a:xfrm flipH="1" flipV="1">
                <a:off x="5342051" y="3356992"/>
                <a:ext cx="526093" cy="18002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63"/>
            <p:cNvSpPr txBox="1"/>
            <p:nvPr/>
          </p:nvSpPr>
          <p:spPr>
            <a:xfrm>
              <a:off x="2586641" y="4569960"/>
              <a:ext cx="10260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err="1" smtClean="0"/>
                <a:t>Séchage</a:t>
              </a:r>
              <a:endParaRPr lang="en-US" sz="1350" b="1" dirty="0"/>
            </a:p>
          </p:txBody>
        </p:sp>
      </p:grpSp>
      <p:sp>
        <p:nvSpPr>
          <p:cNvPr id="62" name="燕尾形 19"/>
          <p:cNvSpPr/>
          <p:nvPr/>
        </p:nvSpPr>
        <p:spPr>
          <a:xfrm>
            <a:off x="5883204" y="2355726"/>
            <a:ext cx="408171" cy="728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123478"/>
            <a:ext cx="8928992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innovation technologique</a:t>
            </a:r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: procédé </a:t>
            </a:r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2-en-1 culture / </a:t>
            </a:r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séchage</a:t>
            </a:r>
            <a:endParaRPr lang="fr-FR" sz="20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23528" y="860108"/>
            <a:ext cx="1410964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i="1" dirty="0">
                <a:solidFill>
                  <a:srgbClr val="00B0F0"/>
                </a:solidFill>
                <a:latin typeface="+mn-lt"/>
              </a:rPr>
              <a:t>Innovation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7614"/>
            <a:ext cx="1331449" cy="25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7614"/>
            <a:ext cx="3318771" cy="261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itre 1"/>
          <p:cNvSpPr txBox="1">
            <a:spLocks/>
          </p:cNvSpPr>
          <p:nvPr/>
        </p:nvSpPr>
        <p:spPr>
          <a:xfrm>
            <a:off x="6084168" y="851833"/>
            <a:ext cx="2840842" cy="4154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100" i="1" dirty="0" err="1" smtClean="0">
                <a:latin typeface="+mn-lt"/>
              </a:rPr>
              <a:t>Approche</a:t>
            </a:r>
            <a:r>
              <a:rPr lang="en-US" sz="2100" i="1" dirty="0" smtClean="0">
                <a:latin typeface="+mn-lt"/>
              </a:rPr>
              <a:t> </a:t>
            </a:r>
            <a:r>
              <a:rPr lang="en-US" sz="2100" i="1" dirty="0" err="1" smtClean="0">
                <a:latin typeface="+mn-lt"/>
              </a:rPr>
              <a:t>traditionnelle</a:t>
            </a:r>
            <a:endParaRPr lang="en-US" sz="2100" i="1" dirty="0">
              <a:latin typeface="+mn-lt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117816" y="843558"/>
            <a:ext cx="3739742" cy="4462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300" b="1" dirty="0">
                <a:solidFill>
                  <a:schemeClr val="bg1"/>
                </a:solidFill>
              </a:rPr>
              <a:t>Consommation d’eau réduite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7816" y="1347614"/>
            <a:ext cx="241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Dilution initiale, rinçage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4442967" y="2433383"/>
            <a:ext cx="1290738" cy="44627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solidFill>
                  <a:schemeClr val="bg1"/>
                </a:solidFill>
              </a:rPr>
              <a:t>X 20 à 40</a:t>
            </a:r>
            <a:endParaRPr lang="fr-FR" sz="2300" b="1" dirty="0">
              <a:solidFill>
                <a:schemeClr val="bg1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763688" y="1933174"/>
            <a:ext cx="4204356" cy="4462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solidFill>
                  <a:schemeClr val="bg1"/>
                </a:solidFill>
              </a:rPr>
              <a:t>Consommation d’énergie réduite</a:t>
            </a:r>
            <a:endParaRPr lang="fr-FR" sz="23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35696" y="2346434"/>
            <a:ext cx="2636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Moins d’eau à évaporer</a:t>
            </a:r>
          </a:p>
          <a:p>
            <a:r>
              <a:rPr lang="fr-FR" dirty="0" smtClean="0"/>
              <a:t>Procédé moins énergivore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2051720" y="3205594"/>
            <a:ext cx="2217274" cy="4462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300" b="1" dirty="0" smtClean="0">
                <a:solidFill>
                  <a:schemeClr val="bg1"/>
                </a:solidFill>
              </a:rPr>
              <a:t>Effluents réduits</a:t>
            </a:r>
            <a:endParaRPr lang="fr-FR" sz="23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39983" y="3692416"/>
            <a:ext cx="2903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Milieu de culture alimentaire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-1" y="4370211"/>
            <a:ext cx="7740353" cy="77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-18560" y="4214416"/>
            <a:ext cx="775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2015. Method for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preparing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probiotic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powder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using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-in-one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whey-containing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nutrient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medium. Demande de brevet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Européen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n° EP 15 306465.4. Inventeurs 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Jeantet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R, Huang S, Jan G,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Schuck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P, Le Loir Y, Chen XD.</a:t>
            </a:r>
          </a:p>
        </p:txBody>
      </p:sp>
    </p:spTree>
    <p:extLst>
      <p:ext uri="{BB962C8B-B14F-4D97-AF65-F5344CB8AC3E}">
        <p14:creationId xmlns:p14="http://schemas.microsoft.com/office/powerpoint/2010/main" val="17189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" grpId="0"/>
      <p:bldP spid="66" grpId="0" animBg="1"/>
      <p:bldP spid="67" grpId="0" animBg="1"/>
      <p:bldP spid="68" grpId="0"/>
      <p:bldP spid="69" grpId="0" animBg="1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23478"/>
            <a:ext cx="7416824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Produire durablement des bactéries bénéfiques?</a:t>
            </a:r>
            <a:endParaRPr lang="fr-FR" sz="20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2" y="3601928"/>
            <a:ext cx="72332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4248"/>
              </a:buClr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Stockés, transportés et  mis en </a:t>
            </a:r>
            <a:b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œuvre sous forme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sèche à réhydrater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344248"/>
              </a:buClr>
            </a:pPr>
            <a:endParaRPr lang="fr-FR" b="1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758015"/>
            <a:ext cx="5727390" cy="5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42" y="1198510"/>
            <a:ext cx="1374205" cy="1374205"/>
          </a:xfrm>
          <a:prstGeom prst="rect">
            <a:avLst/>
          </a:prstGeom>
        </p:spPr>
      </p:pic>
      <p:sp>
        <p:nvSpPr>
          <p:cNvPr id="9" name="圆角矩形 1"/>
          <p:cNvSpPr/>
          <p:nvPr/>
        </p:nvSpPr>
        <p:spPr>
          <a:xfrm>
            <a:off x="282850" y="1538318"/>
            <a:ext cx="1838329" cy="655087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b="1" dirty="0" smtClean="0">
                <a:solidFill>
                  <a:schemeClr val="tx1"/>
                </a:solidFill>
              </a:rPr>
              <a:t>Probiotiques et levains</a:t>
            </a:r>
            <a:endParaRPr lang="fr-FR" altLang="zh-CN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dynamicwealthreport.com/wp-content/uploads/2013/04/wasting-money-315x275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093" y="1940253"/>
            <a:ext cx="1171889" cy="1227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4"/>
          <p:cNvSpPr/>
          <p:nvPr/>
        </p:nvSpPr>
        <p:spPr>
          <a:xfrm>
            <a:off x="3904008" y="2245694"/>
            <a:ext cx="1728619" cy="655087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b="1" dirty="0" smtClean="0">
                <a:solidFill>
                  <a:schemeClr val="tx1"/>
                </a:solidFill>
              </a:rPr>
              <a:t>Un marché en croissance</a:t>
            </a:r>
            <a:endParaRPr lang="fr-FR" altLang="zh-CN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www.articlesweb.org/blog/wp-content/gallery/knowing-more-about-vanguard-money-market-fund/money-market-fund-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" b="100000" l="0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584" y="2809691"/>
            <a:ext cx="940689" cy="10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7118688" y="2211710"/>
            <a:ext cx="1917808" cy="6283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100" dirty="0" smtClean="0">
                <a:ea typeface="+mj-ea"/>
                <a:cs typeface="Times New Roman" panose="02020603050405020304" pitchFamily="18" charset="0"/>
              </a:rPr>
              <a:t>96 </a:t>
            </a:r>
            <a:r>
              <a:rPr lang="en-US" sz="2100" dirty="0" err="1" smtClean="0">
                <a:ea typeface="+mj-ea"/>
                <a:cs typeface="Times New Roman" panose="02020603050405020304" pitchFamily="18" charset="0"/>
              </a:rPr>
              <a:t>M</a:t>
            </a:r>
            <a:r>
              <a:rPr lang="en-US" sz="2100" baseline="30000" dirty="0" err="1" smtClean="0">
                <a:ea typeface="+mj-ea"/>
                <a:cs typeface="Times New Roman" panose="02020603050405020304" pitchFamily="18" charset="0"/>
              </a:rPr>
              <a:t>d</a:t>
            </a:r>
            <a:r>
              <a:rPr lang="en-US" sz="2100" dirty="0" smtClean="0">
                <a:ea typeface="+mj-ea"/>
                <a:cs typeface="Times New Roman" panose="02020603050405020304" pitchFamily="18" charset="0"/>
              </a:rPr>
              <a:t> $ (2020)</a:t>
            </a:r>
            <a:r>
              <a:rPr lang="en-US" sz="1200" dirty="0" smtClean="0">
                <a:ea typeface="+mj-ea"/>
                <a:cs typeface="Times New Roman" panose="02020603050405020304" pitchFamily="18" charset="0"/>
              </a:rPr>
              <a:t>               </a:t>
            </a:r>
            <a:endParaRPr lang="en-US" sz="1200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矩形 10"/>
          <p:cNvSpPr/>
          <p:nvPr/>
        </p:nvSpPr>
        <p:spPr>
          <a:xfrm>
            <a:off x="5657429" y="3579862"/>
            <a:ext cx="2298947" cy="3924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zh-CN" sz="2100" dirty="0" smtClean="0">
                <a:ea typeface="+mj-ea"/>
                <a:cs typeface="Times New Roman" panose="02020603050405020304" pitchFamily="18" charset="0"/>
              </a:rPr>
              <a:t>63 </a:t>
            </a:r>
            <a:r>
              <a:rPr lang="en-US" sz="2100" dirty="0" err="1">
                <a:cs typeface="Times New Roman" panose="02020603050405020304" pitchFamily="18" charset="0"/>
              </a:rPr>
              <a:t>M</a:t>
            </a:r>
            <a:r>
              <a:rPr lang="en-US" sz="2100" baseline="30000" dirty="0" err="1">
                <a:cs typeface="Times New Roman" panose="02020603050405020304" pitchFamily="18" charset="0"/>
              </a:rPr>
              <a:t>d</a:t>
            </a:r>
            <a:r>
              <a:rPr lang="en-US" sz="2100" dirty="0">
                <a:cs typeface="Times New Roman" panose="02020603050405020304" pitchFamily="18" charset="0"/>
              </a:rPr>
              <a:t> $ (</a:t>
            </a:r>
            <a:r>
              <a:rPr lang="en-US" sz="2100" dirty="0" smtClean="0">
                <a:cs typeface="Times New Roman" panose="02020603050405020304" pitchFamily="18" charset="0"/>
              </a:rPr>
              <a:t>2014)</a:t>
            </a:r>
            <a:endParaRPr lang="en-US" altLang="zh-CN" sz="2100" dirty="0"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84" y="3159339"/>
            <a:ext cx="1107189" cy="73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3038" y="4046026"/>
            <a:ext cx="2797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i="1" dirty="0"/>
              <a:t>http://www.transparencymarketresearch.com</a:t>
            </a:r>
          </a:p>
        </p:txBody>
      </p:sp>
    </p:spTree>
    <p:extLst>
      <p:ext uri="{BB962C8B-B14F-4D97-AF65-F5344CB8AC3E}">
        <p14:creationId xmlns:p14="http://schemas.microsoft.com/office/powerpoint/2010/main" val="24340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23478"/>
            <a:ext cx="7416824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Comment ces poudres sont-elles produites ?</a:t>
            </a:r>
            <a:endParaRPr lang="fr-FR" sz="20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334" y="699542"/>
            <a:ext cx="6768752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Principalement par lyophilisation</a:t>
            </a:r>
          </a:p>
        </p:txBody>
      </p:sp>
      <p:pic>
        <p:nvPicPr>
          <p:cNvPr id="21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8" y="1801417"/>
            <a:ext cx="2175274" cy="144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组合 4"/>
          <p:cNvGrpSpPr/>
          <p:nvPr/>
        </p:nvGrpSpPr>
        <p:grpSpPr>
          <a:xfrm>
            <a:off x="170298" y="1419622"/>
            <a:ext cx="1869628" cy="2772752"/>
            <a:chOff x="5815956" y="1439793"/>
            <a:chExt cx="2640849" cy="3916511"/>
          </a:xfrm>
        </p:grpSpPr>
        <p:sp>
          <p:nvSpPr>
            <p:cNvPr id="23" name="文本框 14"/>
            <p:cNvSpPr txBox="1"/>
            <p:nvPr/>
          </p:nvSpPr>
          <p:spPr>
            <a:xfrm>
              <a:off x="5815956" y="1439793"/>
              <a:ext cx="2555797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altLang="zh-CN" b="1" dirty="0" smtClean="0">
                  <a:cs typeface="Times New Roman" panose="02020603050405020304" pitchFamily="18" charset="0"/>
                </a:rPr>
                <a:t>Produits stables</a:t>
              </a:r>
              <a:endParaRPr lang="fr-FR" altLang="zh-CN" b="1" dirty="0">
                <a:cs typeface="Times New Roman" panose="02020603050405020304" pitchFamily="18" charset="0"/>
              </a:endParaRPr>
            </a:p>
          </p:txBody>
        </p:sp>
        <p:pic>
          <p:nvPicPr>
            <p:cNvPr id="24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027" y="3431060"/>
              <a:ext cx="2426778" cy="1925244"/>
            </a:xfrm>
            <a:prstGeom prst="rect">
              <a:avLst/>
            </a:prstGeom>
          </p:spPr>
        </p:pic>
      </p:grpSp>
      <p:sp>
        <p:nvSpPr>
          <p:cNvPr id="25" name="燕尾形 19"/>
          <p:cNvSpPr/>
          <p:nvPr/>
        </p:nvSpPr>
        <p:spPr>
          <a:xfrm>
            <a:off x="2411760" y="2355726"/>
            <a:ext cx="408171" cy="728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28419"/>
            <a:ext cx="1738045" cy="132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80" y="3363838"/>
            <a:ext cx="1309547" cy="10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文本框 10"/>
          <p:cNvSpPr txBox="1"/>
          <p:nvPr/>
        </p:nvSpPr>
        <p:spPr>
          <a:xfrm>
            <a:off x="3275856" y="1419622"/>
            <a:ext cx="125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b="1" dirty="0" smtClean="0">
                <a:cs typeface="Times New Roman" panose="02020603050405020304" pitchFamily="18" charset="0"/>
              </a:rPr>
              <a:t>Lyophilisés</a:t>
            </a:r>
            <a:endParaRPr lang="fr-FR" altLang="zh-CN" b="1" dirty="0">
              <a:cs typeface="Times New Roman" panose="02020603050405020304" pitchFamily="18" charset="0"/>
            </a:endParaRPr>
          </a:p>
        </p:txBody>
      </p:sp>
      <p:grpSp>
        <p:nvGrpSpPr>
          <p:cNvPr id="27" name="组合 13"/>
          <p:cNvGrpSpPr/>
          <p:nvPr/>
        </p:nvGrpSpPr>
        <p:grpSpPr>
          <a:xfrm>
            <a:off x="5436096" y="870965"/>
            <a:ext cx="1964897" cy="3590454"/>
            <a:chOff x="998243" y="1183704"/>
            <a:chExt cx="2619863" cy="4787271"/>
          </a:xfrm>
        </p:grpSpPr>
        <p:pic>
          <p:nvPicPr>
            <p:cNvPr id="28" name="图片 2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54"/>
            <a:stretch/>
          </p:blipFill>
          <p:spPr>
            <a:xfrm>
              <a:off x="1205164" y="3461821"/>
              <a:ext cx="2156403" cy="2075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图片 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764" y="1183704"/>
              <a:ext cx="2243642" cy="1880701"/>
            </a:xfrm>
            <a:prstGeom prst="rect">
              <a:avLst/>
            </a:prstGeom>
          </p:spPr>
        </p:pic>
        <p:sp>
          <p:nvSpPr>
            <p:cNvPr id="30" name="文本框 11"/>
            <p:cNvSpPr txBox="1"/>
            <p:nvPr/>
          </p:nvSpPr>
          <p:spPr>
            <a:xfrm>
              <a:off x="1475210" y="2958974"/>
              <a:ext cx="15926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altLang="zh-CN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Coût élevé</a:t>
              </a:r>
              <a:endParaRPr lang="fr-FR" altLang="zh-CN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12"/>
            <p:cNvSpPr txBox="1"/>
            <p:nvPr/>
          </p:nvSpPr>
          <p:spPr>
            <a:xfrm>
              <a:off x="998243" y="5478532"/>
              <a:ext cx="26198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altLang="zh-CN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Faible productivité</a:t>
              </a:r>
              <a:endParaRPr lang="fr-FR" altLang="zh-CN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燕尾形 19"/>
          <p:cNvSpPr/>
          <p:nvPr/>
        </p:nvSpPr>
        <p:spPr>
          <a:xfrm>
            <a:off x="5046108" y="2355726"/>
            <a:ext cx="408171" cy="728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49" y="2192388"/>
            <a:ext cx="1476906" cy="160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7326926" y="1736575"/>
            <a:ext cx="178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Mais vivantes !</a:t>
            </a:r>
          </a:p>
        </p:txBody>
      </p:sp>
    </p:spTree>
    <p:extLst>
      <p:ext uri="{BB962C8B-B14F-4D97-AF65-F5344CB8AC3E}">
        <p14:creationId xmlns:p14="http://schemas.microsoft.com/office/powerpoint/2010/main" val="1001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2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23478"/>
            <a:ext cx="7416824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Comment ces poudres sont-elles produites ?</a:t>
            </a:r>
            <a:endParaRPr lang="fr-FR" sz="20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02" y="611011"/>
            <a:ext cx="4643827" cy="3660389"/>
          </a:xfrm>
          <a:prstGeom prst="rect">
            <a:avLst/>
          </a:prstGeom>
        </p:spPr>
      </p:pic>
      <p:sp>
        <p:nvSpPr>
          <p:cNvPr id="33" name="矩形 4"/>
          <p:cNvSpPr/>
          <p:nvPr/>
        </p:nvSpPr>
        <p:spPr>
          <a:xfrm>
            <a:off x="3836359" y="555526"/>
            <a:ext cx="2233173" cy="1578813"/>
          </a:xfrm>
          <a:prstGeom prst="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矩形 85"/>
          <p:cNvSpPr/>
          <p:nvPr/>
        </p:nvSpPr>
        <p:spPr>
          <a:xfrm>
            <a:off x="4312214" y="2175567"/>
            <a:ext cx="2759315" cy="1886282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矩形 86"/>
          <p:cNvSpPr/>
          <p:nvPr/>
        </p:nvSpPr>
        <p:spPr>
          <a:xfrm>
            <a:off x="2411760" y="2407979"/>
            <a:ext cx="1814126" cy="2037570"/>
          </a:xfrm>
          <a:prstGeom prst="rect">
            <a:avLst/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ZoneTexte 37"/>
          <p:cNvSpPr txBox="1"/>
          <p:nvPr/>
        </p:nvSpPr>
        <p:spPr>
          <a:xfrm>
            <a:off x="2524000" y="2583664"/>
            <a:ext cx="103586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Lyophilisation </a:t>
            </a:r>
            <a:endParaRPr lang="fr-FR" sz="11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7391326" y="2355726"/>
            <a:ext cx="84023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Effluents</a:t>
            </a:r>
            <a:endParaRPr lang="fr-FR" sz="1400" b="1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5691871" y="2505682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79512" y="2552005"/>
            <a:ext cx="73366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Energie</a:t>
            </a:r>
            <a:endParaRPr lang="fr-FR" sz="1400" b="1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939824" y="2714469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642513" y="607789"/>
            <a:ext cx="45557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eau</a:t>
            </a:r>
            <a:endParaRPr lang="fr-FR" sz="1400" b="1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2223184" y="983390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403648" y="929363"/>
            <a:ext cx="7905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Poudres</a:t>
            </a:r>
            <a:endParaRPr lang="fr-FR" sz="1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1403648" y="1399877"/>
            <a:ext cx="73366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Energie</a:t>
            </a:r>
            <a:endParaRPr lang="fr-FR" sz="1400" b="1" dirty="0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2189437" y="1545282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27784" y="4083918"/>
            <a:ext cx="11795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7" y="2817702"/>
            <a:ext cx="1608835" cy="1338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3806" y="893775"/>
            <a:ext cx="2466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Optimisable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termes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d’écoconception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6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3" grpId="0" animBg="1"/>
      <p:bldP spid="45" grpId="0" animBg="1"/>
      <p:bldP spid="4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23478"/>
            <a:ext cx="7416824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Le séchage par atomisation, une alternative … chaude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758015"/>
            <a:ext cx="5727390" cy="5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6" y="2744321"/>
            <a:ext cx="2676560" cy="146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0" y="1338242"/>
            <a:ext cx="2072126" cy="1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本框 14"/>
          <p:cNvSpPr txBox="1"/>
          <p:nvPr/>
        </p:nvSpPr>
        <p:spPr>
          <a:xfrm>
            <a:off x="99022" y="978282"/>
            <a:ext cx="28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b="1" dirty="0" smtClean="0">
                <a:cs typeface="Times New Roman" panose="02020603050405020304" pitchFamily="18" charset="0"/>
              </a:rPr>
              <a:t>Séchage par atomisation</a:t>
            </a:r>
            <a:endParaRPr lang="fr-FR" altLang="zh-CN" b="1" dirty="0">
              <a:cs typeface="Times New Roman" panose="02020603050405020304" pitchFamily="18" charset="0"/>
            </a:endParaRPr>
          </a:p>
        </p:txBody>
      </p:sp>
      <p:sp>
        <p:nvSpPr>
          <p:cNvPr id="19" name="文本框 15"/>
          <p:cNvSpPr txBox="1"/>
          <p:nvPr/>
        </p:nvSpPr>
        <p:spPr>
          <a:xfrm>
            <a:off x="4298086" y="3507854"/>
            <a:ext cx="939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Limites</a:t>
            </a:r>
            <a:endParaRPr lang="zh-CN" altLang="en-US" sz="2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文本框 39"/>
          <p:cNvSpPr txBox="1"/>
          <p:nvPr/>
        </p:nvSpPr>
        <p:spPr>
          <a:xfrm>
            <a:off x="4214393" y="1707654"/>
            <a:ext cx="1300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err="1">
                <a:solidFill>
                  <a:schemeClr val="accent1">
                    <a:lumMod val="75000"/>
                  </a:schemeClr>
                </a:solidFill>
              </a:rPr>
              <a:t>Avantages</a:t>
            </a:r>
            <a:endParaRPr lang="zh-CN" alt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燕尾形 28"/>
          <p:cNvSpPr/>
          <p:nvPr/>
        </p:nvSpPr>
        <p:spPr>
          <a:xfrm>
            <a:off x="3563888" y="2000195"/>
            <a:ext cx="428762" cy="1627715"/>
          </a:xfrm>
          <a:prstGeom prst="chevron">
            <a:avLst/>
          </a:prstGeom>
          <a:gradFill>
            <a:gsLst>
              <a:gs pos="100000">
                <a:schemeClr val="accent2"/>
              </a:gs>
              <a:gs pos="0">
                <a:schemeClr val="accent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3074560"/>
            <a:ext cx="1512168" cy="9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1" b="99332" l="7333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05" y="3855395"/>
            <a:ext cx="1129361" cy="845138"/>
          </a:xfrm>
          <a:prstGeom prst="rect">
            <a:avLst/>
          </a:prstGeom>
        </p:spPr>
      </p:pic>
      <p:pic>
        <p:nvPicPr>
          <p:cNvPr id="24" name="图片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0" y="3255882"/>
            <a:ext cx="1180886" cy="147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79" y="1682584"/>
            <a:ext cx="1836415" cy="11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31640" y="123478"/>
            <a:ext cx="7416824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Cultiver des bactéries avec moins d’eau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758015"/>
            <a:ext cx="5727390" cy="58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131841" y="2120627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Moins d’énergie à dépenser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131840" y="1697401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Moins d’eau à évaporer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496" y="1052736"/>
            <a:ext cx="810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Moins d’eau dans la culture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4" y="1553080"/>
            <a:ext cx="1581922" cy="105269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464" y="1707654"/>
            <a:ext cx="2004177" cy="127668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54" y="2824848"/>
            <a:ext cx="1600572" cy="1496535"/>
          </a:xfrm>
          <a:prstGeom prst="rect">
            <a:avLst/>
          </a:prstGeom>
        </p:spPr>
      </p:pic>
      <p:sp>
        <p:nvSpPr>
          <p:cNvPr id="32" name="燕尾形 19"/>
          <p:cNvSpPr/>
          <p:nvPr/>
        </p:nvSpPr>
        <p:spPr>
          <a:xfrm>
            <a:off x="2627638" y="1936614"/>
            <a:ext cx="408171" cy="728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33" name="燕尾形 19"/>
          <p:cNvSpPr/>
          <p:nvPr/>
        </p:nvSpPr>
        <p:spPr>
          <a:xfrm rot="5400000">
            <a:off x="4795808" y="2915698"/>
            <a:ext cx="408171" cy="7283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438681" y="3651870"/>
            <a:ext cx="5445687" cy="40011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Exploiter les aptitudes des bactéries à s’adapter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150704" y="2531680"/>
            <a:ext cx="4384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Températures moins élevées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2" grpId="0" animBg="1"/>
      <p:bldP spid="33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123478"/>
            <a:ext cx="8928992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Produire des bactéries en utilisant un coproduit de qualité alimentaire ?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989">
            <a:off x="6135387" y="719966"/>
            <a:ext cx="572485" cy="78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79512" y="930267"/>
            <a:ext cx="810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lactosérum doux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: un milieu de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culture prometteur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3499" y="1554515"/>
            <a:ext cx="810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Utilisable par différentes bactéries, lactiques, propioniques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31590"/>
            <a:ext cx="1374205" cy="137420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99592" y="2409686"/>
            <a:ext cx="810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Ingrédient de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qualité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alimentaire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2" y="2171640"/>
            <a:ext cx="888314" cy="8923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995686"/>
            <a:ext cx="4329157" cy="262126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971600" y="3251760"/>
            <a:ext cx="3429463" cy="70788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Mis en œuvre à différentes concentrations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4370211"/>
            <a:ext cx="7956376" cy="77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123478"/>
            <a:ext cx="8928992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Produire des bactéries endurcies et tolérantes au stress ?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483518"/>
            <a:ext cx="3600399" cy="216124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64" y="2859782"/>
            <a:ext cx="3805152" cy="228371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62" y="483518"/>
            <a:ext cx="3601500" cy="216063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475" y="2859782"/>
            <a:ext cx="3627869" cy="217766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656146"/>
            <a:ext cx="691468" cy="69146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62" y="2975597"/>
            <a:ext cx="874441" cy="65246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119" y="2972909"/>
            <a:ext cx="598393" cy="44879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5813" y="671270"/>
            <a:ext cx="715898" cy="632027"/>
          </a:xfrm>
          <a:prstGeom prst="rect">
            <a:avLst/>
          </a:prstGeom>
        </p:spPr>
      </p:pic>
      <p:pic>
        <p:nvPicPr>
          <p:cNvPr id="31" name="Picture 4" descr="http://www.conseilmuscu.com/wp-content/uploads/2011/02/whey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626">
            <a:off x="2397630" y="1255464"/>
            <a:ext cx="3949955" cy="21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 rot="21381725">
            <a:off x="2656755" y="2283718"/>
            <a:ext cx="141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4248"/>
              </a:buClr>
            </a:pP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20-30%</a:t>
            </a:r>
            <a:endParaRPr lang="fr-FR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" y="4370211"/>
            <a:ext cx="6768879" cy="77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123478"/>
            <a:ext cx="8928992" cy="400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4248"/>
                </a:solidFill>
                <a:latin typeface="Arial" pitchFamily="34" charset="0"/>
                <a:cs typeface="Arial" pitchFamily="34" charset="0"/>
              </a:rPr>
              <a:t>Une adaptation par accumulation d’éléments protecteurs</a:t>
            </a:r>
            <a:endParaRPr lang="fr-FR" sz="2000" b="1" dirty="0">
              <a:solidFill>
                <a:srgbClr val="3442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2726" y="707840"/>
            <a:ext cx="30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4248"/>
              </a:buClr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Milieu de laboratoire (YEL)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39" y="532325"/>
            <a:ext cx="579116" cy="81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371158" y="707840"/>
            <a:ext cx="305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4248"/>
              </a:buClr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Lactosérum doux 30%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90" y="267494"/>
            <a:ext cx="1608558" cy="13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 flipH="1">
            <a:off x="4067944" y="606072"/>
            <a:ext cx="72008" cy="38378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33" y="1203598"/>
            <a:ext cx="1535011" cy="10411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3" y="1193998"/>
            <a:ext cx="1511543" cy="105076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6788188" y="1419622"/>
            <a:ext cx="224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Accumulation de sucres 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b="1" dirty="0" smtClean="0"/>
              <a:t>protecteurs…</a:t>
            </a:r>
            <a:endParaRPr lang="fr-FR" sz="1600" b="1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5885" y="2085373"/>
            <a:ext cx="1385670" cy="1385724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246" y="2085373"/>
            <a:ext cx="1385670" cy="1385724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4307718" y="2283718"/>
            <a:ext cx="2491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… De minéraux protecteurs</a:t>
            </a:r>
            <a:endParaRPr lang="fr-FR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2" y="2643758"/>
            <a:ext cx="16573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16" y="2643758"/>
            <a:ext cx="1714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6699316" y="3723878"/>
            <a:ext cx="226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Et synthèse de protéines</a:t>
            </a:r>
            <a:br>
              <a:rPr lang="fr-FR" sz="1600" b="1" dirty="0" smtClean="0"/>
            </a:br>
            <a:r>
              <a:rPr lang="fr-FR" sz="1600" b="1" dirty="0" smtClean="0"/>
              <a:t>de stress</a:t>
            </a:r>
            <a:endParaRPr lang="fr-FR" sz="16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4572"/>
            <a:ext cx="6517359" cy="375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-9911" y="502316"/>
            <a:ext cx="4317629" cy="77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  <p:bldP spid="36" grpId="0"/>
      <p:bldP spid="37" grpId="0"/>
      <p:bldP spid="3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344</Words>
  <Application>Microsoft Office PowerPoint</Application>
  <PresentationFormat>Affichage à l'écran (16:9)</PresentationFormat>
  <Paragraphs>83</Paragraphs>
  <Slides>11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Romain Jeantet</cp:lastModifiedBy>
  <cp:revision>157</cp:revision>
  <cp:lastPrinted>2016-09-13T13:52:12Z</cp:lastPrinted>
  <dcterms:created xsi:type="dcterms:W3CDTF">2013-02-12T09:22:20Z</dcterms:created>
  <dcterms:modified xsi:type="dcterms:W3CDTF">2016-09-13T16:26:52Z</dcterms:modified>
</cp:coreProperties>
</file>