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7010400" cy="9296400"/>
  <p:defaultTextStyle>
    <a:defPPr>
      <a:defRPr lang="en-US"/>
    </a:defPPr>
    <a:lvl1pPr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1785938" indent="-1328738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3571875" indent="-2657475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5359400" indent="-3987800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7145338" indent="-5316538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1">
          <p15:clr>
            <a:srgbClr val="A4A3A4"/>
          </p15:clr>
        </p15:guide>
        <p15:guide id="2" pos="1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" initials="MZ" lastIdx="2" clrIdx="0"/>
  <p:cmAuthor id="1" name="Catherine Giauffret" initials="CG" lastIdx="3" clrIdx="1"/>
  <p:cmAuthor id="2" name="Maryse Brancourt" initials="MB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D54"/>
    <a:srgbClr val="943634"/>
    <a:srgbClr val="FAA01B"/>
    <a:srgbClr val="719D3F"/>
    <a:srgbClr val="76923C"/>
    <a:srgbClr val="8DB3E2"/>
    <a:srgbClr val="353535"/>
    <a:srgbClr val="51253A"/>
    <a:srgbClr val="03495C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2" autoAdjust="0"/>
    <p:restoredTop sz="98134" autoAdjust="0"/>
  </p:normalViewPr>
  <p:slideViewPr>
    <p:cSldViewPr snapToGrid="0">
      <p:cViewPr>
        <p:scale>
          <a:sx n="40" d="100"/>
          <a:sy n="40" d="100"/>
        </p:scale>
        <p:origin x="-708" y="2742"/>
      </p:cViewPr>
      <p:guideLst>
        <p:guide orient="horz" pos="3241"/>
        <p:guide pos="1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88FF8B-620D-49B8-A2B6-E738CE88D471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ABE5CA-8889-4DD6-93C7-337B8FFC8B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15D297-DF07-4F5F-B1EA-D4317292D9C5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696913"/>
            <a:ext cx="2466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80296-7D07-4280-9CCB-33FD1CB7BA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7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3388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8363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3338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8313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3571875" fontAlgn="base">
              <a:spcBef>
                <a:spcPct val="0"/>
              </a:spcBef>
              <a:spcAft>
                <a:spcPct val="0"/>
              </a:spcAft>
              <a:defRPr/>
            </a:pPr>
            <a:fld id="{658E690F-AC4B-4F25-9F6A-B9DE017C7E1D}" type="slidenum">
              <a:rPr lang="en-US"/>
              <a:pPr defTabSz="35718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-25813" y="306469"/>
            <a:ext cx="30293088" cy="3789073"/>
          </a:xfrm>
        </p:spPr>
        <p:txBody>
          <a:bodyPr>
            <a:noAutofit/>
          </a:bodyPr>
          <a:lstStyle>
            <a:lvl1pPr marL="0" marR="0" indent="0" algn="ctr" defTabSz="3577545" rtl="0" eaLnBrk="1" fontAlgn="auto" latinLnBrk="0" hangingPunct="1">
              <a:lnSpc>
                <a:spcPct val="100000"/>
              </a:lnSpc>
              <a:spcBef>
                <a:spcPts val="14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88773" indent="0">
              <a:buFontTx/>
              <a:buNone/>
              <a:defRPr/>
            </a:lvl2pPr>
            <a:lvl3pPr marL="3577545" indent="0">
              <a:buFontTx/>
              <a:buNone/>
              <a:defRPr/>
            </a:lvl3pPr>
            <a:lvl4pPr marL="5366318" indent="0">
              <a:buFontTx/>
              <a:buNone/>
              <a:defRPr/>
            </a:lvl4pPr>
            <a:lvl5pPr marL="715509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25813" y="3461300"/>
            <a:ext cx="30293088" cy="2202645"/>
          </a:xfrm>
        </p:spPr>
        <p:txBody>
          <a:bodyPr>
            <a:noAutofit/>
          </a:bodyPr>
          <a:lstStyle>
            <a:lvl1pPr marL="0" marR="0" indent="0" algn="ctr" defTabSz="3577545" rtl="0" eaLnBrk="1" fontAlgn="auto" latinLnBrk="0" hangingPunct="1">
              <a:lnSpc>
                <a:spcPct val="10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88773" indent="0">
              <a:buFontTx/>
              <a:buNone/>
              <a:defRPr/>
            </a:lvl2pPr>
            <a:lvl3pPr marL="3577545" indent="0">
              <a:buFontTx/>
              <a:buNone/>
              <a:defRPr/>
            </a:lvl3pPr>
            <a:lvl4pPr marL="5366318" indent="0">
              <a:buFontTx/>
              <a:buNone/>
              <a:defRPr/>
            </a:lvl4pPr>
            <a:lvl5pPr marL="715509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C8A0-FAD9-49F0-A248-3295FD86EAA8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FAE8-E45A-4AB7-9980-83F2E9A0B3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7"/>
            <a:ext cx="6810137" cy="36513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7"/>
            <a:ext cx="19925956" cy="36513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6187-85FD-424A-B307-55CABCFE9027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0245-019F-4F59-8B9C-B992A736CC1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BB3F-955C-4D13-B92A-ABE71FF099B0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ED8F-01D8-4F42-9DFC-DF5CDCD478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9270"/>
            <a:ext cx="25727184" cy="8499411"/>
          </a:xfrm>
        </p:spPr>
        <p:txBody>
          <a:bodyPr anchor="t"/>
          <a:lstStyle>
            <a:lvl1pPr algn="l">
              <a:defRPr sz="1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8026"/>
            <a:ext cx="25727184" cy="9361236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8877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775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36631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15509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8943863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73263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52140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31018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41B1-7775-4226-A7E9-F076690A27B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5700-79FD-40D9-95BC-466FE03539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4"/>
            <a:ext cx="13368046" cy="28242220"/>
          </a:xfrm>
        </p:spPr>
        <p:txBody>
          <a:bodyPr/>
          <a:lstStyle>
            <a:lvl1pPr>
              <a:defRPr sz="10900"/>
            </a:lvl1pPr>
            <a:lvl2pPr>
              <a:defRPr sz="94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4"/>
            <a:ext cx="13368046" cy="28242220"/>
          </a:xfrm>
        </p:spPr>
        <p:txBody>
          <a:bodyPr/>
          <a:lstStyle>
            <a:lvl1pPr>
              <a:defRPr sz="10900"/>
            </a:lvl1pPr>
            <a:lvl2pPr>
              <a:defRPr sz="94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3003-F066-4F53-ADBE-0E4CE22DD26C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8C13-6C2A-4F01-BD62-92BCD8C1F0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9" y="9579177"/>
            <a:ext cx="13373303" cy="3992144"/>
          </a:xfrm>
        </p:spPr>
        <p:txBody>
          <a:bodyPr anchor="b"/>
          <a:lstStyle>
            <a:lvl1pPr marL="0" indent="0">
              <a:buNone/>
              <a:defRPr sz="9400" b="1"/>
            </a:lvl1pPr>
            <a:lvl2pPr marL="1788773" indent="0">
              <a:buNone/>
              <a:defRPr sz="7800" b="1"/>
            </a:lvl2pPr>
            <a:lvl3pPr marL="3577545" indent="0">
              <a:buNone/>
              <a:defRPr sz="7000" b="1"/>
            </a:lvl3pPr>
            <a:lvl4pPr marL="5366318" indent="0">
              <a:buNone/>
              <a:defRPr sz="6300" b="1"/>
            </a:lvl4pPr>
            <a:lvl5pPr marL="7155091" indent="0">
              <a:buNone/>
              <a:defRPr sz="6300" b="1"/>
            </a:lvl5pPr>
            <a:lvl6pPr marL="8943863" indent="0">
              <a:buNone/>
              <a:defRPr sz="6300" b="1"/>
            </a:lvl6pPr>
            <a:lvl7pPr marL="10732636" indent="0">
              <a:buNone/>
              <a:defRPr sz="6300" b="1"/>
            </a:lvl7pPr>
            <a:lvl8pPr marL="12521409" indent="0">
              <a:buNone/>
              <a:defRPr sz="6300" b="1"/>
            </a:lvl8pPr>
            <a:lvl9pPr marL="14310182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9" y="13571321"/>
            <a:ext cx="13373303" cy="24656221"/>
          </a:xfrm>
        </p:spPr>
        <p:txBody>
          <a:bodyPr/>
          <a:lstStyle>
            <a:lvl1pPr>
              <a:defRPr sz="9400"/>
            </a:lvl1pPr>
            <a:lvl2pPr>
              <a:defRPr sz="78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6" y="9579177"/>
            <a:ext cx="13378556" cy="3992144"/>
          </a:xfrm>
        </p:spPr>
        <p:txBody>
          <a:bodyPr anchor="b"/>
          <a:lstStyle>
            <a:lvl1pPr marL="0" indent="0">
              <a:buNone/>
              <a:defRPr sz="9400" b="1"/>
            </a:lvl1pPr>
            <a:lvl2pPr marL="1788773" indent="0">
              <a:buNone/>
              <a:defRPr sz="7800" b="1"/>
            </a:lvl2pPr>
            <a:lvl3pPr marL="3577545" indent="0">
              <a:buNone/>
              <a:defRPr sz="7000" b="1"/>
            </a:lvl3pPr>
            <a:lvl4pPr marL="5366318" indent="0">
              <a:buNone/>
              <a:defRPr sz="6300" b="1"/>
            </a:lvl4pPr>
            <a:lvl5pPr marL="7155091" indent="0">
              <a:buNone/>
              <a:defRPr sz="6300" b="1"/>
            </a:lvl5pPr>
            <a:lvl6pPr marL="8943863" indent="0">
              <a:buNone/>
              <a:defRPr sz="6300" b="1"/>
            </a:lvl6pPr>
            <a:lvl7pPr marL="10732636" indent="0">
              <a:buNone/>
              <a:defRPr sz="6300" b="1"/>
            </a:lvl7pPr>
            <a:lvl8pPr marL="12521409" indent="0">
              <a:buNone/>
              <a:defRPr sz="6300" b="1"/>
            </a:lvl8pPr>
            <a:lvl9pPr marL="14310182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6" y="13571321"/>
            <a:ext cx="13378556" cy="24656221"/>
          </a:xfrm>
        </p:spPr>
        <p:txBody>
          <a:bodyPr/>
          <a:lstStyle>
            <a:lvl1pPr>
              <a:defRPr sz="9400"/>
            </a:lvl1pPr>
            <a:lvl2pPr>
              <a:defRPr sz="78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7FAF-6AE4-4C8F-9578-F359A34A14E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8D5D-9195-45AB-BCA8-EBA4C056A6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6974-C071-4603-963D-A6D067AC7CEC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0465-80C0-49D6-B506-1FED336A56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E30-A067-4212-A639-4E3D949EF12F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AE91-C25D-4E52-B344-2D3A1AF0D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2" y="1703845"/>
            <a:ext cx="9957725" cy="7251246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7"/>
            <a:ext cx="16920247" cy="36523697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4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72" y="8955093"/>
            <a:ext cx="9957725" cy="29272451"/>
          </a:xfrm>
        </p:spPr>
        <p:txBody>
          <a:bodyPr/>
          <a:lstStyle>
            <a:lvl1pPr marL="0" indent="0">
              <a:buNone/>
              <a:defRPr sz="5500"/>
            </a:lvl1pPr>
            <a:lvl2pPr marL="1788773" indent="0">
              <a:buNone/>
              <a:defRPr sz="4700"/>
            </a:lvl2pPr>
            <a:lvl3pPr marL="3577545" indent="0">
              <a:buNone/>
              <a:defRPr sz="3900"/>
            </a:lvl3pPr>
            <a:lvl4pPr marL="5366318" indent="0">
              <a:buNone/>
              <a:defRPr sz="3500"/>
            </a:lvl4pPr>
            <a:lvl5pPr marL="7155091" indent="0">
              <a:buNone/>
              <a:defRPr sz="3500"/>
            </a:lvl5pPr>
            <a:lvl6pPr marL="8943863" indent="0">
              <a:buNone/>
              <a:defRPr sz="3500"/>
            </a:lvl6pPr>
            <a:lvl7pPr marL="10732636" indent="0">
              <a:buNone/>
              <a:defRPr sz="3500"/>
            </a:lvl7pPr>
            <a:lvl8pPr marL="12521409" indent="0">
              <a:buNone/>
              <a:defRPr sz="3500"/>
            </a:lvl8pPr>
            <a:lvl9pPr marL="1431018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7C29-E84B-4EA5-9053-2BFCFAE260EA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33FE-C285-49B6-8BC4-768A3FC645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 rtlCol="0">
            <a:normAutofit/>
          </a:bodyPr>
          <a:lstStyle>
            <a:lvl1pPr marL="0" indent="0">
              <a:buNone/>
              <a:defRPr sz="12600"/>
            </a:lvl1pPr>
            <a:lvl2pPr marL="1788773" indent="0">
              <a:buNone/>
              <a:defRPr sz="10900"/>
            </a:lvl2pPr>
            <a:lvl3pPr marL="3577545" indent="0">
              <a:buNone/>
              <a:defRPr sz="9400"/>
            </a:lvl3pPr>
            <a:lvl4pPr marL="5366318" indent="0">
              <a:buNone/>
              <a:defRPr sz="7800"/>
            </a:lvl4pPr>
            <a:lvl5pPr marL="7155091" indent="0">
              <a:buNone/>
              <a:defRPr sz="7800"/>
            </a:lvl5pPr>
            <a:lvl6pPr marL="8943863" indent="0">
              <a:buNone/>
              <a:defRPr sz="7800"/>
            </a:lvl6pPr>
            <a:lvl7pPr marL="10732636" indent="0">
              <a:buNone/>
              <a:defRPr sz="7800"/>
            </a:lvl7pPr>
            <a:lvl8pPr marL="12521409" indent="0">
              <a:buNone/>
              <a:defRPr sz="7800"/>
            </a:lvl8pPr>
            <a:lvl9pPr marL="14310182" indent="0">
              <a:buNone/>
              <a:defRPr sz="7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9"/>
            <a:ext cx="18160365" cy="5022375"/>
          </a:xfrm>
        </p:spPr>
        <p:txBody>
          <a:bodyPr/>
          <a:lstStyle>
            <a:lvl1pPr marL="0" indent="0">
              <a:buNone/>
              <a:defRPr sz="5500"/>
            </a:lvl1pPr>
            <a:lvl2pPr marL="1788773" indent="0">
              <a:buNone/>
              <a:defRPr sz="4700"/>
            </a:lvl2pPr>
            <a:lvl3pPr marL="3577545" indent="0">
              <a:buNone/>
              <a:defRPr sz="3900"/>
            </a:lvl3pPr>
            <a:lvl4pPr marL="5366318" indent="0">
              <a:buNone/>
              <a:defRPr sz="3500"/>
            </a:lvl4pPr>
            <a:lvl5pPr marL="7155091" indent="0">
              <a:buNone/>
              <a:defRPr sz="3500"/>
            </a:lvl5pPr>
            <a:lvl6pPr marL="8943863" indent="0">
              <a:buNone/>
              <a:defRPr sz="3500"/>
            </a:lvl6pPr>
            <a:lvl7pPr marL="10732636" indent="0">
              <a:buNone/>
              <a:defRPr sz="3500"/>
            </a:lvl7pPr>
            <a:lvl8pPr marL="12521409" indent="0">
              <a:buNone/>
              <a:defRPr sz="3500"/>
            </a:lvl8pPr>
            <a:lvl9pPr marL="1431018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279-70FD-4A37-9F69-67AD5EFCD28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B6D6-FC10-4EFE-8F6F-2009D5B4FB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2888" y="1714500"/>
            <a:ext cx="27241500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754" tIns="178879" rIns="357754" bIns="178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2888" y="9985375"/>
            <a:ext cx="27241500" cy="282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754" tIns="178879" rIns="357754" bIns="178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888" y="39663688"/>
            <a:ext cx="7062787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A8CD7-FB9B-46F8-8FCB-365A31AD40E7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0975" y="39663688"/>
            <a:ext cx="9585325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ctr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600" y="39663688"/>
            <a:ext cx="7062788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E3B91-02D5-40B7-9418-AD2F541CAE4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1" r:id="rId2"/>
    <p:sldLayoutId id="2147484270" r:id="rId3"/>
    <p:sldLayoutId id="2147484269" r:id="rId4"/>
    <p:sldLayoutId id="2147484268" r:id="rId5"/>
    <p:sldLayoutId id="2147484267" r:id="rId6"/>
    <p:sldLayoutId id="2147484266" r:id="rId7"/>
    <p:sldLayoutId id="2147484265" r:id="rId8"/>
    <p:sldLayoutId id="2147484264" r:id="rId9"/>
    <p:sldLayoutId id="2147484263" r:id="rId10"/>
    <p:sldLayoutId id="2147484262" r:id="rId11"/>
  </p:sldLayoutIdLst>
  <p:txStyles>
    <p:titleStyle>
      <a:lvl1pPr algn="ctr" defTabSz="3576638" rtl="0" eaLnBrk="0" fontAlgn="base" hangingPunct="0">
        <a:spcBef>
          <a:spcPct val="0"/>
        </a:spcBef>
        <a:spcAft>
          <a:spcPct val="0"/>
        </a:spcAft>
        <a:defRPr sz="17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2pPr>
      <a:lvl3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3pPr>
      <a:lvl4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4pPr>
      <a:lvl5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5pPr>
      <a:lvl6pPr marL="4572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6pPr>
      <a:lvl7pPr marL="9144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7pPr>
      <a:lvl8pPr marL="13716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8pPr>
      <a:lvl9pPr marL="18288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9pPr>
    </p:titleStyle>
    <p:bodyStyle>
      <a:lvl1pPr marL="1341438" indent="-1341438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06713" indent="-1117600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70400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513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8048625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838250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627023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15795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204568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88773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77545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66318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55091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43863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32636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21409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10182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://www.cr-picardie.fr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://www.biomassforthefuture.org/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0267275" cy="427942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6978" tIns="43489" rIns="86978" bIns="43489" anchor="ctr"/>
          <a:lstStyle/>
          <a:p>
            <a:pPr algn="ctr" defTabSz="3573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672104" y="6330815"/>
            <a:ext cx="9157695" cy="51266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Miscanthus</a:t>
            </a:r>
            <a:r>
              <a:rPr lang="en-US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30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giganteus</a:t>
            </a:r>
            <a:r>
              <a:rPr lang="en-US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Mxg</a:t>
            </a:r>
            <a:r>
              <a:rPr lang="en-US" sz="3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 a good candidate for biomass production. It produces high biomass with low environmental impacts, due to an efficient rhizome filling in autumn and nitrogen recycling in spring (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Cadoux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et al, 2013). However, the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triggers of rhizome filling remain unknown.  Here, the aim of the study is to gain knowledge on such putative triggers.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present some preliminary results on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Mxg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crops during the first year of cultivation.</a:t>
            </a:r>
            <a:endParaRPr lang="en-US" sz="3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72105" y="5144367"/>
            <a:ext cx="8989420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960437" y="34903578"/>
            <a:ext cx="18386343" cy="919163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Future prospects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20956588" y="34903578"/>
            <a:ext cx="8380412" cy="920750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/>
            <a:r>
              <a:rPr lang="en-US" sz="5100" b="1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92175" y="11720934"/>
            <a:ext cx="28444825" cy="831600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Results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15378" name="Rectangle 33"/>
          <p:cNvSpPr>
            <a:spLocks noChangeArrowheads="1"/>
          </p:cNvSpPr>
          <p:nvPr/>
        </p:nvSpPr>
        <p:spPr bwMode="auto">
          <a:xfrm>
            <a:off x="4283242" y="-312819"/>
            <a:ext cx="2177715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8000" b="1" dirty="0"/>
              <a:t>Rhizome filling seems to be triggered by climatic events in </a:t>
            </a:r>
            <a:r>
              <a:rPr lang="en-US" sz="8000" b="1" i="1" dirty="0" err="1"/>
              <a:t>Miscanthus</a:t>
            </a:r>
            <a:r>
              <a:rPr lang="en-US" sz="8000" b="1" dirty="0"/>
              <a:t> x </a:t>
            </a:r>
            <a:r>
              <a:rPr lang="en-US" sz="8000" b="1" i="1" dirty="0" err="1"/>
              <a:t>giganteus</a:t>
            </a:r>
            <a:endParaRPr lang="de-DE" sz="8000" b="1" i="1" dirty="0"/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4126902" y="2622886"/>
            <a:ext cx="220898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Zapater</a:t>
            </a:r>
            <a:r>
              <a:rPr lang="en-US" sz="3200" b="1" dirty="0"/>
              <a:t> M 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, </a:t>
            </a:r>
            <a:r>
              <a:rPr lang="en-US" sz="3200" b="1" dirty="0" err="1"/>
              <a:t>Postaire</a:t>
            </a:r>
            <a:r>
              <a:rPr lang="en-US" sz="3200" b="1" dirty="0"/>
              <a:t> </a:t>
            </a:r>
            <a:r>
              <a:rPr lang="en-US" sz="3200" b="1" dirty="0" smtClean="0"/>
              <a:t>O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 </a:t>
            </a:r>
            <a:r>
              <a:rPr lang="en-US" sz="3200" b="1" dirty="0"/>
              <a:t>, </a:t>
            </a:r>
            <a:r>
              <a:rPr lang="en-US" sz="3200" b="1" dirty="0" err="1"/>
              <a:t>Bethancourt</a:t>
            </a:r>
            <a:r>
              <a:rPr lang="en-US" sz="3200" b="1" dirty="0"/>
              <a:t> </a:t>
            </a:r>
            <a:r>
              <a:rPr lang="en-US" sz="3200" b="1" dirty="0" smtClean="0"/>
              <a:t>L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 </a:t>
            </a:r>
            <a:r>
              <a:rPr lang="en-US" sz="3200" b="1" dirty="0"/>
              <a:t>, </a:t>
            </a:r>
            <a:r>
              <a:rPr lang="en-US" sz="3200" b="1" dirty="0" err="1"/>
              <a:t>Hervieu</a:t>
            </a:r>
            <a:r>
              <a:rPr lang="en-US" sz="3200" b="1" dirty="0"/>
              <a:t> </a:t>
            </a:r>
            <a:r>
              <a:rPr lang="en-US" sz="3200" b="1" dirty="0" smtClean="0"/>
              <a:t>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 , </a:t>
            </a:r>
            <a:r>
              <a:rPr lang="en-US" sz="3200" b="1" dirty="0" err="1"/>
              <a:t>Fingar</a:t>
            </a:r>
            <a:r>
              <a:rPr lang="en-US" sz="3200" b="1" dirty="0"/>
              <a:t> </a:t>
            </a:r>
            <a:r>
              <a:rPr lang="en-US" sz="3200" b="1" dirty="0" smtClean="0"/>
              <a:t>L</a:t>
            </a:r>
            <a:r>
              <a:rPr lang="en-US" sz="3200" b="1" baseline="30000" dirty="0" smtClean="0"/>
              <a:t>1</a:t>
            </a:r>
            <a:r>
              <a:rPr lang="en-US" sz="3200" b="1" i="1" dirty="0" smtClean="0"/>
              <a:t>,</a:t>
            </a:r>
            <a:r>
              <a:rPr lang="en-US" sz="3200" b="1" dirty="0" smtClean="0"/>
              <a:t> </a:t>
            </a:r>
            <a:r>
              <a:rPr lang="en-US" sz="3200" b="1" dirty="0"/>
              <a:t>Mansard </a:t>
            </a:r>
            <a:r>
              <a:rPr lang="en-US" sz="3200" b="1" dirty="0" smtClean="0"/>
              <a:t>MC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</a:t>
            </a:r>
            <a:r>
              <a:rPr lang="en-US" sz="3200" b="1" baseline="30000" dirty="0" smtClean="0"/>
              <a:t> </a:t>
            </a:r>
            <a:r>
              <a:rPr lang="en-US" sz="3200" b="1" dirty="0" err="1" smtClean="0"/>
              <a:t>Arnoult</a:t>
            </a:r>
            <a:r>
              <a:rPr lang="en-US" sz="3200" b="1" dirty="0" smtClean="0"/>
              <a:t> S</a:t>
            </a:r>
            <a:r>
              <a:rPr lang="en-US" sz="3200" b="1" baseline="30000" dirty="0" smtClean="0"/>
              <a:t>2</a:t>
            </a:r>
            <a:r>
              <a:rPr lang="en-GB" sz="3200" b="1" i="1" dirty="0" smtClean="0"/>
              <a:t>, </a:t>
            </a:r>
            <a:r>
              <a:rPr lang="en-US" sz="3200" b="1" dirty="0" err="1" smtClean="0"/>
              <a:t>Ferchaud</a:t>
            </a:r>
            <a:r>
              <a:rPr lang="en-US" sz="3200" b="1" dirty="0" smtClean="0"/>
              <a:t> </a:t>
            </a:r>
            <a:r>
              <a:rPr lang="en-US" sz="3200" b="1" dirty="0"/>
              <a:t>F</a:t>
            </a:r>
            <a:r>
              <a:rPr lang="en-US" sz="3200" b="1" baseline="30000" dirty="0"/>
              <a:t>1</a:t>
            </a:r>
            <a:r>
              <a:rPr lang="en-US" sz="3200" b="1" dirty="0"/>
              <a:t>, </a:t>
            </a:r>
            <a:r>
              <a:rPr lang="en-US" sz="3200" b="1" dirty="0" err="1" smtClean="0"/>
              <a:t>Brancourt-Hulme</a:t>
            </a:r>
            <a:r>
              <a:rPr lang="en-US" sz="3200" b="1" dirty="0" err="1" smtClean="0">
                <a:solidFill>
                  <a:schemeClr val="accent5"/>
                </a:solidFill>
              </a:rPr>
              <a:t>l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/>
              <a:t>M </a:t>
            </a:r>
            <a:r>
              <a:rPr lang="en-US" sz="3200" b="1" baseline="30000" dirty="0"/>
              <a:t>1</a:t>
            </a:r>
            <a:r>
              <a:rPr lang="en-US" sz="3200" b="1" dirty="0"/>
              <a:t>, </a:t>
            </a:r>
            <a:r>
              <a:rPr lang="en-US" sz="3200" b="1" dirty="0" err="1"/>
              <a:t>Giauffret</a:t>
            </a:r>
            <a:r>
              <a:rPr lang="en-US" sz="3200" b="1" dirty="0"/>
              <a:t> </a:t>
            </a:r>
            <a:r>
              <a:rPr lang="en-US" sz="3200" b="1" dirty="0" smtClean="0"/>
              <a:t>C</a:t>
            </a:r>
            <a:r>
              <a:rPr lang="en-US" sz="3200" b="1" baseline="30000" dirty="0" smtClean="0"/>
              <a:t>1</a:t>
            </a:r>
            <a:endParaRPr lang="en-US" sz="3200" b="1" i="1" dirty="0" smtClean="0"/>
          </a:p>
          <a:p>
            <a:pPr algn="ctr"/>
            <a:r>
              <a:rPr lang="en-US" sz="3200" b="1" i="1" baseline="30000" dirty="0" smtClean="0"/>
              <a:t>1 </a:t>
            </a:r>
            <a:r>
              <a:rPr lang="en-US" sz="3200" b="1" i="1" dirty="0" smtClean="0"/>
              <a:t>INRA </a:t>
            </a:r>
            <a:r>
              <a:rPr lang="en-US" sz="3200" b="1" i="1" dirty="0"/>
              <a:t>UR </a:t>
            </a:r>
            <a:r>
              <a:rPr lang="en-US" sz="3200" b="1" i="1" dirty="0" err="1" smtClean="0"/>
              <a:t>AgroImpact</a:t>
            </a:r>
            <a:r>
              <a:rPr lang="en-US" sz="3200" b="1" i="1" dirty="0" smtClean="0"/>
              <a:t> , </a:t>
            </a:r>
            <a:r>
              <a:rPr lang="en-US" sz="3200" b="1" i="1" baseline="30000" dirty="0" smtClean="0"/>
              <a:t>2</a:t>
            </a:r>
            <a:r>
              <a:rPr lang="en-US" sz="3200" b="1" i="1" dirty="0" smtClean="0"/>
              <a:t> </a:t>
            </a:r>
            <a:r>
              <a:rPr lang="en-GB" sz="3200" b="1" i="1" dirty="0"/>
              <a:t>INRA UE GCIE Picardie</a:t>
            </a:r>
            <a:endParaRPr lang="en-US" sz="3200" b="1" i="1" dirty="0" smtClean="0"/>
          </a:p>
          <a:p>
            <a:pPr algn="ctr"/>
            <a:endParaRPr lang="fr-FR" sz="3200" dirty="0"/>
          </a:p>
        </p:txBody>
      </p:sp>
      <p:sp>
        <p:nvSpPr>
          <p:cNvPr id="15380" name="Text Box 41"/>
          <p:cNvSpPr txBox="1">
            <a:spLocks noChangeArrowheads="1"/>
          </p:cNvSpPr>
          <p:nvPr/>
        </p:nvSpPr>
        <p:spPr bwMode="auto">
          <a:xfrm>
            <a:off x="9661525" y="0"/>
            <a:ext cx="17843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de-DE"/>
          </a:p>
        </p:txBody>
      </p:sp>
      <p:sp>
        <p:nvSpPr>
          <p:cNvPr id="15381" name="Line 28"/>
          <p:cNvSpPr>
            <a:spLocks noChangeShapeType="1"/>
          </p:cNvSpPr>
          <p:nvPr/>
        </p:nvSpPr>
        <p:spPr bwMode="auto">
          <a:xfrm>
            <a:off x="0" y="4410075"/>
            <a:ext cx="30267275" cy="0"/>
          </a:xfrm>
          <a:prstGeom prst="line">
            <a:avLst/>
          </a:prstGeom>
          <a:noFill/>
          <a:ln w="381000">
            <a:solidFill>
              <a:srgbClr val="8DB3E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82" name="Line 29"/>
          <p:cNvSpPr>
            <a:spLocks noChangeShapeType="1"/>
          </p:cNvSpPr>
          <p:nvPr/>
        </p:nvSpPr>
        <p:spPr bwMode="auto">
          <a:xfrm>
            <a:off x="0" y="4827588"/>
            <a:ext cx="30267275" cy="12700"/>
          </a:xfrm>
          <a:prstGeom prst="line">
            <a:avLst/>
          </a:prstGeom>
          <a:noFill/>
          <a:ln w="317500">
            <a:solidFill>
              <a:srgbClr val="719D3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19807" y="40848695"/>
            <a:ext cx="218033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000" b="1" dirty="0" smtClean="0"/>
              <a:t>‘ArchiC4’  is a regional research project funded by </a:t>
            </a:r>
            <a:r>
              <a:rPr lang="fr-FR" sz="3000" b="1" dirty="0" smtClean="0"/>
              <a:t>Conseil </a:t>
            </a:r>
            <a:r>
              <a:rPr lang="fr-FR" sz="3000" b="1" dirty="0"/>
              <a:t>Régional de Picardie </a:t>
            </a:r>
            <a:r>
              <a:rPr lang="fr-FR" sz="3000" b="1" dirty="0" smtClean="0">
                <a:solidFill>
                  <a:srgbClr val="6793CD"/>
                </a:solidFill>
                <a:hlinkClick r:id="rId3"/>
              </a:rPr>
              <a:t>www.cr-picardie.fr</a:t>
            </a:r>
            <a:endParaRPr lang="fr-FR" sz="3000" b="1" dirty="0">
              <a:solidFill>
                <a:srgbClr val="6793CD"/>
              </a:solidFill>
            </a:endParaRPr>
          </a:p>
          <a:p>
            <a:r>
              <a:rPr lang="fr-FR" sz="3000" b="1" dirty="0" smtClean="0"/>
              <a:t>and </a:t>
            </a:r>
            <a:r>
              <a:rPr lang="en-GB" sz="3000" b="1" dirty="0" smtClean="0"/>
              <a:t>‘Biomass </a:t>
            </a:r>
            <a:r>
              <a:rPr lang="en-GB" sz="3000" b="1" dirty="0"/>
              <a:t>For the </a:t>
            </a:r>
            <a:r>
              <a:rPr lang="en-GB" sz="3000" b="1" dirty="0" smtClean="0"/>
              <a:t>Future’ (BFF) is a national </a:t>
            </a:r>
            <a:r>
              <a:rPr lang="en-GB" sz="3000" b="1" dirty="0"/>
              <a:t>research project funded by </a:t>
            </a:r>
            <a:r>
              <a:rPr lang="en-GB" sz="3000" b="1" dirty="0" smtClean="0"/>
              <a:t>ANR under the grant agreement ANR-11-BTRBR-0006 </a:t>
            </a:r>
            <a:r>
              <a:rPr lang="en-GB" sz="3000" b="1" dirty="0" smtClean="0">
                <a:solidFill>
                  <a:srgbClr val="6793CD"/>
                </a:solidFill>
                <a:hlinkClick r:id="rId4"/>
              </a:rPr>
              <a:t>www.biomassforthefuture.org</a:t>
            </a:r>
            <a:r>
              <a:rPr lang="en-GB" sz="3000" b="1" dirty="0" smtClean="0">
                <a:solidFill>
                  <a:srgbClr val="6793CD"/>
                </a:solidFill>
              </a:rPr>
              <a:t>  </a:t>
            </a:r>
            <a:endParaRPr lang="en-GB" sz="3000" b="1" dirty="0">
              <a:solidFill>
                <a:srgbClr val="6793CD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0404872" y="5144368"/>
            <a:ext cx="18932128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859952" y="6090185"/>
            <a:ext cx="8477048" cy="5673972"/>
          </a:xfrm>
          <a:prstGeom prst="rect">
            <a:avLst/>
          </a:prstGeom>
        </p:spPr>
        <p:txBody>
          <a:bodyPr wrap="square" lIns="86978" tIns="43489" rIns="86978" bIns="43489">
            <a:spAutoFit/>
          </a:bodyPr>
          <a:lstStyle/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Above and belowground biomass were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weekly sampled in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2009 and 2010 and every 3 weeks 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 2014.</a:t>
            </a: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We studied the dynamic of biomass allocation all </a:t>
            </a:r>
            <a:r>
              <a:rPr lang="en-US" sz="3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along the growing season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through the ratio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of aboveground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on belowground biomass  (A/B ratio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3000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Day mean </a:t>
            </a:r>
            <a:r>
              <a:rPr lang="en-US" sz="3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emperature T°C, global radiation </a:t>
            </a:r>
            <a:r>
              <a:rPr lang="en-US" sz="3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Rg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and maximum vapor pressure deficit (VPD) were calculated from hourly recorded data.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577763" y="6330815"/>
            <a:ext cx="9468534" cy="5166141"/>
          </a:xfrm>
          <a:prstGeom prst="rect">
            <a:avLst/>
          </a:prstGeom>
        </p:spPr>
        <p:txBody>
          <a:bodyPr wrap="square" lIns="86978" tIns="43489" rIns="86978" bIns="43489">
            <a:spAutoFit/>
          </a:bodyPr>
          <a:lstStyle/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Mxg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crops (clone from ADAS, UK) were studied in 2009, 2010 and 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 at </a:t>
            </a:r>
            <a:r>
              <a:rPr lang="en-US" sz="3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INRA station of </a:t>
            </a:r>
            <a:r>
              <a:rPr lang="en-US" sz="3000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Estrées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-Mons </a:t>
            </a:r>
            <a:r>
              <a:rPr lang="en-US" sz="3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orthern </a:t>
            </a:r>
            <a:r>
              <a:rPr lang="en-US" sz="3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France (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50°N,3°E). The plots were irrigated.</a:t>
            </a: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 2009 and 2010, two dates of establishment were compared:</a:t>
            </a:r>
          </a:p>
          <a:p>
            <a:pPr marL="2243138" lvl="1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early (19/03/09 and 30/03/10)</a:t>
            </a:r>
          </a:p>
          <a:p>
            <a:pPr marL="2243138" lvl="1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late (15/05/09 and 25/05/10)</a:t>
            </a:r>
            <a:endParaRPr lang="en-US" sz="30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 2014, there was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only a single date </a:t>
            </a:r>
            <a:r>
              <a:rPr lang="en-US" sz="3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of establishment on 08/04/14.</a:t>
            </a:r>
            <a:endParaRPr lang="en-US" sz="30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672104" y="26187955"/>
            <a:ext cx="9504235" cy="8213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 early season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plants were characterized by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higher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below- than above-ground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biomass: A/B ratio from 0 to 1 (red horizontal line).</a:t>
            </a: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Seasonal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evolution of the A/B ratio varied between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years. Yellow areas represent the switch in preferential biomass allocation: above ground part continued to develop, but even more assimilates were allocated to rhizome.</a:t>
            </a: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This switch occurred around August 11 in 2009 (early and late establishment), August 25 in 2010 early establishment only) and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October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8 in 2014.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This suggests that the switch was not induced by photoperiod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b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switch was not systematically observed during the growing season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(late establishment in 2010). 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>
            <a:off x="10553700" y="27850612"/>
            <a:ext cx="8380412" cy="561781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10176340" y="26187955"/>
            <a:ext cx="9170439" cy="87209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switch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synchronous for the two dates of establishment in 2009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suggesting that it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not linked to </a:t>
            </a:r>
            <a:r>
              <a:rPr lang="en-US" sz="3000" b="1" dirty="0" err="1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phenological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stage but may be triggered by climatic events.</a:t>
            </a:r>
            <a:endParaRPr lang="en-US" sz="3000" b="1" dirty="0">
              <a:solidFill>
                <a:srgbClr val="9F1D54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2009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and 2010 were characterized by high mean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T°and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VPD during the summer, while 2014 was cooler and wetter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In 2009 but not in 2010, the highest VPD values coincided with the switch on biomass preferential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allocation. This suggests that a stronger stress may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have occurred in 2009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soil water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deficit despite irrigation ?).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 2010, the switch was observed for early establishment only. This suggests that a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sufficient “carbohydrate status” should be reached prior to preferential allocation to the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rhizome.</a:t>
            </a:r>
          </a:p>
        </p:txBody>
      </p:sp>
      <p:sp>
        <p:nvSpPr>
          <p:cNvPr id="86" name="TextBox 21"/>
          <p:cNvSpPr txBox="1">
            <a:spLocks noChangeArrowheads="1"/>
          </p:cNvSpPr>
          <p:nvPr/>
        </p:nvSpPr>
        <p:spPr bwMode="auto">
          <a:xfrm>
            <a:off x="20429620" y="28349955"/>
            <a:ext cx="8975969" cy="52338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hypothesized that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the switch on biomass preferential allocation to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belowground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parts may be mediated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by a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“carbohydrates status”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linked to assimilate accumulation. </a:t>
            </a:r>
          </a:p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The switch might occurred earlier depending on numerous and interacting climatic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events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(as observed for photosynthesis or stem elongation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3200" b="1" dirty="0" smtClean="0"/>
              <a:t>These </a:t>
            </a:r>
            <a:r>
              <a:rPr lang="en-US" sz="3200" b="1" dirty="0"/>
              <a:t>climatic events could trigger signaling </a:t>
            </a:r>
            <a:r>
              <a:rPr lang="en-US" sz="3200" b="1" dirty="0" smtClean="0"/>
              <a:t>cascades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one of those perhaps being 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“carbohydrates status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87" name="TextBox 21"/>
          <p:cNvSpPr txBox="1">
            <a:spLocks noChangeArrowheads="1"/>
          </p:cNvSpPr>
          <p:nvPr/>
        </p:nvSpPr>
        <p:spPr bwMode="auto">
          <a:xfrm>
            <a:off x="118656" y="36064848"/>
            <a:ext cx="9504235" cy="31347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1371600" lvl="5" indent="-642938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A/B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ratio showed trend in biomass allocation but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probably not the best indicator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study triggers of rhizome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filling (due to its large variability and to its integrated nature).</a:t>
            </a:r>
          </a:p>
          <a:p>
            <a:pPr marL="728662" lvl="5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>
            <a:off x="10176340" y="36001855"/>
            <a:ext cx="9170440" cy="4658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lvl="1" indent="-45720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The hypotheses proposed </a:t>
            </a:r>
            <a:r>
              <a:rPr lang="en-US" sz="3000" b="1" dirty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have to be deeper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investigated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particularly through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1371600" lvl="5" indent="-642938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study of photosynthesis and carbohydrates metabolism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different organs during the growing season, in relation with climatic events;</a:t>
            </a:r>
          </a:p>
          <a:p>
            <a:pPr marL="1371600" lvl="5" indent="-642938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dirty="0" smtClean="0">
                <a:solidFill>
                  <a:srgbClr val="9F1D54"/>
                </a:solidFill>
                <a:latin typeface="Arial" pitchFamily="34" charset="0"/>
                <a:cs typeface="Arial" pitchFamily="34" charset="0"/>
              </a:rPr>
              <a:t>study of nitrogen fluxes and nitrogen-metabolism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the plant.</a:t>
            </a:r>
          </a:p>
          <a:p>
            <a:pPr marL="728662" lvl="5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AA01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11291" r="6437" b="28026"/>
          <a:stretch/>
        </p:blipFill>
        <p:spPr bwMode="auto">
          <a:xfrm>
            <a:off x="26060400" y="1997060"/>
            <a:ext cx="4186990" cy="16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C:\Users\Stephanie Arnoult\Documents\Administratif\Logos\INRA_fev2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349" y="502876"/>
            <a:ext cx="3150057" cy="12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http://idata.over-blog.com/3/21/27/08/Logo-Picard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9" y="1034756"/>
            <a:ext cx="2264026" cy="22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87078" y="12664740"/>
            <a:ext cx="5465984" cy="523220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(a) </a:t>
            </a:r>
            <a:r>
              <a:rPr lang="fr-FR" sz="2800" dirty="0" err="1" smtClean="0">
                <a:solidFill>
                  <a:schemeClr val="bg1"/>
                </a:solidFill>
              </a:rPr>
              <a:t>Above</a:t>
            </a:r>
            <a:r>
              <a:rPr lang="fr-FR" sz="2800" dirty="0" smtClean="0">
                <a:solidFill>
                  <a:schemeClr val="bg1"/>
                </a:solidFill>
              </a:rPr>
              <a:t>/</a:t>
            </a:r>
            <a:r>
              <a:rPr lang="fr-FR" sz="2800" dirty="0" err="1" smtClean="0">
                <a:solidFill>
                  <a:schemeClr val="bg1"/>
                </a:solidFill>
              </a:rPr>
              <a:t>belowground</a:t>
            </a:r>
            <a:r>
              <a:rPr lang="fr-FR" sz="2800" dirty="0" smtClean="0">
                <a:solidFill>
                  <a:schemeClr val="bg1"/>
                </a:solidFill>
              </a:rPr>
              <a:t> DM ratio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0761500" y="12664740"/>
            <a:ext cx="3740319" cy="523220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(b) </a:t>
            </a:r>
            <a:r>
              <a:rPr lang="fr-FR" sz="2800" dirty="0" err="1" smtClean="0">
                <a:solidFill>
                  <a:schemeClr val="bg1"/>
                </a:solidFill>
              </a:rPr>
              <a:t>Mean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Temperature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7958849" y="12687758"/>
            <a:ext cx="2063385" cy="523220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(c) Daily </a:t>
            </a:r>
            <a:r>
              <a:rPr lang="fr-FR" sz="2800" dirty="0" err="1" smtClean="0">
                <a:solidFill>
                  <a:schemeClr val="bg1"/>
                </a:solidFill>
              </a:rPr>
              <a:t>Rg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3906879" y="12687758"/>
            <a:ext cx="3121367" cy="523220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(d) Maximum VPD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191205" y="14208318"/>
            <a:ext cx="2069797" cy="1107996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chemeClr val="bg1"/>
                </a:solidFill>
              </a:rPr>
              <a:t>2009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191205" y="18051772"/>
            <a:ext cx="2069797" cy="1107996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chemeClr val="bg1"/>
                </a:solidFill>
              </a:rPr>
              <a:t>2010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 rot="16200000">
            <a:off x="191205" y="21895225"/>
            <a:ext cx="2069797" cy="1107996"/>
          </a:xfrm>
          <a:prstGeom prst="rect">
            <a:avLst/>
          </a:prstGeom>
          <a:solidFill>
            <a:srgbClr val="9F1D54"/>
          </a:solidFill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chemeClr val="bg1"/>
                </a:solidFill>
              </a:rPr>
              <a:t>2014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1231900" y="25045634"/>
            <a:ext cx="28105100" cy="9003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Fig 1: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Seasonal dynamic of (a) dry matter (DM) and above- on below-ground (A/B) ratio; and seasonal course of daily T°C (b), daily summed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(c) and daily maximum VPD (d) in 2009, 2010 and 2014. In 2009 and 2010</a:t>
            </a:r>
            <a:r>
              <a:rPr lang="en-US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dates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stablishment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compared. Yellow areas represent the period during which shift in preferential allocation from aboveground to belowground parts seemed to occur. 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 bwMode="auto">
          <a:xfrm>
            <a:off x="2108469" y="12974476"/>
            <a:ext cx="7023201" cy="1222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20956588" y="26789530"/>
            <a:ext cx="8380412" cy="862598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/>
            <a:r>
              <a:rPr lang="en-US" sz="5100" b="1" dirty="0" smtClean="0">
                <a:solidFill>
                  <a:srgbClr val="FFFFFF"/>
                </a:solidFill>
              </a:rPr>
              <a:t>Conclusion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21025177" y="36476731"/>
            <a:ext cx="8380412" cy="10111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fr-FR" dirty="0" err="1"/>
              <a:t>Cadoux</a:t>
            </a:r>
            <a:r>
              <a:rPr lang="fr-FR" dirty="0"/>
              <a:t>, S., </a:t>
            </a:r>
            <a:r>
              <a:rPr lang="fr-FR" dirty="0" err="1"/>
              <a:t>Ferchaud</a:t>
            </a:r>
            <a:r>
              <a:rPr lang="fr-FR" dirty="0"/>
              <a:t>, F., </a:t>
            </a:r>
            <a:r>
              <a:rPr lang="fr-FR" dirty="0" err="1"/>
              <a:t>Demay</a:t>
            </a:r>
            <a:r>
              <a:rPr lang="fr-FR" dirty="0"/>
              <a:t>, C., </a:t>
            </a:r>
            <a:r>
              <a:rPr lang="fr-FR" dirty="0" err="1"/>
              <a:t>Boizard</a:t>
            </a:r>
            <a:r>
              <a:rPr lang="fr-FR" dirty="0"/>
              <a:t>, H., </a:t>
            </a:r>
            <a:r>
              <a:rPr lang="fr-FR" dirty="0" err="1"/>
              <a:t>Machet</a:t>
            </a:r>
            <a:r>
              <a:rPr lang="fr-FR" dirty="0"/>
              <a:t>, J.-M., </a:t>
            </a:r>
            <a:r>
              <a:rPr lang="fr-FR" dirty="0" err="1"/>
              <a:t>Fourdinier</a:t>
            </a:r>
            <a:r>
              <a:rPr lang="fr-FR" dirty="0"/>
              <a:t>, E., </a:t>
            </a:r>
            <a:r>
              <a:rPr lang="fr-FR" dirty="0" err="1"/>
              <a:t>Preudhomme</a:t>
            </a:r>
            <a:r>
              <a:rPr lang="fr-FR" dirty="0"/>
              <a:t>, M., </a:t>
            </a:r>
            <a:r>
              <a:rPr lang="fr-FR" dirty="0" err="1"/>
              <a:t>Chabbert</a:t>
            </a:r>
            <a:r>
              <a:rPr lang="fr-FR" dirty="0"/>
              <a:t>, B., Gosse, G., Mary, B., 2013. </a:t>
            </a:r>
            <a:r>
              <a:rPr lang="en-US" dirty="0"/>
              <a:t>I. </a:t>
            </a:r>
            <a:r>
              <a:rPr lang="fr-FR" dirty="0"/>
              <a:t>GCB </a:t>
            </a:r>
            <a:r>
              <a:rPr lang="fr-FR" dirty="0" err="1"/>
              <a:t>Bioenergy</a:t>
            </a:r>
            <a:r>
              <a:rPr lang="fr-FR" dirty="0"/>
              <a:t> . doi:10.1111/gcbb.12065</a:t>
            </a:r>
          </a:p>
        </p:txBody>
      </p:sp>
      <p:pic>
        <p:nvPicPr>
          <p:cNvPr id="1026" name="Picture 2" descr="C:\Users\Inra\AppData\Local\Temp\Investissements_D'avenir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28" y="40177312"/>
            <a:ext cx="1781084" cy="17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cnodet\Documents\IT\AMAIZING v  03082012\WP9 dissemination\outils comm\logos de tous les partenaires\ANR07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58" y="40380772"/>
            <a:ext cx="3505523" cy="15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"/>
          <a:stretch/>
        </p:blipFill>
        <p:spPr bwMode="auto">
          <a:xfrm>
            <a:off x="9344762" y="12974476"/>
            <a:ext cx="6157006" cy="1222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"/>
          <a:stretch/>
        </p:blipFill>
        <p:spPr bwMode="auto">
          <a:xfrm>
            <a:off x="15598020" y="12974476"/>
            <a:ext cx="6227238" cy="1222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22144180" y="12974476"/>
            <a:ext cx="6063364" cy="1207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857</Words>
  <Application>Microsoft Office PowerPoint</Application>
  <PresentationFormat>Personnalisé</PresentationFormat>
  <Paragraphs>44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WATBIO poster</dc:subject>
  <dc:creator>Donal Murphy-Bokern</dc:creator>
  <cp:lastModifiedBy>dazin</cp:lastModifiedBy>
  <cp:revision>116</cp:revision>
  <cp:lastPrinted>2015-08-20T08:53:40Z</cp:lastPrinted>
  <dcterms:created xsi:type="dcterms:W3CDTF">2011-01-12T16:45:58Z</dcterms:created>
  <dcterms:modified xsi:type="dcterms:W3CDTF">2015-10-29T13:13:52Z</dcterms:modified>
</cp:coreProperties>
</file>