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684"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072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52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787" cy="495299"/>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55837" y="0"/>
            <a:ext cx="2949787" cy="495299"/>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01600" y="742950"/>
            <a:ext cx="6603999" cy="3714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720" y="4705350"/>
            <a:ext cx="5445760" cy="44577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9408981"/>
            <a:ext cx="2949787" cy="495299"/>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55837" y="9408981"/>
            <a:ext cx="2949787" cy="495299"/>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0720" y="4705350"/>
            <a:ext cx="5445759" cy="44577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40" name="Shape 440"/>
          <p:cNvSpPr>
            <a:spLocks noGrp="1" noRot="1" noChangeAspect="1"/>
          </p:cNvSpPr>
          <p:nvPr>
            <p:ph type="sldImg" idx="2"/>
          </p:nvPr>
        </p:nvSpPr>
        <p:spPr>
          <a:xfrm>
            <a:off x="378177" y="742950"/>
            <a:ext cx="6050700" cy="3714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0720" y="4705350"/>
            <a:ext cx="5445759" cy="4457700"/>
          </a:xfrm>
          <a:prstGeom prst="rect">
            <a:avLst/>
          </a:prstGeom>
        </p:spPr>
        <p:txBody>
          <a:bodyPr lIns="91425" tIns="91425" rIns="91425" bIns="91425" anchor="t" anchorCtr="0">
            <a:noAutofit/>
          </a:bodyPr>
          <a:lstStyle/>
          <a:p>
            <a:pPr lvl="0">
              <a:spcBef>
                <a:spcPts val="0"/>
              </a:spcBef>
              <a:buNone/>
            </a:pPr>
            <a:endParaRPr/>
          </a:p>
        </p:txBody>
      </p:sp>
      <p:sp>
        <p:nvSpPr>
          <p:cNvPr id="451" name="Shape 451"/>
          <p:cNvSpPr>
            <a:spLocks noGrp="1" noRot="1" noChangeAspect="1"/>
          </p:cNvSpPr>
          <p:nvPr>
            <p:ph type="sldImg" idx="2"/>
          </p:nvPr>
        </p:nvSpPr>
        <p:spPr>
          <a:xfrm>
            <a:off x="378177" y="742950"/>
            <a:ext cx="6050844"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58" name="Shape 458"/>
          <p:cNvSpPr>
            <a:spLocks noGrp="1" noRot="1" noChangeAspect="1"/>
          </p:cNvSpPr>
          <p:nvPr>
            <p:ph type="sldImg" idx="2"/>
          </p:nvPr>
        </p:nvSpPr>
        <p:spPr>
          <a:xfrm>
            <a:off x="378177" y="742950"/>
            <a:ext cx="6050700" cy="3714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0720" y="4705350"/>
            <a:ext cx="5445759" cy="445770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378177" y="742950"/>
            <a:ext cx="6050844"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74" name="Shape 474"/>
          <p:cNvSpPr>
            <a:spLocks noGrp="1" noRot="1" noChangeAspect="1"/>
          </p:cNvSpPr>
          <p:nvPr>
            <p:ph type="sldImg" idx="2"/>
          </p:nvPr>
        </p:nvSpPr>
        <p:spPr>
          <a:xfrm>
            <a:off x="378177" y="742950"/>
            <a:ext cx="6050700" cy="3714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340" name="Shape 340"/>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0720" y="4705350"/>
            <a:ext cx="5445899" cy="44577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370" name="Shape 370"/>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0719"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384" name="Shape 384"/>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0719"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393" name="Shape 393"/>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0719"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05" name="Shape 405"/>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0719"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16" name="Shape 416"/>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0720" y="4705350"/>
            <a:ext cx="5445900" cy="4457700"/>
          </a:xfrm>
          <a:prstGeom prst="rect">
            <a:avLst/>
          </a:prstGeom>
        </p:spPr>
        <p:txBody>
          <a:bodyPr lIns="91425" tIns="91425" rIns="91425" bIns="91425" anchor="t" anchorCtr="0">
            <a:noAutofit/>
          </a:bodyPr>
          <a:lstStyle/>
          <a:p>
            <a:pPr lvl="0" rtl="0">
              <a:spcBef>
                <a:spcPts val="0"/>
              </a:spcBef>
              <a:buNone/>
            </a:pPr>
            <a:endParaRPr/>
          </a:p>
        </p:txBody>
      </p:sp>
      <p:sp>
        <p:nvSpPr>
          <p:cNvPr id="426" name="Shape 426"/>
          <p:cNvSpPr>
            <a:spLocks noGrp="1" noRot="1" noChangeAspect="1"/>
          </p:cNvSpPr>
          <p:nvPr>
            <p:ph type="sldImg" idx="2"/>
          </p:nvPr>
        </p:nvSpPr>
        <p:spPr>
          <a:xfrm>
            <a:off x="101600"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ccueil">
    <p:bg>
      <p:bgPr>
        <a:solidFill>
          <a:srgbClr val="6F9D20"/>
        </a:solidFill>
        <a:effectLst/>
      </p:bgPr>
    </p:bg>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403648" y="-80764"/>
            <a:ext cx="1304924" cy="2076449"/>
          </a:xfrm>
          <a:prstGeom prst="rect">
            <a:avLst/>
          </a:prstGeom>
          <a:noFill/>
          <a:ln>
            <a:noFill/>
          </a:ln>
        </p:spPr>
      </p:pic>
      <p:pic>
        <p:nvPicPr>
          <p:cNvPr id="13" name="Shape 13"/>
          <p:cNvPicPr preferRelativeResize="0"/>
          <p:nvPr/>
        </p:nvPicPr>
        <p:blipFill rotWithShape="1">
          <a:blip r:embed="rId3">
            <a:alphaModFix/>
          </a:blip>
          <a:srcRect/>
          <a:stretch/>
        </p:blipFill>
        <p:spPr>
          <a:xfrm>
            <a:off x="507108" y="1377888"/>
            <a:ext cx="2160000" cy="894449"/>
          </a:xfrm>
          <a:prstGeom prst="rect">
            <a:avLst/>
          </a:prstGeom>
          <a:noFill/>
          <a:ln>
            <a:noFill/>
          </a:ln>
        </p:spPr>
      </p:pic>
      <p:pic>
        <p:nvPicPr>
          <p:cNvPr id="14" name="Shape 14"/>
          <p:cNvPicPr preferRelativeResize="0"/>
          <p:nvPr/>
        </p:nvPicPr>
        <p:blipFill rotWithShape="1">
          <a:blip r:embed="rId4">
            <a:alphaModFix/>
          </a:blip>
          <a:srcRect/>
          <a:stretch/>
        </p:blipFill>
        <p:spPr>
          <a:xfrm>
            <a:off x="1403648" y="4083917"/>
            <a:ext cx="1259999" cy="638513"/>
          </a:xfrm>
          <a:prstGeom prst="rect">
            <a:avLst/>
          </a:prstGeom>
          <a:noFill/>
          <a:ln>
            <a:noFill/>
          </a:ln>
        </p:spPr>
      </p:pic>
      <p:sp>
        <p:nvSpPr>
          <p:cNvPr id="15" name="Shape 15"/>
          <p:cNvSpPr txBox="1">
            <a:spLocks noGrp="1"/>
          </p:cNvSpPr>
          <p:nvPr>
            <p:ph type="sldNum" idx="12"/>
          </p:nvPr>
        </p:nvSpPr>
        <p:spPr>
          <a:xfrm>
            <a:off x="8556783" y="4749850"/>
            <a:ext cx="548699" cy="393600"/>
          </a:xfrm>
          <a:prstGeom prst="rect">
            <a:avLst/>
          </a:prstGeom>
        </p:spPr>
        <p:txBody>
          <a:bodyPr lIns="91425" tIns="91425" rIns="91425" bIns="91425" anchor="t" anchorCtr="0">
            <a:noAutofit/>
          </a:bodyPr>
          <a:lstStyle/>
          <a:p>
            <a:pPr lvl="0">
              <a:spcBef>
                <a:spcPts val="0"/>
              </a:spcBef>
              <a:buNone/>
            </a:pPr>
            <a:fld id="{00000000-1234-1234-1234-123412341234}" type="slidenum">
              <a:rPr lang="fr-FR">
                <a:solidFill>
                  <a:schemeClr val="tx1"/>
                </a:solidFill>
              </a:rPr>
              <a:pPr lvl="0">
                <a:spcBef>
                  <a:spcPts val="0"/>
                </a:spcBef>
                <a:buNone/>
              </a:pPr>
              <a:t>‹N°›</a:t>
            </a:fld>
            <a:endParaRPr lang="fr-FR">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re chapitre">
    <p:bg>
      <p:bgPr>
        <a:solidFill>
          <a:srgbClr val="AA0A2F"/>
        </a:solidFill>
        <a:effectLst/>
      </p:bgPr>
    </p:bg>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2">
            <a:alphaModFix/>
          </a:blip>
          <a:srcRect/>
          <a:stretch/>
        </p:blipFill>
        <p:spPr>
          <a:xfrm>
            <a:off x="3048000" y="2855012"/>
            <a:ext cx="6093674" cy="2295194"/>
          </a:xfrm>
          <a:prstGeom prst="rect">
            <a:avLst/>
          </a:prstGeom>
          <a:noFill/>
          <a:ln>
            <a:noFill/>
          </a:ln>
        </p:spPr>
      </p:pic>
      <p:pic>
        <p:nvPicPr>
          <p:cNvPr id="78" name="Shape 78"/>
          <p:cNvPicPr preferRelativeResize="0"/>
          <p:nvPr/>
        </p:nvPicPr>
        <p:blipFill rotWithShape="1">
          <a:blip r:embed="rId3">
            <a:alphaModFix/>
          </a:blip>
          <a:srcRect/>
          <a:stretch/>
        </p:blipFill>
        <p:spPr>
          <a:xfrm>
            <a:off x="163410" y="4767262"/>
            <a:ext cx="865187" cy="268901"/>
          </a:xfrm>
          <a:prstGeom prst="rect">
            <a:avLst/>
          </a:prstGeom>
          <a:noFill/>
          <a:ln>
            <a:noFill/>
          </a:ln>
        </p:spPr>
      </p:pic>
      <p:sp>
        <p:nvSpPr>
          <p:cNvPr id="79" name="Shape 79"/>
          <p:cNvSpPr/>
          <p:nvPr/>
        </p:nvSpPr>
        <p:spPr>
          <a:xfrm>
            <a:off x="-1692275" y="3003947"/>
            <a:ext cx="184149" cy="275034"/>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80" name="Shape 80"/>
          <p:cNvSpPr txBox="1"/>
          <p:nvPr/>
        </p:nvSpPr>
        <p:spPr>
          <a:xfrm>
            <a:off x="7808913" y="4783931"/>
            <a:ext cx="1122361" cy="188118"/>
          </a:xfrm>
          <a:prstGeom prst="rect">
            <a:avLst/>
          </a:prstGeom>
          <a:noFill/>
          <a:ln>
            <a:noFill/>
          </a:ln>
        </p:spPr>
        <p:txBody>
          <a:bodyPr lIns="91425" tIns="45700" rIns="91425" bIns="45700" anchor="t" anchorCtr="0">
            <a:noAutofit/>
          </a:bodyPr>
          <a:lstStyle/>
          <a:p>
            <a:pPr marL="0" marR="0" lvl="0" indent="0" algn="r" rtl="0">
              <a:spcBef>
                <a:spcPts val="0"/>
              </a:spcBef>
              <a:buNone/>
            </a:pPr>
            <a:endParaRPr sz="1600" b="1" i="0" u="none" strike="noStrike" cap="none">
              <a:solidFill>
                <a:schemeClr val="lt1"/>
              </a:solidFill>
              <a:latin typeface="Arial"/>
              <a:ea typeface="Arial"/>
              <a:cs typeface="Arial"/>
              <a:sym typeface="Arial"/>
            </a:endParaRPr>
          </a:p>
        </p:txBody>
      </p:sp>
      <p:sp>
        <p:nvSpPr>
          <p:cNvPr id="81" name="Shape 81"/>
          <p:cNvSpPr txBox="1"/>
          <p:nvPr/>
        </p:nvSpPr>
        <p:spPr>
          <a:xfrm>
            <a:off x="983965" y="1629045"/>
            <a:ext cx="584200" cy="76174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fr-FR" sz="6000" b="1" i="0" u="none" strike="noStrike" cap="none">
                <a:solidFill>
                  <a:srgbClr val="86A428"/>
                </a:solidFill>
                <a:latin typeface="Arial"/>
                <a:ea typeface="Arial"/>
                <a:cs typeface="Arial"/>
                <a:sym typeface="Arial"/>
              </a:rPr>
              <a:t>_</a:t>
            </a:r>
          </a:p>
        </p:txBody>
      </p:sp>
      <p:pic>
        <p:nvPicPr>
          <p:cNvPr id="82" name="Shape 82"/>
          <p:cNvPicPr preferRelativeResize="0"/>
          <p:nvPr/>
        </p:nvPicPr>
        <p:blipFill rotWithShape="1">
          <a:blip r:embed="rId4">
            <a:alphaModFix/>
          </a:blip>
          <a:srcRect/>
          <a:stretch/>
        </p:blipFill>
        <p:spPr>
          <a:xfrm>
            <a:off x="533400" y="4474368"/>
            <a:ext cx="1066799" cy="211931"/>
          </a:xfrm>
          <a:prstGeom prst="rect">
            <a:avLst/>
          </a:prstGeom>
          <a:noFill/>
          <a:ln>
            <a:noFill/>
          </a:ln>
        </p:spPr>
      </p:pic>
      <p:sp>
        <p:nvSpPr>
          <p:cNvPr id="83" name="Shape 83"/>
          <p:cNvSpPr txBox="1"/>
          <p:nvPr/>
        </p:nvSpPr>
        <p:spPr>
          <a:xfrm>
            <a:off x="1752600" y="1857645"/>
            <a:ext cx="184666" cy="2769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84" name="Shape 84"/>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5" name="Shape 85"/>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6" name="Shape 86"/>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
        <p:nvSpPr>
          <p:cNvPr id="87" name="Shape 87"/>
          <p:cNvSpPr txBox="1">
            <a:spLocks noGrp="1"/>
          </p:cNvSpPr>
          <p:nvPr>
            <p:ph type="ctrTitle"/>
          </p:nvPr>
        </p:nvSpPr>
        <p:spPr>
          <a:xfrm>
            <a:off x="1562099" y="2371742"/>
            <a:ext cx="7366001" cy="91117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8" name="Shape 88"/>
          <p:cNvSpPr txBox="1">
            <a:spLocks noGrp="1"/>
          </p:cNvSpPr>
          <p:nvPr>
            <p:ph type="subTitle" idx="1"/>
          </p:nvPr>
        </p:nvSpPr>
        <p:spPr>
          <a:xfrm>
            <a:off x="1564423" y="3746823"/>
            <a:ext cx="7363677" cy="520512"/>
          </a:xfrm>
          <a:prstGeom prst="rect">
            <a:avLst/>
          </a:prstGeom>
          <a:noFill/>
          <a:ln>
            <a:noFill/>
          </a:ln>
        </p:spPr>
        <p:txBody>
          <a:bodyPr lIns="91425" tIns="91425" rIns="91425" bIns="91425" anchor="t" anchorCtr="0"/>
          <a:lstStyle>
            <a:lvl1pPr marL="0" marR="0" lvl="0" indent="0" algn="l" rtl="0">
              <a:spcBef>
                <a:spcPts val="360"/>
              </a:spcBef>
              <a:buClr>
                <a:schemeClr val="accent6"/>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Merriweather Sans"/>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Merriweather Sans"/>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9"/>
        <p:cNvGrpSpPr/>
        <p:nvPr/>
      </p:nvGrpSpPr>
      <p:grpSpPr>
        <a:xfrm>
          <a:off x="0" y="0"/>
          <a:ext cx="0" cy="0"/>
          <a:chOff x="0" y="0"/>
          <a:chExt cx="0" cy="0"/>
        </a:xfrm>
      </p:grpSpPr>
      <p:sp>
        <p:nvSpPr>
          <p:cNvPr id="90" name="Shape 90"/>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91" name="Shape 91"/>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92" name="Shape 92"/>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93" name="Shape 93"/>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94" name="Shape 94"/>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Clr>
                <a:srgbClr val="888888"/>
              </a:buClr>
              <a:buFont typeface="Arial"/>
              <a:buNone/>
              <a:defRPr/>
            </a:lvl2pPr>
            <a:lvl3pPr marL="914400" lvl="2" indent="0" rtl="0">
              <a:spcBef>
                <a:spcPts val="0"/>
              </a:spcBef>
              <a:buClr>
                <a:srgbClr val="888888"/>
              </a:buClr>
              <a:buFont typeface="Arial"/>
              <a:buNone/>
              <a:defRPr/>
            </a:lvl3pPr>
            <a:lvl4pPr marL="1371600" lvl="3" indent="0" rtl="0">
              <a:spcBef>
                <a:spcPts val="0"/>
              </a:spcBef>
              <a:buClr>
                <a:srgbClr val="888888"/>
              </a:buClr>
              <a:buFont typeface="Arial"/>
              <a:buNone/>
              <a:defRPr/>
            </a:lvl4pPr>
            <a:lvl5pPr marL="1828800" lvl="4" indent="0" rtl="0">
              <a:spcBef>
                <a:spcPts val="0"/>
              </a:spcBef>
              <a:buClr>
                <a:srgbClr val="888888"/>
              </a:buClr>
              <a:buFont typeface="Arial"/>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pic>
        <p:nvPicPr>
          <p:cNvPr id="96" name="Shape 96"/>
          <p:cNvPicPr preferRelativeResize="0"/>
          <p:nvPr/>
        </p:nvPicPr>
        <p:blipFill rotWithShape="1">
          <a:blip r:embed="rId5">
            <a:alphaModFix/>
          </a:blip>
          <a:srcRect/>
          <a:stretch/>
        </p:blipFill>
        <p:spPr>
          <a:xfrm>
            <a:off x="2057400" y="2026643"/>
            <a:ext cx="7086600" cy="2669181"/>
          </a:xfrm>
          <a:prstGeom prst="rect">
            <a:avLst/>
          </a:prstGeom>
          <a:noFill/>
          <a:ln>
            <a:noFill/>
          </a:ln>
        </p:spPr>
      </p:pic>
      <p:sp>
        <p:nvSpPr>
          <p:cNvPr id="97" name="Shape 97"/>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8" name="Shape 98"/>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9" name="Shape 99"/>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02" name="Shape 102"/>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03" name="Shape 103"/>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04" name="Shape 104"/>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05" name="Shape 105"/>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6" name="Shape 106"/>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7" name="Shape 107"/>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9" name="Shape 109"/>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0" name="Shape 110"/>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13" name="Shape 113"/>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14" name="Shape 114"/>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15" name="Shape 115"/>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16" name="Shape 116"/>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7" name="Shape 117"/>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18" name="Shape 118"/>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 name="Shape 119"/>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20" name="Shape 120"/>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2" name="Shape 122"/>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3" name="Shape 123"/>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26" name="Shape 126"/>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27" name="Shape 127"/>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28" name="Shape 128"/>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29" name="Shape 129"/>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1" name="Shape 131"/>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2" name="Shape 132"/>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pic>
        <p:nvPicPr>
          <p:cNvPr id="133" name="Shape 133"/>
          <p:cNvPicPr preferRelativeResize="0"/>
          <p:nvPr/>
        </p:nvPicPr>
        <p:blipFill rotWithShape="1">
          <a:blip r:embed="rId5">
            <a:alphaModFix/>
          </a:blip>
          <a:srcRect/>
          <a:stretch/>
        </p:blipFill>
        <p:spPr>
          <a:xfrm>
            <a:off x="2057400" y="2026643"/>
            <a:ext cx="7086600" cy="266918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4"/>
        <p:cNvGrpSpPr/>
        <p:nvPr/>
      </p:nvGrpSpPr>
      <p:grpSpPr>
        <a:xfrm>
          <a:off x="0" y="0"/>
          <a:ext cx="0" cy="0"/>
          <a:chOff x="0" y="0"/>
          <a:chExt cx="0" cy="0"/>
        </a:xfrm>
      </p:grpSpPr>
      <p:sp>
        <p:nvSpPr>
          <p:cNvPr id="135" name="Shape 135"/>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6" name="Shape 136"/>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37" name="Shape 137"/>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38" name="Shape 138"/>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39" name="Shape 139"/>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0" name="Shape 140"/>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1" name="Shape 141"/>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2"/>
        <p:cNvGrpSpPr/>
        <p:nvPr/>
      </p:nvGrpSpPr>
      <p:grpSpPr>
        <a:xfrm>
          <a:off x="0" y="0"/>
          <a:ext cx="0" cy="0"/>
          <a:chOff x="0" y="0"/>
          <a:chExt cx="0" cy="0"/>
        </a:xfrm>
      </p:grpSpPr>
      <p:sp>
        <p:nvSpPr>
          <p:cNvPr id="143" name="Shape 143"/>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44" name="Shape 144"/>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45" name="Shape 145"/>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46" name="Shape 146"/>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47" name="Shape 147"/>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8" name="Shape 148"/>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9" name="Shape 149"/>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50" name="Shape 150"/>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1" name="Shape 151"/>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2" name="Shape 152"/>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3"/>
        <p:cNvGrpSpPr/>
        <p:nvPr/>
      </p:nvGrpSpPr>
      <p:grpSpPr>
        <a:xfrm>
          <a:off x="0" y="0"/>
          <a:ext cx="0" cy="0"/>
          <a:chOff x="0" y="0"/>
          <a:chExt cx="0" cy="0"/>
        </a:xfrm>
      </p:grpSpPr>
      <p:sp>
        <p:nvSpPr>
          <p:cNvPr id="154" name="Shape 154"/>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55" name="Shape 155"/>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56" name="Shape 156"/>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57" name="Shape 157"/>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58" name="Shape 158"/>
          <p:cNvSpPr txBox="1">
            <a:spLocks noGrp="1"/>
          </p:cNvSpPr>
          <p:nvPr>
            <p:ph type="title"/>
          </p:nvPr>
        </p:nvSpPr>
        <p:spPr>
          <a:xfrm>
            <a:off x="1792288" y="3600450"/>
            <a:ext cx="5486399" cy="425053"/>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9" name="Shape 159"/>
          <p:cNvSpPr>
            <a:spLocks noGrp="1"/>
          </p:cNvSpPr>
          <p:nvPr>
            <p:ph type="pic" idx="2"/>
          </p:nvPr>
        </p:nvSpPr>
        <p:spPr>
          <a:xfrm>
            <a:off x="1792288" y="459581"/>
            <a:ext cx="5486399" cy="3086099"/>
          </a:xfrm>
          <a:prstGeom prst="rect">
            <a:avLst/>
          </a:prstGeom>
          <a:noFill/>
          <a:ln>
            <a:noFill/>
          </a:ln>
        </p:spPr>
      </p:sp>
      <p:sp>
        <p:nvSpPr>
          <p:cNvPr id="160" name="Shape 160"/>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61" name="Shape 161"/>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2" name="Shape 162"/>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3" name="Shape 163"/>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4"/>
        <p:cNvGrpSpPr/>
        <p:nvPr/>
      </p:nvGrpSpPr>
      <p:grpSpPr>
        <a:xfrm>
          <a:off x="0" y="0"/>
          <a:ext cx="0" cy="0"/>
          <a:chOff x="0" y="0"/>
          <a:chExt cx="0" cy="0"/>
        </a:xfrm>
      </p:grpSpPr>
      <p:sp>
        <p:nvSpPr>
          <p:cNvPr id="165" name="Shape 165"/>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6" name="Shape 166"/>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67" name="Shape 167"/>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68" name="Shape 168"/>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69" name="Shape 169"/>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0" name="Shape 170"/>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533400" lvl="0" indent="-408940" algn="l" rtl="0">
              <a:spcBef>
                <a:spcPts val="560"/>
              </a:spcBef>
              <a:buClr>
                <a:schemeClr val="accent6"/>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rgbClr val="86A428"/>
              </a:buClr>
              <a:buFont typeface="Merriweather Sans"/>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Merriweather Sans"/>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71" name="Shape 171"/>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72" name="Shape 172"/>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73" name="Shape 173"/>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4"/>
        <p:cNvGrpSpPr/>
        <p:nvPr/>
      </p:nvGrpSpPr>
      <p:grpSpPr>
        <a:xfrm>
          <a:off x="0" y="0"/>
          <a:ext cx="0" cy="0"/>
          <a:chOff x="0" y="0"/>
          <a:chExt cx="0" cy="0"/>
        </a:xfrm>
      </p:grpSpPr>
      <p:sp>
        <p:nvSpPr>
          <p:cNvPr id="175" name="Shape 175"/>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76" name="Shape 176"/>
          <p:cNvPicPr preferRelativeResize="0"/>
          <p:nvPr/>
        </p:nvPicPr>
        <p:blipFill rotWithShape="1">
          <a:blip r:embed="rId2">
            <a:alphaModFix/>
          </a:blip>
          <a:srcRect/>
          <a:stretch/>
        </p:blipFill>
        <p:spPr>
          <a:xfrm>
            <a:off x="533400" y="4474368"/>
            <a:ext cx="1066799" cy="211931"/>
          </a:xfrm>
          <a:prstGeom prst="rect">
            <a:avLst/>
          </a:prstGeom>
          <a:noFill/>
          <a:ln>
            <a:noFill/>
          </a:ln>
        </p:spPr>
      </p:pic>
      <p:pic>
        <p:nvPicPr>
          <p:cNvPr id="177" name="Shape 177"/>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178" name="Shape 178"/>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179" name="Shape 179"/>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0" name="Shape 180"/>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533400" lvl="0" indent="-408940" algn="l" rtl="0">
              <a:spcBef>
                <a:spcPts val="560"/>
              </a:spcBef>
              <a:buClr>
                <a:schemeClr val="accent6"/>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rgbClr val="86A428"/>
              </a:buClr>
              <a:buFont typeface="Merriweather Sans"/>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Merriweather Sans"/>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81" name="Shape 181"/>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2" name="Shape 182"/>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3" name="Shape 183"/>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age courante">
    <p:spTree>
      <p:nvGrpSpPr>
        <p:cNvPr id="1" name="Shape 16"/>
        <p:cNvGrpSpPr/>
        <p:nvPr/>
      </p:nvGrpSpPr>
      <p:grpSpPr>
        <a:xfrm>
          <a:off x="0" y="0"/>
          <a:ext cx="0" cy="0"/>
          <a:chOff x="0" y="0"/>
          <a:chExt cx="0" cy="0"/>
        </a:xfrm>
      </p:grpSpPr>
      <p:grpSp>
        <p:nvGrpSpPr>
          <p:cNvPr id="17" name="Shape 17"/>
          <p:cNvGrpSpPr/>
          <p:nvPr/>
        </p:nvGrpSpPr>
        <p:grpSpPr>
          <a:xfrm>
            <a:off x="0" y="4405898"/>
            <a:ext cx="9144000" cy="737601"/>
            <a:chOff x="0" y="6120398"/>
            <a:chExt cx="9144000" cy="737601"/>
          </a:xfrm>
        </p:grpSpPr>
        <p:sp>
          <p:nvSpPr>
            <p:cNvPr id="18" name="Shape 18"/>
            <p:cNvSpPr/>
            <p:nvPr/>
          </p:nvSpPr>
          <p:spPr>
            <a:xfrm>
              <a:off x="0" y="6165303"/>
              <a:ext cx="9144000" cy="692695"/>
            </a:xfrm>
            <a:prstGeom prst="rect">
              <a:avLst/>
            </a:prstGeom>
            <a:solidFill>
              <a:srgbClr val="6F9D2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9" name="Shape 19"/>
            <p:cNvPicPr preferRelativeResize="0"/>
            <p:nvPr/>
          </p:nvPicPr>
          <p:blipFill rotWithShape="1">
            <a:blip r:embed="rId2">
              <a:alphaModFix/>
            </a:blip>
            <a:srcRect/>
            <a:stretch/>
          </p:blipFill>
          <p:spPr>
            <a:xfrm>
              <a:off x="107504" y="6309319"/>
              <a:ext cx="1080000" cy="447225"/>
            </a:xfrm>
            <a:prstGeom prst="rect">
              <a:avLst/>
            </a:prstGeom>
            <a:noFill/>
            <a:ln>
              <a:noFill/>
            </a:ln>
          </p:spPr>
        </p:pic>
        <p:sp>
          <p:nvSpPr>
            <p:cNvPr id="20" name="Shape 20"/>
            <p:cNvSpPr/>
            <p:nvPr/>
          </p:nvSpPr>
          <p:spPr>
            <a:xfrm>
              <a:off x="0" y="6120398"/>
              <a:ext cx="1403647" cy="45718"/>
            </a:xfrm>
            <a:prstGeom prst="rect">
              <a:avLst/>
            </a:prstGeom>
            <a:solidFill>
              <a:srgbClr val="C5DD0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pic>
        <p:nvPicPr>
          <p:cNvPr id="21" name="Shape 21"/>
          <p:cNvPicPr preferRelativeResize="0"/>
          <p:nvPr/>
        </p:nvPicPr>
        <p:blipFill rotWithShape="1">
          <a:blip r:embed="rId3">
            <a:alphaModFix/>
          </a:blip>
          <a:srcRect/>
          <a:stretch/>
        </p:blipFill>
        <p:spPr>
          <a:xfrm>
            <a:off x="1403648" y="-20538"/>
            <a:ext cx="1304924" cy="2076449"/>
          </a:xfrm>
          <a:prstGeom prst="rect">
            <a:avLst/>
          </a:prstGeom>
          <a:noFill/>
          <a:ln>
            <a:noFill/>
          </a:ln>
        </p:spPr>
      </p:pic>
      <p:sp>
        <p:nvSpPr>
          <p:cNvPr id="22" name="Shape 22"/>
          <p:cNvSpPr txBox="1"/>
          <p:nvPr/>
        </p:nvSpPr>
        <p:spPr>
          <a:xfrm>
            <a:off x="7884367" y="4515966"/>
            <a:ext cx="1123727" cy="24938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fr-FR" sz="1600" b="0" i="0" u="none" strike="noStrike" cap="none">
                <a:solidFill>
                  <a:schemeClr val="lt1"/>
                </a:solidFill>
                <a:latin typeface="Arial"/>
                <a:ea typeface="Arial"/>
                <a:cs typeface="Arial"/>
                <a:sym typeface="Arial"/>
              </a:rPr>
              <a:t>.0 </a:t>
            </a:r>
          </a:p>
        </p:txBody>
      </p:sp>
      <p:sp>
        <p:nvSpPr>
          <p:cNvPr id="23" name="Shape 23"/>
          <p:cNvSpPr txBox="1">
            <a:spLocks noGrp="1"/>
          </p:cNvSpPr>
          <p:nvPr>
            <p:ph type="sldNum" idx="12"/>
          </p:nvPr>
        </p:nvSpPr>
        <p:spPr>
          <a:xfrm>
            <a:off x="8556783" y="4749850"/>
            <a:ext cx="548699" cy="393600"/>
          </a:xfrm>
          <a:prstGeom prst="rect">
            <a:avLst/>
          </a:prstGeom>
        </p:spPr>
        <p:txBody>
          <a:bodyPr lIns="91425" tIns="91425" rIns="91425" bIns="91425" anchor="t" anchorCtr="0">
            <a:noAutofit/>
          </a:bodyPr>
          <a:lstStyle/>
          <a:p>
            <a:pPr lvl="0">
              <a:spcBef>
                <a:spcPts val="0"/>
              </a:spcBef>
              <a:buNone/>
            </a:pPr>
            <a:fld id="{00000000-1234-1234-1234-123412341234}" type="slidenum">
              <a:rPr lang="fr-FR">
                <a:solidFill>
                  <a:schemeClr val="tx1"/>
                </a:solidFill>
              </a:rPr>
              <a:pPr lvl="0">
                <a:spcBef>
                  <a:spcPts val="0"/>
                </a:spcBef>
                <a:buNone/>
              </a:pPr>
              <a:t>‹N°›</a:t>
            </a:fld>
            <a:endParaRPr lang="fr-FR">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Couverture">
    <p:bg>
      <p:bgPr>
        <a:solidFill>
          <a:srgbClr val="AA0A2F"/>
        </a:solidFill>
        <a:effectLst/>
      </p:bgPr>
    </p:bg>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2">
            <a:alphaModFix/>
          </a:blip>
          <a:srcRect/>
          <a:stretch/>
        </p:blipFill>
        <p:spPr>
          <a:xfrm>
            <a:off x="3048000" y="2855012"/>
            <a:ext cx="6093600" cy="2295300"/>
          </a:xfrm>
          <a:prstGeom prst="rect">
            <a:avLst/>
          </a:prstGeom>
          <a:noFill/>
          <a:ln>
            <a:noFill/>
          </a:ln>
        </p:spPr>
      </p:pic>
      <p:pic>
        <p:nvPicPr>
          <p:cNvPr id="192" name="Shape 192"/>
          <p:cNvPicPr preferRelativeResize="0"/>
          <p:nvPr/>
        </p:nvPicPr>
        <p:blipFill rotWithShape="1">
          <a:blip r:embed="rId3">
            <a:alphaModFix/>
          </a:blip>
          <a:srcRect/>
          <a:stretch/>
        </p:blipFill>
        <p:spPr>
          <a:xfrm>
            <a:off x="658812" y="390525"/>
            <a:ext cx="2160600" cy="671400"/>
          </a:xfrm>
          <a:prstGeom prst="rect">
            <a:avLst/>
          </a:prstGeom>
          <a:noFill/>
          <a:ln>
            <a:noFill/>
          </a:ln>
        </p:spPr>
      </p:pic>
      <p:pic>
        <p:nvPicPr>
          <p:cNvPr id="193" name="Shape 193"/>
          <p:cNvPicPr preferRelativeResize="0"/>
          <p:nvPr/>
        </p:nvPicPr>
        <p:blipFill rotWithShape="1">
          <a:blip r:embed="rId4">
            <a:alphaModFix/>
          </a:blip>
          <a:srcRect/>
          <a:stretch/>
        </p:blipFill>
        <p:spPr>
          <a:xfrm>
            <a:off x="1600199" y="4299347"/>
            <a:ext cx="1260600" cy="479700"/>
          </a:xfrm>
          <a:prstGeom prst="rect">
            <a:avLst/>
          </a:prstGeom>
          <a:noFill/>
          <a:ln>
            <a:noFill/>
          </a:ln>
        </p:spPr>
      </p:pic>
      <p:sp>
        <p:nvSpPr>
          <p:cNvPr id="194" name="Shape 194"/>
          <p:cNvSpPr/>
          <p:nvPr/>
        </p:nvSpPr>
        <p:spPr>
          <a:xfrm>
            <a:off x="-1692275" y="3003947"/>
            <a:ext cx="184200" cy="2751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195" name="Shape 195"/>
          <p:cNvPicPr preferRelativeResize="0"/>
          <p:nvPr/>
        </p:nvPicPr>
        <p:blipFill rotWithShape="1">
          <a:blip r:embed="rId5">
            <a:alphaModFix/>
          </a:blip>
          <a:srcRect/>
          <a:stretch/>
        </p:blipFill>
        <p:spPr>
          <a:xfrm>
            <a:off x="3479800" y="504825"/>
            <a:ext cx="1981200" cy="373800"/>
          </a:xfrm>
          <a:prstGeom prst="rect">
            <a:avLst/>
          </a:prstGeom>
          <a:noFill/>
          <a:ln>
            <a:noFill/>
          </a:ln>
        </p:spPr>
      </p:pic>
      <p:sp>
        <p:nvSpPr>
          <p:cNvPr id="196" name="Shape 196"/>
          <p:cNvSpPr txBox="1">
            <a:spLocks noGrp="1"/>
          </p:cNvSpPr>
          <p:nvPr>
            <p:ph type="ctrTitle"/>
          </p:nvPr>
        </p:nvSpPr>
        <p:spPr>
          <a:xfrm>
            <a:off x="1562099" y="2371743"/>
            <a:ext cx="7365900" cy="911100"/>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7" name="Shape 197"/>
          <p:cNvSpPr txBox="1">
            <a:spLocks noGrp="1"/>
          </p:cNvSpPr>
          <p:nvPr>
            <p:ph type="subTitle" idx="1"/>
          </p:nvPr>
        </p:nvSpPr>
        <p:spPr>
          <a:xfrm>
            <a:off x="1564423" y="3746823"/>
            <a:ext cx="7363800" cy="520500"/>
          </a:xfrm>
          <a:prstGeom prst="rect">
            <a:avLst/>
          </a:prstGeom>
          <a:noFill/>
          <a:ln>
            <a:noFill/>
          </a:ln>
        </p:spPr>
        <p:txBody>
          <a:bodyPr lIns="91425" tIns="91425" rIns="91425" bIns="91425" anchor="t" anchorCtr="0"/>
          <a:lstStyle>
            <a:lvl1pPr marL="0" marR="0" lvl="0" indent="0" algn="l" rtl="0">
              <a:spcBef>
                <a:spcPts val="360"/>
              </a:spcBef>
              <a:buClr>
                <a:schemeClr val="accent6"/>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Merriweather Sans"/>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Merriweather Sans"/>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98" name="Shape 198"/>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7"/>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1" name="Shape 201"/>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02"/>
        <p:cNvGrpSpPr/>
        <p:nvPr/>
      </p:nvGrpSpPr>
      <p:grpSpPr>
        <a:xfrm>
          <a:off x="0" y="0"/>
          <a:ext cx="0" cy="0"/>
          <a:chOff x="0" y="0"/>
          <a:chExt cx="0" cy="0"/>
        </a:xfrm>
      </p:grpSpPr>
      <p:sp>
        <p:nvSpPr>
          <p:cNvPr id="203" name="Shape 203"/>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04" name="Shape 204"/>
          <p:cNvPicPr preferRelativeResize="0"/>
          <p:nvPr/>
        </p:nvPicPr>
        <p:blipFill rotWithShape="1">
          <a:blip r:embed="rId2">
            <a:alphaModFix/>
          </a:blip>
          <a:srcRect/>
          <a:stretch/>
        </p:blipFill>
        <p:spPr>
          <a:xfrm>
            <a:off x="533400" y="4474368"/>
            <a:ext cx="1066800" cy="211800"/>
          </a:xfrm>
          <a:prstGeom prst="rect">
            <a:avLst/>
          </a:prstGeom>
          <a:noFill/>
          <a:ln>
            <a:noFill/>
          </a:ln>
        </p:spPr>
      </p:pic>
      <p:sp>
        <p:nvSpPr>
          <p:cNvPr id="205" name="Shape 20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206" name="Shape 206"/>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07" name="Shape 207"/>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08" name="Shape 208"/>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9" name="Shape 209"/>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0" name="Shape 210"/>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1" name="Shape 211"/>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7"/>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4" name="Shape 214"/>
          <p:cNvSpPr txBox="1">
            <a:spLocks noGrp="1"/>
          </p:cNvSpPr>
          <p:nvPr>
            <p:ph type="body" idx="1"/>
          </p:nvPr>
        </p:nvSpPr>
        <p:spPr>
          <a:xfrm>
            <a:off x="457200" y="1200150"/>
            <a:ext cx="3994500"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5" name="Shape 215"/>
          <p:cNvSpPr txBox="1">
            <a:spLocks noGrp="1"/>
          </p:cNvSpPr>
          <p:nvPr>
            <p:ph type="body" idx="2"/>
          </p:nvPr>
        </p:nvSpPr>
        <p:spPr>
          <a:xfrm>
            <a:off x="4692273" y="1200150"/>
            <a:ext cx="3994499"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re chapitre">
    <p:bg>
      <p:bgPr>
        <a:solidFill>
          <a:srgbClr val="AA0A2F"/>
        </a:solidFill>
        <a:effectLst/>
      </p:bgPr>
    </p:bg>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2">
            <a:alphaModFix/>
          </a:blip>
          <a:srcRect/>
          <a:stretch/>
        </p:blipFill>
        <p:spPr>
          <a:xfrm>
            <a:off x="3048000" y="2855012"/>
            <a:ext cx="6093600" cy="2295300"/>
          </a:xfrm>
          <a:prstGeom prst="rect">
            <a:avLst/>
          </a:prstGeom>
          <a:noFill/>
          <a:ln>
            <a:noFill/>
          </a:ln>
        </p:spPr>
      </p:pic>
      <p:pic>
        <p:nvPicPr>
          <p:cNvPr id="218" name="Shape 218"/>
          <p:cNvPicPr preferRelativeResize="0"/>
          <p:nvPr/>
        </p:nvPicPr>
        <p:blipFill rotWithShape="1">
          <a:blip r:embed="rId3">
            <a:alphaModFix/>
          </a:blip>
          <a:srcRect/>
          <a:stretch/>
        </p:blipFill>
        <p:spPr>
          <a:xfrm>
            <a:off x="163410" y="4767262"/>
            <a:ext cx="865200" cy="268800"/>
          </a:xfrm>
          <a:prstGeom prst="rect">
            <a:avLst/>
          </a:prstGeom>
          <a:noFill/>
          <a:ln>
            <a:noFill/>
          </a:ln>
        </p:spPr>
      </p:pic>
      <p:sp>
        <p:nvSpPr>
          <p:cNvPr id="219" name="Shape 219"/>
          <p:cNvSpPr/>
          <p:nvPr/>
        </p:nvSpPr>
        <p:spPr>
          <a:xfrm>
            <a:off x="-1692275" y="3003947"/>
            <a:ext cx="184200" cy="2751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220" name="Shape 220"/>
          <p:cNvSpPr txBox="1"/>
          <p:nvPr/>
        </p:nvSpPr>
        <p:spPr>
          <a:xfrm>
            <a:off x="7808913" y="4783931"/>
            <a:ext cx="1122300" cy="188100"/>
          </a:xfrm>
          <a:prstGeom prst="rect">
            <a:avLst/>
          </a:prstGeom>
          <a:noFill/>
          <a:ln>
            <a:noFill/>
          </a:ln>
        </p:spPr>
        <p:txBody>
          <a:bodyPr lIns="91425" tIns="45700" rIns="91425" bIns="45700" anchor="t" anchorCtr="0">
            <a:noAutofit/>
          </a:bodyPr>
          <a:lstStyle/>
          <a:p>
            <a:pPr marL="0" marR="0" lvl="0" indent="0" algn="r" rtl="0">
              <a:spcBef>
                <a:spcPts val="0"/>
              </a:spcBef>
              <a:buNone/>
            </a:pPr>
            <a:endParaRPr sz="1600" b="1" i="0" u="none" strike="noStrike" cap="none">
              <a:solidFill>
                <a:schemeClr val="lt1"/>
              </a:solidFill>
              <a:latin typeface="Arial"/>
              <a:ea typeface="Arial"/>
              <a:cs typeface="Arial"/>
              <a:sym typeface="Arial"/>
            </a:endParaRPr>
          </a:p>
        </p:txBody>
      </p:sp>
      <p:sp>
        <p:nvSpPr>
          <p:cNvPr id="221" name="Shape 221"/>
          <p:cNvSpPr txBox="1"/>
          <p:nvPr/>
        </p:nvSpPr>
        <p:spPr>
          <a:xfrm>
            <a:off x="983965" y="1629045"/>
            <a:ext cx="584100" cy="7617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fr-FR" sz="6000" b="1" i="0" u="none" strike="noStrike" cap="none">
                <a:solidFill>
                  <a:srgbClr val="86A428"/>
                </a:solidFill>
                <a:latin typeface="Arial"/>
                <a:ea typeface="Arial"/>
                <a:cs typeface="Arial"/>
                <a:sym typeface="Arial"/>
              </a:rPr>
              <a:t>_</a:t>
            </a:r>
          </a:p>
        </p:txBody>
      </p:sp>
      <p:pic>
        <p:nvPicPr>
          <p:cNvPr id="222" name="Shape 222"/>
          <p:cNvPicPr preferRelativeResize="0"/>
          <p:nvPr/>
        </p:nvPicPr>
        <p:blipFill rotWithShape="1">
          <a:blip r:embed="rId4">
            <a:alphaModFix/>
          </a:blip>
          <a:srcRect/>
          <a:stretch/>
        </p:blipFill>
        <p:spPr>
          <a:xfrm>
            <a:off x="533400" y="4474368"/>
            <a:ext cx="1066800" cy="211800"/>
          </a:xfrm>
          <a:prstGeom prst="rect">
            <a:avLst/>
          </a:prstGeom>
          <a:noFill/>
          <a:ln>
            <a:noFill/>
          </a:ln>
        </p:spPr>
      </p:pic>
      <p:sp>
        <p:nvSpPr>
          <p:cNvPr id="223" name="Shape 223"/>
          <p:cNvSpPr txBox="1"/>
          <p:nvPr/>
        </p:nvSpPr>
        <p:spPr>
          <a:xfrm>
            <a:off x="1752600" y="1857645"/>
            <a:ext cx="184800" cy="2769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5" name="Shape 225"/>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6" name="Shape 226"/>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
        <p:nvSpPr>
          <p:cNvPr id="227" name="Shape 227"/>
          <p:cNvSpPr txBox="1">
            <a:spLocks noGrp="1"/>
          </p:cNvSpPr>
          <p:nvPr>
            <p:ph type="ctrTitle"/>
          </p:nvPr>
        </p:nvSpPr>
        <p:spPr>
          <a:xfrm>
            <a:off x="1562099" y="2371743"/>
            <a:ext cx="7365900" cy="911100"/>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28" name="Shape 228"/>
          <p:cNvSpPr txBox="1">
            <a:spLocks noGrp="1"/>
          </p:cNvSpPr>
          <p:nvPr>
            <p:ph type="subTitle" idx="1"/>
          </p:nvPr>
        </p:nvSpPr>
        <p:spPr>
          <a:xfrm>
            <a:off x="1564423" y="3746823"/>
            <a:ext cx="7363800" cy="520500"/>
          </a:xfrm>
          <a:prstGeom prst="rect">
            <a:avLst/>
          </a:prstGeom>
          <a:noFill/>
          <a:ln>
            <a:noFill/>
          </a:ln>
        </p:spPr>
        <p:txBody>
          <a:bodyPr lIns="91425" tIns="91425" rIns="91425" bIns="91425" anchor="t" anchorCtr="0"/>
          <a:lstStyle>
            <a:lvl1pPr marL="0" marR="0" lvl="0" indent="0" algn="l" rtl="0">
              <a:spcBef>
                <a:spcPts val="360"/>
              </a:spcBef>
              <a:buClr>
                <a:schemeClr val="accent6"/>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Merriweather Sans"/>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Merriweather Sans"/>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229"/>
        <p:cNvGrpSpPr/>
        <p:nvPr/>
      </p:nvGrpSpPr>
      <p:grpSpPr>
        <a:xfrm>
          <a:off x="0" y="0"/>
          <a:ext cx="0" cy="0"/>
          <a:chOff x="0" y="0"/>
          <a:chExt cx="0" cy="0"/>
        </a:xfrm>
      </p:grpSpPr>
      <p:sp>
        <p:nvSpPr>
          <p:cNvPr id="230" name="Shape 230"/>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31" name="Shape 231"/>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32" name="Shape 232"/>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33" name="Shape 233"/>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34" name="Shape 234"/>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5" name="Shape 235"/>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6" name="Shape 236"/>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37" name="Shape 237"/>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pic>
        <p:nvPicPr>
          <p:cNvPr id="238" name="Shape 238"/>
          <p:cNvPicPr preferRelativeResize="0"/>
          <p:nvPr/>
        </p:nvPicPr>
        <p:blipFill rotWithShape="1">
          <a:blip r:embed="rId5">
            <a:alphaModFix/>
          </a:blip>
          <a:srcRect/>
          <a:stretch/>
        </p:blipFill>
        <p:spPr>
          <a:xfrm>
            <a:off x="2057400" y="2026643"/>
            <a:ext cx="7086600" cy="2669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239"/>
        <p:cNvGrpSpPr/>
        <p:nvPr/>
      </p:nvGrpSpPr>
      <p:grpSpPr>
        <a:xfrm>
          <a:off x="0" y="0"/>
          <a:ext cx="0" cy="0"/>
          <a:chOff x="0" y="0"/>
          <a:chExt cx="0" cy="0"/>
        </a:xfrm>
      </p:grpSpPr>
      <p:sp>
        <p:nvSpPr>
          <p:cNvPr id="240" name="Shape 240"/>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41" name="Shape 241"/>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42" name="Shape 242"/>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43" name="Shape 243"/>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44" name="Shape 244"/>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45" name="Shape 245"/>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46" name="Shape 246"/>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247"/>
        <p:cNvGrpSpPr/>
        <p:nvPr/>
      </p:nvGrpSpPr>
      <p:grpSpPr>
        <a:xfrm>
          <a:off x="0" y="0"/>
          <a:ext cx="0" cy="0"/>
          <a:chOff x="0" y="0"/>
          <a:chExt cx="0" cy="0"/>
        </a:xfrm>
      </p:grpSpPr>
      <p:sp>
        <p:nvSpPr>
          <p:cNvPr id="248" name="Shape 248"/>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49" name="Shape 249"/>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50" name="Shape 250"/>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51" name="Shape 251"/>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52" name="Shape 252"/>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3" name="Shape 253"/>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4" name="Shape 254"/>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5" name="Shape 255"/>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6" name="Shape 256"/>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7" name="Shape 257"/>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258"/>
        <p:cNvGrpSpPr/>
        <p:nvPr/>
      </p:nvGrpSpPr>
      <p:grpSpPr>
        <a:xfrm>
          <a:off x="0" y="0"/>
          <a:ext cx="0" cy="0"/>
          <a:chOff x="0" y="0"/>
          <a:chExt cx="0" cy="0"/>
        </a:xfrm>
      </p:grpSpPr>
      <p:sp>
        <p:nvSpPr>
          <p:cNvPr id="259" name="Shape 259"/>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60" name="Shape 260"/>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61" name="Shape 261"/>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62" name="Shape 262"/>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63" name="Shape 263"/>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4" name="Shape 264"/>
          <p:cNvSpPr txBox="1">
            <a:spLocks noGrp="1"/>
          </p:cNvSpPr>
          <p:nvPr>
            <p:ph type="body" idx="1"/>
          </p:nvPr>
        </p:nvSpPr>
        <p:spPr>
          <a:xfrm>
            <a:off x="457200" y="1151334"/>
            <a:ext cx="4040100" cy="479700"/>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65" name="Shape 265"/>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6" name="Shape 266"/>
          <p:cNvSpPr txBox="1">
            <a:spLocks noGrp="1"/>
          </p:cNvSpPr>
          <p:nvPr>
            <p:ph type="body" idx="3"/>
          </p:nvPr>
        </p:nvSpPr>
        <p:spPr>
          <a:xfrm>
            <a:off x="4645025" y="1151334"/>
            <a:ext cx="4041900" cy="479700"/>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67" name="Shape 267"/>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8" name="Shape 268"/>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9" name="Shape 269"/>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0" name="Shape 270"/>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age courante">
    <p:spTree>
      <p:nvGrpSpPr>
        <p:cNvPr id="1" name="Shape 271"/>
        <p:cNvGrpSpPr/>
        <p:nvPr/>
      </p:nvGrpSpPr>
      <p:grpSpPr>
        <a:xfrm>
          <a:off x="0" y="0"/>
          <a:ext cx="0" cy="0"/>
          <a:chOff x="0" y="0"/>
          <a:chExt cx="0" cy="0"/>
        </a:xfrm>
      </p:grpSpPr>
      <p:grpSp>
        <p:nvGrpSpPr>
          <p:cNvPr id="272" name="Shape 272"/>
          <p:cNvGrpSpPr/>
          <p:nvPr/>
        </p:nvGrpSpPr>
        <p:grpSpPr>
          <a:xfrm>
            <a:off x="0" y="4405898"/>
            <a:ext cx="9144000" cy="737605"/>
            <a:chOff x="0" y="6120398"/>
            <a:chExt cx="9144000" cy="737605"/>
          </a:xfrm>
        </p:grpSpPr>
        <p:sp>
          <p:nvSpPr>
            <p:cNvPr id="273" name="Shape 273"/>
            <p:cNvSpPr/>
            <p:nvPr/>
          </p:nvSpPr>
          <p:spPr>
            <a:xfrm>
              <a:off x="0" y="6165303"/>
              <a:ext cx="9144000" cy="692700"/>
            </a:xfrm>
            <a:prstGeom prst="rect">
              <a:avLst/>
            </a:prstGeom>
            <a:solidFill>
              <a:srgbClr val="6F9D20"/>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pic>
          <p:nvPicPr>
            <p:cNvPr id="274" name="Shape 274"/>
            <p:cNvPicPr preferRelativeResize="0"/>
            <p:nvPr/>
          </p:nvPicPr>
          <p:blipFill rotWithShape="1">
            <a:blip r:embed="rId2">
              <a:alphaModFix/>
            </a:blip>
            <a:srcRect/>
            <a:stretch/>
          </p:blipFill>
          <p:spPr>
            <a:xfrm>
              <a:off x="107504" y="6309319"/>
              <a:ext cx="1080000" cy="447300"/>
            </a:xfrm>
            <a:prstGeom prst="rect">
              <a:avLst/>
            </a:prstGeom>
            <a:noFill/>
            <a:ln>
              <a:noFill/>
            </a:ln>
          </p:spPr>
        </p:pic>
        <p:sp>
          <p:nvSpPr>
            <p:cNvPr id="275" name="Shape 275"/>
            <p:cNvSpPr/>
            <p:nvPr/>
          </p:nvSpPr>
          <p:spPr>
            <a:xfrm>
              <a:off x="0" y="6120398"/>
              <a:ext cx="1403700" cy="45600"/>
            </a:xfrm>
            <a:prstGeom prst="rect">
              <a:avLst/>
            </a:prstGeom>
            <a:solidFill>
              <a:srgbClr val="C5DD01"/>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grpSp>
      <p:pic>
        <p:nvPicPr>
          <p:cNvPr id="276" name="Shape 276"/>
          <p:cNvPicPr preferRelativeResize="0"/>
          <p:nvPr/>
        </p:nvPicPr>
        <p:blipFill rotWithShape="1">
          <a:blip r:embed="rId3">
            <a:alphaModFix/>
          </a:blip>
          <a:srcRect/>
          <a:stretch/>
        </p:blipFill>
        <p:spPr>
          <a:xfrm>
            <a:off x="1403648" y="-20537"/>
            <a:ext cx="1305000" cy="2076300"/>
          </a:xfrm>
          <a:prstGeom prst="rect">
            <a:avLst/>
          </a:prstGeom>
          <a:noFill/>
          <a:ln>
            <a:noFill/>
          </a:ln>
        </p:spPr>
      </p:pic>
      <p:sp>
        <p:nvSpPr>
          <p:cNvPr id="277" name="Shape 277"/>
          <p:cNvSpPr txBox="1"/>
          <p:nvPr/>
        </p:nvSpPr>
        <p:spPr>
          <a:xfrm>
            <a:off x="7884367" y="4515965"/>
            <a:ext cx="1123800" cy="249300"/>
          </a:xfrm>
          <a:prstGeom prst="rect">
            <a:avLst/>
          </a:prstGeom>
          <a:noFill/>
          <a:ln>
            <a:noFill/>
          </a:ln>
        </p:spPr>
        <p:txBody>
          <a:bodyPr lIns="91425" tIns="45700" rIns="91425" bIns="45700" anchor="t" anchorCtr="0">
            <a:noAutofit/>
          </a:bodyPr>
          <a:lstStyle/>
          <a:p>
            <a:pPr marL="0" marR="0" lvl="0" indent="0" algn="r" rtl="0">
              <a:spcBef>
                <a:spcPts val="0"/>
              </a:spcBef>
              <a:buClr>
                <a:schemeClr val="lt1"/>
              </a:buClr>
              <a:buSzPct val="25000"/>
              <a:buFont typeface="Arial"/>
              <a:buNone/>
            </a:pPr>
            <a:r>
              <a:rPr lang="fr-FR" sz="1600" b="0" i="0" u="none" strike="noStrike" cap="none">
                <a:solidFill>
                  <a:schemeClr val="lt1"/>
                </a:solidFill>
                <a:latin typeface="Arial"/>
                <a:ea typeface="Arial"/>
                <a:cs typeface="Arial"/>
                <a:sym typeface="Arial"/>
              </a:rPr>
              <a:t>.0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hapitre">
    <p:bg>
      <p:bgPr>
        <a:solidFill>
          <a:srgbClr val="6F9D20"/>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1403648" y="-20538"/>
            <a:ext cx="1304924" cy="2076449"/>
          </a:xfrm>
          <a:prstGeom prst="rect">
            <a:avLst/>
          </a:prstGeom>
          <a:noFill/>
          <a:ln>
            <a:noFill/>
          </a:ln>
        </p:spPr>
      </p:pic>
      <p:pic>
        <p:nvPicPr>
          <p:cNvPr id="26" name="Shape 26"/>
          <p:cNvPicPr preferRelativeResize="0"/>
          <p:nvPr/>
        </p:nvPicPr>
        <p:blipFill rotWithShape="1">
          <a:blip r:embed="rId3">
            <a:alphaModFix/>
          </a:blip>
          <a:srcRect/>
          <a:stretch/>
        </p:blipFill>
        <p:spPr>
          <a:xfrm>
            <a:off x="107504" y="4594819"/>
            <a:ext cx="1080000" cy="447225"/>
          </a:xfrm>
          <a:prstGeom prst="rect">
            <a:avLst/>
          </a:prstGeom>
          <a:noFill/>
          <a:ln>
            <a:noFill/>
          </a:ln>
        </p:spPr>
      </p:pic>
      <p:sp>
        <p:nvSpPr>
          <p:cNvPr id="27" name="Shape 27"/>
          <p:cNvSpPr txBox="1"/>
          <p:nvPr/>
        </p:nvSpPr>
        <p:spPr>
          <a:xfrm>
            <a:off x="7884367" y="4515966"/>
            <a:ext cx="1123727" cy="24938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fr-FR" sz="1600" b="0" i="0" u="none" strike="noStrike" cap="none">
                <a:solidFill>
                  <a:schemeClr val="lt1"/>
                </a:solidFill>
                <a:latin typeface="Arial"/>
                <a:ea typeface="Arial"/>
                <a:cs typeface="Arial"/>
                <a:sym typeface="Arial"/>
              </a:rPr>
              <a:t>.0 </a:t>
            </a:r>
          </a:p>
        </p:txBody>
      </p:sp>
      <p:sp>
        <p:nvSpPr>
          <p:cNvPr id="28" name="Shape 28"/>
          <p:cNvSpPr txBox="1">
            <a:spLocks noGrp="1"/>
          </p:cNvSpPr>
          <p:nvPr>
            <p:ph type="sldNum" idx="12"/>
          </p:nvPr>
        </p:nvSpPr>
        <p:spPr>
          <a:xfrm>
            <a:off x="8556783" y="4749850"/>
            <a:ext cx="548699" cy="393600"/>
          </a:xfrm>
          <a:prstGeom prst="rect">
            <a:avLst/>
          </a:prstGeom>
        </p:spPr>
        <p:txBody>
          <a:bodyPr lIns="91425" tIns="91425" rIns="91425" bIns="91425" anchor="t" anchorCtr="0">
            <a:noAutofit/>
          </a:bodyPr>
          <a:lstStyle/>
          <a:p>
            <a:pPr lvl="0">
              <a:spcBef>
                <a:spcPts val="0"/>
              </a:spcBef>
              <a:buNone/>
            </a:pPr>
            <a:fld id="{00000000-1234-1234-1234-123412341234}" type="slidenum">
              <a:rPr lang="fr-FR">
                <a:solidFill>
                  <a:schemeClr val="tx1"/>
                </a:solidFill>
              </a:rPr>
              <a:pPr lvl="0">
                <a:spcBef>
                  <a:spcPts val="0"/>
                </a:spcBef>
                <a:buNone/>
              </a:pPr>
              <a:t>‹N°›</a:t>
            </a:fld>
            <a:endParaRPr lang="fr-FR">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278"/>
        <p:cNvGrpSpPr/>
        <p:nvPr/>
      </p:nvGrpSpPr>
      <p:grpSpPr>
        <a:xfrm>
          <a:off x="0" y="0"/>
          <a:ext cx="0" cy="0"/>
          <a:chOff x="0" y="0"/>
          <a:chExt cx="0" cy="0"/>
        </a:xfrm>
      </p:grpSpPr>
      <p:sp>
        <p:nvSpPr>
          <p:cNvPr id="279" name="Shape 279"/>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80" name="Shape 280"/>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81" name="Shape 281"/>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82" name="Shape 282"/>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83" name="Shape 283"/>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4" name="Shape 284"/>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lvl="0" indent="0" rtl="0">
              <a:spcBef>
                <a:spcPts val="0"/>
              </a:spcBef>
              <a:buClr>
                <a:srgbClr val="7F7F7F"/>
              </a:buClr>
              <a:buFont typeface="Arial"/>
              <a:buNone/>
              <a:defRPr/>
            </a:lvl1pPr>
            <a:lvl2pPr marL="457200" lvl="1" indent="0" rtl="0">
              <a:spcBef>
                <a:spcPts val="0"/>
              </a:spcBef>
              <a:buClr>
                <a:srgbClr val="888888"/>
              </a:buClr>
              <a:buFont typeface="Arial"/>
              <a:buNone/>
              <a:defRPr/>
            </a:lvl2pPr>
            <a:lvl3pPr marL="914400" lvl="2" indent="0" rtl="0">
              <a:spcBef>
                <a:spcPts val="0"/>
              </a:spcBef>
              <a:buClr>
                <a:srgbClr val="888888"/>
              </a:buClr>
              <a:buFont typeface="Arial"/>
              <a:buNone/>
              <a:defRPr/>
            </a:lvl3pPr>
            <a:lvl4pPr marL="1371600" lvl="3" indent="0" rtl="0">
              <a:spcBef>
                <a:spcPts val="0"/>
              </a:spcBef>
              <a:buClr>
                <a:srgbClr val="888888"/>
              </a:buClr>
              <a:buFont typeface="Arial"/>
              <a:buNone/>
              <a:defRPr/>
            </a:lvl4pPr>
            <a:lvl5pPr marL="1828800" lvl="4" indent="0" rtl="0">
              <a:spcBef>
                <a:spcPts val="0"/>
              </a:spcBef>
              <a:buClr>
                <a:srgbClr val="888888"/>
              </a:buClr>
              <a:buFont typeface="Arial"/>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pic>
        <p:nvPicPr>
          <p:cNvPr id="285" name="Shape 285"/>
          <p:cNvPicPr preferRelativeResize="0"/>
          <p:nvPr/>
        </p:nvPicPr>
        <p:blipFill rotWithShape="1">
          <a:blip r:embed="rId5">
            <a:alphaModFix/>
          </a:blip>
          <a:srcRect/>
          <a:stretch/>
        </p:blipFill>
        <p:spPr>
          <a:xfrm>
            <a:off x="2057400" y="2026643"/>
            <a:ext cx="7086600" cy="2669100"/>
          </a:xfrm>
          <a:prstGeom prst="rect">
            <a:avLst/>
          </a:prstGeom>
          <a:noFill/>
          <a:ln>
            <a:noFill/>
          </a:ln>
        </p:spPr>
      </p:pic>
      <p:sp>
        <p:nvSpPr>
          <p:cNvPr id="286" name="Shape 286"/>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7" name="Shape 287"/>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8" name="Shape 288"/>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289"/>
        <p:cNvGrpSpPr/>
        <p:nvPr/>
      </p:nvGrpSpPr>
      <p:grpSpPr>
        <a:xfrm>
          <a:off x="0" y="0"/>
          <a:ext cx="0" cy="0"/>
          <a:chOff x="0" y="0"/>
          <a:chExt cx="0" cy="0"/>
        </a:xfrm>
      </p:grpSpPr>
      <p:sp>
        <p:nvSpPr>
          <p:cNvPr id="290" name="Shape 290"/>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91" name="Shape 291"/>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292" name="Shape 292"/>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293" name="Shape 293"/>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294" name="Shape 294"/>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5" name="Shape 295"/>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6" name="Shape 296"/>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97" name="Shape 297"/>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8" name="Shape 298"/>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9" name="Shape 299"/>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300"/>
        <p:cNvGrpSpPr/>
        <p:nvPr/>
      </p:nvGrpSpPr>
      <p:grpSpPr>
        <a:xfrm>
          <a:off x="0" y="0"/>
          <a:ext cx="0" cy="0"/>
          <a:chOff x="0" y="0"/>
          <a:chExt cx="0" cy="0"/>
        </a:xfrm>
      </p:grpSpPr>
      <p:sp>
        <p:nvSpPr>
          <p:cNvPr id="301" name="Shape 301"/>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02" name="Shape 302"/>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303" name="Shape 303"/>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304" name="Shape 304"/>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305" name="Shape 305"/>
          <p:cNvSpPr txBox="1">
            <a:spLocks noGrp="1"/>
          </p:cNvSpPr>
          <p:nvPr>
            <p:ph type="title"/>
          </p:nvPr>
        </p:nvSpPr>
        <p:spPr>
          <a:xfrm>
            <a:off x="1792288" y="3600450"/>
            <a:ext cx="5486400" cy="4251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6" name="Shape 306"/>
          <p:cNvSpPr>
            <a:spLocks noGrp="1"/>
          </p:cNvSpPr>
          <p:nvPr>
            <p:ph type="pic" idx="2"/>
          </p:nvPr>
        </p:nvSpPr>
        <p:spPr>
          <a:xfrm>
            <a:off x="1792288" y="459581"/>
            <a:ext cx="5486400" cy="3086100"/>
          </a:xfrm>
          <a:prstGeom prst="rect">
            <a:avLst/>
          </a:prstGeom>
          <a:noFill/>
          <a:ln>
            <a:noFill/>
          </a:ln>
        </p:spPr>
      </p:sp>
      <p:sp>
        <p:nvSpPr>
          <p:cNvPr id="307" name="Shape 307"/>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308" name="Shape 308"/>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09" name="Shape 309"/>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0" name="Shape 310"/>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311"/>
        <p:cNvGrpSpPr/>
        <p:nvPr/>
      </p:nvGrpSpPr>
      <p:grpSpPr>
        <a:xfrm>
          <a:off x="0" y="0"/>
          <a:ext cx="0" cy="0"/>
          <a:chOff x="0" y="0"/>
          <a:chExt cx="0" cy="0"/>
        </a:xfrm>
      </p:grpSpPr>
      <p:sp>
        <p:nvSpPr>
          <p:cNvPr id="312" name="Shape 312"/>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13" name="Shape 313"/>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314" name="Shape 314"/>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315" name="Shape 315"/>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316" name="Shape 316"/>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7" name="Shape 317"/>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533400" lvl="0" indent="-408940" algn="l" rtl="0">
              <a:spcBef>
                <a:spcPts val="560"/>
              </a:spcBef>
              <a:buClr>
                <a:schemeClr val="accent6"/>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rgbClr val="86A428"/>
              </a:buClr>
              <a:buFont typeface="Merriweather Sans"/>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Merriweather Sans"/>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318" name="Shape 318"/>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9" name="Shape 319"/>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0" name="Shape 320"/>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321"/>
        <p:cNvGrpSpPr/>
        <p:nvPr/>
      </p:nvGrpSpPr>
      <p:grpSpPr>
        <a:xfrm>
          <a:off x="0" y="0"/>
          <a:ext cx="0" cy="0"/>
          <a:chOff x="0" y="0"/>
          <a:chExt cx="0" cy="0"/>
        </a:xfrm>
      </p:grpSpPr>
      <p:sp>
        <p:nvSpPr>
          <p:cNvPr id="322" name="Shape 322"/>
          <p:cNvSpPr/>
          <p:nvPr/>
        </p:nvSpPr>
        <p:spPr>
          <a:xfrm>
            <a:off x="0" y="4686300"/>
            <a:ext cx="9144000" cy="476400"/>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323" name="Shape 323"/>
          <p:cNvPicPr preferRelativeResize="0"/>
          <p:nvPr/>
        </p:nvPicPr>
        <p:blipFill rotWithShape="1">
          <a:blip r:embed="rId2">
            <a:alphaModFix/>
          </a:blip>
          <a:srcRect/>
          <a:stretch/>
        </p:blipFill>
        <p:spPr>
          <a:xfrm>
            <a:off x="533400" y="4474368"/>
            <a:ext cx="1066800" cy="211800"/>
          </a:xfrm>
          <a:prstGeom prst="rect">
            <a:avLst/>
          </a:prstGeom>
          <a:noFill/>
          <a:ln>
            <a:noFill/>
          </a:ln>
        </p:spPr>
      </p:pic>
      <p:pic>
        <p:nvPicPr>
          <p:cNvPr id="324" name="Shape 324"/>
          <p:cNvPicPr preferRelativeResize="0"/>
          <p:nvPr/>
        </p:nvPicPr>
        <p:blipFill rotWithShape="1">
          <a:blip r:embed="rId3">
            <a:alphaModFix/>
          </a:blip>
          <a:srcRect/>
          <a:stretch/>
        </p:blipFill>
        <p:spPr>
          <a:xfrm>
            <a:off x="4787900" y="4695825"/>
            <a:ext cx="4356000" cy="476400"/>
          </a:xfrm>
          <a:prstGeom prst="rect">
            <a:avLst/>
          </a:prstGeom>
          <a:noFill/>
          <a:ln>
            <a:noFill/>
          </a:ln>
        </p:spPr>
      </p:pic>
      <p:pic>
        <p:nvPicPr>
          <p:cNvPr id="325" name="Shape 325"/>
          <p:cNvPicPr preferRelativeResize="0"/>
          <p:nvPr/>
        </p:nvPicPr>
        <p:blipFill rotWithShape="1">
          <a:blip r:embed="rId4">
            <a:alphaModFix/>
          </a:blip>
          <a:srcRect/>
          <a:stretch/>
        </p:blipFill>
        <p:spPr>
          <a:xfrm>
            <a:off x="163410" y="4767262"/>
            <a:ext cx="865200" cy="268800"/>
          </a:xfrm>
          <a:prstGeom prst="rect">
            <a:avLst/>
          </a:prstGeom>
          <a:noFill/>
          <a:ln>
            <a:noFill/>
          </a:ln>
        </p:spPr>
      </p:pic>
      <p:sp>
        <p:nvSpPr>
          <p:cNvPr id="326" name="Shape 326"/>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t" anchorCtr="0"/>
          <a:lstStyle>
            <a:lvl1pPr lvl="0" algn="l" rtl="0">
              <a:spcBef>
                <a:spcPts val="0"/>
              </a:spcBef>
              <a:buClr>
                <a:srgbClr val="AA0A2F"/>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7" name="Shape 327"/>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533400" lvl="0" indent="-408940" algn="l" rtl="0">
              <a:spcBef>
                <a:spcPts val="560"/>
              </a:spcBef>
              <a:buClr>
                <a:schemeClr val="accent6"/>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rgbClr val="86A428"/>
              </a:buClr>
              <a:buFont typeface="Merriweather Sans"/>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Merriweather Sans"/>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328" name="Shape 328"/>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9" name="Shape 329"/>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30" name="Shape 330"/>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Calibri"/>
              <a:buChar char="•"/>
              <a:defRPr/>
            </a:lvl1pPr>
            <a:lvl2pPr marL="742950" lvl="1" indent="-107950" algn="l" rtl="0">
              <a:spcBef>
                <a:spcPts val="560"/>
              </a:spcBef>
              <a:buClr>
                <a:schemeClr val="dk1"/>
              </a:buClr>
              <a:buFont typeface="Calibri"/>
              <a:buChar char="–"/>
              <a:defRPr/>
            </a:lvl2pPr>
            <a:lvl3pPr marL="1143000" lvl="2" indent="-76200" algn="l" rtl="0">
              <a:spcBef>
                <a:spcPts val="480"/>
              </a:spcBef>
              <a:buClr>
                <a:schemeClr val="dk1"/>
              </a:buClr>
              <a:buFont typeface="Calibri"/>
              <a:buChar char="•"/>
              <a:defRPr/>
            </a:lvl3pPr>
            <a:lvl4pPr marL="1600200" lvl="3" indent="-101600" algn="l" rtl="0">
              <a:spcBef>
                <a:spcPts val="400"/>
              </a:spcBef>
              <a:buClr>
                <a:schemeClr val="dk1"/>
              </a:buClr>
              <a:buFont typeface="Calibri"/>
              <a:buChar char="–"/>
              <a:defRPr/>
            </a:lvl4pPr>
            <a:lvl5pPr marL="2057400" lvl="4" indent="-101600" algn="l" rtl="0">
              <a:spcBef>
                <a:spcPts val="400"/>
              </a:spcBef>
              <a:buClr>
                <a:schemeClr val="dk1"/>
              </a:buClr>
              <a:buFont typeface="Calibri"/>
              <a:buChar char="»"/>
              <a:defRPr/>
            </a:lvl5pPr>
            <a:lvl6pPr marL="2514600" lvl="5" indent="-101600" algn="l" rtl="0">
              <a:spcBef>
                <a:spcPts val="400"/>
              </a:spcBef>
              <a:buClr>
                <a:schemeClr val="dk1"/>
              </a:buClr>
              <a:buFont typeface="Calibri"/>
              <a:buChar char="•"/>
              <a:defRPr/>
            </a:lvl6pPr>
            <a:lvl7pPr marL="2971800" lvl="6" indent="-101600" algn="l" rtl="0">
              <a:spcBef>
                <a:spcPts val="400"/>
              </a:spcBef>
              <a:buClr>
                <a:schemeClr val="dk1"/>
              </a:buClr>
              <a:buFont typeface="Calibri"/>
              <a:buChar char="•"/>
              <a:defRPr/>
            </a:lvl7pPr>
            <a:lvl8pPr marL="3429000" lvl="7" indent="-101600" algn="l" rtl="0">
              <a:spcBef>
                <a:spcPts val="400"/>
              </a:spcBef>
              <a:buClr>
                <a:schemeClr val="dk1"/>
              </a:buClr>
              <a:buFont typeface="Calibri"/>
              <a:buChar char="•"/>
              <a:defRPr/>
            </a:lvl8pPr>
            <a:lvl9pPr marL="3886200" lvl="8" indent="-101600" algn="l" rtl="0">
              <a:spcBef>
                <a:spcPts val="400"/>
              </a:spcBef>
              <a:buClr>
                <a:schemeClr val="dk1"/>
              </a:buClr>
              <a:buFont typeface="Calibri"/>
              <a:buChar char="•"/>
              <a:defRPr/>
            </a:lvl9pPr>
          </a:lstStyle>
          <a:p>
            <a:endParaRPr/>
          </a:p>
        </p:txBody>
      </p:sp>
      <p:sp>
        <p:nvSpPr>
          <p:cNvPr id="32" name="Shape 32"/>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3" name="Shape 33"/>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4" name="Shape 34"/>
          <p:cNvSpPr txBox="1">
            <a:spLocks noGrp="1"/>
          </p:cNvSpPr>
          <p:nvPr>
            <p:ph type="sldNum" idx="12"/>
          </p:nvPr>
        </p:nvSpPr>
        <p:spPr>
          <a:xfrm>
            <a:off x="7884367" y="4515966"/>
            <a:ext cx="1123727" cy="249384"/>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fld id="{00000000-1234-1234-1234-123412341234}" type="slidenum">
              <a:rPr lang="fr-FR"/>
              <a:pPr marL="0" marR="0" lvl="0" indent="0" rtl="0">
                <a:lnSpc>
                  <a:spcPct val="100000"/>
                </a:lnSpc>
                <a:spcBef>
                  <a:spcPts val="0"/>
                </a:spcBef>
                <a:spcAft>
                  <a:spcPts val="0"/>
                </a:spcAft>
                <a:buNone/>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8" name="Shape 38"/>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9" name="Shape 39"/>
          <p:cNvSpPr txBox="1">
            <a:spLocks noGrp="1"/>
          </p:cNvSpPr>
          <p:nvPr>
            <p:ph type="sldNum" idx="12"/>
          </p:nvPr>
        </p:nvSpPr>
        <p:spPr>
          <a:xfrm>
            <a:off x="7884367" y="4515966"/>
            <a:ext cx="1123727" cy="249384"/>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fld id="{00000000-1234-1234-1234-123412341234}" type="slidenum">
              <a:rPr lang="fr-FR"/>
              <a:pPr marL="0" marR="0" lvl="0" indent="0" rtl="0">
                <a:lnSpc>
                  <a:spcPct val="100000"/>
                </a:lnSpc>
                <a:spcBef>
                  <a:spcPts val="0"/>
                </a:spcBef>
                <a:spcAft>
                  <a:spcPts val="0"/>
                </a:spcAft>
                <a:buNone/>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page courante">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1403648" y="-20538"/>
            <a:ext cx="1304924" cy="2076449"/>
          </a:xfrm>
          <a:prstGeom prst="rect">
            <a:avLst/>
          </a:prstGeom>
          <a:noFill/>
          <a:ln>
            <a:noFill/>
          </a:ln>
        </p:spPr>
      </p:pic>
      <p:sp>
        <p:nvSpPr>
          <p:cNvPr id="42" name="Shape 42"/>
          <p:cNvSpPr txBox="1"/>
          <p:nvPr/>
        </p:nvSpPr>
        <p:spPr>
          <a:xfrm>
            <a:off x="7884367" y="4515966"/>
            <a:ext cx="1123727" cy="24938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fr-FR" sz="1600" b="0" i="0" u="none" strike="noStrike" cap="none">
                <a:solidFill>
                  <a:schemeClr val="lt1"/>
                </a:solidFill>
                <a:latin typeface="Arial"/>
                <a:ea typeface="Arial"/>
                <a:cs typeface="Arial"/>
                <a:sym typeface="Arial"/>
              </a:rPr>
              <a:t>.0 </a:t>
            </a:r>
          </a:p>
        </p:txBody>
      </p:sp>
      <p:sp>
        <p:nvSpPr>
          <p:cNvPr id="43" name="Shape 43"/>
          <p:cNvSpPr txBox="1">
            <a:spLocks noGrp="1"/>
          </p:cNvSpPr>
          <p:nvPr>
            <p:ph type="sldNum" idx="12"/>
          </p:nvPr>
        </p:nvSpPr>
        <p:spPr>
          <a:xfrm>
            <a:off x="8556783" y="4749850"/>
            <a:ext cx="548699" cy="393600"/>
          </a:xfrm>
          <a:prstGeom prst="rect">
            <a:avLst/>
          </a:prstGeom>
        </p:spPr>
        <p:txBody>
          <a:bodyPr lIns="91425" tIns="91425" rIns="91425" bIns="91425" anchor="t" anchorCtr="0">
            <a:noAutofit/>
          </a:bodyPr>
          <a:lstStyle/>
          <a:p>
            <a:pPr lvl="0">
              <a:spcBef>
                <a:spcPts val="0"/>
              </a:spcBef>
              <a:buNone/>
            </a:pPr>
            <a:fld id="{00000000-1234-1234-1234-123412341234}" type="slidenum">
              <a:rPr lang="fr-FR">
                <a:solidFill>
                  <a:schemeClr val="tx1"/>
                </a:solidFill>
              </a:rPr>
              <a:pPr lvl="0">
                <a:spcBef>
                  <a:spcPts val="0"/>
                </a:spcBef>
                <a:buNone/>
              </a:pPr>
              <a:t>‹N°›</a:t>
            </a:fld>
            <a:endParaRPr lang="fr-FR">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685800" y="1597819"/>
            <a:ext cx="7772400" cy="1102518"/>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6" name="Shape 46"/>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Calibri"/>
              <a:buNone/>
              <a:defRPr/>
            </a:lvl1pPr>
            <a:lvl2pPr marL="457200" marR="0" lvl="1" indent="0" algn="ctr" rtl="0">
              <a:spcBef>
                <a:spcPts val="560"/>
              </a:spcBef>
              <a:buClr>
                <a:srgbClr val="888888"/>
              </a:buClr>
              <a:buFont typeface="Calibri"/>
              <a:buNone/>
              <a:defRPr/>
            </a:lvl2pPr>
            <a:lvl3pPr marL="914400" marR="0" lvl="2" indent="0" algn="ctr" rtl="0">
              <a:spcBef>
                <a:spcPts val="480"/>
              </a:spcBef>
              <a:buClr>
                <a:srgbClr val="888888"/>
              </a:buClr>
              <a:buFont typeface="Calibri"/>
              <a:buNone/>
              <a:defRPr/>
            </a:lvl3pPr>
            <a:lvl4pPr marL="1371600" marR="0" lvl="3" indent="0" algn="ctr" rtl="0">
              <a:spcBef>
                <a:spcPts val="400"/>
              </a:spcBef>
              <a:buClr>
                <a:srgbClr val="888888"/>
              </a:buClr>
              <a:buFont typeface="Calibri"/>
              <a:buNone/>
              <a:defRPr/>
            </a:lvl4pPr>
            <a:lvl5pPr marL="1828800" marR="0" lvl="4" indent="0" algn="ctr" rtl="0">
              <a:spcBef>
                <a:spcPts val="400"/>
              </a:spcBef>
              <a:buClr>
                <a:srgbClr val="888888"/>
              </a:buClr>
              <a:buFont typeface="Calibri"/>
              <a:buNone/>
              <a:defRPr/>
            </a:lvl5pPr>
            <a:lvl6pPr marL="2286000" marR="0" lvl="5" indent="0" algn="ctr" rtl="0">
              <a:spcBef>
                <a:spcPts val="400"/>
              </a:spcBef>
              <a:buClr>
                <a:srgbClr val="888888"/>
              </a:buClr>
              <a:buFont typeface="Calibri"/>
              <a:buNone/>
              <a:defRPr/>
            </a:lvl6pPr>
            <a:lvl7pPr marL="2743200" marR="0" lvl="6" indent="0" algn="ctr" rtl="0">
              <a:spcBef>
                <a:spcPts val="400"/>
              </a:spcBef>
              <a:buClr>
                <a:srgbClr val="888888"/>
              </a:buClr>
              <a:buFont typeface="Calibri"/>
              <a:buNone/>
              <a:defRPr/>
            </a:lvl7pPr>
            <a:lvl8pPr marL="3200400" marR="0" lvl="7" indent="0" algn="ctr" rtl="0">
              <a:spcBef>
                <a:spcPts val="400"/>
              </a:spcBef>
              <a:buClr>
                <a:srgbClr val="888888"/>
              </a:buClr>
              <a:buFont typeface="Calibri"/>
              <a:buNone/>
              <a:defRPr/>
            </a:lvl8pPr>
            <a:lvl9pPr marL="3657600" marR="0" lvl="8" indent="0" algn="ctr" rtl="0">
              <a:spcBef>
                <a:spcPts val="400"/>
              </a:spcBef>
              <a:buClr>
                <a:srgbClr val="888888"/>
              </a:buClr>
              <a:buFont typeface="Calibri"/>
              <a:buNone/>
              <a:defRPr/>
            </a:lvl9pPr>
          </a:lstStyle>
          <a:p>
            <a:endParaRPr/>
          </a:p>
        </p:txBody>
      </p:sp>
      <p:sp>
        <p:nvSpPr>
          <p:cNvPr id="47" name="Shape 47"/>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 name="Shape 49"/>
          <p:cNvSpPr txBox="1">
            <a:spLocks noGrp="1"/>
          </p:cNvSpPr>
          <p:nvPr>
            <p:ph type="sldNum" idx="12"/>
          </p:nvPr>
        </p:nvSpPr>
        <p:spPr>
          <a:xfrm>
            <a:off x="7884367" y="4515966"/>
            <a:ext cx="1123727" cy="249384"/>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fld id="{00000000-1234-1234-1234-123412341234}" type="slidenum">
              <a:rPr lang="fr-FR"/>
              <a:pPr marL="0" marR="0" lvl="0" indent="0" rtl="0">
                <a:lnSpc>
                  <a:spcPct val="100000"/>
                </a:lnSpc>
                <a:spcBef>
                  <a:spcPts val="0"/>
                </a:spcBef>
                <a:spcAft>
                  <a:spcPts val="0"/>
                </a:spcAft>
                <a:buNone/>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Couverture">
    <p:bg>
      <p:bgPr>
        <a:solidFill>
          <a:srgbClr val="AA0A2F"/>
        </a:solidFill>
        <a:effectLst/>
      </p:bgPr>
    </p:bg>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a:stretch/>
        </p:blipFill>
        <p:spPr>
          <a:xfrm>
            <a:off x="3048000" y="2855012"/>
            <a:ext cx="6093674" cy="2295194"/>
          </a:xfrm>
          <a:prstGeom prst="rect">
            <a:avLst/>
          </a:prstGeom>
          <a:noFill/>
          <a:ln>
            <a:noFill/>
          </a:ln>
        </p:spPr>
      </p:pic>
      <p:pic>
        <p:nvPicPr>
          <p:cNvPr id="58" name="Shape 58"/>
          <p:cNvPicPr preferRelativeResize="0"/>
          <p:nvPr/>
        </p:nvPicPr>
        <p:blipFill rotWithShape="1">
          <a:blip r:embed="rId3">
            <a:alphaModFix/>
          </a:blip>
          <a:srcRect/>
          <a:stretch/>
        </p:blipFill>
        <p:spPr>
          <a:xfrm>
            <a:off x="658812" y="390525"/>
            <a:ext cx="2160586" cy="671512"/>
          </a:xfrm>
          <a:prstGeom prst="rect">
            <a:avLst/>
          </a:prstGeom>
          <a:noFill/>
          <a:ln>
            <a:noFill/>
          </a:ln>
        </p:spPr>
      </p:pic>
      <p:pic>
        <p:nvPicPr>
          <p:cNvPr id="59" name="Shape 59"/>
          <p:cNvPicPr preferRelativeResize="0"/>
          <p:nvPr/>
        </p:nvPicPr>
        <p:blipFill rotWithShape="1">
          <a:blip r:embed="rId4">
            <a:alphaModFix/>
          </a:blip>
          <a:srcRect/>
          <a:stretch/>
        </p:blipFill>
        <p:spPr>
          <a:xfrm>
            <a:off x="1600199" y="4299347"/>
            <a:ext cx="1260474" cy="479821"/>
          </a:xfrm>
          <a:prstGeom prst="rect">
            <a:avLst/>
          </a:prstGeom>
          <a:noFill/>
          <a:ln>
            <a:noFill/>
          </a:ln>
        </p:spPr>
      </p:pic>
      <p:sp>
        <p:nvSpPr>
          <p:cNvPr id="60" name="Shape 60"/>
          <p:cNvSpPr/>
          <p:nvPr/>
        </p:nvSpPr>
        <p:spPr>
          <a:xfrm>
            <a:off x="-1692275" y="3003947"/>
            <a:ext cx="184149" cy="275034"/>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pic>
        <p:nvPicPr>
          <p:cNvPr id="61" name="Shape 61"/>
          <p:cNvPicPr preferRelativeResize="0"/>
          <p:nvPr/>
        </p:nvPicPr>
        <p:blipFill rotWithShape="1">
          <a:blip r:embed="rId5">
            <a:alphaModFix/>
          </a:blip>
          <a:srcRect/>
          <a:stretch/>
        </p:blipFill>
        <p:spPr>
          <a:xfrm>
            <a:off x="3479800" y="504825"/>
            <a:ext cx="1981199" cy="373856"/>
          </a:xfrm>
          <a:prstGeom prst="rect">
            <a:avLst/>
          </a:prstGeom>
          <a:noFill/>
          <a:ln>
            <a:noFill/>
          </a:ln>
        </p:spPr>
      </p:pic>
      <p:sp>
        <p:nvSpPr>
          <p:cNvPr id="62" name="Shape 62"/>
          <p:cNvSpPr txBox="1">
            <a:spLocks noGrp="1"/>
          </p:cNvSpPr>
          <p:nvPr>
            <p:ph type="ctrTitle"/>
          </p:nvPr>
        </p:nvSpPr>
        <p:spPr>
          <a:xfrm>
            <a:off x="1562099" y="2371742"/>
            <a:ext cx="7366001" cy="91117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3" name="Shape 63"/>
          <p:cNvSpPr txBox="1">
            <a:spLocks noGrp="1"/>
          </p:cNvSpPr>
          <p:nvPr>
            <p:ph type="subTitle" idx="1"/>
          </p:nvPr>
        </p:nvSpPr>
        <p:spPr>
          <a:xfrm>
            <a:off x="1564423" y="3746823"/>
            <a:ext cx="7363677" cy="520512"/>
          </a:xfrm>
          <a:prstGeom prst="rect">
            <a:avLst/>
          </a:prstGeom>
          <a:noFill/>
          <a:ln>
            <a:noFill/>
          </a:ln>
        </p:spPr>
        <p:txBody>
          <a:bodyPr lIns="91425" tIns="91425" rIns="91425" bIns="91425" anchor="t" anchorCtr="0"/>
          <a:lstStyle>
            <a:lvl1pPr marL="0" marR="0" lvl="0" indent="0" algn="l" rtl="0">
              <a:spcBef>
                <a:spcPts val="360"/>
              </a:spcBef>
              <a:buClr>
                <a:schemeClr val="accent6"/>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Merriweather Sans"/>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Merriweather Sans"/>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64" name="Shape 64"/>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txBox="1">
            <a:spLocks noGrp="1"/>
          </p:cNvSpPr>
          <p:nvPr>
            <p:ph type="sldNum" idx="12"/>
          </p:nvPr>
        </p:nvSpPr>
        <p:spPr>
          <a:xfrm>
            <a:off x="8556783" y="4749850"/>
            <a:ext cx="548699" cy="393600"/>
          </a:xfrm>
          <a:prstGeom prst="rect">
            <a:avLst/>
          </a:prstGeom>
        </p:spPr>
        <p:txBody>
          <a:bodyPr lIns="91425" tIns="45700" rIns="91425" bIns="45700" anchor="ctr" anchorCtr="0">
            <a:noAutofit/>
          </a:bodyPr>
          <a:lstStyle/>
          <a:p>
            <a:pPr lvl="0">
              <a:spcBef>
                <a:spcPts val="0"/>
              </a:spcBef>
              <a:buNone/>
            </a:pPr>
            <a:fld id="{00000000-1234-1234-1234-123412341234}" type="slidenum">
              <a:rPr lang="fr-FR" sz="1300">
                <a:solidFill>
                  <a:srgbClr val="000000"/>
                </a:solidFill>
              </a:rPr>
              <a:pPr lvl="0">
                <a:spcBef>
                  <a:spcPts val="0"/>
                </a:spcBef>
                <a:buNone/>
              </a:pPr>
              <a:t>‹N°›</a:t>
            </a:fld>
            <a:endParaRPr lang="fr-F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6"/>
        <p:cNvGrpSpPr/>
        <p:nvPr/>
      </p:nvGrpSpPr>
      <p:grpSpPr>
        <a:xfrm>
          <a:off x="0" y="0"/>
          <a:ext cx="0" cy="0"/>
          <a:chOff x="0" y="0"/>
          <a:chExt cx="0" cy="0"/>
        </a:xfrm>
      </p:grpSpPr>
      <p:sp>
        <p:nvSpPr>
          <p:cNvPr id="67" name="Shape 67"/>
          <p:cNvSpPr/>
          <p:nvPr/>
        </p:nvSpPr>
        <p:spPr>
          <a:xfrm>
            <a:off x="0" y="4686300"/>
            <a:ext cx="9144000" cy="476249"/>
          </a:xfrm>
          <a:prstGeom prst="rect">
            <a:avLst/>
          </a:prstGeom>
          <a:solidFill>
            <a:srgbClr val="AA0A2F"/>
          </a:solidFill>
          <a:ln w="9525" cap="flat" cmpd="sng">
            <a:solidFill>
              <a:srgbClr val="4A7DBB">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68" name="Shape 68"/>
          <p:cNvPicPr preferRelativeResize="0"/>
          <p:nvPr/>
        </p:nvPicPr>
        <p:blipFill rotWithShape="1">
          <a:blip r:embed="rId2">
            <a:alphaModFix/>
          </a:blip>
          <a:srcRect/>
          <a:stretch/>
        </p:blipFill>
        <p:spPr>
          <a:xfrm>
            <a:off x="533400" y="4474368"/>
            <a:ext cx="1066799" cy="211931"/>
          </a:xfrm>
          <a:prstGeom prst="rect">
            <a:avLst/>
          </a:prstGeom>
          <a:noFill/>
          <a:ln>
            <a:noFill/>
          </a:ln>
        </p:spPr>
      </p:pic>
      <p:sp>
        <p:nvSpPr>
          <p:cNvPr id="69" name="Shape 69"/>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70" name="Shape 70"/>
          <p:cNvPicPr preferRelativeResize="0"/>
          <p:nvPr/>
        </p:nvPicPr>
        <p:blipFill rotWithShape="1">
          <a:blip r:embed="rId3">
            <a:alphaModFix/>
          </a:blip>
          <a:srcRect/>
          <a:stretch/>
        </p:blipFill>
        <p:spPr>
          <a:xfrm>
            <a:off x="4787900" y="4695825"/>
            <a:ext cx="4356099" cy="476249"/>
          </a:xfrm>
          <a:prstGeom prst="rect">
            <a:avLst/>
          </a:prstGeom>
          <a:noFill/>
          <a:ln>
            <a:noFill/>
          </a:ln>
        </p:spPr>
      </p:pic>
      <p:pic>
        <p:nvPicPr>
          <p:cNvPr id="71" name="Shape 71"/>
          <p:cNvPicPr preferRelativeResize="0"/>
          <p:nvPr/>
        </p:nvPicPr>
        <p:blipFill rotWithShape="1">
          <a:blip r:embed="rId4">
            <a:alphaModFix/>
          </a:blip>
          <a:srcRect/>
          <a:stretch/>
        </p:blipFill>
        <p:spPr>
          <a:xfrm>
            <a:off x="163410" y="4767262"/>
            <a:ext cx="865187" cy="268901"/>
          </a:xfrm>
          <a:prstGeom prst="rect">
            <a:avLst/>
          </a:prstGeom>
          <a:noFill/>
          <a:ln>
            <a:noFill/>
          </a:ln>
        </p:spPr>
      </p:pic>
      <p:sp>
        <p:nvSpPr>
          <p:cNvPr id="72" name="Shape 72"/>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4" name="Shape 74"/>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5" name="Shape 75"/>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7884367" y="4515966"/>
            <a:ext cx="1123727" cy="249384"/>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None/>
            </a:pPr>
            <a:fld id="{00000000-1234-1234-1234-123412341234}" type="slidenum">
              <a:rPr lang="fr-FR" sz="1300"/>
              <a:pPr marL="0" marR="0" lvl="0" indent="0" algn="r" rtl="0">
                <a:lnSpc>
                  <a:spcPct val="100000"/>
                </a:lnSpc>
                <a:spcBef>
                  <a:spcPts val="0"/>
                </a:spcBef>
                <a:spcAft>
                  <a:spcPts val="0"/>
                </a:spcAft>
                <a:buNone/>
              </a:pPr>
              <a:t>‹N°›</a:t>
            </a:fld>
            <a:endParaRPr lang="fr-FR" sz="13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lIns="91425" tIns="91425" rIns="91425" bIns="91425" anchor="t" anchorCtr="0"/>
          <a:lstStyle>
            <a:lvl1pPr marL="0" marR="0" lvl="0" indent="0" algn="l" rtl="0">
              <a:spcBef>
                <a:spcPts val="0"/>
              </a:spcBef>
              <a:buClr>
                <a:srgbClr val="AA0A2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533400" marR="0" lvl="0" indent="-408940" algn="l" rtl="0">
              <a:spcBef>
                <a:spcPts val="560"/>
              </a:spcBef>
              <a:buClr>
                <a:schemeClr val="accent6"/>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rgbClr val="86A428"/>
              </a:buClr>
              <a:buFont typeface="Merriweather Sans"/>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Merriweather Sans"/>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53" name="Shape 53"/>
          <p:cNvSpPr txBox="1">
            <a:spLocks noGrp="1"/>
          </p:cNvSpPr>
          <p:nvPr>
            <p:ph type="dt" idx="10"/>
          </p:nvPr>
        </p:nvSpPr>
        <p:spPr>
          <a:xfrm>
            <a:off x="6936013" y="4767262"/>
            <a:ext cx="1184179" cy="273843"/>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ftr" idx="11"/>
          </p:nvPr>
        </p:nvSpPr>
        <p:spPr>
          <a:xfrm>
            <a:off x="1600200" y="4767262"/>
            <a:ext cx="5549898" cy="273843"/>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txBox="1">
            <a:spLocks noGrp="1"/>
          </p:cNvSpPr>
          <p:nvPr>
            <p:ph type="sldNum" idx="12"/>
          </p:nvPr>
        </p:nvSpPr>
        <p:spPr>
          <a:xfrm>
            <a:off x="8096603" y="4767262"/>
            <a:ext cx="590195"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marL="0" marR="0" lvl="0" indent="0" algn="l" rtl="0">
              <a:spcBef>
                <a:spcPts val="0"/>
              </a:spcBef>
              <a:buClr>
                <a:srgbClr val="AA0A2F"/>
              </a:buClr>
              <a:buFont typeface="A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86" name="Shape 18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533400" marR="0" lvl="0" indent="-408940" algn="l" rtl="0">
              <a:spcBef>
                <a:spcPts val="560"/>
              </a:spcBef>
              <a:buClr>
                <a:schemeClr val="accent6"/>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rgbClr val="86A428"/>
              </a:buClr>
              <a:buFont typeface="Merriweather Sans"/>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Merriweather Sans"/>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187" name="Shape 187"/>
          <p:cNvSpPr txBox="1">
            <a:spLocks noGrp="1"/>
          </p:cNvSpPr>
          <p:nvPr>
            <p:ph type="dt" idx="10"/>
          </p:nvPr>
        </p:nvSpPr>
        <p:spPr>
          <a:xfrm>
            <a:off x="6936013" y="4767262"/>
            <a:ext cx="1184100" cy="273900"/>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8" name="Shape 188"/>
          <p:cNvSpPr txBox="1">
            <a:spLocks noGrp="1"/>
          </p:cNvSpPr>
          <p:nvPr>
            <p:ph type="ftr" idx="11"/>
          </p:nvPr>
        </p:nvSpPr>
        <p:spPr>
          <a:xfrm>
            <a:off x="1600200" y="4767262"/>
            <a:ext cx="5550000" cy="273900"/>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89" name="Shape 189"/>
          <p:cNvSpPr txBox="1">
            <a:spLocks noGrp="1"/>
          </p:cNvSpPr>
          <p:nvPr>
            <p:ph type="sldNum" idx="12"/>
          </p:nvPr>
        </p:nvSpPr>
        <p:spPr>
          <a:xfrm>
            <a:off x="8096603" y="4767262"/>
            <a:ext cx="5901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‹N°›</a:t>
            </a:fld>
            <a:endParaRPr lang="fr-FR" sz="12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a:off x="517925" y="1736500"/>
            <a:ext cx="8383500" cy="1781700"/>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fr-FR" sz="3200" b="1" dirty="0">
                <a:solidFill>
                  <a:schemeClr val="lt1"/>
                </a:solidFill>
              </a:rPr>
              <a:t>Domestiquer de nouvelles espèces de poissons grâce au </a:t>
            </a:r>
            <a:r>
              <a:rPr lang="fr-FR" sz="3200" b="1" dirty="0" err="1">
                <a:solidFill>
                  <a:schemeClr val="lt1"/>
                </a:solidFill>
              </a:rPr>
              <a:t>text</a:t>
            </a:r>
            <a:r>
              <a:rPr lang="fr-FR" sz="3200" b="1" dirty="0">
                <a:solidFill>
                  <a:schemeClr val="lt1"/>
                </a:solidFill>
              </a:rPr>
              <a:t> </a:t>
            </a:r>
            <a:r>
              <a:rPr lang="fr-FR" sz="3200" b="1" dirty="0" err="1">
                <a:solidFill>
                  <a:schemeClr val="lt1"/>
                </a:solidFill>
              </a:rPr>
              <a:t>mining</a:t>
            </a:r>
            <a:r>
              <a:rPr lang="fr-FR" sz="3200" b="1" dirty="0">
                <a:solidFill>
                  <a:schemeClr val="lt1"/>
                </a:solidFill>
              </a:rPr>
              <a:t> et à ISTEX</a:t>
            </a:r>
          </a:p>
        </p:txBody>
      </p:sp>
      <p:sp>
        <p:nvSpPr>
          <p:cNvPr id="336" name="Shape 336"/>
          <p:cNvSpPr txBox="1">
            <a:spLocks noGrp="1"/>
          </p:cNvSpPr>
          <p:nvPr>
            <p:ph type="subTitle" idx="1"/>
          </p:nvPr>
        </p:nvSpPr>
        <p:spPr>
          <a:xfrm>
            <a:off x="393300" y="3746825"/>
            <a:ext cx="8750699" cy="520500"/>
          </a:xfrm>
          <a:prstGeom prst="rect">
            <a:avLst/>
          </a:prstGeom>
          <a:noFill/>
          <a:ln>
            <a:noFill/>
          </a:ln>
        </p:spPr>
        <p:txBody>
          <a:bodyPr lIns="91425" tIns="45700" rIns="91425" bIns="45700" anchor="t" anchorCtr="0">
            <a:noAutofit/>
          </a:bodyPr>
          <a:lstStyle/>
          <a:p>
            <a:pPr marL="0" marR="0" lvl="0" indent="-69850" algn="r" rtl="0">
              <a:spcBef>
                <a:spcPts val="0"/>
              </a:spcBef>
              <a:buClr>
                <a:schemeClr val="dk1"/>
              </a:buClr>
              <a:buSzPct val="61111"/>
              <a:buFont typeface="Arial"/>
              <a:buNone/>
            </a:pPr>
            <a:r>
              <a:rPr lang="fr-FR" sz="1800" b="1">
                <a:solidFill>
                  <a:srgbClr val="86A428"/>
                </a:solidFill>
              </a:rPr>
              <a:t>Mathieu Andro , Sophie Aubin (INRA, DIST)</a:t>
            </a:r>
          </a:p>
          <a:p>
            <a:pPr marL="0" marR="0" lvl="0" indent="-69850" algn="l" rtl="0">
              <a:spcBef>
                <a:spcPts val="0"/>
              </a:spcBef>
              <a:buClr>
                <a:schemeClr val="dk1"/>
              </a:buClr>
              <a:buSzPct val="61111"/>
              <a:buFont typeface="Arial"/>
              <a:buNone/>
            </a:pPr>
            <a:endParaRPr sz="1800" b="1">
              <a:solidFill>
                <a:srgbClr val="86A428"/>
              </a:solidFill>
            </a:endParaRPr>
          </a:p>
          <a:p>
            <a:pPr marL="0" marR="0" lvl="0" indent="0" algn="l" rtl="0">
              <a:spcBef>
                <a:spcPts val="0"/>
              </a:spcBef>
              <a:buClr>
                <a:schemeClr val="accent6"/>
              </a:buClr>
              <a:buSzPct val="25000"/>
              <a:buFont typeface="Arial"/>
              <a:buNone/>
            </a:pPr>
            <a:endParaRPr sz="1800" b="1">
              <a:solidFill>
                <a:srgbClr val="86A428"/>
              </a:solidFill>
            </a:endParaRPr>
          </a:p>
        </p:txBody>
      </p:sp>
      <p:sp>
        <p:nvSpPr>
          <p:cNvPr id="337" name="Shape 337"/>
          <p:cNvSpPr txBox="1">
            <a:spLocks noGrp="1"/>
          </p:cNvSpPr>
          <p:nvPr>
            <p:ph type="dt" idx="10"/>
          </p:nvPr>
        </p:nvSpPr>
        <p:spPr>
          <a:xfrm>
            <a:off x="3035575" y="4349775"/>
            <a:ext cx="6064800" cy="452700"/>
          </a:xfrm>
          <a:prstGeom prst="rect">
            <a:avLst/>
          </a:prstGeom>
          <a:noFill/>
          <a:ln>
            <a:noFill/>
          </a:ln>
        </p:spPr>
        <p:txBody>
          <a:bodyPr lIns="91425" tIns="45700" rIns="91425" bIns="45700" anchor="ctr" anchorCtr="0">
            <a:noAutofit/>
          </a:bodyPr>
          <a:lstStyle/>
          <a:p>
            <a:pPr marL="0" marR="0" lvl="0" indent="-69850" algn="l" rtl="0">
              <a:spcBef>
                <a:spcPts val="0"/>
              </a:spcBef>
              <a:buSzPct val="91666"/>
              <a:buNone/>
            </a:pPr>
            <a:r>
              <a:rPr lang="fr-FR" sz="1200" b="1" dirty="0">
                <a:solidFill>
                  <a:schemeClr val="lt1"/>
                </a:solidFill>
              </a:rPr>
              <a:t>Archives ouvertes et bases de </a:t>
            </a:r>
            <a:r>
              <a:rPr lang="fr-FR" sz="1200" b="1" dirty="0" smtClean="0">
                <a:solidFill>
                  <a:schemeClr val="lt1"/>
                </a:solidFill>
              </a:rPr>
              <a:t>publications : exploration </a:t>
            </a:r>
            <a:r>
              <a:rPr lang="fr-FR" sz="1200" b="1" dirty="0">
                <a:solidFill>
                  <a:schemeClr val="lt1"/>
                </a:solidFill>
              </a:rPr>
              <a:t>et analyse des sources de données pour la recherche et ses </a:t>
            </a:r>
            <a:r>
              <a:rPr lang="fr-FR" sz="1200" b="1" dirty="0" smtClean="0">
                <a:solidFill>
                  <a:schemeClr val="lt1"/>
                </a:solidFill>
              </a:rPr>
              <a:t>environnements</a:t>
            </a:r>
          </a:p>
          <a:p>
            <a:pPr marL="0" marR="0" lvl="0" indent="-69850" algn="l" rtl="0">
              <a:spcBef>
                <a:spcPts val="0"/>
              </a:spcBef>
              <a:buSzPct val="91666"/>
              <a:buNone/>
            </a:pPr>
            <a:r>
              <a:rPr lang="fr-FR" sz="1200" b="1" dirty="0" smtClean="0">
                <a:solidFill>
                  <a:schemeClr val="lt1"/>
                </a:solidFill>
              </a:rPr>
              <a:t>IRHT</a:t>
            </a:r>
            <a:r>
              <a:rPr lang="fr-FR" sz="1200" b="1" dirty="0">
                <a:solidFill>
                  <a:schemeClr val="lt1"/>
                </a:solidFill>
              </a:rPr>
              <a:t>, 23 mai </a:t>
            </a:r>
            <a:r>
              <a:rPr lang="fr-FR" sz="1200" b="1" dirty="0" smtClean="0">
                <a:solidFill>
                  <a:schemeClr val="lt1"/>
                </a:solidFill>
              </a:rPr>
              <a:t>2016, 11 h 20 – 11 h 35</a:t>
            </a:r>
            <a:endParaRPr lang="fr-FR" sz="1200" b="1" dirty="0">
              <a:solidFill>
                <a:schemeClr val="lt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sldNum" idx="12"/>
          </p:nvPr>
        </p:nvSpPr>
        <p:spPr>
          <a:xfrm>
            <a:off x="8096598" y="4767275"/>
            <a:ext cx="8493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10</a:t>
            </a:fld>
            <a:r>
              <a:rPr lang="fr-FR" sz="1200" b="1" i="0" u="none" strike="noStrike" cap="none">
                <a:solidFill>
                  <a:schemeClr val="lt1"/>
                </a:solidFill>
                <a:latin typeface="Arial"/>
                <a:ea typeface="Arial"/>
                <a:cs typeface="Arial"/>
                <a:sym typeface="Arial"/>
              </a:rPr>
              <a:t> </a:t>
            </a:r>
            <a:r>
              <a:rPr lang="fr-FR"/>
              <a:t>/ 10</a:t>
            </a:r>
          </a:p>
        </p:txBody>
      </p:sp>
      <p:sp>
        <p:nvSpPr>
          <p:cNvPr id="443" name="Shape 443"/>
          <p:cNvSpPr txBox="1">
            <a:spLocks noGrp="1"/>
          </p:cNvSpPr>
          <p:nvPr>
            <p:ph type="title"/>
          </p:nvPr>
        </p:nvSpPr>
        <p:spPr>
          <a:xfrm>
            <a:off x="457200" y="205978"/>
            <a:ext cx="82296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Demain</a:t>
            </a:r>
          </a:p>
        </p:txBody>
      </p:sp>
      <p:sp>
        <p:nvSpPr>
          <p:cNvPr id="444" name="Shape 444"/>
          <p:cNvSpPr txBox="1"/>
          <p:nvPr/>
        </p:nvSpPr>
        <p:spPr>
          <a:xfrm>
            <a:off x="418725" y="847400"/>
            <a:ext cx="8407800" cy="3432600"/>
          </a:xfrm>
          <a:prstGeom prst="rect">
            <a:avLst/>
          </a:prstGeom>
          <a:noFill/>
          <a:ln>
            <a:noFill/>
          </a:ln>
        </p:spPr>
        <p:txBody>
          <a:bodyPr lIns="91425" tIns="91425" rIns="91425" bIns="91425" anchor="t" anchorCtr="0">
            <a:noAutofit/>
          </a:bodyPr>
          <a:lstStyle/>
          <a:p>
            <a:pPr lvl="0" rtl="0">
              <a:spcBef>
                <a:spcPts val="0"/>
              </a:spcBef>
              <a:buNone/>
            </a:pPr>
            <a:endParaRPr sz="2400"/>
          </a:p>
        </p:txBody>
      </p:sp>
      <p:pic>
        <p:nvPicPr>
          <p:cNvPr id="445" name="Shape 445"/>
          <p:cNvPicPr preferRelativeResize="0"/>
          <p:nvPr/>
        </p:nvPicPr>
        <p:blipFill>
          <a:blip r:embed="rId3">
            <a:alphaModFix/>
          </a:blip>
          <a:stretch>
            <a:fillRect/>
          </a:stretch>
        </p:blipFill>
        <p:spPr>
          <a:xfrm>
            <a:off x="1708556" y="749771"/>
            <a:ext cx="5169039" cy="3432599"/>
          </a:xfrm>
          <a:prstGeom prst="rect">
            <a:avLst/>
          </a:prstGeom>
          <a:noFill/>
          <a:ln>
            <a:noFill/>
          </a:ln>
        </p:spPr>
      </p:pic>
      <p:sp>
        <p:nvSpPr>
          <p:cNvPr id="446" name="Shape 446"/>
          <p:cNvSpPr txBox="1"/>
          <p:nvPr/>
        </p:nvSpPr>
        <p:spPr>
          <a:xfrm>
            <a:off x="1371275" y="4182375"/>
            <a:ext cx="6082200" cy="414300"/>
          </a:xfrm>
          <a:prstGeom prst="rect">
            <a:avLst/>
          </a:prstGeom>
          <a:noFill/>
          <a:ln>
            <a:noFill/>
          </a:ln>
        </p:spPr>
        <p:txBody>
          <a:bodyPr lIns="91425" tIns="91425" rIns="91425" bIns="91425" anchor="t" anchorCtr="0">
            <a:noAutofit/>
          </a:bodyPr>
          <a:lstStyle/>
          <a:p>
            <a:pPr lvl="0" algn="ctr" rtl="0">
              <a:spcBef>
                <a:spcPts val="0"/>
              </a:spcBef>
              <a:buNone/>
            </a:pPr>
            <a:r>
              <a:rPr lang="fr-FR" b="1"/>
              <a:t>Flickr, Marc, Pescadería – Fish Shop, Madrid HDR, CC BY-NC-SA 2.0</a:t>
            </a:r>
          </a:p>
        </p:txBody>
      </p:sp>
      <p:sp>
        <p:nvSpPr>
          <p:cNvPr id="447" name="Shape 447"/>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48" name="Shape 448"/>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1513225" y="436075"/>
            <a:ext cx="7512300" cy="4251899"/>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fr-FR" sz="4400" b="1">
                <a:solidFill>
                  <a:srgbClr val="86A428"/>
                </a:solidFill>
              </a:rPr>
              <a:t>Merci pour votre attention</a:t>
            </a:r>
          </a:p>
          <a:p>
            <a:pPr marL="0" marR="0" lvl="0" indent="0" algn="l" rtl="0">
              <a:spcBef>
                <a:spcPts val="0"/>
              </a:spcBef>
              <a:buClr>
                <a:schemeClr val="lt1"/>
              </a:buClr>
              <a:buSzPct val="25000"/>
              <a:buFont typeface="Arial"/>
              <a:buNone/>
            </a:pPr>
            <a:endParaRPr sz="3600" b="1">
              <a:solidFill>
                <a:srgbClr val="86A428"/>
              </a:solidFill>
            </a:endParaRPr>
          </a:p>
          <a:p>
            <a:pPr marL="0" marR="0" lvl="0" indent="0" algn="l" rtl="0">
              <a:spcBef>
                <a:spcPts val="0"/>
              </a:spcBef>
              <a:buClr>
                <a:schemeClr val="lt1"/>
              </a:buClr>
              <a:buSzPct val="25000"/>
              <a:buFont typeface="Arial"/>
              <a:buNone/>
            </a:pPr>
            <a:endParaRPr sz="3600" b="1">
              <a:solidFill>
                <a:srgbClr val="86A428"/>
              </a:solidFill>
            </a:endParaRPr>
          </a:p>
          <a:p>
            <a:pPr marL="0" marR="0" lvl="0" indent="457200" algn="l" rtl="0">
              <a:spcBef>
                <a:spcPts val="0"/>
              </a:spcBef>
              <a:buClr>
                <a:schemeClr val="lt1"/>
              </a:buClr>
              <a:buSzPct val="25000"/>
              <a:buFont typeface="Arial"/>
              <a:buNone/>
            </a:pPr>
            <a:r>
              <a:rPr lang="fr-FR" sz="2400" b="1">
                <a:solidFill>
                  <a:srgbClr val="86A428"/>
                </a:solidFill>
              </a:rPr>
              <a:t>Contact : mathieu.andro@versailles.inra.fr</a:t>
            </a:r>
          </a:p>
          <a:p>
            <a:pPr marL="0" marR="0" lvl="0" indent="457200" algn="l" rtl="0">
              <a:spcBef>
                <a:spcPts val="0"/>
              </a:spcBef>
              <a:buClr>
                <a:schemeClr val="lt1"/>
              </a:buClr>
              <a:buSzPct val="25000"/>
              <a:buFont typeface="Arial"/>
              <a:buNone/>
            </a:pPr>
            <a:endParaRPr sz="2400" b="1">
              <a:solidFill>
                <a:srgbClr val="86A428"/>
              </a:solidFill>
            </a:endParaRPr>
          </a:p>
          <a:p>
            <a:pPr marL="0" marR="0" lvl="0" indent="457200" algn="l" rtl="0">
              <a:spcBef>
                <a:spcPts val="0"/>
              </a:spcBef>
              <a:buClr>
                <a:schemeClr val="lt1"/>
              </a:buClr>
              <a:buSzPct val="25000"/>
              <a:buFont typeface="Arial"/>
              <a:buNone/>
            </a:pPr>
            <a:r>
              <a:rPr lang="fr-FR" sz="2400" b="1">
                <a:solidFill>
                  <a:srgbClr val="86A428"/>
                </a:solidFill>
              </a:rPr>
              <a:t>Diaporama : http://tinyurl.com/jytf55j</a:t>
            </a:r>
          </a:p>
        </p:txBody>
      </p:sp>
      <p:sp>
        <p:nvSpPr>
          <p:cNvPr id="454" name="Shape 454"/>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55" name="Shape 455"/>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05978"/>
            <a:ext cx="82296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Bibliographie</a:t>
            </a:r>
          </a:p>
        </p:txBody>
      </p:sp>
      <p:sp>
        <p:nvSpPr>
          <p:cNvPr id="461" name="Shape 461"/>
          <p:cNvSpPr/>
          <p:nvPr/>
        </p:nvSpPr>
        <p:spPr>
          <a:xfrm>
            <a:off x="232175" y="976750"/>
            <a:ext cx="8688600" cy="3416400"/>
          </a:xfrm>
          <a:prstGeom prst="rect">
            <a:avLst/>
          </a:prstGeom>
          <a:noFill/>
          <a:ln>
            <a:noFill/>
          </a:ln>
        </p:spPr>
        <p:txBody>
          <a:bodyPr lIns="91425" tIns="45700" rIns="91425" bIns="45700" anchor="t" anchorCtr="0">
            <a:noAutofit/>
          </a:bodyPr>
          <a:lstStyle/>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Ben Ammar I, Teletchea F, Milla S, Ndiaye WN, Ledoré Y, Missaoui H, P. Fontaine (2015) Continuous lighting inhibits the onset of reproductive cycle in pikeperch males and females. Fish Physiology and Biochemistry 41: 345-356.</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FAO (2014) The State of World Fisheries and Aquaculture 2014 (SOFIA). 243 p. Rome : FAO.</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Fauconneau B. 2004 Diversification, domestication et qualité des produits. Productions AnimalesProd. Anim., 17 : 227-236.</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Fauconneau B. 2007 Flowthrough freshwater system in “Regional review on aquaculture developpment 6 Western-European region” Rana K.J. -2005. FAO Fisheries Circular N° 1017.6. Rome : FAO.</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Fauconneau, B., Teletchea, F., Andro, M., Mader, C., Le Bail, P.-Y., Bugeon, J., Geurden, I., Kaushik, S., Chatain, B., Baroillier, J.-F., Bardonnet, A., Begout-Anras, M.-L. (2014). Typologie des phénotypes nutritionnels chez les poissons d'élevage : constitution d'une base de méta-données. In: 4èmes Journées de la Recherche Filière Piscicole (p. 21). Presented at 4. Journées de la Recherche Filière Piscicole, Paris, FRA (2014-07-02 - 2014-07-04)</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Fostier A, Jalabert B (2004) Domestication et reproduction chez les poissons. Productions Animales, 17: 199-204.</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Pafilis E., et al. (2015). ENVIRONMENTS and EOL: identification of Environment Ontology terms in text and the annotation of the Encyclopedia of Life. Bioinformatics 31(11): 1872-1874.</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Pauly D, Christensen V, Dalsgaard J, Froese R, Torres FC (1998) Jr Fishing down marine food webs. Science. 1998, 279:860–863.</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Pauly D, Alder J, Bennett E, Christensen V, Tyedmers P, Watson R (2003) World The future for fisheries. Science. 2003, 302:1359–1361.</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Teletchea F, Fontaine P (2010). Comparison of early-life stage strategies in 65 European freshwater fish species: trade-offs are directed towards first-feeding of larvae in spring and early-summer. Journal of Fish Biology 77 : 257-278.</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Teletchea F, Fontaine P (2014) Levels of domestication in fish: implications for the sustainable future of aquaculture. Fish and Fisheries 15 : 181-195.</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Teletchea F, Fostier A, Kamler E, Gardeur JN, Le Bail PY, Jalabert B, Fontaine P (2009) Comparative analysis of reproductive traits in 65 freshwater fish species: application to the domestication of new fish species. Reviews in Fish Biology and Fisheries 19 : 403-430.</a:t>
            </a:r>
          </a:p>
          <a:p>
            <a:pPr marL="457200" marR="0" lvl="0" indent="-292100" algn="just" rtl="0">
              <a:lnSpc>
                <a:spcPct val="100000"/>
              </a:lnSpc>
              <a:spcBef>
                <a:spcPts val="0"/>
              </a:spcBef>
              <a:spcAft>
                <a:spcPts val="0"/>
              </a:spcAft>
              <a:buSzPct val="100000"/>
              <a:buFont typeface="Calibri"/>
              <a:buChar char="●"/>
            </a:pPr>
            <a:r>
              <a:rPr lang="fr-FR" sz="1000" i="1">
                <a:latin typeface="Calibri"/>
                <a:ea typeface="Calibri"/>
                <a:cs typeface="Calibri"/>
                <a:sym typeface="Calibri"/>
              </a:rPr>
              <a:t>Teletchea F, Fostier A, Le Bail PY, Jalabert B, Gardeur JN, Fontaine P (2007) STOREFISH: a new database dedicated to the reproduction of temperate freshwater teleost fishes. Cybium 31: 227-235.</a:t>
            </a:r>
          </a:p>
        </p:txBody>
      </p:sp>
      <p:sp>
        <p:nvSpPr>
          <p:cNvPr id="462" name="Shape 462"/>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63" name="Shape 463"/>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05975"/>
            <a:ext cx="22599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Résumé</a:t>
            </a:r>
          </a:p>
        </p:txBody>
      </p:sp>
      <p:sp>
        <p:nvSpPr>
          <p:cNvPr id="469" name="Shape 469"/>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
        <p:nvSpPr>
          <p:cNvPr id="470" name="Shape 470"/>
          <p:cNvSpPr txBox="1">
            <a:spLocks noGrp="1"/>
          </p:cNvSpPr>
          <p:nvPr>
            <p:ph type="ftr" idx="11"/>
          </p:nvPr>
        </p:nvSpPr>
        <p:spPr>
          <a:xfrm>
            <a:off x="2219674" y="4767275"/>
            <a:ext cx="33432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71" name="Shape 471"/>
          <p:cNvSpPr/>
          <p:nvPr/>
        </p:nvSpPr>
        <p:spPr>
          <a:xfrm>
            <a:off x="232175" y="668300"/>
            <a:ext cx="8688600" cy="3412800"/>
          </a:xfrm>
          <a:prstGeom prst="rect">
            <a:avLst/>
          </a:prstGeom>
          <a:noFill/>
          <a:ln>
            <a:noFill/>
          </a:ln>
        </p:spPr>
        <p:txBody>
          <a:bodyPr lIns="91425" tIns="45700" rIns="91425" bIns="45700" anchor="t" anchorCtr="0">
            <a:noAutofit/>
          </a:bodyPr>
          <a:lstStyle/>
          <a:p>
            <a:pPr lvl="0" algn="just" rtl="0">
              <a:lnSpc>
                <a:spcPct val="115000"/>
              </a:lnSpc>
              <a:spcBef>
                <a:spcPts val="0"/>
              </a:spcBef>
              <a:buClr>
                <a:schemeClr val="dk1"/>
              </a:buClr>
              <a:buSzPct val="61111"/>
              <a:buFont typeface="Arial"/>
              <a:buNone/>
            </a:pPr>
            <a:r>
              <a:rPr lang="fr-FR" sz="1800">
                <a:solidFill>
                  <a:schemeClr val="dk1"/>
                </a:solidFill>
              </a:rPr>
              <a:t>Il y a une dizaine d’années, un scientifique avait extrait, “stabilo” en main, des données relatives à la reproduction des poissons des eaux tempérées au sein de la littérature imprimée et photocopiée. Dix ans plus tard, son travail de “fourmi” peut désormais être industrialisé et élargi avec l’aide des technologies de text mining et avec la mise à disposition du corpus ISTEX. Les données extraites de ce corpus permettront d’identifier les caractères types des poissons d’aquaculture afin de mieux comprendre le phénomène de la domestication mais aussi d’identifier les espèces de poissons qui ressemblent le plus à des espèces d’aquaculture, c’est à dire déjà domestiquées. Ces espèces identifiées pourront ainsi faire l’objet d’expérimentations de domestication afin de pouvoir, à l’avenir, diversifier les espèces de poissons d’aquaculture.</a:t>
            </a:r>
          </a:p>
          <a:p>
            <a:pPr marR="0" lvl="0" algn="just" rtl="0">
              <a:lnSpc>
                <a:spcPct val="100000"/>
              </a:lnSpc>
              <a:spcBef>
                <a:spcPts val="0"/>
              </a:spcBef>
              <a:spcAft>
                <a:spcPts val="0"/>
              </a:spcAft>
              <a:buNone/>
            </a:pPr>
            <a:endParaRPr sz="1800" i="1">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
        <p:nvSpPr>
          <p:cNvPr id="477" name="Shape 477"/>
          <p:cNvSpPr txBox="1">
            <a:spLocks noGrp="1"/>
          </p:cNvSpPr>
          <p:nvPr>
            <p:ph type="ftr" idx="11"/>
          </p:nvPr>
        </p:nvSpPr>
        <p:spPr>
          <a:xfrm>
            <a:off x="2219674" y="4767275"/>
            <a:ext cx="33432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78" name="Shape 478"/>
          <p:cNvSpPr/>
          <p:nvPr/>
        </p:nvSpPr>
        <p:spPr>
          <a:xfrm>
            <a:off x="232175" y="668300"/>
            <a:ext cx="8688600" cy="3412800"/>
          </a:xfrm>
          <a:prstGeom prst="rect">
            <a:avLst/>
          </a:prstGeom>
          <a:noFill/>
          <a:ln>
            <a:noFill/>
          </a:ln>
        </p:spPr>
        <p:txBody>
          <a:bodyPr lIns="91425" tIns="45700" rIns="91425" bIns="45700" anchor="t" anchorCtr="0">
            <a:noAutofit/>
          </a:bodyPr>
          <a:lstStyle/>
          <a:p>
            <a:pPr lvl="0" algn="just" rtl="0">
              <a:lnSpc>
                <a:spcPct val="115000"/>
              </a:lnSpc>
              <a:spcBef>
                <a:spcPts val="0"/>
              </a:spcBef>
              <a:buClr>
                <a:schemeClr val="dk1"/>
              </a:buClr>
              <a:buSzPct val="122222"/>
              <a:buFont typeface="Arial"/>
              <a:buNone/>
            </a:pPr>
            <a:r>
              <a:rPr lang="fr-FR" sz="900">
                <a:solidFill>
                  <a:schemeClr val="dk1"/>
                </a:solidFill>
              </a:rPr>
              <a:t>La présentation débutera par l’explicitation de la finalité sur le long terme du projet qui reste centrale : découvrir de nouvelles espèces de poissons à domestiquer au moyen des technologies de l’information scientifique et technique et plus particulièrement grâce au text mining et au corpus ISTEX. L’objectif plus immédiat du projet est ainsi de peupler une base de données relative aux caractères des espèces de poissons, en partenariat avec le consortium Fishbase, en ayant recours à des technologies de text mining. L’objectif de cette base de données sera ensuite de décrire le portrait robot de l’espèce domesticable et le portrait robot de l’espèce dont la domestication demeure impossible. Ce résultat permettra de mieux connaître le phénomène de la domestication des poissons (recherche fondamentale). Il permettra aussi d’identifier les espèces de poissons sauvages (30 000 espèces) qui ressemblent le plus à ces espèces de poissons d’aquaculture (une centaine d’espèces) afin de pouvoir en expérimenter la domestication (recherche appliquée).</a:t>
            </a:r>
          </a:p>
          <a:p>
            <a:pPr lvl="0" algn="just" rtl="0">
              <a:lnSpc>
                <a:spcPct val="115000"/>
              </a:lnSpc>
              <a:spcBef>
                <a:spcPts val="0"/>
              </a:spcBef>
              <a:buClr>
                <a:schemeClr val="dk1"/>
              </a:buClr>
              <a:buSzPct val="122222"/>
              <a:buFont typeface="Arial"/>
              <a:buNone/>
            </a:pPr>
            <a:r>
              <a:rPr lang="fr-FR" sz="900">
                <a:solidFill>
                  <a:schemeClr val="dk1"/>
                </a:solidFill>
              </a:rPr>
              <a:t>La présentation du projet mettra en avant une comparaison entre la démarche suivie il y a plus de dix ans à la bibliothèque d’ichtyologie du Muséum national d’Histoire naturelle avec documents imprimés, photocopieur, stabylo et fichier Excel avec les outils de text mining actuellement utilisés afin de développer nos vocabulaires d’annotation. De la même manière, une comparaison entre nos négociations éditeur par éditeur sera effectuée avec l’API ISTEX actuellement utilisée. ISTEX nous a, en effet, permis de dépasser des obstacles aussi bien juridiques que techniques.</a:t>
            </a:r>
          </a:p>
          <a:p>
            <a:pPr lvl="0" algn="just" rtl="0">
              <a:lnSpc>
                <a:spcPct val="115000"/>
              </a:lnSpc>
              <a:spcBef>
                <a:spcPts val="0"/>
              </a:spcBef>
              <a:buClr>
                <a:schemeClr val="dk1"/>
              </a:buClr>
              <a:buSzPct val="122222"/>
              <a:buFont typeface="Arial"/>
              <a:buNone/>
            </a:pPr>
            <a:r>
              <a:rPr lang="fr-FR" sz="900">
                <a:solidFill>
                  <a:schemeClr val="dk1"/>
                </a:solidFill>
              </a:rPr>
              <a:t>Ces comparaisons permettront, en outre, de mieux redonner du sens et de caractériser l’utilité concrète des technologies text mining. Elles aboutiront ensuite à un focus sur les technologies actuellement en cours de mobilisation autour des outils de text mining afin d’annoter des corpus de documents et de développer des vocabulaires à partir de corpus de textes.</a:t>
            </a:r>
          </a:p>
          <a:p>
            <a:pPr lvl="0" algn="just" rtl="0">
              <a:lnSpc>
                <a:spcPct val="115000"/>
              </a:lnSpc>
              <a:spcBef>
                <a:spcPts val="0"/>
              </a:spcBef>
              <a:buClr>
                <a:schemeClr val="dk1"/>
              </a:buClr>
              <a:buSzPct val="122222"/>
              <a:buFont typeface="Arial"/>
              <a:buNone/>
            </a:pPr>
            <a:r>
              <a:rPr lang="fr-FR" sz="900">
                <a:solidFill>
                  <a:schemeClr val="dk1"/>
                </a:solidFill>
              </a:rPr>
              <a:t>Au delà de l’annotation d’un corpus ISTEX avec ces vocabulaires, le recours à du crowdsourcing est également envisagé afin de convertir des données annotées par les outils en données interprétées et validées par le cerveau humain et ainsi, “parcourir les derniers kilomètres” qui nous sépareront encore de la connaissance. L’analyse des données collectées et leur mise à disposition sous la forme d’un wiki sémantique, qui reste en grande partie encore à produire, sera également évoquées.</a:t>
            </a:r>
          </a:p>
          <a:p>
            <a:pPr marR="0" lvl="0" algn="just" rtl="0">
              <a:lnSpc>
                <a:spcPct val="100000"/>
              </a:lnSpc>
              <a:spcBef>
                <a:spcPts val="0"/>
              </a:spcBef>
              <a:spcAft>
                <a:spcPts val="0"/>
              </a:spcAft>
              <a:buNone/>
            </a:pPr>
            <a:r>
              <a:rPr lang="fr-FR" sz="900">
                <a:solidFill>
                  <a:schemeClr val="dk1"/>
                </a:solidFill>
              </a:rPr>
              <a:t>Enfin, les perspectives de partenariats avec le Muséum national d’Histoire naturelle et le consortium Fishbase seront abordées ainsi que les opportunités de financements qui ont été et restent encore à rechercher (appels à projets ANR, Interprofession, ISTEX, France AgriMer).</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05975"/>
            <a:ext cx="22599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Objectifs</a:t>
            </a:r>
          </a:p>
        </p:txBody>
      </p:sp>
      <p:sp>
        <p:nvSpPr>
          <p:cNvPr id="343" name="Shape 343"/>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
        <p:nvSpPr>
          <p:cNvPr id="344" name="Shape 344"/>
          <p:cNvSpPr txBox="1">
            <a:spLocks noGrp="1"/>
          </p:cNvSpPr>
          <p:nvPr>
            <p:ph type="ftr" idx="11"/>
          </p:nvPr>
        </p:nvSpPr>
        <p:spPr>
          <a:xfrm>
            <a:off x="2219674" y="4767275"/>
            <a:ext cx="33432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345" name="Shape 345"/>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2</a:t>
            </a:fld>
            <a:r>
              <a:rPr lang="fr-FR" sz="1200" b="1" i="0" u="none" strike="noStrike" cap="none" dirty="0">
                <a:solidFill>
                  <a:schemeClr val="lt1"/>
                </a:solidFill>
                <a:latin typeface="Arial"/>
                <a:ea typeface="Arial"/>
                <a:cs typeface="Arial"/>
                <a:sym typeface="Arial"/>
              </a:rPr>
              <a:t> </a:t>
            </a:r>
            <a:r>
              <a:rPr lang="fr-FR" dirty="0"/>
              <a:t>/ 10</a:t>
            </a:r>
          </a:p>
        </p:txBody>
      </p:sp>
      <p:sp>
        <p:nvSpPr>
          <p:cNvPr id="346" name="Shape 346"/>
          <p:cNvSpPr/>
          <p:nvPr/>
        </p:nvSpPr>
        <p:spPr>
          <a:xfrm>
            <a:off x="1053575" y="976750"/>
            <a:ext cx="4718100" cy="3263700"/>
          </a:xfrm>
          <a:prstGeom prst="rect">
            <a:avLst/>
          </a:prstGeom>
          <a:noFill/>
          <a:ln>
            <a:noFill/>
          </a:ln>
        </p:spPr>
        <p:txBody>
          <a:bodyPr lIns="91425" tIns="45700" rIns="91425" bIns="45700" anchor="t" anchorCtr="0">
            <a:noAutofit/>
          </a:bodyPr>
          <a:lstStyle/>
          <a:p>
            <a:pPr marR="0" lvl="0" algn="just" rtl="0">
              <a:lnSpc>
                <a:spcPct val="100000"/>
              </a:lnSpc>
              <a:spcBef>
                <a:spcPts val="0"/>
              </a:spcBef>
              <a:spcAft>
                <a:spcPts val="0"/>
              </a:spcAft>
              <a:buNone/>
            </a:pPr>
            <a:r>
              <a:rPr lang="fr-FR" sz="2600" i="1" dirty="0">
                <a:latin typeface="Calibri"/>
                <a:ea typeface="Calibri"/>
                <a:cs typeface="Calibri"/>
                <a:sym typeface="Calibri"/>
              </a:rPr>
              <a:t>Convertir des textes en données</a:t>
            </a:r>
          </a:p>
          <a:p>
            <a:pPr marR="0" lvl="0" algn="just" rtl="0">
              <a:lnSpc>
                <a:spcPct val="100000"/>
              </a:lnSpc>
              <a:spcBef>
                <a:spcPts val="0"/>
              </a:spcBef>
              <a:spcAft>
                <a:spcPts val="0"/>
              </a:spcAft>
              <a:buNone/>
            </a:pPr>
            <a:r>
              <a:rPr lang="fr-FR" sz="2600" i="1" dirty="0" smtClean="0">
                <a:latin typeface="Calibri"/>
                <a:ea typeface="Calibri"/>
                <a:cs typeface="Calibri"/>
                <a:sym typeface="Calibri"/>
              </a:rPr>
              <a:t>Décrire </a:t>
            </a:r>
            <a:r>
              <a:rPr lang="fr-FR" sz="2600" i="1" dirty="0">
                <a:latin typeface="Calibri"/>
                <a:ea typeface="Calibri"/>
                <a:cs typeface="Calibri"/>
                <a:sym typeface="Calibri"/>
              </a:rPr>
              <a:t>le portrait robot du poisson qui peut être </a:t>
            </a:r>
            <a:r>
              <a:rPr lang="fr-FR" sz="2600" i="1" dirty="0" smtClean="0">
                <a:latin typeface="Calibri"/>
                <a:ea typeface="Calibri"/>
                <a:cs typeface="Calibri"/>
                <a:sym typeface="Calibri"/>
              </a:rPr>
              <a:t>domestiqué</a:t>
            </a:r>
          </a:p>
          <a:p>
            <a:pPr algn="just"/>
            <a:r>
              <a:rPr lang="fr-FR" sz="2600" i="1" dirty="0" smtClean="0">
                <a:solidFill>
                  <a:schemeClr val="dk1"/>
                </a:solidFill>
                <a:latin typeface="Calibri"/>
                <a:ea typeface="Calibri"/>
                <a:cs typeface="Calibri"/>
                <a:sym typeface="Calibri"/>
              </a:rPr>
              <a:t>Mieux comprendre le phénomène de la domestication</a:t>
            </a:r>
          </a:p>
          <a:p>
            <a:pPr lvl="0" algn="just" rtl="0">
              <a:spcBef>
                <a:spcPts val="0"/>
              </a:spcBef>
              <a:buNone/>
            </a:pPr>
            <a:r>
              <a:rPr lang="fr-FR" sz="2600" i="1" dirty="0" smtClean="0">
                <a:solidFill>
                  <a:schemeClr val="dk1"/>
                </a:solidFill>
                <a:latin typeface="Calibri"/>
                <a:ea typeface="Calibri"/>
                <a:cs typeface="Calibri"/>
                <a:sym typeface="Calibri"/>
              </a:rPr>
              <a:t>Rechercher </a:t>
            </a:r>
            <a:r>
              <a:rPr lang="fr-FR" sz="2600" i="1" dirty="0">
                <a:solidFill>
                  <a:schemeClr val="dk1"/>
                </a:solidFill>
                <a:latin typeface="Calibri"/>
                <a:ea typeface="Calibri"/>
                <a:cs typeface="Calibri"/>
                <a:sym typeface="Calibri"/>
              </a:rPr>
              <a:t>les espèces qui lui ressemblent le plus (parmi 30 000 espèces sauvages)</a:t>
            </a:r>
          </a:p>
        </p:txBody>
      </p:sp>
      <p:sp>
        <p:nvSpPr>
          <p:cNvPr id="347" name="Shape 347"/>
          <p:cNvSpPr/>
          <p:nvPr/>
        </p:nvSpPr>
        <p:spPr>
          <a:xfrm>
            <a:off x="457200" y="1136725"/>
            <a:ext cx="473400" cy="273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a:off x="457200" y="1483975"/>
            <a:ext cx="473400" cy="273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9" name="Shape 349"/>
          <p:cNvSpPr/>
          <p:nvPr/>
        </p:nvSpPr>
        <p:spPr>
          <a:xfrm>
            <a:off x="457200" y="2297525"/>
            <a:ext cx="473400" cy="273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p:nvPr/>
        </p:nvSpPr>
        <p:spPr>
          <a:xfrm>
            <a:off x="457200" y="3111075"/>
            <a:ext cx="473400" cy="273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1" name="Shape 351"/>
          <p:cNvPicPr preferRelativeResize="0"/>
          <p:nvPr/>
        </p:nvPicPr>
        <p:blipFill>
          <a:blip r:embed="rId3">
            <a:alphaModFix/>
          </a:blip>
          <a:stretch>
            <a:fillRect/>
          </a:stretch>
        </p:blipFill>
        <p:spPr>
          <a:xfrm>
            <a:off x="6087975" y="459350"/>
            <a:ext cx="2837250" cy="4029724"/>
          </a:xfrm>
          <a:prstGeom prst="rect">
            <a:avLst/>
          </a:prstGeom>
          <a:noFill/>
          <a:ln>
            <a:noFill/>
          </a:ln>
        </p:spPr>
      </p:pic>
      <p:pic>
        <p:nvPicPr>
          <p:cNvPr id="352" name="Shape 352"/>
          <p:cNvPicPr preferRelativeResize="0"/>
          <p:nvPr/>
        </p:nvPicPr>
        <p:blipFill>
          <a:blip r:embed="rId4">
            <a:alphaModFix/>
          </a:blip>
          <a:stretch>
            <a:fillRect/>
          </a:stretch>
        </p:blipFill>
        <p:spPr>
          <a:xfrm>
            <a:off x="6906700" y="2338395"/>
            <a:ext cx="1199800" cy="599133"/>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ftr" idx="11"/>
          </p:nvPr>
        </p:nvSpPr>
        <p:spPr>
          <a:xfrm>
            <a:off x="1600200" y="4767275"/>
            <a:ext cx="36045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358" name="Shape 358"/>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3</a:t>
            </a:fld>
            <a:r>
              <a:rPr lang="fr-FR" sz="1200" b="1" i="0" u="none" strike="noStrike" cap="none" dirty="0">
                <a:solidFill>
                  <a:schemeClr val="lt1"/>
                </a:solidFill>
                <a:latin typeface="Arial"/>
                <a:ea typeface="Arial"/>
                <a:cs typeface="Arial"/>
                <a:sym typeface="Arial"/>
              </a:rPr>
              <a:t> </a:t>
            </a:r>
            <a:r>
              <a:rPr lang="fr-FR" dirty="0"/>
              <a:t>/ 10</a:t>
            </a:r>
          </a:p>
        </p:txBody>
      </p:sp>
      <p:pic>
        <p:nvPicPr>
          <p:cNvPr id="359" name="Shape 359"/>
          <p:cNvPicPr preferRelativeResize="0"/>
          <p:nvPr/>
        </p:nvPicPr>
        <p:blipFill>
          <a:blip r:embed="rId3">
            <a:alphaModFix/>
          </a:blip>
          <a:stretch>
            <a:fillRect/>
          </a:stretch>
        </p:blipFill>
        <p:spPr>
          <a:xfrm>
            <a:off x="6340950" y="388400"/>
            <a:ext cx="2609850" cy="1962149"/>
          </a:xfrm>
          <a:prstGeom prst="rect">
            <a:avLst/>
          </a:prstGeom>
          <a:noFill/>
          <a:ln>
            <a:noFill/>
          </a:ln>
        </p:spPr>
      </p:pic>
      <p:sp>
        <p:nvSpPr>
          <p:cNvPr id="360" name="Shape 360"/>
          <p:cNvSpPr txBox="1"/>
          <p:nvPr/>
        </p:nvSpPr>
        <p:spPr>
          <a:xfrm>
            <a:off x="6665825" y="2479200"/>
            <a:ext cx="2120700" cy="273900"/>
          </a:xfrm>
          <a:prstGeom prst="rect">
            <a:avLst/>
          </a:prstGeom>
          <a:noFill/>
          <a:ln>
            <a:noFill/>
          </a:ln>
        </p:spPr>
        <p:txBody>
          <a:bodyPr lIns="91425" tIns="91425" rIns="91425" bIns="91425" anchor="t" anchorCtr="0">
            <a:noAutofit/>
          </a:bodyPr>
          <a:lstStyle/>
          <a:p>
            <a:pPr lvl="0" rtl="0">
              <a:lnSpc>
                <a:spcPct val="120000"/>
              </a:lnSpc>
              <a:spcBef>
                <a:spcPts val="0"/>
              </a:spcBef>
              <a:buClr>
                <a:schemeClr val="dk1"/>
              </a:buClr>
              <a:buSzPct val="110000"/>
              <a:buFont typeface="Arial"/>
              <a:buNone/>
            </a:pPr>
            <a:r>
              <a:rPr lang="fr-FR" sz="1000">
                <a:solidFill>
                  <a:schemeClr val="dk1"/>
                </a:solidFill>
              </a:rPr>
              <a:t>Flickr, Kate Ter Haar, CC BY 2.0</a:t>
            </a:r>
          </a:p>
          <a:p>
            <a:pPr lvl="0">
              <a:spcBef>
                <a:spcPts val="0"/>
              </a:spcBef>
              <a:buNone/>
            </a:pPr>
            <a:endParaRPr/>
          </a:p>
        </p:txBody>
      </p:sp>
      <p:pic>
        <p:nvPicPr>
          <p:cNvPr id="361" name="Shape 361"/>
          <p:cNvPicPr preferRelativeResize="0"/>
          <p:nvPr/>
        </p:nvPicPr>
        <p:blipFill>
          <a:blip r:embed="rId4">
            <a:alphaModFix/>
          </a:blip>
          <a:stretch>
            <a:fillRect/>
          </a:stretch>
        </p:blipFill>
        <p:spPr>
          <a:xfrm>
            <a:off x="182575" y="1063375"/>
            <a:ext cx="2450099" cy="1629658"/>
          </a:xfrm>
          <a:prstGeom prst="rect">
            <a:avLst/>
          </a:prstGeom>
          <a:noFill/>
          <a:ln>
            <a:noFill/>
          </a:ln>
        </p:spPr>
      </p:pic>
      <p:pic>
        <p:nvPicPr>
          <p:cNvPr id="362" name="Shape 362"/>
          <p:cNvPicPr preferRelativeResize="0"/>
          <p:nvPr/>
        </p:nvPicPr>
        <p:blipFill>
          <a:blip r:embed="rId5">
            <a:alphaModFix/>
          </a:blip>
          <a:stretch>
            <a:fillRect/>
          </a:stretch>
        </p:blipFill>
        <p:spPr>
          <a:xfrm>
            <a:off x="3394149" y="1063367"/>
            <a:ext cx="2609849" cy="2945358"/>
          </a:xfrm>
          <a:prstGeom prst="rect">
            <a:avLst/>
          </a:prstGeom>
          <a:noFill/>
          <a:ln>
            <a:noFill/>
          </a:ln>
        </p:spPr>
      </p:pic>
      <p:sp>
        <p:nvSpPr>
          <p:cNvPr id="363" name="Shape 363"/>
          <p:cNvSpPr txBox="1"/>
          <p:nvPr/>
        </p:nvSpPr>
        <p:spPr>
          <a:xfrm>
            <a:off x="4072975" y="4120925"/>
            <a:ext cx="1222200" cy="387900"/>
          </a:xfrm>
          <a:prstGeom prst="rect">
            <a:avLst/>
          </a:prstGeom>
          <a:noFill/>
          <a:ln>
            <a:noFill/>
          </a:ln>
        </p:spPr>
        <p:txBody>
          <a:bodyPr lIns="91425" tIns="91425" rIns="91425" bIns="91425" anchor="t" anchorCtr="0">
            <a:noAutofit/>
          </a:bodyPr>
          <a:lstStyle/>
          <a:p>
            <a:pPr lvl="0">
              <a:spcBef>
                <a:spcPts val="0"/>
              </a:spcBef>
              <a:buNone/>
            </a:pPr>
            <a:r>
              <a:rPr lang="fr-FR" sz="1000"/>
              <a:t>CC BY-SA 3.0</a:t>
            </a:r>
          </a:p>
        </p:txBody>
      </p:sp>
      <p:sp>
        <p:nvSpPr>
          <p:cNvPr id="364" name="Shape 364"/>
          <p:cNvSpPr txBox="1"/>
          <p:nvPr/>
        </p:nvSpPr>
        <p:spPr>
          <a:xfrm>
            <a:off x="92000" y="2807550"/>
            <a:ext cx="2965200" cy="328200"/>
          </a:xfrm>
          <a:prstGeom prst="rect">
            <a:avLst/>
          </a:prstGeom>
          <a:noFill/>
          <a:ln>
            <a:noFill/>
          </a:ln>
        </p:spPr>
        <p:txBody>
          <a:bodyPr lIns="91425" tIns="91425" rIns="91425" bIns="91425" anchor="t" anchorCtr="0">
            <a:noAutofit/>
          </a:bodyPr>
          <a:lstStyle/>
          <a:p>
            <a:pPr lvl="0">
              <a:spcBef>
                <a:spcPts val="0"/>
              </a:spcBef>
              <a:buNone/>
            </a:pPr>
            <a:r>
              <a:rPr lang="fr-FR" sz="1000"/>
              <a:t>By Marie-Lan Nguyen - Own work, CC BY 2.5</a:t>
            </a:r>
          </a:p>
        </p:txBody>
      </p:sp>
      <p:pic>
        <p:nvPicPr>
          <p:cNvPr id="365" name="Shape 365"/>
          <p:cNvPicPr preferRelativeResize="0"/>
          <p:nvPr/>
        </p:nvPicPr>
        <p:blipFill>
          <a:blip r:embed="rId6">
            <a:alphaModFix/>
          </a:blip>
          <a:stretch>
            <a:fillRect/>
          </a:stretch>
        </p:blipFill>
        <p:spPr>
          <a:xfrm>
            <a:off x="6445437" y="3077075"/>
            <a:ext cx="2561474" cy="1232724"/>
          </a:xfrm>
          <a:prstGeom prst="rect">
            <a:avLst/>
          </a:prstGeom>
          <a:noFill/>
          <a:ln>
            <a:noFill/>
          </a:ln>
        </p:spPr>
      </p:pic>
      <p:sp>
        <p:nvSpPr>
          <p:cNvPr id="366" name="Shape 366"/>
          <p:cNvSpPr txBox="1">
            <a:spLocks noGrp="1"/>
          </p:cNvSpPr>
          <p:nvPr>
            <p:ph type="title"/>
          </p:nvPr>
        </p:nvSpPr>
        <p:spPr>
          <a:xfrm>
            <a:off x="457200" y="205978"/>
            <a:ext cx="82296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Hier</a:t>
            </a:r>
          </a:p>
        </p:txBody>
      </p:sp>
      <p:sp>
        <p:nvSpPr>
          <p:cNvPr id="367" name="Shape 367"/>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373" name="Shape 373"/>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4</a:t>
            </a:fld>
            <a:r>
              <a:rPr lang="fr-FR" sz="1200" b="1" i="0" u="none" strike="noStrike" cap="none" dirty="0">
                <a:solidFill>
                  <a:schemeClr val="lt1"/>
                </a:solidFill>
                <a:latin typeface="Arial"/>
                <a:ea typeface="Arial"/>
                <a:cs typeface="Arial"/>
                <a:sym typeface="Arial"/>
              </a:rPr>
              <a:t> </a:t>
            </a:r>
            <a:r>
              <a:rPr lang="fr-FR" dirty="0"/>
              <a:t>/ 10</a:t>
            </a:r>
          </a:p>
        </p:txBody>
      </p:sp>
      <p:sp>
        <p:nvSpPr>
          <p:cNvPr id="374" name="Shape 374"/>
          <p:cNvSpPr txBox="1">
            <a:spLocks noGrp="1"/>
          </p:cNvSpPr>
          <p:nvPr>
            <p:ph type="title"/>
          </p:nvPr>
        </p:nvSpPr>
        <p:spPr>
          <a:xfrm>
            <a:off x="457200" y="205978"/>
            <a:ext cx="8229600" cy="8574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Aujourd’hui</a:t>
            </a:r>
          </a:p>
        </p:txBody>
      </p:sp>
      <p:sp>
        <p:nvSpPr>
          <p:cNvPr id="375" name="Shape 375"/>
          <p:cNvSpPr txBox="1"/>
          <p:nvPr/>
        </p:nvSpPr>
        <p:spPr>
          <a:xfrm>
            <a:off x="418725" y="847400"/>
            <a:ext cx="8407800" cy="3432600"/>
          </a:xfrm>
          <a:prstGeom prst="rect">
            <a:avLst/>
          </a:prstGeom>
          <a:noFill/>
          <a:ln>
            <a:noFill/>
          </a:ln>
        </p:spPr>
        <p:txBody>
          <a:bodyPr lIns="91425" tIns="91425" rIns="91425" bIns="91425" anchor="t" anchorCtr="0">
            <a:noAutofit/>
          </a:bodyPr>
          <a:lstStyle/>
          <a:p>
            <a:pPr lvl="0" rtl="0">
              <a:spcBef>
                <a:spcPts val="0"/>
              </a:spcBef>
              <a:buNone/>
            </a:pPr>
            <a:r>
              <a:rPr lang="fr-FR" sz="2400" dirty="0"/>
              <a:t>Constitution d’un corpus avec ISTEX</a:t>
            </a:r>
          </a:p>
          <a:p>
            <a:pPr lvl="0" rtl="0">
              <a:spcBef>
                <a:spcPts val="0"/>
              </a:spcBef>
              <a:buNone/>
            </a:pPr>
            <a:r>
              <a:rPr lang="fr-FR" sz="2400" dirty="0"/>
              <a:t>Construction et utilisation de vocabulaires sur les traits de vie des poissons (reproduction, alimentation, croissance)</a:t>
            </a:r>
          </a:p>
          <a:p>
            <a:pPr lvl="0" rtl="0">
              <a:spcBef>
                <a:spcPts val="0"/>
              </a:spcBef>
              <a:buNone/>
            </a:pPr>
            <a:r>
              <a:rPr lang="fr-FR" sz="2400" dirty="0"/>
              <a:t>Annotations grâce aux technologies de </a:t>
            </a:r>
            <a:r>
              <a:rPr lang="fr-FR" sz="2400" dirty="0" err="1"/>
              <a:t>text</a:t>
            </a:r>
            <a:r>
              <a:rPr lang="fr-FR" sz="2400" dirty="0"/>
              <a:t> </a:t>
            </a:r>
            <a:r>
              <a:rPr lang="fr-FR" sz="2400" dirty="0" err="1"/>
              <a:t>mining</a:t>
            </a:r>
            <a:endParaRPr lang="fr-FR" sz="2400" dirty="0"/>
          </a:p>
          <a:p>
            <a:pPr lvl="0" rtl="0">
              <a:spcBef>
                <a:spcPts val="0"/>
              </a:spcBef>
              <a:buNone/>
            </a:pPr>
            <a:r>
              <a:rPr lang="fr-FR" sz="2400" dirty="0"/>
              <a:t>Utilisation du crowdsourcing pour extraire et qualifier les données </a:t>
            </a:r>
            <a:r>
              <a:rPr lang="fr-FR" sz="2400" dirty="0" smtClean="0"/>
              <a:t>identifiées</a:t>
            </a:r>
          </a:p>
          <a:p>
            <a:pPr lvl="0" rtl="0">
              <a:spcBef>
                <a:spcPts val="0"/>
              </a:spcBef>
              <a:buNone/>
            </a:pPr>
            <a:endParaRPr lang="fr-FR" sz="2400" dirty="0"/>
          </a:p>
          <a:p>
            <a:pPr lvl="0">
              <a:spcBef>
                <a:spcPts val="0"/>
              </a:spcBef>
              <a:buNone/>
            </a:pPr>
            <a:r>
              <a:rPr lang="fr-FR" sz="2400" dirty="0"/>
              <a:t>Modélisation des données</a:t>
            </a:r>
          </a:p>
        </p:txBody>
      </p:sp>
      <p:sp>
        <p:nvSpPr>
          <p:cNvPr id="376" name="Shape 376"/>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
        <p:nvSpPr>
          <p:cNvPr id="377" name="Shape 377"/>
          <p:cNvSpPr/>
          <p:nvPr/>
        </p:nvSpPr>
        <p:spPr>
          <a:xfrm>
            <a:off x="169975" y="1384700"/>
            <a:ext cx="287100" cy="2739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169975" y="979900"/>
            <a:ext cx="287100" cy="2739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169975" y="2067600"/>
            <a:ext cx="287100" cy="2739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p:nvPr/>
        </p:nvSpPr>
        <p:spPr>
          <a:xfrm>
            <a:off x="169975" y="2426750"/>
            <a:ext cx="287100" cy="2739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179512" y="3579862"/>
            <a:ext cx="287100" cy="273900"/>
          </a:xfrm>
          <a:prstGeom prst="mathEqual">
            <a:avLst>
              <a:gd name="adj1" fmla="val 23520"/>
              <a:gd name="adj2" fmla="val 1176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0325" y="206000"/>
            <a:ext cx="2776200" cy="2024400"/>
          </a:xfrm>
          <a:prstGeom prst="rect">
            <a:avLst/>
          </a:prstGeom>
          <a:noFill/>
          <a:ln>
            <a:noFill/>
          </a:ln>
        </p:spPr>
        <p:txBody>
          <a:bodyPr lIns="91425" tIns="45700" rIns="91425" bIns="45700" anchor="t" anchorCtr="0">
            <a:noAutofit/>
          </a:bodyPr>
          <a:lstStyle/>
          <a:p>
            <a:pPr lvl="0" rtl="0">
              <a:spcBef>
                <a:spcPts val="0"/>
              </a:spcBef>
              <a:buClr>
                <a:srgbClr val="AA0A2F"/>
              </a:buClr>
              <a:buSzPct val="25000"/>
              <a:buFont typeface="Arial"/>
              <a:buNone/>
            </a:pPr>
            <a:r>
              <a:rPr lang="fr-FR" sz="3200" b="1">
                <a:solidFill>
                  <a:srgbClr val="AA0A2F"/>
                </a:solidFill>
              </a:rPr>
              <a:t>Construction de vocabulaires</a:t>
            </a:r>
          </a:p>
          <a:p>
            <a:pPr marL="0" marR="0" lvl="0" indent="0" algn="l" rtl="0">
              <a:spcBef>
                <a:spcPts val="0"/>
              </a:spcBef>
              <a:buClr>
                <a:srgbClr val="AA0A2F"/>
              </a:buClr>
              <a:buSzPct val="25000"/>
              <a:buFont typeface="Arial"/>
              <a:buNone/>
            </a:pPr>
            <a:endParaRPr sz="3200" b="1">
              <a:solidFill>
                <a:srgbClr val="AA0A2F"/>
              </a:solidFill>
            </a:endParaRPr>
          </a:p>
        </p:txBody>
      </p:sp>
      <p:sp>
        <p:nvSpPr>
          <p:cNvPr id="387" name="Shape 387"/>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5</a:t>
            </a:fld>
            <a:r>
              <a:rPr lang="fr-FR" sz="1200" b="1" i="0" u="none" strike="noStrike" cap="none" dirty="0">
                <a:solidFill>
                  <a:schemeClr val="lt1"/>
                </a:solidFill>
                <a:latin typeface="Arial"/>
                <a:ea typeface="Arial"/>
                <a:cs typeface="Arial"/>
                <a:sym typeface="Arial"/>
              </a:rPr>
              <a:t> </a:t>
            </a:r>
            <a:r>
              <a:rPr lang="fr-FR" dirty="0"/>
              <a:t>/ 10</a:t>
            </a:r>
          </a:p>
        </p:txBody>
      </p:sp>
      <p:sp>
        <p:nvSpPr>
          <p:cNvPr id="388" name="Shape 388"/>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389" name="Shape 389"/>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pic>
        <p:nvPicPr>
          <p:cNvPr id="390" name="Shape 390"/>
          <p:cNvPicPr preferRelativeResize="0"/>
          <p:nvPr/>
        </p:nvPicPr>
        <p:blipFill>
          <a:blip r:embed="rId3">
            <a:alphaModFix/>
          </a:blip>
          <a:stretch>
            <a:fillRect/>
          </a:stretch>
        </p:blipFill>
        <p:spPr>
          <a:xfrm>
            <a:off x="2876525" y="206000"/>
            <a:ext cx="6267475" cy="433902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05987"/>
            <a:ext cx="8551500" cy="615900"/>
          </a:xfrm>
          <a:prstGeom prst="rect">
            <a:avLst/>
          </a:prstGeom>
          <a:noFill/>
          <a:ln>
            <a:noFill/>
          </a:ln>
        </p:spPr>
        <p:txBody>
          <a:bodyPr lIns="91425" tIns="45700" rIns="91425" bIns="45700" anchor="t" anchorCtr="0">
            <a:noAutofit/>
          </a:bodyPr>
          <a:lstStyle/>
          <a:p>
            <a:pPr lvl="0" rtl="0">
              <a:spcBef>
                <a:spcPts val="0"/>
              </a:spcBef>
              <a:buClr>
                <a:srgbClr val="AA0A2F"/>
              </a:buClr>
              <a:buSzPct val="25000"/>
              <a:buFont typeface="Arial"/>
              <a:buNone/>
            </a:pPr>
            <a:r>
              <a:rPr lang="fr-FR" sz="3200" b="1">
                <a:solidFill>
                  <a:srgbClr val="AA0A2F"/>
                </a:solidFill>
              </a:rPr>
              <a:t>Transformer les textes en connaissances</a:t>
            </a:r>
          </a:p>
          <a:p>
            <a:pPr marL="0" marR="0" lvl="0" indent="0" algn="l" rtl="0">
              <a:spcBef>
                <a:spcPts val="0"/>
              </a:spcBef>
              <a:buClr>
                <a:srgbClr val="AA0A2F"/>
              </a:buClr>
              <a:buSzPct val="25000"/>
              <a:buFont typeface="Arial"/>
              <a:buNone/>
            </a:pPr>
            <a:endParaRPr sz="3200" b="1">
              <a:solidFill>
                <a:srgbClr val="AA0A2F"/>
              </a:solidFill>
            </a:endParaRPr>
          </a:p>
        </p:txBody>
      </p:sp>
      <p:sp>
        <p:nvSpPr>
          <p:cNvPr id="396" name="Shape 396"/>
          <p:cNvSpPr txBox="1">
            <a:spLocks noGrp="1"/>
          </p:cNvSpPr>
          <p:nvPr>
            <p:ph type="sldNum" idx="12"/>
          </p:nvPr>
        </p:nvSpPr>
        <p:spPr>
          <a:xfrm>
            <a:off x="8096602" y="4767262"/>
            <a:ext cx="795877"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6</a:t>
            </a:fld>
            <a:r>
              <a:rPr lang="fr-FR" sz="1200" b="1" i="0" u="none" strike="noStrike" cap="none" dirty="0">
                <a:solidFill>
                  <a:schemeClr val="lt1"/>
                </a:solidFill>
                <a:latin typeface="Arial"/>
                <a:ea typeface="Arial"/>
                <a:cs typeface="Arial"/>
                <a:sym typeface="Arial"/>
              </a:rPr>
              <a:t> </a:t>
            </a:r>
            <a:r>
              <a:rPr lang="fr-FR" dirty="0"/>
              <a:t>/ 10</a:t>
            </a:r>
          </a:p>
        </p:txBody>
      </p:sp>
      <p:sp>
        <p:nvSpPr>
          <p:cNvPr id="397" name="Shape 397"/>
          <p:cNvSpPr txBox="1">
            <a:spLocks noGrp="1"/>
          </p:cNvSpPr>
          <p:nvPr>
            <p:ph type="body" idx="1"/>
          </p:nvPr>
        </p:nvSpPr>
        <p:spPr>
          <a:xfrm>
            <a:off x="235650" y="1694727"/>
            <a:ext cx="4136700" cy="1958700"/>
          </a:xfrm>
          <a:prstGeom prst="rect">
            <a:avLst/>
          </a:prstGeom>
          <a:noFill/>
          <a:ln>
            <a:noFill/>
          </a:ln>
        </p:spPr>
        <p:txBody>
          <a:bodyPr lIns="91425" tIns="91425" rIns="91425" bIns="91425" anchor="t" anchorCtr="0">
            <a:noAutofit/>
          </a:bodyPr>
          <a:lstStyle/>
          <a:p>
            <a:pPr marL="0" marR="0" lvl="0" indent="0" algn="l" rtl="0">
              <a:spcBef>
                <a:spcPts val="0"/>
              </a:spcBef>
              <a:buClr>
                <a:schemeClr val="accent6"/>
              </a:buClr>
              <a:buSzPct val="25000"/>
              <a:buFont typeface="Arial"/>
              <a:buNone/>
            </a:pPr>
            <a:r>
              <a:rPr lang="fr-FR" sz="1800" b="1" i="1" u="none" strike="noStrike" cap="none">
                <a:solidFill>
                  <a:schemeClr val="dk1"/>
                </a:solidFill>
                <a:latin typeface="Arial"/>
                <a:ea typeface="Arial"/>
                <a:cs typeface="Arial"/>
                <a:sym typeface="Arial"/>
              </a:rPr>
              <a:t>“Sardines spawn in a much wider temperature range (13-25°C) than anchovy (11.5-16.5°C).”</a:t>
            </a:r>
          </a:p>
          <a:p>
            <a:pPr marL="0" marR="0" lvl="0" indent="0" algn="l" rtl="0">
              <a:spcBef>
                <a:spcPts val="0"/>
              </a:spcBef>
              <a:buClr>
                <a:schemeClr val="accent6"/>
              </a:buClr>
              <a:buSzPct val="25000"/>
              <a:buFont typeface="Arial"/>
              <a:buNone/>
            </a:pPr>
            <a:endParaRPr sz="1800" b="1" i="1">
              <a:solidFill>
                <a:schemeClr val="dk1"/>
              </a:solidFill>
            </a:endParaRPr>
          </a:p>
          <a:p>
            <a:pPr marL="0" marR="0" lvl="0" indent="0" algn="l" rtl="0">
              <a:spcBef>
                <a:spcPts val="0"/>
              </a:spcBef>
              <a:buClr>
                <a:schemeClr val="accent6"/>
              </a:buClr>
              <a:buSzPct val="25000"/>
              <a:buFont typeface="Arial"/>
              <a:buNone/>
            </a:pPr>
            <a:r>
              <a:rPr lang="fr-FR" sz="1200" b="1" i="1">
                <a:solidFill>
                  <a:schemeClr val="dk1"/>
                </a:solidFill>
              </a:rPr>
              <a:t>(</a:t>
            </a:r>
            <a:r>
              <a:rPr lang="fr-FR" sz="1200" b="1" i="1" u="none" strike="noStrike" cap="none">
                <a:solidFill>
                  <a:schemeClr val="dk1"/>
                </a:solidFill>
                <a:latin typeface="Arial"/>
                <a:ea typeface="Arial"/>
                <a:cs typeface="Arial"/>
                <a:sym typeface="Arial"/>
              </a:rPr>
              <a:t>LLUCH-BELDA ET AL.: SARDINE AND ANCHOVY SPAWNING AS RELATED TO TEMPERATURE AND UPWELLING  CalCOFl Rep., Vol. 32,1991)</a:t>
            </a:r>
          </a:p>
        </p:txBody>
      </p:sp>
      <p:sp>
        <p:nvSpPr>
          <p:cNvPr id="398" name="Shape 398"/>
          <p:cNvSpPr/>
          <p:nvPr/>
        </p:nvSpPr>
        <p:spPr>
          <a:xfrm>
            <a:off x="4563813" y="1985468"/>
            <a:ext cx="651900" cy="566700"/>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Clr>
                <a:schemeClr val="dk1"/>
              </a:buClr>
              <a:buFont typeface="Calibri"/>
              <a:buNone/>
            </a:pPr>
            <a:endParaRPr sz="1800" b="0" i="0" u="none" strike="noStrike" cap="none">
              <a:solidFill>
                <a:schemeClr val="dk1"/>
              </a:solidFill>
              <a:latin typeface="Calibri"/>
              <a:ea typeface="Calibri"/>
              <a:cs typeface="Calibri"/>
              <a:sym typeface="Calibri"/>
            </a:endParaRPr>
          </a:p>
        </p:txBody>
      </p:sp>
      <p:sp>
        <p:nvSpPr>
          <p:cNvPr id="399" name="Shape 399"/>
          <p:cNvSpPr txBox="1"/>
          <p:nvPr/>
        </p:nvSpPr>
        <p:spPr>
          <a:xfrm>
            <a:off x="5508725" y="948900"/>
            <a:ext cx="3550800" cy="1241700"/>
          </a:xfrm>
          <a:prstGeom prst="rect">
            <a:avLst/>
          </a:prstGeom>
          <a:solidFill>
            <a:srgbClr val="FFF2CC"/>
          </a:solid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25000"/>
              <a:buFont typeface="Calibri"/>
              <a:buNone/>
            </a:pPr>
            <a:r>
              <a:rPr lang="fr-FR" sz="1800" b="1">
                <a:solidFill>
                  <a:schemeClr val="dk1"/>
                </a:solidFill>
                <a:latin typeface="Calibri"/>
                <a:ea typeface="Calibri"/>
                <a:cs typeface="Calibri"/>
                <a:sym typeface="Calibri"/>
              </a:rPr>
              <a:t>Poisson </a:t>
            </a:r>
            <a:r>
              <a:rPr lang="fr-FR" sz="1800">
                <a:solidFill>
                  <a:schemeClr val="dk1"/>
                </a:solidFill>
                <a:latin typeface="Calibri"/>
                <a:ea typeface="Calibri"/>
                <a:cs typeface="Calibri"/>
                <a:sym typeface="Calibri"/>
              </a:rPr>
              <a:t>: </a:t>
            </a:r>
            <a:r>
              <a:rPr lang="fr-FR" sz="1800" i="1">
                <a:solidFill>
                  <a:schemeClr val="dk1"/>
                </a:solidFill>
                <a:latin typeface="Calibri"/>
                <a:ea typeface="Calibri"/>
                <a:cs typeface="Calibri"/>
                <a:sym typeface="Calibri"/>
              </a:rPr>
              <a:t>Sardina pilchardus</a:t>
            </a:r>
          </a:p>
          <a:p>
            <a:pPr marL="0" marR="0" lvl="0" indent="0" algn="l" rtl="0">
              <a:spcBef>
                <a:spcPts val="0"/>
              </a:spcBef>
              <a:buClr>
                <a:schemeClr val="dk1"/>
              </a:buClr>
              <a:buSzPct val="25000"/>
              <a:buFont typeface="Calibri"/>
              <a:buNone/>
            </a:pPr>
            <a:r>
              <a:rPr lang="fr-FR" sz="1800" b="1" i="0" u="sng" strike="noStrike" cap="none">
                <a:solidFill>
                  <a:schemeClr val="dk1"/>
                </a:solidFill>
                <a:latin typeface="Calibri"/>
                <a:ea typeface="Calibri"/>
                <a:cs typeface="Calibri"/>
                <a:sym typeface="Calibri"/>
              </a:rPr>
              <a:t>Trait de reproduction</a:t>
            </a:r>
          </a:p>
          <a:p>
            <a:pPr marL="0" marR="0" lvl="0" indent="0" algn="l" rtl="0">
              <a:spcBef>
                <a:spcPts val="0"/>
              </a:spcBef>
              <a:buClr>
                <a:schemeClr val="dk1"/>
              </a:buClr>
              <a:buSzPct val="25000"/>
              <a:buFont typeface="Calibri"/>
              <a:buNone/>
            </a:pPr>
            <a:r>
              <a:rPr lang="fr-FR" sz="1800" b="1" i="1" u="none" strike="noStrike" cap="none">
                <a:solidFill>
                  <a:schemeClr val="dk1"/>
                </a:solidFill>
                <a:latin typeface="Calibri"/>
                <a:ea typeface="Calibri"/>
                <a:cs typeface="Calibri"/>
                <a:sym typeface="Calibri"/>
              </a:rPr>
              <a:t>Température de frai min. (C°)</a:t>
            </a:r>
            <a:r>
              <a:rPr lang="fr-FR" sz="1800" b="0" i="1" u="none" strike="noStrike" cap="none">
                <a:solidFill>
                  <a:schemeClr val="dk1"/>
                </a:solidFill>
                <a:latin typeface="Calibri"/>
                <a:ea typeface="Calibri"/>
                <a:cs typeface="Calibri"/>
                <a:sym typeface="Calibri"/>
              </a:rPr>
              <a:t> : 13</a:t>
            </a:r>
          </a:p>
          <a:p>
            <a:pPr marL="0" marR="0" lvl="0" indent="0" algn="l" rtl="0">
              <a:spcBef>
                <a:spcPts val="0"/>
              </a:spcBef>
              <a:buClr>
                <a:schemeClr val="dk1"/>
              </a:buClr>
              <a:buSzPct val="25000"/>
              <a:buFont typeface="Calibri"/>
              <a:buNone/>
            </a:pPr>
            <a:r>
              <a:rPr lang="fr-FR" sz="1800" b="1" i="1" u="none" strike="noStrike" cap="none">
                <a:solidFill>
                  <a:schemeClr val="dk1"/>
                </a:solidFill>
                <a:latin typeface="Calibri"/>
                <a:ea typeface="Calibri"/>
                <a:cs typeface="Calibri"/>
                <a:sym typeface="Calibri"/>
              </a:rPr>
              <a:t>Température de frai max.(C°)</a:t>
            </a:r>
            <a:r>
              <a:rPr lang="fr-FR" sz="1800" b="0" i="1" u="none" strike="noStrike" cap="none">
                <a:solidFill>
                  <a:schemeClr val="dk1"/>
                </a:solidFill>
                <a:latin typeface="Calibri"/>
                <a:ea typeface="Calibri"/>
                <a:cs typeface="Calibri"/>
                <a:sym typeface="Calibri"/>
              </a:rPr>
              <a:t> : 25</a:t>
            </a:r>
          </a:p>
        </p:txBody>
      </p:sp>
      <p:sp>
        <p:nvSpPr>
          <p:cNvPr id="400" name="Shape 400"/>
          <p:cNvSpPr txBox="1"/>
          <p:nvPr/>
        </p:nvSpPr>
        <p:spPr>
          <a:xfrm>
            <a:off x="5508725" y="2630453"/>
            <a:ext cx="3550800" cy="1311300"/>
          </a:xfrm>
          <a:prstGeom prst="rect">
            <a:avLst/>
          </a:prstGeom>
          <a:solidFill>
            <a:srgbClr val="FFF2CC"/>
          </a:solid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25000"/>
              <a:buFont typeface="Arial"/>
              <a:buNone/>
            </a:pPr>
            <a:r>
              <a:rPr lang="fr-FR" sz="1800" b="1" i="1">
                <a:solidFill>
                  <a:schemeClr val="dk1"/>
                </a:solidFill>
                <a:latin typeface="Calibri"/>
                <a:ea typeface="Calibri"/>
                <a:cs typeface="Calibri"/>
                <a:sym typeface="Calibri"/>
              </a:rPr>
              <a:t>Poisson : </a:t>
            </a:r>
            <a:r>
              <a:rPr lang="fr-FR" sz="1800" i="1">
                <a:solidFill>
                  <a:schemeClr val="dk1"/>
                </a:solidFill>
                <a:latin typeface="Calibri"/>
                <a:ea typeface="Calibri"/>
                <a:cs typeface="Calibri"/>
                <a:sym typeface="Calibri"/>
              </a:rPr>
              <a:t>Engraulidae</a:t>
            </a:r>
          </a:p>
          <a:p>
            <a:pPr marL="0" marR="0" lvl="0" indent="0" algn="l" rtl="0">
              <a:spcBef>
                <a:spcPts val="0"/>
              </a:spcBef>
              <a:buClr>
                <a:schemeClr val="dk1"/>
              </a:buClr>
              <a:buSzPct val="25000"/>
              <a:buFont typeface="Calibri"/>
              <a:buNone/>
            </a:pPr>
            <a:r>
              <a:rPr lang="fr-FR" sz="1800" b="1" i="0" u="sng" strike="noStrike" cap="none">
                <a:solidFill>
                  <a:schemeClr val="dk1"/>
                </a:solidFill>
                <a:latin typeface="Calibri"/>
                <a:ea typeface="Calibri"/>
                <a:cs typeface="Calibri"/>
                <a:sym typeface="Calibri"/>
              </a:rPr>
              <a:t>Trait de reproduction</a:t>
            </a:r>
          </a:p>
          <a:p>
            <a:pPr marL="0" marR="0" lvl="0" indent="0" algn="l" rtl="0">
              <a:spcBef>
                <a:spcPts val="0"/>
              </a:spcBef>
              <a:buClr>
                <a:schemeClr val="dk1"/>
              </a:buClr>
              <a:buSzPct val="25000"/>
              <a:buFont typeface="Arial"/>
              <a:buNone/>
            </a:pPr>
            <a:r>
              <a:rPr lang="fr-FR" sz="1800" b="1" i="1" u="none" strike="noStrike" cap="none">
                <a:solidFill>
                  <a:schemeClr val="dk1"/>
                </a:solidFill>
                <a:latin typeface="Calibri"/>
                <a:ea typeface="Calibri"/>
                <a:cs typeface="Calibri"/>
                <a:sym typeface="Calibri"/>
              </a:rPr>
              <a:t>Température de frai min. (C°) : </a:t>
            </a:r>
            <a:r>
              <a:rPr lang="fr-FR" sz="1800" b="0" i="1" u="none" strike="noStrike" cap="none">
                <a:solidFill>
                  <a:schemeClr val="dk1"/>
                </a:solidFill>
                <a:latin typeface="Calibri"/>
                <a:ea typeface="Calibri"/>
                <a:cs typeface="Calibri"/>
                <a:sym typeface="Calibri"/>
              </a:rPr>
              <a:t>11.5</a:t>
            </a:r>
          </a:p>
          <a:p>
            <a:pPr marL="0" marR="0" lvl="0" indent="0" algn="l" rtl="0">
              <a:spcBef>
                <a:spcPts val="0"/>
              </a:spcBef>
              <a:buClr>
                <a:schemeClr val="dk1"/>
              </a:buClr>
              <a:buSzPct val="25000"/>
              <a:buFont typeface="Arial"/>
              <a:buNone/>
            </a:pPr>
            <a:r>
              <a:rPr lang="fr-FR" sz="1800" b="1" i="1" u="none" strike="noStrike" cap="none">
                <a:solidFill>
                  <a:schemeClr val="dk1"/>
                </a:solidFill>
                <a:latin typeface="Calibri"/>
                <a:ea typeface="Calibri"/>
                <a:cs typeface="Calibri"/>
                <a:sym typeface="Calibri"/>
              </a:rPr>
              <a:t>Température de frai max.(C°) : </a:t>
            </a:r>
            <a:r>
              <a:rPr lang="fr-FR" sz="1800" b="0" i="1" u="none" strike="noStrike" cap="none">
                <a:solidFill>
                  <a:schemeClr val="dk1"/>
                </a:solidFill>
                <a:latin typeface="Calibri"/>
                <a:ea typeface="Calibri"/>
                <a:cs typeface="Calibri"/>
                <a:sym typeface="Calibri"/>
              </a:rPr>
              <a:t>16.5</a:t>
            </a:r>
          </a:p>
          <a:p>
            <a:pPr marL="0" marR="0" lvl="0" indent="0" algn="l" rtl="0">
              <a:spcBef>
                <a:spcPts val="0"/>
              </a:spcBef>
              <a:buClr>
                <a:schemeClr val="dk1"/>
              </a:buClr>
              <a:buFont typeface="Calibri"/>
              <a:buNone/>
            </a:pPr>
            <a:endParaRPr sz="1800" b="1" i="1" u="none" strike="noStrike" cap="none">
              <a:solidFill>
                <a:schemeClr val="dk1"/>
              </a:solidFill>
              <a:latin typeface="Calibri"/>
              <a:ea typeface="Calibri"/>
              <a:cs typeface="Calibri"/>
              <a:sym typeface="Calibri"/>
            </a:endParaRPr>
          </a:p>
        </p:txBody>
      </p:sp>
      <p:sp>
        <p:nvSpPr>
          <p:cNvPr id="401" name="Shape 401"/>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02" name="Shape 402"/>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05987"/>
            <a:ext cx="8551500" cy="615900"/>
          </a:xfrm>
          <a:prstGeom prst="rect">
            <a:avLst/>
          </a:prstGeom>
          <a:noFill/>
          <a:ln>
            <a:noFill/>
          </a:ln>
        </p:spPr>
        <p:txBody>
          <a:bodyPr lIns="91425" tIns="45700" rIns="91425" bIns="45700" anchor="t" anchorCtr="0">
            <a:noAutofit/>
          </a:bodyPr>
          <a:lstStyle/>
          <a:p>
            <a:pPr lvl="0" rtl="0">
              <a:spcBef>
                <a:spcPts val="0"/>
              </a:spcBef>
              <a:buClr>
                <a:srgbClr val="AA0A2F"/>
              </a:buClr>
              <a:buSzPct val="25000"/>
              <a:buFont typeface="Arial"/>
              <a:buNone/>
            </a:pPr>
            <a:r>
              <a:rPr lang="fr-FR" sz="3200" b="1">
                <a:solidFill>
                  <a:srgbClr val="AA0A2F"/>
                </a:solidFill>
              </a:rPr>
              <a:t>Recours au crowdsourcing ?</a:t>
            </a:r>
          </a:p>
          <a:p>
            <a:pPr marL="0" marR="0" lvl="0" indent="0" algn="l" rtl="0">
              <a:spcBef>
                <a:spcPts val="0"/>
              </a:spcBef>
              <a:buClr>
                <a:srgbClr val="AA0A2F"/>
              </a:buClr>
              <a:buSzPct val="25000"/>
              <a:buFont typeface="Arial"/>
              <a:buNone/>
            </a:pPr>
            <a:endParaRPr sz="3200" b="1">
              <a:solidFill>
                <a:srgbClr val="AA0A2F"/>
              </a:solidFill>
            </a:endParaRPr>
          </a:p>
        </p:txBody>
      </p:sp>
      <p:sp>
        <p:nvSpPr>
          <p:cNvPr id="408" name="Shape 408"/>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7</a:t>
            </a:fld>
            <a:r>
              <a:rPr lang="fr-FR" sz="1200" b="1" i="0" u="none" strike="noStrike" cap="none" dirty="0">
                <a:solidFill>
                  <a:schemeClr val="lt1"/>
                </a:solidFill>
                <a:latin typeface="Arial"/>
                <a:ea typeface="Arial"/>
                <a:cs typeface="Arial"/>
                <a:sym typeface="Arial"/>
              </a:rPr>
              <a:t> </a:t>
            </a:r>
            <a:r>
              <a:rPr lang="fr-FR" dirty="0"/>
              <a:t>/ 10</a:t>
            </a:r>
          </a:p>
        </p:txBody>
      </p:sp>
      <p:sp>
        <p:nvSpPr>
          <p:cNvPr id="409" name="Shape 409"/>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10" name="Shape 410"/>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pic>
        <p:nvPicPr>
          <p:cNvPr id="411" name="Shape 411"/>
          <p:cNvPicPr preferRelativeResize="0"/>
          <p:nvPr/>
        </p:nvPicPr>
        <p:blipFill>
          <a:blip r:embed="rId3">
            <a:alphaModFix/>
          </a:blip>
          <a:stretch>
            <a:fillRect/>
          </a:stretch>
        </p:blipFill>
        <p:spPr>
          <a:xfrm>
            <a:off x="1023775" y="1111437"/>
            <a:ext cx="2464724" cy="3351012"/>
          </a:xfrm>
          <a:prstGeom prst="rect">
            <a:avLst/>
          </a:prstGeom>
          <a:noFill/>
          <a:ln>
            <a:noFill/>
          </a:ln>
        </p:spPr>
      </p:pic>
      <p:pic>
        <p:nvPicPr>
          <p:cNvPr id="412" name="Shape 412"/>
          <p:cNvPicPr preferRelativeResize="0"/>
          <p:nvPr/>
        </p:nvPicPr>
        <p:blipFill>
          <a:blip r:embed="rId4">
            <a:alphaModFix/>
          </a:blip>
          <a:stretch>
            <a:fillRect/>
          </a:stretch>
        </p:blipFill>
        <p:spPr>
          <a:xfrm>
            <a:off x="5242325" y="795350"/>
            <a:ext cx="3714750" cy="3228975"/>
          </a:xfrm>
          <a:prstGeom prst="rect">
            <a:avLst/>
          </a:prstGeom>
          <a:noFill/>
          <a:ln>
            <a:noFill/>
          </a:ln>
        </p:spPr>
      </p:pic>
      <p:sp>
        <p:nvSpPr>
          <p:cNvPr id="413" name="Shape 413"/>
          <p:cNvSpPr txBox="1"/>
          <p:nvPr/>
        </p:nvSpPr>
        <p:spPr>
          <a:xfrm>
            <a:off x="5120675" y="3982650"/>
            <a:ext cx="3765300" cy="675600"/>
          </a:xfrm>
          <a:prstGeom prst="rect">
            <a:avLst/>
          </a:prstGeom>
          <a:noFill/>
          <a:ln>
            <a:noFill/>
          </a:ln>
        </p:spPr>
        <p:txBody>
          <a:bodyPr lIns="91425" tIns="91425" rIns="91425" bIns="91425" anchor="ctr" anchorCtr="0">
            <a:noAutofit/>
          </a:bodyPr>
          <a:lstStyle/>
          <a:p>
            <a:pPr lvl="0" algn="ctr" rtl="0">
              <a:lnSpc>
                <a:spcPct val="120000"/>
              </a:lnSpc>
              <a:spcBef>
                <a:spcPts val="0"/>
              </a:spcBef>
              <a:buNone/>
            </a:pPr>
            <a:r>
              <a:rPr lang="fr-FR">
                <a:solidFill>
                  <a:schemeClr val="dk1"/>
                </a:solidFill>
              </a:rPr>
              <a:t>« Tuerkischer schachspieler windisch4 » par Karl Gottlieb von Windisch. 1783.</a:t>
            </a:r>
          </a:p>
          <a:p>
            <a:pPr lvl="0" algn="ctr" rtl="0">
              <a:lnSpc>
                <a:spcPct val="120000"/>
              </a:lnSpc>
              <a:spcBef>
                <a:spcPts val="0"/>
              </a:spcBef>
              <a:buNone/>
            </a:pPr>
            <a:r>
              <a:rPr lang="fr-FR">
                <a:solidFill>
                  <a:schemeClr val="dk1"/>
                </a:solidFill>
              </a:rPr>
              <a:t>Public domain via Wikimedia Common</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05987"/>
            <a:ext cx="8551500" cy="615900"/>
          </a:xfrm>
          <a:prstGeom prst="rect">
            <a:avLst/>
          </a:prstGeom>
          <a:noFill/>
          <a:ln>
            <a:noFill/>
          </a:ln>
        </p:spPr>
        <p:txBody>
          <a:bodyPr lIns="91425" tIns="45700" rIns="91425" bIns="45700" anchor="t" anchorCtr="0">
            <a:noAutofit/>
          </a:bodyPr>
          <a:lstStyle/>
          <a:p>
            <a:pPr lvl="0" rtl="0">
              <a:spcBef>
                <a:spcPts val="0"/>
              </a:spcBef>
              <a:buClr>
                <a:srgbClr val="AA0A2F"/>
              </a:buClr>
              <a:buSzPct val="25000"/>
              <a:buFont typeface="Arial"/>
              <a:buNone/>
            </a:pPr>
            <a:r>
              <a:rPr lang="fr-FR" sz="3200" b="1">
                <a:solidFill>
                  <a:srgbClr val="AA0A2F"/>
                </a:solidFill>
              </a:rPr>
              <a:t>Extractions manuelles par crowdsourcing</a:t>
            </a:r>
          </a:p>
          <a:p>
            <a:pPr marL="0" marR="0" lvl="0" indent="0" algn="l" rtl="0">
              <a:spcBef>
                <a:spcPts val="0"/>
              </a:spcBef>
              <a:buClr>
                <a:srgbClr val="AA0A2F"/>
              </a:buClr>
              <a:buSzPct val="25000"/>
              <a:buFont typeface="Arial"/>
              <a:buNone/>
            </a:pPr>
            <a:endParaRPr sz="3200" b="1">
              <a:solidFill>
                <a:srgbClr val="AA0A2F"/>
              </a:solidFill>
            </a:endParaRPr>
          </a:p>
        </p:txBody>
      </p:sp>
      <p:sp>
        <p:nvSpPr>
          <p:cNvPr id="419" name="Shape 419"/>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8</a:t>
            </a:fld>
            <a:r>
              <a:rPr lang="fr-FR" sz="1200" b="1" i="0" u="none" strike="noStrike" cap="none" dirty="0">
                <a:solidFill>
                  <a:schemeClr val="lt1"/>
                </a:solidFill>
                <a:latin typeface="Arial"/>
                <a:ea typeface="Arial"/>
                <a:cs typeface="Arial"/>
                <a:sym typeface="Arial"/>
              </a:rPr>
              <a:t> </a:t>
            </a:r>
            <a:r>
              <a:rPr lang="fr-FR" dirty="0"/>
              <a:t>/ 10</a:t>
            </a:r>
          </a:p>
        </p:txBody>
      </p:sp>
      <p:sp>
        <p:nvSpPr>
          <p:cNvPr id="420" name="Shape 420"/>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21" name="Shape 421"/>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pic>
        <p:nvPicPr>
          <p:cNvPr id="422" name="Shape 422"/>
          <p:cNvPicPr preferRelativeResize="0"/>
          <p:nvPr/>
        </p:nvPicPr>
        <p:blipFill>
          <a:blip r:embed="rId3">
            <a:alphaModFix/>
          </a:blip>
          <a:stretch>
            <a:fillRect/>
          </a:stretch>
        </p:blipFill>
        <p:spPr>
          <a:xfrm>
            <a:off x="5343950" y="754025"/>
            <a:ext cx="3342774" cy="3907149"/>
          </a:xfrm>
          <a:prstGeom prst="rect">
            <a:avLst/>
          </a:prstGeom>
          <a:noFill/>
          <a:ln>
            <a:noFill/>
          </a:ln>
        </p:spPr>
      </p:pic>
      <p:pic>
        <p:nvPicPr>
          <p:cNvPr id="423" name="Shape 423"/>
          <p:cNvPicPr preferRelativeResize="0"/>
          <p:nvPr/>
        </p:nvPicPr>
        <p:blipFill>
          <a:blip r:embed="rId4">
            <a:alphaModFix/>
          </a:blip>
          <a:stretch>
            <a:fillRect/>
          </a:stretch>
        </p:blipFill>
        <p:spPr>
          <a:xfrm>
            <a:off x="391200" y="1014412"/>
            <a:ext cx="4395550" cy="3114675"/>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ftr" idx="11"/>
          </p:nvPr>
        </p:nvSpPr>
        <p:spPr>
          <a:xfrm>
            <a:off x="1600200" y="4767275"/>
            <a:ext cx="35148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a:solidFill>
                  <a:schemeClr val="lt1"/>
                </a:solidFill>
              </a:rPr>
              <a:t>Domestiquer de nouvelles espèces de poissons grâce au text mining et à ISTEX</a:t>
            </a:r>
          </a:p>
        </p:txBody>
      </p:sp>
      <p:sp>
        <p:nvSpPr>
          <p:cNvPr id="429" name="Shape 429"/>
          <p:cNvSpPr txBox="1">
            <a:spLocks noGrp="1"/>
          </p:cNvSpPr>
          <p:nvPr>
            <p:ph type="sldNum" idx="12"/>
          </p:nvPr>
        </p:nvSpPr>
        <p:spPr>
          <a:xfrm>
            <a:off x="8096602" y="4767262"/>
            <a:ext cx="867885"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1" i="0" u="none" strike="noStrike" cap="none">
                <a:solidFill>
                  <a:schemeClr val="lt1"/>
                </a:solidFill>
                <a:latin typeface="Arial"/>
                <a:ea typeface="Arial"/>
                <a:cs typeface="Arial"/>
                <a:sym typeface="Arial"/>
              </a:rPr>
              <a:pPr marL="0" marR="0" lvl="0" indent="0" algn="r" rtl="0">
                <a:spcBef>
                  <a:spcPts val="0"/>
                </a:spcBef>
                <a:buSzPct val="25000"/>
                <a:buNone/>
              </a:pPr>
              <a:t>9</a:t>
            </a:fld>
            <a:r>
              <a:rPr lang="fr-FR" sz="1200" b="1" i="0" u="none" strike="noStrike" cap="none" dirty="0">
                <a:solidFill>
                  <a:schemeClr val="lt1"/>
                </a:solidFill>
                <a:latin typeface="Arial"/>
                <a:ea typeface="Arial"/>
                <a:cs typeface="Arial"/>
                <a:sym typeface="Arial"/>
              </a:rPr>
              <a:t> </a:t>
            </a:r>
            <a:r>
              <a:rPr lang="fr-FR" dirty="0"/>
              <a:t>/ 10</a:t>
            </a:r>
          </a:p>
        </p:txBody>
      </p:sp>
      <p:sp>
        <p:nvSpPr>
          <p:cNvPr id="430" name="Shape 430"/>
          <p:cNvSpPr txBox="1">
            <a:spLocks noGrp="1"/>
          </p:cNvSpPr>
          <p:nvPr>
            <p:ph type="title"/>
          </p:nvPr>
        </p:nvSpPr>
        <p:spPr>
          <a:xfrm>
            <a:off x="815400" y="56725"/>
            <a:ext cx="8165700" cy="538800"/>
          </a:xfrm>
          <a:prstGeom prst="rect">
            <a:avLst/>
          </a:prstGeom>
          <a:noFill/>
          <a:ln>
            <a:noFill/>
          </a:ln>
        </p:spPr>
        <p:txBody>
          <a:bodyPr lIns="91425" tIns="45700" rIns="91425" bIns="45700" anchor="t" anchorCtr="0">
            <a:noAutofit/>
          </a:bodyPr>
          <a:lstStyle/>
          <a:p>
            <a:pPr marL="0" marR="0" lvl="0" indent="0" algn="l" rtl="0">
              <a:spcBef>
                <a:spcPts val="0"/>
              </a:spcBef>
              <a:buClr>
                <a:srgbClr val="AA0A2F"/>
              </a:buClr>
              <a:buSzPct val="25000"/>
              <a:buFont typeface="Arial"/>
              <a:buNone/>
            </a:pPr>
            <a:r>
              <a:rPr lang="fr-FR" sz="3200" b="1">
                <a:solidFill>
                  <a:srgbClr val="AA0A2F"/>
                </a:solidFill>
              </a:rPr>
              <a:t>Partenariats</a:t>
            </a:r>
          </a:p>
        </p:txBody>
      </p:sp>
      <p:sp>
        <p:nvSpPr>
          <p:cNvPr id="431" name="Shape 431"/>
          <p:cNvSpPr txBox="1">
            <a:spLocks noGrp="1"/>
          </p:cNvSpPr>
          <p:nvPr>
            <p:ph type="dt" idx="10"/>
          </p:nvPr>
        </p:nvSpPr>
        <p:spPr>
          <a:xfrm>
            <a:off x="6577749" y="4767275"/>
            <a:ext cx="1542600" cy="273900"/>
          </a:xfrm>
          <a:prstGeom prst="rect">
            <a:avLst/>
          </a:prstGeom>
          <a:noFill/>
          <a:ln>
            <a:noFill/>
          </a:ln>
        </p:spPr>
        <p:txBody>
          <a:bodyPr lIns="91425" tIns="45700" rIns="91425" bIns="45700" anchor="ctr" anchorCtr="0">
            <a:noAutofit/>
          </a:bodyPr>
          <a:lstStyle/>
          <a:p>
            <a:pPr lvl="0" rtl="0">
              <a:spcBef>
                <a:spcPts val="0"/>
              </a:spcBef>
              <a:buSzPct val="25000"/>
              <a:buNone/>
            </a:pPr>
            <a:r>
              <a:rPr lang="fr-FR" sz="1200" b="1">
                <a:solidFill>
                  <a:schemeClr val="lt1"/>
                </a:solidFill>
              </a:rPr>
              <a:t>IRHT, 23 mai 2016</a:t>
            </a:r>
          </a:p>
        </p:txBody>
      </p:sp>
      <p:pic>
        <p:nvPicPr>
          <p:cNvPr id="432" name="Shape 432"/>
          <p:cNvPicPr preferRelativeResize="0"/>
          <p:nvPr/>
        </p:nvPicPr>
        <p:blipFill>
          <a:blip r:embed="rId3">
            <a:alphaModFix/>
          </a:blip>
          <a:stretch>
            <a:fillRect/>
          </a:stretch>
        </p:blipFill>
        <p:spPr>
          <a:xfrm>
            <a:off x="3311875" y="1533950"/>
            <a:ext cx="981100" cy="1133624"/>
          </a:xfrm>
          <a:prstGeom prst="rect">
            <a:avLst/>
          </a:prstGeom>
          <a:noFill/>
          <a:ln>
            <a:noFill/>
          </a:ln>
        </p:spPr>
      </p:pic>
      <p:pic>
        <p:nvPicPr>
          <p:cNvPr id="433" name="Shape 433"/>
          <p:cNvPicPr preferRelativeResize="0"/>
          <p:nvPr/>
        </p:nvPicPr>
        <p:blipFill>
          <a:blip r:embed="rId4">
            <a:alphaModFix/>
          </a:blip>
          <a:stretch>
            <a:fillRect/>
          </a:stretch>
        </p:blipFill>
        <p:spPr>
          <a:xfrm>
            <a:off x="4804828" y="1704683"/>
            <a:ext cx="1772924" cy="883292"/>
          </a:xfrm>
          <a:prstGeom prst="rect">
            <a:avLst/>
          </a:prstGeom>
          <a:noFill/>
          <a:ln>
            <a:noFill/>
          </a:ln>
        </p:spPr>
      </p:pic>
      <p:pic>
        <p:nvPicPr>
          <p:cNvPr id="434" name="Shape 434"/>
          <p:cNvPicPr preferRelativeResize="0"/>
          <p:nvPr/>
        </p:nvPicPr>
        <p:blipFill>
          <a:blip r:embed="rId5">
            <a:alphaModFix/>
          </a:blip>
          <a:stretch>
            <a:fillRect/>
          </a:stretch>
        </p:blipFill>
        <p:spPr>
          <a:xfrm>
            <a:off x="771399" y="1639770"/>
            <a:ext cx="1772925" cy="620530"/>
          </a:xfrm>
          <a:prstGeom prst="rect">
            <a:avLst/>
          </a:prstGeom>
          <a:noFill/>
          <a:ln>
            <a:noFill/>
          </a:ln>
        </p:spPr>
      </p:pic>
      <p:pic>
        <p:nvPicPr>
          <p:cNvPr id="435" name="Shape 435"/>
          <p:cNvPicPr preferRelativeResize="0"/>
          <p:nvPr/>
        </p:nvPicPr>
        <p:blipFill>
          <a:blip r:embed="rId6">
            <a:alphaModFix/>
          </a:blip>
          <a:stretch>
            <a:fillRect/>
          </a:stretch>
        </p:blipFill>
        <p:spPr>
          <a:xfrm>
            <a:off x="7135876" y="1861525"/>
            <a:ext cx="1772923" cy="726450"/>
          </a:xfrm>
          <a:prstGeom prst="rect">
            <a:avLst/>
          </a:prstGeom>
          <a:noFill/>
          <a:ln>
            <a:noFill/>
          </a:ln>
        </p:spPr>
      </p:pic>
      <p:sp>
        <p:nvSpPr>
          <p:cNvPr id="436" name="Shape 436"/>
          <p:cNvSpPr txBox="1"/>
          <p:nvPr/>
        </p:nvSpPr>
        <p:spPr>
          <a:xfrm>
            <a:off x="1234625" y="2310050"/>
            <a:ext cx="981000" cy="357600"/>
          </a:xfrm>
          <a:prstGeom prst="rect">
            <a:avLst/>
          </a:prstGeom>
          <a:noFill/>
          <a:ln>
            <a:noFill/>
          </a:ln>
        </p:spPr>
        <p:txBody>
          <a:bodyPr lIns="91425" tIns="91425" rIns="91425" bIns="91425" anchor="t" anchorCtr="0">
            <a:noAutofit/>
          </a:bodyPr>
          <a:lstStyle/>
          <a:p>
            <a:pPr lvl="0">
              <a:spcBef>
                <a:spcPts val="0"/>
              </a:spcBef>
              <a:buNone/>
            </a:pPr>
            <a:r>
              <a:rPr lang="fr-FR"/>
              <a:t>Wicri</a:t>
            </a:r>
          </a:p>
        </p:txBody>
      </p:sp>
      <p:sp>
        <p:nvSpPr>
          <p:cNvPr id="437" name="Shape 437"/>
          <p:cNvSpPr txBox="1"/>
          <p:nvPr/>
        </p:nvSpPr>
        <p:spPr>
          <a:xfrm>
            <a:off x="3066900" y="3606000"/>
            <a:ext cx="5841900" cy="538800"/>
          </a:xfrm>
          <a:prstGeom prst="rect">
            <a:avLst/>
          </a:prstGeom>
          <a:noFill/>
          <a:ln>
            <a:noFill/>
          </a:ln>
        </p:spPr>
        <p:txBody>
          <a:bodyPr lIns="91425" tIns="91425" rIns="91425" bIns="91425" anchor="t" anchorCtr="0">
            <a:noAutofit/>
          </a:bodyPr>
          <a:lstStyle/>
          <a:p>
            <a:pPr lvl="0" rtl="0">
              <a:spcBef>
                <a:spcPts val="0"/>
              </a:spcBef>
              <a:buNone/>
            </a:pPr>
            <a:r>
              <a:rPr lang="fr-FR" sz="3200" b="1">
                <a:solidFill>
                  <a:srgbClr val="AA0A2F"/>
                </a:solidFill>
              </a:rPr>
              <a:t>Recherches de financements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gabarit-powerpoint-01-16.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T@inra-presentation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1670</Words>
  <Application>Microsoft Office PowerPoint</Application>
  <PresentationFormat>Affichage à l'écran (16:9)</PresentationFormat>
  <Paragraphs>104</Paragraphs>
  <Slides>14</Slides>
  <Notes>14</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gabarit-powerpoint-01-16.9</vt:lpstr>
      <vt:lpstr>Office Theme</vt:lpstr>
      <vt:lpstr>IST@inra-presentation2</vt:lpstr>
      <vt:lpstr>Domestiquer de nouvelles espèces de poissons grâce au text mining et à ISTEX</vt:lpstr>
      <vt:lpstr>Objectifs</vt:lpstr>
      <vt:lpstr>Hier</vt:lpstr>
      <vt:lpstr>Aujourd’hui</vt:lpstr>
      <vt:lpstr>Construction de vocabulaires </vt:lpstr>
      <vt:lpstr>Transformer les textes en connaissances </vt:lpstr>
      <vt:lpstr>Recours au crowdsourcing ? </vt:lpstr>
      <vt:lpstr>Extractions manuelles par crowdsourcing </vt:lpstr>
      <vt:lpstr>Partenariats</vt:lpstr>
      <vt:lpstr>Demain</vt:lpstr>
      <vt:lpstr>Merci pour votre attention   Contact : mathieu.andro@versailles.inra.fr  Diaporama : http://tinyurl.com/jytf55j</vt:lpstr>
      <vt:lpstr>Bibliographie</vt:lpstr>
      <vt:lpstr>Résumé</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Domestiquer de nouvelles espèces de poissons grâce au text mining et à ISTEX</dc:title>
  <cp:lastModifiedBy>Mathieu Andro</cp:lastModifiedBy>
  <cp:revision>7</cp:revision>
  <dcterms:modified xsi:type="dcterms:W3CDTF">2016-05-20T07:51:30Z</dcterms:modified>
</cp:coreProperties>
</file>